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1847" r:id="rId2"/>
    <p:sldId id="1848" r:id="rId3"/>
    <p:sldId id="1849" r:id="rId4"/>
    <p:sldId id="1850" r:id="rId5"/>
    <p:sldId id="1851" r:id="rId6"/>
    <p:sldId id="1852" r:id="rId7"/>
    <p:sldId id="1853" r:id="rId8"/>
    <p:sldId id="1854" r:id="rId9"/>
    <p:sldId id="1855" r:id="rId10"/>
    <p:sldId id="1856" r:id="rId11"/>
    <p:sldId id="1857" r:id="rId12"/>
    <p:sldId id="1858" r:id="rId13"/>
    <p:sldId id="1859" r:id="rId14"/>
    <p:sldId id="1860" r:id="rId15"/>
    <p:sldId id="1861" r:id="rId16"/>
    <p:sldId id="1862" r:id="rId17"/>
    <p:sldId id="1863" r:id="rId18"/>
    <p:sldId id="1864" r:id="rId19"/>
    <p:sldId id="1865" r:id="rId20"/>
    <p:sldId id="1866" r:id="rId21"/>
    <p:sldId id="1867" r:id="rId22"/>
    <p:sldId id="1868" r:id="rId23"/>
    <p:sldId id="1869" r:id="rId24"/>
    <p:sldId id="1870" r:id="rId25"/>
    <p:sldId id="1871" r:id="rId26"/>
    <p:sldId id="1872" r:id="rId27"/>
    <p:sldId id="1873" r:id="rId28"/>
    <p:sldId id="1874" r:id="rId29"/>
    <p:sldId id="1875" r:id="rId30"/>
    <p:sldId id="1876" r:id="rId31"/>
    <p:sldId id="1877" r:id="rId32"/>
    <p:sldId id="1878" r:id="rId33"/>
    <p:sldId id="1879" r:id="rId34"/>
    <p:sldId id="1880" r:id="rId35"/>
    <p:sldId id="1881" r:id="rId36"/>
    <p:sldId id="1882" r:id="rId37"/>
    <p:sldId id="1883" r:id="rId38"/>
    <p:sldId id="1884" r:id="rId39"/>
    <p:sldId id="1885" r:id="rId40"/>
    <p:sldId id="1886" r:id="rId41"/>
    <p:sldId id="1887" r:id="rId42"/>
    <p:sldId id="1888" r:id="rId43"/>
    <p:sldId id="1889" r:id="rId44"/>
    <p:sldId id="1890" r:id="rId45"/>
    <p:sldId id="1891" r:id="rId46"/>
    <p:sldId id="1892" r:id="rId47"/>
    <p:sldId id="1893" r:id="rId48"/>
    <p:sldId id="1894" r:id="rId49"/>
    <p:sldId id="1895" r:id="rId50"/>
    <p:sldId id="1896" r:id="rId51"/>
    <p:sldId id="1897" r:id="rId52"/>
    <p:sldId id="1898" r:id="rId53"/>
    <p:sldId id="1899" r:id="rId54"/>
    <p:sldId id="1900" r:id="rId55"/>
    <p:sldId id="1901" r:id="rId56"/>
    <p:sldId id="1902" r:id="rId57"/>
    <p:sldId id="1903" r:id="rId58"/>
    <p:sldId id="1904" r:id="rId59"/>
    <p:sldId id="1905" r:id="rId60"/>
    <p:sldId id="1906" r:id="rId61"/>
    <p:sldId id="1907" r:id="rId62"/>
    <p:sldId id="1908" r:id="rId63"/>
    <p:sldId id="1909" r:id="rId64"/>
    <p:sldId id="1910" r:id="rId65"/>
    <p:sldId id="1911" r:id="rId66"/>
    <p:sldId id="1912" r:id="rId67"/>
    <p:sldId id="1913" r:id="rId68"/>
    <p:sldId id="1914" r:id="rId69"/>
    <p:sldId id="1915" r:id="rId70"/>
    <p:sldId id="1916" r:id="rId71"/>
    <p:sldId id="1917" r:id="rId72"/>
    <p:sldId id="1918" r:id="rId73"/>
    <p:sldId id="1919" r:id="rId74"/>
    <p:sldId id="1920" r:id="rId75"/>
    <p:sldId id="1921" r:id="rId76"/>
    <p:sldId id="1922" r:id="rId77"/>
    <p:sldId id="1923" r:id="rId78"/>
    <p:sldId id="1924" r:id="rId79"/>
    <p:sldId id="1925" r:id="rId80"/>
    <p:sldId id="1926" r:id="rId81"/>
    <p:sldId id="1927" r:id="rId82"/>
    <p:sldId id="1928" r:id="rId83"/>
    <p:sldId id="1929" r:id="rId84"/>
    <p:sldId id="1930" r:id="rId85"/>
    <p:sldId id="1931" r:id="rId86"/>
    <p:sldId id="1932" r:id="rId87"/>
    <p:sldId id="1933" r:id="rId88"/>
    <p:sldId id="1934" r:id="rId89"/>
    <p:sldId id="1935" r:id="rId90"/>
    <p:sldId id="1936" r:id="rId91"/>
    <p:sldId id="1937" r:id="rId92"/>
    <p:sldId id="1938" r:id="rId93"/>
    <p:sldId id="1939" r:id="rId94"/>
    <p:sldId id="1940" r:id="rId95"/>
    <p:sldId id="1941" r:id="rId96"/>
    <p:sldId id="1942" r:id="rId97"/>
    <p:sldId id="1943" r:id="rId98"/>
    <p:sldId id="1944" r:id="rId99"/>
    <p:sldId id="1945" r:id="rId100"/>
    <p:sldId id="1946" r:id="rId101"/>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7" autoAdjust="0"/>
    <p:restoredTop sz="83634" autoAdjust="0"/>
  </p:normalViewPr>
  <p:slideViewPr>
    <p:cSldViewPr snapToGrid="0">
      <p:cViewPr varScale="1">
        <p:scale>
          <a:sx n="54" d="100"/>
          <a:sy n="54" d="100"/>
        </p:scale>
        <p:origin x="756" y="56"/>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varScale="1">
      <p:scale>
        <a:sx n="1" d="1"/>
        <a:sy n="1" d="1"/>
      </p:scale>
      <p:origin x="0" y="-13812"/>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439F4-AFB1-432E-97DD-51B17B07EE14}" type="doc">
      <dgm:prSet loTypeId="urn:microsoft.com/office/officeart/2005/8/layout/arrow2" loCatId="process" qsTypeId="urn:microsoft.com/office/officeart/2005/8/quickstyle/3d6" qsCatId="3D" csTypeId="urn:microsoft.com/office/officeart/2005/8/colors/accent1_2" csCatId="accent1" phldr="1"/>
      <dgm:spPr/>
      <dgm:t>
        <a:bodyPr/>
        <a:lstStyle/>
        <a:p>
          <a:endParaRPr kumimoji="1" lang="ja-JP" altLang="en-US"/>
        </a:p>
      </dgm:t>
    </dgm:pt>
    <dgm:pt modelId="{87056025-FDE9-4CFE-86A3-9910B45EEA82}">
      <dgm:prSet custT="1"/>
      <dgm:spPr/>
      <dgm:t>
        <a:bodyPr/>
        <a:lstStyle/>
        <a:p>
          <a:pPr rtl="0"/>
          <a:r>
            <a:rPr kumimoji="1" lang="en-US" altLang="ja-JP" sz="1400" dirty="0" smtClean="0">
              <a:latin typeface="Meiryo UI" panose="020B0604030504040204" pitchFamily="50" charset="-128"/>
              <a:ea typeface="Meiryo UI" panose="020B0604030504040204" pitchFamily="50" charset="-128"/>
            </a:rPr>
            <a:t>1994</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2002FY</a:t>
          </a:r>
          <a:endParaRPr kumimoji="1" lang="en-US" sz="1400" dirty="0">
            <a:latin typeface="Meiryo UI" panose="020B0604030504040204" pitchFamily="50" charset="-128"/>
            <a:ea typeface="Meiryo UI" panose="020B0604030504040204" pitchFamily="50" charset="-128"/>
          </a:endParaRPr>
        </a:p>
      </dgm:t>
    </dgm:pt>
    <dgm:pt modelId="{8D84653D-3F9A-4760-B26B-7EFBA8B2A2D0}" type="parTrans" cxnId="{18159E05-EC29-46A2-A93F-ECE2DC398F67}">
      <dgm:prSet/>
      <dgm:spPr/>
      <dgm:t>
        <a:bodyPr/>
        <a:lstStyle/>
        <a:p>
          <a:endParaRPr kumimoji="1" lang="ja-JP" altLang="en-US"/>
        </a:p>
      </dgm:t>
    </dgm:pt>
    <dgm:pt modelId="{AA3FCB3D-D0C3-451B-B27F-425E6EB0D068}" type="sibTrans" cxnId="{18159E05-EC29-46A2-A93F-ECE2DC398F67}">
      <dgm:prSet/>
      <dgm:spPr/>
      <dgm:t>
        <a:bodyPr/>
        <a:lstStyle/>
        <a:p>
          <a:endParaRPr kumimoji="1" lang="ja-JP" altLang="en-US"/>
        </a:p>
      </dgm:t>
    </dgm:pt>
    <dgm:pt modelId="{671ADDFB-22E4-4DC6-80EE-19004C1F3C26}">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パイロット電子図書館実証実験プロジェクト</a:t>
          </a:r>
          <a:endParaRPr kumimoji="1" lang="en-US" sz="1400" dirty="0">
            <a:latin typeface="Meiryo UI" panose="020B0604030504040204" pitchFamily="50" charset="-128"/>
            <a:ea typeface="Meiryo UI" panose="020B0604030504040204" pitchFamily="50" charset="-128"/>
          </a:endParaRPr>
        </a:p>
      </dgm:t>
    </dgm:pt>
    <dgm:pt modelId="{41FD1E44-F246-457C-921A-F3ECD2D42E0B}" type="parTrans" cxnId="{27D4E8BE-65ED-467E-BF50-C94D8C7190A6}">
      <dgm:prSet/>
      <dgm:spPr/>
      <dgm:t>
        <a:bodyPr/>
        <a:lstStyle/>
        <a:p>
          <a:endParaRPr kumimoji="1" lang="ja-JP" altLang="en-US"/>
        </a:p>
      </dgm:t>
    </dgm:pt>
    <dgm:pt modelId="{ACB06428-6EF1-4613-924C-66BF527BE7FC}" type="sibTrans" cxnId="{27D4E8BE-65ED-467E-BF50-C94D8C7190A6}">
      <dgm:prSet/>
      <dgm:spPr/>
      <dgm:t>
        <a:bodyPr/>
        <a:lstStyle/>
        <a:p>
          <a:endParaRPr kumimoji="1" lang="ja-JP" altLang="en-US"/>
        </a:p>
      </dgm:t>
    </dgm:pt>
    <dgm:pt modelId="{142F56AE-3998-42A6-BE35-BB5F2B29F8F6}">
      <dgm:prSet custT="1"/>
      <dgm:spPr/>
      <dgm:t>
        <a:bodyPr/>
        <a:lstStyle/>
        <a:p>
          <a:pPr rtl="0"/>
          <a:r>
            <a:rPr kumimoji="1" lang="en-US" altLang="ja-JP" sz="1400" dirty="0" smtClean="0">
              <a:latin typeface="Meiryo UI" panose="020B0604030504040204" pitchFamily="50" charset="-128"/>
              <a:ea typeface="Meiryo UI" panose="020B0604030504040204" pitchFamily="50" charset="-128"/>
            </a:rPr>
            <a:t>2002〜2007FY</a:t>
          </a:r>
          <a:endParaRPr kumimoji="1" lang="en-US" sz="1400" dirty="0">
            <a:latin typeface="Meiryo UI" panose="020B0604030504040204" pitchFamily="50" charset="-128"/>
            <a:ea typeface="Meiryo UI" panose="020B0604030504040204" pitchFamily="50" charset="-128"/>
          </a:endParaRPr>
        </a:p>
      </dgm:t>
    </dgm:pt>
    <dgm:pt modelId="{DF85B295-35A4-48D1-8693-558E57B1495C}" type="parTrans" cxnId="{11C79C74-A38B-44C1-9FA4-63A76A4AAC1C}">
      <dgm:prSet/>
      <dgm:spPr/>
      <dgm:t>
        <a:bodyPr/>
        <a:lstStyle/>
        <a:p>
          <a:endParaRPr kumimoji="1" lang="ja-JP" altLang="en-US"/>
        </a:p>
      </dgm:t>
    </dgm:pt>
    <dgm:pt modelId="{3AC08496-2929-446B-87EB-06B61C51339C}" type="sibTrans" cxnId="{11C79C74-A38B-44C1-9FA4-63A76A4AAC1C}">
      <dgm:prSet/>
      <dgm:spPr/>
      <dgm:t>
        <a:bodyPr/>
        <a:lstStyle/>
        <a:p>
          <a:endParaRPr kumimoji="1" lang="ja-JP" altLang="en-US"/>
        </a:p>
      </dgm:t>
    </dgm:pt>
    <dgm:pt modelId="{8587C3FF-0B00-4433-AF03-FD891DFA15D6}">
      <dgm:prSet custT="1"/>
      <dgm:spPr/>
      <dgm:t>
        <a:bodyPr/>
        <a:lstStyle/>
        <a:p>
          <a:pPr rtl="0"/>
          <a:r>
            <a:rPr kumimoji="1" lang="en-US" sz="1400" dirty="0" smtClean="0">
              <a:latin typeface="Meiryo UI" panose="020B0604030504040204" pitchFamily="50" charset="-128"/>
              <a:ea typeface="Meiryo UI" panose="020B0604030504040204" pitchFamily="50" charset="-128"/>
            </a:rPr>
            <a:t>2008</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2012FY</a:t>
          </a:r>
          <a:endParaRPr kumimoji="1" lang="en-US" sz="1400" dirty="0">
            <a:latin typeface="Meiryo UI" panose="020B0604030504040204" pitchFamily="50" charset="-128"/>
            <a:ea typeface="Meiryo UI" panose="020B0604030504040204" pitchFamily="50" charset="-128"/>
          </a:endParaRPr>
        </a:p>
      </dgm:t>
    </dgm:pt>
    <dgm:pt modelId="{3683412B-4A30-4E1C-823D-615FFC270250}" type="parTrans" cxnId="{89C3495D-2F77-4E9A-A2F1-2CA7FBA75ADE}">
      <dgm:prSet/>
      <dgm:spPr/>
      <dgm:t>
        <a:bodyPr/>
        <a:lstStyle/>
        <a:p>
          <a:endParaRPr kumimoji="1" lang="ja-JP" altLang="en-US"/>
        </a:p>
      </dgm:t>
    </dgm:pt>
    <dgm:pt modelId="{6312CFF8-272D-41E2-8E4E-96B38C744DC2}" type="sibTrans" cxnId="{89C3495D-2F77-4E9A-A2F1-2CA7FBA75ADE}">
      <dgm:prSet/>
      <dgm:spPr/>
      <dgm:t>
        <a:bodyPr/>
        <a:lstStyle/>
        <a:p>
          <a:endParaRPr kumimoji="1" lang="ja-JP" altLang="en-US"/>
        </a:p>
      </dgm:t>
    </dgm:pt>
    <dgm:pt modelId="{9F4F7B7A-9BA4-4BDB-837C-49A380487250}">
      <dgm:prSet custT="1"/>
      <dgm:spPr/>
      <dgm:t>
        <a:bodyPr/>
        <a:lstStyle/>
        <a:p>
          <a:pPr rtl="0"/>
          <a:r>
            <a:rPr kumimoji="1" lang="en-US" altLang="ja-JP" sz="1400" dirty="0" smtClean="0">
              <a:latin typeface="Meiryo UI" panose="020B0604030504040204" pitchFamily="50" charset="-128"/>
              <a:ea typeface="Meiryo UI" panose="020B0604030504040204" pitchFamily="50" charset="-128"/>
            </a:rPr>
            <a:t>2016FY</a:t>
          </a:r>
          <a:r>
            <a:rPr kumimoji="1" lang="ja-JP" altLang="en-US" sz="1400" dirty="0" smtClean="0">
              <a:latin typeface="Meiryo UI" panose="020B0604030504040204" pitchFamily="50" charset="-128"/>
              <a:ea typeface="Meiryo UI" panose="020B0604030504040204" pitchFamily="50" charset="-128"/>
            </a:rPr>
            <a:t>～</a:t>
          </a:r>
          <a:endParaRPr kumimoji="1" lang="en-US" sz="1400" dirty="0">
            <a:latin typeface="Meiryo UI" panose="020B0604030504040204" pitchFamily="50" charset="-128"/>
            <a:ea typeface="Meiryo UI" panose="020B0604030504040204" pitchFamily="50" charset="-128"/>
          </a:endParaRPr>
        </a:p>
      </dgm:t>
    </dgm:pt>
    <dgm:pt modelId="{1A095D61-0AF4-4209-A98C-FB10F099D2FB}" type="parTrans" cxnId="{34436B94-A5AC-4D1C-8332-9F736B903EBD}">
      <dgm:prSet/>
      <dgm:spPr/>
      <dgm:t>
        <a:bodyPr/>
        <a:lstStyle/>
        <a:p>
          <a:endParaRPr kumimoji="1" lang="ja-JP" altLang="en-US"/>
        </a:p>
      </dgm:t>
    </dgm:pt>
    <dgm:pt modelId="{B5B5255A-A796-4E8D-9BEC-76B4AD433429}" type="sibTrans" cxnId="{34436B94-A5AC-4D1C-8332-9F736B903EBD}">
      <dgm:prSet/>
      <dgm:spPr/>
      <dgm:t>
        <a:bodyPr/>
        <a:lstStyle/>
        <a:p>
          <a:endParaRPr kumimoji="1" lang="ja-JP" altLang="en-US"/>
        </a:p>
      </dgm:t>
    </dgm:pt>
    <dgm:pt modelId="{22E05018-9763-4A60-8187-6CDFBF262EE7}">
      <dgm:prSet custT="1"/>
      <dgm:spPr/>
      <dgm:t>
        <a:bodyPr/>
        <a:lstStyle/>
        <a:p>
          <a:pPr rtl="0"/>
          <a:r>
            <a:rPr kumimoji="1" lang="zh-TW" altLang="en-US" sz="1400" dirty="0" smtClean="0">
              <a:latin typeface="Meiryo UI" panose="020B0604030504040204" pitchFamily="50" charset="-128"/>
              <a:ea typeface="Meiryo UI" panose="020B0604030504040204" pitchFamily="50" charset="-128"/>
            </a:rPr>
            <a:t>電子図書館中期計画</a:t>
          </a:r>
          <a:r>
            <a:rPr kumimoji="1" lang="en-US" altLang="zh-TW" sz="1400" dirty="0" smtClean="0">
              <a:latin typeface="Meiryo UI" panose="020B0604030504040204" pitchFamily="50" charset="-128"/>
              <a:ea typeface="Meiryo UI" panose="020B0604030504040204" pitchFamily="50" charset="-128"/>
            </a:rPr>
            <a:t>2004</a:t>
          </a:r>
          <a:r>
            <a:rPr kumimoji="1" lang="zh-TW" altLang="en-US" sz="1400" dirty="0" smtClean="0">
              <a:latin typeface="Meiryo UI" panose="020B0604030504040204" pitchFamily="50" charset="-128"/>
              <a:ea typeface="Meiryo UI" panose="020B0604030504040204" pitchFamily="50" charset="-128"/>
            </a:rPr>
            <a:t>策定</a:t>
          </a:r>
          <a:endParaRPr kumimoji="1" lang="en-US" sz="1400" dirty="0">
            <a:latin typeface="Meiryo UI" panose="020B0604030504040204" pitchFamily="50" charset="-128"/>
            <a:ea typeface="Meiryo UI" panose="020B0604030504040204" pitchFamily="50" charset="-128"/>
          </a:endParaRPr>
        </a:p>
      </dgm:t>
    </dgm:pt>
    <dgm:pt modelId="{F432F35A-2A7E-41A2-BE6C-E5DADA8F658D}" type="sibTrans" cxnId="{0CE4E693-FCA1-48E1-BF31-05477B1E59E3}">
      <dgm:prSet/>
      <dgm:spPr/>
      <dgm:t>
        <a:bodyPr/>
        <a:lstStyle/>
        <a:p>
          <a:endParaRPr kumimoji="1" lang="ja-JP" altLang="en-US"/>
        </a:p>
      </dgm:t>
    </dgm:pt>
    <dgm:pt modelId="{F05783C4-E354-407D-A877-3312662B4C00}" type="parTrans" cxnId="{0CE4E693-FCA1-48E1-BF31-05477B1E59E3}">
      <dgm:prSet/>
      <dgm:spPr/>
      <dgm:t>
        <a:bodyPr/>
        <a:lstStyle/>
        <a:p>
          <a:endParaRPr kumimoji="1" lang="ja-JP" altLang="en-US"/>
        </a:p>
      </dgm:t>
    </dgm:pt>
    <dgm:pt modelId="{B0BB6382-0024-4C80-AA7F-4179B83910A0}">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大規模デジタル化</a:t>
          </a:r>
          <a:endParaRPr kumimoji="1" lang="en-US" sz="1400" dirty="0">
            <a:latin typeface="Meiryo UI" panose="020B0604030504040204" pitchFamily="50" charset="-128"/>
            <a:ea typeface="Meiryo UI" panose="020B0604030504040204" pitchFamily="50" charset="-128"/>
          </a:endParaRPr>
        </a:p>
      </dgm:t>
    </dgm:pt>
    <dgm:pt modelId="{DAAABBD3-C8B4-43C9-B56E-143B1CF70BBB}" type="sibTrans" cxnId="{3E5CE5BC-7F06-492A-AF0B-2A36759F96F8}">
      <dgm:prSet/>
      <dgm:spPr/>
      <dgm:t>
        <a:bodyPr/>
        <a:lstStyle/>
        <a:p>
          <a:endParaRPr kumimoji="1" lang="ja-JP" altLang="en-US"/>
        </a:p>
      </dgm:t>
    </dgm:pt>
    <dgm:pt modelId="{4ADEFFBB-DC97-4DCB-89E6-3BFF5B52E99F}" type="parTrans" cxnId="{3E5CE5BC-7F06-492A-AF0B-2A36759F96F8}">
      <dgm:prSet/>
      <dgm:spPr/>
      <dgm:t>
        <a:bodyPr/>
        <a:lstStyle/>
        <a:p>
          <a:endParaRPr kumimoji="1" lang="ja-JP" altLang="en-US"/>
        </a:p>
      </dgm:t>
    </dgm:pt>
    <dgm:pt modelId="{EEA78220-BDA6-469C-B8DC-748AA9E073E9}">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知識インフラの実現</a:t>
          </a:r>
          <a:endParaRPr kumimoji="1" lang="en-US" sz="1400" dirty="0">
            <a:latin typeface="Meiryo UI" panose="020B0604030504040204" pitchFamily="50" charset="-128"/>
            <a:ea typeface="Meiryo UI" panose="020B0604030504040204" pitchFamily="50" charset="-128"/>
          </a:endParaRPr>
        </a:p>
      </dgm:t>
    </dgm:pt>
    <dgm:pt modelId="{3E7676A8-819E-43AF-B505-34BD7929A930}" type="sibTrans" cxnId="{046221B3-B13B-4F67-B2B2-309FA375DBF0}">
      <dgm:prSet/>
      <dgm:spPr/>
      <dgm:t>
        <a:bodyPr/>
        <a:lstStyle/>
        <a:p>
          <a:endParaRPr kumimoji="1" lang="ja-JP" altLang="en-US"/>
        </a:p>
      </dgm:t>
    </dgm:pt>
    <dgm:pt modelId="{27BBC35A-1409-43BA-8C9C-59CEEE989D36}" type="parTrans" cxnId="{046221B3-B13B-4F67-B2B2-309FA375DBF0}">
      <dgm:prSet/>
      <dgm:spPr/>
      <dgm:t>
        <a:bodyPr/>
        <a:lstStyle/>
        <a:p>
          <a:endParaRPr kumimoji="1" lang="ja-JP" altLang="en-US"/>
        </a:p>
      </dgm:t>
    </dgm:pt>
    <dgm:pt modelId="{6AD3BF7A-5B46-4BCE-8133-11823F5B24F5}">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電子書籍に関するナショナルアーカイブの実現</a:t>
          </a:r>
          <a:endParaRPr kumimoji="1" lang="en-US" sz="1400" dirty="0">
            <a:latin typeface="Meiryo UI" panose="020B0604030504040204" pitchFamily="50" charset="-128"/>
            <a:ea typeface="Meiryo UI" panose="020B0604030504040204" pitchFamily="50" charset="-128"/>
          </a:endParaRPr>
        </a:p>
      </dgm:t>
    </dgm:pt>
    <dgm:pt modelId="{8E5C8AE3-C331-47DD-8EC1-267DF0890708}" type="parTrans" cxnId="{87B15662-F5AC-47F9-A5FF-AFDD773981E3}">
      <dgm:prSet/>
      <dgm:spPr/>
      <dgm:t>
        <a:bodyPr/>
        <a:lstStyle/>
        <a:p>
          <a:endParaRPr kumimoji="1" lang="ja-JP" altLang="en-US"/>
        </a:p>
      </dgm:t>
    </dgm:pt>
    <dgm:pt modelId="{0ECF3D3C-7A69-41C1-BC13-7292D413EE01}" type="sibTrans" cxnId="{87B15662-F5AC-47F9-A5FF-AFDD773981E3}">
      <dgm:prSet/>
      <dgm:spPr/>
      <dgm:t>
        <a:bodyPr/>
        <a:lstStyle/>
        <a:p>
          <a:endParaRPr kumimoji="1" lang="ja-JP" altLang="en-US"/>
        </a:p>
      </dgm:t>
    </dgm:pt>
    <dgm:pt modelId="{F2F6D72A-BA2A-4065-BDE0-C832394A0C0E}">
      <dgm:prSet custT="1"/>
      <dgm:spPr/>
      <dgm:t>
        <a:bodyPr/>
        <a:lstStyle/>
        <a:p>
          <a:pPr rtl="0"/>
          <a:r>
            <a:rPr kumimoji="1" lang="en-US" altLang="ja-JP" sz="1400" dirty="0" err="1" smtClean="0">
              <a:latin typeface="Meiryo UI" panose="020B0604030504040204" pitchFamily="50" charset="-128"/>
              <a:ea typeface="Meiryo UI" panose="020B0604030504040204" pitchFamily="50" charset="-128"/>
            </a:rPr>
            <a:t>NDLSerach</a:t>
          </a:r>
          <a:r>
            <a:rPr kumimoji="1" lang="ja-JP" altLang="en-US" sz="1400" dirty="0" smtClean="0">
              <a:latin typeface="Meiryo UI" panose="020B0604030504040204" pitchFamily="50" charset="-128"/>
              <a:ea typeface="Meiryo UI" panose="020B0604030504040204" pitchFamily="50" charset="-128"/>
            </a:rPr>
            <a:t>を拡張</a:t>
          </a:r>
          <a:endParaRPr kumimoji="1" lang="en-US" sz="1400" dirty="0">
            <a:latin typeface="Meiryo UI" panose="020B0604030504040204" pitchFamily="50" charset="-128"/>
            <a:ea typeface="Meiryo UI" panose="020B0604030504040204" pitchFamily="50" charset="-128"/>
          </a:endParaRPr>
        </a:p>
      </dgm:t>
    </dgm:pt>
    <dgm:pt modelId="{77072446-5D26-4DB4-BF0F-FF5A0A1DBE49}" type="parTrans" cxnId="{70678701-8273-4F12-BF8E-B2135689F09C}">
      <dgm:prSet/>
      <dgm:spPr/>
      <dgm:t>
        <a:bodyPr/>
        <a:lstStyle/>
        <a:p>
          <a:endParaRPr kumimoji="1" lang="ja-JP" altLang="en-US"/>
        </a:p>
      </dgm:t>
    </dgm:pt>
    <dgm:pt modelId="{2A2FB8A4-0D32-419E-89A5-F1635BD798B9}" type="sibTrans" cxnId="{70678701-8273-4F12-BF8E-B2135689F09C}">
      <dgm:prSet/>
      <dgm:spPr/>
      <dgm:t>
        <a:bodyPr/>
        <a:lstStyle/>
        <a:p>
          <a:endParaRPr kumimoji="1" lang="ja-JP" altLang="en-US"/>
        </a:p>
      </dgm:t>
    </dgm:pt>
    <dgm:pt modelId="{74EC0453-B5E5-4D2E-85F8-2F899FE3B6BA}">
      <dgm:prSet custT="1"/>
      <dgm:spPr/>
      <dgm:t>
        <a:bodyPr/>
        <a:lstStyle/>
        <a:p>
          <a:pPr rtl="0"/>
          <a:r>
            <a:rPr kumimoji="1" lang="ja-JP" altLang="ja-JP" sz="1400" dirty="0" smtClean="0">
              <a:latin typeface="Meiryo UI" panose="020B0604030504040204" pitchFamily="50" charset="-128"/>
              <a:ea typeface="Meiryo UI" panose="020B0604030504040204" pitchFamily="50" charset="-128"/>
            </a:rPr>
            <a:t>国等のインターネット資料の制度収集開始</a:t>
          </a:r>
          <a:endParaRPr kumimoji="1" lang="en-US" sz="1400" dirty="0">
            <a:latin typeface="Meiryo UI" panose="020B0604030504040204" pitchFamily="50" charset="-128"/>
            <a:ea typeface="Meiryo UI" panose="020B0604030504040204" pitchFamily="50" charset="-128"/>
          </a:endParaRPr>
        </a:p>
      </dgm:t>
    </dgm:pt>
    <dgm:pt modelId="{53A3E60B-6F9F-45D5-ADFC-1F4C989FBA86}" type="parTrans" cxnId="{16A8A5B7-7777-4A9B-B397-E74D67CF5AD4}">
      <dgm:prSet/>
      <dgm:spPr/>
      <dgm:t>
        <a:bodyPr/>
        <a:lstStyle/>
        <a:p>
          <a:endParaRPr kumimoji="1" lang="ja-JP" altLang="en-US"/>
        </a:p>
      </dgm:t>
    </dgm:pt>
    <dgm:pt modelId="{6194DF4F-2406-4914-B4A3-D6EE6AAC87A2}" type="sibTrans" cxnId="{16A8A5B7-7777-4A9B-B397-E74D67CF5AD4}">
      <dgm:prSet/>
      <dgm:spPr/>
      <dgm:t>
        <a:bodyPr/>
        <a:lstStyle/>
        <a:p>
          <a:endParaRPr kumimoji="1" lang="ja-JP" altLang="en-US"/>
        </a:p>
      </dgm:t>
    </dgm:pt>
    <dgm:pt modelId="{3A5E65F0-D3E0-474E-86D7-884DD5C68C99}">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東日本大震災アーカイブ開発開始</a:t>
          </a:r>
          <a:endParaRPr kumimoji="1" lang="en-US" sz="1400" dirty="0">
            <a:latin typeface="Meiryo UI" panose="020B0604030504040204" pitchFamily="50" charset="-128"/>
            <a:ea typeface="Meiryo UI" panose="020B0604030504040204" pitchFamily="50" charset="-128"/>
          </a:endParaRPr>
        </a:p>
      </dgm:t>
    </dgm:pt>
    <dgm:pt modelId="{0D032BF9-B2D4-4836-A3E6-BE9A59DAE838}" type="parTrans" cxnId="{9C3712CC-4270-49DC-8D9A-1A4FCD186185}">
      <dgm:prSet/>
      <dgm:spPr/>
      <dgm:t>
        <a:bodyPr/>
        <a:lstStyle/>
        <a:p>
          <a:endParaRPr kumimoji="1" lang="ja-JP" altLang="en-US"/>
        </a:p>
      </dgm:t>
    </dgm:pt>
    <dgm:pt modelId="{D8499B6E-BF97-49AA-9D0D-98A4C809BDA3}" type="sibTrans" cxnId="{9C3712CC-4270-49DC-8D9A-1A4FCD186185}">
      <dgm:prSet/>
      <dgm:spPr/>
      <dgm:t>
        <a:bodyPr/>
        <a:lstStyle/>
        <a:p>
          <a:endParaRPr kumimoji="1" lang="ja-JP" altLang="en-US"/>
        </a:p>
      </dgm:t>
    </dgm:pt>
    <dgm:pt modelId="{1CCB0860-3E64-43DC-9554-313D54468EB6}">
      <dgm:prSet custT="1"/>
      <dgm:spPr/>
      <dgm:t>
        <a:bodyPr/>
        <a:lstStyle/>
        <a:p>
          <a:pPr rtl="0"/>
          <a:r>
            <a:rPr kumimoji="1" lang="en-US" sz="1400" dirty="0" smtClean="0">
              <a:latin typeface="Meiryo UI" panose="020B0604030504040204" pitchFamily="50" charset="-128"/>
              <a:ea typeface="Meiryo UI" panose="020B0604030504040204" pitchFamily="50" charset="-128"/>
            </a:rPr>
            <a:t>NDL</a:t>
          </a:r>
          <a:r>
            <a:rPr kumimoji="1" lang="ja-JP" altLang="en-US" sz="1400" dirty="0" smtClean="0">
              <a:latin typeface="Meiryo UI" panose="020B0604030504040204" pitchFamily="50" charset="-128"/>
              <a:ea typeface="Meiryo UI" panose="020B0604030504040204" pitchFamily="50" charset="-128"/>
            </a:rPr>
            <a:t>デジタルアーカイブ、</a:t>
          </a:r>
          <a:r>
            <a:rPr kumimoji="1" lang="en-US" altLang="ja-JP" sz="1400" dirty="0" smtClean="0">
              <a:latin typeface="Meiryo UI" panose="020B0604030504040204" pitchFamily="50" charset="-128"/>
              <a:ea typeface="Meiryo UI" panose="020B0604030504040204" pitchFamily="50" charset="-128"/>
            </a:rPr>
            <a:t>PORTA</a:t>
          </a:r>
          <a:r>
            <a:rPr kumimoji="1" lang="ja-JP" altLang="en-US" sz="1400" dirty="0" smtClean="0">
              <a:latin typeface="Meiryo UI" panose="020B0604030504040204" pitchFamily="50" charset="-128"/>
              <a:ea typeface="Meiryo UI" panose="020B0604030504040204" pitchFamily="50" charset="-128"/>
            </a:rPr>
            <a:t>構築・運用</a:t>
          </a:r>
          <a:endParaRPr kumimoji="1" lang="en-US" sz="1400" dirty="0">
            <a:latin typeface="Meiryo UI" panose="020B0604030504040204" pitchFamily="50" charset="-128"/>
            <a:ea typeface="Meiryo UI" panose="020B0604030504040204" pitchFamily="50" charset="-128"/>
          </a:endParaRPr>
        </a:p>
      </dgm:t>
    </dgm:pt>
    <dgm:pt modelId="{73678317-505B-4314-A817-01337E06C183}" type="parTrans" cxnId="{4682E6D1-7A59-40C3-9EE5-50AC3ADDE81C}">
      <dgm:prSet/>
      <dgm:spPr/>
      <dgm:t>
        <a:bodyPr/>
        <a:lstStyle/>
        <a:p>
          <a:endParaRPr kumimoji="1" lang="ja-JP" altLang="en-US"/>
        </a:p>
      </dgm:t>
    </dgm:pt>
    <dgm:pt modelId="{09C39314-58EE-4576-A331-2D38D2B33C73}" type="sibTrans" cxnId="{4682E6D1-7A59-40C3-9EE5-50AC3ADDE81C}">
      <dgm:prSet/>
      <dgm:spPr/>
      <dgm:t>
        <a:bodyPr/>
        <a:lstStyle/>
        <a:p>
          <a:endParaRPr kumimoji="1" lang="ja-JP" altLang="en-US"/>
        </a:p>
      </dgm:t>
    </dgm:pt>
    <dgm:pt modelId="{7E49FB92-014B-4109-A4DD-199AB0785FB6}">
      <dgm:prSet custT="1"/>
      <dgm:spPr/>
      <dgm:t>
        <a:bodyPr/>
        <a:lstStyle/>
        <a:p>
          <a:pPr rtl="0"/>
          <a:r>
            <a:rPr kumimoji="1" lang="zh-TW" altLang="en-US" sz="1400" dirty="0" smtClean="0">
              <a:latin typeface="Meiryo UI" panose="020B0604030504040204" pitchFamily="50" charset="-128"/>
              <a:ea typeface="Meiryo UI" panose="020B0604030504040204" pitchFamily="50" charset="-128"/>
            </a:rPr>
            <a:t>国立国会図書館電子図書館構想</a:t>
          </a:r>
          <a:endParaRPr kumimoji="1" lang="en-US" sz="1400" dirty="0">
            <a:latin typeface="Meiryo UI" panose="020B0604030504040204" pitchFamily="50" charset="-128"/>
            <a:ea typeface="Meiryo UI" panose="020B0604030504040204" pitchFamily="50" charset="-128"/>
          </a:endParaRPr>
        </a:p>
      </dgm:t>
    </dgm:pt>
    <dgm:pt modelId="{D21C3A30-6A31-4DC7-A7F5-103AE3E950E2}" type="parTrans" cxnId="{BA8F8F75-6E87-4BC4-8AC9-B3BE53F26DE4}">
      <dgm:prSet/>
      <dgm:spPr/>
      <dgm:t>
        <a:bodyPr/>
        <a:lstStyle/>
        <a:p>
          <a:endParaRPr kumimoji="1" lang="ja-JP" altLang="en-US"/>
        </a:p>
      </dgm:t>
    </dgm:pt>
    <dgm:pt modelId="{BF8246FC-ED4A-45F8-AD2B-951DD3981C70}" type="sibTrans" cxnId="{BA8F8F75-6E87-4BC4-8AC9-B3BE53F26DE4}">
      <dgm:prSet/>
      <dgm:spPr/>
      <dgm:t>
        <a:bodyPr/>
        <a:lstStyle/>
        <a:p>
          <a:endParaRPr kumimoji="1" lang="ja-JP" altLang="en-US"/>
        </a:p>
      </dgm:t>
    </dgm:pt>
    <dgm:pt modelId="{6174E030-2578-4835-BA38-44E8A2E3BDFD}">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知識インフラ構想</a:t>
          </a:r>
          <a:endParaRPr kumimoji="1" lang="en-US" sz="1400" dirty="0">
            <a:latin typeface="Meiryo UI" panose="020B0604030504040204" pitchFamily="50" charset="-128"/>
            <a:ea typeface="Meiryo UI" panose="020B0604030504040204" pitchFamily="50" charset="-128"/>
          </a:endParaRPr>
        </a:p>
      </dgm:t>
    </dgm:pt>
    <dgm:pt modelId="{5981F9AA-2CA5-4200-AA2C-C98C3CF75D11}" type="parTrans" cxnId="{3067827D-2C39-4170-B56B-1DA010EA787C}">
      <dgm:prSet/>
      <dgm:spPr/>
      <dgm:t>
        <a:bodyPr/>
        <a:lstStyle/>
        <a:p>
          <a:endParaRPr kumimoji="1" lang="ja-JP" altLang="en-US"/>
        </a:p>
      </dgm:t>
    </dgm:pt>
    <dgm:pt modelId="{7BF6D630-8F3A-4C7D-A95D-C507C5556C63}" type="sibTrans" cxnId="{3067827D-2C39-4170-B56B-1DA010EA787C}">
      <dgm:prSet/>
      <dgm:spPr/>
      <dgm:t>
        <a:bodyPr/>
        <a:lstStyle/>
        <a:p>
          <a:endParaRPr kumimoji="1" lang="ja-JP" altLang="en-US"/>
        </a:p>
      </dgm:t>
    </dgm:pt>
    <dgm:pt modelId="{7F8C2316-40C6-46C7-9781-A0B8C9A3512F}">
      <dgm:prSet custT="1"/>
      <dgm:spPr/>
      <dgm:t>
        <a:bodyPr/>
        <a:lstStyle/>
        <a:p>
          <a:pPr rtl="0"/>
          <a:r>
            <a:rPr kumimoji="1" lang="en-US" altLang="ja-JP" sz="1400" dirty="0" err="1" smtClean="0">
              <a:latin typeface="Meiryo UI" panose="020B0604030504040204" pitchFamily="50" charset="-128"/>
              <a:ea typeface="Meiryo UI" panose="020B0604030504040204" pitchFamily="50" charset="-128"/>
            </a:rPr>
            <a:t>NDLSearch</a:t>
          </a:r>
          <a:r>
            <a:rPr kumimoji="1" lang="ja-JP" altLang="ja-JP" sz="1400" dirty="0" err="1" smtClean="0">
              <a:latin typeface="Meiryo UI" panose="020B0604030504040204" pitchFamily="50" charset="-128"/>
              <a:ea typeface="Meiryo UI" panose="020B0604030504040204" pitchFamily="50" charset="-128"/>
            </a:rPr>
            <a:t>、</a:t>
          </a:r>
          <a:r>
            <a:rPr kumimoji="1" lang="ja-JP" altLang="ja-JP" sz="1400" dirty="0" smtClean="0">
              <a:latin typeface="Meiryo UI" panose="020B0604030504040204" pitchFamily="50" charset="-128"/>
              <a:ea typeface="Meiryo UI" panose="020B0604030504040204" pitchFamily="50" charset="-128"/>
            </a:rPr>
            <a:t>新</a:t>
          </a:r>
          <a:r>
            <a:rPr kumimoji="1" lang="en-US" altLang="ja-JP" sz="1400" dirty="0" smtClean="0">
              <a:latin typeface="Meiryo UI" panose="020B0604030504040204" pitchFamily="50" charset="-128"/>
              <a:ea typeface="Meiryo UI" panose="020B0604030504040204" pitchFamily="50" charset="-128"/>
            </a:rPr>
            <a:t>NDL-OPAC</a:t>
          </a:r>
          <a:r>
            <a:rPr kumimoji="1" lang="ja-JP" altLang="ja-JP" sz="1400" dirty="0" err="1" smtClean="0">
              <a:latin typeface="Meiryo UI" panose="020B0604030504040204" pitchFamily="50" charset="-128"/>
              <a:ea typeface="Meiryo UI" panose="020B0604030504040204" pitchFamily="50" charset="-128"/>
            </a:rPr>
            <a:t>、</a:t>
          </a:r>
          <a:r>
            <a:rPr kumimoji="1" lang="ja-JP" altLang="ja-JP" sz="1400" dirty="0" smtClean="0">
              <a:latin typeface="Meiryo UI" panose="020B0604030504040204" pitchFamily="50" charset="-128"/>
              <a:ea typeface="Meiryo UI" panose="020B0604030504040204" pitchFamily="50" charset="-128"/>
            </a:rPr>
            <a:t>来館者システム等、全面リニューアル公開</a:t>
          </a:r>
          <a:endParaRPr kumimoji="1" lang="en-US" sz="1400" dirty="0">
            <a:latin typeface="Meiryo UI" panose="020B0604030504040204" pitchFamily="50" charset="-128"/>
            <a:ea typeface="Meiryo UI" panose="020B0604030504040204" pitchFamily="50" charset="-128"/>
          </a:endParaRPr>
        </a:p>
      </dgm:t>
    </dgm:pt>
    <dgm:pt modelId="{CE279ECB-2338-4F3F-8C61-00D164F7E8AA}" type="parTrans" cxnId="{2EC99A8B-140E-4D2F-A354-8DD59E2C3423}">
      <dgm:prSet/>
      <dgm:spPr/>
      <dgm:t>
        <a:bodyPr/>
        <a:lstStyle/>
        <a:p>
          <a:endParaRPr kumimoji="1" lang="ja-JP" altLang="en-US"/>
        </a:p>
      </dgm:t>
    </dgm:pt>
    <dgm:pt modelId="{82126C23-9B9A-48C4-A409-140E00EC9C40}" type="sibTrans" cxnId="{2EC99A8B-140E-4D2F-A354-8DD59E2C3423}">
      <dgm:prSet/>
      <dgm:spPr/>
      <dgm:t>
        <a:bodyPr/>
        <a:lstStyle/>
        <a:p>
          <a:endParaRPr kumimoji="1" lang="ja-JP" altLang="en-US"/>
        </a:p>
      </dgm:t>
    </dgm:pt>
    <dgm:pt modelId="{3A0385D0-2682-4A03-9A69-C43DD0D6AC19}">
      <dgm:prSet custT="1"/>
      <dgm:spPr/>
      <dgm:t>
        <a:bodyPr/>
        <a:lstStyle/>
        <a:p>
          <a:pPr rtl="0"/>
          <a:r>
            <a:rPr kumimoji="1" lang="en-US" sz="1400" dirty="0" smtClean="0">
              <a:latin typeface="Meiryo UI" panose="020B0604030504040204" pitchFamily="50" charset="-128"/>
              <a:ea typeface="Meiryo UI" panose="020B0604030504040204" pitchFamily="50" charset="-128"/>
            </a:rPr>
            <a:t>2012</a:t>
          </a:r>
          <a:r>
            <a:rPr kumimoji="1" lang="en-US" altLang="ja-JP" sz="1400" dirty="0" smtClean="0">
              <a:latin typeface="Meiryo UI" panose="020B0604030504040204" pitchFamily="50" charset="-128"/>
              <a:ea typeface="Meiryo UI" panose="020B0604030504040204" pitchFamily="50" charset="-128"/>
            </a:rPr>
            <a:t>〜2015FY</a:t>
          </a:r>
          <a:endParaRPr kumimoji="1" lang="en-US" sz="1400" dirty="0">
            <a:latin typeface="Meiryo UI" panose="020B0604030504040204" pitchFamily="50" charset="-128"/>
            <a:ea typeface="Meiryo UI" panose="020B0604030504040204" pitchFamily="50" charset="-128"/>
          </a:endParaRPr>
        </a:p>
      </dgm:t>
    </dgm:pt>
    <dgm:pt modelId="{7C01570E-9216-446E-8BB2-18CE8A558F17}" type="parTrans" cxnId="{9A783534-551D-441E-BAC2-1CEE2A5E3E6A}">
      <dgm:prSet/>
      <dgm:spPr/>
      <dgm:t>
        <a:bodyPr/>
        <a:lstStyle/>
        <a:p>
          <a:endParaRPr kumimoji="1" lang="ja-JP" altLang="en-US"/>
        </a:p>
      </dgm:t>
    </dgm:pt>
    <dgm:pt modelId="{44A8C4B6-8250-41E8-BAA1-3AC5F19C8E5E}" type="sibTrans" cxnId="{9A783534-551D-441E-BAC2-1CEE2A5E3E6A}">
      <dgm:prSet/>
      <dgm:spPr/>
      <dgm:t>
        <a:bodyPr/>
        <a:lstStyle/>
        <a:p>
          <a:endParaRPr kumimoji="1" lang="ja-JP" altLang="en-US"/>
        </a:p>
      </dgm:t>
    </dgm:pt>
    <dgm:pt modelId="{427AFFE7-DB95-462C-8F12-EC5B0CD57A3C}">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総括と再始動期、見直し</a:t>
          </a:r>
          <a:endParaRPr kumimoji="1" lang="en-US" sz="1400" dirty="0">
            <a:latin typeface="Meiryo UI" panose="020B0604030504040204" pitchFamily="50" charset="-128"/>
            <a:ea typeface="Meiryo UI" panose="020B0604030504040204" pitchFamily="50" charset="-128"/>
          </a:endParaRPr>
        </a:p>
      </dgm:t>
    </dgm:pt>
    <dgm:pt modelId="{0FE29F62-CF51-463A-9699-372071C2649B}" type="parTrans" cxnId="{F06050A3-EE75-4FFA-B9A4-60CA6CFD113E}">
      <dgm:prSet/>
      <dgm:spPr/>
      <dgm:t>
        <a:bodyPr/>
        <a:lstStyle/>
        <a:p>
          <a:endParaRPr kumimoji="1" lang="ja-JP" altLang="en-US"/>
        </a:p>
      </dgm:t>
    </dgm:pt>
    <dgm:pt modelId="{C592AEE4-7688-45D5-8F7F-D220D3E05772}" type="sibTrans" cxnId="{F06050A3-EE75-4FFA-B9A4-60CA6CFD113E}">
      <dgm:prSet/>
      <dgm:spPr/>
      <dgm:t>
        <a:bodyPr/>
        <a:lstStyle/>
        <a:p>
          <a:endParaRPr kumimoji="1" lang="ja-JP" altLang="en-US"/>
        </a:p>
      </dgm:t>
    </dgm:pt>
    <dgm:pt modelId="{B5AD7B61-7D12-44A5-A943-AAB8CFC88A44}">
      <dgm:prSet custT="1"/>
      <dgm:spPr/>
      <dgm:t>
        <a:bodyPr/>
        <a:lstStyle/>
        <a:p>
          <a:pPr rtl="0"/>
          <a:r>
            <a:rPr lang="ja-JP" altLang="en-US" sz="1400" dirty="0" smtClean="0"/>
            <a:t>東日本大震災アーカイブ（</a:t>
          </a:r>
          <a:r>
            <a:rPr lang="ja-JP" altLang="ja-JP" sz="1400" dirty="0" smtClean="0"/>
            <a:t>ひなぎく</a:t>
          </a:r>
          <a:r>
            <a:rPr lang="ja-JP" altLang="en-US" sz="1400" dirty="0" smtClean="0"/>
            <a:t>）</a:t>
          </a:r>
          <a:r>
            <a:rPr lang="ja-JP" altLang="ja-JP" sz="1400" dirty="0" smtClean="0"/>
            <a:t>公開</a:t>
          </a:r>
          <a:endParaRPr kumimoji="1" lang="en-US" sz="1400" dirty="0">
            <a:latin typeface="Meiryo UI" panose="020B0604030504040204" pitchFamily="50" charset="-128"/>
            <a:ea typeface="Meiryo UI" panose="020B0604030504040204" pitchFamily="50" charset="-128"/>
          </a:endParaRPr>
        </a:p>
      </dgm:t>
    </dgm:pt>
    <dgm:pt modelId="{BE81BDC3-01B7-4501-926D-D958BF1EBAED}" type="parTrans" cxnId="{6E727B16-8077-4182-8834-F9A94AD73ACC}">
      <dgm:prSet/>
      <dgm:spPr/>
      <dgm:t>
        <a:bodyPr/>
        <a:lstStyle/>
        <a:p>
          <a:endParaRPr kumimoji="1" lang="ja-JP" altLang="en-US"/>
        </a:p>
      </dgm:t>
    </dgm:pt>
    <dgm:pt modelId="{5D259312-8365-4611-AB37-1CC28DC9FA9D}" type="sibTrans" cxnId="{6E727B16-8077-4182-8834-F9A94AD73ACC}">
      <dgm:prSet/>
      <dgm:spPr/>
      <dgm:t>
        <a:bodyPr/>
        <a:lstStyle/>
        <a:p>
          <a:endParaRPr kumimoji="1" lang="ja-JP" altLang="en-US"/>
        </a:p>
      </dgm:t>
    </dgm:pt>
    <dgm:pt modelId="{09CAFDC4-02A3-4EE7-B630-BB2EF81CB4E6}">
      <dgm:prSet custT="1"/>
      <dgm:spPr/>
      <dgm:t>
        <a:bodyPr/>
        <a:lstStyle/>
        <a:p>
          <a:pPr rtl="0"/>
          <a:r>
            <a:rPr lang="ja-JP" altLang="ja-JP" sz="1400" dirty="0" smtClean="0"/>
            <a:t>民間オンライン資料制度収集開始</a:t>
          </a:r>
          <a:endParaRPr kumimoji="1" lang="en-US" sz="1400" dirty="0">
            <a:latin typeface="Meiryo UI" panose="020B0604030504040204" pitchFamily="50" charset="-128"/>
            <a:ea typeface="Meiryo UI" panose="020B0604030504040204" pitchFamily="50" charset="-128"/>
          </a:endParaRPr>
        </a:p>
      </dgm:t>
    </dgm:pt>
    <dgm:pt modelId="{3E3AC31E-4669-45E7-9C4F-6D61A306D4B8}" type="parTrans" cxnId="{A775B649-DDC6-4225-9D71-4FBCA64DB2A8}">
      <dgm:prSet/>
      <dgm:spPr/>
      <dgm:t>
        <a:bodyPr/>
        <a:lstStyle/>
        <a:p>
          <a:endParaRPr kumimoji="1" lang="ja-JP" altLang="en-US"/>
        </a:p>
      </dgm:t>
    </dgm:pt>
    <dgm:pt modelId="{C24B0AC0-8D97-45C4-8A5B-A90F3DAC70BF}" type="sibTrans" cxnId="{A775B649-DDC6-4225-9D71-4FBCA64DB2A8}">
      <dgm:prSet/>
      <dgm:spPr/>
      <dgm:t>
        <a:bodyPr/>
        <a:lstStyle/>
        <a:p>
          <a:endParaRPr kumimoji="1" lang="ja-JP" altLang="en-US"/>
        </a:p>
      </dgm:t>
    </dgm:pt>
    <dgm:pt modelId="{3BE03EC3-3A51-4384-92B9-1DF4BD315CF7}">
      <dgm:prSet custT="1"/>
      <dgm:spPr/>
      <dgm:t>
        <a:bodyPr/>
        <a:lstStyle/>
        <a:p>
          <a:pPr rtl="0"/>
          <a:r>
            <a:rPr lang="ja-JP" altLang="ja-JP" sz="1400" smtClean="0"/>
            <a:t>図書館向けデジタル化資料送信サービス開始</a:t>
          </a:r>
          <a:endParaRPr kumimoji="1" lang="en-US" sz="1400" dirty="0">
            <a:latin typeface="Meiryo UI" panose="020B0604030504040204" pitchFamily="50" charset="-128"/>
            <a:ea typeface="Meiryo UI" panose="020B0604030504040204" pitchFamily="50" charset="-128"/>
          </a:endParaRPr>
        </a:p>
      </dgm:t>
    </dgm:pt>
    <dgm:pt modelId="{DA636099-56E3-421D-800B-995E21F8343E}" type="parTrans" cxnId="{3C35C5FC-84F9-41ED-927A-6B751589C714}">
      <dgm:prSet/>
      <dgm:spPr/>
      <dgm:t>
        <a:bodyPr/>
        <a:lstStyle/>
        <a:p>
          <a:endParaRPr kumimoji="1" lang="ja-JP" altLang="en-US"/>
        </a:p>
      </dgm:t>
    </dgm:pt>
    <dgm:pt modelId="{2D054BC9-95F2-4F32-AB10-3CDFBABFD72F}" type="sibTrans" cxnId="{3C35C5FC-84F9-41ED-927A-6B751589C714}">
      <dgm:prSet/>
      <dgm:spPr/>
      <dgm:t>
        <a:bodyPr/>
        <a:lstStyle/>
        <a:p>
          <a:endParaRPr kumimoji="1" lang="ja-JP" altLang="en-US"/>
        </a:p>
      </dgm:t>
    </dgm:pt>
    <dgm:pt modelId="{7EA8558E-9E9A-4200-96BF-FA39627BEACF}">
      <dgm:prSet custT="1"/>
      <dgm:spPr/>
      <dgm:t>
        <a:bodyPr/>
        <a:lstStyle/>
        <a:p>
          <a:pPr rtl="0"/>
          <a:r>
            <a:rPr lang="ja-JP" altLang="en-US" sz="1400" dirty="0" smtClean="0"/>
            <a:t>揺籃期・始動期</a:t>
          </a:r>
          <a:endParaRPr kumimoji="1" lang="en-US" sz="1400" dirty="0">
            <a:latin typeface="Meiryo UI" panose="020B0604030504040204" pitchFamily="50" charset="-128"/>
            <a:ea typeface="Meiryo UI" panose="020B0604030504040204" pitchFamily="50" charset="-128"/>
          </a:endParaRPr>
        </a:p>
      </dgm:t>
    </dgm:pt>
    <dgm:pt modelId="{5D20E967-B728-4811-954A-AE1EC274B91E}" type="parTrans" cxnId="{264DA39A-A94C-4B40-896E-01C50AFE932A}">
      <dgm:prSet/>
      <dgm:spPr/>
      <dgm:t>
        <a:bodyPr/>
        <a:lstStyle/>
        <a:p>
          <a:endParaRPr kumimoji="1" lang="ja-JP" altLang="en-US"/>
        </a:p>
      </dgm:t>
    </dgm:pt>
    <dgm:pt modelId="{FC2E480A-ADEE-4B88-A714-EE53F96B9096}" type="sibTrans" cxnId="{264DA39A-A94C-4B40-896E-01C50AFE932A}">
      <dgm:prSet/>
      <dgm:spPr/>
      <dgm:t>
        <a:bodyPr/>
        <a:lstStyle/>
        <a:p>
          <a:endParaRPr kumimoji="1" lang="ja-JP" altLang="en-US"/>
        </a:p>
      </dgm:t>
    </dgm:pt>
    <dgm:pt modelId="{80B3A49E-D6AB-44DC-A035-84BB53D54CBB}">
      <dgm:prSet custT="1"/>
      <dgm:spPr/>
      <dgm:t>
        <a:bodyPr/>
        <a:lstStyle/>
        <a:p>
          <a:pPr rtl="0"/>
          <a:r>
            <a:rPr lang="ja-JP" altLang="en-US" sz="1400" dirty="0" smtClean="0"/>
            <a:t>サービス離陸期</a:t>
          </a:r>
          <a:endParaRPr kumimoji="1" lang="en-US" sz="1400" dirty="0">
            <a:latin typeface="Meiryo UI" panose="020B0604030504040204" pitchFamily="50" charset="-128"/>
            <a:ea typeface="Meiryo UI" panose="020B0604030504040204" pitchFamily="50" charset="-128"/>
          </a:endParaRPr>
        </a:p>
      </dgm:t>
    </dgm:pt>
    <dgm:pt modelId="{99D0CE36-8987-44B2-A2B4-C3A0B04BFD95}" type="parTrans" cxnId="{80A591A2-F45C-4DD6-AD22-C3DF9026838D}">
      <dgm:prSet/>
      <dgm:spPr/>
      <dgm:t>
        <a:bodyPr/>
        <a:lstStyle/>
        <a:p>
          <a:endParaRPr kumimoji="1" lang="ja-JP" altLang="en-US"/>
        </a:p>
      </dgm:t>
    </dgm:pt>
    <dgm:pt modelId="{BA990205-1877-442B-8608-63F02A8BED9C}" type="sibTrans" cxnId="{80A591A2-F45C-4DD6-AD22-C3DF9026838D}">
      <dgm:prSet/>
      <dgm:spPr/>
      <dgm:t>
        <a:bodyPr/>
        <a:lstStyle/>
        <a:p>
          <a:endParaRPr kumimoji="1" lang="ja-JP" altLang="en-US"/>
        </a:p>
      </dgm:t>
    </dgm:pt>
    <dgm:pt modelId="{8C274CE9-8A68-4A1D-9AF8-3DABF664B590}">
      <dgm:prSet custT="1"/>
      <dgm:spPr/>
      <dgm:t>
        <a:bodyPr/>
        <a:lstStyle/>
        <a:p>
          <a:pPr rtl="0"/>
          <a:r>
            <a:rPr lang="ja-JP" altLang="en-US" sz="1400" dirty="0" smtClean="0"/>
            <a:t>サービス発展期</a:t>
          </a:r>
          <a:endParaRPr kumimoji="1" lang="en-US" sz="1400" dirty="0">
            <a:latin typeface="Meiryo UI" panose="020B0604030504040204" pitchFamily="50" charset="-128"/>
            <a:ea typeface="Meiryo UI" panose="020B0604030504040204" pitchFamily="50" charset="-128"/>
          </a:endParaRPr>
        </a:p>
      </dgm:t>
    </dgm:pt>
    <dgm:pt modelId="{85F3DD06-26EC-4B4A-AD8B-B50E5A5061FE}" type="parTrans" cxnId="{CCB35BCE-EF41-4287-B4CC-BCD2D570EB34}">
      <dgm:prSet/>
      <dgm:spPr/>
      <dgm:t>
        <a:bodyPr/>
        <a:lstStyle/>
        <a:p>
          <a:endParaRPr kumimoji="1" lang="ja-JP" altLang="en-US"/>
        </a:p>
      </dgm:t>
    </dgm:pt>
    <dgm:pt modelId="{19984F48-C68B-4243-A753-D509BED957A1}" type="sibTrans" cxnId="{CCB35BCE-EF41-4287-B4CC-BCD2D570EB34}">
      <dgm:prSet/>
      <dgm:spPr/>
      <dgm:t>
        <a:bodyPr/>
        <a:lstStyle/>
        <a:p>
          <a:endParaRPr kumimoji="1" lang="ja-JP" altLang="en-US"/>
        </a:p>
      </dgm:t>
    </dgm:pt>
    <dgm:pt modelId="{1D2AC055-5689-46F0-9C8C-730D2F97A3B9}">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サービスイノベーション期</a:t>
          </a:r>
          <a:endParaRPr kumimoji="1" lang="en-US" sz="1400" dirty="0">
            <a:latin typeface="Meiryo UI" panose="020B0604030504040204" pitchFamily="50" charset="-128"/>
            <a:ea typeface="Meiryo UI" panose="020B0604030504040204" pitchFamily="50" charset="-128"/>
          </a:endParaRPr>
        </a:p>
      </dgm:t>
    </dgm:pt>
    <dgm:pt modelId="{528E3B7F-CFCB-41BF-9C8C-C0045FD981C4}" type="parTrans" cxnId="{22FC30EF-3505-45ED-9748-26371C066171}">
      <dgm:prSet/>
      <dgm:spPr/>
      <dgm:t>
        <a:bodyPr/>
        <a:lstStyle/>
        <a:p>
          <a:endParaRPr kumimoji="1" lang="ja-JP" altLang="en-US"/>
        </a:p>
      </dgm:t>
    </dgm:pt>
    <dgm:pt modelId="{60DD408D-C292-45B6-BD24-4E6A7E31A011}" type="sibTrans" cxnId="{22FC30EF-3505-45ED-9748-26371C066171}">
      <dgm:prSet/>
      <dgm:spPr/>
      <dgm:t>
        <a:bodyPr/>
        <a:lstStyle/>
        <a:p>
          <a:endParaRPr kumimoji="1" lang="ja-JP" altLang="en-US"/>
        </a:p>
      </dgm:t>
    </dgm:pt>
    <dgm:pt modelId="{C5476E70-61E7-4A32-B7A5-9B68C3EECEA8}">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文化資産全体のナショナルアーカイブの実現</a:t>
          </a:r>
          <a:endParaRPr kumimoji="1" lang="en-US" sz="1400" dirty="0">
            <a:latin typeface="Meiryo UI" panose="020B0604030504040204" pitchFamily="50" charset="-128"/>
            <a:ea typeface="Meiryo UI" panose="020B0604030504040204" pitchFamily="50" charset="-128"/>
          </a:endParaRPr>
        </a:p>
      </dgm:t>
    </dgm:pt>
    <dgm:pt modelId="{550CDE49-FF11-46E4-AFA2-57BABB7F3BEA}" type="parTrans" cxnId="{0788DF88-EE5E-49BB-8A3E-CE86455642E0}">
      <dgm:prSet/>
      <dgm:spPr/>
      <dgm:t>
        <a:bodyPr/>
        <a:lstStyle/>
        <a:p>
          <a:endParaRPr kumimoji="1" lang="ja-JP" altLang="en-US"/>
        </a:p>
      </dgm:t>
    </dgm:pt>
    <dgm:pt modelId="{9BE1DAD1-D136-4B6A-AE6C-A920B13CE9DD}" type="sibTrans" cxnId="{0788DF88-EE5E-49BB-8A3E-CE86455642E0}">
      <dgm:prSet/>
      <dgm:spPr/>
      <dgm:t>
        <a:bodyPr/>
        <a:lstStyle/>
        <a:p>
          <a:endParaRPr kumimoji="1" lang="ja-JP" altLang="en-US"/>
        </a:p>
      </dgm:t>
    </dgm:pt>
    <dgm:pt modelId="{FB7AF221-86A8-4A65-B689-16D57C838460}" type="pres">
      <dgm:prSet presAssocID="{2E2439F4-AFB1-432E-97DD-51B17B07EE14}" presName="arrowDiagram" presStyleCnt="0">
        <dgm:presLayoutVars>
          <dgm:chMax val="5"/>
          <dgm:dir/>
          <dgm:resizeHandles val="exact"/>
        </dgm:presLayoutVars>
      </dgm:prSet>
      <dgm:spPr/>
      <dgm:t>
        <a:bodyPr/>
        <a:lstStyle/>
        <a:p>
          <a:endParaRPr kumimoji="1" lang="ja-JP" altLang="en-US"/>
        </a:p>
      </dgm:t>
    </dgm:pt>
    <dgm:pt modelId="{B81CAE3C-C9BE-42EB-B99E-B84F425E6ED3}" type="pres">
      <dgm:prSet presAssocID="{2E2439F4-AFB1-432E-97DD-51B17B07EE14}" presName="arrow" presStyleLbl="bgShp" presStyleIdx="0" presStyleCnt="1" custLinFactNeighborX="1674" custLinFactNeighborY="-3348"/>
      <dgm:spPr/>
      <dgm:t>
        <a:bodyPr/>
        <a:lstStyle/>
        <a:p>
          <a:endParaRPr kumimoji="1" lang="ja-JP" altLang="en-US"/>
        </a:p>
      </dgm:t>
    </dgm:pt>
    <dgm:pt modelId="{E18ACE37-B47D-48E1-AD9A-B255FD5E7A65}" type="pres">
      <dgm:prSet presAssocID="{2E2439F4-AFB1-432E-97DD-51B17B07EE14}" presName="arrowDiagram5" presStyleCnt="0"/>
      <dgm:spPr/>
    </dgm:pt>
    <dgm:pt modelId="{E6C95092-277A-4635-B2BC-1B0609D8FEF9}" type="pres">
      <dgm:prSet presAssocID="{87056025-FDE9-4CFE-86A3-9910B45EEA82}" presName="bullet5a" presStyleLbl="node1" presStyleIdx="0" presStyleCnt="5"/>
      <dgm:spPr/>
    </dgm:pt>
    <dgm:pt modelId="{C2959311-0C96-4434-B7CE-373CE1AD8840}" type="pres">
      <dgm:prSet presAssocID="{87056025-FDE9-4CFE-86A3-9910B45EEA82}" presName="textBox5a" presStyleLbl="revTx" presStyleIdx="0" presStyleCnt="5">
        <dgm:presLayoutVars>
          <dgm:bulletEnabled val="1"/>
        </dgm:presLayoutVars>
      </dgm:prSet>
      <dgm:spPr/>
      <dgm:t>
        <a:bodyPr/>
        <a:lstStyle/>
        <a:p>
          <a:endParaRPr kumimoji="1" lang="ja-JP" altLang="en-US"/>
        </a:p>
      </dgm:t>
    </dgm:pt>
    <dgm:pt modelId="{8EAB8E08-CBFC-4B47-A574-DEEC7215AD69}" type="pres">
      <dgm:prSet presAssocID="{142F56AE-3998-42A6-BE35-BB5F2B29F8F6}" presName="bullet5b" presStyleLbl="node1" presStyleIdx="1" presStyleCnt="5"/>
      <dgm:spPr/>
    </dgm:pt>
    <dgm:pt modelId="{665853B0-DCFD-4FE4-BE53-347BABFD08E8}" type="pres">
      <dgm:prSet presAssocID="{142F56AE-3998-42A6-BE35-BB5F2B29F8F6}" presName="textBox5b" presStyleLbl="revTx" presStyleIdx="1" presStyleCnt="5">
        <dgm:presLayoutVars>
          <dgm:bulletEnabled val="1"/>
        </dgm:presLayoutVars>
      </dgm:prSet>
      <dgm:spPr/>
      <dgm:t>
        <a:bodyPr/>
        <a:lstStyle/>
        <a:p>
          <a:endParaRPr kumimoji="1" lang="ja-JP" altLang="en-US"/>
        </a:p>
      </dgm:t>
    </dgm:pt>
    <dgm:pt modelId="{47A6B15E-3DC8-45E9-A58D-23D8BD94C1C4}" type="pres">
      <dgm:prSet presAssocID="{8587C3FF-0B00-4433-AF03-FD891DFA15D6}" presName="bullet5c" presStyleLbl="node1" presStyleIdx="2" presStyleCnt="5"/>
      <dgm:spPr/>
    </dgm:pt>
    <dgm:pt modelId="{C772702D-540E-45CE-BF8C-4B4C86A470CD}" type="pres">
      <dgm:prSet presAssocID="{8587C3FF-0B00-4433-AF03-FD891DFA15D6}" presName="textBox5c" presStyleLbl="revTx" presStyleIdx="2" presStyleCnt="5">
        <dgm:presLayoutVars>
          <dgm:bulletEnabled val="1"/>
        </dgm:presLayoutVars>
      </dgm:prSet>
      <dgm:spPr/>
      <dgm:t>
        <a:bodyPr/>
        <a:lstStyle/>
        <a:p>
          <a:endParaRPr kumimoji="1" lang="ja-JP" altLang="en-US"/>
        </a:p>
      </dgm:t>
    </dgm:pt>
    <dgm:pt modelId="{CC633684-2521-4467-900E-217C04878725}" type="pres">
      <dgm:prSet presAssocID="{3A0385D0-2682-4A03-9A69-C43DD0D6AC19}" presName="bullet5d" presStyleLbl="node1" presStyleIdx="3" presStyleCnt="5"/>
      <dgm:spPr/>
    </dgm:pt>
    <dgm:pt modelId="{32BC3DCB-0AC2-4FB0-82B0-96243F26A401}" type="pres">
      <dgm:prSet presAssocID="{3A0385D0-2682-4A03-9A69-C43DD0D6AC19}" presName="textBox5d" presStyleLbl="revTx" presStyleIdx="3" presStyleCnt="5">
        <dgm:presLayoutVars>
          <dgm:bulletEnabled val="1"/>
        </dgm:presLayoutVars>
      </dgm:prSet>
      <dgm:spPr/>
      <dgm:t>
        <a:bodyPr/>
        <a:lstStyle/>
        <a:p>
          <a:endParaRPr kumimoji="1" lang="ja-JP" altLang="en-US"/>
        </a:p>
      </dgm:t>
    </dgm:pt>
    <dgm:pt modelId="{FDCA3D7B-7E3F-45C6-8B74-17B1D17E0602}" type="pres">
      <dgm:prSet presAssocID="{9F4F7B7A-9BA4-4BDB-837C-49A380487250}" presName="bullet5e" presStyleLbl="node1" presStyleIdx="4" presStyleCnt="5"/>
      <dgm:spPr/>
    </dgm:pt>
    <dgm:pt modelId="{E4DE3DC0-1933-4B5A-86B0-09D312681FD4}" type="pres">
      <dgm:prSet presAssocID="{9F4F7B7A-9BA4-4BDB-837C-49A380487250}" presName="textBox5e" presStyleLbl="revTx" presStyleIdx="4" presStyleCnt="5">
        <dgm:presLayoutVars>
          <dgm:bulletEnabled val="1"/>
        </dgm:presLayoutVars>
      </dgm:prSet>
      <dgm:spPr/>
      <dgm:t>
        <a:bodyPr/>
        <a:lstStyle/>
        <a:p>
          <a:endParaRPr kumimoji="1" lang="ja-JP" altLang="en-US"/>
        </a:p>
      </dgm:t>
    </dgm:pt>
  </dgm:ptLst>
  <dgm:cxnLst>
    <dgm:cxn modelId="{27D4E8BE-65ED-467E-BF50-C94D8C7190A6}" srcId="{87056025-FDE9-4CFE-86A3-9910B45EEA82}" destId="{671ADDFB-22E4-4DC6-80EE-19004C1F3C26}" srcOrd="1" destOrd="0" parTransId="{41FD1E44-F246-457C-921A-F3ECD2D42E0B}" sibTransId="{ACB06428-6EF1-4613-924C-66BF527BE7FC}"/>
    <dgm:cxn modelId="{844C2B8B-6BD4-481D-A567-6B8BDC3DD9B3}" type="presOf" srcId="{3BE03EC3-3A51-4384-92B9-1DF4BD315CF7}" destId="{32BC3DCB-0AC2-4FB0-82B0-96243F26A401}" srcOrd="0" destOrd="4" presId="urn:microsoft.com/office/officeart/2005/8/layout/arrow2"/>
    <dgm:cxn modelId="{5870AA21-EAA1-4382-BC9D-ED9220063BB4}" type="presOf" srcId="{8587C3FF-0B00-4433-AF03-FD891DFA15D6}" destId="{C772702D-540E-45CE-BF8C-4B4C86A470CD}" srcOrd="0" destOrd="0" presId="urn:microsoft.com/office/officeart/2005/8/layout/arrow2"/>
    <dgm:cxn modelId="{3067827D-2C39-4170-B56B-1DA010EA787C}" srcId="{142F56AE-3998-42A6-BE35-BB5F2B29F8F6}" destId="{6174E030-2578-4835-BA38-44E8A2E3BDFD}" srcOrd="3" destOrd="0" parTransId="{5981F9AA-2CA5-4200-AA2C-C98C3CF75D11}" sibTransId="{7BF6D630-8F3A-4C7D-A95D-C507C5556C63}"/>
    <dgm:cxn modelId="{E6E14D91-A66C-4948-8A4F-C24DCBE96D21}" type="presOf" srcId="{09CAFDC4-02A3-4EE7-B630-BB2EF81CB4E6}" destId="{32BC3DCB-0AC2-4FB0-82B0-96243F26A401}" srcOrd="0" destOrd="3" presId="urn:microsoft.com/office/officeart/2005/8/layout/arrow2"/>
    <dgm:cxn modelId="{309E45F2-A87B-4C74-A46B-A8002E95B675}" type="presOf" srcId="{671ADDFB-22E4-4DC6-80EE-19004C1F3C26}" destId="{C2959311-0C96-4434-B7CE-373CE1AD8840}" srcOrd="0" destOrd="2" presId="urn:microsoft.com/office/officeart/2005/8/layout/arrow2"/>
    <dgm:cxn modelId="{B6E7F9CA-6217-4255-B2B6-26E40B3A628B}" type="presOf" srcId="{7E49FB92-014B-4109-A4DD-199AB0785FB6}" destId="{C2959311-0C96-4434-B7CE-373CE1AD8840}" srcOrd="0" destOrd="3" presId="urn:microsoft.com/office/officeart/2005/8/layout/arrow2"/>
    <dgm:cxn modelId="{A3A24487-25CA-4164-87FD-AD116F2652AE}" type="presOf" srcId="{7EA8558E-9E9A-4200-96BF-FA39627BEACF}" destId="{C2959311-0C96-4434-B7CE-373CE1AD8840}" srcOrd="0" destOrd="1" presId="urn:microsoft.com/office/officeart/2005/8/layout/arrow2"/>
    <dgm:cxn modelId="{81AF8D43-D78E-48D2-877A-97F7AC089665}" type="presOf" srcId="{22E05018-9763-4A60-8187-6CDFBF262EE7}" destId="{665853B0-DCFD-4FE4-BE53-347BABFD08E8}" srcOrd="0" destOrd="2" presId="urn:microsoft.com/office/officeart/2005/8/layout/arrow2"/>
    <dgm:cxn modelId="{3C35C5FC-84F9-41ED-927A-6B751589C714}" srcId="{3A0385D0-2682-4A03-9A69-C43DD0D6AC19}" destId="{3BE03EC3-3A51-4384-92B9-1DF4BD315CF7}" srcOrd="3" destOrd="0" parTransId="{DA636099-56E3-421D-800B-995E21F8343E}" sibTransId="{2D054BC9-95F2-4F32-AB10-3CDFBABFD72F}"/>
    <dgm:cxn modelId="{47A9D2C7-F4BF-4E86-9C3E-AFF1C3EFCBC0}" type="presOf" srcId="{F2F6D72A-BA2A-4065-BDE0-C832394A0C0E}" destId="{C772702D-540E-45CE-BF8C-4B4C86A470CD}" srcOrd="0" destOrd="3" presId="urn:microsoft.com/office/officeart/2005/8/layout/arrow2"/>
    <dgm:cxn modelId="{95F27B79-E2BA-4CB0-B87E-B51F08C69989}" type="presOf" srcId="{9F4F7B7A-9BA4-4BDB-837C-49A380487250}" destId="{E4DE3DC0-1933-4B5A-86B0-09D312681FD4}" srcOrd="0" destOrd="0" presId="urn:microsoft.com/office/officeart/2005/8/layout/arrow2"/>
    <dgm:cxn modelId="{264DA39A-A94C-4B40-896E-01C50AFE932A}" srcId="{87056025-FDE9-4CFE-86A3-9910B45EEA82}" destId="{7EA8558E-9E9A-4200-96BF-FA39627BEACF}" srcOrd="0" destOrd="0" parTransId="{5D20E967-B728-4811-954A-AE1EC274B91E}" sibTransId="{FC2E480A-ADEE-4B88-A714-EE53F96B9096}"/>
    <dgm:cxn modelId="{34436B94-A5AC-4D1C-8332-9F736B903EBD}" srcId="{2E2439F4-AFB1-432E-97DD-51B17B07EE14}" destId="{9F4F7B7A-9BA4-4BDB-837C-49A380487250}" srcOrd="4" destOrd="0" parTransId="{1A095D61-0AF4-4209-A98C-FB10F099D2FB}" sibTransId="{B5B5255A-A796-4E8D-9BEC-76B4AD433429}"/>
    <dgm:cxn modelId="{CCB35BCE-EF41-4287-B4CC-BCD2D570EB34}" srcId="{8587C3FF-0B00-4433-AF03-FD891DFA15D6}" destId="{8C274CE9-8A68-4A1D-9AF8-3DABF664B590}" srcOrd="0" destOrd="0" parTransId="{85F3DD06-26EC-4B4A-AD8B-B50E5A5061FE}" sibTransId="{19984F48-C68B-4243-A753-D509BED957A1}"/>
    <dgm:cxn modelId="{87B15662-F5AC-47F9-A5FF-AFDD773981E3}" srcId="{EEA78220-BDA6-469C-B8DC-748AA9E073E9}" destId="{6AD3BF7A-5B46-4BCE-8133-11823F5B24F5}" srcOrd="0" destOrd="0" parTransId="{8E5C8AE3-C331-47DD-8EC1-267DF0890708}" sibTransId="{0ECF3D3C-7A69-41C1-BC13-7292D413EE01}"/>
    <dgm:cxn modelId="{EAC3DC72-B187-45EE-A56E-0EA5E3633064}" type="presOf" srcId="{3A5E65F0-D3E0-474E-86D7-884DD5C68C99}" destId="{C772702D-540E-45CE-BF8C-4B4C86A470CD}" srcOrd="0" destOrd="6" presId="urn:microsoft.com/office/officeart/2005/8/layout/arrow2"/>
    <dgm:cxn modelId="{BA8F8F75-6E87-4BC4-8AC9-B3BE53F26DE4}" srcId="{87056025-FDE9-4CFE-86A3-9910B45EEA82}" destId="{7E49FB92-014B-4109-A4DD-199AB0785FB6}" srcOrd="2" destOrd="0" parTransId="{D21C3A30-6A31-4DC7-A7F5-103AE3E950E2}" sibTransId="{BF8246FC-ED4A-45F8-AD2B-951DD3981C70}"/>
    <dgm:cxn modelId="{18159E05-EC29-46A2-A93F-ECE2DC398F67}" srcId="{2E2439F4-AFB1-432E-97DD-51B17B07EE14}" destId="{87056025-FDE9-4CFE-86A3-9910B45EEA82}" srcOrd="0" destOrd="0" parTransId="{8D84653D-3F9A-4760-B26B-7EFBA8B2A2D0}" sibTransId="{AA3FCB3D-D0C3-451B-B27F-425E6EB0D068}"/>
    <dgm:cxn modelId="{DDA48A57-86C4-48C1-96EF-BCDCC397B64E}" type="presOf" srcId="{1D2AC055-5689-46F0-9C8C-730D2F97A3B9}" destId="{E4DE3DC0-1933-4B5A-86B0-09D312681FD4}" srcOrd="0" destOrd="1" presId="urn:microsoft.com/office/officeart/2005/8/layout/arrow2"/>
    <dgm:cxn modelId="{D1C85381-2326-4F4D-8BD9-C7383FDE9E25}" type="presOf" srcId="{3A0385D0-2682-4A03-9A69-C43DD0D6AC19}" destId="{32BC3DCB-0AC2-4FB0-82B0-96243F26A401}" srcOrd="0" destOrd="0" presId="urn:microsoft.com/office/officeart/2005/8/layout/arrow2"/>
    <dgm:cxn modelId="{2EC99A8B-140E-4D2F-A354-8DD59E2C3423}" srcId="{B0BB6382-0024-4C80-AA7F-4179B83910A0}" destId="{7F8C2316-40C6-46C7-9781-A0B8C9A3512F}" srcOrd="2" destOrd="0" parTransId="{CE279ECB-2338-4F3F-8C61-00D164F7E8AA}" sibTransId="{82126C23-9B9A-48C4-A409-140E00EC9C40}"/>
    <dgm:cxn modelId="{1654FB7D-6D4D-4CE0-B981-3C2EEDA03891}" type="presOf" srcId="{74EC0453-B5E5-4D2E-85F8-2F899FE3B6BA}" destId="{C772702D-540E-45CE-BF8C-4B4C86A470CD}" srcOrd="0" destOrd="4" presId="urn:microsoft.com/office/officeart/2005/8/layout/arrow2"/>
    <dgm:cxn modelId="{E9812F4B-E767-45F1-832E-EE4E1E5F184B}" type="presOf" srcId="{80B3A49E-D6AB-44DC-A035-84BB53D54CBB}" destId="{665853B0-DCFD-4FE4-BE53-347BABFD08E8}" srcOrd="0" destOrd="1" presId="urn:microsoft.com/office/officeart/2005/8/layout/arrow2"/>
    <dgm:cxn modelId="{E312F344-C8AC-4BBC-B5BF-4C517DDF19DD}" type="presOf" srcId="{142F56AE-3998-42A6-BE35-BB5F2B29F8F6}" destId="{665853B0-DCFD-4FE4-BE53-347BABFD08E8}" srcOrd="0" destOrd="0" presId="urn:microsoft.com/office/officeart/2005/8/layout/arrow2"/>
    <dgm:cxn modelId="{0E5D5379-4999-47BC-BB89-DA736C38B6D7}" type="presOf" srcId="{7F8C2316-40C6-46C7-9781-A0B8C9A3512F}" destId="{C772702D-540E-45CE-BF8C-4B4C86A470CD}" srcOrd="0" destOrd="5" presId="urn:microsoft.com/office/officeart/2005/8/layout/arrow2"/>
    <dgm:cxn modelId="{2770F01E-6489-4CF9-A2F5-613619ED412F}" type="presOf" srcId="{2E2439F4-AFB1-432E-97DD-51B17B07EE14}" destId="{FB7AF221-86A8-4A65-B689-16D57C838460}" srcOrd="0" destOrd="0" presId="urn:microsoft.com/office/officeart/2005/8/layout/arrow2"/>
    <dgm:cxn modelId="{A45488B1-7D50-4F71-B25C-18BD99EDF698}" type="presOf" srcId="{8C274CE9-8A68-4A1D-9AF8-3DABF664B590}" destId="{C772702D-540E-45CE-BF8C-4B4C86A470CD}" srcOrd="0" destOrd="1" presId="urn:microsoft.com/office/officeart/2005/8/layout/arrow2"/>
    <dgm:cxn modelId="{11C79C74-A38B-44C1-9FA4-63A76A4AAC1C}" srcId="{2E2439F4-AFB1-432E-97DD-51B17B07EE14}" destId="{142F56AE-3998-42A6-BE35-BB5F2B29F8F6}" srcOrd="1" destOrd="0" parTransId="{DF85B295-35A4-48D1-8693-558E57B1495C}" sibTransId="{3AC08496-2929-446B-87EB-06B61C51339C}"/>
    <dgm:cxn modelId="{2265FFD2-899B-40EE-9EB7-EA546C5F09A1}" type="presOf" srcId="{1CCB0860-3E64-43DC-9554-313D54468EB6}" destId="{665853B0-DCFD-4FE4-BE53-347BABFD08E8}" srcOrd="0" destOrd="3" presId="urn:microsoft.com/office/officeart/2005/8/layout/arrow2"/>
    <dgm:cxn modelId="{8756DD30-8BEB-40CD-83D2-4B0D65865A2B}" type="presOf" srcId="{B5AD7B61-7D12-44A5-A943-AAB8CFC88A44}" destId="{32BC3DCB-0AC2-4FB0-82B0-96243F26A401}" srcOrd="0" destOrd="2" presId="urn:microsoft.com/office/officeart/2005/8/layout/arrow2"/>
    <dgm:cxn modelId="{0788DF88-EE5E-49BB-8A3E-CE86455642E0}" srcId="{EEA78220-BDA6-469C-B8DC-748AA9E073E9}" destId="{C5476E70-61E7-4A32-B7A5-9B68C3EECEA8}" srcOrd="1" destOrd="0" parTransId="{550CDE49-FF11-46E4-AFA2-57BABB7F3BEA}" sibTransId="{9BE1DAD1-D136-4B6A-AE6C-A920B13CE9DD}"/>
    <dgm:cxn modelId="{6E727B16-8077-4182-8834-F9A94AD73ACC}" srcId="{3A0385D0-2682-4A03-9A69-C43DD0D6AC19}" destId="{B5AD7B61-7D12-44A5-A943-AAB8CFC88A44}" srcOrd="1" destOrd="0" parTransId="{BE81BDC3-01B7-4501-926D-D958BF1EBAED}" sibTransId="{5D259312-8365-4611-AB37-1CC28DC9FA9D}"/>
    <dgm:cxn modelId="{1D278A72-F9BC-436A-BB12-05049E8FDD95}" type="presOf" srcId="{C5476E70-61E7-4A32-B7A5-9B68C3EECEA8}" destId="{E4DE3DC0-1933-4B5A-86B0-09D312681FD4}" srcOrd="0" destOrd="4" presId="urn:microsoft.com/office/officeart/2005/8/layout/arrow2"/>
    <dgm:cxn modelId="{9C3712CC-4270-49DC-8D9A-1A4FCD186185}" srcId="{8587C3FF-0B00-4433-AF03-FD891DFA15D6}" destId="{3A5E65F0-D3E0-474E-86D7-884DD5C68C99}" srcOrd="2" destOrd="0" parTransId="{0D032BF9-B2D4-4836-A3E6-BE9A59DAE838}" sibTransId="{D8499B6E-BF97-49AA-9D0D-98A4C809BDA3}"/>
    <dgm:cxn modelId="{CDB1375B-C600-411B-9110-E52A8E197766}" type="presOf" srcId="{B0BB6382-0024-4C80-AA7F-4179B83910A0}" destId="{C772702D-540E-45CE-BF8C-4B4C86A470CD}" srcOrd="0" destOrd="2" presId="urn:microsoft.com/office/officeart/2005/8/layout/arrow2"/>
    <dgm:cxn modelId="{007A183C-D4CF-45B1-95EA-835E03F988E4}" type="presOf" srcId="{EEA78220-BDA6-469C-B8DC-748AA9E073E9}" destId="{E4DE3DC0-1933-4B5A-86B0-09D312681FD4}" srcOrd="0" destOrd="2" presId="urn:microsoft.com/office/officeart/2005/8/layout/arrow2"/>
    <dgm:cxn modelId="{16A8A5B7-7777-4A9B-B397-E74D67CF5AD4}" srcId="{B0BB6382-0024-4C80-AA7F-4179B83910A0}" destId="{74EC0453-B5E5-4D2E-85F8-2F899FE3B6BA}" srcOrd="1" destOrd="0" parTransId="{53A3E60B-6F9F-45D5-ADFC-1F4C989FBA86}" sibTransId="{6194DF4F-2406-4914-B4A3-D6EE6AAC87A2}"/>
    <dgm:cxn modelId="{4D130585-74B2-4287-8DC4-CBB625ADBD89}" type="presOf" srcId="{87056025-FDE9-4CFE-86A3-9910B45EEA82}" destId="{C2959311-0C96-4434-B7CE-373CE1AD8840}" srcOrd="0" destOrd="0" presId="urn:microsoft.com/office/officeart/2005/8/layout/arrow2"/>
    <dgm:cxn modelId="{A775B649-DDC6-4225-9D71-4FBCA64DB2A8}" srcId="{3A0385D0-2682-4A03-9A69-C43DD0D6AC19}" destId="{09CAFDC4-02A3-4EE7-B630-BB2EF81CB4E6}" srcOrd="2" destOrd="0" parTransId="{3E3AC31E-4669-45E7-9C4F-6D61A306D4B8}" sibTransId="{C24B0AC0-8D97-45C4-8A5B-A90F3DAC70BF}"/>
    <dgm:cxn modelId="{70678701-8273-4F12-BF8E-B2135689F09C}" srcId="{B0BB6382-0024-4C80-AA7F-4179B83910A0}" destId="{F2F6D72A-BA2A-4065-BDE0-C832394A0C0E}" srcOrd="0" destOrd="0" parTransId="{77072446-5D26-4DB4-BF0F-FF5A0A1DBE49}" sibTransId="{2A2FB8A4-0D32-419E-89A5-F1635BD798B9}"/>
    <dgm:cxn modelId="{80A591A2-F45C-4DD6-AD22-C3DF9026838D}" srcId="{142F56AE-3998-42A6-BE35-BB5F2B29F8F6}" destId="{80B3A49E-D6AB-44DC-A035-84BB53D54CBB}" srcOrd="0" destOrd="0" parTransId="{99D0CE36-8987-44B2-A2B4-C3A0B04BFD95}" sibTransId="{BA990205-1877-442B-8608-63F02A8BED9C}"/>
    <dgm:cxn modelId="{89C3495D-2F77-4E9A-A2F1-2CA7FBA75ADE}" srcId="{2E2439F4-AFB1-432E-97DD-51B17B07EE14}" destId="{8587C3FF-0B00-4433-AF03-FD891DFA15D6}" srcOrd="2" destOrd="0" parTransId="{3683412B-4A30-4E1C-823D-615FFC270250}" sibTransId="{6312CFF8-272D-41E2-8E4E-96B38C744DC2}"/>
    <dgm:cxn modelId="{9A783534-551D-441E-BAC2-1CEE2A5E3E6A}" srcId="{2E2439F4-AFB1-432E-97DD-51B17B07EE14}" destId="{3A0385D0-2682-4A03-9A69-C43DD0D6AC19}" srcOrd="3" destOrd="0" parTransId="{7C01570E-9216-446E-8BB2-18CE8A558F17}" sibTransId="{44A8C4B6-8250-41E8-BAA1-3AC5F19C8E5E}"/>
    <dgm:cxn modelId="{AA708B89-C86A-478B-A2BE-0C9F6BC5F8B9}" type="presOf" srcId="{6AD3BF7A-5B46-4BCE-8133-11823F5B24F5}" destId="{E4DE3DC0-1933-4B5A-86B0-09D312681FD4}" srcOrd="0" destOrd="3" presId="urn:microsoft.com/office/officeart/2005/8/layout/arrow2"/>
    <dgm:cxn modelId="{0CE4E693-FCA1-48E1-BF31-05477B1E59E3}" srcId="{142F56AE-3998-42A6-BE35-BB5F2B29F8F6}" destId="{22E05018-9763-4A60-8187-6CDFBF262EE7}" srcOrd="1" destOrd="0" parTransId="{F05783C4-E354-407D-A877-3312662B4C00}" sibTransId="{F432F35A-2A7E-41A2-BE6C-E5DADA8F658D}"/>
    <dgm:cxn modelId="{F06050A3-EE75-4FFA-B9A4-60CA6CFD113E}" srcId="{3A0385D0-2682-4A03-9A69-C43DD0D6AC19}" destId="{427AFFE7-DB95-462C-8F12-EC5B0CD57A3C}" srcOrd="0" destOrd="0" parTransId="{0FE29F62-CF51-463A-9699-372071C2649B}" sibTransId="{C592AEE4-7688-45D5-8F7F-D220D3E05772}"/>
    <dgm:cxn modelId="{22FC30EF-3505-45ED-9748-26371C066171}" srcId="{9F4F7B7A-9BA4-4BDB-837C-49A380487250}" destId="{1D2AC055-5689-46F0-9C8C-730D2F97A3B9}" srcOrd="0" destOrd="0" parTransId="{528E3B7F-CFCB-41BF-9C8C-C0045FD981C4}" sibTransId="{60DD408D-C292-45B6-BD24-4E6A7E31A011}"/>
    <dgm:cxn modelId="{3E5CE5BC-7F06-492A-AF0B-2A36759F96F8}" srcId="{8587C3FF-0B00-4433-AF03-FD891DFA15D6}" destId="{B0BB6382-0024-4C80-AA7F-4179B83910A0}" srcOrd="1" destOrd="0" parTransId="{4ADEFFBB-DC97-4DCB-89E6-3BFF5B52E99F}" sibTransId="{DAAABBD3-C8B4-43C9-B56E-143B1CF70BBB}"/>
    <dgm:cxn modelId="{4A87F329-54CF-47A7-860F-719E8811FE94}" type="presOf" srcId="{6174E030-2578-4835-BA38-44E8A2E3BDFD}" destId="{665853B0-DCFD-4FE4-BE53-347BABFD08E8}" srcOrd="0" destOrd="4" presId="urn:microsoft.com/office/officeart/2005/8/layout/arrow2"/>
    <dgm:cxn modelId="{046221B3-B13B-4F67-B2B2-309FA375DBF0}" srcId="{9F4F7B7A-9BA4-4BDB-837C-49A380487250}" destId="{EEA78220-BDA6-469C-B8DC-748AA9E073E9}" srcOrd="1" destOrd="0" parTransId="{27BBC35A-1409-43BA-8C9C-59CEEE989D36}" sibTransId="{3E7676A8-819E-43AF-B505-34BD7929A930}"/>
    <dgm:cxn modelId="{4682E6D1-7A59-40C3-9EE5-50AC3ADDE81C}" srcId="{142F56AE-3998-42A6-BE35-BB5F2B29F8F6}" destId="{1CCB0860-3E64-43DC-9554-313D54468EB6}" srcOrd="2" destOrd="0" parTransId="{73678317-505B-4314-A817-01337E06C183}" sibTransId="{09C39314-58EE-4576-A331-2D38D2B33C73}"/>
    <dgm:cxn modelId="{26A7A80A-7CB1-491C-A33A-3E2641254C81}" type="presOf" srcId="{427AFFE7-DB95-462C-8F12-EC5B0CD57A3C}" destId="{32BC3DCB-0AC2-4FB0-82B0-96243F26A401}" srcOrd="0" destOrd="1" presId="urn:microsoft.com/office/officeart/2005/8/layout/arrow2"/>
    <dgm:cxn modelId="{BB4276EE-3424-463A-A1A1-3D92DBD0744F}" type="presParOf" srcId="{FB7AF221-86A8-4A65-B689-16D57C838460}" destId="{B81CAE3C-C9BE-42EB-B99E-B84F425E6ED3}" srcOrd="0" destOrd="0" presId="urn:microsoft.com/office/officeart/2005/8/layout/arrow2"/>
    <dgm:cxn modelId="{40F0F8B0-D91C-43C0-8D29-BEDE6DDF431A}" type="presParOf" srcId="{FB7AF221-86A8-4A65-B689-16D57C838460}" destId="{E18ACE37-B47D-48E1-AD9A-B255FD5E7A65}" srcOrd="1" destOrd="0" presId="urn:microsoft.com/office/officeart/2005/8/layout/arrow2"/>
    <dgm:cxn modelId="{60255338-D1D9-4124-B3B3-A5C700E52E72}" type="presParOf" srcId="{E18ACE37-B47D-48E1-AD9A-B255FD5E7A65}" destId="{E6C95092-277A-4635-B2BC-1B0609D8FEF9}" srcOrd="0" destOrd="0" presId="urn:microsoft.com/office/officeart/2005/8/layout/arrow2"/>
    <dgm:cxn modelId="{34AC246F-02FD-4EC3-B2EB-6340E3A1C159}" type="presParOf" srcId="{E18ACE37-B47D-48E1-AD9A-B255FD5E7A65}" destId="{C2959311-0C96-4434-B7CE-373CE1AD8840}" srcOrd="1" destOrd="0" presId="urn:microsoft.com/office/officeart/2005/8/layout/arrow2"/>
    <dgm:cxn modelId="{8B05709C-9FF8-4837-B85B-20A6F64F0072}" type="presParOf" srcId="{E18ACE37-B47D-48E1-AD9A-B255FD5E7A65}" destId="{8EAB8E08-CBFC-4B47-A574-DEEC7215AD69}" srcOrd="2" destOrd="0" presId="urn:microsoft.com/office/officeart/2005/8/layout/arrow2"/>
    <dgm:cxn modelId="{A528688D-C8EF-49D8-AA2A-9BC4A59A3177}" type="presParOf" srcId="{E18ACE37-B47D-48E1-AD9A-B255FD5E7A65}" destId="{665853B0-DCFD-4FE4-BE53-347BABFD08E8}" srcOrd="3" destOrd="0" presId="urn:microsoft.com/office/officeart/2005/8/layout/arrow2"/>
    <dgm:cxn modelId="{9DB2B6CD-B62D-4AB1-B441-834ED5626511}" type="presParOf" srcId="{E18ACE37-B47D-48E1-AD9A-B255FD5E7A65}" destId="{47A6B15E-3DC8-45E9-A58D-23D8BD94C1C4}" srcOrd="4" destOrd="0" presId="urn:microsoft.com/office/officeart/2005/8/layout/arrow2"/>
    <dgm:cxn modelId="{4590E00B-F100-4465-AC40-6CC9570474B1}" type="presParOf" srcId="{E18ACE37-B47D-48E1-AD9A-B255FD5E7A65}" destId="{C772702D-540E-45CE-BF8C-4B4C86A470CD}" srcOrd="5" destOrd="0" presId="urn:microsoft.com/office/officeart/2005/8/layout/arrow2"/>
    <dgm:cxn modelId="{41C06CA4-967C-4F9F-B51E-D6FC0C5C82A9}" type="presParOf" srcId="{E18ACE37-B47D-48E1-AD9A-B255FD5E7A65}" destId="{CC633684-2521-4467-900E-217C04878725}" srcOrd="6" destOrd="0" presId="urn:microsoft.com/office/officeart/2005/8/layout/arrow2"/>
    <dgm:cxn modelId="{B7393D8F-3E1B-4AB3-A00F-501C18300839}" type="presParOf" srcId="{E18ACE37-B47D-48E1-AD9A-B255FD5E7A65}" destId="{32BC3DCB-0AC2-4FB0-82B0-96243F26A401}" srcOrd="7" destOrd="0" presId="urn:microsoft.com/office/officeart/2005/8/layout/arrow2"/>
    <dgm:cxn modelId="{0E1D2B05-9FA2-4978-B75C-25B7EEE0A8EB}" type="presParOf" srcId="{E18ACE37-B47D-48E1-AD9A-B255FD5E7A65}" destId="{FDCA3D7B-7E3F-45C6-8B74-17B1D17E0602}" srcOrd="8" destOrd="0" presId="urn:microsoft.com/office/officeart/2005/8/layout/arrow2"/>
    <dgm:cxn modelId="{93A44AE2-6EE5-4344-A01C-00277B0E2039}" type="presParOf" srcId="{E18ACE37-B47D-48E1-AD9A-B255FD5E7A65}" destId="{E4DE3DC0-1933-4B5A-86B0-09D312681FD4}"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678B9E-79DE-4DEE-AFE5-C31B8941EFFF}"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kumimoji="1" lang="ja-JP" altLang="en-US"/>
        </a:p>
      </dgm:t>
    </dgm:pt>
    <dgm:pt modelId="{7DBEFFCB-E290-4C29-A4C0-51305A75AD63}">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電子図書館構想</a:t>
          </a:r>
          <a:endParaRPr kumimoji="1" lang="en-US" sz="1200" dirty="0">
            <a:latin typeface="Meiryo UI" panose="020B0604030504040204" pitchFamily="50" charset="-128"/>
            <a:ea typeface="Meiryo UI" panose="020B0604030504040204" pitchFamily="50" charset="-128"/>
          </a:endParaRPr>
        </a:p>
      </dgm:t>
    </dgm:pt>
    <dgm:pt modelId="{A31C53BD-F97E-484C-A1C7-6D6418E90ED1}" type="parTrans" cxnId="{B5FFC061-4455-4194-A01D-19FF19B9D21D}">
      <dgm:prSet/>
      <dgm:spPr/>
      <dgm:t>
        <a:bodyPr/>
        <a:lstStyle/>
        <a:p>
          <a:endParaRPr kumimoji="1" lang="ja-JP" altLang="en-US"/>
        </a:p>
      </dgm:t>
    </dgm:pt>
    <dgm:pt modelId="{DB00AE2A-3A4F-4C58-A57C-97B983C0AFB1}" type="sibTrans" cxnId="{B5FFC061-4455-4194-A01D-19FF19B9D21D}">
      <dgm:prSet/>
      <dgm:spPr/>
      <dgm:t>
        <a:bodyPr/>
        <a:lstStyle/>
        <a:p>
          <a:endParaRPr kumimoji="1" lang="ja-JP" altLang="en-US"/>
        </a:p>
      </dgm:t>
    </dgm:pt>
    <dgm:pt modelId="{75775F5F-F8C0-451C-B244-4299713CD7BF}">
      <dgm:prSet custT="1"/>
      <dgm:spPr/>
      <dgm:t>
        <a:bodyPr/>
        <a:lstStyle/>
        <a:p>
          <a:pPr rtl="0"/>
          <a:r>
            <a:rPr kumimoji="1" lang="ja-JP" altLang="en-US" sz="1200" dirty="0" smtClean="0">
              <a:latin typeface="Meiryo UI" panose="020B0604030504040204" pitchFamily="50" charset="-128"/>
              <a:ea typeface="Meiryo UI" panose="020B0604030504040204" pitchFamily="50" charset="-128"/>
            </a:rPr>
            <a:t>知識インフラ構想</a:t>
          </a:r>
          <a:endParaRPr kumimoji="1" lang="en-US" sz="1200" dirty="0">
            <a:latin typeface="Meiryo UI" panose="020B0604030504040204" pitchFamily="50" charset="-128"/>
            <a:ea typeface="Meiryo UI" panose="020B0604030504040204" pitchFamily="50" charset="-128"/>
          </a:endParaRPr>
        </a:p>
      </dgm:t>
    </dgm:pt>
    <dgm:pt modelId="{795A9657-15E7-4EBF-921F-0F6060807D16}" type="parTrans" cxnId="{CE531872-B5E3-4B66-9AE6-00C25EECC46D}">
      <dgm:prSet/>
      <dgm:spPr/>
      <dgm:t>
        <a:bodyPr/>
        <a:lstStyle/>
        <a:p>
          <a:endParaRPr kumimoji="1" lang="ja-JP" altLang="en-US"/>
        </a:p>
      </dgm:t>
    </dgm:pt>
    <dgm:pt modelId="{DFBEECA7-AA26-4BA2-AB41-6676543CE4B6}" type="sibTrans" cxnId="{CE531872-B5E3-4B66-9AE6-00C25EECC46D}">
      <dgm:prSet/>
      <dgm:spPr/>
      <dgm:t>
        <a:bodyPr/>
        <a:lstStyle/>
        <a:p>
          <a:endParaRPr kumimoji="1" lang="ja-JP" altLang="en-US"/>
        </a:p>
      </dgm:t>
    </dgm:pt>
    <dgm:pt modelId="{DAA89151-2F0C-4125-9659-AEDD07EC6D2E}">
      <dgm:prSet custT="1"/>
      <dgm:spPr/>
      <dgm:t>
        <a:bodyPr/>
        <a:lstStyle/>
        <a:p>
          <a:pPr rtl="0"/>
          <a:r>
            <a:rPr kumimoji="1" lang="ja-JP" altLang="en-US" sz="1400" dirty="0" smtClean="0">
              <a:solidFill>
                <a:schemeClr val="tx1"/>
              </a:solidFill>
              <a:latin typeface="Meiryo UI" panose="020B0604030504040204" pitchFamily="50" charset="-128"/>
              <a:ea typeface="Meiryo UI" panose="020B0604030504040204" pitchFamily="50" charset="-128"/>
            </a:rPr>
            <a:t>東日本大震災アーカイブ</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30655684-DC94-44E0-9B41-2EE56F448AD9}" type="parTrans" cxnId="{78C7B2D0-D6C0-411D-A71F-096E2900233A}">
      <dgm:prSet/>
      <dgm:spPr/>
      <dgm:t>
        <a:bodyPr/>
        <a:lstStyle/>
        <a:p>
          <a:endParaRPr kumimoji="1" lang="ja-JP" altLang="en-US"/>
        </a:p>
      </dgm:t>
    </dgm:pt>
    <dgm:pt modelId="{7C9FBB56-CD75-4698-8493-CBEC7C74C09C}" type="sibTrans" cxnId="{78C7B2D0-D6C0-411D-A71F-096E2900233A}">
      <dgm:prSet/>
      <dgm:spPr/>
      <dgm:t>
        <a:bodyPr/>
        <a:lstStyle/>
        <a:p>
          <a:endParaRPr kumimoji="1" lang="ja-JP" altLang="en-US"/>
        </a:p>
      </dgm:t>
    </dgm:pt>
    <dgm:pt modelId="{E3CF8727-EBD0-4B50-B2F4-400E19E72E9C}">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パイロット電子図書館実証実験プロジェクト</a:t>
          </a:r>
          <a:endParaRPr kumimoji="1" lang="en-US" sz="1400" dirty="0">
            <a:latin typeface="Meiryo UI" panose="020B0604030504040204" pitchFamily="50" charset="-128"/>
            <a:ea typeface="Meiryo UI" panose="020B0604030504040204" pitchFamily="50" charset="-128"/>
          </a:endParaRPr>
        </a:p>
      </dgm:t>
    </dgm:pt>
    <dgm:pt modelId="{3DEE0D0D-49EB-4870-B7C2-87D19C556CFF}" type="parTrans" cxnId="{D6691D6D-1900-4343-9A5C-CE43C49AF25E}">
      <dgm:prSet/>
      <dgm:spPr/>
      <dgm:t>
        <a:bodyPr/>
        <a:lstStyle/>
        <a:p>
          <a:endParaRPr kumimoji="1" lang="ja-JP" altLang="en-US"/>
        </a:p>
      </dgm:t>
    </dgm:pt>
    <dgm:pt modelId="{224EF675-79A1-4A81-AA56-3C779A51CBD0}" type="sibTrans" cxnId="{D6691D6D-1900-4343-9A5C-CE43C49AF25E}">
      <dgm:prSet/>
      <dgm:spPr/>
      <dgm:t>
        <a:bodyPr/>
        <a:lstStyle/>
        <a:p>
          <a:endParaRPr kumimoji="1" lang="ja-JP" altLang="en-US"/>
        </a:p>
      </dgm:t>
    </dgm:pt>
    <dgm:pt modelId="{A876689A-EEFF-4AAE-84C6-C7D07870A17F}">
      <dgm:prSet custT="1"/>
      <dgm:spPr/>
      <dgm:t>
        <a:bodyPr/>
        <a:lstStyle/>
        <a:p>
          <a:pPr rtl="0"/>
          <a:r>
            <a:rPr kumimoji="1" lang="ja-JP" altLang="en-US" sz="1400" dirty="0" smtClean="0">
              <a:solidFill>
                <a:schemeClr val="tx1"/>
              </a:solidFill>
              <a:latin typeface="Meiryo UI" panose="020B0604030504040204" pitchFamily="50" charset="-128"/>
              <a:ea typeface="Meiryo UI" panose="020B0604030504040204" pitchFamily="50" charset="-128"/>
            </a:rPr>
            <a:t>書籍分野のナショナルアーカイブ</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87B86B89-B05B-47E4-A343-750D4AA0D7FA}" type="parTrans" cxnId="{16DC3050-EC98-494A-B339-D65884F55B38}">
      <dgm:prSet/>
      <dgm:spPr/>
      <dgm:t>
        <a:bodyPr/>
        <a:lstStyle/>
        <a:p>
          <a:endParaRPr kumimoji="1" lang="ja-JP" altLang="en-US"/>
        </a:p>
      </dgm:t>
    </dgm:pt>
    <dgm:pt modelId="{DD27E797-19C7-4E2E-9C89-4EA74CC4C66C}" type="sibTrans" cxnId="{16DC3050-EC98-494A-B339-D65884F55B38}">
      <dgm:prSet/>
      <dgm:spPr/>
      <dgm:t>
        <a:bodyPr/>
        <a:lstStyle/>
        <a:p>
          <a:endParaRPr kumimoji="1" lang="ja-JP" altLang="en-US"/>
        </a:p>
      </dgm:t>
    </dgm:pt>
    <dgm:pt modelId="{7D61B7D8-92C0-47BC-AC2F-EA8CE84A1BA0}">
      <dgm:prSet custT="1"/>
      <dgm:spPr/>
      <dgm:t>
        <a:bodyPr/>
        <a:lstStyle/>
        <a:p>
          <a:pPr rtl="0"/>
          <a:r>
            <a:rPr kumimoji="1" lang="ja-JP" altLang="en-US" sz="1400" dirty="0" smtClean="0">
              <a:solidFill>
                <a:schemeClr val="tx1"/>
              </a:solidFill>
              <a:latin typeface="Meiryo UI" panose="020B0604030504040204" pitchFamily="50" charset="-128"/>
              <a:ea typeface="Meiryo UI" panose="020B0604030504040204" pitchFamily="50" charset="-128"/>
            </a:rPr>
            <a:t>文化資産ナショナルアーカイブ</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1C803DB0-39D8-472B-91C3-41F0F5426077}" type="parTrans" cxnId="{65B69B57-0DD2-428D-8E1C-EB49AC2FE06E}">
      <dgm:prSet/>
      <dgm:spPr/>
      <dgm:t>
        <a:bodyPr/>
        <a:lstStyle/>
        <a:p>
          <a:endParaRPr kumimoji="1" lang="ja-JP" altLang="en-US"/>
        </a:p>
      </dgm:t>
    </dgm:pt>
    <dgm:pt modelId="{C6C29056-8F08-41B5-B97A-0BD93733C224}" type="sibTrans" cxnId="{65B69B57-0DD2-428D-8E1C-EB49AC2FE06E}">
      <dgm:prSet/>
      <dgm:spPr/>
      <dgm:t>
        <a:bodyPr/>
        <a:lstStyle/>
        <a:p>
          <a:endParaRPr kumimoji="1" lang="ja-JP" altLang="en-US"/>
        </a:p>
      </dgm:t>
    </dgm:pt>
    <dgm:pt modelId="{C0E998C3-485B-4DE6-A763-E1519D5ED7B5}">
      <dgm:prSet custT="1"/>
      <dgm:spPr/>
      <dgm:t>
        <a:bodyPr/>
        <a:lstStyle/>
        <a:p>
          <a:pPr rtl="0"/>
          <a:r>
            <a:rPr kumimoji="1" lang="en-US" altLang="ja-JP" sz="1400" dirty="0" smtClean="0">
              <a:latin typeface="Meiryo UI" panose="020B0604030504040204" pitchFamily="50" charset="-128"/>
              <a:ea typeface="Meiryo UI" panose="020B0604030504040204" pitchFamily="50" charset="-128"/>
            </a:rPr>
            <a:t>NDL</a:t>
          </a:r>
          <a:r>
            <a:rPr kumimoji="1" lang="ja-JP" altLang="en-US" sz="1400" dirty="0" smtClean="0">
              <a:latin typeface="Meiryo UI" panose="020B0604030504040204" pitchFamily="50" charset="-128"/>
              <a:ea typeface="Meiryo UI" panose="020B0604030504040204" pitchFamily="50" charset="-128"/>
            </a:rPr>
            <a:t>デジタルコレクション</a:t>
          </a:r>
          <a:endParaRPr kumimoji="1" lang="en-US" sz="1400" dirty="0">
            <a:latin typeface="Meiryo UI" panose="020B0604030504040204" pitchFamily="50" charset="-128"/>
            <a:ea typeface="Meiryo UI" panose="020B0604030504040204" pitchFamily="50" charset="-128"/>
          </a:endParaRPr>
        </a:p>
      </dgm:t>
    </dgm:pt>
    <dgm:pt modelId="{8AD669F3-6D4D-4284-B5B9-FDED2B408A6A}" type="parTrans" cxnId="{A91C6CAB-FCBA-4C64-BDAF-6767FE9DC6FD}">
      <dgm:prSet/>
      <dgm:spPr/>
      <dgm:t>
        <a:bodyPr/>
        <a:lstStyle/>
        <a:p>
          <a:endParaRPr kumimoji="1" lang="ja-JP" altLang="en-US"/>
        </a:p>
      </dgm:t>
    </dgm:pt>
    <dgm:pt modelId="{5DAE3483-613E-4933-A886-FD13FDCA1E79}" type="sibTrans" cxnId="{A91C6CAB-FCBA-4C64-BDAF-6767FE9DC6FD}">
      <dgm:prSet/>
      <dgm:spPr/>
      <dgm:t>
        <a:bodyPr/>
        <a:lstStyle/>
        <a:p>
          <a:endParaRPr kumimoji="1" lang="ja-JP" altLang="en-US"/>
        </a:p>
      </dgm:t>
    </dgm:pt>
    <dgm:pt modelId="{2A2B17E9-AA49-4C23-ABE3-6CADE529AE7C}">
      <dgm:prSet custT="1"/>
      <dgm:spPr/>
      <dgm:t>
        <a:bodyPr/>
        <a:lstStyle/>
        <a:p>
          <a:pPr rtl="0"/>
          <a:r>
            <a:rPr kumimoji="1" lang="en-US" altLang="ja-JP" sz="1400" dirty="0" smtClean="0">
              <a:latin typeface="Meiryo UI" panose="020B0604030504040204" pitchFamily="50" charset="-128"/>
              <a:ea typeface="Meiryo UI" panose="020B0604030504040204" pitchFamily="50" charset="-128"/>
            </a:rPr>
            <a:t>NDL</a:t>
          </a:r>
          <a:r>
            <a:rPr kumimoji="1" lang="ja-JP" altLang="en-US" sz="1400" dirty="0" smtClean="0">
              <a:latin typeface="Meiryo UI" panose="020B0604030504040204" pitchFamily="50" charset="-128"/>
              <a:ea typeface="Meiryo UI" panose="020B0604030504040204" pitchFamily="50" charset="-128"/>
            </a:rPr>
            <a:t>サーチ</a:t>
          </a:r>
          <a:endParaRPr kumimoji="1" lang="en-US" sz="1400" dirty="0">
            <a:latin typeface="Meiryo UI" panose="020B0604030504040204" pitchFamily="50" charset="-128"/>
            <a:ea typeface="Meiryo UI" panose="020B0604030504040204" pitchFamily="50" charset="-128"/>
          </a:endParaRPr>
        </a:p>
      </dgm:t>
    </dgm:pt>
    <dgm:pt modelId="{64DE23DC-C0E9-4106-A94F-08BF82E431FC}" type="parTrans" cxnId="{C6453A7F-00DA-4E6A-9EC4-3AE69482FFEF}">
      <dgm:prSet/>
      <dgm:spPr/>
      <dgm:t>
        <a:bodyPr/>
        <a:lstStyle/>
        <a:p>
          <a:endParaRPr kumimoji="1" lang="ja-JP" altLang="en-US"/>
        </a:p>
      </dgm:t>
    </dgm:pt>
    <dgm:pt modelId="{6C76CA06-9126-4B38-B771-A5679CC497A3}" type="sibTrans" cxnId="{C6453A7F-00DA-4E6A-9EC4-3AE69482FFEF}">
      <dgm:prSet/>
      <dgm:spPr/>
      <dgm:t>
        <a:bodyPr/>
        <a:lstStyle/>
        <a:p>
          <a:endParaRPr kumimoji="1" lang="ja-JP" altLang="en-US"/>
        </a:p>
      </dgm:t>
    </dgm:pt>
    <dgm:pt modelId="{9FF595DC-549F-45B0-8479-4B67797CF17C}">
      <dgm:prSet custT="1"/>
      <dgm:spPr/>
      <dgm:t>
        <a:bodyPr/>
        <a:lstStyle/>
        <a:p>
          <a:pPr rtl="0"/>
          <a:r>
            <a:rPr kumimoji="1" lang="ja-JP" altLang="en-US" sz="1400" dirty="0" smtClean="0">
              <a:latin typeface="Meiryo UI" panose="020B0604030504040204" pitchFamily="50" charset="-128"/>
              <a:ea typeface="Meiryo UI" panose="020B0604030504040204" pitchFamily="50" charset="-128"/>
            </a:rPr>
            <a:t>リサーチナビ</a:t>
          </a:r>
          <a:endParaRPr kumimoji="1" lang="en-US" sz="1400" dirty="0">
            <a:latin typeface="Meiryo UI" panose="020B0604030504040204" pitchFamily="50" charset="-128"/>
            <a:ea typeface="Meiryo UI" panose="020B0604030504040204" pitchFamily="50" charset="-128"/>
          </a:endParaRPr>
        </a:p>
      </dgm:t>
    </dgm:pt>
    <dgm:pt modelId="{73111EB1-4916-4203-855A-49603FFBEF90}" type="parTrans" cxnId="{8FC9DCCC-B3A7-4FA0-928A-DD9FD466709C}">
      <dgm:prSet/>
      <dgm:spPr/>
      <dgm:t>
        <a:bodyPr/>
        <a:lstStyle/>
        <a:p>
          <a:endParaRPr kumimoji="1" lang="ja-JP" altLang="en-US"/>
        </a:p>
      </dgm:t>
    </dgm:pt>
    <dgm:pt modelId="{1B3FCE7C-0AA1-4E74-ADDD-BB284EDB7FC3}" type="sibTrans" cxnId="{8FC9DCCC-B3A7-4FA0-928A-DD9FD466709C}">
      <dgm:prSet/>
      <dgm:spPr/>
      <dgm:t>
        <a:bodyPr/>
        <a:lstStyle/>
        <a:p>
          <a:endParaRPr kumimoji="1" lang="ja-JP" altLang="en-US"/>
        </a:p>
      </dgm:t>
    </dgm:pt>
    <dgm:pt modelId="{588411AC-E5F3-475E-8D94-1B922E14310D}">
      <dgm:prSet custT="1"/>
      <dgm:spPr/>
      <dgm:t>
        <a:bodyPr/>
        <a:lstStyle/>
        <a:p>
          <a:pPr rtl="0"/>
          <a:r>
            <a:rPr kumimoji="1" lang="ja-JP" altLang="en-US" sz="1400" dirty="0" smtClean="0">
              <a:solidFill>
                <a:schemeClr val="tx1"/>
              </a:solidFill>
              <a:latin typeface="Meiryo UI" panose="020B0604030504040204" pitchFamily="50" charset="-128"/>
              <a:ea typeface="Meiryo UI" panose="020B0604030504040204" pitchFamily="50" charset="-128"/>
            </a:rPr>
            <a:t>あらゆる文化的情報資源</a:t>
          </a:r>
          <a:endParaRPr kumimoji="1" lang="en-US" sz="1400" dirty="0">
            <a:solidFill>
              <a:schemeClr val="tx1"/>
            </a:solidFill>
            <a:latin typeface="Meiryo UI" panose="020B0604030504040204" pitchFamily="50" charset="-128"/>
            <a:ea typeface="Meiryo UI" panose="020B0604030504040204" pitchFamily="50" charset="-128"/>
          </a:endParaRPr>
        </a:p>
      </dgm:t>
    </dgm:pt>
    <dgm:pt modelId="{C0F8F0AB-2C44-4A83-A939-4FF30A7CCF67}" type="parTrans" cxnId="{5364B86D-3704-4CC6-9DA5-C5BA1B8F6B79}">
      <dgm:prSet/>
      <dgm:spPr/>
      <dgm:t>
        <a:bodyPr/>
        <a:lstStyle/>
        <a:p>
          <a:endParaRPr kumimoji="1" lang="ja-JP" altLang="en-US"/>
        </a:p>
      </dgm:t>
    </dgm:pt>
    <dgm:pt modelId="{C85372DD-1A5D-4DC8-A5A0-42D6CF0ABF76}" type="sibTrans" cxnId="{5364B86D-3704-4CC6-9DA5-C5BA1B8F6B79}">
      <dgm:prSet/>
      <dgm:spPr/>
      <dgm:t>
        <a:bodyPr/>
        <a:lstStyle/>
        <a:p>
          <a:endParaRPr kumimoji="1" lang="ja-JP" altLang="en-US"/>
        </a:p>
      </dgm:t>
    </dgm:pt>
    <dgm:pt modelId="{59959EF9-C4F0-4584-A6F4-03131BC2554A}" type="pres">
      <dgm:prSet presAssocID="{C6678B9E-79DE-4DEE-AFE5-C31B8941EFFF}" presName="linearFlow" presStyleCnt="0">
        <dgm:presLayoutVars>
          <dgm:dir/>
          <dgm:animLvl val="lvl"/>
          <dgm:resizeHandles val="exact"/>
        </dgm:presLayoutVars>
      </dgm:prSet>
      <dgm:spPr/>
      <dgm:t>
        <a:bodyPr/>
        <a:lstStyle/>
        <a:p>
          <a:endParaRPr kumimoji="1" lang="ja-JP" altLang="en-US"/>
        </a:p>
      </dgm:t>
    </dgm:pt>
    <dgm:pt modelId="{7851C664-D3B9-414E-888D-6DEF60A138CB}" type="pres">
      <dgm:prSet presAssocID="{7DBEFFCB-E290-4C29-A4C0-51305A75AD63}" presName="composite" presStyleCnt="0"/>
      <dgm:spPr/>
      <dgm:t>
        <a:bodyPr/>
        <a:lstStyle/>
        <a:p>
          <a:endParaRPr kumimoji="1" lang="ja-JP" altLang="en-US"/>
        </a:p>
      </dgm:t>
    </dgm:pt>
    <dgm:pt modelId="{08854722-FA22-4F26-A1AE-4B5991B09DD7}" type="pres">
      <dgm:prSet presAssocID="{7DBEFFCB-E290-4C29-A4C0-51305A75AD63}" presName="parentText" presStyleLbl="alignNode1" presStyleIdx="0" presStyleCnt="2" custScaleX="81537">
        <dgm:presLayoutVars>
          <dgm:chMax val="1"/>
          <dgm:bulletEnabled val="1"/>
        </dgm:presLayoutVars>
      </dgm:prSet>
      <dgm:spPr/>
      <dgm:t>
        <a:bodyPr/>
        <a:lstStyle/>
        <a:p>
          <a:endParaRPr kumimoji="1" lang="ja-JP" altLang="en-US"/>
        </a:p>
      </dgm:t>
    </dgm:pt>
    <dgm:pt modelId="{6F8FEBA5-6DBE-4821-ABF8-491DEFA851F2}" type="pres">
      <dgm:prSet presAssocID="{7DBEFFCB-E290-4C29-A4C0-51305A75AD63}" presName="descendantText" presStyleLbl="alignAcc1" presStyleIdx="0" presStyleCnt="2" custScaleY="139697" custLinFactNeighborX="-1103" custLinFactNeighborY="-9439">
        <dgm:presLayoutVars>
          <dgm:bulletEnabled val="1"/>
        </dgm:presLayoutVars>
      </dgm:prSet>
      <dgm:spPr/>
      <dgm:t>
        <a:bodyPr/>
        <a:lstStyle/>
        <a:p>
          <a:endParaRPr kumimoji="1" lang="ja-JP" altLang="en-US"/>
        </a:p>
      </dgm:t>
    </dgm:pt>
    <dgm:pt modelId="{F460460D-0F7B-4B6A-93E6-E7E24339D1A0}" type="pres">
      <dgm:prSet presAssocID="{DB00AE2A-3A4F-4C58-A57C-97B983C0AFB1}" presName="sp" presStyleCnt="0"/>
      <dgm:spPr/>
      <dgm:t>
        <a:bodyPr/>
        <a:lstStyle/>
        <a:p>
          <a:endParaRPr kumimoji="1" lang="ja-JP" altLang="en-US"/>
        </a:p>
      </dgm:t>
    </dgm:pt>
    <dgm:pt modelId="{3CC28171-E9B1-4DC1-9E9A-0539EBBBC63C}" type="pres">
      <dgm:prSet presAssocID="{75775F5F-F8C0-451C-B244-4299713CD7BF}" presName="composite" presStyleCnt="0"/>
      <dgm:spPr/>
      <dgm:t>
        <a:bodyPr/>
        <a:lstStyle/>
        <a:p>
          <a:endParaRPr kumimoji="1" lang="ja-JP" altLang="en-US"/>
        </a:p>
      </dgm:t>
    </dgm:pt>
    <dgm:pt modelId="{88175BEF-E694-4EAE-A95A-EA92A383F9DA}" type="pres">
      <dgm:prSet presAssocID="{75775F5F-F8C0-451C-B244-4299713CD7BF}" presName="parentText" presStyleLbl="alignNode1" presStyleIdx="1" presStyleCnt="2" custScaleX="81538">
        <dgm:presLayoutVars>
          <dgm:chMax val="1"/>
          <dgm:bulletEnabled val="1"/>
        </dgm:presLayoutVars>
      </dgm:prSet>
      <dgm:spPr/>
      <dgm:t>
        <a:bodyPr/>
        <a:lstStyle/>
        <a:p>
          <a:endParaRPr kumimoji="1" lang="ja-JP" altLang="en-US"/>
        </a:p>
      </dgm:t>
    </dgm:pt>
    <dgm:pt modelId="{21D4D578-5B67-4624-A75E-87D6AE305493}" type="pres">
      <dgm:prSet presAssocID="{75775F5F-F8C0-451C-B244-4299713CD7BF}" presName="descendantText" presStyleLbl="alignAcc1" presStyleIdx="1" presStyleCnt="2" custScaleX="102703" custLinFactNeighborX="2716">
        <dgm:presLayoutVars>
          <dgm:bulletEnabled val="1"/>
        </dgm:presLayoutVars>
      </dgm:prSet>
      <dgm:spPr/>
      <dgm:t>
        <a:bodyPr/>
        <a:lstStyle/>
        <a:p>
          <a:endParaRPr kumimoji="1" lang="ja-JP" altLang="en-US"/>
        </a:p>
      </dgm:t>
    </dgm:pt>
  </dgm:ptLst>
  <dgm:cxnLst>
    <dgm:cxn modelId="{5364B86D-3704-4CC6-9DA5-C5BA1B8F6B79}" srcId="{7D61B7D8-92C0-47BC-AC2F-EA8CE84A1BA0}" destId="{588411AC-E5F3-475E-8D94-1B922E14310D}" srcOrd="0" destOrd="0" parTransId="{C0F8F0AB-2C44-4A83-A939-4FF30A7CCF67}" sibTransId="{C85372DD-1A5D-4DC8-A5A0-42D6CF0ABF76}"/>
    <dgm:cxn modelId="{F13206F2-BC75-421F-83C3-0D0FE027B13F}" type="presOf" srcId="{A876689A-EEFF-4AAE-84C6-C7D07870A17F}" destId="{21D4D578-5B67-4624-A75E-87D6AE305493}" srcOrd="0" destOrd="1" presId="urn:microsoft.com/office/officeart/2005/8/layout/chevron2"/>
    <dgm:cxn modelId="{D6691D6D-1900-4343-9A5C-CE43C49AF25E}" srcId="{7DBEFFCB-E290-4C29-A4C0-51305A75AD63}" destId="{E3CF8727-EBD0-4B50-B2F4-400E19E72E9C}" srcOrd="0" destOrd="0" parTransId="{3DEE0D0D-49EB-4870-B7C2-87D19C556CFF}" sibTransId="{224EF675-79A1-4A81-AA56-3C779A51CBD0}"/>
    <dgm:cxn modelId="{A91C6CAB-FCBA-4C64-BDAF-6767FE9DC6FD}" srcId="{7DBEFFCB-E290-4C29-A4C0-51305A75AD63}" destId="{C0E998C3-485B-4DE6-A763-E1519D5ED7B5}" srcOrd="1" destOrd="0" parTransId="{8AD669F3-6D4D-4284-B5B9-FDED2B408A6A}" sibTransId="{5DAE3483-613E-4933-A886-FD13FDCA1E79}"/>
    <dgm:cxn modelId="{50A5E828-ABA7-4C4A-99E1-32312CC843B6}" type="presOf" srcId="{75775F5F-F8C0-451C-B244-4299713CD7BF}" destId="{88175BEF-E694-4EAE-A95A-EA92A383F9DA}" srcOrd="0" destOrd="0" presId="urn:microsoft.com/office/officeart/2005/8/layout/chevron2"/>
    <dgm:cxn modelId="{65B69B57-0DD2-428D-8E1C-EB49AC2FE06E}" srcId="{75775F5F-F8C0-451C-B244-4299713CD7BF}" destId="{7D61B7D8-92C0-47BC-AC2F-EA8CE84A1BA0}" srcOrd="2" destOrd="0" parTransId="{1C803DB0-39D8-472B-91C3-41F0F5426077}" sibTransId="{C6C29056-8F08-41B5-B97A-0BD93733C224}"/>
    <dgm:cxn modelId="{78C7B2D0-D6C0-411D-A71F-096E2900233A}" srcId="{75775F5F-F8C0-451C-B244-4299713CD7BF}" destId="{DAA89151-2F0C-4125-9659-AEDD07EC6D2E}" srcOrd="0" destOrd="0" parTransId="{30655684-DC94-44E0-9B41-2EE56F448AD9}" sibTransId="{7C9FBB56-CD75-4698-8493-CBEC7C74C09C}"/>
    <dgm:cxn modelId="{D8F74448-C0B0-448C-9BE5-97055227E160}" type="presOf" srcId="{2A2B17E9-AA49-4C23-ABE3-6CADE529AE7C}" destId="{6F8FEBA5-6DBE-4821-ABF8-491DEFA851F2}" srcOrd="0" destOrd="2" presId="urn:microsoft.com/office/officeart/2005/8/layout/chevron2"/>
    <dgm:cxn modelId="{B5FFC061-4455-4194-A01D-19FF19B9D21D}" srcId="{C6678B9E-79DE-4DEE-AFE5-C31B8941EFFF}" destId="{7DBEFFCB-E290-4C29-A4C0-51305A75AD63}" srcOrd="0" destOrd="0" parTransId="{A31C53BD-F97E-484C-A1C7-6D6418E90ED1}" sibTransId="{DB00AE2A-3A4F-4C58-A57C-97B983C0AFB1}"/>
    <dgm:cxn modelId="{E126BC02-BBBA-408F-B566-F854566052D5}" type="presOf" srcId="{7DBEFFCB-E290-4C29-A4C0-51305A75AD63}" destId="{08854722-FA22-4F26-A1AE-4B5991B09DD7}" srcOrd="0" destOrd="0" presId="urn:microsoft.com/office/officeart/2005/8/layout/chevron2"/>
    <dgm:cxn modelId="{D1BE9504-53AD-4B6B-A5FB-B4E66AD8DDA3}" type="presOf" srcId="{C0E998C3-485B-4DE6-A763-E1519D5ED7B5}" destId="{6F8FEBA5-6DBE-4821-ABF8-491DEFA851F2}" srcOrd="0" destOrd="1" presId="urn:microsoft.com/office/officeart/2005/8/layout/chevron2"/>
    <dgm:cxn modelId="{CE531872-B5E3-4B66-9AE6-00C25EECC46D}" srcId="{C6678B9E-79DE-4DEE-AFE5-C31B8941EFFF}" destId="{75775F5F-F8C0-451C-B244-4299713CD7BF}" srcOrd="1" destOrd="0" parTransId="{795A9657-15E7-4EBF-921F-0F6060807D16}" sibTransId="{DFBEECA7-AA26-4BA2-AB41-6676543CE4B6}"/>
    <dgm:cxn modelId="{C6453A7F-00DA-4E6A-9EC4-3AE69482FFEF}" srcId="{7DBEFFCB-E290-4C29-A4C0-51305A75AD63}" destId="{2A2B17E9-AA49-4C23-ABE3-6CADE529AE7C}" srcOrd="2" destOrd="0" parTransId="{64DE23DC-C0E9-4106-A94F-08BF82E431FC}" sibTransId="{6C76CA06-9126-4B38-B771-A5679CC497A3}"/>
    <dgm:cxn modelId="{BC476393-2771-4709-A08C-ECEE0B2C62D8}" type="presOf" srcId="{DAA89151-2F0C-4125-9659-AEDD07EC6D2E}" destId="{21D4D578-5B67-4624-A75E-87D6AE305493}" srcOrd="0" destOrd="0" presId="urn:microsoft.com/office/officeart/2005/8/layout/chevron2"/>
    <dgm:cxn modelId="{1EAF2783-C2DF-459F-AB68-A96FCA79DE9E}" type="presOf" srcId="{588411AC-E5F3-475E-8D94-1B922E14310D}" destId="{21D4D578-5B67-4624-A75E-87D6AE305493}" srcOrd="0" destOrd="3" presId="urn:microsoft.com/office/officeart/2005/8/layout/chevron2"/>
    <dgm:cxn modelId="{EEE987DC-B484-4D8B-999C-6A49B48C87FD}" type="presOf" srcId="{C6678B9E-79DE-4DEE-AFE5-C31B8941EFFF}" destId="{59959EF9-C4F0-4584-A6F4-03131BC2554A}" srcOrd="0" destOrd="0" presId="urn:microsoft.com/office/officeart/2005/8/layout/chevron2"/>
    <dgm:cxn modelId="{8FC9DCCC-B3A7-4FA0-928A-DD9FD466709C}" srcId="{7DBEFFCB-E290-4C29-A4C0-51305A75AD63}" destId="{9FF595DC-549F-45B0-8479-4B67797CF17C}" srcOrd="3" destOrd="0" parTransId="{73111EB1-4916-4203-855A-49603FFBEF90}" sibTransId="{1B3FCE7C-0AA1-4E74-ADDD-BB284EDB7FC3}"/>
    <dgm:cxn modelId="{F100D2E9-AA31-4820-A7BD-8FD0D72773E5}" type="presOf" srcId="{E3CF8727-EBD0-4B50-B2F4-400E19E72E9C}" destId="{6F8FEBA5-6DBE-4821-ABF8-491DEFA851F2}" srcOrd="0" destOrd="0" presId="urn:microsoft.com/office/officeart/2005/8/layout/chevron2"/>
    <dgm:cxn modelId="{99E710A1-3F8C-4B5E-927D-538B33F45F56}" type="presOf" srcId="{9FF595DC-549F-45B0-8479-4B67797CF17C}" destId="{6F8FEBA5-6DBE-4821-ABF8-491DEFA851F2}" srcOrd="0" destOrd="3" presId="urn:microsoft.com/office/officeart/2005/8/layout/chevron2"/>
    <dgm:cxn modelId="{30E41C81-3919-4426-BF45-850165868DFC}" type="presOf" srcId="{7D61B7D8-92C0-47BC-AC2F-EA8CE84A1BA0}" destId="{21D4D578-5B67-4624-A75E-87D6AE305493}" srcOrd="0" destOrd="2" presId="urn:microsoft.com/office/officeart/2005/8/layout/chevron2"/>
    <dgm:cxn modelId="{16DC3050-EC98-494A-B339-D65884F55B38}" srcId="{75775F5F-F8C0-451C-B244-4299713CD7BF}" destId="{A876689A-EEFF-4AAE-84C6-C7D07870A17F}" srcOrd="1" destOrd="0" parTransId="{87B86B89-B05B-47E4-A343-750D4AA0D7FA}" sibTransId="{DD27E797-19C7-4E2E-9C89-4EA74CC4C66C}"/>
    <dgm:cxn modelId="{67A2F497-26F2-44F2-982F-BA31E597CDFC}" type="presParOf" srcId="{59959EF9-C4F0-4584-A6F4-03131BC2554A}" destId="{7851C664-D3B9-414E-888D-6DEF60A138CB}" srcOrd="0" destOrd="0" presId="urn:microsoft.com/office/officeart/2005/8/layout/chevron2"/>
    <dgm:cxn modelId="{F86E8BE5-4707-4712-AF37-0144DC8ED142}" type="presParOf" srcId="{7851C664-D3B9-414E-888D-6DEF60A138CB}" destId="{08854722-FA22-4F26-A1AE-4B5991B09DD7}" srcOrd="0" destOrd="0" presId="urn:microsoft.com/office/officeart/2005/8/layout/chevron2"/>
    <dgm:cxn modelId="{C203EB7F-50D6-414A-881E-8FBB3247A44D}" type="presParOf" srcId="{7851C664-D3B9-414E-888D-6DEF60A138CB}" destId="{6F8FEBA5-6DBE-4821-ABF8-491DEFA851F2}" srcOrd="1" destOrd="0" presId="urn:microsoft.com/office/officeart/2005/8/layout/chevron2"/>
    <dgm:cxn modelId="{E1FE1706-5D14-476E-8F2A-45857C6CB505}" type="presParOf" srcId="{59959EF9-C4F0-4584-A6F4-03131BC2554A}" destId="{F460460D-0F7B-4B6A-93E6-E7E24339D1A0}" srcOrd="1" destOrd="0" presId="urn:microsoft.com/office/officeart/2005/8/layout/chevron2"/>
    <dgm:cxn modelId="{180E6EC9-6397-41CF-90BE-8350CE3C0BC3}" type="presParOf" srcId="{59959EF9-C4F0-4584-A6F4-03131BC2554A}" destId="{3CC28171-E9B1-4DC1-9E9A-0539EBBBC63C}" srcOrd="2" destOrd="0" presId="urn:microsoft.com/office/officeart/2005/8/layout/chevron2"/>
    <dgm:cxn modelId="{AA32F8A2-339D-448E-AFA7-B40144FBC74B}" type="presParOf" srcId="{3CC28171-E9B1-4DC1-9E9A-0539EBBBC63C}" destId="{88175BEF-E694-4EAE-A95A-EA92A383F9DA}" srcOrd="0" destOrd="0" presId="urn:microsoft.com/office/officeart/2005/8/layout/chevron2"/>
    <dgm:cxn modelId="{A1AFFD45-B005-4F9F-8EA9-5CA77E51BEE5}" type="presParOf" srcId="{3CC28171-E9B1-4DC1-9E9A-0539EBBBC63C}" destId="{21D4D578-5B67-4624-A75E-87D6AE305493}"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2016/5/29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iss.ndl.go.jp/information/target/"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iss.ndl.go.jp/information/target/"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8" Type="http://schemas.openxmlformats.org/officeDocument/2006/relationships/hyperlink" Target="http://iss.ndl.go.jp/api/oaipmh?verb=GetRecord&amp;metadataPrefix=oai_dc&amp;identifier=oai:iss.ndl.go.jp:R100000002-I000001752468-00" TargetMode="External"/><Relationship Id="rId3" Type="http://schemas.openxmlformats.org/officeDocument/2006/relationships/hyperlink" Target="http://iss.ndl.go.jp/books.rss?any=&#27704;&#20117;&#36335;&#23376;" TargetMode="External"/><Relationship Id="rId7" Type="http://schemas.openxmlformats.org/officeDocument/2006/relationships/hyperlink" Target="http://iss.ndl.go.jp/api/openurl?au" TargetMode="External"/><Relationship Id="rId2" Type="http://schemas.openxmlformats.org/officeDocument/2006/relationships/slide" Target="../slides/slide75.xml"/><Relationship Id="rId1" Type="http://schemas.openxmlformats.org/officeDocument/2006/relationships/notesMaster" Target="../notesMasters/notesMaster1.xml"/><Relationship Id="rId6" Type="http://schemas.openxmlformats.org/officeDocument/2006/relationships/hyperlink" Target="http://iss.ndl.go.jp/rss/ndlopac/index.xml" TargetMode="External"/><Relationship Id="rId11" Type="http://schemas.openxmlformats.org/officeDocument/2006/relationships/hyperlink" Target="http://dl.ndl.go.jp/frameImage/info:ndljp/pid/1306065?no=1&amp;width=800&amp;height=600&amp;rotate=0&amp;fit=w" TargetMode="External"/><Relationship Id="rId5" Type="http://schemas.openxmlformats.org/officeDocument/2006/relationships/hyperlink" Target="http://iss.ndl.go.jp/rss/inprocess/index.xml" TargetMode="External"/><Relationship Id="rId10" Type="http://schemas.openxmlformats.org/officeDocument/2006/relationships/hyperlink" Target="http://dl.ndl.go.jp/view/jpegOutput?itemId=info:ndljp/pid/888725&amp;contentNo=10&amp;outputScale=4" TargetMode="External"/><Relationship Id="rId4" Type="http://schemas.openxmlformats.org/officeDocument/2006/relationships/hyperlink" Target="http://iss.ndl.go.jp/books/R100000002-I000001752468-00.rdf" TargetMode="External"/><Relationship Id="rId9" Type="http://schemas.openxmlformats.org/officeDocument/2006/relationships/hyperlink" Target="http://dl.ndl.go.jp/info:ndljp/pid/888725/10"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iss.ndl.go.j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2016/5/29</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20000"/>
          </a:bodyPr>
          <a:lstStyle/>
          <a:p>
            <a:r>
              <a:rPr lang="en-US" altLang="ja-JP" u="sng" dirty="0" smtClean="0">
                <a:latin typeface="HG丸ｺﾞｼｯｸM-PRO" panose="020F0600000000000000" pitchFamily="50" charset="-128"/>
                <a:ea typeface="HG丸ｺﾞｼｯｸM-PRO" panose="020F0600000000000000" pitchFamily="50" charset="-128"/>
              </a:rPr>
              <a:t>NDL</a:t>
            </a:r>
            <a:r>
              <a:rPr lang="ja-JP" altLang="en-US" u="sng" dirty="0" smtClean="0">
                <a:latin typeface="HG丸ｺﾞｼｯｸM-PRO" panose="020F0600000000000000" pitchFamily="50" charset="-128"/>
                <a:ea typeface="HG丸ｺﾞｼｯｸM-PRO" panose="020F0600000000000000" pitchFamily="50" charset="-128"/>
              </a:rPr>
              <a:t>サーチの前身の</a:t>
            </a:r>
            <a:r>
              <a:rPr lang="en-US" altLang="ja-JP" u="sng" dirty="0" smtClean="0">
                <a:latin typeface="HG丸ｺﾞｼｯｸM-PRO" panose="020F0600000000000000" pitchFamily="50" charset="-128"/>
                <a:ea typeface="HG丸ｺﾞｼｯｸM-PRO" panose="020F0600000000000000" pitchFamily="50" charset="-128"/>
              </a:rPr>
              <a:t>PORTA</a:t>
            </a:r>
            <a:r>
              <a:rPr lang="ja-JP" altLang="en-US" u="sng" dirty="0" smtClean="0">
                <a:latin typeface="HG丸ｺﾞｼｯｸM-PRO" panose="020F0600000000000000" pitchFamily="50" charset="-128"/>
                <a:ea typeface="HG丸ｺﾞｼｯｸM-PRO" panose="020F0600000000000000" pitchFamily="50" charset="-128"/>
              </a:rPr>
              <a:t>と、</a:t>
            </a:r>
            <a:r>
              <a:rPr lang="en-US" altLang="ja-JP" u="sng" dirty="0" smtClean="0">
                <a:latin typeface="HG丸ｺﾞｼｯｸM-PRO" panose="020F0600000000000000" pitchFamily="50" charset="-128"/>
                <a:ea typeface="HG丸ｺﾞｼｯｸM-PRO" panose="020F0600000000000000" pitchFamily="50" charset="-128"/>
              </a:rPr>
              <a:t>NDL</a:t>
            </a:r>
            <a:r>
              <a:rPr lang="ja-JP" altLang="en-US" u="sng" dirty="0" smtClean="0">
                <a:latin typeface="HG丸ｺﾞｼｯｸM-PRO" panose="020F0600000000000000" pitchFamily="50" charset="-128"/>
                <a:ea typeface="HG丸ｺﾞｼｯｸM-PRO" panose="020F0600000000000000" pitchFamily="50" charset="-128"/>
              </a:rPr>
              <a:t>デジタルアーカイブが進めようとしていた概念がベースになって、知識情報基盤の構築モデルが描かれた。</a:t>
            </a:r>
            <a:endParaRPr lang="en-US" altLang="ja-JP" u="sng" dirty="0" smtClean="0">
              <a:latin typeface="HG丸ｺﾞｼｯｸM-PRO" panose="020F0600000000000000" pitchFamily="50" charset="-128"/>
              <a:ea typeface="HG丸ｺﾞｼｯｸM-PRO" panose="020F0600000000000000" pitchFamily="50" charset="-128"/>
            </a:endParaRPr>
          </a:p>
          <a:p>
            <a:r>
              <a:rPr lang="ja-JP" altLang="en-US" u="sng" dirty="0" smtClean="0">
                <a:latin typeface="HG丸ｺﾞｼｯｸM-PRO" panose="020F0600000000000000" pitchFamily="50" charset="-128"/>
                <a:ea typeface="HG丸ｺﾞｼｯｸM-PRO" panose="020F0600000000000000" pitchFamily="50" charset="-128"/>
              </a:rPr>
              <a:t>のちの「ひなぎく」により、実現を目指した。</a:t>
            </a:r>
            <a:endParaRPr lang="en-US" altLang="ja-JP" u="sng" dirty="0" smtClean="0">
              <a:latin typeface="HG丸ｺﾞｼｯｸM-PRO" panose="020F0600000000000000" pitchFamily="50" charset="-128"/>
              <a:ea typeface="HG丸ｺﾞｼｯｸM-PRO" panose="020F0600000000000000" pitchFamily="50" charset="-128"/>
            </a:endParaRPr>
          </a:p>
          <a:p>
            <a:r>
              <a:rPr lang="en-US" altLang="ja-JP" dirty="0" smtClean="0">
                <a:latin typeface="HG丸ｺﾞｼｯｸM-PRO" panose="020F0600000000000000" pitchFamily="50" charset="-128"/>
                <a:ea typeface="HG丸ｺﾞｼｯｸM-PRO" panose="020F0600000000000000" pitchFamily="50" charset="-128"/>
              </a:rPr>
              <a:t>~~~~~~</a:t>
            </a:r>
          </a:p>
          <a:p>
            <a:r>
              <a:rPr lang="en-US" altLang="ja-JP" dirty="0" smtClean="0">
                <a:solidFill>
                  <a:srgbClr val="FF0000"/>
                </a:solidFill>
                <a:latin typeface="HG丸ｺﾞｼｯｸM-PRO" panose="020F0600000000000000" pitchFamily="50" charset="-128"/>
                <a:ea typeface="HG丸ｺﾞｼｯｸM-PRO" panose="020F0600000000000000" pitchFamily="50" charset="-128"/>
              </a:rPr>
              <a:t>2010</a:t>
            </a:r>
            <a:r>
              <a:rPr lang="ja-JP" altLang="ja-JP" dirty="0">
                <a:solidFill>
                  <a:srgbClr val="FF0000"/>
                </a:solidFill>
                <a:latin typeface="HG丸ｺﾞｼｯｸM-PRO" panose="020F0600000000000000" pitchFamily="50" charset="-128"/>
                <a:ea typeface="HG丸ｺﾞｼｯｸM-PRO" panose="020F0600000000000000" pitchFamily="50" charset="-128"/>
              </a:rPr>
              <a:t>年 </a:t>
            </a:r>
            <a:r>
              <a:rPr lang="ja-JP" altLang="ja-JP" dirty="0">
                <a:latin typeface="HG丸ｺﾞｼｯｸM-PRO" panose="020F0600000000000000" pitchFamily="50" charset="-128"/>
                <a:ea typeface="HG丸ｺﾞｼｯｸM-PRO" panose="020F0600000000000000" pitchFamily="50" charset="-128"/>
              </a:rPr>
              <a:t>に、我が国の第</a:t>
            </a:r>
            <a:r>
              <a:rPr lang="en-US" altLang="ja-JP" dirty="0">
                <a:latin typeface="HG丸ｺﾞｼｯｸM-PRO" panose="020F0600000000000000" pitchFamily="50" charset="-128"/>
                <a:ea typeface="HG丸ｺﾞｼｯｸM-PRO" panose="020F0600000000000000" pitchFamily="50" charset="-128"/>
              </a:rPr>
              <a:t>4</a:t>
            </a:r>
            <a:r>
              <a:rPr lang="ja-JP" altLang="ja-JP" dirty="0">
                <a:latin typeface="HG丸ｺﾞｼｯｸM-PRO" panose="020F0600000000000000" pitchFamily="50" charset="-128"/>
                <a:ea typeface="HG丸ｺﾞｼｯｸM-PRO" panose="020F0600000000000000" pitchFamily="50" charset="-128"/>
              </a:rPr>
              <a:t>期科学技術基本計画の策定に向けて決定された</a:t>
            </a:r>
            <a:r>
              <a:rPr lang="ja-JP" altLang="ja-JP" dirty="0">
                <a:solidFill>
                  <a:srgbClr val="C00000"/>
                </a:solidFill>
                <a:latin typeface="HG丸ｺﾞｼｯｸM-PRO" panose="020F0600000000000000" pitchFamily="50" charset="-128"/>
                <a:ea typeface="HG丸ｺﾞｼｯｸM-PRO" panose="020F0600000000000000" pitchFamily="50" charset="-128"/>
              </a:rPr>
              <a:t>「科学技術基本政策策定の基本方針」</a:t>
            </a:r>
            <a:r>
              <a:rPr lang="ja-JP" altLang="ja-JP" i="1" dirty="0">
                <a:solidFill>
                  <a:srgbClr val="C00000"/>
                </a:solidFill>
                <a:latin typeface="HG丸ｺﾞｼｯｸM-PRO" panose="020F0600000000000000" pitchFamily="50" charset="-128"/>
                <a:ea typeface="HG丸ｺﾞｼｯｸM-PRO" panose="020F0600000000000000" pitchFamily="50" charset="-128"/>
              </a:rPr>
              <a:t>（</a:t>
            </a:r>
            <a:r>
              <a:rPr lang="en-US" altLang="ja-JP" i="1" dirty="0">
                <a:solidFill>
                  <a:srgbClr val="C00000"/>
                </a:solidFill>
                <a:latin typeface="HG丸ｺﾞｼｯｸM-PRO" panose="020F0600000000000000" pitchFamily="50" charset="-128"/>
                <a:ea typeface="HG丸ｺﾞｼｯｸM-PRO" panose="020F0600000000000000" pitchFamily="50" charset="-128"/>
              </a:rPr>
              <a:t>2010</a:t>
            </a:r>
            <a:r>
              <a:rPr lang="ja-JP" altLang="ja-JP" i="1" dirty="0">
                <a:solidFill>
                  <a:srgbClr val="C00000"/>
                </a:solidFill>
                <a:latin typeface="HG丸ｺﾞｼｯｸM-PRO" panose="020F0600000000000000" pitchFamily="50" charset="-128"/>
                <a:ea typeface="HG丸ｺﾞｼｯｸM-PRO" panose="020F0600000000000000" pitchFamily="50" charset="-128"/>
              </a:rPr>
              <a:t>年</a:t>
            </a:r>
            <a:r>
              <a:rPr lang="en-US" altLang="ja-JP" i="1" dirty="0">
                <a:solidFill>
                  <a:srgbClr val="C00000"/>
                </a:solidFill>
                <a:latin typeface="HG丸ｺﾞｼｯｸM-PRO" panose="020F0600000000000000" pitchFamily="50" charset="-128"/>
                <a:ea typeface="HG丸ｺﾞｼｯｸM-PRO" panose="020F0600000000000000" pitchFamily="50" charset="-128"/>
              </a:rPr>
              <a:t>6</a:t>
            </a:r>
            <a:r>
              <a:rPr lang="ja-JP" altLang="ja-JP" i="1" dirty="0">
                <a:solidFill>
                  <a:srgbClr val="C00000"/>
                </a:solidFill>
                <a:latin typeface="HG丸ｺﾞｼｯｸM-PRO" panose="020F0600000000000000" pitchFamily="50" charset="-128"/>
                <a:ea typeface="HG丸ｺﾞｼｯｸM-PRO" panose="020F0600000000000000" pitchFamily="50" charset="-128"/>
              </a:rPr>
              <a:t>月総合科学技術会議基本政策専門調査会決定 ）</a:t>
            </a:r>
            <a:r>
              <a:rPr lang="ja-JP" altLang="ja-JP" dirty="0">
                <a:latin typeface="HG丸ｺﾞｼｯｸM-PRO" panose="020F0600000000000000" pitchFamily="50" charset="-128"/>
                <a:ea typeface="HG丸ｺﾞｼｯｸM-PRO" panose="020F0600000000000000" pitchFamily="50" charset="-128"/>
              </a:rPr>
              <a:t>で</a:t>
            </a:r>
            <a:r>
              <a:rPr lang="ja-JP" altLang="ja-JP" dirty="0" smtClean="0">
                <a:latin typeface="HG丸ｺﾞｼｯｸM-PRO" panose="020F0600000000000000" pitchFamily="50" charset="-128"/>
                <a:ea typeface="HG丸ｺﾞｼｯｸM-PRO" panose="020F0600000000000000" pitchFamily="50" charset="-128"/>
              </a:rPr>
              <a:t>、</a:t>
            </a:r>
            <a:r>
              <a:rPr lang="ja-JP" altLang="en-US" dirty="0" smtClean="0">
                <a:latin typeface="HG丸ｺﾞｼｯｸM-PRO" panose="020F0600000000000000" pitchFamily="50" charset="-128"/>
                <a:ea typeface="HG丸ｺﾞｼｯｸM-PRO" panose="020F0600000000000000" pitchFamily="50" charset="-128"/>
              </a:rPr>
              <a:t>学術会議での長尾先生のご尽力により</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文献から研究データまでの学術情報全体を統合して検索・抽出が可能なシステム（「知識インフラ」）の展開を図る」</a:t>
            </a:r>
            <a:r>
              <a:rPr lang="ja-JP" altLang="ja-JP" dirty="0">
                <a:latin typeface="HG丸ｺﾞｼｯｸM-PRO" panose="020F0600000000000000" pitchFamily="50" charset="-128"/>
                <a:ea typeface="HG丸ｺﾞｼｯｸM-PRO" panose="020F0600000000000000" pitchFamily="50" charset="-128"/>
              </a:rPr>
              <a:t>という方向性が提示されました</a:t>
            </a:r>
            <a:r>
              <a:rPr lang="ja-JP" altLang="ja-JP" dirty="0" smtClean="0">
                <a:latin typeface="HG丸ｺﾞｼｯｸM-PRO" panose="020F0600000000000000" pitchFamily="50" charset="-128"/>
                <a:ea typeface="HG丸ｺﾞｼｯｸM-PRO" panose="020F0600000000000000" pitchFamily="50" charset="-128"/>
              </a:rPr>
              <a:t>。</a:t>
            </a:r>
            <a:endParaRPr lang="en-US" altLang="ja-JP" dirty="0" smtClean="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ja-JP" dirty="0">
                <a:latin typeface="HG丸ｺﾞｼｯｸM-PRO" panose="020F0600000000000000" pitchFamily="50" charset="-128"/>
                <a:ea typeface="HG丸ｺﾞｼｯｸM-PRO" panose="020F0600000000000000" pitchFamily="50" charset="-128"/>
              </a:rPr>
              <a:t>「</a:t>
            </a:r>
            <a:r>
              <a:rPr lang="ja-JP" altLang="ja-JP" i="1" dirty="0">
                <a:latin typeface="HG丸ｺﾞｼｯｸM-PRO" panose="020F0600000000000000" pitchFamily="50" charset="-128"/>
                <a:ea typeface="HG丸ｺﾞｼｯｸM-PRO" panose="020F0600000000000000" pitchFamily="50" charset="-128"/>
              </a:rPr>
              <a:t>これを踏まえて、</a:t>
            </a:r>
            <a:r>
              <a:rPr lang="en-US" altLang="ja-JP" dirty="0">
                <a:latin typeface="HG丸ｺﾞｼｯｸM-PRO" panose="020F0600000000000000" pitchFamily="50" charset="-128"/>
                <a:ea typeface="HG丸ｺﾞｼｯｸM-PRO" panose="020F0600000000000000" pitchFamily="50" charset="-128"/>
              </a:rPr>
              <a:t>NDL</a:t>
            </a:r>
            <a:r>
              <a:rPr lang="ja-JP" altLang="ja-JP" i="1" dirty="0">
                <a:latin typeface="HG丸ｺﾞｼｯｸM-PRO" panose="020F0600000000000000" pitchFamily="50" charset="-128"/>
                <a:ea typeface="HG丸ｺﾞｼｯｸM-PRO" panose="020F0600000000000000" pitchFamily="50" charset="-128"/>
              </a:rPr>
              <a:t>において、</a:t>
            </a:r>
            <a:r>
              <a:rPr lang="en-US" altLang="ja-JP" i="1" dirty="0">
                <a:latin typeface="HG丸ｺﾞｼｯｸM-PRO" panose="020F0600000000000000" pitchFamily="50" charset="-128"/>
                <a:ea typeface="HG丸ｺﾞｼｯｸM-PRO" panose="020F0600000000000000" pitchFamily="50" charset="-128"/>
              </a:rPr>
              <a:t>2011</a:t>
            </a:r>
            <a:r>
              <a:rPr lang="ja-JP" altLang="ja-JP" i="1" dirty="0">
                <a:latin typeface="HG丸ｺﾞｼｯｸM-PRO" panose="020F0600000000000000" pitchFamily="50" charset="-128"/>
                <a:ea typeface="HG丸ｺﾞｼｯｸM-PRO" panose="020F0600000000000000" pitchFamily="50" charset="-128"/>
              </a:rPr>
              <a:t>年に「第三期科学技術情報整備基本計画」を策定しました。</a:t>
            </a:r>
            <a:endParaRPr lang="en-US" altLang="ja-JP" i="1" dirty="0">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知識インフラ」とは、情報資源を統合して検索、抽出することが可能な基盤で、国内の各機関が保有する情報を知識として集約し、新たな知識の創造を促進し、知識の集積・流通・活用と創造するサイクルの構築を目指すものです。</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ja-JP" i="1" dirty="0">
                <a:latin typeface="HG丸ｺﾞｼｯｸM-PRO" panose="020F0600000000000000" pitchFamily="50" charset="-128"/>
                <a:ea typeface="HG丸ｺﾞｼｯｸM-PRO" panose="020F0600000000000000" pitchFamily="50" charset="-128"/>
              </a:rPr>
              <a:t>新たな知識の創造のためには、分野を越えた知識の関連付けが必要であり、日本中に散在するコンテンツの所在を集中管理し、そこに検索をかければ、関連する全ての必要なコンテンツが得られるようにするものです。そこでは、</a:t>
            </a:r>
            <a:r>
              <a:rPr lang="ja-JP" altLang="ja-JP" i="1" dirty="0">
                <a:solidFill>
                  <a:srgbClr val="C00000"/>
                </a:solidFill>
                <a:latin typeface="HG丸ｺﾞｼｯｸM-PRO" panose="020F0600000000000000" pitchFamily="50" charset="-128"/>
                <a:ea typeface="HG丸ｺﾞｼｯｸM-PRO" panose="020F0600000000000000" pitchFamily="50" charset="-128"/>
              </a:rPr>
              <a:t>単に情報を集めたものではなく、関連するものが有機的に結合され、ネットワーク的に統合化されたものであり、日本中にある芸術を含んだあらゆる学問・研究のコンテンツ、研究ツール、社会状況データ等が知識の形に組織化され、これらの知識・情報が公開され、全ての人が共有できることを目指す</a:t>
            </a:r>
            <a:r>
              <a:rPr lang="ja-JP" altLang="ja-JP" i="1" dirty="0">
                <a:latin typeface="HG丸ｺﾞｼｯｸM-PRO" panose="020F0600000000000000" pitchFamily="50" charset="-128"/>
                <a:ea typeface="HG丸ｺﾞｼｯｸM-PRO" panose="020F0600000000000000" pitchFamily="50" charset="-128"/>
              </a:rPr>
              <a:t>こととされました。</a:t>
            </a:r>
            <a:endParaRPr lang="ja-JP" altLang="ja-JP" dirty="0">
              <a:latin typeface="HG丸ｺﾞｼｯｸM-PRO" panose="020F0600000000000000" pitchFamily="50" charset="-128"/>
              <a:ea typeface="HG丸ｺﾞｼｯｸM-PRO" panose="020F0600000000000000" pitchFamily="50" charset="-128"/>
            </a:endParaRPr>
          </a:p>
          <a:p>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smtClean="0">
              <a:solidFill>
                <a:srgbClr val="FF0000"/>
              </a:solidFill>
              <a:latin typeface="HG丸ｺﾞｼｯｸM-PRO" panose="020F0600000000000000" pitchFamily="50" charset="-128"/>
              <a:ea typeface="HG丸ｺﾞｼｯｸM-PRO" panose="020F0600000000000000" pitchFamily="50" charset="-128"/>
            </a:endParaRPr>
          </a:p>
          <a:p>
            <a:endParaRPr lang="ja-JP" altLang="en-US" dirty="0" smtClean="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smtClean="0">
              <a:latin typeface="HG丸ｺﾞｼｯｸM-PRO" panose="020F0600000000000000" pitchFamily="50" charset="-128"/>
              <a:ea typeface="HG丸ｺﾞｼｯｸM-PRO" panose="020F0600000000000000" pitchFamily="50" charset="-128"/>
            </a:endParaRPr>
          </a:p>
          <a:p>
            <a:r>
              <a:rPr lang="en-US" altLang="ja-JP" dirty="0" smtClean="0">
                <a:latin typeface="HG丸ｺﾞｼｯｸM-PRO" panose="020F0600000000000000" pitchFamily="50" charset="-128"/>
                <a:ea typeface="HG丸ｺﾞｼｯｸM-PRO" panose="020F0600000000000000" pitchFamily="50" charset="-128"/>
              </a:rPr>
              <a:t>	</a:t>
            </a:r>
            <a:endParaRPr lang="ja-JP" altLang="en-US" dirty="0" smtClean="0">
              <a:latin typeface="HG丸ｺﾞｼｯｸM-PRO" panose="020F0600000000000000" pitchFamily="50" charset="-128"/>
              <a:ea typeface="HG丸ｺﾞｼｯｸM-PRO" panose="020F0600000000000000" pitchFamily="50" charset="-128"/>
            </a:endParaRPr>
          </a:p>
          <a:p>
            <a:pPr eaLnBrk="1" hangingPunct="1">
              <a:spcBef>
                <a:spcPct val="0"/>
              </a:spcBef>
            </a:pPr>
            <a:endParaRPr lang="ja-JP" altLang="en-US" dirty="0" smtClean="0">
              <a:latin typeface="HG丸ｺﾞｼｯｸM-PRO" panose="020F0600000000000000" pitchFamily="50" charset="-128"/>
              <a:ea typeface="HG丸ｺﾞｼｯｸM-PRO" panose="020F0600000000000000" pitchFamily="50" charset="-128"/>
            </a:endParaRPr>
          </a:p>
          <a:p>
            <a:pPr lvl="0"/>
            <a:endParaRPr lang="ja-JP" altLang="en-US" dirty="0" smtClean="0">
              <a:solidFill>
                <a:srgbClr val="FF0000"/>
              </a:solidFill>
              <a:latin typeface="HG丸ｺﾞｼｯｸM-PRO" panose="020F0600000000000000" pitchFamily="50" charset="-128"/>
              <a:ea typeface="HG丸ｺﾞｼｯｸM-PRO" panose="020F0600000000000000" pitchFamily="50" charset="-128"/>
            </a:endParaRPr>
          </a:p>
        </p:txBody>
      </p:sp>
      <p:sp>
        <p:nvSpPr>
          <p:cNvPr id="5" name="日付プレースホルダ 4"/>
          <p:cNvSpPr>
            <a:spLocks noGrp="1"/>
          </p:cNvSpPr>
          <p:nvPr>
            <p:ph type="dt" idx="11"/>
          </p:nvPr>
        </p:nvSpPr>
        <p:spPr/>
        <p:txBody>
          <a:bodyPr/>
          <a:lstStyle/>
          <a:p>
            <a:endParaRPr lang="en-US" altLang="ja-JP"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12</a:t>
            </a:fld>
            <a:endParaRPr kumimoji="1" lang="ja-JP" altLang="en-US"/>
          </a:p>
        </p:txBody>
      </p:sp>
    </p:spTree>
    <p:extLst>
      <p:ext uri="{BB962C8B-B14F-4D97-AF65-F5344CB8AC3E}">
        <p14:creationId xmlns:p14="http://schemas.microsoft.com/office/powerpoint/2010/main" val="3298028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鳥瞰できるようにと思って作った事前送付資料。</a:t>
            </a:r>
            <a:endParaRPr kumimoji="1" lang="en-US" altLang="ja-JP" dirty="0" smtClean="0"/>
          </a:p>
          <a:p>
            <a:r>
              <a:rPr kumimoji="1" lang="en-US" altLang="ja-JP" dirty="0" smtClean="0"/>
              <a:t>A3</a:t>
            </a:r>
            <a:r>
              <a:rPr kumimoji="1" lang="ja-JP" altLang="en-US" dirty="0" smtClean="0"/>
              <a:t>以上でプリントしないと読めない資料で申し訳ない。</a:t>
            </a:r>
            <a:endParaRPr kumimoji="1" lang="en-US" altLang="ja-JP" dirty="0" smtClean="0"/>
          </a:p>
          <a:p>
            <a:r>
              <a:rPr kumimoji="1" lang="ja-JP" altLang="en-US" dirty="0" smtClean="0"/>
              <a:t>これをベースに組織化、提供に関連する部分にフォーカスを絞ってブレークダウンしていく。</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15</a:t>
            </a:fld>
            <a:endParaRPr kumimoji="1" lang="ja-JP" altLang="en-US"/>
          </a:p>
        </p:txBody>
      </p:sp>
    </p:spTree>
    <p:extLst>
      <p:ext uri="{BB962C8B-B14F-4D97-AF65-F5344CB8AC3E}">
        <p14:creationId xmlns:p14="http://schemas.microsoft.com/office/powerpoint/2010/main" val="44454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資料デジタル化事業</a:t>
            </a:r>
          </a:p>
          <a:p>
            <a:pPr lvl="1"/>
            <a:r>
              <a:rPr lang="ja-JP" altLang="en-US" dirty="0" smtClean="0"/>
              <a:t>利活用の促進</a:t>
            </a:r>
          </a:p>
          <a:p>
            <a:pPr lvl="2"/>
            <a:r>
              <a:rPr lang="ja-JP" altLang="en-US" dirty="0" smtClean="0"/>
              <a:t>（著作権切れ：</a:t>
            </a:r>
            <a:r>
              <a:rPr lang="en-US" altLang="ja-JP" dirty="0" smtClean="0"/>
              <a:t>1995</a:t>
            </a:r>
            <a:r>
              <a:rPr lang="ja-JP" altLang="en-US" dirty="0" smtClean="0"/>
              <a:t>年パイロット電子図書館から）</a:t>
            </a:r>
            <a:endParaRPr lang="en-US" altLang="ja-JP" dirty="0" smtClean="0"/>
          </a:p>
          <a:p>
            <a:pPr lvl="1"/>
            <a:r>
              <a:rPr lang="ja-JP" altLang="en-US" dirty="0" smtClean="0"/>
              <a:t>原資料保存のためのデジタル化</a:t>
            </a:r>
            <a:endParaRPr lang="en-US" altLang="ja-JP" dirty="0" smtClean="0"/>
          </a:p>
          <a:p>
            <a:pPr lvl="2"/>
            <a:r>
              <a:rPr lang="ja-JP" altLang="en-US" dirty="0" smtClean="0"/>
              <a:t>（原資料の破損を防ぐために、閲覧提供はデジタルで）</a:t>
            </a:r>
          </a:p>
          <a:p>
            <a:pPr lvl="2"/>
            <a:r>
              <a:rPr lang="ja-JP" altLang="en-US" dirty="0" smtClean="0"/>
              <a:t>著作権の有無にかかわらず：</a:t>
            </a:r>
            <a:r>
              <a:rPr lang="en-US" altLang="ja-JP" dirty="0" smtClean="0"/>
              <a:t>2010</a:t>
            </a:r>
            <a:r>
              <a:rPr lang="ja-JP" altLang="en-US" dirty="0" smtClean="0"/>
              <a:t>年</a:t>
            </a:r>
            <a:r>
              <a:rPr lang="en-US" altLang="ja-JP" dirty="0" smtClean="0"/>
              <a:t>〜</a:t>
            </a:r>
            <a:r>
              <a:rPr lang="ja-JP" altLang="en-US" dirty="0" smtClean="0"/>
              <a:t>）</a:t>
            </a:r>
          </a:p>
          <a:p>
            <a:r>
              <a:rPr lang="ja-JP" altLang="en-US" dirty="0" smtClean="0"/>
              <a:t>インターネット情報の収集事業（</a:t>
            </a:r>
            <a:r>
              <a:rPr lang="en-US" altLang="ja-JP" dirty="0" smtClean="0"/>
              <a:t>WARP</a:t>
            </a:r>
            <a:r>
              <a:rPr lang="ja-JP" altLang="en-US" dirty="0" smtClean="0"/>
              <a:t>）</a:t>
            </a:r>
          </a:p>
          <a:p>
            <a:pPr lvl="1"/>
            <a:r>
              <a:rPr lang="ja-JP" altLang="en-US" dirty="0" smtClean="0"/>
              <a:t>インターネット情報選択的収集蓄積事業</a:t>
            </a:r>
          </a:p>
          <a:p>
            <a:pPr lvl="1"/>
            <a:r>
              <a:rPr lang="ja-JP" altLang="en-US" dirty="0" smtClean="0"/>
              <a:t>インターネット情報の制度的収集蓄積事業</a:t>
            </a:r>
          </a:p>
          <a:p>
            <a:r>
              <a:rPr lang="ja-JP" altLang="en-US" dirty="0" smtClean="0"/>
              <a:t>オンライン資料の収集事業</a:t>
            </a:r>
          </a:p>
          <a:p>
            <a:pPr lvl="1"/>
            <a:r>
              <a:rPr lang="ja-JP" altLang="en-US" dirty="0" smtClean="0"/>
              <a:t>目的：電子書籍に移行した出版物の収集・保存</a:t>
            </a:r>
          </a:p>
          <a:p>
            <a:pPr lvl="1"/>
            <a:r>
              <a:rPr lang="ja-JP" altLang="en-US" dirty="0" smtClean="0"/>
              <a:t>無償オンライン資料の収集（</a:t>
            </a:r>
            <a:r>
              <a:rPr lang="en-US" altLang="ja-JP" dirty="0" smtClean="0"/>
              <a:t>200x</a:t>
            </a:r>
            <a:r>
              <a:rPr lang="ja-JP" altLang="en-US" dirty="0" smtClean="0"/>
              <a:t>年</a:t>
            </a:r>
            <a:r>
              <a:rPr lang="en-US" altLang="ja-JP" dirty="0" smtClean="0"/>
              <a:t>〜</a:t>
            </a:r>
            <a:r>
              <a:rPr lang="ja-JP" altLang="en-US" dirty="0" smtClean="0"/>
              <a:t>）</a:t>
            </a:r>
          </a:p>
          <a:p>
            <a:pPr lvl="1"/>
            <a:r>
              <a:rPr lang="ja-JP" altLang="en-US" dirty="0" smtClean="0"/>
              <a:t>有償オンライン資料の収集事業（現在、納本制度審議会で検討中）</a:t>
            </a:r>
          </a:p>
          <a:p>
            <a:pPr lvl="2"/>
            <a:r>
              <a:rPr lang="ja-JP" altLang="en-US" dirty="0" smtClean="0"/>
              <a:t>現在実証実験の準備中</a:t>
            </a:r>
          </a:p>
          <a:p>
            <a:r>
              <a:rPr lang="en-US" altLang="ja-JP" dirty="0" smtClean="0"/>
              <a:t>NDL</a:t>
            </a:r>
            <a:r>
              <a:rPr lang="ja-JP" altLang="en-US" dirty="0" smtClean="0"/>
              <a:t>デジタル化資料の二次利用</a:t>
            </a:r>
          </a:p>
          <a:p>
            <a:pPr lvl="1"/>
            <a:r>
              <a:rPr lang="ja-JP" altLang="en-US" dirty="0" smtClean="0"/>
              <a:t>インターネット提供サービス</a:t>
            </a:r>
            <a:endParaRPr lang="en-US" altLang="ja-JP" dirty="0" smtClean="0"/>
          </a:p>
          <a:p>
            <a:pPr lvl="1"/>
            <a:r>
              <a:rPr lang="ja-JP" altLang="en-US" dirty="0" smtClean="0"/>
              <a:t>図書館送信サービス</a:t>
            </a:r>
            <a:endParaRPr lang="en-US" altLang="ja-JP" dirty="0" smtClean="0"/>
          </a:p>
          <a:p>
            <a:pPr lvl="1"/>
            <a:r>
              <a:rPr lang="ja-JP" altLang="en-US" dirty="0" smtClean="0"/>
              <a:t>出版者への提供</a:t>
            </a:r>
            <a:endParaRPr lang="en-US" altLang="ja-JP" dirty="0" smtClean="0"/>
          </a:p>
          <a:p>
            <a:r>
              <a:rPr lang="ja-JP" altLang="en-US" dirty="0" smtClean="0"/>
              <a:t>ディスカバリーサービス（</a:t>
            </a:r>
            <a:r>
              <a:rPr lang="en-US" altLang="ja-JP" dirty="0" smtClean="0"/>
              <a:t>NDL</a:t>
            </a:r>
            <a:r>
              <a:rPr lang="ja-JP" altLang="en-US" dirty="0" smtClean="0"/>
              <a:t>サーチ）</a:t>
            </a:r>
          </a:p>
          <a:p>
            <a:pPr lvl="1"/>
            <a:r>
              <a:rPr lang="en-US" altLang="ja-JP" dirty="0" smtClean="0"/>
              <a:t>NDL</a:t>
            </a:r>
            <a:r>
              <a:rPr lang="ja-JP" altLang="en-US" dirty="0" smtClean="0"/>
              <a:t>所蔵、公共図書館所蔵資料、書店が販売する書籍・雑誌、学術機関、政府機関、地方公共団体等が所蔵する刊行物の検索と所蔵先へのナビゲーション</a:t>
            </a:r>
          </a:p>
          <a:p>
            <a:endParaRPr kumimoji="1" lang="ja-JP" altLang="en-US" dirty="0" smtClean="0"/>
          </a:p>
          <a:p>
            <a:r>
              <a:rPr lang="en-US" altLang="ja-JP" dirty="0" smtClean="0"/>
              <a:t>NDL</a:t>
            </a:r>
            <a:r>
              <a:rPr lang="ja-JP" altLang="en-US" dirty="0" smtClean="0"/>
              <a:t>デジタル化資料の二次利用</a:t>
            </a:r>
          </a:p>
          <a:p>
            <a:pPr lvl="1"/>
            <a:r>
              <a:rPr lang="ja-JP" altLang="en-US" dirty="0" smtClean="0"/>
              <a:t>インターネット提供サービス</a:t>
            </a:r>
            <a:endParaRPr lang="en-US" altLang="ja-JP" dirty="0" smtClean="0"/>
          </a:p>
          <a:p>
            <a:pPr lvl="1"/>
            <a:r>
              <a:rPr lang="ja-JP" altLang="en-US" dirty="0" smtClean="0"/>
              <a:t>図書館送信サービス</a:t>
            </a:r>
            <a:endParaRPr lang="en-US" altLang="ja-JP" dirty="0" smtClean="0"/>
          </a:p>
          <a:p>
            <a:pPr lvl="1"/>
            <a:r>
              <a:rPr lang="ja-JP" altLang="en-US" dirty="0" smtClean="0"/>
              <a:t>出版者への提供</a:t>
            </a:r>
            <a:endParaRPr lang="en-US" altLang="ja-JP" dirty="0" smtClean="0"/>
          </a:p>
          <a:p>
            <a:r>
              <a:rPr lang="ja-JP" altLang="en-US" dirty="0" smtClean="0"/>
              <a:t>ディスカバリーサービス（</a:t>
            </a:r>
            <a:r>
              <a:rPr lang="en-US" altLang="ja-JP" dirty="0" smtClean="0"/>
              <a:t>NDL</a:t>
            </a:r>
            <a:r>
              <a:rPr lang="ja-JP" altLang="en-US" dirty="0" smtClean="0"/>
              <a:t>サーチ）</a:t>
            </a:r>
          </a:p>
          <a:p>
            <a:pPr lvl="1"/>
            <a:r>
              <a:rPr lang="en-US" altLang="ja-JP" dirty="0" smtClean="0"/>
              <a:t>NDL</a:t>
            </a:r>
            <a:r>
              <a:rPr lang="ja-JP" altLang="en-US" dirty="0" smtClean="0"/>
              <a:t>所蔵、公共図書館所蔵資料、書店が販売する書籍・雑誌、学術機関、政府機関、地方公共団体等が所蔵する刊行物の検索と所蔵先へのナビゲーション</a:t>
            </a:r>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16</a:t>
            </a:fld>
            <a:endParaRPr kumimoji="1" lang="ja-JP" altLang="en-US"/>
          </a:p>
        </p:txBody>
      </p:sp>
    </p:spTree>
    <p:extLst>
      <p:ext uri="{BB962C8B-B14F-4D97-AF65-F5344CB8AC3E}">
        <p14:creationId xmlns:p14="http://schemas.microsoft.com/office/powerpoint/2010/main" val="1601458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u="sng" dirty="0" smtClean="0"/>
              <a:t>■第</a:t>
            </a:r>
            <a:r>
              <a:rPr lang="en-US" altLang="ja-JP" u="sng" dirty="0" smtClean="0"/>
              <a:t>1</a:t>
            </a:r>
            <a:r>
              <a:rPr lang="ja-JP" altLang="en-US" u="sng" dirty="0" smtClean="0"/>
              <a:t>ステージ</a:t>
            </a:r>
            <a:r>
              <a:rPr lang="en-US" altLang="ja-JP" u="sng" dirty="0" smtClean="0"/>
              <a:t>【1994</a:t>
            </a:r>
            <a:r>
              <a:rPr lang="ja-JP" altLang="en-US" u="sng" dirty="0" smtClean="0"/>
              <a:t>～</a:t>
            </a:r>
            <a:r>
              <a:rPr lang="en-US" altLang="ja-JP" u="sng" dirty="0" smtClean="0"/>
              <a:t>2002】</a:t>
            </a:r>
            <a:r>
              <a:rPr lang="ja-JP" altLang="en-US" u="sng" dirty="0" smtClean="0"/>
              <a:t>揺籃期・始動期</a:t>
            </a:r>
            <a:endParaRPr lang="en-US" altLang="ja-JP" u="sng" dirty="0" smtClean="0"/>
          </a:p>
          <a:p>
            <a:r>
              <a:rPr lang="en-US" altLang="ja-JP" dirty="0" smtClean="0"/>
              <a:t>1992</a:t>
            </a:r>
            <a:r>
              <a:rPr lang="ja-JP" altLang="en-US" dirty="0" smtClean="0"/>
              <a:t>年頃から構想</a:t>
            </a:r>
          </a:p>
          <a:p>
            <a:r>
              <a:rPr lang="en-US" altLang="ja-JP" u="sng" dirty="0" smtClean="0"/>
              <a:t>1994: </a:t>
            </a:r>
            <a:r>
              <a:rPr lang="ja-JP" altLang="en-US" u="sng" dirty="0" smtClean="0"/>
              <a:t>パイロット電子図書館実証実験プロジェクト開始</a:t>
            </a:r>
            <a:endParaRPr lang="en-US" altLang="ja-JP" u="sng" dirty="0" smtClean="0"/>
          </a:p>
          <a:p>
            <a:r>
              <a:rPr lang="ja-JP" altLang="en-US" dirty="0" smtClean="0"/>
              <a:t>我が国で最初の、また最大規模の電子図書館の実証実験、その後の国立国会図書館の電子図書館事業に多大な影響。</a:t>
            </a:r>
          </a:p>
          <a:p>
            <a:r>
              <a:rPr lang="en-US" altLang="ja-JP" dirty="0" smtClean="0"/>
              <a:t>1995/10 </a:t>
            </a:r>
            <a:r>
              <a:rPr lang="ja-JP" altLang="en-US" dirty="0" smtClean="0"/>
              <a:t>パイロット電子図書館、総合目録ネットワーク実証実験開始</a:t>
            </a:r>
          </a:p>
          <a:p>
            <a:r>
              <a:rPr lang="en-US" altLang="ja-JP" u="sng" dirty="0" smtClean="0"/>
              <a:t>1998: </a:t>
            </a:r>
            <a:r>
              <a:rPr lang="ja-JP" altLang="en-US" u="sng" dirty="0" smtClean="0"/>
              <a:t>国立国会図書館電子図書館構想</a:t>
            </a:r>
          </a:p>
          <a:p>
            <a:r>
              <a:rPr lang="en-US" altLang="ja-JP" i="1" dirty="0" smtClean="0"/>
              <a:t>2000: </a:t>
            </a:r>
            <a:r>
              <a:rPr lang="ja-JP" altLang="en-US" i="1" dirty="0" smtClean="0"/>
              <a:t>国立国会図書館蔵書目録、国会会議録、貴重書画像データベースを公開</a:t>
            </a:r>
          </a:p>
          <a:p>
            <a:r>
              <a:rPr lang="ja-JP" altLang="en-US" dirty="0" smtClean="0"/>
              <a:t>その上で利用を予測して大規模ストレージに格納し、大容量のマルチメディア通信回線を用いて試行提供。</a:t>
            </a:r>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17</a:t>
            </a:fld>
            <a:endParaRPr kumimoji="1" lang="ja-JP" altLang="en-US"/>
          </a:p>
        </p:txBody>
      </p:sp>
    </p:spTree>
    <p:extLst>
      <p:ext uri="{BB962C8B-B14F-4D97-AF65-F5344CB8AC3E}">
        <p14:creationId xmlns:p14="http://schemas.microsoft.com/office/powerpoint/2010/main" val="918130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■パイロット電子図書館実証実験</a:t>
            </a:r>
            <a:endParaRPr lang="en-US" altLang="ja-JP" dirty="0" smtClean="0"/>
          </a:p>
          <a:p>
            <a:r>
              <a:rPr lang="en-US" altLang="ja-JP" dirty="0" smtClean="0"/>
              <a:t>21</a:t>
            </a:r>
            <a:r>
              <a:rPr lang="ja-JP" altLang="en-US" dirty="0" smtClean="0"/>
              <a:t>世紀の高度情報社会において、</a:t>
            </a:r>
            <a:r>
              <a:rPr lang="ja-JP" altLang="en-US" u="sng" dirty="0" smtClean="0">
                <a:solidFill>
                  <a:srgbClr val="FF0000"/>
                </a:solidFill>
              </a:rPr>
              <a:t>地球規模の知的財産を誰でも容易に利用できるように</a:t>
            </a:r>
            <a:r>
              <a:rPr lang="ja-JP" altLang="en-US" dirty="0" smtClean="0"/>
              <a:t>、地球上に広く分散して個々に収集・蓄積されている知的資源を、</a:t>
            </a:r>
            <a:r>
              <a:rPr lang="ja-JP" altLang="en-US" u="sng" dirty="0" smtClean="0">
                <a:solidFill>
                  <a:srgbClr val="FF0000"/>
                </a:solidFill>
              </a:rPr>
              <a:t>空間的・時間的制約を越えてアクセス可能とする環境を提供するための実証実験</a:t>
            </a:r>
            <a:endParaRPr lang="en-US" altLang="ja-JP" u="sng" dirty="0" smtClean="0">
              <a:solidFill>
                <a:srgbClr val="FF0000"/>
              </a:solidFill>
            </a:endParaRPr>
          </a:p>
          <a:p>
            <a:pPr defTabSz="956076">
              <a:defRPr/>
            </a:pPr>
            <a:r>
              <a:rPr lang="en-US" altLang="ja-JP" b="1" u="none" dirty="0" smtClean="0">
                <a:solidFill>
                  <a:srgbClr val="FF0000"/>
                </a:solidFill>
              </a:rPr>
              <a:t>20</a:t>
            </a:r>
            <a:r>
              <a:rPr lang="ja-JP" altLang="en-US" b="1" u="none" dirty="0" smtClean="0">
                <a:solidFill>
                  <a:srgbClr val="FF0000"/>
                </a:solidFill>
              </a:rPr>
              <a:t>年経っても、基本的な方向性、実現を目指す内容は変わっていない</a:t>
            </a:r>
          </a:p>
          <a:p>
            <a:endParaRPr lang="en-US" altLang="ja-JP" u="sng" dirty="0" smtClean="0">
              <a:solidFill>
                <a:srgbClr val="FF0000"/>
              </a:solidFill>
            </a:endParaRPr>
          </a:p>
          <a:p>
            <a:r>
              <a:rPr lang="ja-JP" altLang="en-US" dirty="0" smtClean="0"/>
              <a:t>■</a:t>
            </a:r>
            <a:r>
              <a:rPr lang="ja-JP" altLang="ja-JP" dirty="0" smtClean="0"/>
              <a:t>「知識・情報・文化の新しい基盤の構築をめざして一自由で創造的な情報社会のために一」と題する報告書</a:t>
            </a:r>
            <a:endParaRPr lang="en-US" altLang="ja-JP" dirty="0" smtClean="0"/>
          </a:p>
          <a:p>
            <a:r>
              <a:rPr lang="ja-JP" altLang="ja-JP" dirty="0" smtClean="0"/>
              <a:t>「電子図書館構想」は、 電子図書館推進会議報告書を受けて、国立国会図書館が実現すべき電子図書館のあり方を示したもの</a:t>
            </a:r>
            <a:endParaRPr lang="en-US" altLang="ja-JP" dirty="0" smtClean="0"/>
          </a:p>
          <a:p>
            <a:r>
              <a:rPr lang="ja-JP" altLang="en-US" dirty="0" smtClean="0"/>
              <a:t>電子図書館とは</a:t>
            </a:r>
            <a:endParaRPr lang="en-US" altLang="ja-JP" dirty="0" smtClean="0"/>
          </a:p>
          <a:p>
            <a:r>
              <a:rPr lang="ja-JP" altLang="ja-JP" dirty="0" smtClean="0"/>
              <a:t>電子図書館とは、「図書館が通信ネットワークを介して行う一次情報（資料そのもの）及び二次情報（資料に関する情報）の電子的な提供とそのための基盤」と定義し、 </a:t>
            </a:r>
            <a:r>
              <a:rPr lang="ja-JP" altLang="ja-JP" u="sng" dirty="0" smtClean="0"/>
              <a:t>資料を電子化するとともに、電子化された資料及び電子出版物を通信ネットワークを介して提供</a:t>
            </a:r>
            <a:r>
              <a:rPr lang="ja-JP" altLang="ja-JP" dirty="0" smtClean="0"/>
              <a:t>するもの</a:t>
            </a:r>
            <a:endParaRPr lang="en-US" altLang="ja-JP" dirty="0" smtClean="0"/>
          </a:p>
          <a:p>
            <a:r>
              <a:rPr lang="ja-JP" altLang="ja-JP" dirty="0" smtClean="0"/>
              <a:t>資料を通信ネットワークを介して提供することによって、 利用者にとって豊富な情報の入手、 地域による情報へのアクセスの格差及び情報へのアクセスの格差の是正が可能となる</a:t>
            </a:r>
            <a:endParaRPr lang="en-US" altLang="ja-JP" dirty="0" smtClean="0"/>
          </a:p>
          <a:p>
            <a:r>
              <a:rPr lang="ja-JP" altLang="ja-JP" dirty="0" smtClean="0"/>
              <a:t>電子図書館は、 情報の保存とアクセスにおいて、 電子情報の時代に、 </a:t>
            </a:r>
            <a:r>
              <a:rPr lang="ja-JP" altLang="ja-JP" u="sng" dirty="0" smtClean="0">
                <a:solidFill>
                  <a:srgbClr val="FF0000"/>
                </a:solidFill>
              </a:rPr>
              <a:t>印刷物中心の時代と同様に、あるいはそれ以上に、 必要な役割を果たすことを目指す</a:t>
            </a:r>
            <a:endParaRPr lang="en-US" altLang="ja-JP" u="sng"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18</a:t>
            </a:fld>
            <a:endParaRPr kumimoji="1" lang="ja-JP" altLang="en-US"/>
          </a:p>
        </p:txBody>
      </p:sp>
    </p:spTree>
    <p:extLst>
      <p:ext uri="{BB962C8B-B14F-4D97-AF65-F5344CB8AC3E}">
        <p14:creationId xmlns:p14="http://schemas.microsoft.com/office/powerpoint/2010/main" val="2108866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2100" u="sng" dirty="0"/>
              <a:t>【2002</a:t>
            </a:r>
            <a:r>
              <a:rPr lang="ja-JP" altLang="en-US" sz="2100" u="sng" dirty="0"/>
              <a:t>～</a:t>
            </a:r>
            <a:r>
              <a:rPr lang="en-US" altLang="ja-JP" sz="2100" u="sng" dirty="0"/>
              <a:t>2008】</a:t>
            </a:r>
            <a:r>
              <a:rPr lang="ja-JP" altLang="en-US" sz="2100" u="sng" dirty="0"/>
              <a:t>サービス離陸期、</a:t>
            </a:r>
            <a:r>
              <a:rPr lang="en-US" altLang="ja-JP" sz="2100" u="sng" dirty="0"/>
              <a:t>【2008</a:t>
            </a:r>
            <a:r>
              <a:rPr lang="ja-JP" altLang="en-US" sz="2100" u="sng" dirty="0"/>
              <a:t>～</a:t>
            </a:r>
            <a:r>
              <a:rPr lang="en-US" altLang="ja-JP" sz="2100" u="sng" dirty="0"/>
              <a:t>2012】</a:t>
            </a:r>
            <a:r>
              <a:rPr lang="ja-JP" altLang="en-US" sz="2100" u="sng" dirty="0"/>
              <a:t>サービス発展期</a:t>
            </a:r>
            <a:endParaRPr lang="en-US" altLang="ja-JP" sz="2100" u="sng" dirty="0"/>
          </a:p>
          <a:p>
            <a:r>
              <a:rPr lang="en-US" altLang="ja-JP" sz="2100" dirty="0"/>
              <a:t>2002/10: </a:t>
            </a:r>
            <a:r>
              <a:rPr lang="ja-JP" altLang="en-US" sz="2100" dirty="0"/>
              <a:t>関西館開館、近代デジタルライブラリー、インターネット資源選択的蓄積実験事業（</a:t>
            </a:r>
            <a:r>
              <a:rPr lang="en-US" altLang="ja-JP" sz="2100" dirty="0"/>
              <a:t>WARP</a:t>
            </a:r>
            <a:r>
              <a:rPr lang="ja-JP" altLang="en-US" sz="2100" dirty="0"/>
              <a:t>）、データベース・ナビゲーション・サービス（</a:t>
            </a:r>
            <a:r>
              <a:rPr lang="en-US" altLang="ja-JP" sz="2100" dirty="0" err="1"/>
              <a:t>Dnavi</a:t>
            </a:r>
            <a:r>
              <a:rPr lang="ja-JP" altLang="en-US" sz="2100" dirty="0"/>
              <a:t>）を公開</a:t>
            </a:r>
          </a:p>
          <a:p>
            <a:r>
              <a:rPr lang="en-US" altLang="ja-JP" sz="2100" u="sng" dirty="0"/>
              <a:t>2003/6: e-Japan</a:t>
            </a:r>
            <a:r>
              <a:rPr lang="ja-JP" altLang="en-US" sz="2100" u="sng" dirty="0"/>
              <a:t>重点計画－</a:t>
            </a:r>
            <a:r>
              <a:rPr lang="en-US" altLang="ja-JP" sz="2100" u="sng" dirty="0"/>
              <a:t>2003(IT</a:t>
            </a:r>
            <a:r>
              <a:rPr lang="ja-JP" altLang="en-US" sz="2100" u="sng" dirty="0"/>
              <a:t>戦略本部</a:t>
            </a:r>
            <a:r>
              <a:rPr lang="en-US" altLang="ja-JP" sz="2100" u="sng" dirty="0"/>
              <a:t>)</a:t>
            </a:r>
          </a:p>
          <a:p>
            <a:r>
              <a:rPr lang="en-US" altLang="ja-JP" sz="2100" u="sng" dirty="0"/>
              <a:t>2004/2: </a:t>
            </a:r>
            <a:r>
              <a:rPr lang="ja-JP" altLang="en-US" sz="2100" u="sng" dirty="0"/>
              <a:t>電子図書館中期計画</a:t>
            </a:r>
            <a:r>
              <a:rPr lang="en-US" altLang="ja-JP" sz="2100" u="sng" dirty="0"/>
              <a:t>2004</a:t>
            </a:r>
            <a:r>
              <a:rPr lang="ja-JP" altLang="en-US" sz="2100" u="sng" dirty="0"/>
              <a:t>策定</a:t>
            </a:r>
          </a:p>
          <a:p>
            <a:r>
              <a:rPr lang="en-US" altLang="ja-JP" sz="2100" u="sng" dirty="0"/>
              <a:t>2004/10:</a:t>
            </a:r>
            <a:r>
              <a:rPr lang="ja-JP" altLang="en-US" sz="2100" u="sng" dirty="0" smtClean="0"/>
              <a:t>デジタルアーカイブポータルプロトタイプ（</a:t>
            </a:r>
            <a:r>
              <a:rPr lang="en-US" altLang="ja-JP" sz="2100" u="sng" dirty="0" smtClean="0"/>
              <a:t>NDL</a:t>
            </a:r>
            <a:r>
              <a:rPr lang="ja-JP" altLang="en-US" sz="2100" u="sng" dirty="0" smtClean="0"/>
              <a:t>サーチの原型）の</a:t>
            </a:r>
            <a:r>
              <a:rPr lang="ja-JP" altLang="en-US" sz="2100" u="sng" dirty="0"/>
              <a:t>開発に着手</a:t>
            </a:r>
          </a:p>
          <a:p>
            <a:r>
              <a:rPr lang="en-US" altLang="ja-JP" sz="2100" u="sng" dirty="0"/>
              <a:t>2005/4: NDL</a:t>
            </a:r>
            <a:r>
              <a:rPr lang="ja-JP" altLang="en-US" sz="2100" u="sng" dirty="0" smtClean="0"/>
              <a:t>デジタルアーカイブシステムの</a:t>
            </a:r>
            <a:r>
              <a:rPr lang="ja-JP" altLang="en-US" sz="2100" u="sng" dirty="0"/>
              <a:t>開発に着手</a:t>
            </a:r>
          </a:p>
          <a:p>
            <a:r>
              <a:rPr lang="en-US" altLang="ja-JP" sz="2100" dirty="0"/>
              <a:t>2005/7: </a:t>
            </a:r>
            <a:r>
              <a:rPr lang="ja-JP" altLang="en-US" sz="2100" dirty="0"/>
              <a:t>デジタルアーカイブポータルプロトタイプ試験公開</a:t>
            </a:r>
          </a:p>
          <a:p>
            <a:r>
              <a:rPr lang="en-US" altLang="ja-JP" sz="2100" u="sng" dirty="0"/>
              <a:t>2007/10: PORTA</a:t>
            </a:r>
            <a:r>
              <a:rPr lang="ja-JP" altLang="en-US" sz="2100" u="sng" dirty="0"/>
              <a:t>正式公開</a:t>
            </a:r>
          </a:p>
          <a:p>
            <a:pPr lvl="1"/>
            <a:r>
              <a:rPr lang="ja-JP" altLang="en-US" sz="1600" dirty="0"/>
              <a:t>以降、国内においては館種を問わない全国の図書館との連携の強化と、博物館や文書館などの文化機関との連携の強化。</a:t>
            </a:r>
            <a:endParaRPr lang="en-US" altLang="ja-JP" sz="16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19</a:t>
            </a:fld>
            <a:endParaRPr kumimoji="1" lang="ja-JP" altLang="en-US"/>
          </a:p>
        </p:txBody>
      </p:sp>
    </p:spTree>
    <p:extLst>
      <p:ext uri="{BB962C8B-B14F-4D97-AF65-F5344CB8AC3E}">
        <p14:creationId xmlns:p14="http://schemas.microsoft.com/office/powerpoint/2010/main" val="83045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2500" dirty="0" smtClean="0"/>
              <a:t>2008/6</a:t>
            </a:r>
            <a:r>
              <a:rPr lang="en-US" altLang="ja-JP" sz="2500" dirty="0"/>
              <a:t>: </a:t>
            </a:r>
            <a:r>
              <a:rPr lang="ja-JP" altLang="en-US" sz="2500" dirty="0"/>
              <a:t>知財計画</a:t>
            </a:r>
            <a:r>
              <a:rPr lang="en-US" altLang="ja-JP" sz="2500" dirty="0"/>
              <a:t>2008(</a:t>
            </a:r>
            <a:r>
              <a:rPr lang="ja-JP" altLang="en-US" sz="2500" dirty="0"/>
              <a:t>知的財産戦略本部</a:t>
            </a:r>
            <a:r>
              <a:rPr lang="en-US" altLang="ja-JP" sz="2500" dirty="0"/>
              <a:t>)</a:t>
            </a:r>
          </a:p>
          <a:p>
            <a:r>
              <a:rPr lang="en-US" altLang="ja-JP" sz="2500" u="none" dirty="0"/>
              <a:t>2009/5: </a:t>
            </a:r>
            <a:r>
              <a:rPr lang="ja-JP" altLang="en-US" sz="2500" u="none" dirty="0"/>
              <a:t>大規模デジタル化の実施開始（補正予算）</a:t>
            </a:r>
          </a:p>
          <a:p>
            <a:r>
              <a:rPr lang="en-US" altLang="ja-JP" sz="2500" dirty="0"/>
              <a:t>2009/10: </a:t>
            </a:r>
            <a:r>
              <a:rPr lang="ja-JP" altLang="en-US" sz="2500" dirty="0"/>
              <a:t>日中韓電子図書館イニシアティブ協定締結</a:t>
            </a:r>
          </a:p>
          <a:p>
            <a:pPr lvl="1"/>
            <a:r>
              <a:rPr lang="ja-JP" altLang="en-US" sz="1900" dirty="0"/>
              <a:t>海外に対しては東アジアの日中韓</a:t>
            </a:r>
            <a:r>
              <a:rPr lang="en-US" altLang="ja-JP" sz="1900" dirty="0"/>
              <a:t>3</a:t>
            </a:r>
            <a:r>
              <a:rPr lang="ja-JP" altLang="en-US" sz="1900" dirty="0"/>
              <a:t>カ国を初めとするアジア諸国との連携の強化や、世界各国とのグローバルな協力の推進</a:t>
            </a:r>
          </a:p>
          <a:p>
            <a:r>
              <a:rPr lang="en-US" altLang="ja-JP" sz="2500" dirty="0"/>
              <a:t>2010/8: </a:t>
            </a:r>
            <a:r>
              <a:rPr lang="en-US" altLang="ja-JP" sz="2500" dirty="0" err="1"/>
              <a:t>NDLSearch</a:t>
            </a:r>
            <a:r>
              <a:rPr lang="ja-JP" altLang="en-US" sz="2500" dirty="0"/>
              <a:t>試験公開</a:t>
            </a:r>
          </a:p>
          <a:p>
            <a:r>
              <a:rPr lang="en-US" altLang="ja-JP" sz="2500" u="sng" dirty="0"/>
              <a:t>2010/4: </a:t>
            </a:r>
            <a:r>
              <a:rPr lang="ja-JP" altLang="en-US" sz="2500" u="sng" dirty="0"/>
              <a:t>国等のインターネット資料の制度収集開始</a:t>
            </a:r>
          </a:p>
          <a:p>
            <a:r>
              <a:rPr lang="en-US" altLang="ja-JP" sz="2500" u="sng" dirty="0"/>
              <a:t>2012/1: </a:t>
            </a:r>
            <a:r>
              <a:rPr lang="en-US" altLang="ja-JP" sz="2500" u="sng" dirty="0" err="1"/>
              <a:t>NDLSearch</a:t>
            </a:r>
            <a:r>
              <a:rPr lang="ja-JP" altLang="en-US" sz="2500" u="sng" dirty="0" err="1"/>
              <a:t>、</a:t>
            </a:r>
            <a:r>
              <a:rPr lang="ja-JP" altLang="en-US" sz="2500" u="sng" dirty="0"/>
              <a:t>新</a:t>
            </a:r>
            <a:r>
              <a:rPr lang="en-US" altLang="ja-JP" sz="2500" u="sng" dirty="0"/>
              <a:t>NDL-OPAC</a:t>
            </a:r>
            <a:r>
              <a:rPr lang="ja-JP" altLang="en-US" sz="2500" u="sng" dirty="0" err="1"/>
              <a:t>、</a:t>
            </a:r>
            <a:r>
              <a:rPr lang="ja-JP" altLang="en-US" sz="2500" u="sng" dirty="0"/>
              <a:t>来館者管理システム等、全面リニューアル公開</a:t>
            </a:r>
            <a:endParaRPr lang="en-US" altLang="ja-JP" sz="2500" u="sng" dirty="0"/>
          </a:p>
          <a:p>
            <a:pPr lvl="0"/>
            <a:r>
              <a:rPr lang="en-US" altLang="ja-JP" sz="2500" u="sng" dirty="0"/>
              <a:t>2012/4: </a:t>
            </a:r>
            <a:r>
              <a:rPr lang="ja-JP" altLang="en-US" sz="2500" u="sng" dirty="0"/>
              <a:t>東日本大震災アーカイブ</a:t>
            </a:r>
            <a:r>
              <a:rPr lang="ja-JP" altLang="ja-JP" sz="2500" u="sng" dirty="0"/>
              <a:t>開発開始</a:t>
            </a:r>
          </a:p>
          <a:p>
            <a:endParaRPr lang="en-US" altLang="ja-JP" sz="2500" dirty="0"/>
          </a:p>
          <a:p>
            <a:endParaRPr lang="ja-JP" altLang="en-US" sz="2500" dirty="0"/>
          </a:p>
          <a:p>
            <a:pPr lvl="1"/>
            <a:endParaRPr lang="ja-JP" altLang="en-US" sz="1600" dirty="0"/>
          </a:p>
          <a:p>
            <a:endParaRPr lang="ja-JP" altLang="en-US" sz="21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23</a:t>
            </a:fld>
            <a:endParaRPr kumimoji="1" lang="ja-JP" altLang="en-US"/>
          </a:p>
        </p:txBody>
      </p:sp>
    </p:spTree>
    <p:extLst>
      <p:ext uri="{BB962C8B-B14F-4D97-AF65-F5344CB8AC3E}">
        <p14:creationId xmlns:p14="http://schemas.microsoft.com/office/powerpoint/2010/main" val="1994878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56076">
              <a:defRPr/>
            </a:pPr>
            <a:r>
              <a:rPr lang="ja-JP" altLang="en-US" u="sng" dirty="0" smtClean="0"/>
              <a:t>ほとんどは、第</a:t>
            </a:r>
            <a:r>
              <a:rPr lang="en-US" altLang="ja-JP" u="sng" dirty="0" smtClean="0"/>
              <a:t>3</a:t>
            </a:r>
            <a:r>
              <a:rPr lang="ja-JP" altLang="en-US" u="sng" dirty="0" smtClean="0"/>
              <a:t>ステージの発展期に方向性が示され、法改正、予算獲得されて、この期間に実施した事業</a:t>
            </a:r>
            <a:endParaRPr lang="en-US" altLang="ja-JP" u="sng" dirty="0" smtClean="0"/>
          </a:p>
          <a:p>
            <a:pPr defTabSz="956076">
              <a:defRPr/>
            </a:pPr>
            <a:r>
              <a:rPr lang="en-US" altLang="ja-JP" u="sng" dirty="0" smtClean="0"/>
              <a:t>2013/10〜2014/5: </a:t>
            </a:r>
            <a:r>
              <a:rPr lang="ja-JP" altLang="en-US" u="sng" dirty="0" smtClean="0"/>
              <a:t>「国立デジタル文化資産振興センター（仮称）」設立構想</a:t>
            </a:r>
            <a:r>
              <a:rPr lang="zh-TW" altLang="en-US" u="sng" dirty="0" smtClean="0"/>
              <a:t>提言</a:t>
            </a:r>
            <a:r>
              <a:rPr lang="ja-JP" altLang="en-US" u="sng" dirty="0" smtClean="0"/>
              <a:t>（デジタル文化資産推進議員連盟）が今後の方向性としての新たな動き。</a:t>
            </a:r>
            <a:endParaRPr lang="en-US" altLang="ja-JP" u="sng" dirty="0" smtClean="0"/>
          </a:p>
          <a:p>
            <a:pPr lvl="0"/>
            <a:r>
              <a:rPr lang="ja-JP" altLang="en-US" dirty="0" smtClean="0"/>
              <a:t>～～～～～</a:t>
            </a:r>
            <a:endParaRPr lang="en-US" altLang="ja-JP" dirty="0" smtClean="0"/>
          </a:p>
          <a:p>
            <a:pPr lvl="0"/>
            <a:r>
              <a:rPr lang="en-US" altLang="ja-JP" dirty="0" smtClean="0"/>
              <a:t>2012/7:</a:t>
            </a:r>
            <a:r>
              <a:rPr lang="ja-JP" altLang="ja-JP" dirty="0" smtClean="0"/>
              <a:t>「私たちの使命・目標</a:t>
            </a:r>
            <a:r>
              <a:rPr lang="en-US" altLang="ja-JP" dirty="0" smtClean="0"/>
              <a:t>2012-2016</a:t>
            </a:r>
            <a:r>
              <a:rPr lang="ja-JP" altLang="ja-JP" dirty="0" smtClean="0"/>
              <a:t>」</a:t>
            </a:r>
          </a:p>
          <a:p>
            <a:pPr lvl="0"/>
            <a:r>
              <a:rPr lang="en-US" altLang="ja-JP" dirty="0" smtClean="0"/>
              <a:t>2013/3: </a:t>
            </a:r>
            <a:r>
              <a:rPr lang="ja-JP" altLang="en-US" dirty="0" smtClean="0"/>
              <a:t>東日本大震災アーカイブ（</a:t>
            </a:r>
            <a:r>
              <a:rPr lang="ja-JP" altLang="ja-JP" dirty="0" smtClean="0"/>
              <a:t>ひなぎく</a:t>
            </a:r>
            <a:r>
              <a:rPr lang="ja-JP" altLang="en-US" dirty="0" smtClean="0"/>
              <a:t>）</a:t>
            </a:r>
            <a:r>
              <a:rPr lang="ja-JP" altLang="ja-JP" dirty="0" smtClean="0"/>
              <a:t>公開</a:t>
            </a:r>
            <a:r>
              <a:rPr lang="ja-JP" altLang="en-US" sz="1100" dirty="0"/>
              <a:t>（</a:t>
            </a:r>
            <a:r>
              <a:rPr lang="en-US" altLang="ja-JP" sz="1100" dirty="0"/>
              <a:t>2011</a:t>
            </a:r>
            <a:r>
              <a:rPr lang="ja-JP" altLang="en-US" sz="1100" dirty="0"/>
              <a:t>年度補正予算）</a:t>
            </a:r>
            <a:endParaRPr lang="ja-JP" altLang="ja-JP" dirty="0" smtClean="0"/>
          </a:p>
          <a:p>
            <a:pPr lvl="0"/>
            <a:r>
              <a:rPr lang="en-US" altLang="ja-JP" dirty="0" smtClean="0"/>
              <a:t>2013/5:</a:t>
            </a:r>
            <a:r>
              <a:rPr lang="ja-JP" altLang="ja-JP" dirty="0" smtClean="0"/>
              <a:t>「戦略的目標」</a:t>
            </a:r>
          </a:p>
          <a:p>
            <a:r>
              <a:rPr lang="en-US" altLang="ja-JP" dirty="0" smtClean="0"/>
              <a:t>2013/5: </a:t>
            </a:r>
            <a:r>
              <a:rPr lang="ja-JP" altLang="en-US" dirty="0" smtClean="0"/>
              <a:t>資料デジタル化にかかる基本方針策定</a:t>
            </a:r>
            <a:endParaRPr lang="en-US" altLang="ja-JP" dirty="0" smtClean="0"/>
          </a:p>
          <a:p>
            <a:pPr lvl="0"/>
            <a:r>
              <a:rPr lang="en-US" altLang="ja-JP" dirty="0" smtClean="0"/>
              <a:t>2013/5: </a:t>
            </a:r>
            <a:r>
              <a:rPr lang="ja-JP" altLang="ja-JP" dirty="0" smtClean="0"/>
              <a:t>リニューアル総括及び次期業務・システム最適化計画策定</a:t>
            </a:r>
          </a:p>
          <a:p>
            <a:pPr lvl="0"/>
            <a:r>
              <a:rPr lang="en-US" altLang="ja-JP" dirty="0" smtClean="0"/>
              <a:t>2013/7: </a:t>
            </a:r>
            <a:r>
              <a:rPr lang="ja-JP" altLang="ja-JP" dirty="0" smtClean="0"/>
              <a:t>民間オンライン資料制度収集開始</a:t>
            </a:r>
            <a:r>
              <a:rPr lang="ja-JP" altLang="en-US" sz="1100" dirty="0"/>
              <a:t>（</a:t>
            </a:r>
            <a:r>
              <a:rPr lang="en-US" altLang="ja-JP" sz="1100" dirty="0"/>
              <a:t>2012</a:t>
            </a:r>
            <a:r>
              <a:rPr lang="zh-TW" altLang="en-US" sz="1100" dirty="0"/>
              <a:t>年</a:t>
            </a:r>
            <a:r>
              <a:rPr lang="en-US" altLang="zh-TW" sz="1100" dirty="0"/>
              <a:t>6</a:t>
            </a:r>
            <a:r>
              <a:rPr lang="zh-TW" altLang="en-US" sz="1100" dirty="0"/>
              <a:t>月</a:t>
            </a:r>
            <a:r>
              <a:rPr lang="ja-JP" altLang="en-US" sz="1100" dirty="0"/>
              <a:t>国立国会図書館法改正）</a:t>
            </a:r>
            <a:endParaRPr lang="ja-JP" altLang="ja-JP" sz="1100" dirty="0"/>
          </a:p>
          <a:p>
            <a:r>
              <a:rPr lang="en-US" altLang="ja-JP" dirty="0" smtClean="0"/>
              <a:t>2013/10〜2014/5: </a:t>
            </a:r>
            <a:r>
              <a:rPr lang="ja-JP" altLang="en-US" dirty="0" smtClean="0"/>
              <a:t>「国立デジタル文化資産振興センター（仮称）」設立構想</a:t>
            </a:r>
            <a:r>
              <a:rPr lang="zh-TW" altLang="en-US" dirty="0" smtClean="0"/>
              <a:t>提言</a:t>
            </a:r>
            <a:r>
              <a:rPr lang="ja-JP" altLang="en-US" dirty="0" smtClean="0"/>
              <a:t>（デジタル文化資産推進議員連盟）</a:t>
            </a:r>
            <a:endParaRPr lang="ja-JP" altLang="ja-JP" dirty="0" smtClean="0"/>
          </a:p>
          <a:p>
            <a:pPr lvl="0"/>
            <a:r>
              <a:rPr lang="en-US" altLang="ja-JP" dirty="0" smtClean="0"/>
              <a:t>2014/1: </a:t>
            </a:r>
            <a:r>
              <a:rPr lang="ja-JP" altLang="ja-JP" dirty="0" smtClean="0"/>
              <a:t>図書館向けデジタル化資料送信サービス開始</a:t>
            </a:r>
            <a:r>
              <a:rPr lang="ja-JP" altLang="en-US" sz="1100" dirty="0"/>
              <a:t>（</a:t>
            </a:r>
            <a:r>
              <a:rPr lang="en-US" altLang="ja-JP" sz="1100" dirty="0"/>
              <a:t>2012</a:t>
            </a:r>
            <a:r>
              <a:rPr lang="ja-JP" altLang="en-US" sz="1100" dirty="0"/>
              <a:t>年著作権法改正）</a:t>
            </a:r>
            <a:endParaRPr lang="en-US" altLang="ja-JP" sz="1600" dirty="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24</a:t>
            </a:fld>
            <a:endParaRPr kumimoji="1" lang="ja-JP" altLang="en-US"/>
          </a:p>
        </p:txBody>
      </p:sp>
    </p:spTree>
    <p:extLst>
      <p:ext uri="{BB962C8B-B14F-4D97-AF65-F5344CB8AC3E}">
        <p14:creationId xmlns:p14="http://schemas.microsoft.com/office/powerpoint/2010/main" val="2241027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solidFill>
                <a:prstClr val="black"/>
              </a:solidFill>
            </a:endParaRPr>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solidFill>
                  <a:prstClr val="black"/>
                </a:solidFill>
              </a:rPr>
              <a:pPr/>
              <a:t>2016/5/29</a:t>
            </a:fld>
            <a:endParaRPr kumimoji="1" lang="ja-JP" altLang="en-US">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25</a:t>
            </a:fld>
            <a:endParaRPr kumimoji="1" lang="ja-JP" altLang="en-US">
              <a:solidFill>
                <a:prstClr val="black"/>
              </a:solidFill>
            </a:endParaRPr>
          </a:p>
        </p:txBody>
      </p:sp>
    </p:spTree>
    <p:extLst>
      <p:ext uri="{BB962C8B-B14F-4D97-AF65-F5344CB8AC3E}">
        <p14:creationId xmlns:p14="http://schemas.microsoft.com/office/powerpoint/2010/main" val="278885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1275" y="219075"/>
            <a:ext cx="6583363" cy="3703638"/>
          </a:xfrm>
        </p:spPr>
      </p:sp>
      <p:sp>
        <p:nvSpPr>
          <p:cNvPr id="3" name="ノート プレースホルダ 2"/>
          <p:cNvSpPr>
            <a:spLocks noGrp="1"/>
          </p:cNvSpPr>
          <p:nvPr>
            <p:ph type="body" idx="1"/>
          </p:nvPr>
        </p:nvSpPr>
        <p:spPr>
          <a:xfrm>
            <a:off x="296050" y="3934614"/>
            <a:ext cx="6168177" cy="5934876"/>
          </a:xfrm>
        </p:spPr>
        <p:txBody>
          <a:bodyPr>
            <a:normAutofit/>
          </a:bodyPr>
          <a:lstStyle/>
          <a:p>
            <a:pPr lvl="0"/>
            <a:r>
              <a:rPr lang="ja-JP" altLang="en-US" b="1" u="sng" dirty="0" smtClean="0">
                <a:solidFill>
                  <a:srgbClr val="FF0000"/>
                </a:solidFill>
                <a:latin typeface="HG丸ｺﾞｼｯｸM-PRO" pitchFamily="50" charset="-128"/>
                <a:ea typeface="HG丸ｺﾞｼｯｸM-PRO" pitchFamily="50" charset="-128"/>
              </a:rPr>
              <a:t>ＮＤＬの新しい利用者サービスの方向性を打ち出す</a:t>
            </a:r>
            <a:endParaRPr lang="en-US" altLang="ja-JP" u="sng" dirty="0" smtClean="0">
              <a:solidFill>
                <a:srgbClr val="FF0000"/>
              </a:solidFill>
              <a:latin typeface="HG丸ｺﾞｼｯｸM-PRO" pitchFamily="50" charset="-128"/>
              <a:ea typeface="HG丸ｺﾞｼｯｸM-PRO" pitchFamily="50" charset="-128"/>
            </a:endParaRPr>
          </a:p>
          <a:p>
            <a:pPr lvl="1"/>
            <a:r>
              <a:rPr lang="ja-JP" altLang="en-US" u="sng" dirty="0" smtClean="0">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網羅性、確実性、信頼性</a:t>
            </a:r>
            <a:r>
              <a:rPr lang="ja-JP" altLang="en-US" u="sng" dirty="0" smtClean="0">
                <a:latin typeface="HG丸ｺﾞｼｯｸM-PRO" pitchFamily="50" charset="-128"/>
                <a:ea typeface="HG丸ｺﾞｼｯｸM-PRO" pitchFamily="50" charset="-128"/>
              </a:rPr>
              <a:t>」</a:t>
            </a:r>
            <a:r>
              <a:rPr lang="ja-JP" altLang="en-US" dirty="0" smtClean="0">
                <a:latin typeface="HG丸ｺﾞｼｯｸM-PRO" pitchFamily="50" charset="-128"/>
                <a:ea typeface="HG丸ｺﾞｼｯｸM-PRO" pitchFamily="50" charset="-128"/>
              </a:rPr>
              <a:t>が保証された良質な情報資源へと利用者をナビゲートする。</a:t>
            </a:r>
            <a:r>
              <a:rPr lang="en-US" dirty="0" smtClean="0">
                <a:latin typeface="HG丸ｺﾞｼｯｸM-PRO" pitchFamily="50" charset="-128"/>
                <a:ea typeface="HG丸ｺﾞｼｯｸM-PRO" pitchFamily="50" charset="-128"/>
              </a:rPr>
              <a:t> </a:t>
            </a:r>
            <a:endParaRPr lang="ja-JP" altLang="en-US" dirty="0" smtClean="0">
              <a:latin typeface="HG丸ｺﾞｼｯｸM-PRO" pitchFamily="50" charset="-128"/>
              <a:ea typeface="HG丸ｺﾞｼｯｸM-PRO" pitchFamily="50" charset="-128"/>
            </a:endParaRPr>
          </a:p>
          <a:p>
            <a:pPr lvl="0"/>
            <a:r>
              <a:rPr lang="ja-JP" altLang="en-US" b="1" u="sng" dirty="0" smtClean="0">
                <a:solidFill>
                  <a:srgbClr val="FF0000"/>
                </a:solidFill>
                <a:latin typeface="HG丸ｺﾞｼｯｸM-PRO" pitchFamily="50" charset="-128"/>
                <a:ea typeface="HG丸ｺﾞｼｯｸM-PRO" pitchFamily="50" charset="-128"/>
              </a:rPr>
              <a:t>利用者オリエンテッドでユーザビリティを追求する</a:t>
            </a:r>
            <a:endParaRPr lang="en-US" altLang="ja-JP" b="1" u="sng" dirty="0" smtClean="0">
              <a:solidFill>
                <a:srgbClr val="FF0000"/>
              </a:solidFill>
              <a:latin typeface="HG丸ｺﾞｼｯｸM-PRO" pitchFamily="50" charset="-128"/>
              <a:ea typeface="HG丸ｺﾞｼｯｸM-PRO" pitchFamily="50" charset="-128"/>
            </a:endParaRPr>
          </a:p>
          <a:p>
            <a:pPr marL="456740" lvl="1" defTabSz="913485"/>
            <a:r>
              <a:rPr lang="ja-JP" altLang="en-US" u="sng" dirty="0" smtClean="0">
                <a:latin typeface="HG丸ｺﾞｼｯｸM-PRO" pitchFamily="50" charset="-128"/>
                <a:ea typeface="HG丸ｺﾞｼｯｸM-PRO" pitchFamily="50" charset="-128"/>
              </a:rPr>
              <a:t>利用者の</a:t>
            </a:r>
            <a:r>
              <a:rPr lang="ja-JP" altLang="en-US" u="sng" dirty="0" smtClean="0">
                <a:solidFill>
                  <a:srgbClr val="FF0000"/>
                </a:solidFill>
                <a:latin typeface="HG丸ｺﾞｼｯｸM-PRO" pitchFamily="50" charset="-128"/>
                <a:ea typeface="HG丸ｺﾞｼｯｸM-PRO" pitchFamily="50" charset="-128"/>
              </a:rPr>
              <a:t>検索プロセスを考慮</a:t>
            </a:r>
            <a:r>
              <a:rPr lang="ja-JP" altLang="en-US" u="sng" dirty="0" smtClean="0">
                <a:latin typeface="HG丸ｺﾞｼｯｸM-PRO" pitchFamily="50" charset="-128"/>
                <a:ea typeface="HG丸ｺﾞｼｯｸM-PRO" pitchFamily="50" charset="-128"/>
              </a:rPr>
              <a:t>したユーザインターフェースの提供</a:t>
            </a:r>
            <a:endParaRPr lang="en-US" altLang="ja-JP" u="sng" dirty="0" smtClean="0">
              <a:latin typeface="HG丸ｺﾞｼｯｸM-PRO" pitchFamily="50" charset="-128"/>
              <a:ea typeface="HG丸ｺﾞｼｯｸM-PRO" pitchFamily="50" charset="-128"/>
            </a:endParaRPr>
          </a:p>
          <a:p>
            <a:pPr lvl="1"/>
            <a:r>
              <a:rPr lang="ja-JP" altLang="en-US" u="sng" dirty="0" smtClean="0">
                <a:latin typeface="HG丸ｺﾞｼｯｸM-PRO" pitchFamily="50" charset="-128"/>
                <a:ea typeface="HG丸ｺﾞｼｯｸM-PRO" pitchFamily="50" charset="-128"/>
              </a:rPr>
              <a:t>旧来の</a:t>
            </a:r>
            <a:r>
              <a:rPr lang="en-US" altLang="ja-JP" u="sng" dirty="0" smtClean="0">
                <a:latin typeface="HG丸ｺﾞｼｯｸM-PRO" pitchFamily="50" charset="-128"/>
                <a:ea typeface="HG丸ｺﾞｼｯｸM-PRO" pitchFamily="50" charset="-128"/>
              </a:rPr>
              <a:t>OPAC</a:t>
            </a:r>
            <a:r>
              <a:rPr lang="ja-JP" altLang="en-US" u="sng" dirty="0" err="1" smtClean="0">
                <a:latin typeface="HG丸ｺﾞｼｯｸM-PRO" pitchFamily="50" charset="-128"/>
                <a:ea typeface="HG丸ｺﾞｼｯｸM-PRO" pitchFamily="50" charset="-128"/>
              </a:rPr>
              <a:t>のような</a:t>
            </a:r>
            <a:r>
              <a:rPr lang="ja-JP" altLang="en-US" u="sng" dirty="0" smtClean="0">
                <a:latin typeface="HG丸ｺﾞｼｯｸM-PRO" pitchFamily="50" charset="-128"/>
                <a:ea typeface="HG丸ｺﾞｼｯｸM-PRO" pitchFamily="50" charset="-128"/>
              </a:rPr>
              <a:t>検索表示にこだわらない</a:t>
            </a:r>
            <a:r>
              <a:rPr lang="ja-JP" altLang="en-US" dirty="0" smtClean="0">
                <a:latin typeface="HG丸ｺﾞｼｯｸM-PRO" pitchFamily="50" charset="-128"/>
                <a:ea typeface="HG丸ｺﾞｼｯｸM-PRO" pitchFamily="50" charset="-128"/>
              </a:rPr>
              <a:t>。</a:t>
            </a:r>
            <a:endParaRPr lang="en-US" altLang="ja-JP" dirty="0" smtClean="0">
              <a:latin typeface="HG丸ｺﾞｼｯｸM-PRO" pitchFamily="50" charset="-128"/>
              <a:ea typeface="HG丸ｺﾞｼｯｸM-PRO" pitchFamily="50" charset="-128"/>
            </a:endParaRPr>
          </a:p>
          <a:p>
            <a:pPr lvl="0"/>
            <a:r>
              <a:rPr lang="ja-JP" altLang="en-US" b="1" u="sng" dirty="0" smtClean="0">
                <a:solidFill>
                  <a:srgbClr val="FF0000"/>
                </a:solidFill>
                <a:latin typeface="HG丸ｺﾞｼｯｸM-PRO" pitchFamily="50" charset="-128"/>
                <a:ea typeface="HG丸ｺﾞｼｯｸM-PRO" pitchFamily="50" charset="-128"/>
              </a:rPr>
              <a:t>利用者をターゲッティングする</a:t>
            </a:r>
            <a:endParaRPr lang="en-US" altLang="ja-JP" u="sng" dirty="0" smtClean="0">
              <a:solidFill>
                <a:srgbClr val="FF0000"/>
              </a:solidFill>
              <a:latin typeface="HG丸ｺﾞｼｯｸM-PRO" pitchFamily="50" charset="-128"/>
              <a:ea typeface="HG丸ｺﾞｼｯｸM-PRO" pitchFamily="50" charset="-128"/>
            </a:endParaRPr>
          </a:p>
          <a:p>
            <a:pPr marL="456740" lvl="1" defTabSz="913485"/>
            <a:r>
              <a:rPr lang="ja-JP" altLang="en-US" u="sng" dirty="0" smtClean="0">
                <a:latin typeface="HG丸ｺﾞｼｯｸM-PRO" pitchFamily="50" charset="-128"/>
                <a:ea typeface="HG丸ｺﾞｼｯｸM-PRO" pitchFamily="50" charset="-128"/>
              </a:rPr>
              <a:t>あくまでも「</a:t>
            </a:r>
            <a:r>
              <a:rPr lang="ja-JP" altLang="en-US" u="sng" dirty="0" smtClean="0">
                <a:solidFill>
                  <a:srgbClr val="FF0000"/>
                </a:solidFill>
                <a:latin typeface="HG丸ｺﾞｼｯｸM-PRO" pitchFamily="50" charset="-128"/>
                <a:ea typeface="HG丸ｺﾞｼｯｸM-PRO" pitchFamily="50" charset="-128"/>
              </a:rPr>
              <a:t>一般ユーザ</a:t>
            </a:r>
            <a:r>
              <a:rPr lang="ja-JP" altLang="en-US" u="sng" dirty="0" smtClean="0">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未利用者層を開拓</a:t>
            </a:r>
            <a:endParaRPr lang="en-US" altLang="ja-JP" u="sng" dirty="0" smtClean="0">
              <a:solidFill>
                <a:srgbClr val="FF0000"/>
              </a:solidFill>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探す目的が明確かつ専門的知識の獲得のためのものであり、目的とするコンテンツがＮＤＬサイトのどこかにあるはずだという</a:t>
            </a:r>
            <a:r>
              <a:rPr lang="ja-JP" altLang="en-US" dirty="0" smtClean="0">
                <a:solidFill>
                  <a:srgbClr val="FF0000"/>
                </a:solidFill>
                <a:latin typeface="HG丸ｺﾞｼｯｸM-PRO" pitchFamily="50" charset="-128"/>
                <a:ea typeface="HG丸ｺﾞｼｯｸM-PRO" pitchFamily="50" charset="-128"/>
              </a:rPr>
              <a:t>確証をもった形での利用</a:t>
            </a:r>
          </a:p>
          <a:p>
            <a:pPr lvl="1"/>
            <a:r>
              <a:rPr lang="ja-JP" altLang="en-US" dirty="0" smtClean="0">
                <a:latin typeface="HG丸ｺﾞｼｯｸM-PRO" pitchFamily="50" charset="-128"/>
                <a:ea typeface="HG丸ｺﾞｼｯｸM-PRO" pitchFamily="50" charset="-128"/>
              </a:rPr>
              <a:t>どこからどうやって探せばよいかわからず試行錯誤しながら探しているうちに、</a:t>
            </a:r>
            <a:r>
              <a:rPr lang="en-US" dirty="0" smtClean="0">
                <a:latin typeface="HG丸ｺﾞｼｯｸM-PRO" pitchFamily="50" charset="-128"/>
                <a:ea typeface="HG丸ｺﾞｼｯｸM-PRO" pitchFamily="50" charset="-128"/>
              </a:rPr>
              <a:t>Google</a:t>
            </a:r>
            <a:r>
              <a:rPr lang="ja-JP" altLang="en-US" dirty="0" smtClean="0">
                <a:latin typeface="HG丸ｺﾞｼｯｸM-PRO" pitchFamily="50" charset="-128"/>
                <a:ea typeface="HG丸ｺﾞｼｯｸM-PRO" pitchFamily="50" charset="-128"/>
              </a:rPr>
              <a:t>やリンク集、</a:t>
            </a:r>
            <a:r>
              <a:rPr lang="en-US" dirty="0" smtClean="0">
                <a:latin typeface="HG丸ｺﾞｼｯｸM-PRO" pitchFamily="50" charset="-128"/>
                <a:ea typeface="HG丸ｺﾞｼｯｸM-PRO" pitchFamily="50" charset="-128"/>
              </a:rPr>
              <a:t>Blog</a:t>
            </a:r>
            <a:r>
              <a:rPr lang="ja-JP" altLang="en-US" dirty="0" smtClean="0">
                <a:latin typeface="HG丸ｺﾞｼｯｸM-PRO" pitchFamily="50" charset="-128"/>
                <a:ea typeface="HG丸ｺﾞｼｯｸM-PRO" pitchFamily="50" charset="-128"/>
              </a:rPr>
              <a:t>や記事など、ＮＤＬ以外のサイトで紹介・引用されたものをきっかけに</a:t>
            </a:r>
            <a:r>
              <a:rPr lang="ja-JP" altLang="en-US" dirty="0" smtClean="0">
                <a:solidFill>
                  <a:srgbClr val="FF0000"/>
                </a:solidFill>
                <a:latin typeface="HG丸ｺﾞｼｯｸM-PRO" pitchFamily="50" charset="-128"/>
                <a:ea typeface="HG丸ｺﾞｼｯｸM-PRO" pitchFamily="50" charset="-128"/>
              </a:rPr>
              <a:t>たまたまＮＤＬサイトに行き当たった場合の利用</a:t>
            </a:r>
          </a:p>
          <a:p>
            <a:pPr lvl="0"/>
            <a:r>
              <a:rPr lang="ja-JP" altLang="en-US" b="1" u="sng" dirty="0" smtClean="0">
                <a:solidFill>
                  <a:srgbClr val="FF0000"/>
                </a:solidFill>
                <a:latin typeface="HG丸ｺﾞｼｯｸM-PRO" pitchFamily="50" charset="-128"/>
                <a:ea typeface="HG丸ｺﾞｼｯｸM-PRO" pitchFamily="50" charset="-128"/>
              </a:rPr>
              <a:t>検索エンジン経由で訪れるユーザを重視</a:t>
            </a:r>
            <a:r>
              <a:rPr lang="ja-JP" altLang="en-US" b="1" u="sng" dirty="0" smtClean="0">
                <a:latin typeface="HG丸ｺﾞｼｯｸM-PRO" pitchFamily="50" charset="-128"/>
                <a:ea typeface="HG丸ｺﾞｼｯｸM-PRO" pitchFamily="50" charset="-128"/>
              </a:rPr>
              <a:t>する</a:t>
            </a:r>
            <a:endParaRPr lang="en-US" altLang="ja-JP" b="1" u="sng" dirty="0" smtClean="0">
              <a:latin typeface="HG丸ｺﾞｼｯｸM-PRO" pitchFamily="50" charset="-128"/>
              <a:ea typeface="HG丸ｺﾞｼｯｸM-PRO" pitchFamily="50" charset="-128"/>
            </a:endParaRPr>
          </a:p>
          <a:p>
            <a:pPr lvl="1"/>
            <a:r>
              <a:rPr lang="ja-JP" altLang="en-US" u="sng" dirty="0" smtClean="0">
                <a:latin typeface="HG丸ｺﾞｼｯｸM-PRO" pitchFamily="50" charset="-128"/>
                <a:ea typeface="HG丸ｺﾞｼｯｸM-PRO" pitchFamily="50" charset="-128"/>
              </a:rPr>
              <a:t>ＮＤＬのサイトという認識なしに訪問したユーザを適切にナビゲートすることを重視</a:t>
            </a:r>
            <a:endParaRPr lang="en-US" altLang="ja-JP" u="sng" dirty="0" smtClean="0">
              <a:latin typeface="HG丸ｺﾞｼｯｸM-PRO" pitchFamily="50" charset="-128"/>
              <a:ea typeface="HG丸ｺﾞｼｯｸM-PRO" pitchFamily="50" charset="-128"/>
            </a:endParaRPr>
          </a:p>
          <a:p>
            <a:pPr lvl="0"/>
            <a:r>
              <a:rPr lang="ja-JP" altLang="en-US" b="1" u="sng" dirty="0" smtClean="0">
                <a:latin typeface="HG丸ｺﾞｼｯｸM-PRO" pitchFamily="50" charset="-128"/>
                <a:ea typeface="HG丸ｺﾞｼｯｸM-PRO" pitchFamily="50" charset="-128"/>
              </a:rPr>
              <a:t>デザイン・操作性を磨き上げる</a:t>
            </a:r>
            <a:endParaRPr lang="en-US" altLang="ja-JP" u="sng" dirty="0" smtClean="0">
              <a:latin typeface="HG丸ｺﾞｼｯｸM-PRO" pitchFamily="50" charset="-128"/>
              <a:ea typeface="HG丸ｺﾞｼｯｸM-PRO" pitchFamily="50" charset="-128"/>
            </a:endParaRPr>
          </a:p>
          <a:p>
            <a:pPr lvl="1"/>
            <a:r>
              <a:rPr lang="ja-JP" altLang="en-US" u="sng" dirty="0" smtClean="0">
                <a:latin typeface="HG丸ｺﾞｼｯｸM-PRO" pitchFamily="50" charset="-128"/>
                <a:ea typeface="HG丸ｺﾞｼｯｸM-PRO" pitchFamily="50" charset="-128"/>
              </a:rPr>
              <a:t>他の優れたアイデアや工夫は積極的に取り込み、無理なオリジナリティは追及しない。</a:t>
            </a:r>
            <a:endParaRPr lang="en-US" altLang="ja-JP" u="sng"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利用者の反応・評価を適時に反映させながらアジャイル的に開発を行い、プロトタイプの期間中を通じて継続的に評価・改善を重ねることで完成度を高めていく。</a:t>
            </a:r>
          </a:p>
          <a:p>
            <a:pPr lvl="0"/>
            <a:r>
              <a:rPr lang="ja-JP" altLang="en-US" b="1" u="sng" dirty="0" smtClean="0">
                <a:latin typeface="HG丸ｺﾞｼｯｸM-PRO" pitchFamily="50" charset="-128"/>
                <a:ea typeface="HG丸ｺﾞｼｯｸM-PRO" pitchFamily="50" charset="-128"/>
              </a:rPr>
              <a:t>「</a:t>
            </a:r>
            <a:r>
              <a:rPr lang="ja-JP" altLang="en-US" b="1" u="sng" dirty="0" smtClean="0">
                <a:solidFill>
                  <a:srgbClr val="FF0000"/>
                </a:solidFill>
                <a:latin typeface="HG丸ｺﾞｼｯｸM-PRO" pitchFamily="50" charset="-128"/>
                <a:ea typeface="HG丸ｺﾞｼｯｸM-PRO" pitchFamily="50" charset="-128"/>
              </a:rPr>
              <a:t>いつでも、どこでも</a:t>
            </a:r>
            <a:r>
              <a:rPr lang="ja-JP" altLang="en-US" b="1" u="sng" dirty="0" smtClean="0">
                <a:latin typeface="HG丸ｺﾞｼｯｸM-PRO" pitchFamily="50" charset="-128"/>
                <a:ea typeface="HG丸ｺﾞｼｯｸM-PRO" pitchFamily="50" charset="-128"/>
              </a:rPr>
              <a:t>」を実現する</a:t>
            </a:r>
            <a:endParaRPr lang="en-US" altLang="ja-JP" b="1" u="sng" dirty="0" smtClean="0">
              <a:latin typeface="HG丸ｺﾞｼｯｸM-PRO" pitchFamily="50" charset="-128"/>
              <a:ea typeface="HG丸ｺﾞｼｯｸM-PRO" pitchFamily="50" charset="-128"/>
            </a:endParaRPr>
          </a:p>
          <a:p>
            <a:pPr lvl="1"/>
            <a:r>
              <a:rPr lang="ja-JP" altLang="en-US" u="sng" dirty="0" smtClean="0">
                <a:solidFill>
                  <a:srgbClr val="FF0000"/>
                </a:solidFill>
                <a:latin typeface="HG丸ｺﾞｼｯｸM-PRO" pitchFamily="50" charset="-128"/>
                <a:ea typeface="HG丸ｺﾞｼｯｸM-PRO" pitchFamily="50" charset="-128"/>
              </a:rPr>
              <a:t>携帯端末利用者</a:t>
            </a:r>
            <a:r>
              <a:rPr lang="ja-JP" altLang="en-US" u="sng" dirty="0" smtClean="0">
                <a:latin typeface="HG丸ｺﾞｼｯｸM-PRO" pitchFamily="50" charset="-128"/>
                <a:ea typeface="HG丸ｺﾞｼｯｸM-PRO" pitchFamily="50" charset="-128"/>
              </a:rPr>
              <a:t>にも、</a:t>
            </a:r>
            <a:r>
              <a:rPr lang="en-US" dirty="0" smtClean="0">
                <a:latin typeface="HG丸ｺﾞｼｯｸM-PRO" pitchFamily="50" charset="-128"/>
                <a:ea typeface="HG丸ｺﾞｼｯｸM-PRO" pitchFamily="50" charset="-128"/>
              </a:rPr>
              <a:t>PC</a:t>
            </a:r>
            <a:r>
              <a:rPr lang="ja-JP" altLang="en-US" dirty="0" smtClean="0">
                <a:latin typeface="HG丸ｺﾞｼｯｸM-PRO" pitchFamily="50" charset="-128"/>
                <a:ea typeface="HG丸ｺﾞｼｯｸM-PRO" pitchFamily="50" charset="-128"/>
              </a:rPr>
              <a:t>の場合と遜色ない</a:t>
            </a:r>
            <a:r>
              <a:rPr lang="ja-JP" altLang="en-US" u="sng" dirty="0" smtClean="0">
                <a:latin typeface="HG丸ｺﾞｼｯｸM-PRO" pitchFamily="50" charset="-128"/>
                <a:ea typeface="HG丸ｺﾞｼｯｸM-PRO" pitchFamily="50" charset="-128"/>
              </a:rPr>
              <a:t>高い操作性とデザインの</a:t>
            </a:r>
            <a:r>
              <a:rPr lang="en-US" u="sng" dirty="0" smtClean="0">
                <a:latin typeface="HG丸ｺﾞｼｯｸM-PRO" pitchFamily="50" charset="-128"/>
                <a:ea typeface="HG丸ｺﾞｼｯｸM-PRO" pitchFamily="50" charset="-128"/>
              </a:rPr>
              <a:t>GUI</a:t>
            </a:r>
            <a:r>
              <a:rPr lang="ja-JP" altLang="en-US" u="sng" dirty="0" err="1" smtClean="0">
                <a:latin typeface="HG丸ｺﾞｼｯｸM-PRO" pitchFamily="50" charset="-128"/>
                <a:ea typeface="HG丸ｺﾞｼｯｸM-PRO" pitchFamily="50" charset="-128"/>
              </a:rPr>
              <a:t>を提</a:t>
            </a:r>
            <a:r>
              <a:rPr lang="ja-JP" altLang="en-US" u="sng" dirty="0" smtClean="0">
                <a:latin typeface="HG丸ｺﾞｼｯｸM-PRO" pitchFamily="50" charset="-128"/>
                <a:ea typeface="HG丸ｺﾞｼｯｸM-PRO" pitchFamily="50" charset="-128"/>
              </a:rPr>
              <a:t>供する。場所と時を選ばず、情報にアクセスすることを可能とする。</a:t>
            </a:r>
            <a:r>
              <a:rPr lang="en-US" u="sng" dirty="0" smtClean="0">
                <a:latin typeface="HG丸ｺﾞｼｯｸM-PRO" pitchFamily="50" charset="-128"/>
                <a:ea typeface="HG丸ｺﾞｼｯｸM-PRO" pitchFamily="50" charset="-128"/>
              </a:rPr>
              <a:t> </a:t>
            </a:r>
            <a:endParaRPr lang="ja-JP" altLang="en-US" u="sng" dirty="0" smtClean="0">
              <a:latin typeface="HG丸ｺﾞｼｯｸM-PRO" pitchFamily="50" charset="-128"/>
              <a:ea typeface="HG丸ｺﾞｼｯｸM-PRO" pitchFamily="50" charset="-128"/>
            </a:endParaRPr>
          </a:p>
          <a:p>
            <a:pPr lvl="0"/>
            <a:r>
              <a:rPr lang="ja-JP" altLang="en-US" b="1" u="sng" dirty="0" smtClean="0">
                <a:solidFill>
                  <a:srgbClr val="FF0000"/>
                </a:solidFill>
                <a:latin typeface="HG丸ｺﾞｼｯｸM-PRO" pitchFamily="50" charset="-128"/>
                <a:ea typeface="HG丸ｺﾞｼｯｸM-PRO" pitchFamily="50" charset="-128"/>
              </a:rPr>
              <a:t>新しい付加価値を生み出す</a:t>
            </a:r>
            <a:endParaRPr lang="en-US" altLang="ja-JP" u="sng" dirty="0" smtClean="0">
              <a:solidFill>
                <a:srgbClr val="FF0000"/>
              </a:solidFill>
              <a:latin typeface="HG丸ｺﾞｼｯｸM-PRO" pitchFamily="50" charset="-128"/>
              <a:ea typeface="HG丸ｺﾞｼｯｸM-PRO" pitchFamily="50" charset="-128"/>
            </a:endParaRPr>
          </a:p>
          <a:p>
            <a:pPr marL="456740" lvl="1" defTabSz="913485"/>
            <a:r>
              <a:rPr lang="ja-JP" altLang="en-US" u="sng" dirty="0" smtClean="0">
                <a:latin typeface="HG丸ｺﾞｼｯｸM-PRO" pitchFamily="50" charset="-128"/>
                <a:ea typeface="HG丸ｺﾞｼｯｸM-PRO" pitchFamily="50" charset="-128"/>
              </a:rPr>
              <a:t>民間企業や非営利団体、個人が提供しているサービスとの連携や複数の異質なサービスの組み合わせ</a:t>
            </a:r>
            <a:endParaRPr lang="en-US" altLang="ja-JP" u="sng" dirty="0" smtClean="0">
              <a:latin typeface="HG丸ｺﾞｼｯｸM-PRO" pitchFamily="50" charset="-128"/>
              <a:ea typeface="HG丸ｺﾞｼｯｸM-PRO" pitchFamily="50" charset="-128"/>
            </a:endParaRPr>
          </a:p>
          <a:p>
            <a:pPr lvl="1"/>
            <a:r>
              <a:rPr lang="ja-JP" altLang="en-US" u="sng" dirty="0" smtClean="0">
                <a:latin typeface="HG丸ｺﾞｼｯｸM-PRO" pitchFamily="50" charset="-128"/>
                <a:ea typeface="HG丸ｺﾞｼｯｸM-PRO" pitchFamily="50" charset="-128"/>
              </a:rPr>
              <a:t>従来の図書館の枠にとらわれない自由な発想による付加価値創造の仕掛けを作る。</a:t>
            </a:r>
          </a:p>
          <a:p>
            <a:endParaRPr kumimoji="1" lang="ja-JP" altLang="en-US" dirty="0">
              <a:latin typeface="HG丸ｺﾞｼｯｸM-PRO" pitchFamily="50" charset="-128"/>
              <a:ea typeface="HG丸ｺﾞｼｯｸM-PRO" pitchFamily="50" charset="-128"/>
            </a:endParaRPr>
          </a:p>
        </p:txBody>
      </p:sp>
      <p:sp>
        <p:nvSpPr>
          <p:cNvPr id="4" name="ヘッダー プレースホルダ 3"/>
          <p:cNvSpPr>
            <a:spLocks noGrp="1"/>
          </p:cNvSpPr>
          <p:nvPr>
            <p:ph type="hdr" sz="quarter" idx="10"/>
          </p:nvPr>
        </p:nvSpPr>
        <p:spPr/>
        <p:txBody>
          <a:bodyPr/>
          <a:lstStyle/>
          <a:p>
            <a:pPr>
              <a:defRPr/>
            </a:pPr>
            <a:r>
              <a:rPr lang="ja-JP" altLang="en-US" smtClean="0"/>
              <a:t>国立国会図書館における業務・システムの構築と運用</a:t>
            </a:r>
            <a:endParaRPr lang="en-US" altLang="ja-JP"/>
          </a:p>
        </p:txBody>
      </p:sp>
      <p:sp>
        <p:nvSpPr>
          <p:cNvPr id="5" name="日付プレースホルダ 4"/>
          <p:cNvSpPr>
            <a:spLocks noGrp="1"/>
          </p:cNvSpPr>
          <p:nvPr>
            <p:ph type="dt" idx="11"/>
          </p:nvPr>
        </p:nvSpPr>
        <p:spPr/>
        <p:txBody>
          <a:bodyPr/>
          <a:lstStyle/>
          <a:p>
            <a:pPr>
              <a:defRPr/>
            </a:pPr>
            <a:r>
              <a:rPr lang="en-US" altLang="ja-JP" smtClean="0"/>
              <a:t>2011/5/19</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26</a:t>
            </a:fld>
            <a:endParaRPr lang="en-US" altLang="ja-JP"/>
          </a:p>
        </p:txBody>
      </p:sp>
    </p:spTree>
    <p:extLst>
      <p:ext uri="{BB962C8B-B14F-4D97-AF65-F5344CB8AC3E}">
        <p14:creationId xmlns:p14="http://schemas.microsoft.com/office/powerpoint/2010/main" val="160613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u="sng" dirty="0" smtClean="0">
                <a:solidFill>
                  <a:srgbClr val="FF0000"/>
                </a:solidFill>
                <a:latin typeface="HG丸ｺﾞｼｯｸM-PRO" pitchFamily="50" charset="-128"/>
                <a:ea typeface="HG丸ｺﾞｼｯｸM-PRO" pitchFamily="50" charset="-128"/>
              </a:rPr>
              <a:t>目指すところは、「知識インフラの構築」</a:t>
            </a:r>
            <a:r>
              <a:rPr kumimoji="1" lang="ja-JP" altLang="en-US" dirty="0" smtClean="0">
                <a:latin typeface="HG丸ｺﾞｼｯｸM-PRO" pitchFamily="50" charset="-128"/>
                <a:ea typeface="HG丸ｺﾞｼｯｸM-PRO" pitchFamily="50" charset="-128"/>
              </a:rPr>
              <a:t>であるが、</a:t>
            </a:r>
            <a:endParaRPr kumimoji="1" lang="en-US" altLang="ja-JP" dirty="0" smtClean="0">
              <a:latin typeface="HG丸ｺﾞｼｯｸM-PRO" pitchFamily="50" charset="-128"/>
              <a:ea typeface="HG丸ｺﾞｼｯｸM-PRO" pitchFamily="50" charset="-128"/>
            </a:endParaRPr>
          </a:p>
          <a:p>
            <a:pPr defTabSz="1025676">
              <a:defRPr/>
            </a:pPr>
            <a:r>
              <a:rPr kumimoji="1" lang="ja-JP" altLang="en-US" dirty="0" smtClean="0">
                <a:solidFill>
                  <a:srgbClr val="FF0000"/>
                </a:solidFill>
                <a:latin typeface="HG丸ｺﾞｼｯｸM-PRO" pitchFamily="50" charset="-128"/>
                <a:ea typeface="HG丸ｺﾞｼｯｸM-PRO" pitchFamily="50" charset="-128"/>
              </a:rPr>
              <a:t>大震災アーカイブの延長線上の知識情報基盤を見据えて構築</a:t>
            </a:r>
            <a:endParaRPr kumimoji="1" lang="en-US" dirty="0" smtClean="0">
              <a:solidFill>
                <a:srgbClr val="FF0000"/>
              </a:solidFill>
              <a:latin typeface="HG丸ｺﾞｼｯｸM-PRO" pitchFamily="50" charset="-128"/>
              <a:ea typeface="HG丸ｺﾞｼｯｸM-PRO" pitchFamily="50" charset="-128"/>
            </a:endParaRPr>
          </a:p>
          <a:p>
            <a:pPr defTabSz="1025676">
              <a:defRPr/>
            </a:pPr>
            <a:r>
              <a:rPr lang="ja-JP" altLang="en-US" dirty="0" smtClean="0">
                <a:latin typeface="HG丸ｺﾞｼｯｸM-PRO" pitchFamily="50" charset="-128"/>
                <a:ea typeface="HG丸ｺﾞｼｯｸM-PRO" pitchFamily="50" charset="-128"/>
              </a:rPr>
              <a:t>大震災アーカイブは、</a:t>
            </a:r>
            <a:r>
              <a:rPr lang="en-US" altLang="ja-JP" dirty="0" smtClean="0">
                <a:solidFill>
                  <a:srgbClr val="FF0000"/>
                </a:solidFill>
                <a:latin typeface="HG丸ｺﾞｼｯｸM-PRO" pitchFamily="50" charset="-128"/>
                <a:ea typeface="HG丸ｺﾞｼｯｸM-PRO" pitchFamily="50" charset="-128"/>
              </a:rPr>
              <a:t>2012</a:t>
            </a:r>
            <a:r>
              <a:rPr lang="ja-JP" altLang="en-US" dirty="0" smtClean="0">
                <a:solidFill>
                  <a:srgbClr val="FF0000"/>
                </a:solidFill>
                <a:latin typeface="HG丸ｺﾞｼｯｸM-PRO" pitchFamily="50" charset="-128"/>
                <a:ea typeface="HG丸ｺﾞｼｯｸM-PRO" pitchFamily="50" charset="-128"/>
              </a:rPr>
              <a:t>年</a:t>
            </a:r>
            <a:r>
              <a:rPr lang="ja-JP" altLang="en-US" u="sng" dirty="0" smtClean="0">
                <a:solidFill>
                  <a:srgbClr val="FF0000"/>
                </a:solidFill>
                <a:latin typeface="HG丸ｺﾞｼｯｸM-PRO" pitchFamily="50" charset="-128"/>
                <a:ea typeface="HG丸ｺﾞｼｯｸM-PRO" pitchFamily="50" charset="-128"/>
              </a:rPr>
              <a:t>１月にリリースした、</a:t>
            </a:r>
            <a:r>
              <a:rPr lang="en-US" altLang="ja-JP" u="sng" dirty="0" err="1" smtClean="0">
                <a:solidFill>
                  <a:srgbClr val="FF0000"/>
                </a:solidFill>
                <a:latin typeface="HG丸ｺﾞｼｯｸM-PRO" pitchFamily="50" charset="-128"/>
                <a:ea typeface="HG丸ｺﾞｼｯｸM-PRO" pitchFamily="50" charset="-128"/>
              </a:rPr>
              <a:t>NDLSearch</a:t>
            </a:r>
            <a:r>
              <a:rPr lang="ja-JP" altLang="en-US" u="sng" dirty="0" smtClean="0">
                <a:solidFill>
                  <a:srgbClr val="FF0000"/>
                </a:solidFill>
                <a:latin typeface="HG丸ｺﾞｼｯｸM-PRO" pitchFamily="50" charset="-128"/>
                <a:ea typeface="HG丸ｺﾞｼｯｸM-PRO" pitchFamily="50" charset="-128"/>
              </a:rPr>
              <a:t>と</a:t>
            </a:r>
            <a:r>
              <a:rPr lang="en-US" altLang="ja-JP" u="sng" dirty="0" smtClean="0">
                <a:solidFill>
                  <a:srgbClr val="FF0000"/>
                </a:solidFill>
                <a:latin typeface="HG丸ｺﾞｼｯｸM-PRO" pitchFamily="50" charset="-128"/>
                <a:ea typeface="HG丸ｺﾞｼｯｸM-PRO" pitchFamily="50" charset="-128"/>
              </a:rPr>
              <a:t>NDL</a:t>
            </a:r>
            <a:r>
              <a:rPr lang="ja-JP" altLang="en-US" u="sng" dirty="0" smtClean="0">
                <a:solidFill>
                  <a:srgbClr val="FF0000"/>
                </a:solidFill>
                <a:latin typeface="HG丸ｺﾞｼｯｸM-PRO" pitchFamily="50" charset="-128"/>
                <a:ea typeface="HG丸ｺﾞｼｯｸM-PRO" pitchFamily="50" charset="-128"/>
              </a:rPr>
              <a:t>デジタルアーカイブをベースに機能拡張して構築</a:t>
            </a:r>
            <a:endParaRPr lang="en-US" altLang="ja-JP" dirty="0" smtClean="0">
              <a:solidFill>
                <a:srgbClr val="FF0000"/>
              </a:solidFill>
              <a:latin typeface="HG丸ｺﾞｼｯｸM-PRO" pitchFamily="50" charset="-128"/>
              <a:ea typeface="HG丸ｺﾞｼｯｸM-PRO" pitchFamily="50" charset="-128"/>
            </a:endParaRPr>
          </a:p>
          <a:p>
            <a:r>
              <a:rPr kumimoji="1" lang="ja-JP" altLang="en-US" u="sng" dirty="0" smtClean="0">
                <a:latin typeface="HG丸ｺﾞｼｯｸM-PRO" pitchFamily="50" charset="-128"/>
                <a:ea typeface="HG丸ｺﾞｼｯｸM-PRO" pitchFamily="50" charset="-128"/>
              </a:rPr>
              <a:t>大震災アーカイブで</a:t>
            </a:r>
            <a:r>
              <a:rPr kumimoji="1" lang="ja-JP" altLang="en-US" u="sng" dirty="0" smtClean="0">
                <a:solidFill>
                  <a:srgbClr val="FF0000"/>
                </a:solidFill>
                <a:latin typeface="HG丸ｺﾞｼｯｸM-PRO" pitchFamily="50" charset="-128"/>
                <a:ea typeface="HG丸ｺﾞｼｯｸM-PRO" pitchFamily="50" charset="-128"/>
              </a:rPr>
              <a:t>実証された技術・スキーム</a:t>
            </a:r>
            <a:r>
              <a:rPr kumimoji="1" lang="ja-JP" altLang="en-US" u="sng" dirty="0" smtClean="0">
                <a:latin typeface="HG丸ｺﾞｼｯｸM-PRO" pitchFamily="50" charset="-128"/>
                <a:ea typeface="HG丸ｺﾞｼｯｸM-PRO" pitchFamily="50" charset="-128"/>
              </a:rPr>
              <a:t>で、</a:t>
            </a:r>
            <a:r>
              <a:rPr kumimoji="1" lang="en-US" altLang="ja-JP" u="sng" dirty="0" smtClean="0">
                <a:latin typeface="HG丸ｺﾞｼｯｸM-PRO" pitchFamily="50" charset="-128"/>
                <a:ea typeface="HG丸ｺﾞｼｯｸM-PRO" pitchFamily="50" charset="-128"/>
              </a:rPr>
              <a:t>2014</a:t>
            </a:r>
            <a:r>
              <a:rPr kumimoji="1" lang="ja-JP" altLang="en-US" u="sng" dirty="0" smtClean="0">
                <a:latin typeface="HG丸ｺﾞｼｯｸM-PRO" pitchFamily="50" charset="-128"/>
                <a:ea typeface="HG丸ｺﾞｼｯｸM-PRO" pitchFamily="50" charset="-128"/>
              </a:rPr>
              <a:t>年度頃から、</a:t>
            </a:r>
            <a:r>
              <a:rPr kumimoji="1" lang="ja-JP" altLang="en-US" u="sng" dirty="0" smtClean="0">
                <a:solidFill>
                  <a:srgbClr val="FF0000"/>
                </a:solidFill>
                <a:latin typeface="HG丸ｺﾞｼｯｸM-PRO" pitchFamily="50" charset="-128"/>
                <a:ea typeface="HG丸ｺﾞｼｯｸM-PRO" pitchFamily="50" charset="-128"/>
              </a:rPr>
              <a:t>本格的な知識インフラの構築と提供を目指して</a:t>
            </a:r>
            <a:r>
              <a:rPr kumimoji="1" lang="ja-JP" altLang="en-US" u="sng" dirty="0" smtClean="0">
                <a:latin typeface="HG丸ｺﾞｼｯｸM-PRO" pitchFamily="50" charset="-128"/>
                <a:ea typeface="HG丸ｺﾞｼｯｸM-PRO" pitchFamily="50" charset="-128"/>
              </a:rPr>
              <a:t>いきたいと考えていた。</a:t>
            </a:r>
          </a:p>
          <a:p>
            <a:endParaRPr kumimoji="1" lang="ja-JP" altLang="en-US" dirty="0" smtClean="0">
              <a:latin typeface="HG丸ｺﾞｼｯｸM-PRO" pitchFamily="50" charset="-128"/>
              <a:ea typeface="HG丸ｺﾞｼｯｸM-PRO" pitchFamily="50" charset="-128"/>
            </a:endParaRPr>
          </a:p>
          <a:p>
            <a:endParaRPr kumimoji="1" lang="ja-JP" altLang="en-US" dirty="0"/>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3</a:t>
            </a:fld>
            <a:endParaRPr kumimoji="1" lang="ja-JP" altLang="en-US"/>
          </a:p>
        </p:txBody>
      </p:sp>
      <p:sp>
        <p:nvSpPr>
          <p:cNvPr id="8" name="ヘッダー プレースホルダ 7"/>
          <p:cNvSpPr>
            <a:spLocks noGrp="1"/>
          </p:cNvSpPr>
          <p:nvPr>
            <p:ph type="hdr" sz="quarter" idx="14"/>
          </p:nvPr>
        </p:nvSpPr>
        <p:spPr/>
        <p:txBody>
          <a:bodyPr/>
          <a:lstStyle/>
          <a:p>
            <a:r>
              <a:rPr kumimoji="1" lang="zh-TW" altLang="en-US" smtClean="0"/>
              <a:t>新規採用職員研修</a:t>
            </a:r>
            <a:endParaRPr kumimoji="1" lang="ja-JP" altLang="en-US"/>
          </a:p>
        </p:txBody>
      </p:sp>
    </p:spTree>
    <p:extLst>
      <p:ext uri="{BB962C8B-B14F-4D97-AF65-F5344CB8AC3E}">
        <p14:creationId xmlns:p14="http://schemas.microsoft.com/office/powerpoint/2010/main" val="385706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1275" y="219075"/>
            <a:ext cx="6583363" cy="3703638"/>
          </a:xfrm>
        </p:spPr>
      </p:sp>
      <p:sp>
        <p:nvSpPr>
          <p:cNvPr id="3" name="ノート プレースホルダ 2"/>
          <p:cNvSpPr>
            <a:spLocks noGrp="1"/>
          </p:cNvSpPr>
          <p:nvPr>
            <p:ph type="body" idx="1"/>
          </p:nvPr>
        </p:nvSpPr>
        <p:spPr>
          <a:xfrm>
            <a:off x="673106" y="3934616"/>
            <a:ext cx="5909486" cy="5715039"/>
          </a:xfrm>
        </p:spPr>
        <p:txBody>
          <a:bodyPr>
            <a:normAutofit/>
          </a:bodyPr>
          <a:lstStyle/>
          <a:p>
            <a:pPr lvl="0"/>
            <a:r>
              <a:rPr lang="ja-JP" altLang="en-US" b="1" u="sng" dirty="0" smtClean="0">
                <a:solidFill>
                  <a:srgbClr val="FF0000"/>
                </a:solidFill>
                <a:latin typeface="HG丸ｺﾞｼｯｸM-PRO" pitchFamily="50" charset="-128"/>
                <a:ea typeface="HG丸ｺﾞｼｯｸM-PRO" pitchFamily="50" charset="-128"/>
              </a:rPr>
              <a:t>情報の収集</a:t>
            </a:r>
            <a:endParaRPr lang="ja-JP" altLang="en-US" u="sng" dirty="0" smtClean="0">
              <a:solidFill>
                <a:srgbClr val="FF0000"/>
              </a:solidFill>
              <a:latin typeface="HG丸ｺﾞｼｯｸM-PRO" pitchFamily="50" charset="-128"/>
              <a:ea typeface="HG丸ｺﾞｼｯｸM-PRO" pitchFamily="50" charset="-128"/>
            </a:endParaRPr>
          </a:p>
          <a:p>
            <a:r>
              <a:rPr lang="ja-JP" altLang="en-US" u="sng" dirty="0" smtClean="0">
                <a:latin typeface="HG丸ｺﾞｼｯｸM-PRO" pitchFamily="50" charset="-128"/>
                <a:ea typeface="HG丸ｺﾞｼｯｸM-PRO" pitchFamily="50" charset="-128"/>
              </a:rPr>
              <a:t>書籍、ジャーナル、雑誌、地図、画像、映像、音楽等のコンテンツの</a:t>
            </a:r>
            <a:r>
              <a:rPr lang="ja-JP" altLang="en-US" u="sng" dirty="0" smtClean="0">
                <a:solidFill>
                  <a:srgbClr val="FF0000"/>
                </a:solidFill>
                <a:latin typeface="HG丸ｺﾞｼｯｸM-PRO" pitchFamily="50" charset="-128"/>
                <a:ea typeface="HG丸ｺﾞｼｯｸM-PRO" pitchFamily="50" charset="-128"/>
              </a:rPr>
              <a:t>メタデータを収集</a:t>
            </a:r>
            <a:r>
              <a:rPr lang="ja-JP" altLang="en-US" u="sng" dirty="0" smtClean="0">
                <a:latin typeface="HG丸ｺﾞｼｯｸM-PRO" pitchFamily="50" charset="-128"/>
                <a:ea typeface="HG丸ｺﾞｼｯｸM-PRO" pitchFamily="50" charset="-128"/>
              </a:rPr>
              <a:t>する。</a:t>
            </a:r>
            <a:endParaRPr lang="en-US" altLang="ja-JP" u="sng" dirty="0" smtClean="0">
              <a:latin typeface="HG丸ｺﾞｼｯｸM-PRO" pitchFamily="50" charset="-128"/>
              <a:ea typeface="HG丸ｺﾞｼｯｸM-PRO" pitchFamily="50" charset="-128"/>
            </a:endParaRPr>
          </a:p>
          <a:p>
            <a:r>
              <a:rPr lang="ja-JP" altLang="en-US" u="sng" dirty="0" smtClean="0">
                <a:latin typeface="HG丸ｺﾞｼｯｸM-PRO" pitchFamily="50" charset="-128"/>
                <a:ea typeface="HG丸ｺﾞｼｯｸM-PRO" pitchFamily="50" charset="-128"/>
              </a:rPr>
              <a:t>総合目録ネットワーク「ゆにかねっと」が提供している総合目録の情報もこの中に含まれる。</a:t>
            </a:r>
            <a:endParaRPr lang="en-US" altLang="ja-JP" u="sng"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ただし、当館ホームページ上のテキスト情報については、全文検索の対象とすることから、収集の対象とする。</a:t>
            </a:r>
          </a:p>
          <a:p>
            <a:r>
              <a:rPr lang="en-US" dirty="0" smtClean="0">
                <a:latin typeface="HG丸ｺﾞｼｯｸM-PRO" pitchFamily="50" charset="-128"/>
                <a:ea typeface="HG丸ｺﾞｼｯｸM-PRO" pitchFamily="50" charset="-128"/>
              </a:rPr>
              <a:t> </a:t>
            </a:r>
            <a:endParaRPr lang="ja-JP" altLang="en-US" dirty="0" smtClean="0">
              <a:latin typeface="HG丸ｺﾞｼｯｸM-PRO" pitchFamily="50" charset="-128"/>
              <a:ea typeface="HG丸ｺﾞｼｯｸM-PRO" pitchFamily="50" charset="-128"/>
            </a:endParaRPr>
          </a:p>
          <a:p>
            <a:pPr lvl="0"/>
            <a:r>
              <a:rPr lang="ja-JP" altLang="en-US" b="1" u="sng" dirty="0" smtClean="0">
                <a:solidFill>
                  <a:srgbClr val="FF0000"/>
                </a:solidFill>
                <a:latin typeface="HG丸ｺﾞｼｯｸM-PRO" pitchFamily="50" charset="-128"/>
                <a:ea typeface="HG丸ｺﾞｼｯｸM-PRO" pitchFamily="50" charset="-128"/>
              </a:rPr>
              <a:t>情報の組織化</a:t>
            </a:r>
            <a:endParaRPr lang="ja-JP" altLang="en-US" u="sng" dirty="0" smtClean="0">
              <a:solidFill>
                <a:srgbClr val="FF0000"/>
              </a:solidFill>
              <a:latin typeface="HG丸ｺﾞｼｯｸM-PRO" pitchFamily="50" charset="-128"/>
              <a:ea typeface="HG丸ｺﾞｼｯｸM-PRO" pitchFamily="50" charset="-128"/>
            </a:endParaRPr>
          </a:p>
          <a:p>
            <a:r>
              <a:rPr lang="ja-JP" altLang="en-US" u="sng" dirty="0" smtClean="0">
                <a:solidFill>
                  <a:srgbClr val="FF0000"/>
                </a:solidFill>
                <a:latin typeface="HG丸ｺﾞｼｯｸM-PRO" pitchFamily="50" charset="-128"/>
                <a:ea typeface="HG丸ｺﾞｼｯｸM-PRO" pitchFamily="50" charset="-128"/>
              </a:rPr>
              <a:t>収集したメタデータ</a:t>
            </a:r>
            <a:r>
              <a:rPr lang="ja-JP" altLang="en-US" u="sng" dirty="0" smtClean="0">
                <a:latin typeface="HG丸ｺﾞｼｯｸM-PRO" pitchFamily="50" charset="-128"/>
                <a:ea typeface="HG丸ｺﾞｼｯｸM-PRO" pitchFamily="50" charset="-128"/>
              </a:rPr>
              <a:t>について、インデックスを作成して組織化し、</a:t>
            </a:r>
            <a:r>
              <a:rPr lang="en-US" u="sng" dirty="0" smtClean="0">
                <a:solidFill>
                  <a:srgbClr val="FF0000"/>
                </a:solidFill>
                <a:latin typeface="HG丸ｺﾞｼｯｸM-PRO" pitchFamily="50" charset="-128"/>
                <a:ea typeface="HG丸ｺﾞｼｯｸM-PRO" pitchFamily="50" charset="-128"/>
              </a:rPr>
              <a:t>DC-NDL</a:t>
            </a:r>
            <a:r>
              <a:rPr lang="ja-JP" altLang="en-US" u="sng" dirty="0" smtClean="0">
                <a:solidFill>
                  <a:srgbClr val="FF0000"/>
                </a:solidFill>
                <a:latin typeface="HG丸ｺﾞｼｯｸM-PRO" pitchFamily="50" charset="-128"/>
                <a:ea typeface="HG丸ｺﾞｼｯｸM-PRO" pitchFamily="50" charset="-128"/>
              </a:rPr>
              <a:t>形式</a:t>
            </a:r>
            <a:r>
              <a:rPr lang="ja-JP" altLang="en-US" u="sng" dirty="0" smtClean="0">
                <a:latin typeface="HG丸ｺﾞｼｯｸM-PRO" pitchFamily="50" charset="-128"/>
                <a:ea typeface="HG丸ｺﾞｼｯｸM-PRO" pitchFamily="50" charset="-128"/>
              </a:rPr>
              <a:t>により体系化された形でデータベースに保管する。なお、</a:t>
            </a:r>
            <a:r>
              <a:rPr lang="ja-JP" altLang="en-US" u="sng" dirty="0" smtClean="0">
                <a:solidFill>
                  <a:srgbClr val="FF0000"/>
                </a:solidFill>
                <a:latin typeface="HG丸ｺﾞｼｯｸM-PRO" pitchFamily="50" charset="-128"/>
                <a:ea typeface="HG丸ｺﾞｼｯｸM-PRO" pitchFamily="50" charset="-128"/>
              </a:rPr>
              <a:t>関連資料をグルーピング</a:t>
            </a:r>
            <a:r>
              <a:rPr lang="ja-JP" altLang="en-US" u="sng" dirty="0" smtClean="0">
                <a:latin typeface="HG丸ｺﾞｼｯｸM-PRO" pitchFamily="50" charset="-128"/>
                <a:ea typeface="HG丸ｺﾞｼｯｸM-PRO" pitchFamily="50" charset="-128"/>
              </a:rPr>
              <a:t>するなど、情報の構造的な見せ方も可能となるよう所要の対応を行う。</a:t>
            </a:r>
          </a:p>
          <a:p>
            <a:r>
              <a:rPr lang="en-US" u="sng" dirty="0" smtClean="0">
                <a:latin typeface="HG丸ｺﾞｼｯｸM-PRO" pitchFamily="50" charset="-128"/>
                <a:ea typeface="HG丸ｺﾞｼｯｸM-PRO" pitchFamily="50" charset="-128"/>
              </a:rPr>
              <a:t> </a:t>
            </a:r>
            <a:endParaRPr lang="ja-JP" altLang="en-US" u="sng" dirty="0" smtClean="0">
              <a:latin typeface="HG丸ｺﾞｼｯｸM-PRO" pitchFamily="50" charset="-128"/>
              <a:ea typeface="HG丸ｺﾞｼｯｸM-PRO" pitchFamily="50" charset="-128"/>
            </a:endParaRPr>
          </a:p>
          <a:p>
            <a:pPr lvl="0"/>
            <a:r>
              <a:rPr lang="ja-JP" altLang="en-US" b="1" u="sng" dirty="0" smtClean="0">
                <a:solidFill>
                  <a:srgbClr val="FF0000"/>
                </a:solidFill>
                <a:latin typeface="HG丸ｺﾞｼｯｸM-PRO" pitchFamily="50" charset="-128"/>
                <a:ea typeface="HG丸ｺﾞｼｯｸM-PRO" pitchFamily="50" charset="-128"/>
              </a:rPr>
              <a:t>データ管理</a:t>
            </a:r>
            <a:endParaRPr lang="ja-JP" altLang="en-US" u="sng" dirty="0" smtClean="0">
              <a:solidFill>
                <a:srgbClr val="FF0000"/>
              </a:solidFill>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情報探索サービス用に</a:t>
            </a:r>
            <a:r>
              <a:rPr lang="ja-JP" altLang="en-US" u="sng" dirty="0" smtClean="0">
                <a:latin typeface="HG丸ｺﾞｼｯｸM-PRO" pitchFamily="50" charset="-128"/>
                <a:ea typeface="HG丸ｺﾞｼｯｸM-PRO" pitchFamily="50" charset="-128"/>
              </a:rPr>
              <a:t>収集・組織化したメタデータを最新の状態で管理する。</a:t>
            </a:r>
            <a:endParaRPr lang="ja-JP" altLang="en-US" dirty="0" smtClean="0">
              <a:latin typeface="HG丸ｺﾞｼｯｸM-PRO" pitchFamily="50" charset="-128"/>
              <a:ea typeface="HG丸ｺﾞｼｯｸM-PRO" pitchFamily="50" charset="-128"/>
            </a:endParaRPr>
          </a:p>
          <a:p>
            <a:r>
              <a:rPr lang="en-US" dirty="0" smtClean="0">
                <a:latin typeface="HG丸ｺﾞｼｯｸM-PRO" pitchFamily="50" charset="-128"/>
                <a:ea typeface="HG丸ｺﾞｼｯｸM-PRO" pitchFamily="50" charset="-128"/>
              </a:rPr>
              <a:t> </a:t>
            </a:r>
            <a:endParaRPr lang="ja-JP" altLang="en-US" dirty="0" smtClean="0">
              <a:latin typeface="HG丸ｺﾞｼｯｸM-PRO" pitchFamily="50" charset="-128"/>
              <a:ea typeface="HG丸ｺﾞｼｯｸM-PRO" pitchFamily="50" charset="-128"/>
            </a:endParaRPr>
          </a:p>
          <a:p>
            <a:pPr lvl="0"/>
            <a:r>
              <a:rPr lang="ja-JP" altLang="en-US" b="1" u="sng" dirty="0" smtClean="0">
                <a:solidFill>
                  <a:srgbClr val="FF0000"/>
                </a:solidFill>
                <a:latin typeface="HG丸ｺﾞｼｯｸM-PRO" pitchFamily="50" charset="-128"/>
                <a:ea typeface="HG丸ｺﾞｼｯｸM-PRO" pitchFamily="50" charset="-128"/>
              </a:rPr>
              <a:t>情報の検索</a:t>
            </a:r>
            <a:endParaRPr lang="ja-JP" altLang="en-US" u="sng" dirty="0" smtClean="0">
              <a:solidFill>
                <a:srgbClr val="FF0000"/>
              </a:solidFill>
              <a:latin typeface="HG丸ｺﾞｼｯｸM-PRO" pitchFamily="50" charset="-128"/>
              <a:ea typeface="HG丸ｺﾞｼｯｸM-PRO" pitchFamily="50" charset="-128"/>
            </a:endParaRPr>
          </a:p>
          <a:p>
            <a:r>
              <a:rPr lang="ja-JP" altLang="en-US" u="sng" dirty="0" smtClean="0">
                <a:latin typeface="HG丸ｺﾞｼｯｸM-PRO" pitchFamily="50" charset="-128"/>
                <a:ea typeface="HG丸ｺﾞｼｯｸM-PRO" pitchFamily="50" charset="-128"/>
              </a:rPr>
              <a:t>簡易検索、詳細検索その他様々な方法で検索を行う。その際、利用者は必要に応じ、当館が用意するサジェスト機能やレファレンス情報、</a:t>
            </a:r>
            <a:r>
              <a:rPr lang="ja-JP" altLang="en-US" u="sng" dirty="0" smtClean="0">
                <a:solidFill>
                  <a:srgbClr val="FF0000"/>
                </a:solidFill>
                <a:latin typeface="HG丸ｺﾞｼｯｸM-PRO" pitchFamily="50" charset="-128"/>
                <a:ea typeface="HG丸ｺﾞｼｯｸM-PRO" pitchFamily="50" charset="-128"/>
              </a:rPr>
              <a:t>外部機関が提供する連想検索機能等のナビゲーションサービスを活用</a:t>
            </a:r>
            <a:r>
              <a:rPr lang="ja-JP" altLang="en-US" u="sng" dirty="0" smtClean="0">
                <a:latin typeface="HG丸ｺﾞｼｯｸM-PRO" pitchFamily="50" charset="-128"/>
                <a:ea typeface="HG丸ｺﾞｼｯｸM-PRO" pitchFamily="50" charset="-128"/>
              </a:rPr>
              <a:t>する。</a:t>
            </a:r>
          </a:p>
          <a:p>
            <a:r>
              <a:rPr lang="en-US" dirty="0" smtClean="0">
                <a:latin typeface="HG丸ｺﾞｼｯｸM-PRO" pitchFamily="50" charset="-128"/>
                <a:ea typeface="HG丸ｺﾞｼｯｸM-PRO" pitchFamily="50" charset="-128"/>
              </a:rPr>
              <a:t> </a:t>
            </a:r>
            <a:endParaRPr lang="ja-JP" altLang="en-US" dirty="0" smtClean="0">
              <a:latin typeface="HG丸ｺﾞｼｯｸM-PRO" pitchFamily="50" charset="-128"/>
              <a:ea typeface="HG丸ｺﾞｼｯｸM-PRO" pitchFamily="50" charset="-128"/>
            </a:endParaRPr>
          </a:p>
          <a:p>
            <a:pPr lvl="0"/>
            <a:r>
              <a:rPr lang="ja-JP" altLang="en-US" b="1" dirty="0" smtClean="0">
                <a:solidFill>
                  <a:srgbClr val="FF0000"/>
                </a:solidFill>
                <a:latin typeface="HG丸ｺﾞｼｯｸM-PRO" pitchFamily="50" charset="-128"/>
                <a:ea typeface="HG丸ｺﾞｼｯｸM-PRO" pitchFamily="50" charset="-128"/>
              </a:rPr>
              <a:t>付加価値サービスの提供</a:t>
            </a:r>
            <a:endParaRPr lang="ja-JP" altLang="en-US" dirty="0" smtClean="0">
              <a:solidFill>
                <a:srgbClr val="FF0000"/>
              </a:solidFill>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検索機能のほか、</a:t>
            </a:r>
            <a:endParaRPr lang="en-US" altLang="ja-JP" dirty="0" smtClean="0">
              <a:latin typeface="HG丸ｺﾞｼｯｸM-PRO" pitchFamily="50" charset="-128"/>
              <a:ea typeface="HG丸ｺﾞｼｯｸM-PRO" pitchFamily="50" charset="-128"/>
            </a:endParaRPr>
          </a:p>
          <a:p>
            <a:r>
              <a:rPr lang="en-US" u="sng" dirty="0" smtClean="0">
                <a:latin typeface="HG丸ｺﾞｼｯｸM-PRO" pitchFamily="50" charset="-128"/>
                <a:ea typeface="HG丸ｺﾞｼｯｸM-PRO" pitchFamily="50" charset="-128"/>
              </a:rPr>
              <a:t>RSS</a:t>
            </a:r>
            <a:r>
              <a:rPr lang="ja-JP" altLang="en-US" u="sng" dirty="0" smtClean="0">
                <a:latin typeface="HG丸ｺﾞｼｯｸM-PRO" pitchFamily="50" charset="-128"/>
                <a:ea typeface="HG丸ｺﾞｼｯｸM-PRO" pitchFamily="50" charset="-128"/>
              </a:rPr>
              <a:t>配信やブックマーク機能など情報探索に役立つ検索以外のサービスも利用者に提供する。</a:t>
            </a:r>
            <a:endParaRPr lang="en-US" altLang="ja-JP" u="sng" dirty="0" smtClean="0">
              <a:latin typeface="HG丸ｺﾞｼｯｸM-PRO" pitchFamily="50" charset="-128"/>
              <a:ea typeface="HG丸ｺﾞｼｯｸM-PRO" pitchFamily="50" charset="-128"/>
            </a:endParaRPr>
          </a:p>
          <a:p>
            <a:r>
              <a:rPr lang="ja-JP" altLang="en-US" u="sng" dirty="0" smtClean="0">
                <a:latin typeface="HG丸ｺﾞｼｯｸM-PRO" pitchFamily="50" charset="-128"/>
                <a:ea typeface="HG丸ｺﾞｼｯｸM-PRO" pitchFamily="50" charset="-128"/>
              </a:rPr>
              <a:t>また、公共図書館等に対し、情報提供・収集用の</a:t>
            </a:r>
            <a:r>
              <a:rPr lang="en-US" u="sng" dirty="0" smtClean="0">
                <a:latin typeface="HG丸ｺﾞｼｯｸM-PRO" pitchFamily="50" charset="-128"/>
                <a:ea typeface="HG丸ｺﾞｼｯｸM-PRO" pitchFamily="50" charset="-128"/>
              </a:rPr>
              <a:t>API</a:t>
            </a:r>
            <a:r>
              <a:rPr lang="ja-JP" altLang="en-US" u="sng" dirty="0" err="1" smtClean="0">
                <a:latin typeface="HG丸ｺﾞｼｯｸM-PRO" pitchFamily="50" charset="-128"/>
                <a:ea typeface="HG丸ｺﾞｼｯｸM-PRO" pitchFamily="50" charset="-128"/>
              </a:rPr>
              <a:t>も提</a:t>
            </a:r>
            <a:r>
              <a:rPr lang="ja-JP" altLang="en-US" u="sng" dirty="0" smtClean="0">
                <a:latin typeface="HG丸ｺﾞｼｯｸM-PRO" pitchFamily="50" charset="-128"/>
                <a:ea typeface="HG丸ｺﾞｼｯｸM-PRO" pitchFamily="50" charset="-128"/>
              </a:rPr>
              <a:t>供する。</a:t>
            </a:r>
            <a:endParaRPr lang="en-US" altLang="ja-JP" u="sng" dirty="0" smtClean="0">
              <a:latin typeface="HG丸ｺﾞｼｯｸM-PRO" pitchFamily="50" charset="-128"/>
              <a:ea typeface="HG丸ｺﾞｼｯｸM-PRO" pitchFamily="50" charset="-128"/>
            </a:endParaRPr>
          </a:p>
          <a:p>
            <a:r>
              <a:rPr lang="ja-JP" altLang="en-US" u="sng" dirty="0" smtClean="0">
                <a:latin typeface="HG丸ｺﾞｼｯｸM-PRO" pitchFamily="50" charset="-128"/>
                <a:ea typeface="HG丸ｺﾞｼｯｸM-PRO" pitchFamily="50" charset="-128"/>
              </a:rPr>
              <a:t>当館は、</a:t>
            </a:r>
            <a:r>
              <a:rPr lang="ja-JP" altLang="en-US" u="sng" dirty="0" smtClean="0">
                <a:solidFill>
                  <a:srgbClr val="FF0000"/>
                </a:solidFill>
                <a:latin typeface="HG丸ｺﾞｼｯｸM-PRO" pitchFamily="50" charset="-128"/>
                <a:ea typeface="HG丸ｺﾞｼｯｸM-PRO" pitchFamily="50" charset="-128"/>
              </a:rPr>
              <a:t>民間企業や非営利団体、個人等と連携しながら、保有する情報資源を活用した様々なサービスを提供</a:t>
            </a:r>
            <a:r>
              <a:rPr lang="ja-JP" altLang="en-US" u="sng" dirty="0" smtClean="0">
                <a:latin typeface="HG丸ｺﾞｼｯｸM-PRO" pitchFamily="50" charset="-128"/>
                <a:ea typeface="HG丸ｺﾞｼｯｸM-PRO" pitchFamily="50" charset="-128"/>
              </a:rPr>
              <a:t>することを目指す。</a:t>
            </a:r>
          </a:p>
          <a:p>
            <a:endParaRPr kumimoji="1" lang="ja-JP" altLang="en-US" dirty="0">
              <a:latin typeface="HG丸ｺﾞｼｯｸM-PRO" pitchFamily="50" charset="-128"/>
              <a:ea typeface="HG丸ｺﾞｼｯｸM-PRO" pitchFamily="50" charset="-128"/>
            </a:endParaRPr>
          </a:p>
        </p:txBody>
      </p:sp>
      <p:sp>
        <p:nvSpPr>
          <p:cNvPr id="4" name="ヘッダー プレースホルダ 3"/>
          <p:cNvSpPr>
            <a:spLocks noGrp="1"/>
          </p:cNvSpPr>
          <p:nvPr>
            <p:ph type="hdr" sz="quarter" idx="10"/>
          </p:nvPr>
        </p:nvSpPr>
        <p:spPr/>
        <p:txBody>
          <a:bodyPr/>
          <a:lstStyle/>
          <a:p>
            <a:pPr>
              <a:defRPr/>
            </a:pPr>
            <a:r>
              <a:rPr lang="ja-JP" altLang="en-US" smtClean="0"/>
              <a:t>国立国会図書館における業務・システムの構築と運用</a:t>
            </a:r>
            <a:endParaRPr lang="en-US" altLang="ja-JP"/>
          </a:p>
        </p:txBody>
      </p:sp>
      <p:sp>
        <p:nvSpPr>
          <p:cNvPr id="5" name="日付プレースホルダ 4"/>
          <p:cNvSpPr>
            <a:spLocks noGrp="1"/>
          </p:cNvSpPr>
          <p:nvPr>
            <p:ph type="dt" idx="11"/>
          </p:nvPr>
        </p:nvSpPr>
        <p:spPr/>
        <p:txBody>
          <a:bodyPr/>
          <a:lstStyle/>
          <a:p>
            <a:pPr>
              <a:defRPr/>
            </a:pPr>
            <a:r>
              <a:rPr lang="en-US" altLang="ja-JP" smtClean="0"/>
              <a:t>2011/5/19</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27</a:t>
            </a:fld>
            <a:endParaRPr lang="en-US" altLang="ja-JP"/>
          </a:p>
        </p:txBody>
      </p:sp>
    </p:spTree>
    <p:extLst>
      <p:ext uri="{BB962C8B-B14F-4D97-AF65-F5344CB8AC3E}">
        <p14:creationId xmlns:p14="http://schemas.microsoft.com/office/powerpoint/2010/main" val="3612497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10000"/>
          </a:bodyPr>
          <a:lstStyle/>
          <a:p>
            <a:endParaRPr kumimoji="1" lang="en-US" altLang="ja-JP" dirty="0" smtClean="0"/>
          </a:p>
          <a:p>
            <a:r>
              <a:rPr kumimoji="1" lang="ja-JP" altLang="en-US" dirty="0" smtClean="0"/>
              <a:t>～～～～～～～</a:t>
            </a:r>
            <a:endParaRPr kumimoji="1" lang="en-US" altLang="ja-JP" dirty="0" smtClean="0"/>
          </a:p>
          <a:p>
            <a:r>
              <a:rPr lang="ja-JP" altLang="en-US" dirty="0" smtClean="0"/>
              <a:t>■サービス要件定義において（</a:t>
            </a:r>
            <a:r>
              <a:rPr lang="en-US" altLang="ja-JP" dirty="0" smtClean="0"/>
              <a:t>2004</a:t>
            </a:r>
            <a:r>
              <a:rPr lang="ja-JP" altLang="en-US" dirty="0" smtClean="0"/>
              <a:t>年）</a:t>
            </a:r>
            <a:endParaRPr lang="en-US" altLang="ja-JP" dirty="0" smtClean="0"/>
          </a:p>
          <a:p>
            <a:r>
              <a:rPr lang="ja-JP" altLang="en-US" dirty="0" smtClean="0">
                <a:solidFill>
                  <a:srgbClr val="FF0000"/>
                </a:solidFill>
              </a:rPr>
              <a:t>●</a:t>
            </a:r>
            <a:r>
              <a:rPr lang="ja-JP" altLang="en-US" u="sng" dirty="0" smtClean="0">
                <a:solidFill>
                  <a:srgbClr val="FF0000"/>
                </a:solidFill>
              </a:rPr>
              <a:t>利用イメージ</a:t>
            </a:r>
            <a:endParaRPr lang="en-US" altLang="ja-JP" u="sng" dirty="0" smtClean="0">
              <a:solidFill>
                <a:srgbClr val="FF0000"/>
              </a:solidFill>
            </a:endParaRPr>
          </a:p>
          <a:p>
            <a:r>
              <a:rPr lang="ja-JP" altLang="en-US" dirty="0" smtClean="0">
                <a:solidFill>
                  <a:srgbClr val="FF0000"/>
                </a:solidFill>
              </a:rPr>
              <a:t>★</a:t>
            </a:r>
            <a:r>
              <a:rPr lang="ja-JP" altLang="en-US" u="sng" dirty="0" smtClean="0">
                <a:solidFill>
                  <a:srgbClr val="FF0000"/>
                </a:solidFill>
              </a:rPr>
              <a:t>利用者の情報探索行動の全般をサポート</a:t>
            </a:r>
            <a:endParaRPr lang="en-US" altLang="ja-JP" u="sng" dirty="0" smtClean="0">
              <a:solidFill>
                <a:srgbClr val="FF0000"/>
              </a:solidFill>
            </a:endParaRPr>
          </a:p>
          <a:p>
            <a:r>
              <a:rPr lang="ja-JP" altLang="en-US" dirty="0" smtClean="0"/>
              <a:t>問題の定義、情報ニーズの識別、情報探索戦略の策定、情報探索戦略の策定、情報の獲得（情報源の咀嚼、情報の抽出、情報の統合（情報の組織化、提示）、評価（成果の評価、プロセスの評価）</a:t>
            </a:r>
            <a:endParaRPr lang="en-US" altLang="ja-JP" dirty="0" smtClean="0"/>
          </a:p>
          <a:p>
            <a:r>
              <a:rPr lang="ja-JP" altLang="en-US" dirty="0" smtClean="0">
                <a:solidFill>
                  <a:srgbClr val="FF0000"/>
                </a:solidFill>
              </a:rPr>
              <a:t>★</a:t>
            </a:r>
            <a:r>
              <a:rPr lang="ja-JP" altLang="en-US" u="sng" dirty="0" smtClean="0">
                <a:solidFill>
                  <a:srgbClr val="FF0000"/>
                </a:solidFill>
              </a:rPr>
              <a:t>二次情報の統合検索に留まらず、一次情報の閲覧および入手まで</a:t>
            </a:r>
            <a:endParaRPr lang="en-US" altLang="ja-JP" u="sng" dirty="0" smtClean="0">
              <a:solidFill>
                <a:srgbClr val="FF0000"/>
              </a:solidFill>
            </a:endParaRPr>
          </a:p>
          <a:p>
            <a:r>
              <a:rPr lang="ja-JP" altLang="en-US" dirty="0" smtClean="0">
                <a:solidFill>
                  <a:srgbClr val="FF0000"/>
                </a:solidFill>
              </a:rPr>
              <a:t>●</a:t>
            </a:r>
            <a:r>
              <a:rPr lang="ja-JP" altLang="en-US" u="sng" dirty="0" smtClean="0">
                <a:solidFill>
                  <a:srgbClr val="FF0000"/>
                </a:solidFill>
              </a:rPr>
              <a:t>デジタルアーカイブの構築の在り方にも言及</a:t>
            </a:r>
            <a:endParaRPr lang="en-US" altLang="ja-JP" u="sng" dirty="0" smtClean="0">
              <a:solidFill>
                <a:srgbClr val="FF0000"/>
              </a:solidFill>
            </a:endParaRPr>
          </a:p>
          <a:p>
            <a:r>
              <a:rPr lang="ja-JP" altLang="en-US" dirty="0" smtClean="0"/>
              <a:t>交換用の標準メタデータ記述要素、記述規則の適用、交換用</a:t>
            </a:r>
            <a:r>
              <a:rPr lang="en-US" altLang="ja-JP" dirty="0" smtClean="0"/>
              <a:t>API</a:t>
            </a:r>
            <a:r>
              <a:rPr lang="ja-JP" altLang="en-US" dirty="0" smtClean="0"/>
              <a:t>の実装</a:t>
            </a:r>
            <a:endParaRPr lang="en-US" altLang="ja-JP" dirty="0" smtClean="0"/>
          </a:p>
          <a:p>
            <a:r>
              <a:rPr lang="ja-JP" altLang="en-US" dirty="0" smtClean="0"/>
              <a:t>巨大な知識ベースとして「意味ある情報資源」として利用できるように、</a:t>
            </a:r>
            <a:r>
              <a:rPr lang="ja-JP" altLang="en-US" u="sng" dirty="0" smtClean="0"/>
              <a:t>本文内容を組織化、検索できるように研究開発、技術開発成果を活用</a:t>
            </a:r>
            <a:endParaRPr lang="en-US" altLang="ja-JP" u="sng" dirty="0" smtClean="0"/>
          </a:p>
          <a:p>
            <a:r>
              <a:rPr lang="ja-JP" altLang="en-US" dirty="0" smtClean="0">
                <a:solidFill>
                  <a:srgbClr val="FF0000"/>
                </a:solidFill>
              </a:rPr>
              <a:t>■</a:t>
            </a:r>
            <a:r>
              <a:rPr lang="ja-JP" altLang="en-US" u="sng" dirty="0" smtClean="0">
                <a:solidFill>
                  <a:srgbClr val="FF0000"/>
                </a:solidFill>
              </a:rPr>
              <a:t>システム化において</a:t>
            </a:r>
            <a:endParaRPr lang="en-US" altLang="ja-JP" u="sng" dirty="0" smtClean="0">
              <a:solidFill>
                <a:srgbClr val="FF0000"/>
              </a:solidFill>
            </a:endParaRPr>
          </a:p>
          <a:p>
            <a:r>
              <a:rPr lang="ja-JP" altLang="en-US" dirty="0" smtClean="0">
                <a:solidFill>
                  <a:srgbClr val="FF0000"/>
                </a:solidFill>
              </a:rPr>
              <a:t>●</a:t>
            </a:r>
            <a:r>
              <a:rPr lang="ja-JP" altLang="en-US" u="sng" dirty="0" smtClean="0">
                <a:solidFill>
                  <a:srgbClr val="FF0000"/>
                </a:solidFill>
              </a:rPr>
              <a:t>先進的かつ将来標準的な仕様となることが見込まれる技術の適用</a:t>
            </a:r>
            <a:endParaRPr lang="en-US" altLang="ja-JP" u="sng" dirty="0" smtClean="0">
              <a:solidFill>
                <a:srgbClr val="FF0000"/>
              </a:solidFill>
            </a:endParaRPr>
          </a:p>
          <a:p>
            <a:r>
              <a:rPr lang="ja-JP" altLang="en-US" dirty="0" smtClean="0">
                <a:solidFill>
                  <a:srgbClr val="FF0000"/>
                </a:solidFill>
              </a:rPr>
              <a:t>●</a:t>
            </a:r>
            <a:r>
              <a:rPr lang="ja-JP" altLang="en-US" u="sng" dirty="0" smtClean="0">
                <a:solidFill>
                  <a:srgbClr val="FF0000"/>
                </a:solidFill>
              </a:rPr>
              <a:t>オープンソース・パッケージソフトの活用</a:t>
            </a:r>
            <a:endParaRPr lang="en-US" altLang="ja-JP" u="sng" dirty="0" smtClean="0">
              <a:solidFill>
                <a:srgbClr val="FF0000"/>
              </a:solidFill>
            </a:endParaRPr>
          </a:p>
          <a:p>
            <a:r>
              <a:rPr lang="ja-JP" altLang="en-US" dirty="0" smtClean="0"/>
              <a:t>★適用事例が多いオープンソースの活用。可能な限り新規開発はしない。カスタマイズは必要最低限とする。</a:t>
            </a:r>
            <a:endParaRPr lang="en-US" altLang="ja-JP" dirty="0" smtClean="0"/>
          </a:p>
          <a:p>
            <a:r>
              <a:rPr lang="ja-JP" altLang="en-US" dirty="0" smtClean="0">
                <a:solidFill>
                  <a:srgbClr val="FF0000"/>
                </a:solidFill>
              </a:rPr>
              <a:t>●</a:t>
            </a:r>
            <a:r>
              <a:rPr lang="en-US" altLang="ja-JP" u="sng" dirty="0" smtClean="0">
                <a:solidFill>
                  <a:srgbClr val="FF0000"/>
                </a:solidFill>
              </a:rPr>
              <a:t>Web</a:t>
            </a:r>
            <a:r>
              <a:rPr lang="ja-JP" altLang="en-US" u="sng" dirty="0" smtClean="0">
                <a:solidFill>
                  <a:srgbClr val="FF0000"/>
                </a:solidFill>
              </a:rPr>
              <a:t>サービスとして他サービスから利用しやすいように</a:t>
            </a:r>
            <a:endParaRPr lang="en-US" altLang="ja-JP" u="sng" dirty="0" smtClean="0">
              <a:solidFill>
                <a:srgbClr val="FF0000"/>
              </a:solidFill>
            </a:endParaRPr>
          </a:p>
          <a:p>
            <a:r>
              <a:rPr lang="ja-JP" altLang="en-US" dirty="0" smtClean="0">
                <a:solidFill>
                  <a:srgbClr val="FF0000"/>
                </a:solidFill>
              </a:rPr>
              <a:t>★</a:t>
            </a:r>
            <a:r>
              <a:rPr lang="ja-JP" altLang="en-US" dirty="0" smtClean="0"/>
              <a:t>各々の機能は独立した</a:t>
            </a:r>
            <a:r>
              <a:rPr lang="en-US" altLang="ja-JP" dirty="0" smtClean="0"/>
              <a:t>Web</a:t>
            </a:r>
            <a:r>
              <a:rPr lang="ja-JP" altLang="en-US" dirty="0" smtClean="0"/>
              <a:t>サービス機能として、他システムからも容易に利用できるものを目指す。その仕様としては、図書館界のみならず、デジタルアーカイブの世界で標準となり得る仕様を採用●</a:t>
            </a:r>
            <a:r>
              <a:rPr lang="en-US" altLang="ja-JP" u="sng" dirty="0" smtClean="0">
                <a:solidFill>
                  <a:srgbClr val="FF0000"/>
                </a:solidFill>
              </a:rPr>
              <a:t>Web2.0</a:t>
            </a:r>
            <a:r>
              <a:rPr lang="ja-JP" altLang="en-US" u="sng" dirty="0" smtClean="0">
                <a:solidFill>
                  <a:srgbClr val="FF0000"/>
                </a:solidFill>
              </a:rPr>
              <a:t>世代のポータルを目指して、他サービスと合わせてマッシュアップ</a:t>
            </a:r>
            <a:endParaRPr lang="en-US" altLang="ja-JP" u="sng" dirty="0" smtClean="0">
              <a:solidFill>
                <a:srgbClr val="FF0000"/>
              </a:solidFill>
            </a:endParaRPr>
          </a:p>
          <a:p>
            <a:r>
              <a:rPr lang="ja-JP" altLang="en-US" dirty="0" smtClean="0">
                <a:solidFill>
                  <a:srgbClr val="FF0000"/>
                </a:solidFill>
              </a:rPr>
              <a:t>★</a:t>
            </a:r>
            <a:r>
              <a:rPr lang="ja-JP" altLang="en-US" dirty="0" smtClean="0"/>
              <a:t>メタデータの取得、 </a:t>
            </a:r>
            <a:r>
              <a:rPr lang="en-US" altLang="ja-JP" dirty="0" smtClean="0"/>
              <a:t>RSS</a:t>
            </a:r>
            <a:r>
              <a:rPr lang="ja-JP" altLang="en-US" dirty="0" smtClean="0"/>
              <a:t>の活用、ソーシャルブックマーク、辞書の活用、メタデータの自動生成，組織化，保存、メタデータ提供とインタフェース、ウェブサービスによる連携、</a:t>
            </a:r>
            <a:r>
              <a:rPr lang="en-US" altLang="ja-JP" dirty="0" smtClean="0"/>
              <a:t>Blog, wiki</a:t>
            </a:r>
            <a:r>
              <a:rPr lang="ja-JP" altLang="en-US" dirty="0" err="1" smtClean="0"/>
              <a:t>、</a:t>
            </a:r>
            <a:r>
              <a:rPr lang="ja-JP" altLang="en-US" dirty="0" smtClean="0"/>
              <a:t>システム基盤（仮想化技術）</a:t>
            </a:r>
          </a:p>
          <a:p>
            <a:pPr lvl="1"/>
            <a:endParaRPr kumimoji="1" lang="ja-JP" altLang="en-US"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28</a:t>
            </a:fld>
            <a:endParaRPr kumimoji="1" lang="ja-JP" altLang="en-US"/>
          </a:p>
        </p:txBody>
      </p:sp>
    </p:spTree>
    <p:extLst>
      <p:ext uri="{BB962C8B-B14F-4D97-AF65-F5344CB8AC3E}">
        <p14:creationId xmlns:p14="http://schemas.microsoft.com/office/powerpoint/2010/main" val="3517361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endParaRPr lang="en-US" altLang="ja-JP">
              <a:solidFill>
                <a:srgbClr val="000000"/>
              </a:solidFill>
            </a:endParaRPr>
          </a:p>
        </p:txBody>
      </p:sp>
      <p:sp>
        <p:nvSpPr>
          <p:cNvPr id="7" name="Rectangle 7"/>
          <p:cNvSpPr>
            <a:spLocks noGrp="1" noChangeArrowheads="1"/>
          </p:cNvSpPr>
          <p:nvPr>
            <p:ph type="sldNum" sz="quarter" idx="5"/>
          </p:nvPr>
        </p:nvSpPr>
        <p:spPr>
          <a:ln/>
        </p:spPr>
        <p:txBody>
          <a:bodyPr/>
          <a:lstStyle/>
          <a:p>
            <a:fld id="{BF75B37D-B904-4F94-9DE2-9E39DA189648}" type="slidenum">
              <a:rPr lang="en-US" altLang="ja-JP">
                <a:solidFill>
                  <a:srgbClr val="000000"/>
                </a:solidFill>
              </a:rPr>
              <a:pPr/>
              <a:t>29</a:t>
            </a:fld>
            <a:endParaRPr lang="en-US" altLang="ja-JP">
              <a:solidFill>
                <a:srgbClr val="000000"/>
              </a:solidFill>
            </a:endParaRP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r>
              <a:rPr lang="ja-JP" altLang="en-US" dirty="0"/>
              <a:t>これは統合検索の概念です。 </a:t>
            </a:r>
          </a:p>
          <a:p>
            <a:r>
              <a:rPr lang="ja-JP" altLang="en-US" dirty="0"/>
              <a:t>外部のシステムから、統合検索のためのインタフェース</a:t>
            </a:r>
            <a:r>
              <a:rPr lang="ja-JP" altLang="en-US" i="1" dirty="0"/>
              <a:t>（</a:t>
            </a:r>
            <a:r>
              <a:rPr lang="en-US" altLang="ja-JP" i="1" dirty="0"/>
              <a:t>OAI-PMH</a:t>
            </a:r>
            <a:r>
              <a:rPr lang="ja-JP" altLang="en-US" i="1" dirty="0" err="1"/>
              <a:t>、</a:t>
            </a:r>
            <a:r>
              <a:rPr lang="en-US" altLang="ja-JP" i="1" dirty="0"/>
              <a:t>SRW</a:t>
            </a:r>
            <a:r>
              <a:rPr lang="ja-JP" altLang="en-US" i="1" dirty="0" err="1"/>
              <a:t>、</a:t>
            </a:r>
            <a:r>
              <a:rPr lang="en-US" altLang="ja-JP" i="1" dirty="0"/>
              <a:t>Z39.50</a:t>
            </a:r>
            <a:r>
              <a:rPr lang="ja-JP" altLang="en-US" i="1" dirty="0"/>
              <a:t>等）</a:t>
            </a:r>
            <a:r>
              <a:rPr lang="ja-JP" altLang="en-US" dirty="0"/>
              <a:t>を使って、</a:t>
            </a:r>
            <a:r>
              <a:rPr lang="en-US" altLang="ja-JP" dirty="0"/>
              <a:t>PORTA</a:t>
            </a:r>
            <a:r>
              <a:rPr lang="ja-JP" altLang="en-US" dirty="0"/>
              <a:t>でメタデータをハーベストするか横断検索できるようにし、 </a:t>
            </a:r>
          </a:p>
          <a:p>
            <a:r>
              <a:rPr lang="ja-JP" altLang="en-US" dirty="0"/>
              <a:t>検索の１つ目は、利用者は、</a:t>
            </a:r>
            <a:r>
              <a:rPr lang="en-US" altLang="ja-JP" dirty="0"/>
              <a:t>PORTA</a:t>
            </a:r>
            <a:r>
              <a:rPr lang="ja-JP" altLang="en-US" dirty="0"/>
              <a:t>の画面の検索窓にキーワードを入れて検索します。</a:t>
            </a:r>
            <a:br>
              <a:rPr lang="ja-JP" altLang="en-US" dirty="0"/>
            </a:br>
            <a:endParaRPr lang="ja-JP" altLang="en-US" dirty="0"/>
          </a:p>
          <a:p>
            <a:r>
              <a:rPr lang="ja-JP" altLang="en-US" dirty="0"/>
              <a:t>２つ目は、直接、</a:t>
            </a:r>
            <a:r>
              <a:rPr lang="en-US" altLang="ja-JP" u="sng" dirty="0"/>
              <a:t>PORTA</a:t>
            </a:r>
            <a:r>
              <a:rPr lang="ja-JP" altLang="en-US" u="sng" dirty="0"/>
              <a:t>の画面</a:t>
            </a:r>
            <a:r>
              <a:rPr lang="en-US" altLang="ja-JP" u="sng" dirty="0"/>
              <a:t>'</a:t>
            </a:r>
            <a:r>
              <a:rPr lang="ja-JP" altLang="en-US" b="1" i="1" u="sng" dirty="0"/>
              <a:t>（</a:t>
            </a:r>
            <a:r>
              <a:rPr lang="en-US" altLang="ja-JP" b="1" i="1" u="sng" dirty="0"/>
              <a:t>GUI</a:t>
            </a:r>
            <a:r>
              <a:rPr lang="ja-JP" altLang="en-US" b="1" i="1" u="sng" dirty="0"/>
              <a:t>）</a:t>
            </a:r>
            <a:r>
              <a:rPr lang="ja-JP" altLang="en-US" b="1" u="sng" dirty="0"/>
              <a:t>を使わず、他のシステムを経由して、</a:t>
            </a:r>
            <a:r>
              <a:rPr lang="en-US" altLang="ja-JP" b="1" u="sng" dirty="0"/>
              <a:t>PORTA</a:t>
            </a:r>
            <a:r>
              <a:rPr lang="ja-JP" altLang="en-US" b="1" u="sng" dirty="0"/>
              <a:t>の検索機能を間接的に利用する方法</a:t>
            </a:r>
            <a:r>
              <a:rPr lang="ja-JP" altLang="en-US" b="1" dirty="0"/>
              <a:t>です。</a:t>
            </a:r>
            <a:r>
              <a:rPr lang="ja-JP" altLang="en-US" dirty="0"/>
              <a:t> </a:t>
            </a:r>
          </a:p>
        </p:txBody>
      </p:sp>
    </p:spTree>
    <p:extLst>
      <p:ext uri="{BB962C8B-B14F-4D97-AF65-F5344CB8AC3E}">
        <p14:creationId xmlns:p14="http://schemas.microsoft.com/office/powerpoint/2010/main" val="3925795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kumimoji="1">
                <a:solidFill>
                  <a:schemeClr val="tx1"/>
                </a:solidFill>
                <a:latin typeface="Verdana" panose="020B0604030504040204" pitchFamily="34" charset="0"/>
                <a:ea typeface="ＭＳ Ｐゴシック" panose="020B0600070205080204" pitchFamily="50" charset="-128"/>
              </a:defRPr>
            </a:lvl1pPr>
            <a:lvl2pPr marL="783750" indent="-301442">
              <a:defRPr kumimoji="1">
                <a:solidFill>
                  <a:schemeClr val="tx1"/>
                </a:solidFill>
                <a:latin typeface="Verdana" panose="020B0604030504040204" pitchFamily="34" charset="0"/>
                <a:ea typeface="ＭＳ Ｐゴシック" panose="020B0600070205080204" pitchFamily="50" charset="-128"/>
              </a:defRPr>
            </a:lvl2pPr>
            <a:lvl3pPr marL="1205769" indent="-241154">
              <a:defRPr kumimoji="1">
                <a:solidFill>
                  <a:schemeClr val="tx1"/>
                </a:solidFill>
                <a:latin typeface="Verdana" panose="020B0604030504040204" pitchFamily="34" charset="0"/>
                <a:ea typeface="ＭＳ Ｐゴシック" panose="020B0600070205080204" pitchFamily="50" charset="-128"/>
              </a:defRPr>
            </a:lvl3pPr>
            <a:lvl4pPr marL="1688075" indent="-241154">
              <a:defRPr kumimoji="1">
                <a:solidFill>
                  <a:schemeClr val="tx1"/>
                </a:solidFill>
                <a:latin typeface="Verdana" panose="020B0604030504040204" pitchFamily="34" charset="0"/>
                <a:ea typeface="ＭＳ Ｐゴシック" panose="020B0600070205080204" pitchFamily="50" charset="-128"/>
              </a:defRPr>
            </a:lvl4pPr>
            <a:lvl5pPr marL="2170383" indent="-241154">
              <a:defRPr kumimoji="1">
                <a:solidFill>
                  <a:schemeClr val="tx1"/>
                </a:solidFill>
                <a:latin typeface="Verdana" panose="020B0604030504040204" pitchFamily="34" charset="0"/>
                <a:ea typeface="ＭＳ Ｐゴシック" panose="020B0600070205080204" pitchFamily="50" charset="-128"/>
              </a:defRPr>
            </a:lvl5pPr>
            <a:lvl6pPr marL="2652690" indent="-241154"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3134996" indent="-241154"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617305" indent="-241154"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4099612" indent="-241154"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fld id="{0C233250-B072-40F2-B154-3FF05F90C22F}" type="slidenum">
              <a:rPr lang="en-US" altLang="ja-JP">
                <a:solidFill>
                  <a:srgbClr val="000000"/>
                </a:solidFill>
                <a:latin typeface="Times New Roman" panose="02020603050405020304" pitchFamily="18" charset="0"/>
              </a:rPr>
              <a:pPr/>
              <a:t>30</a:t>
            </a:fld>
            <a:endParaRPr lang="en-US" altLang="ja-JP">
              <a:solidFill>
                <a:srgbClr val="000000"/>
              </a:solidFill>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xfrm>
            <a:off x="730250" y="352425"/>
            <a:ext cx="5265738" cy="2962275"/>
          </a:xfrm>
          <a:ln/>
        </p:spPr>
      </p:sp>
      <p:sp>
        <p:nvSpPr>
          <p:cNvPr id="14340" name="Rectangle 3"/>
          <p:cNvSpPr>
            <a:spLocks noGrp="1" noChangeArrowheads="1"/>
          </p:cNvSpPr>
          <p:nvPr>
            <p:ph type="body" idx="1"/>
          </p:nvPr>
        </p:nvSpPr>
        <p:spPr>
          <a:noFill/>
        </p:spPr>
        <p:txBody>
          <a:bodyPr>
            <a:normAutofit fontScale="92500" lnSpcReduction="10000"/>
          </a:bodyPr>
          <a:lstStyle/>
          <a:p>
            <a:pPr eaLnBrk="1" hangingPunct="1">
              <a:lnSpc>
                <a:spcPct val="90000"/>
              </a:lnSpc>
            </a:pPr>
            <a:r>
              <a:rPr lang="ja-JP" altLang="en-US" dirty="0" smtClean="0">
                <a:solidFill>
                  <a:srgbClr val="FF0000"/>
                </a:solidFill>
              </a:rPr>
              <a:t>次は、実現のための連携イメージ</a:t>
            </a:r>
          </a:p>
          <a:p>
            <a:pPr eaLnBrk="1" hangingPunct="1">
              <a:lnSpc>
                <a:spcPct val="90000"/>
              </a:lnSpc>
            </a:pPr>
            <a:r>
              <a:rPr lang="ja-JP" altLang="en-US" dirty="0" smtClean="0">
                <a:solidFill>
                  <a:srgbClr val="FF0000"/>
                </a:solidFill>
              </a:rPr>
              <a:t>元のシステムは、左の薄い黄色の部分。この凸凹のままでは、ポータルはそれぞれに特化した対応をしなければならない。</a:t>
            </a:r>
          </a:p>
          <a:p>
            <a:pPr eaLnBrk="1" hangingPunct="1">
              <a:lnSpc>
                <a:spcPct val="90000"/>
              </a:lnSpc>
            </a:pPr>
            <a:r>
              <a:rPr lang="ja-JP" altLang="en-US" dirty="0" smtClean="0">
                <a:solidFill>
                  <a:srgbClr val="0033CC"/>
                </a:solidFill>
              </a:rPr>
              <a:t>ここで、</a:t>
            </a:r>
            <a:r>
              <a:rPr lang="ja-JP" altLang="en-US" u="sng" dirty="0" smtClean="0">
                <a:solidFill>
                  <a:srgbClr val="0033CC"/>
                </a:solidFill>
              </a:rPr>
              <a:t>提案するのは、</a:t>
            </a:r>
            <a:r>
              <a:rPr lang="ja-JP" altLang="en-US" u="sng" dirty="0" smtClean="0">
                <a:solidFill>
                  <a:srgbClr val="FF0000"/>
                </a:solidFill>
              </a:rPr>
              <a:t>デジタルアーカイブ側に、共通的な仕様でシステム連携する機能を実装してもらうこと→これをデータプロバイダ化する</a:t>
            </a:r>
            <a:r>
              <a:rPr lang="ja-JP" altLang="en-US" dirty="0" smtClean="0">
                <a:solidFill>
                  <a:srgbClr val="FF0000"/>
                </a:solidFill>
              </a:rPr>
              <a:t>と言っています。</a:t>
            </a:r>
          </a:p>
          <a:p>
            <a:pPr eaLnBrk="1" hangingPunct="1">
              <a:lnSpc>
                <a:spcPct val="90000"/>
              </a:lnSpc>
            </a:pPr>
            <a:r>
              <a:rPr lang="en-US" altLang="ja-JP" dirty="0" smtClean="0"/>
              <a:t>-</a:t>
            </a:r>
            <a:r>
              <a:rPr lang="ja-JP" altLang="en-US" dirty="0" smtClean="0">
                <a:solidFill>
                  <a:srgbClr val="FF0000"/>
                </a:solidFill>
              </a:rPr>
              <a:t>ポータル側は、その共通的な仕様の連携機能を利用して、デジタルアーカイブが持っているメタデータを収集もしくは横断検索する</a:t>
            </a:r>
          </a:p>
          <a:p>
            <a:pPr eaLnBrk="1" hangingPunct="1">
              <a:lnSpc>
                <a:spcPct val="90000"/>
              </a:lnSpc>
            </a:pPr>
            <a:endParaRPr lang="ja-JP" altLang="en-US" dirty="0" smtClean="0">
              <a:solidFill>
                <a:srgbClr val="FF0000"/>
              </a:solidFill>
            </a:endParaRPr>
          </a:p>
          <a:p>
            <a:pPr eaLnBrk="1" hangingPunct="1">
              <a:lnSpc>
                <a:spcPct val="90000"/>
              </a:lnSpc>
            </a:pPr>
            <a:r>
              <a:rPr lang="ja-JP" altLang="en-US" dirty="0" smtClean="0"/>
              <a:t>**システム連携とは？</a:t>
            </a:r>
          </a:p>
          <a:p>
            <a:pPr eaLnBrk="1" hangingPunct="1">
              <a:lnSpc>
                <a:spcPct val="90000"/>
              </a:lnSpc>
            </a:pPr>
            <a:r>
              <a:rPr lang="en-US" altLang="ja-JP" dirty="0" smtClean="0"/>
              <a:t>-</a:t>
            </a:r>
            <a:r>
              <a:rPr lang="ja-JP" altLang="en-US" dirty="0" smtClean="0"/>
              <a:t>検索要求のあったメタデータ等の二次情報を受け渡しする機能</a:t>
            </a:r>
          </a:p>
          <a:p>
            <a:pPr eaLnBrk="1" hangingPunct="1">
              <a:lnSpc>
                <a:spcPct val="90000"/>
              </a:lnSpc>
            </a:pPr>
            <a:r>
              <a:rPr lang="en-US" altLang="ja-JP" dirty="0" smtClean="0"/>
              <a:t>--</a:t>
            </a:r>
            <a:r>
              <a:rPr lang="ja-JP" altLang="en-US" dirty="0" smtClean="0"/>
              <a:t>複数のデジタルアーカイブ内のコンテンツのメタデータを検索して、検索条件に合致したメタデータを閲覧できるようにすること</a:t>
            </a:r>
          </a:p>
          <a:p>
            <a:pPr eaLnBrk="1" hangingPunct="1">
              <a:lnSpc>
                <a:spcPct val="90000"/>
              </a:lnSpc>
            </a:pPr>
            <a:r>
              <a:rPr lang="en-US" altLang="ja-JP" dirty="0" smtClean="0"/>
              <a:t>-</a:t>
            </a:r>
            <a:r>
              <a:rPr lang="ja-JP" altLang="en-US" dirty="0" smtClean="0"/>
              <a:t>検索要求のあった一次情報を受け渡</a:t>
            </a:r>
            <a:r>
              <a:rPr lang="ja-JP" altLang="en-US" dirty="0" err="1" smtClean="0"/>
              <a:t>しす</a:t>
            </a:r>
            <a:r>
              <a:rPr lang="ja-JP" altLang="en-US" dirty="0" smtClean="0"/>
              <a:t>機能</a:t>
            </a:r>
          </a:p>
          <a:p>
            <a:pPr eaLnBrk="1" hangingPunct="1">
              <a:lnSpc>
                <a:spcPct val="90000"/>
              </a:lnSpc>
            </a:pPr>
            <a:r>
              <a:rPr lang="en-US" altLang="ja-JP" dirty="0" smtClean="0"/>
              <a:t>--</a:t>
            </a:r>
            <a:r>
              <a:rPr lang="ja-JP" altLang="en-US" dirty="0" smtClean="0"/>
              <a:t>デジタルアーカイブの検索は、メタデータの一覧を閲覧して絞り込んで、最終的には、その一次情報をデジタルアーカイブから取り出して閲覧できるようにすること</a:t>
            </a:r>
          </a:p>
          <a:p>
            <a:pPr eaLnBrk="1" hangingPunct="1">
              <a:lnSpc>
                <a:spcPct val="90000"/>
              </a:lnSpc>
            </a:pPr>
            <a:r>
              <a:rPr lang="ja-JP" altLang="en-US" dirty="0" smtClean="0"/>
              <a:t>**共通仕様を実装したデータプロバイダが立ち上がるとどうなるのか？</a:t>
            </a:r>
          </a:p>
          <a:p>
            <a:pPr eaLnBrk="1" hangingPunct="1">
              <a:lnSpc>
                <a:spcPct val="90000"/>
              </a:lnSpc>
            </a:pPr>
            <a:r>
              <a:rPr lang="en-US" altLang="ja-JP" dirty="0" smtClean="0"/>
              <a:t>-</a:t>
            </a:r>
            <a:r>
              <a:rPr lang="ja-JP" altLang="en-US" dirty="0" smtClean="0"/>
              <a:t>共通仕様を実装したデータプロバイダは、他のサービスプロバイダ、ポータルで自動的に統合検索の対象にできる</a:t>
            </a:r>
          </a:p>
          <a:p>
            <a:pPr eaLnBrk="1" hangingPunct="1">
              <a:lnSpc>
                <a:spcPct val="90000"/>
              </a:lnSpc>
            </a:pPr>
            <a:r>
              <a:rPr lang="en-US" altLang="ja-JP" dirty="0" smtClean="0"/>
              <a:t>-</a:t>
            </a:r>
            <a:r>
              <a:rPr lang="ja-JP" altLang="en-US" dirty="0" smtClean="0"/>
              <a:t>共通仕様でアクセスできるので、多くの検索エンジンでもインデキシングされるようになり、デジタルアーカイブ内のコンテンツの利活用が進む</a:t>
            </a:r>
          </a:p>
          <a:p>
            <a:pPr eaLnBrk="1" hangingPunct="1">
              <a:lnSpc>
                <a:spcPct val="90000"/>
              </a:lnSpc>
            </a:pPr>
            <a:r>
              <a:rPr lang="ja-JP" altLang="en-US" dirty="0" smtClean="0"/>
              <a:t>**共通仕様にはどんなものがあるか？</a:t>
            </a:r>
          </a:p>
          <a:p>
            <a:pPr eaLnBrk="1" hangingPunct="1">
              <a:lnSpc>
                <a:spcPct val="90000"/>
              </a:lnSpc>
            </a:pPr>
            <a:r>
              <a:rPr lang="en-US" altLang="ja-JP" dirty="0" smtClean="0"/>
              <a:t>--OAI-PMH</a:t>
            </a:r>
          </a:p>
          <a:p>
            <a:pPr eaLnBrk="1" hangingPunct="1">
              <a:lnSpc>
                <a:spcPct val="90000"/>
              </a:lnSpc>
            </a:pPr>
            <a:r>
              <a:rPr lang="en-US" altLang="ja-JP" dirty="0" smtClean="0"/>
              <a:t>--SRW</a:t>
            </a:r>
          </a:p>
          <a:p>
            <a:pPr eaLnBrk="1" hangingPunct="1">
              <a:lnSpc>
                <a:spcPct val="90000"/>
              </a:lnSpc>
            </a:pPr>
            <a:r>
              <a:rPr lang="en-US" altLang="ja-JP" dirty="0" smtClean="0"/>
              <a:t>--RSS</a:t>
            </a:r>
          </a:p>
          <a:p>
            <a:pPr eaLnBrk="1" hangingPunct="1">
              <a:lnSpc>
                <a:spcPct val="90000"/>
              </a:lnSpc>
            </a:pPr>
            <a:r>
              <a:rPr lang="en-US" altLang="ja-JP" dirty="0" smtClean="0"/>
              <a:t>--</a:t>
            </a:r>
            <a:r>
              <a:rPr lang="ja-JP" altLang="en-US" dirty="0" smtClean="0"/>
              <a:t>デジタルコンテンツ送受信の</a:t>
            </a:r>
            <a:r>
              <a:rPr lang="en-US" altLang="ja-JP" dirty="0" smtClean="0"/>
              <a:t>Web</a:t>
            </a:r>
            <a:r>
              <a:rPr lang="ja-JP" altLang="en-US" dirty="0" smtClean="0"/>
              <a:t>サービス仕様</a:t>
            </a:r>
          </a:p>
          <a:p>
            <a:pPr eaLnBrk="1" hangingPunct="1">
              <a:lnSpc>
                <a:spcPct val="90000"/>
              </a:lnSpc>
            </a:pPr>
            <a:endParaRPr lang="ja-JP" altLang="en-US" dirty="0" smtClean="0"/>
          </a:p>
          <a:p>
            <a:pPr eaLnBrk="1" hangingPunct="1">
              <a:lnSpc>
                <a:spcPct val="90000"/>
              </a:lnSpc>
              <a:buFontTx/>
              <a:buChar char="•"/>
            </a:pPr>
            <a:r>
              <a:rPr lang="ja-JP" altLang="en-US" dirty="0" smtClean="0"/>
              <a:t>昨年度、貴重書画像データベース、近代デジタルライブラリー、</a:t>
            </a:r>
            <a:r>
              <a:rPr lang="en-US" altLang="ja-JP" dirty="0" err="1" smtClean="0"/>
              <a:t>Dnavi</a:t>
            </a:r>
            <a:r>
              <a:rPr lang="ja-JP" altLang="en-US" dirty="0" smtClean="0"/>
              <a:t>にメタデータを提供する標準インターフェースを実装していただいた。</a:t>
            </a:r>
          </a:p>
          <a:p>
            <a:pPr eaLnBrk="1" hangingPunct="1">
              <a:lnSpc>
                <a:spcPct val="90000"/>
              </a:lnSpc>
            </a:pPr>
            <a:endParaRPr lang="en-US" altLang="ja-JP" dirty="0" smtClean="0"/>
          </a:p>
        </p:txBody>
      </p:sp>
    </p:spTree>
    <p:extLst>
      <p:ext uri="{BB962C8B-B14F-4D97-AF65-F5344CB8AC3E}">
        <p14:creationId xmlns:p14="http://schemas.microsoft.com/office/powerpoint/2010/main" val="1757391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endParaRPr lang="en-US" altLang="ja-JP">
              <a:solidFill>
                <a:srgbClr val="000000"/>
              </a:solidFill>
            </a:endParaRPr>
          </a:p>
        </p:txBody>
      </p:sp>
      <p:sp>
        <p:nvSpPr>
          <p:cNvPr id="7" name="Rectangle 7"/>
          <p:cNvSpPr>
            <a:spLocks noGrp="1" noChangeArrowheads="1"/>
          </p:cNvSpPr>
          <p:nvPr>
            <p:ph type="sldNum" sz="quarter" idx="5"/>
          </p:nvPr>
        </p:nvSpPr>
        <p:spPr>
          <a:ln/>
        </p:spPr>
        <p:txBody>
          <a:bodyPr/>
          <a:lstStyle/>
          <a:p>
            <a:fld id="{B374A02C-EC55-4D91-A392-1C0AFD6F6725}" type="slidenum">
              <a:rPr lang="en-US" altLang="ja-JP">
                <a:solidFill>
                  <a:srgbClr val="000000"/>
                </a:solidFill>
              </a:rPr>
              <a:pPr/>
              <a:t>31</a:t>
            </a:fld>
            <a:endParaRPr lang="en-US" altLang="ja-JP">
              <a:solidFill>
                <a:srgbClr val="000000"/>
              </a:solidFill>
            </a:endParaRPr>
          </a:p>
        </p:txBody>
      </p:sp>
      <p:sp>
        <p:nvSpPr>
          <p:cNvPr id="791554" name="Rectangle 2"/>
          <p:cNvSpPr>
            <a:spLocks noGrp="1" noRot="1" noChangeAspect="1" noChangeArrowheads="1" noTextEdit="1"/>
          </p:cNvSpPr>
          <p:nvPr>
            <p:ph type="sldImg"/>
          </p:nvPr>
        </p:nvSpPr>
        <p:spPr>
          <a:xfrm>
            <a:off x="-158750" y="800100"/>
            <a:ext cx="7121525" cy="4005263"/>
          </a:xfrm>
          <a:ln/>
        </p:spPr>
      </p:sp>
      <p:sp>
        <p:nvSpPr>
          <p:cNvPr id="791555" name="Rectangle 3"/>
          <p:cNvSpPr>
            <a:spLocks noGrp="1" noChangeArrowheads="1"/>
          </p:cNvSpPr>
          <p:nvPr>
            <p:ph type="body" idx="1"/>
          </p:nvPr>
        </p:nvSpPr>
        <p:spPr>
          <a:xfrm>
            <a:off x="679076" y="5071989"/>
            <a:ext cx="5437392" cy="4805758"/>
          </a:xfrm>
        </p:spPr>
        <p:txBody>
          <a:bodyPr/>
          <a:lstStyle/>
          <a:p>
            <a:r>
              <a:rPr lang="ja-JP" altLang="en-US" b="1" dirty="0"/>
              <a:t>これは参考です</a:t>
            </a:r>
            <a:r>
              <a:rPr lang="en-US" altLang="ja-JP" dirty="0"/>
              <a:t>'</a:t>
            </a:r>
            <a:r>
              <a:rPr lang="ja-JP" altLang="en-US" b="1" i="1" dirty="0" err="1"/>
              <a:t>。</a:t>
            </a:r>
            <a:r>
              <a:rPr lang="en-US" altLang="ja-JP" b="1" i="1" dirty="0"/>
              <a:t>PORTA</a:t>
            </a:r>
            <a:r>
              <a:rPr lang="ja-JP" altLang="en-US" b="1" i="1" dirty="0"/>
              <a:t>において、</a:t>
            </a:r>
            <a:r>
              <a:rPr lang="en-US" altLang="ja-JP" b="1" i="1" dirty="0"/>
              <a:t>'</a:t>
            </a:r>
            <a:r>
              <a:rPr lang="ja-JP" altLang="en-US" dirty="0"/>
              <a:t>メタデータのハーベスト、横断検索のためと、</a:t>
            </a:r>
            <a:r>
              <a:rPr lang="en-US" altLang="ja-JP" dirty="0"/>
              <a:t>PORTA</a:t>
            </a:r>
            <a:r>
              <a:rPr lang="ja-JP" altLang="en-US" dirty="0"/>
              <a:t>の機能を他システムが利用するための</a:t>
            </a:r>
            <a:r>
              <a:rPr lang="ja-JP" altLang="en-US" i="1" u="sng" dirty="0"/>
              <a:t>「</a:t>
            </a:r>
            <a:r>
              <a:rPr lang="ja-JP" altLang="en-US" b="1" i="1" u="sng" dirty="0"/>
              <a:t>共通仕様」として、メタデータの記述要素と通信プロトコルを提示</a:t>
            </a:r>
            <a:r>
              <a:rPr lang="en-US" altLang="ja-JP" i="1" dirty="0"/>
              <a:t>'</a:t>
            </a:r>
            <a:r>
              <a:rPr lang="ja-JP" altLang="en-US" b="1" dirty="0"/>
              <a:t>しています。</a:t>
            </a:r>
            <a:br>
              <a:rPr lang="ja-JP" altLang="en-US" b="1" dirty="0"/>
            </a:br>
            <a:endParaRPr lang="ja-JP" altLang="en-US" dirty="0"/>
          </a:p>
          <a:p>
            <a:r>
              <a:rPr lang="ja-JP" altLang="en-US" dirty="0"/>
              <a:t>一つ一つ説明はしませんが、このように、 </a:t>
            </a:r>
          </a:p>
          <a:p>
            <a:r>
              <a:rPr lang="ja-JP" altLang="en-US" b="1" u="sng" dirty="0"/>
              <a:t>市場で広く普及している、もしくは、普及が見込まれる複数の仕様を可能な限り受け入れられるようにしています。</a:t>
            </a:r>
          </a:p>
        </p:txBody>
      </p:sp>
    </p:spTree>
    <p:extLst>
      <p:ext uri="{BB962C8B-B14F-4D97-AF65-F5344CB8AC3E}">
        <p14:creationId xmlns:p14="http://schemas.microsoft.com/office/powerpoint/2010/main" val="904908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A441C723-8DAA-4B31-BEAD-17ABCC1D61FC}" type="slidenum">
              <a:rPr lang="en-US" altLang="ja-JP">
                <a:solidFill>
                  <a:srgbClr val="000000"/>
                </a:solidFill>
              </a:rPr>
              <a:pPr/>
              <a:t>32</a:t>
            </a:fld>
            <a:endParaRPr lang="en-US" altLang="ja-JP">
              <a:solidFill>
                <a:srgbClr val="000000"/>
              </a:solidFill>
            </a:endParaRPr>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r>
              <a:rPr lang="ja-JP" altLang="en-US" dirty="0"/>
              <a:t>これは、先ほどの全体概要のスライドの詳細説明の１つ目です。 </a:t>
            </a:r>
          </a:p>
          <a:p>
            <a:r>
              <a:rPr lang="ja-JP" altLang="en-US" i="1" dirty="0"/>
              <a:t>データベース側が準備できる仕様にあわせて、</a:t>
            </a:r>
            <a:r>
              <a:rPr lang="ja-JP" altLang="en-US" i="1" u="sng" dirty="0"/>
              <a:t>大きくハーベスト型と横断検索型</a:t>
            </a:r>
            <a:r>
              <a:rPr lang="ja-JP" altLang="en-US" i="1" dirty="0"/>
              <a:t>に分かれます。</a:t>
            </a:r>
            <a:r>
              <a:rPr lang="ja-JP" altLang="en-US" dirty="0"/>
              <a:t> </a:t>
            </a:r>
            <a:endParaRPr lang="en-US" altLang="ja-JP" dirty="0" smtClean="0"/>
          </a:p>
          <a:p>
            <a:r>
              <a:rPr lang="ja-JP" altLang="en-US" dirty="0" smtClean="0"/>
              <a:t>以下省略</a:t>
            </a:r>
            <a:endParaRPr lang="en-US" altLang="ja-JP" dirty="0" smtClean="0"/>
          </a:p>
          <a:p>
            <a:r>
              <a:rPr lang="ja-JP" altLang="en-US" dirty="0" smtClean="0"/>
              <a:t>＝＝＝</a:t>
            </a:r>
            <a:endParaRPr lang="ja-JP" altLang="en-US" dirty="0"/>
          </a:p>
          <a:p>
            <a:r>
              <a:rPr lang="ja-JP" altLang="en-US" b="1" dirty="0"/>
              <a:t>ハーベスト型は事前に定期的にメタデータをハーベストします。</a:t>
            </a:r>
            <a:r>
              <a:rPr lang="ja-JP" altLang="en-US" dirty="0"/>
              <a:t> </a:t>
            </a:r>
          </a:p>
          <a:p>
            <a:pPr lvl="1"/>
            <a:r>
              <a:rPr lang="ja-JP" altLang="en-US" dirty="0"/>
              <a:t>メタデータを</a:t>
            </a:r>
            <a:r>
              <a:rPr lang="en-US" altLang="ja-JP" dirty="0"/>
              <a:t>DC</a:t>
            </a:r>
            <a:r>
              <a:rPr lang="ja-JP" altLang="en-US" dirty="0"/>
              <a:t>ベースのスキーマにマッピングして、検索メタデータデータベースを作ります。またメタデータの全文検索や、連想検索ができるようにインデキシングしておきます。 </a:t>
            </a:r>
          </a:p>
          <a:p>
            <a:r>
              <a:rPr lang="ja-JP" altLang="en-US" b="1" dirty="0"/>
              <a:t>横断検索型は、検索要求の都度、それぞれ仕様に合わせて</a:t>
            </a:r>
            <a:r>
              <a:rPr lang="ja-JP" altLang="en-US" dirty="0"/>
              <a:t>、横断検索に行きます。 </a:t>
            </a:r>
          </a:p>
          <a:p>
            <a:pPr lvl="1"/>
            <a:r>
              <a:rPr lang="ja-JP" altLang="en-US" dirty="0"/>
              <a:t>図にあるような通信プロトコルで検索し、検索結果のメタデータを受け取ります。 </a:t>
            </a:r>
          </a:p>
          <a:p>
            <a:r>
              <a:rPr lang="ja-JP" altLang="en-US" b="1" dirty="0"/>
              <a:t>共通インタフェースが実装されている</a:t>
            </a:r>
            <a:r>
              <a:rPr lang="en-US" altLang="ja-JP" b="1" dirty="0"/>
              <a:t>DB</a:t>
            </a:r>
            <a:r>
              <a:rPr lang="ja-JP" altLang="en-US" b="1" dirty="0"/>
              <a:t>は容易に統合検索が可能</a:t>
            </a:r>
            <a:r>
              <a:rPr lang="ja-JP" altLang="en-US" dirty="0"/>
              <a:t>になります。共通インタフェースの実装の普及により、</a:t>
            </a:r>
            <a:r>
              <a:rPr lang="en-US" altLang="ja-JP" b="1" dirty="0"/>
              <a:t>DB</a:t>
            </a:r>
            <a:r>
              <a:rPr lang="ja-JP" altLang="en-US" b="1" dirty="0"/>
              <a:t>の可視化</a:t>
            </a:r>
            <a:r>
              <a:rPr lang="ja-JP" altLang="en-US" dirty="0"/>
              <a:t>が進んでいきます。 </a:t>
            </a:r>
          </a:p>
          <a:p>
            <a:r>
              <a:rPr lang="ja-JP" altLang="en-US" u="sng" dirty="0"/>
              <a:t>これが、関係機関の拡大の</a:t>
            </a:r>
            <a:r>
              <a:rPr lang="ja-JP" altLang="en-US" b="1" u="sng" dirty="0"/>
              <a:t>基本的な方策</a:t>
            </a:r>
            <a:r>
              <a:rPr lang="ja-JP" altLang="en-US" dirty="0"/>
              <a:t>として位置付けています。 </a:t>
            </a:r>
          </a:p>
        </p:txBody>
      </p:sp>
    </p:spTree>
    <p:extLst>
      <p:ext uri="{BB962C8B-B14F-4D97-AF65-F5344CB8AC3E}">
        <p14:creationId xmlns:p14="http://schemas.microsoft.com/office/powerpoint/2010/main" val="3968699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754DB51B-11B4-470A-8942-99D179CA67D1}" type="slidenum">
              <a:rPr lang="en-US" altLang="ja-JP">
                <a:solidFill>
                  <a:srgbClr val="000000"/>
                </a:solidFill>
              </a:rPr>
              <a:pPr/>
              <a:t>33</a:t>
            </a:fld>
            <a:endParaRPr lang="en-US" altLang="ja-JP">
              <a:solidFill>
                <a:srgbClr val="000000"/>
              </a:solidFill>
            </a:endParaRPr>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pPr>
              <a:lnSpc>
                <a:spcPct val="90000"/>
              </a:lnSpc>
            </a:pPr>
            <a:r>
              <a:rPr lang="ja-JP" altLang="en-US" sz="1100" dirty="0"/>
              <a:t>図はちょっと細かい説明ですが、</a:t>
            </a:r>
            <a:endParaRPr lang="en-US" altLang="ja-JP" sz="1100" dirty="0"/>
          </a:p>
          <a:p>
            <a:pPr>
              <a:lnSpc>
                <a:spcPct val="90000"/>
              </a:lnSpc>
            </a:pPr>
            <a:r>
              <a:rPr lang="ja-JP" altLang="en-US" sz="1100" dirty="0"/>
              <a:t>各種</a:t>
            </a:r>
            <a:r>
              <a:rPr lang="en-US" altLang="ja-JP" sz="1100" dirty="0"/>
              <a:t>API</a:t>
            </a:r>
            <a:r>
              <a:rPr lang="ja-JP" altLang="en-US" sz="1100" dirty="0"/>
              <a:t>により他システム、ブラウザの拡張機能等に提供。</a:t>
            </a:r>
            <a:endParaRPr lang="en-US" altLang="ja-JP" sz="1100" dirty="0"/>
          </a:p>
          <a:p>
            <a:pPr>
              <a:lnSpc>
                <a:spcPct val="90000"/>
              </a:lnSpc>
            </a:pPr>
            <a:r>
              <a:rPr lang="ja-JP" altLang="en-US" sz="1100" dirty="0"/>
              <a:t>＝＝</a:t>
            </a:r>
            <a:endParaRPr lang="en-US" altLang="ja-JP" sz="1100" dirty="0"/>
          </a:p>
          <a:p>
            <a:pPr>
              <a:lnSpc>
                <a:spcPct val="90000"/>
              </a:lnSpc>
            </a:pPr>
            <a:r>
              <a:rPr lang="ja-JP" altLang="en-US" sz="1100" dirty="0"/>
              <a:t>これは、利用者への検索・閲覧サービスの仕組みの詳細説明です。 </a:t>
            </a:r>
          </a:p>
          <a:p>
            <a:pPr>
              <a:lnSpc>
                <a:spcPct val="90000"/>
              </a:lnSpc>
            </a:pPr>
            <a:r>
              <a:rPr lang="en-US" altLang="ja-JP" sz="1100" i="1" dirty="0"/>
              <a:t>PORTA</a:t>
            </a:r>
            <a:r>
              <a:rPr lang="ja-JP" altLang="en-US" sz="1100" i="1" dirty="0"/>
              <a:t>では、一つの検索窓にキーワードを入力すると、先ほどの詳細説明の仕組みにより検索できるようにしています。詳細検索においては、メタデータデータベースを検索します。</a:t>
            </a:r>
            <a:r>
              <a:rPr lang="ja-JP" altLang="en-US" sz="1100" dirty="0"/>
              <a:t/>
            </a:r>
            <a:br>
              <a:rPr lang="ja-JP" altLang="en-US" sz="1100" dirty="0"/>
            </a:br>
            <a:endParaRPr lang="ja-JP" altLang="en-US" sz="1100" dirty="0"/>
          </a:p>
          <a:p>
            <a:pPr lvl="1">
              <a:lnSpc>
                <a:spcPct val="90000"/>
              </a:lnSpc>
            </a:pPr>
            <a:r>
              <a:rPr lang="en-US" altLang="ja-JP" sz="1100" dirty="0"/>
              <a:t>PORTA</a:t>
            </a:r>
            <a:r>
              <a:rPr lang="ja-JP" altLang="en-US" sz="1100" dirty="0"/>
              <a:t>は、</a:t>
            </a:r>
            <a:r>
              <a:rPr lang="ja-JP" altLang="en-US" sz="1100" b="1" dirty="0"/>
              <a:t>個々のデータベースの特性を考慮しない汎用的な検索サービスで、絞込みよりも、関連しそうなコンテンツや存在しそうなデータベースを広く見つけ出せるようにすることを重視しています。</a:t>
            </a:r>
            <a:br>
              <a:rPr lang="ja-JP" altLang="en-US" sz="1100" b="1" dirty="0"/>
            </a:br>
            <a:endParaRPr lang="ja-JP" altLang="en-US" sz="1100" dirty="0"/>
          </a:p>
          <a:p>
            <a:pPr lvl="1">
              <a:lnSpc>
                <a:spcPct val="90000"/>
              </a:lnSpc>
            </a:pPr>
            <a:r>
              <a:rPr lang="ja-JP" altLang="en-US" sz="1100" b="1" dirty="0"/>
              <a:t>詳細な検索は、個々のデータベースが持つ精緻な検索機能を利用することを想定</a:t>
            </a:r>
            <a:r>
              <a:rPr lang="ja-JP" altLang="en-US" sz="1100" dirty="0"/>
              <a:t>しています。</a:t>
            </a:r>
            <a:br>
              <a:rPr lang="ja-JP" altLang="en-US" sz="1100" dirty="0"/>
            </a:br>
            <a:endParaRPr lang="ja-JP" altLang="en-US" sz="1100" dirty="0"/>
          </a:p>
          <a:p>
            <a:pPr>
              <a:lnSpc>
                <a:spcPct val="90000"/>
              </a:lnSpc>
            </a:pPr>
            <a:r>
              <a:rPr lang="ja-JP" altLang="en-US" sz="1100" dirty="0"/>
              <a:t>また、様々な入り口の提供の１つとして、</a:t>
            </a:r>
            <a:r>
              <a:rPr lang="en-US" altLang="ja-JP" sz="1100" b="1" dirty="0" err="1"/>
              <a:t>FIrefox</a:t>
            </a:r>
            <a:r>
              <a:rPr lang="ja-JP" altLang="en-US" sz="1100" b="1" dirty="0"/>
              <a:t>の検索バーや</a:t>
            </a:r>
            <a:r>
              <a:rPr lang="en-US" altLang="ja-JP" sz="1100" b="1" dirty="0"/>
              <a:t>Google</a:t>
            </a:r>
            <a:r>
              <a:rPr lang="ja-JP" altLang="en-US" sz="1100" b="1" dirty="0"/>
              <a:t>ツールバーの検索窓からも検索</a:t>
            </a:r>
            <a:r>
              <a:rPr lang="ja-JP" altLang="en-US" sz="1100" dirty="0"/>
              <a:t>できるようにしています。 </a:t>
            </a:r>
          </a:p>
          <a:p>
            <a:pPr lvl="1">
              <a:lnSpc>
                <a:spcPct val="90000"/>
              </a:lnSpc>
            </a:pPr>
            <a:r>
              <a:rPr lang="ja-JP" altLang="en-US" sz="1100" dirty="0"/>
              <a:t>利用者がインターネットで情報探索するためには、ブラウザを使いますが、その</a:t>
            </a:r>
            <a:r>
              <a:rPr lang="ja-JP" altLang="en-US" sz="1100" b="1" dirty="0"/>
              <a:t>ブラウザを立ち上げていれば、わざわざ</a:t>
            </a:r>
            <a:r>
              <a:rPr lang="en-US" altLang="ja-JP" sz="1100" b="1" dirty="0"/>
              <a:t>PORTA</a:t>
            </a:r>
            <a:r>
              <a:rPr lang="ja-JP" altLang="en-US" sz="1100" b="1" dirty="0"/>
              <a:t>サイトへ来なくても検索することができる</a:t>
            </a:r>
            <a:r>
              <a:rPr lang="ja-JP" altLang="en-US" sz="1100" dirty="0"/>
              <a:t>ようになります。</a:t>
            </a:r>
            <a:br>
              <a:rPr lang="ja-JP" altLang="en-US" sz="1100" dirty="0"/>
            </a:br>
            <a:endParaRPr lang="ja-JP" altLang="en-US" sz="1100" dirty="0"/>
          </a:p>
          <a:p>
            <a:pPr>
              <a:lnSpc>
                <a:spcPct val="90000"/>
              </a:lnSpc>
            </a:pPr>
            <a:r>
              <a:rPr lang="ja-JP" altLang="en-US" sz="1100" i="1" dirty="0"/>
              <a:t>外部インタフェースは、他の機関が何らかの検索機能を提供するときに、</a:t>
            </a:r>
            <a:r>
              <a:rPr lang="en-US" altLang="ja-JP" sz="1100" i="1" dirty="0"/>
              <a:t>PORTA</a:t>
            </a:r>
            <a:r>
              <a:rPr lang="ja-JP" altLang="en-US" sz="1100" i="1" dirty="0"/>
              <a:t>の検索機能も合わせて利用できるようにするものです。</a:t>
            </a:r>
            <a:r>
              <a:rPr lang="ja-JP" altLang="en-US" sz="1100" dirty="0"/>
              <a:t/>
            </a:r>
            <a:br>
              <a:rPr lang="ja-JP" altLang="en-US" sz="1100" dirty="0"/>
            </a:br>
            <a:endParaRPr lang="ja-JP" altLang="en-US" sz="1100" dirty="0"/>
          </a:p>
          <a:p>
            <a:pPr lvl="1">
              <a:lnSpc>
                <a:spcPct val="90000"/>
              </a:lnSpc>
            </a:pPr>
            <a:r>
              <a:rPr lang="ja-JP" altLang="en-US" sz="1100" dirty="0"/>
              <a:t>外部インタフェースを使えばデータベースを個別に横断検索する必要がありません。利用者から見れば、それぞれのシステムの検索機能として見えます。 </a:t>
            </a:r>
          </a:p>
          <a:p>
            <a:pPr>
              <a:lnSpc>
                <a:spcPct val="90000"/>
              </a:lnSpc>
            </a:pPr>
            <a:r>
              <a:rPr lang="ja-JP" altLang="en-US" sz="1100" dirty="0"/>
              <a:t>本格システム公開時には準備中で、</a:t>
            </a:r>
            <a:r>
              <a:rPr lang="en-US" altLang="ja-JP" sz="1100" dirty="0"/>
              <a:t>'</a:t>
            </a:r>
            <a:r>
              <a:rPr lang="ja-JP" altLang="en-US" sz="1100" b="1" i="1" dirty="0"/>
              <a:t>一般の方や機関のシステム担当者の方からも、早期の公開を望む声が多く届いていましたが、</a:t>
            </a:r>
            <a:r>
              <a:rPr lang="ja-JP" altLang="en-US" sz="1100" b="1" dirty="0"/>
              <a:t>この</a:t>
            </a:r>
            <a:r>
              <a:rPr lang="en-US" altLang="ja-JP" sz="1100" b="1" dirty="0"/>
              <a:t>3</a:t>
            </a:r>
            <a:r>
              <a:rPr lang="ja-JP" altLang="en-US" sz="1100" b="1" dirty="0"/>
              <a:t>月末に横断検索系のインタフェースを公開しました。</a:t>
            </a:r>
            <a:r>
              <a:rPr lang="ja-JP" altLang="en-US" sz="1100" dirty="0"/>
              <a:t> </a:t>
            </a:r>
          </a:p>
          <a:p>
            <a:pPr>
              <a:lnSpc>
                <a:spcPct val="90000"/>
              </a:lnSpc>
            </a:pPr>
            <a:r>
              <a:rPr lang="ja-JP" altLang="en-US" sz="1100" dirty="0"/>
              <a:t>現在、当館の</a:t>
            </a:r>
            <a:r>
              <a:rPr lang="en-US" altLang="ja-JP" sz="1100" dirty="0"/>
              <a:t>'</a:t>
            </a:r>
            <a:r>
              <a:rPr lang="en-US" altLang="ja-JP" sz="1100" i="1" dirty="0"/>
              <a:t>OAI-PMH</a:t>
            </a:r>
            <a:r>
              <a:rPr lang="ja-JP" altLang="en-US" sz="1100" i="1" dirty="0"/>
              <a:t>に関しても、近々公開予定</a:t>
            </a:r>
            <a:r>
              <a:rPr lang="ja-JP" altLang="en-US" sz="1100" b="1" i="1" dirty="0"/>
              <a:t>データベースの提供方針の見直しを進めていますが、条項の調整の最終段階であり、メタデータを提供する</a:t>
            </a:r>
            <a:r>
              <a:rPr lang="en-US" altLang="ja-JP" sz="1100" b="1" i="1" dirty="0"/>
              <a:t>'</a:t>
            </a:r>
            <a:r>
              <a:rPr lang="ja-JP" altLang="en-US" sz="1100" dirty="0"/>
              <a:t>です。</a:t>
            </a:r>
          </a:p>
        </p:txBody>
      </p:sp>
    </p:spTree>
    <p:extLst>
      <p:ext uri="{BB962C8B-B14F-4D97-AF65-F5344CB8AC3E}">
        <p14:creationId xmlns:p14="http://schemas.microsoft.com/office/powerpoint/2010/main" val="3156138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endParaRPr lang="en-US" altLang="ja-JP">
              <a:solidFill>
                <a:srgbClr val="000000"/>
              </a:solidFill>
            </a:endParaRPr>
          </a:p>
        </p:txBody>
      </p:sp>
      <p:sp>
        <p:nvSpPr>
          <p:cNvPr id="7" name="Rectangle 7"/>
          <p:cNvSpPr>
            <a:spLocks noGrp="1" noChangeArrowheads="1"/>
          </p:cNvSpPr>
          <p:nvPr>
            <p:ph type="sldNum" sz="quarter" idx="5"/>
          </p:nvPr>
        </p:nvSpPr>
        <p:spPr>
          <a:ln/>
        </p:spPr>
        <p:txBody>
          <a:bodyPr/>
          <a:lstStyle/>
          <a:p>
            <a:fld id="{566892D8-13B2-4893-AB43-27CDBB605343}" type="slidenum">
              <a:rPr lang="en-US" altLang="ja-JP">
                <a:solidFill>
                  <a:srgbClr val="000000"/>
                </a:solidFill>
              </a:rPr>
              <a:pPr/>
              <a:t>34</a:t>
            </a:fld>
            <a:endParaRPr lang="en-US" altLang="ja-JP">
              <a:solidFill>
                <a:srgbClr val="000000"/>
              </a:solidFill>
            </a:endParaRPr>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r>
              <a:rPr lang="ja-JP" altLang="en-US" dirty="0"/>
              <a:t>これも参考です。</a:t>
            </a:r>
            <a:r>
              <a:rPr lang="ja-JP" altLang="en-US" b="1" dirty="0"/>
              <a:t>メタデータの交換、コンテンツの交換</a:t>
            </a:r>
            <a:r>
              <a:rPr lang="ja-JP" altLang="en-US" dirty="0"/>
              <a:t>において、内部的に使用しているメタデータの仕様です。 </a:t>
            </a:r>
          </a:p>
          <a:p>
            <a:r>
              <a:rPr lang="ja-JP" altLang="en-US" dirty="0"/>
              <a:t>インターネット上のそれぞれのデータに付与されているメタデータは、コンテンツの種別や組織により、様々な仕様があります。 </a:t>
            </a:r>
          </a:p>
          <a:p>
            <a:r>
              <a:rPr lang="ja-JP" altLang="en-US" dirty="0"/>
              <a:t>パッケージ情報と言われるコンテンツに関しても様々です。 </a:t>
            </a:r>
          </a:p>
          <a:p>
            <a:r>
              <a:rPr lang="en-US" altLang="ja-JP" b="1" u="sng" dirty="0"/>
              <a:t>PORTA</a:t>
            </a:r>
            <a:r>
              <a:rPr lang="ja-JP" altLang="en-US" b="1" u="sng" dirty="0"/>
              <a:t>では、統合検索のために、最大公約数の記述要素として、無理やり、ダブリンコアの記述要素にマッピング</a:t>
            </a:r>
            <a:r>
              <a:rPr lang="ja-JP" altLang="en-US" dirty="0"/>
              <a:t>しています。 </a:t>
            </a:r>
          </a:p>
          <a:p>
            <a:r>
              <a:rPr lang="ja-JP" altLang="en-US" i="1" dirty="0"/>
              <a:t>また、保存の際には、コンテンツに各種メタデータを付与して「情報パッケージ」を作っています</a:t>
            </a:r>
            <a:r>
              <a:rPr lang="ja-JP" altLang="en-US" dirty="0"/>
              <a:t> </a:t>
            </a:r>
          </a:p>
          <a:p>
            <a:pPr lvl="1"/>
            <a:r>
              <a:rPr lang="ja-JP" altLang="en-US" i="1" dirty="0"/>
              <a:t>保存時には、記述メタデータとして、当初</a:t>
            </a:r>
            <a:r>
              <a:rPr lang="en-US" altLang="ja-JP" i="1" dirty="0"/>
              <a:t>MODS</a:t>
            </a:r>
            <a:r>
              <a:rPr lang="ja-JP" altLang="en-US" i="1" dirty="0"/>
              <a:t>にマッピングすることを想定していましたが、有識者の意見聴取の結果、元々のメタデータをそのまま保持することにしました。</a:t>
            </a:r>
            <a:r>
              <a:rPr lang="ja-JP" altLang="en-US" dirty="0"/>
              <a:t> </a:t>
            </a:r>
          </a:p>
          <a:p>
            <a:pPr lvl="1"/>
            <a:r>
              <a:rPr lang="ja-JP" altLang="en-US" i="1" dirty="0"/>
              <a:t>大きな理由として、 無理に</a:t>
            </a:r>
            <a:r>
              <a:rPr lang="en-US" altLang="ja-JP" i="1" dirty="0"/>
              <a:t>MODS</a:t>
            </a:r>
            <a:r>
              <a:rPr lang="ja-JP" altLang="en-US" i="1" dirty="0"/>
              <a:t>にマッピングして、元々ある精緻な情報を欠落させないためです。</a:t>
            </a:r>
            <a:r>
              <a:rPr lang="ja-JP" altLang="en-US" dirty="0"/>
              <a:t> </a:t>
            </a:r>
          </a:p>
          <a:p>
            <a:r>
              <a:rPr lang="ja-JP" altLang="en-US" dirty="0"/>
              <a:t>あと、</a:t>
            </a:r>
            <a:r>
              <a:rPr lang="ja-JP" altLang="en-US" b="1" dirty="0"/>
              <a:t>将来的には、メタデータの検索機能の連携に留まらず、</a:t>
            </a:r>
            <a:r>
              <a:rPr lang="en-US" altLang="ja-JP" b="1" dirty="0"/>
              <a:t>Amazon</a:t>
            </a:r>
            <a:r>
              <a:rPr lang="ja-JP" altLang="en-US" b="1" dirty="0"/>
              <a:t>や</a:t>
            </a:r>
            <a:r>
              <a:rPr lang="en-US" altLang="ja-JP" b="1" dirty="0"/>
              <a:t>Google</a:t>
            </a:r>
            <a:r>
              <a:rPr lang="ja-JP" altLang="en-US" b="1" dirty="0"/>
              <a:t>が行っているような、サービスとしての連携を目指していきたい</a:t>
            </a:r>
            <a:r>
              <a:rPr lang="ja-JP" altLang="en-US" dirty="0"/>
              <a:t>と考えています。 </a:t>
            </a:r>
          </a:p>
        </p:txBody>
      </p:sp>
    </p:spTree>
    <p:extLst>
      <p:ext uri="{BB962C8B-B14F-4D97-AF65-F5344CB8AC3E}">
        <p14:creationId xmlns:p14="http://schemas.microsoft.com/office/powerpoint/2010/main" val="3784164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2008</a:t>
            </a:r>
            <a:r>
              <a:rPr kumimoji="1" lang="ja-JP" altLang="en-US" dirty="0" smtClean="0"/>
              <a:t>年に</a:t>
            </a:r>
            <a:r>
              <a:rPr kumimoji="1" lang="en-US" altLang="ja-JP" dirty="0" smtClean="0"/>
              <a:t>PORTA</a:t>
            </a:r>
            <a:r>
              <a:rPr kumimoji="1" lang="ja-JP" altLang="en-US" dirty="0" err="1" smtClean="0"/>
              <a:t>をリ</a:t>
            </a:r>
            <a:r>
              <a:rPr kumimoji="1" lang="ja-JP" altLang="en-US" dirty="0" smtClean="0"/>
              <a:t>リースした後の考察</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AE12ED54-80C3-4A03-891B-3D9F4873D3CE}"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38</a:t>
            </a:fld>
            <a:endParaRPr kumimoji="1" lang="ja-JP" altLang="en-US"/>
          </a:p>
        </p:txBody>
      </p:sp>
    </p:spTree>
    <p:extLst>
      <p:ext uri="{BB962C8B-B14F-4D97-AF65-F5344CB8AC3E}">
        <p14:creationId xmlns:p14="http://schemas.microsoft.com/office/powerpoint/2010/main" val="294475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90000"/>
              </a:lnSpc>
            </a:pPr>
            <a:r>
              <a:rPr lang="ja-JP" altLang="en-US" sz="2500" dirty="0"/>
              <a:t>■統合検索への賛同を得ること</a:t>
            </a:r>
            <a:endParaRPr lang="en-US" altLang="ja-JP" sz="2500" dirty="0"/>
          </a:p>
          <a:p>
            <a:pPr>
              <a:lnSpc>
                <a:spcPct val="90000"/>
              </a:lnSpc>
            </a:pPr>
            <a:r>
              <a:rPr lang="ja-JP" altLang="en-US" sz="2100" dirty="0"/>
              <a:t>大きな意義は、各機関のコンテンツの利活用が促進されること</a:t>
            </a:r>
            <a:endParaRPr lang="en-US" altLang="ja-JP" sz="2100" dirty="0"/>
          </a:p>
          <a:p>
            <a:pPr>
              <a:lnSpc>
                <a:spcPct val="90000"/>
              </a:lnSpc>
            </a:pPr>
            <a:r>
              <a:rPr lang="ja-JP" altLang="en-US" sz="2100" dirty="0"/>
              <a:t>利用者の利便性が向上すること</a:t>
            </a:r>
            <a:endParaRPr lang="en-US" altLang="ja-JP" sz="2100" dirty="0"/>
          </a:p>
          <a:p>
            <a:pPr>
              <a:lnSpc>
                <a:spcPct val="90000"/>
              </a:lnSpc>
            </a:pPr>
            <a:r>
              <a:rPr lang="ja-JP" altLang="en-US" sz="2100" dirty="0"/>
              <a:t>実際には、</a:t>
            </a:r>
            <a:endParaRPr lang="en-US" altLang="ja-JP" sz="2100" dirty="0"/>
          </a:p>
          <a:p>
            <a:pPr>
              <a:lnSpc>
                <a:spcPct val="90000"/>
              </a:lnSpc>
            </a:pPr>
            <a:r>
              <a:rPr lang="ja-JP" altLang="en-US" sz="2100" u="sng" dirty="0">
                <a:solidFill>
                  <a:srgbClr val="C00000"/>
                </a:solidFill>
              </a:rPr>
              <a:t>　</a:t>
            </a:r>
            <a:r>
              <a:rPr lang="ja-JP" altLang="en-US" sz="1900" u="sng" dirty="0">
                <a:solidFill>
                  <a:srgbClr val="C00000"/>
                </a:solidFill>
              </a:rPr>
              <a:t>サービスが横取りされると誤解される</a:t>
            </a:r>
            <a:endParaRPr lang="en-US" altLang="ja-JP" sz="1900" u="sng" dirty="0">
              <a:solidFill>
                <a:srgbClr val="C00000"/>
              </a:solidFill>
            </a:endParaRPr>
          </a:p>
          <a:p>
            <a:pPr>
              <a:lnSpc>
                <a:spcPct val="90000"/>
              </a:lnSpc>
            </a:pPr>
            <a:r>
              <a:rPr lang="ja-JP" altLang="en-US" sz="1900" u="sng" dirty="0">
                <a:solidFill>
                  <a:srgbClr val="C00000"/>
                </a:solidFill>
              </a:rPr>
              <a:t>　アクセスが増えることを不安視する</a:t>
            </a:r>
          </a:p>
          <a:p>
            <a:pPr>
              <a:lnSpc>
                <a:spcPct val="90000"/>
              </a:lnSpc>
            </a:pPr>
            <a:r>
              <a:rPr lang="ja-JP" altLang="en-US" sz="2500" dirty="0"/>
              <a:t>■標準プロトコルの実装</a:t>
            </a:r>
            <a:endParaRPr lang="en-US" altLang="ja-JP" sz="2500" dirty="0"/>
          </a:p>
          <a:p>
            <a:pPr>
              <a:lnSpc>
                <a:spcPct val="90000"/>
              </a:lnSpc>
            </a:pPr>
            <a:r>
              <a:rPr lang="ja-JP" altLang="en-US" sz="2100" u="sng" dirty="0">
                <a:solidFill>
                  <a:srgbClr val="C00000"/>
                </a:solidFill>
              </a:rPr>
              <a:t>ほとんどのサイトで、外部提供インタフェースを持っていない</a:t>
            </a:r>
            <a:endParaRPr lang="en-US" altLang="ja-JP" sz="2100" u="sng" dirty="0">
              <a:solidFill>
                <a:srgbClr val="C00000"/>
              </a:solidFill>
            </a:endParaRPr>
          </a:p>
          <a:p>
            <a:pPr>
              <a:lnSpc>
                <a:spcPct val="90000"/>
              </a:lnSpc>
            </a:pPr>
            <a:r>
              <a:rPr lang="ja-JP" altLang="en-US" sz="2100" dirty="0"/>
              <a:t>サイト側に実装が必要で、その費用が捻出できない</a:t>
            </a:r>
          </a:p>
          <a:p>
            <a:pPr>
              <a:lnSpc>
                <a:spcPct val="90000"/>
              </a:lnSpc>
            </a:pPr>
            <a:r>
              <a:rPr lang="ja-JP" altLang="en-US" sz="2500" dirty="0"/>
              <a:t>■メタデータのマッピングの調整</a:t>
            </a:r>
            <a:endParaRPr lang="en-US" altLang="ja-JP" sz="2500" dirty="0"/>
          </a:p>
          <a:p>
            <a:pPr>
              <a:lnSpc>
                <a:spcPct val="90000"/>
              </a:lnSpc>
            </a:pPr>
            <a:r>
              <a:rPr lang="ja-JP" altLang="en-US" sz="2100" dirty="0"/>
              <a:t>ダブリンコアをベースにした記述要素を使っていても、使い方がそれぞれまちまち</a:t>
            </a:r>
            <a:endParaRPr lang="en-US" altLang="ja-JP" sz="2100" dirty="0"/>
          </a:p>
          <a:p>
            <a:pPr>
              <a:lnSpc>
                <a:spcPct val="90000"/>
              </a:lnSpc>
            </a:pPr>
            <a:r>
              <a:rPr lang="ja-JP" altLang="en-US" sz="2100" dirty="0"/>
              <a:t>同じ要素を使っていても、記述規則が異なり、同じ内容として認識できない</a:t>
            </a:r>
            <a:endParaRPr lang="en-US" altLang="ja-JP" sz="2100" dirty="0"/>
          </a:p>
          <a:p>
            <a:pPr>
              <a:lnSpc>
                <a:spcPct val="90000"/>
              </a:lnSpc>
            </a:pPr>
            <a:r>
              <a:rPr lang="ja-JP" altLang="en-US" sz="1900" b="1" u="sng" dirty="0"/>
              <a:t>特に、</a:t>
            </a:r>
            <a:r>
              <a:rPr lang="ja-JP" altLang="en-US" sz="1900" b="1" u="sng" dirty="0">
                <a:solidFill>
                  <a:srgbClr val="C00000"/>
                </a:solidFill>
              </a:rPr>
              <a:t>横断検索先は、表記のゆれをカバーできない（横断検索先のシステムに依存）</a:t>
            </a:r>
            <a:endParaRPr lang="en-US" altLang="ja-JP" sz="1900" b="1" u="sng" dirty="0">
              <a:solidFill>
                <a:srgbClr val="C00000"/>
              </a:solidFill>
            </a:endParaRPr>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39</a:t>
            </a:fld>
            <a:endParaRPr kumimoji="1" lang="ja-JP" altLang="en-US"/>
          </a:p>
        </p:txBody>
      </p:sp>
    </p:spTree>
    <p:extLst>
      <p:ext uri="{BB962C8B-B14F-4D97-AF65-F5344CB8AC3E}">
        <p14:creationId xmlns:p14="http://schemas.microsoft.com/office/powerpoint/2010/main" val="137632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メイリオ" panose="020B0604030504040204" pitchFamily="50" charset="-128"/>
                <a:ea typeface="メイリオ" panose="020B0604030504040204" pitchFamily="50" charset="-128"/>
              </a:rPr>
              <a:t>この後の</a:t>
            </a:r>
            <a:r>
              <a:rPr lang="ja-JP" altLang="en-US" u="sng" dirty="0" smtClean="0">
                <a:latin typeface="メイリオ" panose="020B0604030504040204" pitchFamily="50" charset="-128"/>
                <a:ea typeface="メイリオ" panose="020B0604030504040204" pitchFamily="50" charset="-128"/>
              </a:rPr>
              <a:t>細かい話しの前提として、電子図書館に関連する構想とサービスの変遷をイメージしておいていただくための図</a:t>
            </a:r>
            <a:endParaRPr lang="en-US" altLang="ja-JP" u="sng" dirty="0" smtClean="0">
              <a:latin typeface="メイリオ" panose="020B0604030504040204" pitchFamily="50" charset="-128"/>
              <a:ea typeface="メイリオ" panose="020B0604030504040204" pitchFamily="50" charset="-128"/>
            </a:endParaRPr>
          </a:p>
          <a:p>
            <a:r>
              <a:rPr kumimoji="1" lang="ja-JP" altLang="en-US" u="sng" dirty="0" smtClean="0"/>
              <a:t>横軸が時系列</a:t>
            </a:r>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5</a:t>
            </a:fld>
            <a:endParaRPr kumimoji="1" lang="ja-JP" altLang="en-US"/>
          </a:p>
        </p:txBody>
      </p:sp>
    </p:spTree>
    <p:extLst>
      <p:ext uri="{BB962C8B-B14F-4D97-AF65-F5344CB8AC3E}">
        <p14:creationId xmlns:p14="http://schemas.microsoft.com/office/powerpoint/2010/main" val="3393484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総合目録ネットワーク参加館フォーラム</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8A1C14D8-B785-47A7-9396-0C2B24B51440}" type="slidenum">
              <a:rPr lang="en-US" altLang="ja-JP">
                <a:solidFill>
                  <a:srgbClr val="000000"/>
                </a:solidFill>
              </a:rPr>
              <a:pPr/>
              <a:t>40</a:t>
            </a:fld>
            <a:endParaRPr lang="en-US" altLang="ja-JP">
              <a:solidFill>
                <a:srgbClr val="000000"/>
              </a:solidFill>
            </a:endParaRPr>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ja-JP" altLang="en-US" sz="1100" u="sng" dirty="0"/>
              <a:t>■蔵書管理指向からサービス指向へ</a:t>
            </a:r>
            <a:endParaRPr lang="en-US" altLang="ja-JP" sz="1100" u="sng" dirty="0"/>
          </a:p>
          <a:p>
            <a:r>
              <a:rPr lang="ja-JP" altLang="en-US" sz="1100" dirty="0"/>
              <a:t>・図書館システム内で利用者を囲いこむ必要はない、</a:t>
            </a:r>
            <a:endParaRPr lang="en-US" altLang="ja-JP" sz="1100" dirty="0"/>
          </a:p>
          <a:p>
            <a:r>
              <a:rPr lang="ja-JP" altLang="en-US" sz="1100" dirty="0"/>
              <a:t>・</a:t>
            </a:r>
            <a:r>
              <a:rPr lang="ja-JP" altLang="en-US" sz="1100" u="sng" dirty="0"/>
              <a:t>他のシステムに任せられる部分は任せてよい、</a:t>
            </a:r>
            <a:endParaRPr lang="en-US" altLang="ja-JP" sz="1100" u="sng" dirty="0"/>
          </a:p>
          <a:p>
            <a:r>
              <a:rPr lang="ja-JP" altLang="en-US" sz="1100" dirty="0"/>
              <a:t>・必ずしも図書館システムはトータルシステムでなくてもよい、</a:t>
            </a:r>
          </a:p>
          <a:p>
            <a:r>
              <a:rPr lang="ja-JP" altLang="en-US" sz="1100" u="sng" dirty="0"/>
              <a:t>■利用者、関係機関との関係の緊密化</a:t>
            </a:r>
            <a:endParaRPr lang="en-US" altLang="ja-JP" sz="1100" u="sng" dirty="0"/>
          </a:p>
          <a:p>
            <a:r>
              <a:rPr lang="ja-JP" altLang="en-US" sz="1100" dirty="0"/>
              <a:t>●ユーザの情報利用行動の客観的把握</a:t>
            </a:r>
            <a:endParaRPr lang="en-US" altLang="ja-JP" sz="1100" dirty="0"/>
          </a:p>
          <a:p>
            <a:r>
              <a:rPr lang="ja-JP" altLang="en-US" sz="1100" dirty="0"/>
              <a:t>★利用者満足の向上のために、マーケティング手法の一つである</a:t>
            </a:r>
            <a:r>
              <a:rPr lang="en-US" altLang="ja-JP" sz="1100" dirty="0"/>
              <a:t>CRM</a:t>
            </a:r>
            <a:r>
              <a:rPr lang="ja-JP" altLang="en-US" sz="1100" dirty="0"/>
              <a:t>の適用</a:t>
            </a:r>
            <a:endParaRPr lang="en-US" altLang="ja-JP" sz="1100" dirty="0"/>
          </a:p>
          <a:p>
            <a:r>
              <a:rPr lang="ja-JP" altLang="en-US" sz="1100" dirty="0"/>
              <a:t>・利用者に関わる情報の蓄積が重要であり、図書館を中心とした利用者参加型の情報コミュニティの構築が必要である。</a:t>
            </a:r>
            <a:endParaRPr lang="en-US" altLang="ja-JP" sz="1100" dirty="0"/>
          </a:p>
          <a:p>
            <a:r>
              <a:rPr lang="ja-JP" altLang="en-US" sz="1100" dirty="0"/>
              <a:t>・蓄積された大量の利用者情報の中から有用な情報を抽出（データマイニング）することで集合知の活用も可能になる。</a:t>
            </a:r>
            <a:endParaRPr lang="en-US" altLang="ja-JP" sz="1100" dirty="0"/>
          </a:p>
          <a:p>
            <a:r>
              <a:rPr lang="ja-JP" altLang="en-US" sz="1100" dirty="0"/>
              <a:t>★利用者と図書館蔵書のマッチングを支援</a:t>
            </a:r>
            <a:endParaRPr lang="en-US" altLang="ja-JP" sz="1100" dirty="0"/>
          </a:p>
          <a:p>
            <a:r>
              <a:rPr lang="ja-JP" altLang="en-US" sz="1100" dirty="0"/>
              <a:t>・紙媒体資料が当分の間電子媒体と共存することが予想されるなかで、利用者と紙媒体資料をいかにうまくマッチングさせるかが今後も重要である。このマッチングを支援するために、図書館システムの要件として、</a:t>
            </a:r>
            <a:endParaRPr lang="en-US" altLang="ja-JP" sz="1100" dirty="0"/>
          </a:p>
          <a:p>
            <a:r>
              <a:rPr lang="ja-JP" altLang="en-US" sz="1100" dirty="0"/>
              <a:t>・</a:t>
            </a:r>
            <a:r>
              <a:rPr lang="en-US" altLang="ja-JP" sz="1100" dirty="0"/>
              <a:t>Google </a:t>
            </a:r>
            <a:r>
              <a:rPr lang="ja-JP" altLang="en-US" sz="1100" dirty="0"/>
              <a:t>から図書館蔵書へのアクセスを可能にする、</a:t>
            </a:r>
            <a:endParaRPr lang="en-US" altLang="ja-JP" sz="1100" dirty="0"/>
          </a:p>
          <a:p>
            <a:r>
              <a:rPr lang="ja-JP" altLang="en-US" sz="1100" dirty="0"/>
              <a:t>・利用者個人への直接サービスを志向する、</a:t>
            </a:r>
            <a:endParaRPr lang="en-US" altLang="ja-JP" sz="1100" dirty="0"/>
          </a:p>
          <a:p>
            <a:r>
              <a:rPr lang="ja-JP" altLang="en-US" sz="1100" dirty="0"/>
              <a:t>・サービスをパーソナライズする、</a:t>
            </a:r>
            <a:endParaRPr lang="en-US" altLang="ja-JP" sz="1100" dirty="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1100" u="sng" dirty="0" smtClean="0"/>
              <a:t>●</a:t>
            </a:r>
            <a:r>
              <a:rPr lang="ja-JP" altLang="en-US" sz="2800" u="sng" dirty="0" smtClean="0">
                <a:solidFill>
                  <a:srgbClr val="C00000"/>
                </a:solidFill>
              </a:rPr>
              <a:t>関係機関が連携・分担してサービスを提供</a:t>
            </a:r>
            <a:endParaRPr lang="en-US" altLang="ja-JP" sz="1100" u="sng" dirty="0"/>
          </a:p>
          <a:p>
            <a:r>
              <a:rPr lang="ja-JP" altLang="en-US" sz="1100" dirty="0"/>
              <a:t>・必要なサービスの特定と、既存のサービスとの統合・切り分け・連携</a:t>
            </a:r>
          </a:p>
          <a:p>
            <a:endParaRPr lang="en-US" altLang="ja-JP" sz="1100" dirty="0"/>
          </a:p>
        </p:txBody>
      </p:sp>
    </p:spTree>
    <p:extLst>
      <p:ext uri="{BB962C8B-B14F-4D97-AF65-F5344CB8AC3E}">
        <p14:creationId xmlns:p14="http://schemas.microsoft.com/office/powerpoint/2010/main" val="392761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総合目録ネットワーク参加館フォーラム</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14CC894B-9A8F-4E03-A8EA-9223EA4E8261}" type="slidenum">
              <a:rPr lang="en-US" altLang="ja-JP">
                <a:solidFill>
                  <a:srgbClr val="000000"/>
                </a:solidFill>
              </a:rPr>
              <a:pPr/>
              <a:t>41</a:t>
            </a:fld>
            <a:endParaRPr lang="en-US" altLang="ja-JP">
              <a:solidFill>
                <a:srgbClr val="000000"/>
              </a:solidFill>
            </a:endParaRPr>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r>
              <a:rPr lang="ja-JP" altLang="en-US" dirty="0" smtClean="0"/>
              <a:t>■集合</a:t>
            </a:r>
            <a:r>
              <a:rPr lang="ja-JP" altLang="en-US" dirty="0"/>
              <a:t>知を利用する</a:t>
            </a:r>
            <a:r>
              <a:rPr lang="en-US" altLang="ja-JP" dirty="0"/>
              <a:t>Web2.0</a:t>
            </a:r>
            <a:r>
              <a:rPr lang="ja-JP" altLang="en-US" dirty="0"/>
              <a:t>から、意味的情報の相互利用の</a:t>
            </a:r>
            <a:r>
              <a:rPr lang="en-US" altLang="ja-JP" dirty="0"/>
              <a:t>Web3.0</a:t>
            </a:r>
            <a:r>
              <a:rPr lang="ja-JP" altLang="en-US" dirty="0" smtClean="0"/>
              <a:t>へ</a:t>
            </a:r>
            <a:endParaRPr lang="en-US" altLang="ja-JP" dirty="0" smtClean="0"/>
          </a:p>
          <a:p>
            <a:r>
              <a:rPr lang="ja-JP" altLang="en-US" dirty="0" smtClean="0"/>
              <a:t>￥</a:t>
            </a:r>
            <a:r>
              <a:rPr lang="en-US" altLang="ja-JP" dirty="0" smtClean="0"/>
              <a:t>Web2.0</a:t>
            </a:r>
            <a:r>
              <a:rPr lang="ja-JP" altLang="en-US" dirty="0"/>
              <a:t>：</a:t>
            </a:r>
            <a:r>
              <a:rPr lang="en-US" altLang="ja-JP" dirty="0"/>
              <a:t>Blog</a:t>
            </a:r>
            <a:r>
              <a:rPr lang="ja-JP" altLang="en-US" dirty="0" err="1"/>
              <a:t>、</a:t>
            </a:r>
            <a:r>
              <a:rPr lang="en-US" altLang="ja-JP" dirty="0" err="1"/>
              <a:t>Forksonomy</a:t>
            </a:r>
            <a:r>
              <a:rPr lang="ja-JP" altLang="en-US" dirty="0" err="1"/>
              <a:t>、</a:t>
            </a:r>
            <a:r>
              <a:rPr lang="en-US" altLang="ja-JP" dirty="0"/>
              <a:t>Ajax</a:t>
            </a:r>
            <a:r>
              <a:rPr lang="ja-JP" altLang="en-US" dirty="0" err="1"/>
              <a:t>、</a:t>
            </a:r>
            <a:r>
              <a:rPr lang="en-US" altLang="ja-JP" dirty="0"/>
              <a:t>Mashup</a:t>
            </a:r>
            <a:r>
              <a:rPr lang="ja-JP" altLang="en-US" dirty="0" err="1"/>
              <a:t>、</a:t>
            </a:r>
            <a:r>
              <a:rPr lang="en-US" altLang="ja-JP" dirty="0"/>
              <a:t>Long </a:t>
            </a:r>
            <a:r>
              <a:rPr lang="en-US" altLang="ja-JP" dirty="0" smtClean="0"/>
              <a:t>Tail</a:t>
            </a:r>
          </a:p>
          <a:p>
            <a:r>
              <a:rPr lang="ja-JP" altLang="en-US" dirty="0" smtClean="0"/>
              <a:t>・</a:t>
            </a:r>
            <a:r>
              <a:rPr lang="en-US" altLang="ja-JP" dirty="0" smtClean="0"/>
              <a:t>Web3.0</a:t>
            </a:r>
            <a:r>
              <a:rPr lang="ja-JP" altLang="en-US" dirty="0"/>
              <a:t>：</a:t>
            </a:r>
            <a:r>
              <a:rPr lang="en-US" altLang="ja-JP" dirty="0"/>
              <a:t>RDF</a:t>
            </a:r>
            <a:r>
              <a:rPr lang="ja-JP" altLang="en-US" dirty="0" err="1"/>
              <a:t>、</a:t>
            </a:r>
            <a:r>
              <a:rPr lang="en-US" altLang="ja-JP" dirty="0"/>
              <a:t>SKOS</a:t>
            </a:r>
            <a:r>
              <a:rPr lang="ja-JP" altLang="en-US" dirty="0" err="1"/>
              <a:t>、</a:t>
            </a:r>
            <a:r>
              <a:rPr lang="ja-JP" altLang="en-US" dirty="0"/>
              <a:t>オントロジー、</a:t>
            </a:r>
            <a:r>
              <a:rPr lang="en-US" altLang="ja-JP" dirty="0"/>
              <a:t>GRDDL</a:t>
            </a:r>
            <a:r>
              <a:rPr lang="ja-JP" altLang="en-US" dirty="0" err="1"/>
              <a:t>、</a:t>
            </a:r>
            <a:r>
              <a:rPr lang="en-US" altLang="ja-JP" dirty="0"/>
              <a:t>SPARQL</a:t>
            </a:r>
          </a:p>
          <a:p>
            <a:r>
              <a:rPr lang="ja-JP" altLang="en-US" dirty="0"/>
              <a:t>ウェブサービスの協調によるサービス提供へ</a:t>
            </a:r>
          </a:p>
          <a:p>
            <a:r>
              <a:rPr lang="ja-JP" altLang="en-US" dirty="0" smtClean="0"/>
              <a:t>■関係</a:t>
            </a:r>
            <a:r>
              <a:rPr lang="ja-JP" altLang="en-US" dirty="0"/>
              <a:t>機関による共同構築、オープンソースの利用、マッシュアップによるサービス構築</a:t>
            </a:r>
          </a:p>
          <a:p>
            <a:r>
              <a:rPr lang="ja-JP" altLang="en-US" dirty="0" smtClean="0"/>
              <a:t>■ボーンデジタル</a:t>
            </a:r>
            <a:r>
              <a:rPr lang="ja-JP" altLang="en-US" dirty="0"/>
              <a:t>を含めた蔵書構築、総合</a:t>
            </a:r>
            <a:r>
              <a:rPr lang="ja-JP" altLang="en-US" dirty="0" smtClean="0"/>
              <a:t>目録</a:t>
            </a:r>
            <a:endParaRPr lang="en-US" altLang="ja-JP" dirty="0" smtClean="0"/>
          </a:p>
          <a:p>
            <a:r>
              <a:rPr lang="ja-JP" altLang="en-US" dirty="0" smtClean="0"/>
              <a:t>・全国的</a:t>
            </a:r>
            <a:r>
              <a:rPr lang="ja-JP" altLang="en-US" dirty="0"/>
              <a:t>なシステムの第一義の目的は、メタデータの提供基盤にあり、その際図書・雑誌における所蔵のほかに、電子情報資源のライセンス（利用権）等を管理できることが不可欠である</a:t>
            </a:r>
            <a:r>
              <a:rPr lang="ja-JP" altLang="en-US" dirty="0" smtClean="0"/>
              <a:t>。</a:t>
            </a:r>
            <a:endParaRPr lang="en-US" altLang="ja-JP" dirty="0" smtClean="0"/>
          </a:p>
          <a:p>
            <a:r>
              <a:rPr lang="ja-JP" altLang="en-US" dirty="0" smtClean="0"/>
              <a:t>・サービス</a:t>
            </a:r>
            <a:r>
              <a:rPr lang="ja-JP" altLang="en-US" dirty="0"/>
              <a:t>の迅速化・業務の省力化を可能にするためには、メタデータを発生源に近い所で作成することを基本とすべきである</a:t>
            </a:r>
            <a:r>
              <a:rPr lang="ja-JP" altLang="en-US" dirty="0" smtClean="0"/>
              <a:t>。</a:t>
            </a:r>
            <a:endParaRPr lang="en-US" altLang="ja-JP" dirty="0" smtClean="0"/>
          </a:p>
          <a:p>
            <a:r>
              <a:rPr lang="ja-JP" altLang="en-US" dirty="0" smtClean="0"/>
              <a:t>・メタデータ</a:t>
            </a:r>
            <a:r>
              <a:rPr lang="ja-JP" altLang="en-US" dirty="0"/>
              <a:t>を軸にした各種サービスのホスティングが中小規模大学にとって有効なサービスになる</a:t>
            </a:r>
            <a:r>
              <a:rPr lang="ja-JP" altLang="en-US" dirty="0" smtClean="0"/>
              <a:t>。</a:t>
            </a:r>
            <a:endParaRPr lang="en-US" altLang="ja-JP" dirty="0" smtClean="0"/>
          </a:p>
          <a:p>
            <a:r>
              <a:rPr lang="ja-JP" altLang="en-US" dirty="0" smtClean="0"/>
              <a:t>・将来的</a:t>
            </a:r>
            <a:r>
              <a:rPr lang="ja-JP" altLang="en-US" dirty="0"/>
              <a:t>には、目録を利用者側の視点から見直すモデル（</a:t>
            </a:r>
            <a:r>
              <a:rPr lang="en-US" altLang="ja-JP" dirty="0" smtClean="0"/>
              <a:t>FRBR</a:t>
            </a:r>
            <a:r>
              <a:rPr lang="ja-JP" altLang="en-US" dirty="0" smtClean="0"/>
              <a:t>）</a:t>
            </a:r>
            <a:r>
              <a:rPr lang="ja-JP" altLang="en-US" dirty="0"/>
              <a:t>に基づくメタデータの再構築も検討課題である。</a:t>
            </a:r>
          </a:p>
          <a:p>
            <a:endParaRPr lang="en-US" altLang="ja-JP" dirty="0"/>
          </a:p>
        </p:txBody>
      </p:sp>
    </p:spTree>
    <p:extLst>
      <p:ext uri="{BB962C8B-B14F-4D97-AF65-F5344CB8AC3E}">
        <p14:creationId xmlns:p14="http://schemas.microsoft.com/office/powerpoint/2010/main" val="1636907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746799" indent="-746799">
              <a:lnSpc>
                <a:spcPct val="80000"/>
              </a:lnSpc>
            </a:pPr>
            <a:r>
              <a:rPr lang="en-US" altLang="ja-JP" dirty="0" smtClean="0">
                <a:solidFill>
                  <a:srgbClr val="C00000"/>
                </a:solidFill>
              </a:rPr>
              <a:t>PORTA</a:t>
            </a:r>
            <a:r>
              <a:rPr lang="ja-JP" altLang="en-US" dirty="0" err="1" smtClean="0">
                <a:solidFill>
                  <a:srgbClr val="C00000"/>
                </a:solidFill>
              </a:rPr>
              <a:t>での</a:t>
            </a:r>
            <a:r>
              <a:rPr lang="ja-JP" altLang="en-US" dirty="0" smtClean="0">
                <a:solidFill>
                  <a:srgbClr val="C00000"/>
                </a:solidFill>
              </a:rPr>
              <a:t>共通仕様の要素</a:t>
            </a:r>
            <a:endParaRPr lang="en-US" altLang="ja-JP" dirty="0" smtClean="0">
              <a:solidFill>
                <a:srgbClr val="C00000"/>
              </a:solidFill>
            </a:endParaRPr>
          </a:p>
          <a:p>
            <a:pPr marL="746799" indent="-746799">
              <a:lnSpc>
                <a:spcPct val="80000"/>
              </a:lnSpc>
            </a:pPr>
            <a:r>
              <a:rPr lang="ja-JP" altLang="en-US" dirty="0" smtClean="0">
                <a:solidFill>
                  <a:srgbClr val="C00000"/>
                </a:solidFill>
              </a:rPr>
              <a:t>＝＝＝＝</a:t>
            </a:r>
            <a:endParaRPr lang="en-US" altLang="ja-JP" dirty="0" smtClean="0">
              <a:solidFill>
                <a:srgbClr val="C00000"/>
              </a:solidFill>
            </a:endParaRPr>
          </a:p>
          <a:p>
            <a:pPr marL="746799" indent="-746799">
              <a:lnSpc>
                <a:spcPct val="80000"/>
              </a:lnSpc>
            </a:pPr>
            <a:r>
              <a:rPr lang="ja-JP" altLang="en-US" dirty="0" smtClean="0">
                <a:solidFill>
                  <a:srgbClr val="C00000"/>
                </a:solidFill>
              </a:rPr>
              <a:t>■深層ウェブの表層化</a:t>
            </a:r>
            <a:r>
              <a:rPr lang="ja-JP" altLang="en-US" u="sng" dirty="0" smtClean="0">
                <a:solidFill>
                  <a:srgbClr val="C00000"/>
                </a:solidFill>
              </a:rPr>
              <a:t>（検索エンジンがインデキシングしやすいように</a:t>
            </a:r>
            <a:r>
              <a:rPr lang="ja-JP" altLang="en-US" u="sng" dirty="0" smtClean="0"/>
              <a:t>）</a:t>
            </a:r>
            <a:endParaRPr lang="en-US" altLang="ja-JP" u="sng" dirty="0" smtClean="0"/>
          </a:p>
          <a:p>
            <a:pPr marL="746799" indent="-746799">
              <a:lnSpc>
                <a:spcPct val="80000"/>
              </a:lnSpc>
            </a:pPr>
            <a:r>
              <a:rPr lang="en-US" altLang="ja-JP" dirty="0" smtClean="0"/>
              <a:t>Google</a:t>
            </a:r>
            <a:r>
              <a:rPr lang="ja-JP" altLang="en-US" dirty="0" smtClean="0"/>
              <a:t>の</a:t>
            </a:r>
            <a:r>
              <a:rPr lang="en-US" altLang="ja-JP" dirty="0" smtClean="0"/>
              <a:t>Sitemaps</a:t>
            </a:r>
            <a:r>
              <a:rPr lang="ja-JP" altLang="en-US" dirty="0" err="1" smtClean="0"/>
              <a:t>のような</a:t>
            </a:r>
            <a:r>
              <a:rPr lang="ja-JP" altLang="en-US" dirty="0" smtClean="0"/>
              <a:t>仕組み</a:t>
            </a:r>
            <a:endParaRPr lang="en-US" altLang="ja-JP" dirty="0" smtClean="0"/>
          </a:p>
          <a:p>
            <a:pPr marL="746799" indent="-746799">
              <a:lnSpc>
                <a:spcPct val="80000"/>
              </a:lnSpc>
            </a:pPr>
            <a:r>
              <a:rPr lang="ja-JP" altLang="en-US" dirty="0" smtClean="0"/>
              <a:t>検索機能</a:t>
            </a:r>
            <a:r>
              <a:rPr lang="en-US" altLang="ja-JP" dirty="0" smtClean="0"/>
              <a:t>API</a:t>
            </a:r>
          </a:p>
          <a:p>
            <a:pPr marL="746799" indent="-746799">
              <a:lnSpc>
                <a:spcPct val="80000"/>
              </a:lnSpc>
            </a:pPr>
            <a:r>
              <a:rPr lang="ja-JP" altLang="en-US" dirty="0" smtClean="0"/>
              <a:t>■共通仕様の適用</a:t>
            </a:r>
            <a:endParaRPr lang="en-US" altLang="ja-JP" dirty="0" smtClean="0"/>
          </a:p>
          <a:p>
            <a:pPr marL="746799" indent="-746799">
              <a:lnSpc>
                <a:spcPct val="80000"/>
              </a:lnSpc>
            </a:pPr>
            <a:r>
              <a:rPr lang="ja-JP" altLang="en-US" dirty="0" smtClean="0"/>
              <a:t>●統合検索のための通信規約</a:t>
            </a:r>
            <a:endParaRPr lang="en-US" altLang="ja-JP" dirty="0" smtClean="0"/>
          </a:p>
          <a:p>
            <a:pPr marL="746799" indent="-746799">
              <a:lnSpc>
                <a:spcPct val="80000"/>
              </a:lnSpc>
            </a:pPr>
            <a:r>
              <a:rPr lang="en-US" altLang="ja-JP" dirty="0" smtClean="0"/>
              <a:t>OAI-PMH</a:t>
            </a:r>
            <a:r>
              <a:rPr lang="ja-JP" altLang="en-US" dirty="0" err="1" smtClean="0"/>
              <a:t>、</a:t>
            </a:r>
            <a:r>
              <a:rPr lang="en-US" altLang="ja-JP" dirty="0" smtClean="0"/>
              <a:t>SRW</a:t>
            </a:r>
            <a:r>
              <a:rPr lang="ja-JP" altLang="en-US" dirty="0" smtClean="0"/>
              <a:t>（</a:t>
            </a:r>
            <a:r>
              <a:rPr lang="en-US" altLang="ja-JP" dirty="0" smtClean="0"/>
              <a:t>SRU/SOAP</a:t>
            </a:r>
            <a:r>
              <a:rPr lang="ja-JP" altLang="en-US" dirty="0" smtClean="0"/>
              <a:t>）、</a:t>
            </a:r>
            <a:r>
              <a:rPr lang="en-US" altLang="ja-JP" dirty="0" smtClean="0"/>
              <a:t>RSS</a:t>
            </a:r>
            <a:r>
              <a:rPr lang="ja-JP" altLang="en-US" dirty="0" err="1" smtClean="0"/>
              <a:t>、</a:t>
            </a:r>
            <a:r>
              <a:rPr lang="en-US" altLang="ja-JP" dirty="0" smtClean="0"/>
              <a:t>Z39.50</a:t>
            </a:r>
          </a:p>
          <a:p>
            <a:pPr marL="746799" indent="-746799">
              <a:lnSpc>
                <a:spcPct val="80000"/>
              </a:lnSpc>
            </a:pPr>
            <a:r>
              <a:rPr lang="ja-JP" altLang="en-US" dirty="0" smtClean="0"/>
              <a:t>●書誌情報及びメタデータの記述要素、記述規則</a:t>
            </a:r>
            <a:endParaRPr lang="en-US" altLang="ja-JP" dirty="0" smtClean="0"/>
          </a:p>
          <a:p>
            <a:pPr marL="746799" indent="-746799">
              <a:lnSpc>
                <a:spcPct val="80000"/>
              </a:lnSpc>
            </a:pPr>
            <a:r>
              <a:rPr lang="en-US" altLang="ja-JP" dirty="0" smtClean="0"/>
              <a:t>DC</a:t>
            </a:r>
            <a:r>
              <a:rPr lang="ja-JP" altLang="en-US" dirty="0" err="1" smtClean="0"/>
              <a:t>、</a:t>
            </a:r>
            <a:r>
              <a:rPr lang="ja-JP" altLang="en-US" dirty="0" smtClean="0"/>
              <a:t> </a:t>
            </a:r>
            <a:r>
              <a:rPr lang="en-US" altLang="ja-JP" dirty="0" smtClean="0"/>
              <a:t>MODS</a:t>
            </a:r>
            <a:r>
              <a:rPr lang="ja-JP" altLang="en-US" dirty="0" err="1" smtClean="0"/>
              <a:t>、．．．．</a:t>
            </a:r>
            <a:r>
              <a:rPr lang="en-US" altLang="ja-JP" dirty="0" smtClean="0"/>
              <a:t>J/M⇔MODS</a:t>
            </a:r>
            <a:r>
              <a:rPr lang="ja-JP" altLang="en-US" dirty="0" err="1" smtClean="0"/>
              <a:t>、</a:t>
            </a:r>
            <a:r>
              <a:rPr lang="en-US" altLang="ja-JP" dirty="0" smtClean="0"/>
              <a:t>DC⇔MODS</a:t>
            </a:r>
            <a:r>
              <a:rPr lang="ja-JP" altLang="en-US" dirty="0" err="1" smtClean="0"/>
              <a:t>．．．．</a:t>
            </a:r>
            <a:endParaRPr lang="en-US" altLang="ja-JP" dirty="0" smtClean="0"/>
          </a:p>
          <a:p>
            <a:pPr marL="746799" indent="-746799">
              <a:lnSpc>
                <a:spcPct val="80000"/>
              </a:lnSpc>
            </a:pPr>
            <a:r>
              <a:rPr lang="ja-JP" altLang="en-US" dirty="0" smtClean="0"/>
              <a:t>●デジタル化仕様</a:t>
            </a:r>
            <a:endParaRPr lang="en-US" altLang="ja-JP" dirty="0" smtClean="0"/>
          </a:p>
          <a:p>
            <a:pPr marL="746799" indent="-746799">
              <a:lnSpc>
                <a:spcPct val="80000"/>
              </a:lnSpc>
            </a:pPr>
            <a:r>
              <a:rPr lang="ja-JP" altLang="en-US" dirty="0" smtClean="0"/>
              <a:t>テキスト、イメージ、音声、動画</a:t>
            </a:r>
            <a:r>
              <a:rPr lang="ja-JP" altLang="en-US" dirty="0" err="1" smtClean="0"/>
              <a:t>．．．</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42</a:t>
            </a:fld>
            <a:endParaRPr kumimoji="1" lang="ja-JP" altLang="en-US"/>
          </a:p>
        </p:txBody>
      </p:sp>
    </p:spTree>
    <p:extLst>
      <p:ext uri="{BB962C8B-B14F-4D97-AF65-F5344CB8AC3E}">
        <p14:creationId xmlns:p14="http://schemas.microsoft.com/office/powerpoint/2010/main" val="1788530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80000"/>
              </a:lnSpc>
            </a:pPr>
            <a:r>
              <a:rPr lang="ja-JP" altLang="en-US" sz="2500" dirty="0"/>
              <a:t>■技術</a:t>
            </a:r>
            <a:endParaRPr lang="en-US" altLang="ja-JP" sz="2500" dirty="0"/>
          </a:p>
          <a:p>
            <a:pPr>
              <a:lnSpc>
                <a:spcPct val="80000"/>
              </a:lnSpc>
            </a:pPr>
            <a:r>
              <a:rPr lang="ja-JP" altLang="en-US" sz="2100" dirty="0">
                <a:solidFill>
                  <a:srgbClr val="C00000"/>
                </a:solidFill>
              </a:rPr>
              <a:t>●</a:t>
            </a:r>
            <a:r>
              <a:rPr lang="ja-JP" altLang="en-US" sz="2100" u="sng" dirty="0">
                <a:solidFill>
                  <a:srgbClr val="C00000"/>
                </a:solidFill>
              </a:rPr>
              <a:t>収集を容易にする技術</a:t>
            </a:r>
            <a:endParaRPr lang="en-US" altLang="ja-JP" sz="2100" u="sng" dirty="0">
              <a:solidFill>
                <a:srgbClr val="C00000"/>
              </a:solidFill>
            </a:endParaRPr>
          </a:p>
          <a:p>
            <a:pPr>
              <a:lnSpc>
                <a:spcPct val="80000"/>
              </a:lnSpc>
            </a:pPr>
            <a:r>
              <a:rPr lang="ja-JP" altLang="en-US" sz="2100" dirty="0">
                <a:solidFill>
                  <a:srgbClr val="C00000"/>
                </a:solidFill>
              </a:rPr>
              <a:t>★</a:t>
            </a:r>
            <a:r>
              <a:rPr lang="ja-JP" altLang="en-US" sz="1800" dirty="0"/>
              <a:t>収集効率を高める技術（差分収集と再現技術を含む）</a:t>
            </a:r>
            <a:endParaRPr lang="en-US" altLang="ja-JP" sz="1800" dirty="0"/>
          </a:p>
          <a:p>
            <a:pPr>
              <a:lnSpc>
                <a:spcPct val="80000"/>
              </a:lnSpc>
            </a:pPr>
            <a:r>
              <a:rPr lang="ja-JP" altLang="en-US" sz="1800" dirty="0"/>
              <a:t>★収集品質を高める技術</a:t>
            </a:r>
            <a:endParaRPr lang="en-US" altLang="ja-JP" sz="1800" dirty="0"/>
          </a:p>
          <a:p>
            <a:pPr>
              <a:lnSpc>
                <a:spcPct val="80000"/>
              </a:lnSpc>
            </a:pPr>
            <a:r>
              <a:rPr lang="ja-JP" altLang="en-US" sz="1800" dirty="0"/>
              <a:t>★収集したサイトイメージから著作物を切り出す技術</a:t>
            </a:r>
            <a:endParaRPr lang="en-US" altLang="ja-JP" sz="1800" dirty="0"/>
          </a:p>
          <a:p>
            <a:pPr>
              <a:lnSpc>
                <a:spcPct val="80000"/>
              </a:lnSpc>
            </a:pPr>
            <a:r>
              <a:rPr lang="ja-JP" altLang="en-US" sz="1800" dirty="0">
                <a:solidFill>
                  <a:srgbClr val="C00000"/>
                </a:solidFill>
              </a:rPr>
              <a:t>●</a:t>
            </a:r>
            <a:r>
              <a:rPr lang="ja-JP" altLang="en-US" sz="2100" u="sng" dirty="0">
                <a:solidFill>
                  <a:srgbClr val="C00000"/>
                </a:solidFill>
              </a:rPr>
              <a:t>メタデータの付与を省力化する機能</a:t>
            </a:r>
            <a:endParaRPr lang="en-US" altLang="ja-JP" sz="2100" u="sng" dirty="0">
              <a:solidFill>
                <a:srgbClr val="C00000"/>
              </a:solidFill>
            </a:endParaRPr>
          </a:p>
          <a:p>
            <a:pPr>
              <a:lnSpc>
                <a:spcPct val="80000"/>
              </a:lnSpc>
            </a:pPr>
            <a:r>
              <a:rPr lang="ja-JP" altLang="en-US" sz="2100" dirty="0">
                <a:solidFill>
                  <a:srgbClr val="C00000"/>
                </a:solidFill>
              </a:rPr>
              <a:t>★</a:t>
            </a:r>
            <a:r>
              <a:rPr lang="ja-JP" altLang="en-US" sz="1800" dirty="0"/>
              <a:t>可能な限り自動化</a:t>
            </a:r>
            <a:endParaRPr lang="en-US" altLang="ja-JP" sz="1800" dirty="0"/>
          </a:p>
          <a:p>
            <a:pPr>
              <a:lnSpc>
                <a:spcPct val="80000"/>
              </a:lnSpc>
            </a:pPr>
            <a:r>
              <a:rPr lang="ja-JP" altLang="en-US" sz="1800" dirty="0"/>
              <a:t>・</a:t>
            </a:r>
            <a:r>
              <a:rPr lang="ja-JP" altLang="en-US" sz="1600" dirty="0"/>
              <a:t>セマンティックウェブ技術の活用</a:t>
            </a:r>
            <a:endParaRPr lang="en-US" altLang="ja-JP" sz="1600" dirty="0"/>
          </a:p>
          <a:p>
            <a:pPr>
              <a:lnSpc>
                <a:spcPct val="80000"/>
              </a:lnSpc>
            </a:pPr>
            <a:r>
              <a:rPr lang="ja-JP" altLang="en-US" sz="1600" dirty="0"/>
              <a:t>・将来的には、 </a:t>
            </a:r>
            <a:r>
              <a:rPr lang="en-US" altLang="ja-JP" sz="1600" dirty="0"/>
              <a:t>FRBR</a:t>
            </a:r>
            <a:r>
              <a:rPr lang="ja-JP" altLang="en-US" sz="1600" dirty="0"/>
              <a:t>の概念を適用した組織化も</a:t>
            </a:r>
            <a:endParaRPr lang="en-US" altLang="ja-JP" sz="1600" dirty="0"/>
          </a:p>
          <a:p>
            <a:pPr>
              <a:lnSpc>
                <a:spcPct val="80000"/>
              </a:lnSpc>
            </a:pPr>
            <a:r>
              <a:rPr lang="ja-JP" altLang="en-US" sz="1600" dirty="0"/>
              <a:t>・</a:t>
            </a:r>
            <a:r>
              <a:rPr lang="ja-JP" altLang="en-US" sz="1800" dirty="0"/>
              <a:t>自動化の精度が低いものに関しては、人手による確認作業を省力化できる機能</a:t>
            </a:r>
            <a:endParaRPr lang="en-US" altLang="ja-JP" sz="1800" dirty="0"/>
          </a:p>
          <a:p>
            <a:pPr>
              <a:lnSpc>
                <a:spcPct val="80000"/>
              </a:lnSpc>
            </a:pPr>
            <a:r>
              <a:rPr lang="ja-JP" altLang="en-US" sz="1800" dirty="0">
                <a:solidFill>
                  <a:srgbClr val="C00000"/>
                </a:solidFill>
              </a:rPr>
              <a:t>●</a:t>
            </a:r>
            <a:r>
              <a:rPr lang="ja-JP" altLang="en-US" sz="2100" u="sng" dirty="0">
                <a:solidFill>
                  <a:srgbClr val="C00000"/>
                </a:solidFill>
              </a:rPr>
              <a:t>検索を容易にする技術</a:t>
            </a:r>
            <a:endParaRPr lang="en-US" altLang="ja-JP" sz="2100" u="sng" dirty="0">
              <a:solidFill>
                <a:srgbClr val="C00000"/>
              </a:solidFill>
            </a:endParaRPr>
          </a:p>
          <a:p>
            <a:pPr>
              <a:lnSpc>
                <a:spcPct val="80000"/>
              </a:lnSpc>
            </a:pPr>
            <a:r>
              <a:rPr lang="ja-JP" altLang="en-US" sz="2100" dirty="0">
                <a:solidFill>
                  <a:srgbClr val="C00000"/>
                </a:solidFill>
              </a:rPr>
              <a:t>・</a:t>
            </a:r>
            <a:r>
              <a:rPr lang="ja-JP" altLang="en-US" sz="1800" dirty="0"/>
              <a:t>キーワードマッチングだけでなく、推定する技術も活用した検索技術</a:t>
            </a:r>
            <a:endParaRPr lang="en-US" altLang="ja-JP" sz="1800" dirty="0"/>
          </a:p>
          <a:p>
            <a:pPr>
              <a:lnSpc>
                <a:spcPct val="80000"/>
              </a:lnSpc>
            </a:pPr>
            <a:r>
              <a:rPr lang="ja-JP" altLang="en-US" sz="1800" dirty="0"/>
              <a:t>・検索、クラスタリング検索等</a:t>
            </a:r>
          </a:p>
          <a:p>
            <a:pPr>
              <a:lnSpc>
                <a:spcPct val="80000"/>
              </a:lnSpc>
            </a:pPr>
            <a:r>
              <a:rPr lang="ja-JP" altLang="en-US" sz="2500" dirty="0"/>
              <a:t>■進め方</a:t>
            </a:r>
            <a:endParaRPr lang="en-US" altLang="ja-JP" sz="2500" dirty="0"/>
          </a:p>
          <a:p>
            <a:pPr>
              <a:lnSpc>
                <a:spcPct val="80000"/>
              </a:lnSpc>
            </a:pPr>
            <a:r>
              <a:rPr lang="ja-JP" altLang="en-US" sz="2500" dirty="0"/>
              <a:t>・</a:t>
            </a:r>
            <a:r>
              <a:rPr lang="ja-JP" altLang="en-US" sz="2100" dirty="0"/>
              <a:t>国際標準、業界標準の積極的な適用</a:t>
            </a:r>
            <a:endParaRPr lang="en-US" altLang="ja-JP" sz="2100" dirty="0"/>
          </a:p>
          <a:p>
            <a:pPr>
              <a:lnSpc>
                <a:spcPct val="80000"/>
              </a:lnSpc>
            </a:pPr>
            <a:r>
              <a:rPr lang="ja-JP" altLang="en-US" sz="2100" dirty="0"/>
              <a:t>・政府機関、民間を問わず、国内外の</a:t>
            </a:r>
            <a:r>
              <a:rPr lang="ja-JP" altLang="en-US" sz="2100" u="sng" dirty="0">
                <a:solidFill>
                  <a:srgbClr val="C00000"/>
                </a:solidFill>
              </a:rPr>
              <a:t>研究機関、研究者等と連携して調査研究</a:t>
            </a:r>
            <a:endParaRPr lang="en-US" altLang="ja-JP" sz="2100" u="sng" dirty="0">
              <a:solidFill>
                <a:srgbClr val="C00000"/>
              </a:solidFill>
            </a:endParaRPr>
          </a:p>
          <a:p>
            <a:pPr>
              <a:lnSpc>
                <a:spcPct val="80000"/>
              </a:lnSpc>
            </a:pPr>
            <a:r>
              <a:rPr lang="ja-JP" altLang="en-US" sz="2100" dirty="0">
                <a:solidFill>
                  <a:srgbClr val="C00000"/>
                </a:solidFill>
              </a:rPr>
              <a:t>・各機関の研究成果を組み合わせて</a:t>
            </a:r>
            <a:r>
              <a:rPr lang="ja-JP" altLang="en-US" sz="2100" dirty="0"/>
              <a:t>機能を実現</a:t>
            </a:r>
            <a:endParaRPr lang="en-US" altLang="ja-JP" sz="2100" dirty="0"/>
          </a:p>
          <a:p>
            <a:pPr>
              <a:lnSpc>
                <a:spcPct val="80000"/>
              </a:lnSpc>
            </a:pPr>
            <a:r>
              <a:rPr lang="ja-JP" altLang="en-US" sz="2100" dirty="0"/>
              <a:t>・まずは、海外では</a:t>
            </a:r>
            <a:r>
              <a:rPr lang="en-US" altLang="ja-JP" sz="2100" dirty="0"/>
              <a:t>IIPC</a:t>
            </a:r>
            <a:r>
              <a:rPr lang="ja-JP" altLang="en-US" sz="2100" dirty="0" err="1"/>
              <a:t>、</a:t>
            </a:r>
            <a:r>
              <a:rPr lang="ja-JP" altLang="en-US" sz="2100" dirty="0"/>
              <a:t>国内では研究開発を行っている</a:t>
            </a:r>
            <a:r>
              <a:rPr lang="en-US" altLang="ja-JP" sz="2100" u="sng" dirty="0">
                <a:solidFill>
                  <a:srgbClr val="C00000"/>
                </a:solidFill>
              </a:rPr>
              <a:t>JST</a:t>
            </a:r>
            <a:r>
              <a:rPr lang="ja-JP" altLang="en-US" sz="2100" u="sng" dirty="0" err="1">
                <a:solidFill>
                  <a:srgbClr val="C00000"/>
                </a:solidFill>
              </a:rPr>
              <a:t>、</a:t>
            </a:r>
            <a:r>
              <a:rPr lang="en-US" altLang="ja-JP" sz="2100" u="sng" dirty="0">
                <a:solidFill>
                  <a:srgbClr val="C00000"/>
                </a:solidFill>
              </a:rPr>
              <a:t>NII</a:t>
            </a:r>
            <a:r>
              <a:rPr lang="ja-JP" altLang="en-US" sz="2100" u="sng" dirty="0" err="1">
                <a:solidFill>
                  <a:srgbClr val="C00000"/>
                </a:solidFill>
              </a:rPr>
              <a:t>、</a:t>
            </a:r>
            <a:r>
              <a:rPr lang="en-US" altLang="ja-JP" sz="2100" u="sng" dirty="0">
                <a:solidFill>
                  <a:srgbClr val="C00000"/>
                </a:solidFill>
              </a:rPr>
              <a:t>NICT</a:t>
            </a:r>
            <a:r>
              <a:rPr lang="ja-JP" altLang="en-US" sz="2100" u="sng" dirty="0" err="1">
                <a:solidFill>
                  <a:srgbClr val="C00000"/>
                </a:solidFill>
              </a:rPr>
              <a:t>、</a:t>
            </a:r>
            <a:r>
              <a:rPr lang="en-US" altLang="ja-JP" sz="2100" u="sng" dirty="0">
                <a:solidFill>
                  <a:srgbClr val="C00000"/>
                </a:solidFill>
              </a:rPr>
              <a:t>AIST</a:t>
            </a:r>
            <a:r>
              <a:rPr lang="ja-JP" altLang="en-US" sz="2100" u="sng" dirty="0" err="1">
                <a:solidFill>
                  <a:srgbClr val="C00000"/>
                </a:solidFill>
              </a:rPr>
              <a:t>、</a:t>
            </a:r>
            <a:r>
              <a:rPr lang="en-US" altLang="ja-JP" sz="2100" u="sng" dirty="0">
                <a:solidFill>
                  <a:srgbClr val="C00000"/>
                </a:solidFill>
              </a:rPr>
              <a:t>IPA</a:t>
            </a:r>
            <a:r>
              <a:rPr lang="ja-JP" altLang="en-US" sz="2100" u="sng" dirty="0">
                <a:solidFill>
                  <a:srgbClr val="C00000"/>
                </a:solidFill>
              </a:rPr>
              <a:t>等</a:t>
            </a:r>
            <a:r>
              <a:rPr lang="ja-JP" altLang="en-US" sz="2100" dirty="0"/>
              <a:t>の政府機関、大学の研究室との連携</a:t>
            </a:r>
            <a:endParaRPr lang="en-US" altLang="ja-JP" sz="2100" dirty="0"/>
          </a:p>
          <a:p>
            <a:pPr>
              <a:lnSpc>
                <a:spcPct val="80000"/>
              </a:lnSpc>
            </a:pPr>
            <a:r>
              <a:rPr lang="ja-JP" altLang="en-US" sz="2100" dirty="0"/>
              <a:t>・有用な検索サービスを実施している商用ポータル機関（</a:t>
            </a:r>
            <a:r>
              <a:rPr lang="en-US" altLang="ja-JP" sz="2100" dirty="0"/>
              <a:t>Google</a:t>
            </a:r>
            <a:r>
              <a:rPr lang="ja-JP" altLang="en-US" sz="2100" dirty="0" err="1"/>
              <a:t>、</a:t>
            </a:r>
            <a:r>
              <a:rPr lang="en-US" altLang="ja-JP" sz="2100" dirty="0"/>
              <a:t>Yahoo</a:t>
            </a:r>
            <a:r>
              <a:rPr lang="ja-JP" altLang="en-US" sz="2100" dirty="0"/>
              <a:t>等）との連携</a:t>
            </a:r>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44</a:t>
            </a:fld>
            <a:endParaRPr kumimoji="1" lang="ja-JP" altLang="en-US"/>
          </a:p>
        </p:txBody>
      </p:sp>
    </p:spTree>
    <p:extLst>
      <p:ext uri="{BB962C8B-B14F-4D97-AF65-F5344CB8AC3E}">
        <p14:creationId xmlns:p14="http://schemas.microsoft.com/office/powerpoint/2010/main" val="2708248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総合目録ネットワーク参加館フォーラム</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0CAB0A52-7A12-4654-9209-860859BDCA61}" type="slidenum">
              <a:rPr lang="en-US" altLang="ja-JP">
                <a:solidFill>
                  <a:srgbClr val="000000"/>
                </a:solidFill>
              </a:rPr>
              <a:pPr/>
              <a:t>45</a:t>
            </a:fld>
            <a:endParaRPr lang="en-US" altLang="ja-JP">
              <a:solidFill>
                <a:srgbClr val="000000"/>
              </a:solidFill>
            </a:endParaRPr>
          </a:p>
        </p:txBody>
      </p:sp>
      <p:sp>
        <p:nvSpPr>
          <p:cNvPr id="274434" name="Rectangle 2"/>
          <p:cNvSpPr>
            <a:spLocks noGrp="1" noRot="1" noChangeAspect="1" noChangeArrowheads="1" noTextEdit="1"/>
          </p:cNvSpPr>
          <p:nvPr>
            <p:ph type="sldImg"/>
          </p:nvPr>
        </p:nvSpPr>
        <p:spPr>
          <a:xfrm>
            <a:off x="360363" y="800100"/>
            <a:ext cx="6049962" cy="3403600"/>
          </a:xfrm>
          <a:ln/>
        </p:spPr>
      </p:sp>
      <p:sp>
        <p:nvSpPr>
          <p:cNvPr id="274435" name="Rectangle 3"/>
          <p:cNvSpPr>
            <a:spLocks noGrp="1" noChangeArrowheads="1"/>
          </p:cNvSpPr>
          <p:nvPr>
            <p:ph type="body" idx="1"/>
          </p:nvPr>
        </p:nvSpPr>
        <p:spPr>
          <a:xfrm>
            <a:off x="673102" y="4278843"/>
            <a:ext cx="5389563" cy="5998265"/>
          </a:xfrm>
        </p:spPr>
        <p:txBody>
          <a:bodyPr/>
          <a:lstStyle/>
          <a:p>
            <a:pPr>
              <a:lnSpc>
                <a:spcPct val="90000"/>
              </a:lnSpc>
            </a:pPr>
            <a:r>
              <a:rPr lang="en-US" altLang="ja-JP" sz="1100" b="1" dirty="0"/>
              <a:t>【</a:t>
            </a:r>
            <a:r>
              <a:rPr lang="ja-JP" altLang="en-US" sz="1100" b="1" dirty="0"/>
              <a:t>デジタルコンテンツの収集・蓄積・提供のまとめ</a:t>
            </a:r>
            <a:r>
              <a:rPr lang="en-US" altLang="ja-JP" sz="1100" b="1" dirty="0"/>
              <a:t>】</a:t>
            </a:r>
            <a:r>
              <a:rPr lang="en-US" altLang="ja-JP" sz="1100" dirty="0"/>
              <a:t>    </a:t>
            </a:r>
          </a:p>
          <a:p>
            <a:pPr>
              <a:lnSpc>
                <a:spcPct val="90000"/>
              </a:lnSpc>
            </a:pPr>
            <a:r>
              <a:rPr lang="en-US" altLang="ja-JP" sz="1100" dirty="0"/>
              <a:t>NDL</a:t>
            </a:r>
            <a:r>
              <a:rPr lang="ja-JP" altLang="en-US" sz="1100" dirty="0"/>
              <a:t>の電子図書館事業のまとめとして、   </a:t>
            </a:r>
          </a:p>
          <a:p>
            <a:pPr>
              <a:lnSpc>
                <a:spcPct val="90000"/>
              </a:lnSpc>
            </a:pPr>
            <a:r>
              <a:rPr lang="ja-JP" altLang="en-US" sz="1100" dirty="0"/>
              <a:t>■収集・蓄積  に関しては </a:t>
            </a:r>
            <a:endParaRPr lang="en-US" altLang="ja-JP" sz="1100" dirty="0"/>
          </a:p>
          <a:p>
            <a:pPr>
              <a:lnSpc>
                <a:spcPct val="90000"/>
              </a:lnSpc>
            </a:pPr>
            <a:r>
              <a:rPr lang="ja-JP" altLang="en-US" sz="1100" dirty="0"/>
              <a:t>・ウェブアーカイブ、デジタルデポジット、資料のデジタル化によって</a:t>
            </a:r>
            <a:r>
              <a:rPr lang="ja-JP" altLang="en-US" sz="1100" dirty="0">
                <a:solidFill>
                  <a:srgbClr val="FF0000"/>
                </a:solidFill>
              </a:rPr>
              <a:t>、「消えてしまう前に、デジタルコンテンツを収集」</a:t>
            </a:r>
            <a:r>
              <a:rPr lang="ja-JP" altLang="en-US" sz="1100" dirty="0"/>
              <a:t>   </a:t>
            </a:r>
            <a:endParaRPr lang="en-US" altLang="ja-JP" sz="1100" dirty="0"/>
          </a:p>
          <a:p>
            <a:pPr>
              <a:lnSpc>
                <a:spcPct val="90000"/>
              </a:lnSpc>
            </a:pPr>
            <a:r>
              <a:rPr lang="ja-JP" altLang="en-US" sz="1100" dirty="0"/>
              <a:t>・「収集したデジタルコンテンツを</a:t>
            </a:r>
            <a:r>
              <a:rPr lang="ja-JP" altLang="en-US" sz="1100" dirty="0">
                <a:solidFill>
                  <a:srgbClr val="FF0000"/>
                </a:solidFill>
              </a:rPr>
              <a:t>将来に亘って利用できるフォーマットで保存</a:t>
            </a:r>
            <a:r>
              <a:rPr lang="ja-JP" altLang="en-US" sz="1100" dirty="0"/>
              <a:t>」  </a:t>
            </a:r>
            <a:endParaRPr lang="en-US" altLang="ja-JP" sz="1100" dirty="0"/>
          </a:p>
          <a:p>
            <a:pPr>
              <a:lnSpc>
                <a:spcPct val="90000"/>
              </a:lnSpc>
            </a:pPr>
            <a:r>
              <a:rPr lang="ja-JP" altLang="en-US" sz="1100" dirty="0">
                <a:solidFill>
                  <a:srgbClr val="FF0000"/>
                </a:solidFill>
              </a:rPr>
              <a:t>★「ナショナルデジタルコレクションの構築」</a:t>
            </a:r>
            <a:r>
              <a:rPr lang="ja-JP" altLang="en-US" sz="1100" dirty="0"/>
              <a:t>は、</a:t>
            </a:r>
            <a:endParaRPr lang="en-US" altLang="ja-JP" sz="1100" dirty="0"/>
          </a:p>
          <a:p>
            <a:pPr>
              <a:lnSpc>
                <a:spcPct val="90000"/>
              </a:lnSpc>
            </a:pPr>
            <a:r>
              <a:rPr lang="ja-JP" altLang="en-US" sz="1100" dirty="0">
                <a:solidFill>
                  <a:srgbClr val="FF0000"/>
                </a:solidFill>
              </a:rPr>
              <a:t>・</a:t>
            </a:r>
            <a:r>
              <a:rPr lang="en-US" altLang="ja-JP" sz="1100" dirty="0">
                <a:solidFill>
                  <a:srgbClr val="FF0000"/>
                </a:solidFill>
              </a:rPr>
              <a:t>NDL</a:t>
            </a:r>
            <a:r>
              <a:rPr lang="ja-JP" altLang="en-US" sz="1100" dirty="0">
                <a:solidFill>
                  <a:srgbClr val="FF0000"/>
                </a:solidFill>
              </a:rPr>
              <a:t>が収集保存しているコンテンツと、現在のウェブ上で各機関が提供するコンテンツを合わせて利用できるようにする</a:t>
            </a:r>
            <a:r>
              <a:rPr lang="ja-JP" altLang="en-US" sz="1100" dirty="0"/>
              <a:t>   </a:t>
            </a:r>
            <a:endParaRPr lang="ja-JP" altLang="en-US" sz="1100" i="1" dirty="0"/>
          </a:p>
          <a:p>
            <a:pPr>
              <a:lnSpc>
                <a:spcPct val="90000"/>
              </a:lnSpc>
            </a:pPr>
            <a:r>
              <a:rPr lang="ja-JP" altLang="en-US" sz="1100" i="1" dirty="0"/>
              <a:t>・そのために、各機関のデジタルアーカイブが、業種・業態を越えて、 共通仕様を実装した分散アーカイブを構築することを目指します。   </a:t>
            </a:r>
            <a:endParaRPr lang="ja-JP" altLang="en-US" sz="1100" dirty="0"/>
          </a:p>
          <a:p>
            <a:pPr>
              <a:lnSpc>
                <a:spcPct val="90000"/>
              </a:lnSpc>
            </a:pPr>
            <a:r>
              <a:rPr lang="ja-JP" altLang="en-US" sz="1100" dirty="0"/>
              <a:t>■提供に関しては</a:t>
            </a:r>
            <a:endParaRPr lang="en-US" altLang="ja-JP" sz="1100" dirty="0"/>
          </a:p>
          <a:p>
            <a:pPr>
              <a:lnSpc>
                <a:spcPct val="90000"/>
              </a:lnSpc>
            </a:pPr>
            <a:r>
              <a:rPr lang="ja-JP" altLang="en-US" sz="1100" dirty="0"/>
              <a:t>●「デジタルコンテンツの統合検索は、</a:t>
            </a:r>
            <a:r>
              <a:rPr lang="ja-JP" altLang="en-US" sz="1100" dirty="0">
                <a:solidFill>
                  <a:srgbClr val="FF0000"/>
                </a:solidFill>
              </a:rPr>
              <a:t>メタデータの収集、横断検索もしくは、 </a:t>
            </a:r>
            <a:r>
              <a:rPr lang="en-US" altLang="ja-JP" sz="1100" dirty="0">
                <a:solidFill>
                  <a:srgbClr val="FF0000"/>
                </a:solidFill>
              </a:rPr>
              <a:t>Web</a:t>
            </a:r>
            <a:r>
              <a:rPr lang="ja-JP" altLang="en-US" sz="1100" dirty="0">
                <a:solidFill>
                  <a:srgbClr val="FF0000"/>
                </a:solidFill>
              </a:rPr>
              <a:t>サービスでのシステム連携</a:t>
            </a:r>
            <a:r>
              <a:rPr lang="ja-JP" altLang="en-US" sz="1100" dirty="0"/>
              <a:t>（いわゆる</a:t>
            </a:r>
            <a:r>
              <a:rPr lang="en-US" altLang="ja-JP" sz="1100" dirty="0"/>
              <a:t>SOA</a:t>
            </a:r>
            <a:r>
              <a:rPr lang="ja-JP" altLang="en-US" sz="1100" dirty="0"/>
              <a:t>を指向）</a:t>
            </a:r>
            <a:r>
              <a:rPr lang="ja-JP" altLang="en-US" sz="1100" dirty="0">
                <a:solidFill>
                  <a:srgbClr val="FF0000"/>
                </a:solidFill>
              </a:rPr>
              <a:t>」を想定</a:t>
            </a:r>
            <a:r>
              <a:rPr lang="ja-JP" altLang="en-US" sz="1100" dirty="0"/>
              <a:t>。   </a:t>
            </a:r>
            <a:endParaRPr lang="en-US" altLang="ja-JP" sz="1100" dirty="0"/>
          </a:p>
          <a:p>
            <a:pPr>
              <a:lnSpc>
                <a:spcPct val="90000"/>
              </a:lnSpc>
            </a:pPr>
            <a:r>
              <a:rPr lang="ja-JP" altLang="en-US" sz="1100" dirty="0"/>
              <a:t>●</a:t>
            </a:r>
            <a:r>
              <a:rPr lang="en-US" altLang="ja-JP" sz="1100" dirty="0"/>
              <a:t>Google</a:t>
            </a:r>
            <a:r>
              <a:rPr lang="ja-JP" altLang="en-US" sz="1100" dirty="0"/>
              <a:t>等のサイトで利用されている</a:t>
            </a:r>
            <a:r>
              <a:rPr lang="en-US" altLang="ja-JP" sz="1100" dirty="0">
                <a:solidFill>
                  <a:srgbClr val="FF0000"/>
                </a:solidFill>
              </a:rPr>
              <a:t>Ajax</a:t>
            </a:r>
            <a:r>
              <a:rPr lang="ja-JP" altLang="en-US" sz="1100" dirty="0">
                <a:solidFill>
                  <a:srgbClr val="FF0000"/>
                </a:solidFill>
              </a:rPr>
              <a:t>等の技術を適用した</a:t>
            </a:r>
            <a:r>
              <a:rPr lang="ja-JP" altLang="en-US" sz="1100" dirty="0"/>
              <a:t>、「直感的な操作による検索機能」を提供   </a:t>
            </a:r>
            <a:endParaRPr lang="en-US" altLang="ja-JP" sz="1100" dirty="0"/>
          </a:p>
          <a:p>
            <a:pPr>
              <a:lnSpc>
                <a:spcPct val="90000"/>
              </a:lnSpc>
            </a:pPr>
            <a:r>
              <a:rPr lang="ja-JP" altLang="en-US" sz="1100" dirty="0">
                <a:solidFill>
                  <a:srgbClr val="FF0000"/>
                </a:solidFill>
              </a:rPr>
              <a:t>●冊子体資料、デジタル化情報（テキスト、画像、動画、音声）を、</a:t>
            </a:r>
            <a:r>
              <a:rPr lang="ja-JP" altLang="en-US" sz="1100" dirty="0"/>
              <a:t>「シングルソース・マルチユースの形で</a:t>
            </a:r>
            <a:r>
              <a:rPr lang="ja-JP" altLang="en-US" sz="1100" dirty="0">
                <a:solidFill>
                  <a:srgbClr val="FF0000"/>
                </a:solidFill>
              </a:rPr>
              <a:t>統合検索</a:t>
            </a:r>
            <a:r>
              <a:rPr lang="ja-JP" altLang="en-US" sz="1100" dirty="0"/>
              <a:t>」を実現   </a:t>
            </a:r>
            <a:endParaRPr lang="en-US" altLang="ja-JP" sz="1100" dirty="0"/>
          </a:p>
          <a:p>
            <a:pPr>
              <a:lnSpc>
                <a:spcPct val="90000"/>
              </a:lnSpc>
            </a:pPr>
            <a:r>
              <a:rPr lang="ja-JP" altLang="en-US" sz="1100" dirty="0">
                <a:solidFill>
                  <a:srgbClr val="FF0000"/>
                </a:solidFill>
              </a:rPr>
              <a:t>●「利用者の特性や、利用環境に応じた情報の検索をマイポータル機能」</a:t>
            </a:r>
            <a:r>
              <a:rPr lang="ja-JP" altLang="en-US" sz="1100" dirty="0"/>
              <a:t>として提供</a:t>
            </a:r>
            <a:endParaRPr lang="en-US" altLang="ja-JP" sz="1100" dirty="0"/>
          </a:p>
          <a:p>
            <a:pPr>
              <a:lnSpc>
                <a:spcPct val="90000"/>
              </a:lnSpc>
            </a:pPr>
            <a:r>
              <a:rPr lang="ja-JP" altLang="en-US" sz="1100" dirty="0"/>
              <a:t>・図書館員が作るレファレンス情報、参考情報に、加えて「利用者同士での質問・回答ができるサイト、ユーザレビュー、書評ページの情報も合わせて、知識の集合として利用」できるようにします。   </a:t>
            </a:r>
            <a:endParaRPr lang="en-US" altLang="ja-JP" sz="1100" dirty="0"/>
          </a:p>
          <a:p>
            <a:pPr>
              <a:lnSpc>
                <a:spcPct val="90000"/>
              </a:lnSpc>
            </a:pPr>
            <a:r>
              <a:rPr lang="ja-JP" altLang="en-US" sz="1100" dirty="0"/>
              <a:t>・それを実現する方法として、ソーシャルブックマーク、</a:t>
            </a:r>
            <a:r>
              <a:rPr lang="en-US" altLang="ja-JP" sz="1100" dirty="0" err="1"/>
              <a:t>Blog,Wiki</a:t>
            </a:r>
            <a:r>
              <a:rPr lang="ja-JP" altLang="en-US" sz="1100" dirty="0"/>
              <a:t>等→</a:t>
            </a:r>
            <a:r>
              <a:rPr lang="en-US" altLang="ja-JP" sz="1100" dirty="0"/>
              <a:t>CGM</a:t>
            </a:r>
            <a:r>
              <a:rPr lang="ja-JP" altLang="en-US" sz="1100" dirty="0"/>
              <a:t>の活用や、オープンソースの情報やシステムの活用を想定しています。 </a:t>
            </a:r>
            <a:endParaRPr lang="en-US" altLang="ja-JP" sz="1100" dirty="0"/>
          </a:p>
          <a:p>
            <a:pPr>
              <a:lnSpc>
                <a:spcPct val="90000"/>
              </a:lnSpc>
            </a:pPr>
            <a:r>
              <a:rPr lang="ja-JP" altLang="en-US" sz="1100" dirty="0">
                <a:solidFill>
                  <a:srgbClr val="FF0000"/>
                </a:solidFill>
              </a:rPr>
              <a:t>・意味解析による自動メタデータ付与、統制語辞書を活用した検索</a:t>
            </a:r>
            <a:r>
              <a:rPr lang="ja-JP" altLang="en-US" sz="1100" dirty="0"/>
              <a:t>として、</a:t>
            </a:r>
            <a:r>
              <a:rPr lang="ja-JP" altLang="en-US" sz="1100" dirty="0">
                <a:solidFill>
                  <a:srgbClr val="FF0000"/>
                </a:solidFill>
              </a:rPr>
              <a:t>「セマンティックウェブ技術の適用」  </a:t>
            </a:r>
            <a:r>
              <a:rPr lang="ja-JP" altLang="en-US" sz="1100" dirty="0"/>
              <a:t> </a:t>
            </a:r>
          </a:p>
          <a:p>
            <a:pPr>
              <a:lnSpc>
                <a:spcPct val="90000"/>
              </a:lnSpc>
            </a:pPr>
            <a:endParaRPr lang="en-US" altLang="ja-JP" sz="1100" dirty="0">
              <a:solidFill>
                <a:srgbClr val="FF0000"/>
              </a:solidFill>
            </a:endParaRPr>
          </a:p>
          <a:p>
            <a:pPr>
              <a:lnSpc>
                <a:spcPct val="90000"/>
              </a:lnSpc>
            </a:pPr>
            <a:r>
              <a:rPr lang="ja-JP" altLang="en-US" sz="1100" dirty="0">
                <a:solidFill>
                  <a:srgbClr val="FF0000"/>
                </a:solidFill>
              </a:rPr>
              <a:t>以上のような形でのデジタルコンテンツの収集・蓄積・提供のための仕組み作りを進めてきた。  </a:t>
            </a:r>
            <a:r>
              <a:rPr lang="ja-JP" altLang="en-US" sz="1100" dirty="0"/>
              <a:t> </a:t>
            </a:r>
          </a:p>
        </p:txBody>
      </p:sp>
    </p:spTree>
    <p:extLst>
      <p:ext uri="{BB962C8B-B14F-4D97-AF65-F5344CB8AC3E}">
        <p14:creationId xmlns:p14="http://schemas.microsoft.com/office/powerpoint/2010/main" val="3485840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2009</a:t>
            </a:r>
            <a:r>
              <a:rPr kumimoji="1" lang="ja-JP" altLang="en-US" dirty="0" smtClean="0"/>
              <a:t>年から</a:t>
            </a:r>
            <a:r>
              <a:rPr kumimoji="1" lang="en-US" altLang="ja-JP" dirty="0" smtClean="0"/>
              <a:t>PORTA</a:t>
            </a:r>
            <a:r>
              <a:rPr kumimoji="1" lang="ja-JP" altLang="en-US" dirty="0" smtClean="0"/>
              <a:t>の発展形として構築を進め、</a:t>
            </a:r>
            <a:r>
              <a:rPr kumimoji="1" lang="en-US" altLang="ja-JP" dirty="0" smtClean="0"/>
              <a:t>2011</a:t>
            </a:r>
            <a:r>
              <a:rPr kumimoji="1" lang="ja-JP" altLang="en-US" dirty="0" smtClean="0"/>
              <a:t>年</a:t>
            </a:r>
            <a:r>
              <a:rPr kumimoji="1" lang="en-US" altLang="ja-JP" dirty="0" smtClean="0"/>
              <a:t>1</a:t>
            </a:r>
            <a:r>
              <a:rPr kumimoji="1" lang="ja-JP" altLang="en-US" dirty="0" smtClean="0"/>
              <a:t>月に</a:t>
            </a:r>
            <a:r>
              <a:rPr kumimoji="1" lang="en-US" altLang="ja-JP" dirty="0" smtClean="0"/>
              <a:t>NDL-OPAC</a:t>
            </a:r>
            <a:r>
              <a:rPr kumimoji="1" lang="ja-JP" altLang="en-US" dirty="0" smtClean="0"/>
              <a:t>と同時期にリニューアルしたシステム。</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4C327836-49D9-4A09-8ACD-FBC47B70116C}"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46</a:t>
            </a:fld>
            <a:endParaRPr kumimoji="1" lang="ja-JP" altLang="en-US"/>
          </a:p>
        </p:txBody>
      </p:sp>
    </p:spTree>
    <p:extLst>
      <p:ext uri="{BB962C8B-B14F-4D97-AF65-F5344CB8AC3E}">
        <p14:creationId xmlns:p14="http://schemas.microsoft.com/office/powerpoint/2010/main" val="3648685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AE12ED54-80C3-4A03-891B-3D9F4873D3CE}"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47</a:t>
            </a:fld>
            <a:endParaRPr kumimoji="1" lang="ja-JP" altLang="en-US"/>
          </a:p>
        </p:txBody>
      </p:sp>
    </p:spTree>
    <p:extLst>
      <p:ext uri="{BB962C8B-B14F-4D97-AF65-F5344CB8AC3E}">
        <p14:creationId xmlns:p14="http://schemas.microsoft.com/office/powerpoint/2010/main" val="2461679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lang="ja-JP" altLang="en-US" dirty="0" smtClean="0">
                <a:solidFill>
                  <a:srgbClr val="FF0000"/>
                </a:solidFill>
              </a:rPr>
              <a:t>「個別の図書館から、壁のない図書館へ」</a:t>
            </a:r>
            <a:endParaRPr lang="en-US" altLang="ja-JP" dirty="0" smtClean="0">
              <a:solidFill>
                <a:srgbClr val="FF0000"/>
              </a:solidFill>
            </a:endParaRPr>
          </a:p>
          <a:p>
            <a:pPr lvl="0"/>
            <a:r>
              <a:rPr lang="ja-JP" altLang="en-US" dirty="0" smtClean="0">
                <a:solidFill>
                  <a:srgbClr val="FF0000"/>
                </a:solidFill>
              </a:rPr>
              <a:t>「図書館サービスの枠を越えて」</a:t>
            </a:r>
            <a:endParaRPr lang="en-US" altLang="ja-JP" dirty="0" smtClean="0">
              <a:solidFill>
                <a:srgbClr val="FF0000"/>
              </a:solidFill>
            </a:endParaRPr>
          </a:p>
          <a:p>
            <a:r>
              <a:rPr lang="ja-JP" altLang="en-US" dirty="0" smtClean="0">
                <a:solidFill>
                  <a:srgbClr val="FF0000"/>
                </a:solidFill>
              </a:rPr>
              <a:t>様々な形態の情報を、いつでも、どこでも、利用者が求める形で、迅速かつ的確に、アクセスまたは案内できるように</a:t>
            </a:r>
            <a:endParaRPr kumimoji="1" lang="en-US" altLang="ja-JP" dirty="0" smtClean="0"/>
          </a:p>
          <a:p>
            <a:r>
              <a:rPr kumimoji="1" lang="ja-JP" altLang="en-US" dirty="0" smtClean="0"/>
              <a:t>～～～～～～</a:t>
            </a:r>
            <a:endParaRPr kumimoji="1" lang="en-US" altLang="ja-JP" dirty="0" smtClean="0"/>
          </a:p>
          <a:p>
            <a:r>
              <a:rPr lang="ja-JP" altLang="en-US" dirty="0" smtClean="0"/>
              <a:t>■開発経緯と方針</a:t>
            </a:r>
            <a:endParaRPr lang="en-US" altLang="ja-JP" dirty="0" smtClean="0"/>
          </a:p>
          <a:p>
            <a:r>
              <a:rPr lang="ja-JP" altLang="en-US" dirty="0" smtClean="0"/>
              <a:t>● </a:t>
            </a:r>
            <a:r>
              <a:rPr lang="ja-JP" altLang="en-US" dirty="0" smtClean="0">
                <a:solidFill>
                  <a:srgbClr val="FF0000"/>
                </a:solidFill>
              </a:rPr>
              <a:t>「個別の図書館から、壁のない図書館へ」</a:t>
            </a:r>
            <a:endParaRPr lang="en-US" altLang="ja-JP" dirty="0" smtClean="0">
              <a:solidFill>
                <a:srgbClr val="FF0000"/>
              </a:solidFill>
            </a:endParaRPr>
          </a:p>
          <a:p>
            <a:r>
              <a:rPr lang="ja-JP" altLang="en-US" dirty="0" smtClean="0">
                <a:solidFill>
                  <a:srgbClr val="FF0000"/>
                </a:solidFill>
              </a:rPr>
              <a:t>●「図書館サービスの枠を越えて」</a:t>
            </a:r>
            <a:endParaRPr lang="en-US" altLang="ja-JP" dirty="0" smtClean="0">
              <a:solidFill>
                <a:srgbClr val="FF0000"/>
              </a:solidFill>
            </a:endParaRPr>
          </a:p>
          <a:p>
            <a:r>
              <a:rPr lang="ja-JP" altLang="en-US" dirty="0" smtClean="0">
                <a:solidFill>
                  <a:srgbClr val="FF0000"/>
                </a:solidFill>
              </a:rPr>
              <a:t>・</a:t>
            </a:r>
            <a:r>
              <a:rPr lang="ja-JP" altLang="en-US" dirty="0" smtClean="0"/>
              <a:t>プロトタイプを構築し検証し、それをベースに段階的に機能拡充してきた</a:t>
            </a:r>
            <a:endParaRPr lang="en-US" altLang="ja-JP" dirty="0" smtClean="0"/>
          </a:p>
          <a:p>
            <a:r>
              <a:rPr lang="ja-JP" altLang="en-US" dirty="0" smtClean="0"/>
              <a:t>・デジタルアーカイブポータルプロトタイプ</a:t>
            </a:r>
            <a:endParaRPr lang="en-US" altLang="ja-JP" dirty="0" smtClean="0"/>
          </a:p>
          <a:p>
            <a:r>
              <a:rPr lang="ja-JP" altLang="en-US" dirty="0" smtClean="0"/>
              <a:t>・</a:t>
            </a:r>
            <a:r>
              <a:rPr lang="en-US" altLang="ja-JP" dirty="0" smtClean="0"/>
              <a:t>PORTA</a:t>
            </a:r>
          </a:p>
          <a:p>
            <a:r>
              <a:rPr lang="ja-JP" altLang="en-US" dirty="0" smtClean="0"/>
              <a:t>・国立国会図書館サーチ</a:t>
            </a:r>
            <a:endParaRPr lang="en-US" altLang="ja-JP" dirty="0" smtClean="0"/>
          </a:p>
          <a:p>
            <a:r>
              <a:rPr lang="ja-JP" altLang="en-US" dirty="0" smtClean="0"/>
              <a:t>⇒東日本大震災アーカイブ⇒知識インフラ⇒ナショナルアーカイブ</a:t>
            </a:r>
            <a:endParaRPr lang="en-US" altLang="ja-JP" dirty="0" smtClean="0"/>
          </a:p>
          <a:p>
            <a:r>
              <a:rPr lang="ja-JP" altLang="en-US" dirty="0" smtClean="0"/>
              <a:t>●国立国会図書館サーチのサービス目標</a:t>
            </a:r>
            <a:endParaRPr lang="en-US" altLang="ja-JP" dirty="0" smtClean="0"/>
          </a:p>
          <a:p>
            <a:r>
              <a:rPr lang="ja-JP" altLang="en-US" dirty="0" smtClean="0"/>
              <a:t>・「当館が保有しているか否かを問わず、冊子体に加えて、デジタル化された画像、テキスト、音声等の</a:t>
            </a:r>
            <a:r>
              <a:rPr lang="ja-JP" altLang="en-US" dirty="0" smtClean="0">
                <a:solidFill>
                  <a:srgbClr val="FF0000"/>
                </a:solidFill>
              </a:rPr>
              <a:t>様々な形態の情報を、いつでも、どこでも、利用者が求める形で、迅速かつ的確に、アクセスまたは案内できるように</a:t>
            </a:r>
            <a:r>
              <a:rPr lang="ja-JP" altLang="en-US" dirty="0" smtClean="0"/>
              <a:t>すること」</a:t>
            </a:r>
            <a:endParaRPr lang="en-US" altLang="ja-JP" dirty="0" smtClean="0"/>
          </a:p>
          <a:p>
            <a:pPr lvl="1"/>
            <a:endParaRPr lang="ja-JP" altLang="en-US" dirty="0" smtClean="0"/>
          </a:p>
          <a:p>
            <a:pPr lvl="1"/>
            <a:endParaRPr lang="ja-JP" altLang="en-US"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48</a:t>
            </a:fld>
            <a:endParaRPr kumimoji="1" lang="ja-JP" altLang="en-US"/>
          </a:p>
        </p:txBody>
      </p:sp>
    </p:spTree>
    <p:extLst>
      <p:ext uri="{BB962C8B-B14F-4D97-AF65-F5344CB8AC3E}">
        <p14:creationId xmlns:p14="http://schemas.microsoft.com/office/powerpoint/2010/main" val="732734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44450" y="282575"/>
            <a:ext cx="6586538" cy="3705225"/>
          </a:xfrm>
        </p:spPr>
      </p:sp>
      <p:sp>
        <p:nvSpPr>
          <p:cNvPr id="3" name="ノート プレースホルダ 2"/>
          <p:cNvSpPr>
            <a:spLocks noGrp="1"/>
          </p:cNvSpPr>
          <p:nvPr>
            <p:ph type="body" idx="1"/>
          </p:nvPr>
        </p:nvSpPr>
        <p:spPr>
          <a:xfrm>
            <a:off x="673578" y="3962597"/>
            <a:ext cx="5574624" cy="5906894"/>
          </a:xfrm>
        </p:spPr>
        <p:txBody>
          <a:bodyPr>
            <a:normAutofit fontScale="77500" lnSpcReduction="20000"/>
          </a:bodyPr>
          <a:lstStyle/>
          <a:p>
            <a:pPr lvl="0"/>
            <a:r>
              <a:rPr lang="ja-JP" altLang="en-US" dirty="0" smtClean="0">
                <a:solidFill>
                  <a:srgbClr val="FF0000"/>
                </a:solidFill>
                <a:latin typeface="HG丸ｺﾞｼｯｸM-PRO" pitchFamily="50" charset="-128"/>
                <a:ea typeface="HG丸ｺﾞｼｯｸM-PRO" pitchFamily="50" charset="-128"/>
              </a:rPr>
              <a:t>使用せず</a:t>
            </a:r>
            <a:endParaRPr lang="en-US" altLang="ja-JP" dirty="0" smtClean="0">
              <a:solidFill>
                <a:srgbClr val="FF0000"/>
              </a:solidFill>
              <a:latin typeface="HG丸ｺﾞｼｯｸM-PRO" pitchFamily="50" charset="-128"/>
              <a:ea typeface="HG丸ｺﾞｼｯｸM-PRO" pitchFamily="50" charset="-128"/>
            </a:endParaRPr>
          </a:p>
          <a:p>
            <a:pPr lvl="0"/>
            <a:endParaRPr lang="en-US" altLang="ja-JP" dirty="0" smtClean="0">
              <a:latin typeface="HG丸ｺﾞｼｯｸM-PRO" pitchFamily="50" charset="-128"/>
              <a:ea typeface="HG丸ｺﾞｼｯｸM-PRO" pitchFamily="50" charset="-128"/>
            </a:endParaRPr>
          </a:p>
          <a:p>
            <a:pPr lvl="0"/>
            <a:r>
              <a:rPr lang="ja-JP" altLang="en-US" dirty="0" smtClean="0">
                <a:latin typeface="HG丸ｺﾞｼｯｸM-PRO" pitchFamily="50" charset="-128"/>
                <a:ea typeface="HG丸ｺﾞｼｯｸM-PRO" pitchFamily="50" charset="-128"/>
              </a:rPr>
              <a:t>国立国会図書館をはじめ、全国の公共図書館、公文書館、美術館や学術研究機関等が持つ豊富な「知」をご活用いただくためのアクセスポイントとなることを目指しています。</a:t>
            </a:r>
            <a:endParaRPr lang="en-US" altLang="ja-JP" dirty="0" smtClean="0">
              <a:latin typeface="HG丸ｺﾞｼｯｸM-PRO" pitchFamily="50" charset="-128"/>
              <a:ea typeface="HG丸ｺﾞｼｯｸM-PRO" pitchFamily="50" charset="-128"/>
            </a:endParaRPr>
          </a:p>
          <a:p>
            <a:pPr lvl="0"/>
            <a:endParaRPr lang="en-US" altLang="ja-JP" dirty="0" smtClean="0">
              <a:latin typeface="HG丸ｺﾞｼｯｸM-PRO" pitchFamily="50" charset="-128"/>
              <a:ea typeface="HG丸ｺﾞｼｯｸM-PRO" pitchFamily="50" charset="-128"/>
            </a:endParaRPr>
          </a:p>
          <a:p>
            <a:pPr marL="228544" indent="-228544">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「当館が保有しているか否かを問わず、</a:t>
            </a:r>
            <a:endParaRPr lang="en-US" altLang="ja-JP" u="sng" dirty="0" smtClean="0">
              <a:solidFill>
                <a:srgbClr val="FF0000"/>
              </a:solidFill>
              <a:latin typeface="HG丸ｺﾞｼｯｸM-PRO" pitchFamily="50" charset="-128"/>
              <a:ea typeface="HG丸ｺﾞｼｯｸM-PRO" pitchFamily="50" charset="-128"/>
            </a:endParaRPr>
          </a:p>
          <a:p>
            <a:pPr marL="228544" indent="-228544">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冊子体に加えて、デジタル化された画像、テキスト、音声等の様々な形態の情報を、</a:t>
            </a:r>
            <a:endParaRPr lang="en-US" altLang="ja-JP" u="sng" dirty="0" smtClean="0">
              <a:solidFill>
                <a:srgbClr val="FF0000"/>
              </a:solidFill>
              <a:latin typeface="HG丸ｺﾞｼｯｸM-PRO" pitchFamily="50" charset="-128"/>
              <a:ea typeface="HG丸ｺﾞｼｯｸM-PRO" pitchFamily="50" charset="-128"/>
            </a:endParaRPr>
          </a:p>
          <a:p>
            <a:pPr marL="228544" indent="-228544">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いつでも、どこでも、利用者が求める形で、迅速かつ的確に、</a:t>
            </a:r>
            <a:endParaRPr lang="en-US" altLang="ja-JP" u="sng" dirty="0" smtClean="0">
              <a:solidFill>
                <a:srgbClr val="FF0000"/>
              </a:solidFill>
              <a:latin typeface="HG丸ｺﾞｼｯｸM-PRO" pitchFamily="50" charset="-128"/>
              <a:ea typeface="HG丸ｺﾞｼｯｸM-PRO" pitchFamily="50" charset="-128"/>
            </a:endParaRPr>
          </a:p>
          <a:p>
            <a:pPr marL="228544" indent="-228544">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アクセスまたは案内できるようにすること」</a:t>
            </a:r>
            <a:r>
              <a:rPr lang="en-US" altLang="ja-JP" u="sng" dirty="0" smtClean="0">
                <a:solidFill>
                  <a:srgbClr val="FF0000"/>
                </a:solidFill>
                <a:latin typeface="HG丸ｺﾞｼｯｸM-PRO" pitchFamily="50" charset="-128"/>
                <a:ea typeface="HG丸ｺﾞｼｯｸM-PRO" pitchFamily="50" charset="-128"/>
              </a:rPr>
              <a:t/>
            </a:r>
            <a:br>
              <a:rPr lang="en-US" altLang="ja-JP" u="sng" dirty="0" smtClean="0">
                <a:solidFill>
                  <a:srgbClr val="FF0000"/>
                </a:solidFill>
                <a:latin typeface="HG丸ｺﾞｼｯｸM-PRO" pitchFamily="50" charset="-128"/>
                <a:ea typeface="HG丸ｺﾞｼｯｸM-PRO" pitchFamily="50" charset="-128"/>
              </a:rPr>
            </a:br>
            <a:r>
              <a:rPr lang="ja-JP" altLang="en-US" u="sng" dirty="0" smtClean="0">
                <a:solidFill>
                  <a:srgbClr val="FF0000"/>
                </a:solidFill>
                <a:latin typeface="HG丸ｺﾞｼｯｸM-PRO" pitchFamily="50" charset="-128"/>
                <a:ea typeface="HG丸ｺﾞｼｯｸM-PRO" pitchFamily="50" charset="-128"/>
              </a:rPr>
              <a:t>を目的としている</a:t>
            </a:r>
            <a:endParaRPr lang="en-US" altLang="ja-JP" sz="2400" u="sng" dirty="0" smtClean="0">
              <a:solidFill>
                <a:srgbClr val="FF0000"/>
              </a:solidFill>
              <a:latin typeface="HG丸ｺﾞｼｯｸM-PRO" pitchFamily="50" charset="-128"/>
              <a:ea typeface="HG丸ｺﾞｼｯｸM-PRO" pitchFamily="50" charset="-128"/>
            </a:endParaRPr>
          </a:p>
          <a:p>
            <a:endParaRPr lang="en-US" dirty="0" smtClean="0"/>
          </a:p>
          <a:p>
            <a:endParaRPr lang="en-US" dirty="0" smtClean="0"/>
          </a:p>
          <a:p>
            <a:endParaRPr lang="en-US" dirty="0" smtClean="0"/>
          </a:p>
          <a:p>
            <a:r>
              <a:rPr lang="en-US" dirty="0" smtClean="0"/>
              <a:t>2009</a:t>
            </a:r>
            <a:r>
              <a:rPr lang="ja-JP" altLang="en-US" dirty="0" smtClean="0"/>
              <a:t>年度開発版システムを</a:t>
            </a:r>
            <a:r>
              <a:rPr lang="en-US" dirty="0" smtClean="0"/>
              <a:t>2010</a:t>
            </a:r>
            <a:r>
              <a:rPr lang="ja-JP" altLang="en-US" dirty="0" smtClean="0"/>
              <a:t>年</a:t>
            </a:r>
            <a:r>
              <a:rPr lang="en-US" dirty="0" smtClean="0"/>
              <a:t>8</a:t>
            </a:r>
            <a:r>
              <a:rPr lang="ja-JP" altLang="en-US" dirty="0" smtClean="0"/>
              <a:t>月に試用公開しました。公開当初から予想外に多くのアクセスがあり、レスポンスの低下を招きましたが、各種マスメディア、</a:t>
            </a:r>
            <a:r>
              <a:rPr lang="en-US" dirty="0" smtClean="0"/>
              <a:t>Twitter</a:t>
            </a:r>
            <a:r>
              <a:rPr lang="ja-JP" altLang="en-US" dirty="0" err="1" smtClean="0"/>
              <a:t>、</a:t>
            </a:r>
            <a:r>
              <a:rPr lang="ja-JP" altLang="en-US" dirty="0" smtClean="0"/>
              <a:t>ブログ、ソーシャルブックマーク等でも多く言及され、概ね好意的な評価をいただきました。検索システムとして、基本的な機能は実装されており、また、書誌情報の定期的な登録更新も行っていますので、レスポンス等が改善されれば、十分実利用に耐えうるものと認識しています。提供している主な機能とシステムのイメージは次の通りです。</a:t>
            </a:r>
            <a:endParaRPr lang="en-US" altLang="ja-JP" dirty="0" smtClean="0"/>
          </a:p>
          <a:p>
            <a:endParaRPr lang="ja-JP" altLang="en-US" sz="1100" dirty="0" smtClean="0"/>
          </a:p>
          <a:p>
            <a:pPr lvl="0"/>
            <a:r>
              <a:rPr lang="ja-JP" altLang="en-US" dirty="0" smtClean="0"/>
              <a:t>主なサービスとして、これも内容は読み上げませんが、ここにあるような、基本機能、検索支援機能、グルーピング機能、絞り込み機能、再検索機能、ブックマーク機能、外部サービス連携機能があります。</a:t>
            </a:r>
            <a:endParaRPr lang="en-US" altLang="ja-JP" dirty="0" smtClean="0"/>
          </a:p>
          <a:p>
            <a:pPr lvl="2"/>
            <a:endParaRPr lang="ja-JP" altLang="en-US" sz="1100" dirty="0" smtClean="0"/>
          </a:p>
          <a:p>
            <a:pPr lvl="0"/>
            <a:r>
              <a:rPr lang="ja-JP" altLang="en-US" dirty="0" smtClean="0"/>
              <a:t>基本機能</a:t>
            </a:r>
            <a:endParaRPr lang="ja-JP" altLang="en-US" sz="1100" dirty="0" smtClean="0"/>
          </a:p>
          <a:p>
            <a:pPr lvl="1"/>
            <a:r>
              <a:rPr lang="ja-JP" altLang="en-US" dirty="0" smtClean="0"/>
              <a:t>現在、</a:t>
            </a:r>
            <a:r>
              <a:rPr lang="en-US" dirty="0" smtClean="0"/>
              <a:t>34</a:t>
            </a:r>
            <a:r>
              <a:rPr lang="ja-JP" altLang="en-US" dirty="0" smtClean="0"/>
              <a:t>個のデータベースから収集した約</a:t>
            </a:r>
            <a:r>
              <a:rPr lang="en-US" dirty="0" smtClean="0"/>
              <a:t>5,500</a:t>
            </a:r>
            <a:r>
              <a:rPr lang="ja-JP" altLang="en-US" dirty="0" smtClean="0"/>
              <a:t>万件の文献情報等を検索できます。（検索対象は、</a:t>
            </a:r>
            <a:r>
              <a:rPr lang="en-US" u="sng" dirty="0" smtClean="0">
                <a:hlinkClick r:id="rId3"/>
              </a:rPr>
              <a:t>http://iss.ndl.go.jp/information/target/</a:t>
            </a:r>
            <a:r>
              <a:rPr lang="en-US" dirty="0" smtClean="0"/>
              <a:t> </a:t>
            </a:r>
            <a:r>
              <a:rPr lang="ja-JP" altLang="en-US" dirty="0" smtClean="0"/>
              <a:t>を参照）</a:t>
            </a:r>
            <a:endParaRPr lang="ja-JP" altLang="en-US" sz="1100" dirty="0" smtClean="0"/>
          </a:p>
          <a:p>
            <a:pPr lvl="1"/>
            <a:r>
              <a:rPr lang="ja-JP" altLang="en-US" dirty="0" smtClean="0"/>
              <a:t>全文テキスト化された資料に関しては、書誌情報だけでなく、本文の全文検索ができます。</a:t>
            </a:r>
            <a:endParaRPr lang="ja-JP" altLang="en-US" sz="1100" dirty="0" smtClean="0"/>
          </a:p>
          <a:p>
            <a:pPr lvl="1"/>
            <a:r>
              <a:rPr lang="ja-JP" altLang="en-US" dirty="0" smtClean="0"/>
              <a:t>統合検索の結果について、可能な限り入手手段を案内します。（近くの図書館、</a:t>
            </a:r>
            <a:r>
              <a:rPr lang="en-US" dirty="0" smtClean="0"/>
              <a:t>Amazon</a:t>
            </a:r>
            <a:r>
              <a:rPr lang="ja-JP" altLang="en-US" dirty="0" err="1" smtClean="0"/>
              <a:t>、</a:t>
            </a:r>
            <a:r>
              <a:rPr lang="en-US" dirty="0" err="1" smtClean="0"/>
              <a:t>GoogleBookSearch</a:t>
            </a:r>
            <a:r>
              <a:rPr lang="ja-JP" altLang="en-US" dirty="0" smtClean="0"/>
              <a:t>等へもナビゲート）</a:t>
            </a:r>
            <a:endParaRPr lang="ja-JP" altLang="en-US" sz="1100" dirty="0" smtClean="0"/>
          </a:p>
          <a:p>
            <a:pPr lvl="0"/>
            <a:r>
              <a:rPr lang="ja-JP" altLang="en-US" dirty="0" smtClean="0"/>
              <a:t>検索支援機能</a:t>
            </a:r>
            <a:endParaRPr lang="ja-JP" altLang="en-US" sz="1100" dirty="0" smtClean="0"/>
          </a:p>
          <a:p>
            <a:pPr lvl="1"/>
            <a:r>
              <a:rPr lang="ja-JP" altLang="en-US" dirty="0" smtClean="0"/>
              <a:t>連想検索、類義語・同義語検索等を用いて検索を支援します。（あいまい検索機能）</a:t>
            </a:r>
            <a:endParaRPr lang="ja-JP" altLang="en-US" sz="1100" dirty="0" smtClean="0"/>
          </a:p>
          <a:p>
            <a:pPr lvl="1"/>
            <a:r>
              <a:rPr lang="ja-JP" altLang="en-US" dirty="0" smtClean="0"/>
              <a:t>「日本語 </a:t>
            </a:r>
            <a:r>
              <a:rPr lang="en-US" dirty="0" smtClean="0"/>
              <a:t>⇔ </a:t>
            </a:r>
            <a:r>
              <a:rPr lang="ja-JP" altLang="en-US" dirty="0" smtClean="0"/>
              <a:t>中国語」「日本語 </a:t>
            </a:r>
            <a:r>
              <a:rPr lang="en-US" dirty="0" smtClean="0"/>
              <a:t>⇔ </a:t>
            </a:r>
            <a:r>
              <a:rPr lang="ja-JP" altLang="en-US" dirty="0" smtClean="0"/>
              <a:t>英語」の翻訳検索・翻訳表示ができます。（翻訳機能）</a:t>
            </a:r>
            <a:endParaRPr lang="ja-JP" altLang="en-US" sz="1100" dirty="0" smtClean="0"/>
          </a:p>
          <a:p>
            <a:pPr lvl="0"/>
            <a:r>
              <a:rPr lang="ja-JP" altLang="en-US" dirty="0" smtClean="0"/>
              <a:t>検索結果のグルーピング機能</a:t>
            </a:r>
            <a:endParaRPr lang="ja-JP" altLang="en-US" sz="1100" dirty="0" smtClean="0"/>
          </a:p>
          <a:p>
            <a:pPr lvl="1"/>
            <a:r>
              <a:rPr lang="ja-JP" altLang="en-US" dirty="0" smtClean="0"/>
              <a:t>複数の機関で所蔵している同一の資料をまとめて表示します。（書誌同定機能）</a:t>
            </a:r>
            <a:endParaRPr lang="ja-JP" altLang="en-US" sz="1100" dirty="0" smtClean="0"/>
          </a:p>
          <a:p>
            <a:pPr lvl="1"/>
            <a:r>
              <a:rPr lang="ja-JP" altLang="en-US" dirty="0" smtClean="0"/>
              <a:t>形態を異にする同一著作を隣接表示します。（著作単位でのグルーピング）</a:t>
            </a:r>
            <a:endParaRPr lang="ja-JP" altLang="en-US" sz="1100" dirty="0" smtClean="0"/>
          </a:p>
          <a:p>
            <a:pPr lvl="1"/>
            <a:r>
              <a:rPr lang="ja-JP" altLang="en-US" dirty="0" smtClean="0"/>
              <a:t>検索結果は、適合度順（検索語に対する各資料の関連性が高いもの順）で排列します。</a:t>
            </a:r>
            <a:endParaRPr lang="ja-JP" altLang="en-US" sz="1100" dirty="0" smtClean="0"/>
          </a:p>
          <a:p>
            <a:pPr lvl="0"/>
            <a:r>
              <a:rPr lang="ja-JP" altLang="en-US" dirty="0" smtClean="0"/>
              <a:t>絞り込み機能と再検索機能</a:t>
            </a:r>
            <a:endParaRPr lang="ja-JP" altLang="en-US" sz="1100" dirty="0" smtClean="0"/>
          </a:p>
          <a:p>
            <a:pPr lvl="1"/>
            <a:r>
              <a:rPr lang="ja-JP" altLang="en-US" dirty="0" smtClean="0"/>
              <a:t>資料種別、所蔵館等から絞り込み検索を行うことができます。（ファセット検索）</a:t>
            </a:r>
            <a:endParaRPr lang="ja-JP" altLang="en-US" sz="1100" dirty="0" smtClean="0"/>
          </a:p>
          <a:p>
            <a:pPr lvl="1"/>
            <a:r>
              <a:rPr lang="ja-JP" altLang="en-US" dirty="0" smtClean="0"/>
              <a:t>関連キーワード等から再検索を行うことができます。（シソーラス検索、連想検索等）</a:t>
            </a:r>
            <a:endParaRPr lang="ja-JP" altLang="en-US" sz="1100" dirty="0" smtClean="0"/>
          </a:p>
          <a:p>
            <a:pPr lvl="0"/>
            <a:r>
              <a:rPr lang="ja-JP" altLang="en-US" dirty="0" smtClean="0"/>
              <a:t>ブックマーク機能</a:t>
            </a:r>
            <a:endParaRPr lang="ja-JP" altLang="en-US" sz="1100" dirty="0" smtClean="0"/>
          </a:p>
          <a:p>
            <a:pPr lvl="1"/>
            <a:r>
              <a:rPr lang="ja-JP" altLang="en-US" dirty="0" smtClean="0"/>
              <a:t>書誌情報の固定</a:t>
            </a:r>
            <a:r>
              <a:rPr lang="en-US" dirty="0" smtClean="0"/>
              <a:t>URL</a:t>
            </a:r>
            <a:r>
              <a:rPr lang="ja-JP" altLang="en-US" dirty="0" smtClean="0"/>
              <a:t>表示、</a:t>
            </a:r>
            <a:r>
              <a:rPr lang="en-US" dirty="0" smtClean="0"/>
              <a:t>Twitter</a:t>
            </a:r>
            <a:r>
              <a:rPr lang="ja-JP" altLang="en-US" dirty="0" err="1" smtClean="0"/>
              <a:t>への</a:t>
            </a:r>
            <a:r>
              <a:rPr lang="ja-JP" altLang="en-US" dirty="0" smtClean="0"/>
              <a:t>投稿機能、検索結果一覧の動的</a:t>
            </a:r>
            <a:r>
              <a:rPr lang="en-US" dirty="0" smtClean="0"/>
              <a:t>RSS</a:t>
            </a:r>
            <a:r>
              <a:rPr lang="ja-JP" altLang="en-US" dirty="0" smtClean="0"/>
              <a:t>の配信機能等、検索結果を活用するための様々な付帯機能を利用できます。</a:t>
            </a:r>
            <a:endParaRPr lang="ja-JP" altLang="en-US" sz="1100" dirty="0" smtClean="0"/>
          </a:p>
          <a:p>
            <a:pPr lvl="0"/>
            <a:r>
              <a:rPr lang="ja-JP" altLang="en-US" dirty="0" smtClean="0"/>
              <a:t>外部サービス連携機能</a:t>
            </a:r>
            <a:endParaRPr lang="ja-JP" altLang="en-US" sz="1100" dirty="0" smtClean="0"/>
          </a:p>
          <a:p>
            <a:pPr lvl="1"/>
            <a:r>
              <a:rPr lang="ja-JP" altLang="en-US" dirty="0" smtClean="0"/>
              <a:t>このサービスを他のシステムから利用するための各種標準的な</a:t>
            </a:r>
            <a:r>
              <a:rPr lang="en-US" dirty="0" smtClean="0"/>
              <a:t>API</a:t>
            </a:r>
            <a:r>
              <a:rPr lang="ja-JP" altLang="en-US" dirty="0" smtClean="0"/>
              <a:t>が利用できます。</a:t>
            </a:r>
            <a:endParaRPr lang="ja-JP" altLang="en-US" sz="1100" dirty="0" smtClean="0"/>
          </a:p>
          <a:p>
            <a:pPr defTabSz="913811">
              <a:defRPr/>
            </a:pPr>
            <a:endParaRPr lang="en-US" altLang="ja-JP" sz="1800" u="sng" dirty="0" smtClean="0">
              <a:solidFill>
                <a:srgbClr val="FF0000"/>
              </a:solidFill>
              <a:latin typeface="HG丸ｺﾞｼｯｸM-PRO" pitchFamily="50" charset="-128"/>
              <a:ea typeface="HG丸ｺﾞｼｯｸM-PRO" pitchFamily="50" charset="-128"/>
            </a:endParaRPr>
          </a:p>
          <a:p>
            <a:pPr defTabSz="913811">
              <a:defRPr/>
            </a:pPr>
            <a:r>
              <a:rPr lang="en-US" altLang="ja-JP" sz="1800" u="sng" dirty="0" smtClean="0">
                <a:solidFill>
                  <a:srgbClr val="FF0000"/>
                </a:solidFill>
                <a:latin typeface="HG丸ｺﾞｼｯｸM-PRO" pitchFamily="50" charset="-128"/>
                <a:ea typeface="HG丸ｺﾞｼｯｸM-PRO" pitchFamily="50" charset="-128"/>
              </a:rPr>
              <a:t>22</a:t>
            </a:r>
            <a:r>
              <a:rPr lang="ja-JP" altLang="en-US" sz="1800" u="sng" dirty="0" smtClean="0">
                <a:solidFill>
                  <a:srgbClr val="FF0000"/>
                </a:solidFill>
                <a:latin typeface="HG丸ｺﾞｼｯｸM-PRO" pitchFamily="50" charset="-128"/>
                <a:ea typeface="HG丸ｺﾞｼｯｸM-PRO" pitchFamily="50" charset="-128"/>
              </a:rPr>
              <a:t>年度は、検索、収集・組織化、ナビゲーション、利用者付加価値機能等、本システムの中核となる</a:t>
            </a:r>
            <a:r>
              <a:rPr lang="ja-JP" altLang="en-US" sz="1800" b="1" u="sng" dirty="0" smtClean="0">
                <a:solidFill>
                  <a:srgbClr val="FF0000"/>
                </a:solidFill>
                <a:latin typeface="HG丸ｺﾞｼｯｸM-PRO" pitchFamily="50" charset="-128"/>
                <a:ea typeface="HG丸ｺﾞｼｯｸM-PRO" pitchFamily="50" charset="-128"/>
              </a:rPr>
              <a:t>利用者共通的な機能追加、精度向上、性能改善</a:t>
            </a:r>
            <a:r>
              <a:rPr lang="ja-JP" altLang="en-US" sz="1800" u="sng" dirty="0" smtClean="0">
                <a:latin typeface="HG丸ｺﾞｼｯｸM-PRO" pitchFamily="50" charset="-128"/>
                <a:ea typeface="HG丸ｺﾞｼｯｸM-PRO" pitchFamily="50" charset="-128"/>
              </a:rPr>
              <a:t>。</a:t>
            </a:r>
          </a:p>
          <a:p>
            <a:endParaRPr kumimoji="1" lang="ja-JP" altLang="en-US"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49</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530778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679771" y="4812246"/>
            <a:ext cx="5699236" cy="5710911"/>
          </a:xfrm>
        </p:spPr>
        <p:txBody>
          <a:bodyPr/>
          <a:lstStyle/>
          <a:p>
            <a:r>
              <a:rPr lang="ja-JP" altLang="en-US" dirty="0" smtClean="0">
                <a:solidFill>
                  <a:srgbClr val="FF0000"/>
                </a:solidFill>
              </a:rPr>
              <a:t>情報アクセスとして</a:t>
            </a:r>
            <a:endParaRPr lang="en-US" altLang="ja-JP" dirty="0" smtClean="0">
              <a:solidFill>
                <a:srgbClr val="FF0000"/>
              </a:solidFill>
            </a:endParaRPr>
          </a:p>
          <a:p>
            <a:pPr defTabSz="964872"/>
            <a:r>
              <a:rPr lang="ja-JP" altLang="en-US" dirty="0" smtClean="0">
                <a:solidFill>
                  <a:srgbClr val="FF0000"/>
                </a:solidFill>
              </a:rPr>
              <a:t>デジタル情報を活用したサービス</a:t>
            </a:r>
            <a:r>
              <a:rPr lang="ja-JP" altLang="en-US" dirty="0" smtClean="0"/>
              <a:t>へ</a:t>
            </a:r>
            <a:endParaRPr lang="en-US" altLang="ja-JP" dirty="0" smtClean="0"/>
          </a:p>
          <a:p>
            <a:pPr defTabSz="964872"/>
            <a:r>
              <a:rPr lang="ja-JP" altLang="en-US" dirty="0" smtClean="0">
                <a:solidFill>
                  <a:srgbClr val="FF0000"/>
                </a:solidFill>
              </a:rPr>
              <a:t>印刷物とデジタル情報の一体的利用を可能</a:t>
            </a:r>
            <a:r>
              <a:rPr lang="ja-JP" altLang="en-US" dirty="0" smtClean="0"/>
              <a:t>に</a:t>
            </a:r>
            <a:endParaRPr lang="en-US" altLang="ja-JP" dirty="0" smtClean="0"/>
          </a:p>
          <a:p>
            <a:r>
              <a:rPr lang="ja-JP" altLang="en-US" dirty="0" smtClean="0">
                <a:solidFill>
                  <a:srgbClr val="FF0000"/>
                </a:solidFill>
              </a:rPr>
              <a:t>～～～～～～～～</a:t>
            </a:r>
            <a:endParaRPr lang="en-US" dirty="0" smtClean="0">
              <a:solidFill>
                <a:srgbClr val="FF0000"/>
              </a:solidFill>
            </a:endParaRPr>
          </a:p>
          <a:p>
            <a:r>
              <a:rPr lang="en-US" dirty="0" err="1" smtClean="0"/>
              <a:t>NDLSearch</a:t>
            </a:r>
            <a:r>
              <a:rPr lang="en-US" dirty="0" smtClean="0"/>
              <a:t> </a:t>
            </a:r>
            <a:r>
              <a:rPr lang="ja-JP" altLang="en-US" dirty="0" smtClean="0"/>
              <a:t>は，以下のようなサービスを実現する。</a:t>
            </a:r>
            <a:r>
              <a:rPr lang="en-US" dirty="0" smtClean="0"/>
              <a:t>)</a:t>
            </a:r>
            <a:endParaRPr lang="ja-JP" altLang="en-US" dirty="0" smtClean="0"/>
          </a:p>
          <a:p>
            <a:r>
              <a:rPr lang="ja-JP" altLang="en-US" dirty="0" smtClean="0"/>
              <a:t>●</a:t>
            </a:r>
            <a:r>
              <a:rPr lang="en-US" dirty="0" smtClean="0"/>
              <a:t>(1) </a:t>
            </a:r>
            <a:r>
              <a:rPr lang="ja-JP" altLang="en-US" dirty="0" smtClean="0"/>
              <a:t>所蔵機関，情報種別を問わない統合検索機能の提供</a:t>
            </a:r>
          </a:p>
          <a:p>
            <a:r>
              <a:rPr lang="ja-JP" altLang="en-US" dirty="0" smtClean="0"/>
              <a:t>所蔵機関，情報種別を問わず，データベースを統合検索（書誌，目次及び全文テキストからの検索）し，同一著作物，同一資料をグルーピング表示する。また，日中韓の国立図書館の統合検索（翻訳検索・翻訳表示）できるようにする。</a:t>
            </a:r>
          </a:p>
          <a:p>
            <a:r>
              <a:rPr lang="ja-JP" altLang="en-US" dirty="0" smtClean="0"/>
              <a:t>●</a:t>
            </a:r>
            <a:r>
              <a:rPr lang="en-US" dirty="0" smtClean="0"/>
              <a:t>(2) </a:t>
            </a:r>
            <a:r>
              <a:rPr lang="ja-JP" altLang="en-US" dirty="0" smtClean="0"/>
              <a:t>コンテンツの閲覧及びナビゲーションを容易にする機能の提供</a:t>
            </a:r>
          </a:p>
          <a:p>
            <a:r>
              <a:rPr lang="ja-JP" altLang="en-US" dirty="0" smtClean="0"/>
              <a:t>情報の入手手段へナビゲーション（デジタルコンテンツ，所蔵機関，オンライン書店，近くの図書館へ案内）する。また，携帯電話，スマートフォン，タブレット端末等，閲覧デバイスに最適化したユーザインタフェースを提供する。</a:t>
            </a:r>
          </a:p>
          <a:p>
            <a:r>
              <a:rPr lang="ja-JP" altLang="en-US" dirty="0" smtClean="0"/>
              <a:t>●</a:t>
            </a:r>
            <a:r>
              <a:rPr lang="en-US" dirty="0" smtClean="0"/>
              <a:t>(3) </a:t>
            </a:r>
            <a:r>
              <a:rPr lang="ja-JP" altLang="en-US" dirty="0" smtClean="0"/>
              <a:t>ユーザビリティを向上させた検索機能の提供</a:t>
            </a:r>
          </a:p>
          <a:p>
            <a:r>
              <a:rPr lang="ja-JP" altLang="en-US" dirty="0" smtClean="0"/>
              <a:t>あいまい検索（表記ゆれ，キーワードサジェスト），絞り込み検索（ファセット検索）及び再検索機能（連想キーワード検索，シソーラス検索，キーワードレコメンド）を可能にする。</a:t>
            </a:r>
          </a:p>
          <a:p>
            <a:r>
              <a:rPr lang="ja-JP" altLang="en-US" dirty="0" smtClean="0"/>
              <a:t>●</a:t>
            </a:r>
            <a:r>
              <a:rPr lang="en-US" dirty="0" smtClean="0"/>
              <a:t>(4) </a:t>
            </a:r>
            <a:r>
              <a:rPr lang="ja-JP" altLang="en-US" dirty="0" smtClean="0"/>
              <a:t>情報及びサービスの再利用のための機能の提供</a:t>
            </a:r>
          </a:p>
          <a:p>
            <a:r>
              <a:rPr lang="ja-JP" altLang="en-US" dirty="0" smtClean="0"/>
              <a:t>納本された新着資料の書誌情報の早期提供（</a:t>
            </a:r>
            <a:r>
              <a:rPr lang="en-US" dirty="0" smtClean="0"/>
              <a:t>MARC</a:t>
            </a:r>
            <a:r>
              <a:rPr lang="ja-JP" altLang="en-US" dirty="0" smtClean="0"/>
              <a:t>及び</a:t>
            </a:r>
            <a:r>
              <a:rPr lang="en-US" dirty="0" smtClean="0"/>
              <a:t>DC</a:t>
            </a:r>
            <a:r>
              <a:rPr lang="ja-JP" altLang="en-US" dirty="0" smtClean="0"/>
              <a:t>メタデータ形式）し，また，検索結果の</a:t>
            </a:r>
            <a:r>
              <a:rPr lang="en-US" dirty="0" smtClean="0"/>
              <a:t>RSS</a:t>
            </a:r>
            <a:r>
              <a:rPr lang="ja-JP" altLang="en-US" dirty="0" smtClean="0"/>
              <a:t>情報の提供，ブックマーク機能，</a:t>
            </a:r>
            <a:r>
              <a:rPr lang="en-US" dirty="0" smtClean="0"/>
              <a:t>Twitter</a:t>
            </a:r>
            <a:r>
              <a:rPr lang="ja-JP" altLang="en-US" dirty="0" err="1" smtClean="0"/>
              <a:t>，</a:t>
            </a:r>
            <a:r>
              <a:rPr lang="ja-JP" altLang="en-US" dirty="0" smtClean="0"/>
              <a:t>本棚サイトへの投稿も容易に行えるようにする。</a:t>
            </a:r>
          </a:p>
          <a:p>
            <a:r>
              <a:rPr lang="ja-JP" altLang="en-US" dirty="0" smtClean="0"/>
              <a:t>●</a:t>
            </a:r>
            <a:r>
              <a:rPr lang="en-US" dirty="0" smtClean="0"/>
              <a:t>(5) </a:t>
            </a:r>
            <a:r>
              <a:rPr lang="ja-JP" altLang="en-US" dirty="0" smtClean="0"/>
              <a:t>他機関サービス向けの</a:t>
            </a:r>
            <a:r>
              <a:rPr lang="en-US" dirty="0" smtClean="0"/>
              <a:t>API</a:t>
            </a:r>
            <a:r>
              <a:rPr lang="ja-JP" altLang="en-US" dirty="0" smtClean="0"/>
              <a:t>の提供</a:t>
            </a:r>
          </a:p>
          <a:p>
            <a:r>
              <a:rPr lang="ja-JP" altLang="en-US" dirty="0" smtClean="0"/>
              <a:t>他機関のシステムが，このサービスをデータプロバイダとして利用するために，国際標準等として普及しているハーベスト及び横断検索用の各種</a:t>
            </a:r>
            <a:r>
              <a:rPr lang="en-US" dirty="0" smtClean="0"/>
              <a:t>API</a:t>
            </a:r>
            <a:r>
              <a:rPr lang="ja-JP" altLang="en-US" dirty="0" smtClean="0"/>
              <a:t>による連携機能を実装している。</a:t>
            </a:r>
          </a:p>
          <a:p>
            <a:endParaRPr kumimoji="1" lang="ja-JP" altLang="en-US" dirty="0"/>
          </a:p>
        </p:txBody>
      </p:sp>
      <p:sp>
        <p:nvSpPr>
          <p:cNvPr id="4" name="スライド番号プレースホルダー 3"/>
          <p:cNvSpPr>
            <a:spLocks noGrp="1"/>
          </p:cNvSpPr>
          <p:nvPr>
            <p:ph type="sldNum" sz="quarter" idx="10"/>
          </p:nvPr>
        </p:nvSpPr>
        <p:spPr/>
        <p:txBody>
          <a:bodyPr/>
          <a:lstStyle/>
          <a:p>
            <a:fld id="{1D7C9C10-23C4-4E22-9AB3-CA4643CB9647}" type="slidenum">
              <a:rPr kumimoji="1" lang="ja-JP" altLang="en-US" smtClean="0"/>
              <a:pPr/>
              <a:t>50</a:t>
            </a:fld>
            <a:endParaRPr kumimoji="1" lang="ja-JP" altLang="en-US"/>
          </a:p>
        </p:txBody>
      </p:sp>
      <p:sp>
        <p:nvSpPr>
          <p:cNvPr id="5" name="日付プレースホルダー 4"/>
          <p:cNvSpPr>
            <a:spLocks noGrp="1"/>
          </p:cNvSpPr>
          <p:nvPr>
            <p:ph type="dt" idx="11"/>
          </p:nvPr>
        </p:nvSpPr>
        <p:spPr/>
        <p:txBody>
          <a:bodyPr/>
          <a:lstStyle/>
          <a:p>
            <a:r>
              <a:rPr kumimoji="1" lang="en-US" altLang="ja-JP" smtClean="0"/>
              <a:t>2013/4/2</a:t>
            </a:r>
            <a:endParaRPr kumimoji="1" lang="ja-JP" altLang="en-US"/>
          </a:p>
        </p:txBody>
      </p:sp>
    </p:spTree>
    <p:extLst>
      <p:ext uri="{BB962C8B-B14F-4D97-AF65-F5344CB8AC3E}">
        <p14:creationId xmlns:p14="http://schemas.microsoft.com/office/powerpoint/2010/main" val="76891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u="sng" dirty="0" smtClean="0">
                <a:solidFill>
                  <a:srgbClr val="FF0000"/>
                </a:solidFill>
                <a:latin typeface="HG丸ｺﾞｼｯｸM-PRO" panose="020F0600000000000000" pitchFamily="50" charset="-128"/>
                <a:ea typeface="HG丸ｺﾞｼｯｸM-PRO" panose="020F0600000000000000" pitchFamily="50" charset="-128"/>
              </a:rPr>
              <a:t>IPA</a:t>
            </a:r>
            <a:r>
              <a:rPr kumimoji="1" lang="ja-JP" altLang="en-US" u="sng" dirty="0" smtClean="0">
                <a:solidFill>
                  <a:srgbClr val="FF0000"/>
                </a:solidFill>
                <a:latin typeface="HG丸ｺﾞｼｯｸM-PRO" panose="020F0600000000000000" pitchFamily="50" charset="-128"/>
                <a:ea typeface="HG丸ｺﾞｼｯｸM-PRO" panose="020F0600000000000000" pitchFamily="50" charset="-128"/>
              </a:rPr>
              <a:t>時代に</a:t>
            </a:r>
            <a:r>
              <a:rPr kumimoji="1" lang="en-US" altLang="ja-JP" u="sng" dirty="0" smtClean="0">
                <a:solidFill>
                  <a:srgbClr val="FF0000"/>
                </a:solidFill>
                <a:latin typeface="HG丸ｺﾞｼｯｸM-PRO" panose="020F0600000000000000" pitchFamily="50" charset="-128"/>
                <a:ea typeface="HG丸ｺﾞｼｯｸM-PRO" panose="020F0600000000000000" pitchFamily="50" charset="-128"/>
              </a:rPr>
              <a:t>NDL</a:t>
            </a:r>
            <a:r>
              <a:rPr kumimoji="1" lang="ja-JP" altLang="en-US" u="sng" dirty="0" smtClean="0">
                <a:solidFill>
                  <a:srgbClr val="FF0000"/>
                </a:solidFill>
                <a:latin typeface="HG丸ｺﾞｼｯｸM-PRO" panose="020F0600000000000000" pitchFamily="50" charset="-128"/>
                <a:ea typeface="HG丸ｺﾞｼｯｸM-PRO" panose="020F0600000000000000" pitchFamily="50" charset="-128"/>
              </a:rPr>
              <a:t>との共同事業</a:t>
            </a:r>
            <a:r>
              <a:rPr kumimoji="1" lang="ja-JP" altLang="en-US" u="sng" dirty="0" smtClean="0">
                <a:latin typeface="HG丸ｺﾞｼｯｸM-PRO" panose="020F0600000000000000" pitchFamily="50" charset="-128"/>
                <a:ea typeface="HG丸ｺﾞｼｯｸM-PRO" panose="020F0600000000000000" pitchFamily="50" charset="-128"/>
              </a:rPr>
              <a:t>の構築と運用に携わる。</a:t>
            </a:r>
            <a:r>
              <a:rPr kumimoji="1" lang="en-US" altLang="ja-JP" u="sng" dirty="0" smtClean="0">
                <a:latin typeface="HG丸ｺﾞｼｯｸM-PRO" panose="020F0600000000000000" pitchFamily="50" charset="-128"/>
                <a:ea typeface="HG丸ｺﾞｼｯｸM-PRO" panose="020F0600000000000000" pitchFamily="50" charset="-128"/>
              </a:rPr>
              <a:t>NDL</a:t>
            </a:r>
            <a:r>
              <a:rPr kumimoji="1" lang="ja-JP" altLang="en-US" u="sng" dirty="0" smtClean="0">
                <a:latin typeface="HG丸ｺﾞｼｯｸM-PRO" panose="020F0600000000000000" pitchFamily="50" charset="-128"/>
                <a:ea typeface="HG丸ｺﾞｼｯｸM-PRO" panose="020F0600000000000000" pitchFamily="50" charset="-128"/>
              </a:rPr>
              <a:t>の電子図書館事業のスタート</a:t>
            </a:r>
            <a:endParaRPr kumimoji="1" lang="en-US" altLang="ja-JP" u="sng" dirty="0" smtClean="0">
              <a:latin typeface="HG丸ｺﾞｼｯｸM-PRO" panose="020F0600000000000000" pitchFamily="50" charset="-128"/>
              <a:ea typeface="HG丸ｺﾞｼｯｸM-PRO" panose="020F0600000000000000" pitchFamily="50" charset="-128"/>
            </a:endParaRPr>
          </a:p>
          <a:p>
            <a:endParaRPr kumimoji="1" lang="en-US" altLang="ja-JP" dirty="0" smtClean="0">
              <a:latin typeface="HG丸ｺﾞｼｯｸM-PRO" panose="020F0600000000000000" pitchFamily="50" charset="-128"/>
              <a:ea typeface="HG丸ｺﾞｼｯｸM-PRO" panose="020F0600000000000000" pitchFamily="50" charset="-128"/>
            </a:endParaRPr>
          </a:p>
          <a:p>
            <a:pPr defTabSz="1020575">
              <a:defRPr/>
            </a:pPr>
            <a:r>
              <a:rPr lang="ja-JP" altLang="ja-JP" dirty="0">
                <a:latin typeface="HG丸ｺﾞｼｯｸM-PRO" panose="020F0600000000000000" pitchFamily="50" charset="-128"/>
                <a:ea typeface="HG丸ｺﾞｼｯｸM-PRO" panose="020F0600000000000000" pitchFamily="50" charset="-128"/>
              </a:rPr>
              <a:t>パイロット電子図書館プロジェクトを目的は、</a:t>
            </a:r>
            <a:r>
              <a:rPr lang="en-US" altLang="ja-JP" dirty="0">
                <a:solidFill>
                  <a:srgbClr val="FF0000"/>
                </a:solidFill>
                <a:latin typeface="HG丸ｺﾞｼｯｸM-PRO" panose="020F0600000000000000" pitchFamily="50" charset="-128"/>
                <a:ea typeface="HG丸ｺﾞｼｯｸM-PRO" panose="020F0600000000000000" pitchFamily="50" charset="-128"/>
              </a:rPr>
              <a:t>21</a:t>
            </a:r>
            <a:r>
              <a:rPr lang="zh-TW" altLang="ja-JP" dirty="0">
                <a:solidFill>
                  <a:srgbClr val="FF0000"/>
                </a:solidFill>
                <a:latin typeface="HG丸ｺﾞｼｯｸM-PRO" panose="020F0600000000000000" pitchFamily="50" charset="-128"/>
                <a:ea typeface="HG丸ｺﾞｼｯｸM-PRO" panose="020F0600000000000000" pitchFamily="50" charset="-128"/>
              </a:rPr>
              <a:t>世紀の高度情報社会において、地球規模の知的財産を</a:t>
            </a:r>
            <a:r>
              <a:rPr lang="zh-TW" altLang="ja-JP" u="sng" dirty="0">
                <a:solidFill>
                  <a:srgbClr val="FF0000"/>
                </a:solidFill>
                <a:latin typeface="HG丸ｺﾞｼｯｸM-PRO" panose="020F0600000000000000" pitchFamily="50" charset="-128"/>
                <a:ea typeface="HG丸ｺﾞｼｯｸM-PRO" panose="020F0600000000000000" pitchFamily="50" charset="-128"/>
              </a:rPr>
              <a:t>誰でも容易に利用できる</a:t>
            </a:r>
            <a:r>
              <a:rPr lang="zh-TW" altLang="ja-JP" dirty="0">
                <a:solidFill>
                  <a:srgbClr val="FF0000"/>
                </a:solidFill>
                <a:latin typeface="HG丸ｺﾞｼｯｸM-PRO" panose="020F0600000000000000" pitchFamily="50" charset="-128"/>
                <a:ea typeface="HG丸ｺﾞｼｯｸM-PRO" panose="020F0600000000000000" pitchFamily="50" charset="-128"/>
              </a:rPr>
              <a:t>ように、地球上に広く分散して個々に収集・蓄積されている知的資源を、</a:t>
            </a:r>
            <a:r>
              <a:rPr lang="zh-TW" altLang="ja-JP" u="sng" dirty="0">
                <a:solidFill>
                  <a:srgbClr val="FF0000"/>
                </a:solidFill>
                <a:latin typeface="HG丸ｺﾞｼｯｸM-PRO" panose="020F0600000000000000" pitchFamily="50" charset="-128"/>
                <a:ea typeface="HG丸ｺﾞｼｯｸM-PRO" panose="020F0600000000000000" pitchFamily="50" charset="-128"/>
              </a:rPr>
              <a:t>空間的・時間的制約を越えてアクセス可能とする</a:t>
            </a:r>
            <a:r>
              <a:rPr lang="zh-TW" altLang="ja-JP" dirty="0">
                <a:solidFill>
                  <a:srgbClr val="FF0000"/>
                </a:solidFill>
                <a:latin typeface="HG丸ｺﾞｼｯｸM-PRO" panose="020F0600000000000000" pitchFamily="50" charset="-128"/>
                <a:ea typeface="HG丸ｺﾞｼｯｸM-PRO" panose="020F0600000000000000" pitchFamily="50" charset="-128"/>
              </a:rPr>
              <a:t>環境を提供するための</a:t>
            </a:r>
            <a:r>
              <a:rPr lang="ja-JP" altLang="ja-JP" dirty="0">
                <a:solidFill>
                  <a:srgbClr val="FF0000"/>
                </a:solidFill>
                <a:latin typeface="HG丸ｺﾞｼｯｸM-PRO" panose="020F0600000000000000" pitchFamily="50" charset="-128"/>
                <a:ea typeface="HG丸ｺﾞｼｯｸM-PRO" panose="020F0600000000000000" pitchFamily="50" charset="-128"/>
              </a:rPr>
              <a:t>実証</a:t>
            </a:r>
            <a:r>
              <a:rPr lang="zh-TW" altLang="ja-JP" dirty="0">
                <a:solidFill>
                  <a:srgbClr val="FF0000"/>
                </a:solidFill>
                <a:latin typeface="HG丸ｺﾞｼｯｸM-PRO" panose="020F0600000000000000" pitchFamily="50" charset="-128"/>
                <a:ea typeface="HG丸ｺﾞｼｯｸM-PRO" panose="020F0600000000000000" pitchFamily="50" charset="-128"/>
              </a:rPr>
              <a:t>実験</a:t>
            </a:r>
            <a:r>
              <a:rPr lang="zh-TW" altLang="ja-JP" dirty="0">
                <a:latin typeface="HG丸ｺﾞｼｯｸM-PRO" panose="020F0600000000000000" pitchFamily="50" charset="-128"/>
                <a:ea typeface="HG丸ｺﾞｼｯｸM-PRO" panose="020F0600000000000000" pitchFamily="50" charset="-128"/>
              </a:rPr>
              <a:t>で</a:t>
            </a:r>
            <a:r>
              <a:rPr lang="ja-JP" altLang="ja-JP" dirty="0">
                <a:latin typeface="HG丸ｺﾞｼｯｸM-PRO" panose="020F0600000000000000" pitchFamily="50" charset="-128"/>
                <a:ea typeface="HG丸ｺﾞｼｯｸM-PRO" panose="020F0600000000000000" pitchFamily="50" charset="-128"/>
              </a:rPr>
              <a:t>す。</a:t>
            </a:r>
          </a:p>
          <a:p>
            <a:endParaRPr kumimoji="1" lang="en-US" altLang="ja-JP" dirty="0" smtClean="0">
              <a:latin typeface="HG丸ｺﾞｼｯｸM-PRO" panose="020F0600000000000000" pitchFamily="50" charset="-128"/>
              <a:ea typeface="HG丸ｺﾞｼｯｸM-PRO" panose="020F0600000000000000" pitchFamily="50" charset="-128"/>
            </a:endParaRPr>
          </a:p>
          <a:p>
            <a:pPr defTabSz="1020575">
              <a:defRPr/>
            </a:pPr>
            <a:r>
              <a:rPr lang="ja-JP" altLang="ja-JP" u="sng" dirty="0">
                <a:latin typeface="HG丸ｺﾞｼｯｸM-PRO" panose="020F0600000000000000" pitchFamily="50" charset="-128"/>
                <a:ea typeface="HG丸ｺﾞｼｯｸM-PRO" panose="020F0600000000000000" pitchFamily="50" charset="-128"/>
              </a:rPr>
              <a:t>パイロット電子図書館プロジェクトの</a:t>
            </a:r>
            <a:r>
              <a:rPr lang="ja-JP" altLang="ja-JP" u="sng" dirty="0">
                <a:solidFill>
                  <a:srgbClr val="FF0000"/>
                </a:solidFill>
                <a:latin typeface="HG丸ｺﾞｼｯｸM-PRO" panose="020F0600000000000000" pitchFamily="50" charset="-128"/>
                <a:ea typeface="HG丸ｺﾞｼｯｸM-PRO" panose="020F0600000000000000" pitchFamily="50" charset="-128"/>
              </a:rPr>
              <a:t>成果は、</a:t>
            </a:r>
            <a:r>
              <a:rPr lang="en-US" altLang="ja-JP" u="sng" dirty="0">
                <a:solidFill>
                  <a:srgbClr val="FF0000"/>
                </a:solidFill>
                <a:latin typeface="HG丸ｺﾞｼｯｸM-PRO" panose="020F0600000000000000" pitchFamily="50" charset="-128"/>
                <a:ea typeface="HG丸ｺﾞｼｯｸM-PRO" panose="020F0600000000000000" pitchFamily="50" charset="-128"/>
              </a:rPr>
              <a:t>IPA</a:t>
            </a:r>
            <a:r>
              <a:rPr lang="ja-JP" altLang="ja-JP" u="sng" dirty="0">
                <a:solidFill>
                  <a:srgbClr val="FF0000"/>
                </a:solidFill>
                <a:latin typeface="HG丸ｺﾞｼｯｸM-PRO" panose="020F0600000000000000" pitchFamily="50" charset="-128"/>
                <a:ea typeface="HG丸ｺﾞｼｯｸM-PRO" panose="020F0600000000000000" pitchFamily="50" charset="-128"/>
              </a:rPr>
              <a:t>より</a:t>
            </a:r>
            <a:r>
              <a:rPr lang="en-US" altLang="ja-JP" u="sng" dirty="0">
                <a:solidFill>
                  <a:srgbClr val="FF0000"/>
                </a:solidFill>
                <a:latin typeface="HG丸ｺﾞｼｯｸM-PRO" panose="020F0600000000000000" pitchFamily="50" charset="-128"/>
                <a:ea typeface="HG丸ｺﾞｼｯｸM-PRO" panose="020F0600000000000000" pitchFamily="50" charset="-128"/>
              </a:rPr>
              <a:t>NDL</a:t>
            </a:r>
            <a:r>
              <a:rPr lang="ja-JP" altLang="ja-JP" u="sng" dirty="0">
                <a:solidFill>
                  <a:srgbClr val="FF0000"/>
                </a:solidFill>
                <a:latin typeface="HG丸ｺﾞｼｯｸM-PRO" panose="020F0600000000000000" pitchFamily="50" charset="-128"/>
                <a:ea typeface="HG丸ｺﾞｼｯｸM-PRO" panose="020F0600000000000000" pitchFamily="50" charset="-128"/>
              </a:rPr>
              <a:t>に移管され、総合目録ネットワーク実験は、全国公共図書館総合目録（ゆにかねっと）として継続され、また、パイロット電子図書館実証実験は、貴重書デジタルライブラリー、近代</a:t>
            </a:r>
            <a:r>
              <a:rPr lang="ja-JP" altLang="ja-JP" u="sng" dirty="0" smtClean="0">
                <a:solidFill>
                  <a:srgbClr val="FF0000"/>
                </a:solidFill>
                <a:latin typeface="HG丸ｺﾞｼｯｸM-PRO" panose="020F0600000000000000" pitchFamily="50" charset="-128"/>
                <a:ea typeface="HG丸ｺﾞｼｯｸM-PRO" panose="020F0600000000000000" pitchFamily="50" charset="-128"/>
              </a:rPr>
              <a:t>デジタルライブラリー</a:t>
            </a:r>
            <a:r>
              <a:rPr lang="ja-JP" altLang="en-US" u="sng" dirty="0" smtClean="0">
                <a:solidFill>
                  <a:srgbClr val="FF0000"/>
                </a:solidFill>
                <a:latin typeface="HG丸ｺﾞｼｯｸM-PRO" panose="020F0600000000000000" pitchFamily="50" charset="-128"/>
                <a:ea typeface="HG丸ｺﾞｼｯｸM-PRO" panose="020F0600000000000000" pitchFamily="50" charset="-128"/>
              </a:rPr>
              <a:t>、</a:t>
            </a:r>
            <a:r>
              <a:rPr lang="en-US" altLang="ja-JP" u="sng"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u="sng" dirty="0" smtClean="0">
                <a:solidFill>
                  <a:srgbClr val="FF0000"/>
                </a:solidFill>
                <a:latin typeface="HG丸ｺﾞｼｯｸM-PRO" panose="020F0600000000000000" pitchFamily="50" charset="-128"/>
                <a:ea typeface="HG丸ｺﾞｼｯｸM-PRO" panose="020F0600000000000000" pitchFamily="50" charset="-128"/>
              </a:rPr>
              <a:t>デジタルコレクション</a:t>
            </a:r>
            <a:r>
              <a:rPr lang="ja-JP" altLang="ja-JP" u="sng" dirty="0" smtClean="0">
                <a:solidFill>
                  <a:srgbClr val="FF0000"/>
                </a:solidFill>
                <a:latin typeface="HG丸ｺﾞｼｯｸM-PRO" panose="020F0600000000000000" pitchFamily="50" charset="-128"/>
                <a:ea typeface="HG丸ｺﾞｼｯｸM-PRO" panose="020F0600000000000000" pitchFamily="50" charset="-128"/>
              </a:rPr>
              <a:t>の</a:t>
            </a:r>
            <a:r>
              <a:rPr lang="ja-JP" altLang="ja-JP" u="sng" dirty="0">
                <a:solidFill>
                  <a:srgbClr val="FF0000"/>
                </a:solidFill>
                <a:latin typeface="HG丸ｺﾞｼｯｸM-PRO" panose="020F0600000000000000" pitchFamily="50" charset="-128"/>
                <a:ea typeface="HG丸ｺﾞｼｯｸM-PRO" panose="020F0600000000000000" pitchFamily="50" charset="-128"/>
              </a:rPr>
              <a:t>ベースとして引き継がれています</a:t>
            </a:r>
            <a:r>
              <a:rPr lang="ja-JP" altLang="ja-JP" u="sng" dirty="0" smtClean="0">
                <a:solidFill>
                  <a:srgbClr val="FF0000"/>
                </a:solidFill>
                <a:latin typeface="HG丸ｺﾞｼｯｸM-PRO" panose="020F0600000000000000" pitchFamily="50" charset="-128"/>
                <a:ea typeface="HG丸ｺﾞｼｯｸM-PRO" panose="020F0600000000000000" pitchFamily="50" charset="-128"/>
              </a:rPr>
              <a:t>。</a:t>
            </a:r>
            <a:endParaRPr lang="en-US" altLang="ja-JP" u="sng" dirty="0" smtClean="0">
              <a:solidFill>
                <a:srgbClr val="FF0000"/>
              </a:solidFill>
              <a:latin typeface="HG丸ｺﾞｼｯｸM-PRO" panose="020F0600000000000000" pitchFamily="50" charset="-128"/>
              <a:ea typeface="HG丸ｺﾞｼｯｸM-PRO" panose="020F0600000000000000" pitchFamily="50" charset="-128"/>
            </a:endParaRPr>
          </a:p>
          <a:p>
            <a:pPr defTabSz="1020575">
              <a:defRPr/>
            </a:pPr>
            <a:endParaRPr lang="en-US" altLang="ja-JP" u="sng" dirty="0" smtClean="0">
              <a:solidFill>
                <a:srgbClr val="FF0000"/>
              </a:solidFill>
              <a:latin typeface="HG丸ｺﾞｼｯｸM-PRO" panose="020F0600000000000000" pitchFamily="50" charset="-128"/>
              <a:ea typeface="HG丸ｺﾞｼｯｸM-PRO" panose="020F0600000000000000" pitchFamily="50" charset="-128"/>
            </a:endParaRPr>
          </a:p>
          <a:p>
            <a:pPr defTabSz="1020575">
              <a:defRPr/>
            </a:pPr>
            <a:r>
              <a:rPr lang="ja-JP" altLang="ja-JP" dirty="0"/>
              <a:t>国立国会図書館が所蔵する重要文化財等も含む</a:t>
            </a:r>
            <a:r>
              <a:rPr lang="en-US" altLang="ja-JP" dirty="0"/>
              <a:t>7,221</a:t>
            </a:r>
            <a:r>
              <a:rPr lang="ja-JP" altLang="ja-JP" dirty="0"/>
              <a:t>枚の貴重書、</a:t>
            </a:r>
            <a:r>
              <a:rPr lang="en-US" altLang="ja-JP" dirty="0"/>
              <a:t>653</a:t>
            </a:r>
            <a:r>
              <a:rPr lang="ja-JP" altLang="ja-JP" dirty="0"/>
              <a:t>万ページの明治時代刊行の図書、利用頻度の高い国内刊行雑誌</a:t>
            </a:r>
            <a:r>
              <a:rPr lang="en-US" altLang="ja-JP" dirty="0"/>
              <a:t>24</a:t>
            </a:r>
            <a:r>
              <a:rPr lang="ja-JP" altLang="ja-JP" dirty="0"/>
              <a:t>タイトルの過去</a:t>
            </a:r>
            <a:r>
              <a:rPr lang="en-US" altLang="ja-JP" dirty="0"/>
              <a:t>15</a:t>
            </a:r>
            <a:r>
              <a:rPr lang="ja-JP" altLang="ja-JP" dirty="0"/>
              <a:t>年分等、全体で</a:t>
            </a:r>
            <a:r>
              <a:rPr lang="en-US" altLang="ja-JP" dirty="0"/>
              <a:t>1000</a:t>
            </a:r>
            <a:r>
              <a:rPr lang="ja-JP" altLang="ja-JP" dirty="0"/>
              <a:t>万ページ近くに及ぶ資料をデジタル化した。</a:t>
            </a:r>
            <a:r>
              <a:rPr lang="ja-JP" altLang="en-US" dirty="0"/>
              <a:t>（</a:t>
            </a:r>
            <a:r>
              <a:rPr lang="ja-JP" altLang="en-US" dirty="0" smtClean="0"/>
              <a:t>出版社から原資料の提供を受けた資料に、少年サンデーなどもあり、創刊号が画面で見られることに感動した記憶がある</a:t>
            </a:r>
            <a:r>
              <a:rPr lang="ja-JP" altLang="en-US" dirty="0"/>
              <a:t>）</a:t>
            </a:r>
            <a:endParaRPr lang="en-US" altLang="ja-JP" dirty="0"/>
          </a:p>
          <a:p>
            <a:pPr defTabSz="1020575">
              <a:defRPr/>
            </a:pPr>
            <a:endParaRPr lang="en-US" altLang="ja-JP" dirty="0"/>
          </a:p>
          <a:p>
            <a:pPr defTabSz="1020575">
              <a:defRPr/>
            </a:pPr>
            <a:r>
              <a:rPr lang="ja-JP" altLang="en-US" dirty="0" smtClean="0"/>
              <a:t>出版社から原資料の 提供を受けた資料</a:t>
            </a:r>
            <a:endParaRPr lang="en-US" altLang="ja-JP" dirty="0"/>
          </a:p>
          <a:p>
            <a:pPr defTabSz="1020575">
              <a:defRPr/>
            </a:pPr>
            <a:r>
              <a:rPr lang="ja-JP" altLang="en-US" dirty="0" smtClean="0"/>
              <a:t>●帝国議会議事連記録</a:t>
            </a:r>
            <a:r>
              <a:rPr lang="en-US" altLang="ja-JP" dirty="0" smtClean="0"/>
              <a:t>(</a:t>
            </a:r>
            <a:r>
              <a:rPr lang="ja-JP" altLang="en-US" dirty="0" smtClean="0"/>
              <a:t>東 京大学出版会</a:t>
            </a:r>
            <a:r>
              <a:rPr lang="en-US" altLang="ja-JP" dirty="0" smtClean="0"/>
              <a:t>) ●</a:t>
            </a:r>
            <a:r>
              <a:rPr lang="ja-JP" altLang="en-US" dirty="0" smtClean="0"/>
              <a:t>文章倶楽部</a:t>
            </a:r>
            <a:r>
              <a:rPr lang="en-US" altLang="ja-JP" dirty="0" smtClean="0"/>
              <a:t>(</a:t>
            </a:r>
            <a:r>
              <a:rPr lang="ja-JP" altLang="en-US" dirty="0" smtClean="0"/>
              <a:t>八 木出版</a:t>
            </a:r>
            <a:r>
              <a:rPr lang="en-US" altLang="ja-JP" dirty="0" smtClean="0"/>
              <a:t>) ●</a:t>
            </a:r>
            <a:r>
              <a:rPr lang="ja-JP" altLang="en-US" dirty="0" smtClean="0"/>
              <a:t>幕末明治日本国勢地域地図集成</a:t>
            </a:r>
            <a:r>
              <a:rPr lang="en-US" altLang="ja-JP" dirty="0" smtClean="0"/>
              <a:t>(</a:t>
            </a:r>
            <a:r>
              <a:rPr lang="ja-JP" altLang="en-US" dirty="0" smtClean="0"/>
              <a:t>柏 書房</a:t>
            </a:r>
            <a:r>
              <a:rPr lang="en-US" altLang="ja-JP" dirty="0" smtClean="0"/>
              <a:t>) ●</a:t>
            </a:r>
            <a:r>
              <a:rPr lang="ja-JP" altLang="en-US" dirty="0" smtClean="0"/>
              <a:t>マルクス・</a:t>
            </a:r>
            <a:r>
              <a:rPr lang="ja-JP" altLang="en-US" dirty="0" err="1" smtClean="0"/>
              <a:t>ェ</a:t>
            </a:r>
            <a:r>
              <a:rPr lang="ja-JP" altLang="en-US" dirty="0" smtClean="0"/>
              <a:t>ンゲルス全集</a:t>
            </a:r>
            <a:r>
              <a:rPr lang="en-US" altLang="ja-JP" dirty="0" smtClean="0"/>
              <a:t>(</a:t>
            </a:r>
            <a:r>
              <a:rPr lang="ja-JP" altLang="en-US" dirty="0" smtClean="0"/>
              <a:t>大 月書店</a:t>
            </a:r>
            <a:r>
              <a:rPr lang="en-US" altLang="ja-JP" dirty="0" smtClean="0"/>
              <a:t>) ●</a:t>
            </a:r>
            <a:r>
              <a:rPr lang="ja-JP" altLang="en-US" dirty="0" smtClean="0"/>
              <a:t>東京都市計画資料集成 明治大正編</a:t>
            </a:r>
            <a:r>
              <a:rPr lang="en-US" altLang="ja-JP" dirty="0" smtClean="0"/>
              <a:t>(</a:t>
            </a:r>
            <a:r>
              <a:rPr lang="ja-JP" altLang="en-US" dirty="0" smtClean="0"/>
              <a:t>本 の友社</a:t>
            </a:r>
            <a:r>
              <a:rPr lang="en-US" altLang="ja-JP" dirty="0" smtClean="0"/>
              <a:t>) ●</a:t>
            </a:r>
            <a:r>
              <a:rPr lang="ja-JP" altLang="en-US" dirty="0" smtClean="0"/>
              <a:t>田辺元全集</a:t>
            </a:r>
            <a:r>
              <a:rPr lang="en-US" altLang="ja-JP" dirty="0" smtClean="0"/>
              <a:t>(</a:t>
            </a:r>
            <a:r>
              <a:rPr lang="ja-JP" altLang="en-US" dirty="0" smtClean="0"/>
              <a:t>筑 摩書房</a:t>
            </a:r>
            <a:r>
              <a:rPr lang="en-US" altLang="ja-JP" dirty="0" smtClean="0"/>
              <a:t>) ●</a:t>
            </a:r>
            <a:r>
              <a:rPr lang="ja-JP" altLang="en-US" dirty="0" smtClean="0"/>
              <a:t>世界大百科辞典</a:t>
            </a:r>
            <a:r>
              <a:rPr lang="en-US" altLang="ja-JP" dirty="0" smtClean="0"/>
              <a:t>(</a:t>
            </a:r>
            <a:r>
              <a:rPr lang="ja-JP" altLang="en-US" dirty="0" smtClean="0"/>
              <a:t>平凡社</a:t>
            </a:r>
            <a:r>
              <a:rPr lang="en-US" altLang="ja-JP" dirty="0" smtClean="0"/>
              <a:t>) ● </a:t>
            </a:r>
            <a:r>
              <a:rPr lang="ja-JP" altLang="en-US" dirty="0" smtClean="0"/>
              <a:t>朝日ジャーナル</a:t>
            </a:r>
            <a:r>
              <a:rPr lang="en-US" altLang="ja-JP" dirty="0" smtClean="0"/>
              <a:t>(</a:t>
            </a:r>
            <a:r>
              <a:rPr lang="ja-JP" altLang="en-US" dirty="0" smtClean="0"/>
              <a:t>全 巻</a:t>
            </a:r>
            <a:r>
              <a:rPr lang="en-US" altLang="ja-JP" dirty="0" smtClean="0"/>
              <a:t>) (</a:t>
            </a:r>
            <a:r>
              <a:rPr lang="ja-JP" altLang="en-US" dirty="0" smtClean="0"/>
              <a:t>朝 日新聞社</a:t>
            </a:r>
            <a:r>
              <a:rPr lang="en-US" altLang="ja-JP" dirty="0" smtClean="0"/>
              <a:t>) ●</a:t>
            </a:r>
            <a:r>
              <a:rPr lang="ja-JP" altLang="en-US" dirty="0" smtClean="0"/>
              <a:t>萬朝報</a:t>
            </a:r>
            <a:r>
              <a:rPr lang="en-US" altLang="ja-JP" dirty="0" smtClean="0"/>
              <a:t>(</a:t>
            </a:r>
            <a:r>
              <a:rPr lang="ja-JP" altLang="en-US" dirty="0" smtClean="0"/>
              <a:t>日 本国書センター</a:t>
            </a:r>
            <a:r>
              <a:rPr lang="en-US" altLang="ja-JP" dirty="0" smtClean="0"/>
              <a:t>) ●</a:t>
            </a:r>
            <a:r>
              <a:rPr lang="ja-JP" altLang="en-US" dirty="0" smtClean="0"/>
              <a:t>法律新聞</a:t>
            </a:r>
            <a:r>
              <a:rPr lang="en-US" altLang="ja-JP" dirty="0" smtClean="0"/>
              <a:t>(</a:t>
            </a:r>
            <a:r>
              <a:rPr lang="ja-JP" altLang="en-US" dirty="0" smtClean="0"/>
              <a:t>不 二出版</a:t>
            </a:r>
            <a:r>
              <a:rPr lang="en-US" altLang="ja-JP" dirty="0" smtClean="0"/>
              <a:t>) ●</a:t>
            </a:r>
            <a:r>
              <a:rPr lang="ja-JP" altLang="en-US" dirty="0" smtClean="0"/>
              <a:t>少年サンデー</a:t>
            </a:r>
            <a:r>
              <a:rPr lang="en-US" altLang="ja-JP" dirty="0" smtClean="0"/>
              <a:t>(</a:t>
            </a:r>
            <a:r>
              <a:rPr lang="ja-JP" altLang="en-US" dirty="0" smtClean="0"/>
              <a:t>小学館</a:t>
            </a:r>
            <a:r>
              <a:rPr lang="en-US" altLang="ja-JP" dirty="0" smtClean="0"/>
              <a:t>) ●</a:t>
            </a:r>
            <a:r>
              <a:rPr lang="ja-JP" altLang="en-US" dirty="0" smtClean="0"/>
              <a:t>別冊医学のあゆみ メディカルトビックス</a:t>
            </a:r>
            <a:r>
              <a:rPr lang="en-US" altLang="ja-JP" dirty="0" smtClean="0"/>
              <a:t>(</a:t>
            </a:r>
            <a:r>
              <a:rPr lang="ja-JP" altLang="en-US" dirty="0" smtClean="0"/>
              <a:t>医 歯薬出版</a:t>
            </a:r>
            <a:r>
              <a:rPr lang="en-US" altLang="ja-JP" dirty="0" smtClean="0"/>
              <a:t>) </a:t>
            </a:r>
            <a:endParaRPr lang="en-US" altLang="ja-JP" dirty="0"/>
          </a:p>
          <a:p>
            <a:pPr defTabSz="1020575">
              <a:defRPr/>
            </a:pPr>
            <a:endParaRPr lang="ja-JP" altLang="ja-JP" u="sng"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日付プレースホルダー 3"/>
          <p:cNvSpPr>
            <a:spLocks noGrp="1"/>
          </p:cNvSpPr>
          <p:nvPr>
            <p:ph type="dt" idx="10"/>
          </p:nvPr>
        </p:nvSpPr>
        <p:spPr/>
        <p:txBody>
          <a:bodyPr/>
          <a:lstStyle/>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6</a:t>
            </a:fld>
            <a:endParaRPr kumimoji="1" lang="ja-JP" altLang="en-US"/>
          </a:p>
        </p:txBody>
      </p:sp>
    </p:spTree>
    <p:extLst>
      <p:ext uri="{BB962C8B-B14F-4D97-AF65-F5344CB8AC3E}">
        <p14:creationId xmlns:p14="http://schemas.microsoft.com/office/powerpoint/2010/main" val="3350107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u="sng" dirty="0" smtClean="0"/>
              <a:t>VISIO</a:t>
            </a:r>
            <a:r>
              <a:rPr kumimoji="1" lang="ja-JP" altLang="en-US" u="sng" dirty="0" smtClean="0"/>
              <a:t>資料の吹き出し</a:t>
            </a:r>
            <a:endParaRPr kumimoji="1" lang="en-US" altLang="ja-JP" u="sng" dirty="0" smtClean="0"/>
          </a:p>
          <a:p>
            <a:r>
              <a:rPr kumimoji="1" lang="ja-JP" altLang="en-US" dirty="0" smtClean="0"/>
              <a:t>■■プロトタイプ</a:t>
            </a:r>
            <a:endParaRPr kumimoji="1" lang="en-US" altLang="ja-JP" dirty="0" smtClean="0"/>
          </a:p>
          <a:p>
            <a:r>
              <a:rPr kumimoji="1" lang="ja-JP" altLang="en-US" dirty="0" smtClean="0"/>
              <a:t>●</a:t>
            </a:r>
            <a:r>
              <a:rPr kumimoji="1" lang="en-US" altLang="ja-JP" dirty="0" smtClean="0"/>
              <a:t>SOA</a:t>
            </a:r>
            <a:r>
              <a:rPr kumimoji="1" lang="ja-JP" altLang="en-US" dirty="0" smtClean="0"/>
              <a:t>指向、</a:t>
            </a:r>
            <a:r>
              <a:rPr kumimoji="1" lang="en-US" altLang="ja-JP" dirty="0" smtClean="0"/>
              <a:t>OSS</a:t>
            </a:r>
            <a:r>
              <a:rPr kumimoji="1" lang="ja-JP" altLang="en-US" dirty="0" smtClean="0"/>
              <a:t>（</a:t>
            </a:r>
            <a:r>
              <a:rPr kumimoji="1" lang="en-US" altLang="ja-JP" dirty="0" smtClean="0"/>
              <a:t>Linux, Apache, </a:t>
            </a:r>
            <a:r>
              <a:rPr kumimoji="1" lang="en-US" altLang="ja-JP" dirty="0" err="1" smtClean="0"/>
              <a:t>Xoops</a:t>
            </a:r>
            <a:r>
              <a:rPr kumimoji="1" lang="en-US" altLang="ja-JP" dirty="0" smtClean="0"/>
              <a:t>, MySQL, PHP, Wiki, Blog, RSS, MySQL, PHP, </a:t>
            </a:r>
            <a:r>
              <a:rPr kumimoji="1" lang="en-US" altLang="ja-JP" dirty="0" err="1" smtClean="0"/>
              <a:t>Dspace</a:t>
            </a:r>
            <a:r>
              <a:rPr kumimoji="1" lang="en-US" altLang="ja-JP" dirty="0" smtClean="0"/>
              <a:t>, </a:t>
            </a:r>
            <a:r>
              <a:rPr kumimoji="1" lang="en-US" altLang="ja-JP" dirty="0" err="1" smtClean="0"/>
              <a:t>chasen</a:t>
            </a:r>
            <a:r>
              <a:rPr kumimoji="1" lang="en-US" altLang="ja-JP" dirty="0" smtClean="0"/>
              <a:t>, GETA</a:t>
            </a:r>
            <a:r>
              <a:rPr kumimoji="1" lang="ja-JP" altLang="en-US" dirty="0" smtClean="0"/>
              <a:t>等）</a:t>
            </a:r>
          </a:p>
          <a:p>
            <a:r>
              <a:rPr kumimoji="1" lang="ja-JP" altLang="en-US" dirty="0" smtClean="0"/>
              <a:t>●</a:t>
            </a:r>
            <a:r>
              <a:rPr kumimoji="1" lang="en-US" altLang="ja-JP" dirty="0" smtClean="0"/>
              <a:t>CMS</a:t>
            </a:r>
            <a:r>
              <a:rPr kumimoji="1" lang="ja-JP" altLang="en-US" dirty="0" smtClean="0"/>
              <a:t>利用を推奨</a:t>
            </a:r>
          </a:p>
          <a:p>
            <a:r>
              <a:rPr kumimoji="1" lang="ja-JP" altLang="en-US" dirty="0" smtClean="0"/>
              <a:t>メタデータの自動付与、内容の構造化</a:t>
            </a:r>
          </a:p>
          <a:p>
            <a:r>
              <a:rPr kumimoji="1" lang="ja-JP" altLang="en-US" dirty="0" smtClean="0"/>
              <a:t>●連携レベルの想定</a:t>
            </a:r>
          </a:p>
          <a:p>
            <a:r>
              <a:rPr kumimoji="1" lang="ja-JP" altLang="en-US" dirty="0" smtClean="0"/>
              <a:t>・</a:t>
            </a:r>
            <a:r>
              <a:rPr kumimoji="1" lang="en-US" altLang="ja-JP" dirty="0" smtClean="0"/>
              <a:t>SQL</a:t>
            </a:r>
            <a:r>
              <a:rPr kumimoji="1" lang="ja-JP" altLang="en-US" dirty="0" smtClean="0"/>
              <a:t>レベル</a:t>
            </a:r>
          </a:p>
          <a:p>
            <a:r>
              <a:rPr kumimoji="1" lang="ja-JP" altLang="en-US" dirty="0" smtClean="0"/>
              <a:t>・</a:t>
            </a:r>
            <a:r>
              <a:rPr kumimoji="1" lang="en-US" altLang="ja-JP" dirty="0" smtClean="0"/>
              <a:t>OAI-PMH</a:t>
            </a:r>
            <a:r>
              <a:rPr kumimoji="1" lang="ja-JP" altLang="en-US" dirty="0" smtClean="0"/>
              <a:t>レベル</a:t>
            </a:r>
          </a:p>
          <a:p>
            <a:r>
              <a:rPr kumimoji="1" lang="ja-JP" altLang="en-US" dirty="0" smtClean="0"/>
              <a:t>・</a:t>
            </a:r>
            <a:r>
              <a:rPr kumimoji="1" lang="en-US" altLang="ja-JP" dirty="0" smtClean="0"/>
              <a:t>Web</a:t>
            </a:r>
            <a:r>
              <a:rPr kumimoji="1" lang="ja-JP" altLang="en-US" dirty="0" smtClean="0"/>
              <a:t>ページレベル</a:t>
            </a:r>
          </a:p>
          <a:p>
            <a:r>
              <a:rPr kumimoji="1" lang="ja-JP" altLang="en-US" dirty="0" smtClean="0"/>
              <a:t>・</a:t>
            </a:r>
            <a:r>
              <a:rPr kumimoji="1" lang="en-US" altLang="ja-JP" dirty="0" smtClean="0"/>
              <a:t>Web</a:t>
            </a:r>
            <a:r>
              <a:rPr kumimoji="1" lang="ja-JP" altLang="en-US" dirty="0" smtClean="0"/>
              <a:t>サービス（</a:t>
            </a:r>
            <a:r>
              <a:rPr kumimoji="1" lang="en-US" altLang="ja-JP" dirty="0" smtClean="0"/>
              <a:t>SOAP</a:t>
            </a:r>
            <a:r>
              <a:rPr kumimoji="1" lang="ja-JP" altLang="en-US" dirty="0" smtClean="0"/>
              <a:t>）</a:t>
            </a:r>
          </a:p>
          <a:p>
            <a:r>
              <a:rPr kumimoji="1" lang="ja-JP" altLang="en-US" dirty="0" smtClean="0"/>
              <a:t>■■</a:t>
            </a:r>
            <a:r>
              <a:rPr kumimoji="1" lang="en-US" altLang="ja-JP" dirty="0" smtClean="0"/>
              <a:t>PORTA</a:t>
            </a:r>
          </a:p>
          <a:p>
            <a:r>
              <a:rPr kumimoji="1" lang="ja-JP" altLang="en-US" dirty="0" smtClean="0"/>
              <a:t>標準プロトコル</a:t>
            </a:r>
          </a:p>
          <a:p>
            <a:r>
              <a:rPr kumimoji="1" lang="en-US" altLang="ja-JP" dirty="0" smtClean="0"/>
              <a:t>OAI-PMH, RSS, SRU, SRW</a:t>
            </a:r>
            <a:r>
              <a:rPr kumimoji="1" lang="ja-JP" altLang="en-US" dirty="0" smtClean="0"/>
              <a:t>等）の実装</a:t>
            </a:r>
            <a:endParaRPr kumimoji="1" lang="en-US" altLang="ja-JP" dirty="0" smtClean="0"/>
          </a:p>
          <a:p>
            <a:r>
              <a:rPr kumimoji="1" lang="ja-JP" altLang="en-US" dirty="0" smtClean="0"/>
              <a:t>■■拡張容易性、障害時運用継続性、環境変更容易性、直感的操作性の確保（ベンダーに依存しないパッケージ、</a:t>
            </a:r>
            <a:r>
              <a:rPr kumimoji="1" lang="en-US" altLang="ja-JP" dirty="0" smtClean="0"/>
              <a:t>OSS</a:t>
            </a:r>
            <a:r>
              <a:rPr kumimoji="1" lang="ja-JP" altLang="en-US" dirty="0" smtClean="0"/>
              <a:t>の適用）</a:t>
            </a:r>
          </a:p>
          <a:p>
            <a:r>
              <a:rPr kumimoji="1" lang="ja-JP" altLang="en-US" dirty="0" smtClean="0"/>
              <a:t>●可能な限り、先進技術の適用を目指す。</a:t>
            </a:r>
            <a:r>
              <a:rPr kumimoji="1" lang="en-US" altLang="ja-JP" dirty="0" smtClean="0"/>
              <a:t>(VMWare</a:t>
            </a:r>
            <a:r>
              <a:rPr kumimoji="1" lang="ja-JP" altLang="en-US" dirty="0" smtClean="0"/>
              <a:t>による仮想サーバ環境の適用</a:t>
            </a:r>
            <a:r>
              <a:rPr kumimoji="1" lang="en-US" altLang="ja-JP" dirty="0" smtClean="0"/>
              <a:t>)</a:t>
            </a:r>
          </a:p>
          <a:p>
            <a:r>
              <a:rPr kumimoji="1" lang="ja-JP" altLang="en-US" dirty="0" smtClean="0"/>
              <a:t>●永続的識別子</a:t>
            </a:r>
          </a:p>
          <a:p>
            <a:r>
              <a:rPr kumimoji="1" lang="ja-JP" altLang="en-US" dirty="0" smtClean="0"/>
              <a:t>●メタデータ記述要素・記述規則（シンタックス、セマンティックの共通化）</a:t>
            </a:r>
          </a:p>
          <a:p>
            <a:r>
              <a:rPr kumimoji="1" lang="ja-JP" altLang="en-US" dirty="0" smtClean="0"/>
              <a:t>標準メタデータとして、</a:t>
            </a:r>
            <a:r>
              <a:rPr kumimoji="1" lang="en-US" altLang="ja-JP" dirty="0" smtClean="0"/>
              <a:t>DC</a:t>
            </a:r>
            <a:r>
              <a:rPr kumimoji="1" lang="ja-JP" altLang="en-US" dirty="0" smtClean="0"/>
              <a:t>ベースの</a:t>
            </a:r>
            <a:r>
              <a:rPr kumimoji="1" lang="en-US" altLang="ja-JP" dirty="0" smtClean="0"/>
              <a:t>DCNDL+α</a:t>
            </a:r>
            <a:r>
              <a:rPr kumimoji="1" lang="ja-JP" altLang="en-US" dirty="0" smtClean="0"/>
              <a:t>（</a:t>
            </a:r>
            <a:r>
              <a:rPr kumimoji="1" lang="en-US" altLang="ja-JP" dirty="0" err="1" smtClean="0"/>
              <a:t>DCNDL_Porta</a:t>
            </a:r>
            <a:r>
              <a:rPr kumimoji="1" lang="ja-JP" altLang="en-US" dirty="0" smtClean="0"/>
              <a:t>）を適用</a:t>
            </a:r>
          </a:p>
          <a:p>
            <a:r>
              <a:rPr kumimoji="1" lang="ja-JP" altLang="en-US" dirty="0" smtClean="0"/>
              <a:t>●オープンソース化を志向</a:t>
            </a:r>
            <a:endParaRPr kumimoji="1" lang="ja-JP" altLang="en-US" dirty="0"/>
          </a:p>
        </p:txBody>
      </p:sp>
      <p:sp>
        <p:nvSpPr>
          <p:cNvPr id="4" name="日付プレースホルダー 3"/>
          <p:cNvSpPr>
            <a:spLocks noGrp="1"/>
          </p:cNvSpPr>
          <p:nvPr>
            <p:ph type="dt" idx="10"/>
          </p:nvPr>
        </p:nvSpPr>
        <p:spPr/>
        <p:txBody>
          <a:bodyPr/>
          <a:lstStyle/>
          <a:p>
            <a:r>
              <a:rPr kumimoji="1" lang="ja-JP" altLang="en-US" smtClean="0"/>
              <a:t>平成</a:t>
            </a:r>
            <a:r>
              <a:rPr kumimoji="1" lang="en-US" altLang="ja-JP" smtClean="0"/>
              <a:t>26</a:t>
            </a:r>
            <a:r>
              <a:rPr kumimoji="1" lang="ja-JP" altLang="en-US" smtClean="0"/>
              <a:t>年</a:t>
            </a:r>
            <a:r>
              <a:rPr kumimoji="1" lang="en-US" altLang="ja-JP" smtClean="0"/>
              <a:t>6</a:t>
            </a:r>
            <a:r>
              <a:rPr kumimoji="1" lang="ja-JP" altLang="en-US" smtClean="0"/>
              <a:t>月</a:t>
            </a:r>
            <a:r>
              <a:rPr kumimoji="1" lang="en-US" altLang="ja-JP" smtClean="0"/>
              <a:t>3</a:t>
            </a:r>
            <a:r>
              <a:rPr kumimoji="1" lang="ja-JP" altLang="en-US" smtClean="0"/>
              <a:t>日</a:t>
            </a:r>
            <a:endParaRPr kumimoji="1" lang="en-US" altLang="ja-JP" smtClean="0"/>
          </a:p>
          <a:p>
            <a:r>
              <a:rPr lang="ja-JP" altLang="en-US" smtClean="0">
                <a:latin typeface="HG丸ｺﾞｼｯｸM-PRO" pitchFamily="50" charset="-128"/>
                <a:ea typeface="HG丸ｺﾞｼｯｸM-PRO" pitchFamily="50" charset="-128"/>
              </a:rPr>
              <a:t>文化関係資料のアーカイブに関する有識者会議</a:t>
            </a:r>
            <a:endParaRPr lang="en-US" altLang="ja-JP" smtClean="0">
              <a:latin typeface="HG丸ｺﾞｼｯｸM-PRO" pitchFamily="50" charset="-128"/>
              <a:ea typeface="HG丸ｺﾞｼｯｸM-PRO"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816A9BB7-DD5C-41DE-9B80-A8A5AECCA2DE}" type="slidenum">
              <a:rPr kumimoji="1" lang="ja-JP" altLang="en-US" smtClean="0"/>
              <a:pPr/>
              <a:t>51</a:t>
            </a:fld>
            <a:endParaRPr kumimoji="1" lang="ja-JP" altLang="en-US"/>
          </a:p>
        </p:txBody>
      </p:sp>
    </p:spTree>
    <p:extLst>
      <p:ext uri="{BB962C8B-B14F-4D97-AF65-F5344CB8AC3E}">
        <p14:creationId xmlns:p14="http://schemas.microsoft.com/office/powerpoint/2010/main" val="2652759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D512217-FADA-41DD-A1DA-0AC4C64B684D}" type="slidenum">
              <a:rPr lang="en-US" altLang="ja-JP" smtClean="0"/>
              <a:pPr/>
              <a:t>52</a:t>
            </a:fld>
            <a:endParaRPr lang="en-US" altLang="ja-JP" smtClean="0"/>
          </a:p>
        </p:txBody>
      </p:sp>
      <p:sp>
        <p:nvSpPr>
          <p:cNvPr id="39939" name="Rectangle 2"/>
          <p:cNvSpPr>
            <a:spLocks noGrp="1" noRot="1" noChangeAspect="1" noChangeArrowheads="1" noTextEdit="1"/>
          </p:cNvSpPr>
          <p:nvPr>
            <p:ph type="sldImg"/>
          </p:nvPr>
        </p:nvSpPr>
        <p:spPr>
          <a:xfrm>
            <a:off x="-171450" y="803275"/>
            <a:ext cx="7151688" cy="4022725"/>
          </a:xfrm>
          <a:ln/>
        </p:spPr>
      </p:sp>
      <p:sp>
        <p:nvSpPr>
          <p:cNvPr id="39940" name="Rectangle 3"/>
          <p:cNvSpPr>
            <a:spLocks noGrp="1" noChangeArrowheads="1"/>
          </p:cNvSpPr>
          <p:nvPr>
            <p:ph type="body" idx="1"/>
          </p:nvPr>
        </p:nvSpPr>
        <p:spPr>
          <a:xfrm>
            <a:off x="907472" y="5092847"/>
            <a:ext cx="4982732" cy="4823475"/>
          </a:xfrm>
          <a:noFill/>
          <a:ln/>
        </p:spPr>
        <p:txBody>
          <a:bodyPr>
            <a:normAutofit/>
          </a:bodyPr>
          <a:lstStyle/>
          <a:p>
            <a:r>
              <a:rPr lang="ja-JP" altLang="en-US" dirty="0" smtClean="0"/>
              <a:t>このシステムは、</a:t>
            </a:r>
            <a:r>
              <a:rPr lang="ja-JP" altLang="en-US" dirty="0" smtClean="0">
                <a:solidFill>
                  <a:srgbClr val="FF0000"/>
                </a:solidFill>
              </a:rPr>
              <a:t>ただの目録ではなく、実際に資料を利用するための手段まで案内</a:t>
            </a:r>
            <a:r>
              <a:rPr lang="ja-JP" altLang="en-US" dirty="0" smtClean="0"/>
              <a:t>することを目的としています。</a:t>
            </a:r>
            <a:endParaRPr lang="en-US" altLang="ja-JP" dirty="0" smtClean="0"/>
          </a:p>
          <a:p>
            <a:r>
              <a:rPr lang="ja-JP" altLang="en-US" dirty="0" smtClean="0"/>
              <a:t>違う言い方をすると、</a:t>
            </a:r>
            <a:r>
              <a:rPr lang="ja-JP" altLang="en-US" dirty="0" smtClean="0">
                <a:solidFill>
                  <a:srgbClr val="C00000"/>
                </a:solidFill>
              </a:rPr>
              <a:t>「国内の各機関が持つ豊富な「知」を活用してもらうためのアクセスポイント（入口）となること」</a:t>
            </a:r>
            <a:r>
              <a:rPr lang="ja-JP" altLang="en-US" dirty="0" smtClean="0">
                <a:solidFill>
                  <a:srgbClr val="FF0000"/>
                </a:solidFill>
              </a:rPr>
              <a:t>が目的</a:t>
            </a:r>
            <a:r>
              <a:rPr lang="ja-JP" altLang="en-US" dirty="0" smtClean="0"/>
              <a:t>です。</a:t>
            </a:r>
            <a:endParaRPr lang="en-US" altLang="ja-JP" dirty="0" smtClean="0"/>
          </a:p>
          <a:p>
            <a:pPr eaLnBrk="1" hangingPunct="1"/>
            <a:endParaRPr lang="en-US" altLang="ja-JP" dirty="0" smtClean="0"/>
          </a:p>
          <a:p>
            <a:pPr eaLnBrk="1" hangingPunct="1"/>
            <a:r>
              <a:rPr lang="ja-JP" altLang="en-US" dirty="0" smtClean="0"/>
              <a:t>国立国会図書館サーチは、</a:t>
            </a:r>
            <a:r>
              <a:rPr lang="ja-JP" altLang="en-US" u="sng" dirty="0" smtClean="0"/>
              <a:t>「</a:t>
            </a:r>
            <a:r>
              <a:rPr lang="ja-JP" altLang="en-US" u="sng" dirty="0" smtClean="0">
                <a:solidFill>
                  <a:srgbClr val="FF0000"/>
                </a:solidFill>
              </a:rPr>
              <a:t>多様な検索対象</a:t>
            </a:r>
            <a:r>
              <a:rPr lang="ja-JP" altLang="en-US" u="sng" dirty="0" smtClean="0"/>
              <a:t>」を「</a:t>
            </a:r>
            <a:r>
              <a:rPr lang="ja-JP" altLang="en-US" u="sng" dirty="0" smtClean="0">
                <a:solidFill>
                  <a:srgbClr val="FF0000"/>
                </a:solidFill>
              </a:rPr>
              <a:t>多様なルート</a:t>
            </a:r>
            <a:r>
              <a:rPr lang="ja-JP" altLang="en-US" u="sng" dirty="0" smtClean="0"/>
              <a:t>」で「</a:t>
            </a:r>
            <a:r>
              <a:rPr lang="ja-JP" altLang="en-US" u="sng" dirty="0" smtClean="0">
                <a:solidFill>
                  <a:srgbClr val="FF0000"/>
                </a:solidFill>
              </a:rPr>
              <a:t>多彩な検索支援</a:t>
            </a:r>
            <a:r>
              <a:rPr lang="ja-JP" altLang="en-US" u="sng" dirty="0" smtClean="0"/>
              <a:t>」を駆使して提供しようとするもの</a:t>
            </a:r>
            <a:r>
              <a:rPr lang="ja-JP" altLang="en-US" dirty="0" smtClean="0"/>
              <a:t>です。これにより、</a:t>
            </a:r>
            <a:r>
              <a:rPr lang="ja-JP" altLang="en-US" u="sng" dirty="0" smtClean="0">
                <a:solidFill>
                  <a:srgbClr val="FF0000"/>
                </a:solidFill>
              </a:rPr>
              <a:t>従来の図書館利用者だけではなく</a:t>
            </a:r>
            <a:r>
              <a:rPr lang="ja-JP" altLang="en-US" u="sng" dirty="0" smtClean="0"/>
              <a:t>、</a:t>
            </a:r>
            <a:r>
              <a:rPr lang="ja-JP" altLang="en-US" dirty="0" smtClean="0"/>
              <a:t>各種のウェブサービスを提供されている企業・団体、一般の利用者の方など、</a:t>
            </a:r>
            <a:r>
              <a:rPr lang="ja-JP" altLang="en-US" u="sng" dirty="0" smtClean="0"/>
              <a:t>幅広い範囲の方々に利用していただけるサービスを実現することを目指して</a:t>
            </a:r>
            <a:r>
              <a:rPr lang="ja-JP" altLang="en-US" dirty="0" smtClean="0"/>
              <a:t>います。</a:t>
            </a:r>
            <a:endParaRPr lang="en-US" altLang="ja-JP" dirty="0" smtClean="0"/>
          </a:p>
          <a:p>
            <a:pPr eaLnBrk="1" hangingPunct="1"/>
            <a:endParaRPr lang="en-US" altLang="ja-JP" dirty="0" smtClean="0"/>
          </a:p>
          <a:p>
            <a:endParaRPr lang="ja-JP" altLang="en-US" dirty="0" smtClean="0"/>
          </a:p>
          <a:p>
            <a:pPr eaLnBrk="1" hangingPunct="1"/>
            <a:endParaRPr lang="en-US" altLang="ja-JP" dirty="0" smtClean="0"/>
          </a:p>
        </p:txBody>
      </p:sp>
    </p:spTree>
    <p:extLst>
      <p:ext uri="{BB962C8B-B14F-4D97-AF65-F5344CB8AC3E}">
        <p14:creationId xmlns:p14="http://schemas.microsoft.com/office/powerpoint/2010/main" val="3048882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61925" y="196850"/>
            <a:ext cx="7154863" cy="4024313"/>
          </a:xfrm>
        </p:spPr>
      </p:sp>
      <p:sp>
        <p:nvSpPr>
          <p:cNvPr id="3" name="ノート プレースホルダ 2"/>
          <p:cNvSpPr>
            <a:spLocks noGrp="1"/>
          </p:cNvSpPr>
          <p:nvPr>
            <p:ph type="body" idx="1"/>
          </p:nvPr>
        </p:nvSpPr>
        <p:spPr>
          <a:xfrm>
            <a:off x="679768" y="4264444"/>
            <a:ext cx="5438140" cy="6335273"/>
          </a:xfrm>
        </p:spPr>
        <p:txBody>
          <a:bodyPr>
            <a:normAutofit fontScale="92500" lnSpcReduction="10000"/>
          </a:bodyPr>
          <a:lstStyle/>
          <a:p>
            <a:r>
              <a:rPr lang="ja-JP" altLang="en-US" dirty="0" smtClean="0">
                <a:solidFill>
                  <a:srgbClr val="FF0000"/>
                </a:solidFill>
              </a:rPr>
              <a:t>利活用を促進する</a:t>
            </a:r>
            <a:r>
              <a:rPr lang="ja-JP" altLang="en-US" b="1" dirty="0" smtClean="0">
                <a:solidFill>
                  <a:srgbClr val="FF0000"/>
                </a:solidFill>
              </a:rPr>
              <a:t>システムの概念</a:t>
            </a:r>
            <a:endParaRPr lang="en-US" altLang="ja-JP" b="1" dirty="0" smtClean="0">
              <a:solidFill>
                <a:srgbClr val="FF0000"/>
              </a:solidFill>
            </a:endParaRPr>
          </a:p>
          <a:p>
            <a:endParaRPr lang="en-US" dirty="0" smtClean="0">
              <a:solidFill>
                <a:srgbClr val="FF0000"/>
              </a:solidFill>
            </a:endParaRPr>
          </a:p>
          <a:p>
            <a:r>
              <a:rPr lang="en-US" dirty="0" smtClean="0">
                <a:solidFill>
                  <a:srgbClr val="FF0000"/>
                </a:solidFill>
              </a:rPr>
              <a:t>2012</a:t>
            </a:r>
            <a:r>
              <a:rPr lang="ja-JP" altLang="en-US" dirty="0" smtClean="0">
                <a:solidFill>
                  <a:srgbClr val="FF0000"/>
                </a:solidFill>
              </a:rPr>
              <a:t>年</a:t>
            </a:r>
            <a:r>
              <a:rPr lang="en-US" dirty="0" smtClean="0">
                <a:solidFill>
                  <a:srgbClr val="FF0000"/>
                </a:solidFill>
              </a:rPr>
              <a:t>1</a:t>
            </a:r>
            <a:r>
              <a:rPr lang="ja-JP" altLang="en-US" dirty="0" smtClean="0">
                <a:solidFill>
                  <a:srgbClr val="FF0000"/>
                </a:solidFill>
              </a:rPr>
              <a:t>月「国立国会図書館サーチ」提供開始</a:t>
            </a:r>
            <a:r>
              <a:rPr lang="ja-JP" altLang="en-US" dirty="0" smtClean="0"/>
              <a:t>→国立国会図書館をはじめとして、</a:t>
            </a:r>
            <a:r>
              <a:rPr lang="ja-JP" altLang="en-US" dirty="0" smtClean="0">
                <a:solidFill>
                  <a:srgbClr val="FF0000"/>
                </a:solidFill>
              </a:rPr>
              <a:t>全国の公共図書館、公文書館、美術館や学術研究機関などが提供する、さまざまなデジタル情報を統合的に検索</a:t>
            </a:r>
            <a:r>
              <a:rPr lang="ja-JP" altLang="en-US" dirty="0" smtClean="0"/>
              <a:t>することが可能に</a:t>
            </a:r>
            <a:endParaRPr lang="en-US" altLang="ja-JP" dirty="0" smtClean="0"/>
          </a:p>
          <a:p>
            <a:endParaRPr kumimoji="1" lang="en-US" altLang="ja-JP" dirty="0" smtClean="0"/>
          </a:p>
          <a:p>
            <a:r>
              <a:rPr kumimoji="1" lang="ja-JP" altLang="en-US" dirty="0" smtClean="0"/>
              <a:t>印刷刊行物、デジタルコンテンツを問わず</a:t>
            </a:r>
            <a:endParaRPr kumimoji="1" lang="en-US" altLang="ja-JP" dirty="0" smtClean="0"/>
          </a:p>
          <a:p>
            <a:r>
              <a:rPr kumimoji="1" lang="ja-JP" altLang="en-US" dirty="0" smtClean="0"/>
              <a:t>当館が保有しているコンテンツと、他の機関が保有しているコンテンツを合わせて、</a:t>
            </a:r>
            <a:endParaRPr kumimoji="1" lang="en-US" altLang="ja-JP" dirty="0" smtClean="0"/>
          </a:p>
          <a:p>
            <a:r>
              <a:rPr kumimoji="1" lang="ja-JP" altLang="en-US" dirty="0" smtClean="0"/>
              <a:t>総合目録を作って、それを検索できる仕組み</a:t>
            </a:r>
            <a:endParaRPr kumimoji="1" lang="en-US" altLang="ja-JP" dirty="0" smtClean="0"/>
          </a:p>
          <a:p>
            <a:endParaRPr kumimoji="1" lang="en-US" altLang="ja-JP" dirty="0" smtClean="0"/>
          </a:p>
          <a:p>
            <a:r>
              <a:rPr lang="ja-JP" altLang="en-US" b="1" dirty="0" smtClean="0">
                <a:solidFill>
                  <a:srgbClr val="FF0000"/>
                </a:solidFill>
              </a:rPr>
              <a:t>当館では、現在、</a:t>
            </a:r>
            <a:r>
              <a:rPr lang="en-US" altLang="ja-JP" b="1" dirty="0" err="1" smtClean="0">
                <a:solidFill>
                  <a:srgbClr val="FF0000"/>
                </a:solidFill>
              </a:rPr>
              <a:t>NDLSearch</a:t>
            </a:r>
            <a:r>
              <a:rPr lang="ja-JP" altLang="en-US" b="1" dirty="0" smtClean="0">
                <a:solidFill>
                  <a:srgbClr val="FF0000"/>
                </a:solidFill>
              </a:rPr>
              <a:t>を核として、「情報の集約と利用者への提供」を目指して、図のようなイメージでサービスを提供しています。</a:t>
            </a:r>
            <a:endParaRPr lang="ja-JP" altLang="en-US" dirty="0" smtClean="0">
              <a:solidFill>
                <a:srgbClr val="FF0000"/>
              </a:solidFill>
            </a:endParaRPr>
          </a:p>
          <a:p>
            <a:r>
              <a:rPr lang="ja-JP" altLang="en-US" dirty="0" smtClean="0"/>
              <a:t>平成</a:t>
            </a:r>
            <a:r>
              <a:rPr lang="en-US" dirty="0" smtClean="0"/>
              <a:t>24</a:t>
            </a:r>
            <a:r>
              <a:rPr lang="ja-JP" altLang="en-US" dirty="0" smtClean="0"/>
              <a:t>年</a:t>
            </a:r>
            <a:r>
              <a:rPr lang="en-US" dirty="0" smtClean="0"/>
              <a:t>1</a:t>
            </a:r>
            <a:r>
              <a:rPr lang="ja-JP" altLang="en-US" dirty="0" smtClean="0"/>
              <a:t>月に電子情報の更なる活用、多様な資料群の一元的利用、館外の情報・サービスへの統合的アクセスを目的として、サービス・システムのリニューアルを実施した。</a:t>
            </a:r>
            <a:endParaRPr lang="en-US" altLang="ja-JP" dirty="0" smtClean="0"/>
          </a:p>
          <a:p>
            <a:endParaRPr lang="ja-JP" altLang="en-US" dirty="0" smtClean="0"/>
          </a:p>
          <a:p>
            <a:r>
              <a:rPr lang="ja-JP" altLang="en-US" dirty="0" smtClean="0"/>
              <a:t>国立国会図書館サーチ（通称</a:t>
            </a:r>
            <a:r>
              <a:rPr lang="en-US" dirty="0" smtClean="0"/>
              <a:t>NDL</a:t>
            </a:r>
            <a:r>
              <a:rPr lang="ja-JP" altLang="en-US" dirty="0" smtClean="0"/>
              <a:t>サーチ）は，</a:t>
            </a:r>
          </a:p>
          <a:p>
            <a:pPr lvl="1"/>
            <a:r>
              <a:rPr lang="ja-JP" altLang="en-US" b="1" dirty="0" smtClean="0"/>
              <a:t>国立国会図書館サーチ（</a:t>
            </a:r>
            <a:r>
              <a:rPr lang="en-US" b="1" dirty="0" smtClean="0"/>
              <a:t>NDL</a:t>
            </a:r>
            <a:r>
              <a:rPr lang="ja-JP" altLang="en-US" b="1" dirty="0" smtClean="0"/>
              <a:t>サーチ）は、</a:t>
            </a:r>
            <a:r>
              <a:rPr lang="ja-JP" altLang="en-US" b="1" dirty="0" smtClean="0">
                <a:solidFill>
                  <a:srgbClr val="FF0000"/>
                </a:solidFill>
              </a:rPr>
              <a:t>当館や他の機関が保有する冊子体・デジタル化された画像・音声等の様々な形態の情報を検索</a:t>
            </a:r>
            <a:r>
              <a:rPr lang="ja-JP" altLang="en-US" b="1" dirty="0" smtClean="0"/>
              <a:t>できる新しい統合検索サービスです。</a:t>
            </a:r>
            <a:endParaRPr lang="ja-JP" altLang="en-US" dirty="0" smtClean="0"/>
          </a:p>
          <a:p>
            <a:pPr lvl="1"/>
            <a:r>
              <a:rPr lang="ja-JP" altLang="en-US" b="1" dirty="0" smtClean="0">
                <a:solidFill>
                  <a:srgbClr val="FF0000"/>
                </a:solidFill>
              </a:rPr>
              <a:t>「いつでも」「どこでも」「誰でも」「迅速に」、情報へ辿り着くことができるサービスを目指しています。</a:t>
            </a:r>
            <a:endParaRPr lang="ja-JP" altLang="en-US" dirty="0" smtClean="0">
              <a:solidFill>
                <a:srgbClr val="FF0000"/>
              </a:solidFill>
            </a:endParaRPr>
          </a:p>
          <a:p>
            <a:r>
              <a:rPr lang="ja-JP" altLang="en-US" b="1" dirty="0" smtClean="0"/>
              <a:t>検索サービスの提供においては、</a:t>
            </a:r>
            <a:endParaRPr lang="ja-JP" altLang="en-US" dirty="0" smtClean="0"/>
          </a:p>
          <a:p>
            <a:pPr lvl="1"/>
            <a:r>
              <a:rPr lang="en-US" dirty="0" smtClean="0"/>
              <a:t>NDL</a:t>
            </a:r>
            <a:r>
              <a:rPr lang="ja-JP" altLang="en-US" dirty="0" smtClean="0"/>
              <a:t>からの直接提供と、</a:t>
            </a:r>
            <a:r>
              <a:rPr lang="en-US" dirty="0" smtClean="0"/>
              <a:t>Google</a:t>
            </a:r>
            <a:r>
              <a:rPr lang="ja-JP" altLang="en-US" dirty="0" err="1" smtClean="0"/>
              <a:t>、</a:t>
            </a:r>
            <a:r>
              <a:rPr lang="en-US" dirty="0" smtClean="0"/>
              <a:t>Yahoo</a:t>
            </a:r>
            <a:r>
              <a:rPr lang="ja-JP" altLang="en-US" dirty="0" smtClean="0"/>
              <a:t>等の検索エンジンからの提供と、連携機関等の他の</a:t>
            </a:r>
            <a:r>
              <a:rPr lang="en-US" dirty="0" smtClean="0"/>
              <a:t>Web</a:t>
            </a:r>
            <a:r>
              <a:rPr lang="ja-JP" altLang="en-US" dirty="0" smtClean="0"/>
              <a:t>サービスと連携して、他のサービスを通じて提供している</a:t>
            </a:r>
          </a:p>
          <a:p>
            <a:r>
              <a:rPr lang="ja-JP" altLang="en-US" b="1" dirty="0" smtClean="0"/>
              <a:t>利用者に求められるサービスを実現し、提供するには、</a:t>
            </a:r>
            <a:endParaRPr lang="ja-JP" altLang="en-US" dirty="0" smtClean="0"/>
          </a:p>
          <a:p>
            <a:pPr lvl="1"/>
            <a:r>
              <a:rPr lang="ja-JP" altLang="en-US" b="1" dirty="0" smtClean="0"/>
              <a:t>関係機関との連携協力が必須。</a:t>
            </a:r>
            <a:endParaRPr lang="ja-JP" altLang="en-US" dirty="0" smtClean="0"/>
          </a:p>
          <a:p>
            <a:pPr lvl="1"/>
            <a:r>
              <a:rPr lang="ja-JP" altLang="en-US" b="1" dirty="0" smtClean="0"/>
              <a:t>①統合検索サービスの提供</a:t>
            </a:r>
            <a:endParaRPr lang="ja-JP" altLang="en-US" dirty="0" smtClean="0"/>
          </a:p>
          <a:p>
            <a:pPr lvl="1"/>
            <a:r>
              <a:rPr lang="ja-JP" altLang="en-US" b="1" dirty="0" smtClean="0"/>
              <a:t>②外部</a:t>
            </a:r>
            <a:r>
              <a:rPr lang="en-US" b="1" dirty="0" smtClean="0"/>
              <a:t>Web</a:t>
            </a:r>
            <a:r>
              <a:rPr lang="ja-JP" altLang="en-US" b="1" dirty="0" smtClean="0"/>
              <a:t>サービスとの連携</a:t>
            </a:r>
            <a:endParaRPr lang="ja-JP" altLang="en-US" dirty="0" smtClean="0"/>
          </a:p>
          <a:p>
            <a:pPr lvl="2"/>
            <a:r>
              <a:rPr lang="ja-JP" altLang="en-US" dirty="0" smtClean="0"/>
              <a:t>外部で提供されているウェブサービスを有機的に組み合わせて（いわゆるマッシュアップ）、付加価値の高い検索サービスを実現します。 </a:t>
            </a:r>
          </a:p>
          <a:p>
            <a:pPr lvl="1"/>
            <a:r>
              <a:rPr lang="ja-JP" altLang="en-US" b="1" dirty="0" smtClean="0"/>
              <a:t>③研究開発における連携</a:t>
            </a:r>
            <a:endParaRPr lang="ja-JP" altLang="en-US" dirty="0" smtClean="0"/>
          </a:p>
          <a:p>
            <a:pPr lvl="2"/>
            <a:r>
              <a:rPr lang="ja-JP" altLang="en-US" dirty="0" smtClean="0"/>
              <a:t>大学の研究室、官民の研究機関、ベンチャー企業等による各種の情報技術に係る研究開発を促進されるように、当館が保有している情報資源を利用して実用化・実証実験を行うことができるよう、テストベッドの場を提供する準備をしています。</a:t>
            </a:r>
          </a:p>
          <a:p>
            <a:pPr lvl="1"/>
            <a:r>
              <a:rPr lang="ja-JP" altLang="en-US" b="1" dirty="0" smtClean="0"/>
              <a:t>④統合利用促進のための環境整備</a:t>
            </a:r>
            <a:endParaRPr lang="ja-JP" altLang="en-US" dirty="0" smtClean="0"/>
          </a:p>
          <a:p>
            <a:pPr lvl="2"/>
            <a:r>
              <a:rPr lang="ja-JP" altLang="en-US" dirty="0" smtClean="0"/>
              <a:t>有用なコンテンツを保有しているにもかかわらず、データベースの構築や検索サービスの提供ができない機関に対して、データベースの構築や</a:t>
            </a:r>
            <a:r>
              <a:rPr lang="en-US" dirty="0" smtClean="0"/>
              <a:t>API</a:t>
            </a:r>
            <a:r>
              <a:rPr lang="ja-JP" altLang="en-US" dirty="0" smtClean="0"/>
              <a:t>実装等を支援します。</a:t>
            </a:r>
          </a:p>
          <a:p>
            <a:pPr lvl="1"/>
            <a:r>
              <a:rPr lang="ja-JP" altLang="en-US" b="1" dirty="0" smtClean="0"/>
              <a:t>このように、現状のデジタルアーカイブは、</a:t>
            </a:r>
            <a:r>
              <a:rPr lang="ja-JP" altLang="en-US" b="1" dirty="0" smtClean="0">
                <a:solidFill>
                  <a:srgbClr val="FF0000"/>
                </a:solidFill>
              </a:rPr>
              <a:t>関係機関との連携により、補完しあいながら、利用者が必要とする情報を利用できるようにしています。</a:t>
            </a:r>
            <a:endParaRPr lang="ja-JP" altLang="en-US" dirty="0" smtClean="0">
              <a:solidFill>
                <a:srgbClr val="FF0000"/>
              </a:solidFill>
            </a:endParaRPr>
          </a:p>
          <a:p>
            <a:endParaRPr kumimoji="1" lang="ja-JP" altLang="en-US" dirty="0"/>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53</a:t>
            </a:fld>
            <a:endParaRPr kumimoji="1" lang="ja-JP" altLang="en-US"/>
          </a:p>
        </p:txBody>
      </p:sp>
    </p:spTree>
    <p:extLst>
      <p:ext uri="{BB962C8B-B14F-4D97-AF65-F5344CB8AC3E}">
        <p14:creationId xmlns:p14="http://schemas.microsoft.com/office/powerpoint/2010/main" val="2723972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a:t>
            </a:r>
            <a:r>
              <a:rPr lang="en-US" altLang="ja-JP" dirty="0" smtClean="0"/>
              <a:t>NDL</a:t>
            </a:r>
            <a:r>
              <a:rPr lang="ja-JP" altLang="en-US" dirty="0" smtClean="0"/>
              <a:t>サーチの検索の仕組みは、</a:t>
            </a:r>
            <a:r>
              <a:rPr lang="en-US" altLang="ja-JP" dirty="0" smtClean="0"/>
              <a:t>2</a:t>
            </a:r>
            <a:r>
              <a:rPr lang="ja-JP" altLang="en-US" dirty="0" smtClean="0"/>
              <a:t>種類から成ります。</a:t>
            </a:r>
            <a:endParaRPr lang="en-US" altLang="ja-JP" dirty="0" smtClean="0"/>
          </a:p>
          <a:p>
            <a:r>
              <a:rPr lang="ja-JP" altLang="en-US" dirty="0" smtClean="0"/>
              <a:t>・一つ目は、ハーベストです。事前に、メタデータを連携先の</a:t>
            </a:r>
            <a:r>
              <a:rPr lang="en-US" altLang="ja-JP" dirty="0" smtClean="0"/>
              <a:t>DB</a:t>
            </a:r>
            <a:r>
              <a:rPr lang="ja-JP" altLang="en-US" dirty="0" smtClean="0"/>
              <a:t>から収集し、</a:t>
            </a:r>
            <a:r>
              <a:rPr lang="en-US" altLang="ja-JP" dirty="0" smtClean="0"/>
              <a:t>NDL</a:t>
            </a:r>
            <a:r>
              <a:rPr lang="ja-JP" altLang="en-US" dirty="0" smtClean="0"/>
              <a:t>サーチの</a:t>
            </a:r>
            <a:r>
              <a:rPr lang="en-US" altLang="ja-JP" dirty="0" smtClean="0"/>
              <a:t>DB</a:t>
            </a:r>
            <a:r>
              <a:rPr lang="ja-JP" altLang="en-US" dirty="0" smtClean="0"/>
              <a:t>に格納しておくものです。この過程では、</a:t>
            </a:r>
            <a:r>
              <a:rPr lang="en-US" altLang="ja-JP" dirty="0" smtClean="0"/>
              <a:t>NDL</a:t>
            </a:r>
            <a:r>
              <a:rPr lang="ja-JP" altLang="en-US" dirty="0" smtClean="0"/>
              <a:t>サーチのメタデータフォーマットである</a:t>
            </a:r>
            <a:r>
              <a:rPr lang="en-US" altLang="ja-JP" dirty="0" smtClean="0"/>
              <a:t>DC-NDL(RDF)</a:t>
            </a:r>
            <a:r>
              <a:rPr lang="ja-JP" altLang="en-US" dirty="0" err="1" smtClean="0"/>
              <a:t>への</a:t>
            </a:r>
            <a:r>
              <a:rPr lang="ja-JP" altLang="en-US" dirty="0" smtClean="0"/>
              <a:t>変換処理（マッピング）も行っています。</a:t>
            </a:r>
            <a:endParaRPr lang="en-US" altLang="ja-JP" dirty="0" smtClean="0"/>
          </a:p>
          <a:p>
            <a:r>
              <a:rPr lang="ja-JP" altLang="en-US" dirty="0" smtClean="0"/>
              <a:t>・もう一つは、横断検索です。これは、</a:t>
            </a:r>
            <a:r>
              <a:rPr lang="en-US" altLang="ja-JP" dirty="0" smtClean="0"/>
              <a:t>NDL</a:t>
            </a:r>
            <a:r>
              <a:rPr lang="ja-JP" altLang="en-US" dirty="0" smtClean="0"/>
              <a:t>サーチ自体の</a:t>
            </a:r>
            <a:r>
              <a:rPr lang="en-US" altLang="ja-JP" dirty="0" smtClean="0"/>
              <a:t>DB</a:t>
            </a:r>
            <a:r>
              <a:rPr lang="ja-JP" altLang="en-US" dirty="0" err="1" smtClean="0"/>
              <a:t>には</a:t>
            </a:r>
            <a:r>
              <a:rPr lang="ja-JP" altLang="en-US" dirty="0" smtClean="0"/>
              <a:t>メタデータを持たず、検索ボタンが押される度に、動的に検索を行うというものです。</a:t>
            </a:r>
            <a:endParaRPr lang="en-US" altLang="ja-JP" dirty="0" smtClean="0"/>
          </a:p>
          <a:p>
            <a:endParaRPr lang="en-US" altLang="ja-JP" dirty="0" smtClean="0"/>
          </a:p>
          <a:p>
            <a:r>
              <a:rPr lang="ja-JP" altLang="en-US" dirty="0" smtClean="0"/>
              <a:t>＜以下、補足＞</a:t>
            </a:r>
            <a:endParaRPr lang="en-US" altLang="ja-JP" dirty="0" smtClean="0"/>
          </a:p>
          <a:p>
            <a:r>
              <a:rPr lang="ja-JP" altLang="en-US" dirty="0" smtClean="0"/>
              <a:t>両者のメリット・デメリットは、以下の通りです。</a:t>
            </a:r>
            <a:endParaRPr lang="en-US" altLang="ja-JP" dirty="0" smtClean="0"/>
          </a:p>
          <a:p>
            <a:endParaRPr lang="en-US" altLang="ja-JP" dirty="0" smtClean="0"/>
          </a:p>
          <a:p>
            <a:r>
              <a:rPr lang="ja-JP" altLang="en-US" dirty="0" smtClean="0"/>
              <a:t>・ハーベストのメリット</a:t>
            </a:r>
            <a:r>
              <a:rPr lang="en-US" altLang="ja-JP" dirty="0" smtClean="0"/>
              <a:t>/</a:t>
            </a:r>
            <a:r>
              <a:rPr lang="ja-JP" altLang="en-US" dirty="0" smtClean="0"/>
              <a:t>デメリット</a:t>
            </a:r>
            <a:r>
              <a:rPr lang="en-US" altLang="ja-JP" dirty="0" smtClean="0"/>
              <a:t>…</a:t>
            </a:r>
            <a:r>
              <a:rPr lang="ja-JP" altLang="en-US" dirty="0" smtClean="0"/>
              <a:t>○メタデータを、</a:t>
            </a:r>
            <a:r>
              <a:rPr lang="en-US" altLang="ja-JP" dirty="0" smtClean="0"/>
              <a:t>API</a:t>
            </a:r>
            <a:r>
              <a:rPr lang="ja-JP" altLang="en-US" dirty="0" smtClean="0"/>
              <a:t>で外部に提供できる。○豊富な情報量のメタデータを表示・提供できる。 ○先方システムの性能等やシステム休止等に引きずられない。 </a:t>
            </a:r>
            <a:r>
              <a:rPr lang="en-US" altLang="ja-JP" dirty="0" smtClean="0"/>
              <a:t>×</a:t>
            </a:r>
            <a:r>
              <a:rPr lang="ja-JP" altLang="en-US" dirty="0" smtClean="0"/>
              <a:t>異なるメタデータフォーマット間での変換ルール（マッピング）を連携先ごとに定める必要がある。</a:t>
            </a:r>
            <a:r>
              <a:rPr lang="en-US" altLang="ja-JP" dirty="0" smtClean="0"/>
              <a:t>×</a:t>
            </a:r>
            <a:r>
              <a:rPr lang="ja-JP" altLang="en-US" dirty="0" smtClean="0"/>
              <a:t>毎日、</a:t>
            </a:r>
            <a:r>
              <a:rPr lang="en-US" altLang="ja-JP" dirty="0" smtClean="0"/>
              <a:t>DB</a:t>
            </a:r>
            <a:r>
              <a:rPr lang="ja-JP" altLang="en-US" dirty="0" smtClean="0"/>
              <a:t>に格納するための組織化処理を実施する必要がある。このために、ある程度の</a:t>
            </a:r>
            <a:r>
              <a:rPr lang="en-US" altLang="ja-JP" dirty="0" smtClean="0"/>
              <a:t>HW</a:t>
            </a:r>
            <a:r>
              <a:rPr lang="ja-JP" altLang="en-US" dirty="0" smtClean="0"/>
              <a:t>リソースが必要。</a:t>
            </a:r>
            <a:endParaRPr lang="en-US" altLang="ja-JP" dirty="0" smtClean="0"/>
          </a:p>
          <a:p>
            <a:r>
              <a:rPr lang="ja-JP" altLang="en-US" dirty="0" smtClean="0"/>
              <a:t>・横断検索のメリット</a:t>
            </a:r>
            <a:r>
              <a:rPr lang="en-US" altLang="ja-JP" dirty="0" smtClean="0"/>
              <a:t>…×</a:t>
            </a:r>
            <a:r>
              <a:rPr lang="ja-JP" altLang="en-US" dirty="0" smtClean="0"/>
              <a:t>メタデータを、</a:t>
            </a:r>
            <a:r>
              <a:rPr lang="en-US" altLang="ja-JP" dirty="0" smtClean="0"/>
              <a:t>API</a:t>
            </a:r>
            <a:r>
              <a:rPr lang="ja-JP" altLang="en-US" dirty="0" smtClean="0"/>
              <a:t>で外部に提供できない。</a:t>
            </a:r>
            <a:r>
              <a:rPr lang="en-US" altLang="ja-JP" dirty="0" smtClean="0"/>
              <a:t>×</a:t>
            </a:r>
            <a:r>
              <a:rPr lang="ja-JP" altLang="en-US" dirty="0" smtClean="0"/>
              <a:t>相対的に貧弱なメタデータしか表示できない。○連携先ごとに、複雑なマッピングを行う必要がない。○事前の組織化処理をする必要がないため、</a:t>
            </a:r>
            <a:r>
              <a:rPr lang="en-US" altLang="ja-JP" dirty="0" smtClean="0"/>
              <a:t>HW</a:t>
            </a:r>
            <a:r>
              <a:rPr lang="ja-JP" altLang="en-US" dirty="0" smtClean="0"/>
              <a:t>リソースはそれほど必要ない。</a:t>
            </a:r>
            <a:endParaRPr lang="en-US" altLang="ja-JP" dirty="0" smtClean="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54</a:t>
            </a:fld>
            <a:endParaRPr lang="ja-JP" altLang="en-US" dirty="0">
              <a:solidFill>
                <a:prstClr val="black"/>
              </a:solidFill>
            </a:endParaRPr>
          </a:p>
        </p:txBody>
      </p:sp>
    </p:spTree>
    <p:extLst>
      <p:ext uri="{BB962C8B-B14F-4D97-AF65-F5344CB8AC3E}">
        <p14:creationId xmlns:p14="http://schemas.microsoft.com/office/powerpoint/2010/main" val="36861010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AE12ED54-80C3-4A03-891B-3D9F4873D3CE}"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55</a:t>
            </a:fld>
            <a:endParaRPr kumimoji="1" lang="ja-JP" altLang="en-US"/>
          </a:p>
        </p:txBody>
      </p:sp>
    </p:spTree>
    <p:extLst>
      <p:ext uri="{BB962C8B-B14F-4D97-AF65-F5344CB8AC3E}">
        <p14:creationId xmlns:p14="http://schemas.microsoft.com/office/powerpoint/2010/main" val="3675409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a:bodyPr>
          <a:lstStyle/>
          <a:p>
            <a:r>
              <a:rPr lang="en-US" dirty="0" smtClean="0"/>
              <a:t>(1)</a:t>
            </a:r>
            <a:r>
              <a:rPr lang="ja-JP" altLang="en-US" dirty="0" smtClean="0"/>
              <a:t>　目的</a:t>
            </a:r>
          </a:p>
          <a:p>
            <a:r>
              <a:rPr lang="en-US" dirty="0" smtClean="0"/>
              <a:t>2012</a:t>
            </a:r>
            <a:r>
              <a:rPr lang="ja-JP" altLang="en-US" dirty="0" smtClean="0"/>
              <a:t>年</a:t>
            </a:r>
            <a:r>
              <a:rPr lang="en-US" dirty="0" smtClean="0"/>
              <a:t>1</a:t>
            </a:r>
            <a:r>
              <a:rPr lang="ja-JP" altLang="en-US" dirty="0" smtClean="0"/>
              <a:t>月に、国立国会図書館は、当館の検索サービスの窓口として、新たに「国立国会図書館サーチ」の提供を開始しました。この新しい検索サービスは、利用者の情報の探索・発見を支援するためのもので、これまで</a:t>
            </a:r>
            <a:r>
              <a:rPr lang="en-US" dirty="0" smtClean="0"/>
              <a:t>OPAC</a:t>
            </a:r>
            <a:r>
              <a:rPr lang="ja-JP" altLang="en-US" dirty="0" err="1" smtClean="0"/>
              <a:t>が提</a:t>
            </a:r>
            <a:r>
              <a:rPr lang="ja-JP" altLang="en-US" dirty="0" smtClean="0"/>
              <a:t>供してきた蔵書検索サービスを大幅に拡張したものです。</a:t>
            </a:r>
          </a:p>
          <a:p>
            <a:r>
              <a:rPr lang="ja-JP" altLang="en-US" dirty="0" smtClean="0"/>
              <a:t>まず、第一に、</a:t>
            </a:r>
            <a:r>
              <a:rPr lang="en-US" dirty="0" smtClean="0"/>
              <a:t>OPAC</a:t>
            </a:r>
            <a:r>
              <a:rPr lang="ja-JP" altLang="en-US" dirty="0" smtClean="0"/>
              <a:t>がこれまで守備範囲としてきた紙資料に加えて、電子ジャーナルやデジタル化資料等の様々なデジタルコンテンツを統合検索し、一元的に利用できるようにしました。所蔵資料のデジタル化やインターネット上で提供、公開されている資料の制度収集等により大規模に蓄積が進んでいるデジタルコンテンツの利用を促すために、コンテンツの発見、コンテンツへのナビゲーションのためのツールとしての役割を果たしています。</a:t>
            </a:r>
          </a:p>
          <a:p>
            <a:r>
              <a:rPr lang="ja-JP" altLang="en-US" dirty="0" smtClean="0"/>
              <a:t>第二に、当館の蔵書やデジタルコンテンツだけではなく、全国の公共図書館、大学図書館等の所蔵資料やデジタルコンテンツを統合検索できるようにしました。国立図書館として、日本の図書館資料資源を総覧できるようにすることで、全国の図書館が相互に連携・協力して、国民の情報アクセス向上の基盤となることを目的としています。また、図書館資料資源に止まらず、博物館、美術館、文書館等の文化機関の所蔵資料やデジタルコンテンツも統合検索の対象としています。各文化機関が所蔵する資料を、空間的な制約を越えて共有し、相互に関連付けて利用できるようにすることで、文化情報資源の利活用のための基盤を整備し、新しい文化・知識の創造に貢献することを目的としています。</a:t>
            </a:r>
          </a:p>
          <a:p>
            <a:r>
              <a:rPr lang="ja-JP" altLang="en-US" dirty="0" smtClean="0"/>
              <a:t>そして、第三に、機械的連携機能（</a:t>
            </a:r>
            <a:r>
              <a:rPr lang="en-US" dirty="0" smtClean="0"/>
              <a:t>API</a:t>
            </a:r>
            <a:r>
              <a:rPr lang="ja-JP" altLang="en-US" dirty="0" smtClean="0"/>
              <a:t>）を提供することにより、「国立国会図書館サーチ」の機能やメタデータを活用して、国内外で様々な情報サービスが創造され、データが広く社会で活用されるようにすることを目指しています。特に、当館が作成する書誌情報を、公共図書館、学校図書館等に迅速かつ無償で提供することにより、日本の公共的な書誌情報基盤としての役割を担うことを目的としています。</a:t>
            </a:r>
          </a:p>
          <a:p>
            <a:endParaRPr kumimoji="1" lang="ja-JP" altLang="en-US" dirty="0"/>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56</a:t>
            </a:fld>
            <a:endParaRPr kumimoji="1" lang="ja-JP" altLang="en-US"/>
          </a:p>
        </p:txBody>
      </p:sp>
    </p:spTree>
    <p:extLst>
      <p:ext uri="{BB962C8B-B14F-4D97-AF65-F5344CB8AC3E}">
        <p14:creationId xmlns:p14="http://schemas.microsoft.com/office/powerpoint/2010/main" val="1332087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a:bodyPr>
          <a:lstStyle/>
          <a:p>
            <a:r>
              <a:rPr lang="en-US" dirty="0" smtClean="0"/>
              <a:t>(2)</a:t>
            </a:r>
            <a:r>
              <a:rPr lang="ja-JP" altLang="en-US" dirty="0" smtClean="0"/>
              <a:t>　機能</a:t>
            </a:r>
          </a:p>
          <a:p>
            <a:r>
              <a:rPr lang="ja-JP" altLang="en-US" dirty="0" smtClean="0"/>
              <a:t>こうした目的を果たすために、「国立国会図書館サーチ」は次のような機能を有しています。</a:t>
            </a:r>
          </a:p>
          <a:p>
            <a:r>
              <a:rPr lang="ja-JP" altLang="en-US" dirty="0" smtClean="0"/>
              <a:t>まず、統合検索の対象は、国内外のおよそ</a:t>
            </a:r>
            <a:r>
              <a:rPr lang="en-US" dirty="0" smtClean="0"/>
              <a:t>200</a:t>
            </a:r>
            <a:r>
              <a:rPr lang="ja-JP" altLang="en-US" dirty="0" smtClean="0"/>
              <a:t>のデータベースです。</a:t>
            </a:r>
            <a:r>
              <a:rPr lang="en-US" dirty="0" smtClean="0"/>
              <a:t>7,400</a:t>
            </a:r>
            <a:r>
              <a:rPr lang="ja-JP" altLang="en-US" dirty="0" smtClean="0"/>
              <a:t>万件余のメタデータを収集し、検索対象としています。検索件数は、月間</a:t>
            </a:r>
            <a:r>
              <a:rPr lang="en-US" dirty="0" smtClean="0"/>
              <a:t>170</a:t>
            </a:r>
            <a:r>
              <a:rPr lang="ja-JP" altLang="en-US" dirty="0" smtClean="0"/>
              <a:t>万件程度です。</a:t>
            </a:r>
          </a:p>
          <a:p>
            <a:r>
              <a:rPr lang="ja-JP" altLang="en-US" dirty="0" smtClean="0"/>
              <a:t>国内刊行図書については、出版界との連携により、刊行前の書誌情報（出版情報）から、刊行直後の新着情報（作成中書誌情報）、そして完成書誌までを一貫して提供しています。これにより、出版から書誌情報提供までのタイムラグを解消しました。また、様々な機関から収集した多数のメタデータに対して、</a:t>
            </a:r>
            <a:r>
              <a:rPr lang="en-US" dirty="0" smtClean="0"/>
              <a:t>IFLA</a:t>
            </a:r>
            <a:r>
              <a:rPr lang="ja-JP" altLang="en-US" dirty="0" smtClean="0"/>
              <a:t>の</a:t>
            </a:r>
            <a:r>
              <a:rPr lang="en-US" dirty="0" smtClean="0"/>
              <a:t>FRBR</a:t>
            </a:r>
            <a:r>
              <a:rPr lang="ja-JP" altLang="en-US" dirty="0" smtClean="0"/>
              <a:t>（書誌レコードの機能要件）モデル（目録が果たす機能を利用者の観点から見直し、モデル化したもの）を指向した著作同定の仕組みを適用し、同一資料や関連資料（形態を異にする同一著作）をグループ化して表示しています。</a:t>
            </a:r>
          </a:p>
          <a:p>
            <a:r>
              <a:rPr lang="ja-JP" altLang="en-US" dirty="0" smtClean="0"/>
              <a:t>さらに、国立博物館や国立美術館、国立公文書館が所蔵する博物資料、美術品、文書等を図書館の文献とともに統合検索できるところも特長です。例えば、日本最古の歌集である</a:t>
            </a:r>
            <a:r>
              <a:rPr lang="en-US" altLang="ja-JP" dirty="0" smtClean="0"/>
              <a:t>『</a:t>
            </a:r>
            <a:r>
              <a:rPr lang="ja-JP" altLang="en-US" dirty="0" smtClean="0"/>
              <a:t>万葉集</a:t>
            </a:r>
            <a:r>
              <a:rPr lang="en-US" altLang="ja-JP" dirty="0" smtClean="0"/>
              <a:t>』</a:t>
            </a:r>
            <a:r>
              <a:rPr lang="ja-JP" altLang="en-US" dirty="0" smtClean="0"/>
              <a:t>を検索しますと、国立博物館が所蔵する古写本（国宝）の高精細デジタル画像と、全国の図書館や研究機関が所蔵する</a:t>
            </a:r>
            <a:r>
              <a:rPr lang="en-US" altLang="ja-JP" dirty="0" smtClean="0"/>
              <a:t>『</a:t>
            </a:r>
            <a:r>
              <a:rPr lang="ja-JP" altLang="en-US" dirty="0" smtClean="0"/>
              <a:t>万葉集</a:t>
            </a:r>
            <a:r>
              <a:rPr lang="en-US" altLang="ja-JP" dirty="0" smtClean="0"/>
              <a:t>』</a:t>
            </a:r>
            <a:r>
              <a:rPr lang="ja-JP" altLang="en-US" dirty="0" smtClean="0"/>
              <a:t>の研究書や解説書などを同時に探すことができます。このように、全国に分散して存在する文化情報資源を国民が有効に活用できるよう、博物館・文書館・図書館共通の検索プラットフォームとしての役割を果たしています。</a:t>
            </a:r>
          </a:p>
          <a:p>
            <a:r>
              <a:rPr lang="ja-JP" altLang="en-US" dirty="0" smtClean="0"/>
              <a:t>一方、膨大な検索対象から必要な情報を的確に見出せるようにするため、ファセットによる検索対象の絞込みや検索結果の適合度順表示、関連キーワードによる検索対象の拡張等の検索支援機能を充実させました。情報の所蔵機関・入手先に案内するという目録としての基本機能も意識して構築しています。その他、検索語や検索結果を日中・日韓・日英間で機械翻訳する機能を設け、利用者の便を図っています。</a:t>
            </a:r>
            <a:r>
              <a:rPr lang="en-US" dirty="0" smtClean="0"/>
              <a:t>API</a:t>
            </a:r>
            <a:r>
              <a:rPr lang="ja-JP" altLang="en-US" dirty="0" smtClean="0"/>
              <a:t>は、データ収集用</a:t>
            </a:r>
            <a:r>
              <a:rPr lang="en-US" dirty="0" smtClean="0"/>
              <a:t>API</a:t>
            </a:r>
            <a:r>
              <a:rPr lang="ja-JP" altLang="en-US" dirty="0" smtClean="0"/>
              <a:t>と検索用</a:t>
            </a:r>
            <a:r>
              <a:rPr lang="en-US" dirty="0" smtClean="0"/>
              <a:t>API</a:t>
            </a:r>
            <a:r>
              <a:rPr lang="ja-JP" altLang="en-US" dirty="0" smtClean="0"/>
              <a:t>の</a:t>
            </a:r>
            <a:r>
              <a:rPr lang="en-US" dirty="0" smtClean="0"/>
              <a:t>2</a:t>
            </a:r>
            <a:r>
              <a:rPr lang="ja-JP" altLang="en-US" dirty="0" smtClean="0"/>
              <a:t>種類を提供し、適用しているプロトコルはいずれも国際的な標準に準拠しています。</a:t>
            </a:r>
          </a:p>
          <a:p>
            <a:endParaRPr kumimoji="1" lang="ja-JP" altLang="en-US" dirty="0"/>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57</a:t>
            </a:fld>
            <a:endParaRPr kumimoji="1" lang="ja-JP" altLang="en-US"/>
          </a:p>
        </p:txBody>
      </p:sp>
    </p:spTree>
    <p:extLst>
      <p:ext uri="{BB962C8B-B14F-4D97-AF65-F5344CB8AC3E}">
        <p14:creationId xmlns:p14="http://schemas.microsoft.com/office/powerpoint/2010/main" val="4126909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dirty="0" smtClean="0"/>
              <a:t>(3)</a:t>
            </a:r>
            <a:r>
              <a:rPr lang="ja-JP" altLang="en-US" dirty="0" smtClean="0"/>
              <a:t>　今後</a:t>
            </a:r>
          </a:p>
          <a:p>
            <a:r>
              <a:rPr lang="ja-JP" altLang="en-US" dirty="0" smtClean="0"/>
              <a:t>今後は、次の</a:t>
            </a:r>
            <a:r>
              <a:rPr lang="en-US" dirty="0" smtClean="0"/>
              <a:t>3</a:t>
            </a:r>
            <a:r>
              <a:rPr lang="ja-JP" altLang="en-US" dirty="0" smtClean="0"/>
              <a:t>点に重点的に取り組みたいと考えています。</a:t>
            </a:r>
          </a:p>
          <a:p>
            <a:r>
              <a:rPr lang="ja-JP" altLang="en-US" dirty="0" smtClean="0"/>
              <a:t>第一に、連携先の拡張による、統合検索対象の充実に取り組みます。特に、昨年開催した日中韓電子図書館イニシアティブ会議（</a:t>
            </a:r>
            <a:r>
              <a:rPr lang="en-US" dirty="0" smtClean="0"/>
              <a:t>CJKDLI</a:t>
            </a:r>
            <a:r>
              <a:rPr lang="ja-JP" altLang="en-US" dirty="0" smtClean="0"/>
              <a:t>）で合意された「各国のポータルの相互連携の実現」に向けて、貴館の新検索サービスである「文津検索（</a:t>
            </a:r>
            <a:r>
              <a:rPr lang="en-US" dirty="0" err="1" smtClean="0"/>
              <a:t>Wenjin</a:t>
            </a:r>
            <a:r>
              <a:rPr lang="en-US" dirty="0" smtClean="0"/>
              <a:t> Search</a:t>
            </a:r>
            <a:r>
              <a:rPr lang="ja-JP" altLang="en-US" dirty="0" smtClean="0"/>
              <a:t>）」との相互連携を実現したいと希望しています。</a:t>
            </a:r>
          </a:p>
          <a:p>
            <a:r>
              <a:rPr lang="ja-JP" altLang="en-US" dirty="0" smtClean="0"/>
              <a:t>第二に、検索機能の向上に取り組みます。集合知を活用した検索支援機能や、データとデータとの関連付けの高度化、利用目的に応じた検索インターフェイスの提供、資料の全文を対象とした検索サービス等の実現を目指します。</a:t>
            </a:r>
          </a:p>
          <a:p>
            <a:r>
              <a:rPr lang="ja-JP" altLang="en-US" dirty="0" smtClean="0"/>
              <a:t>第三に、メタデータの二次利用の促進に取り組みます。文化情報資源への自由なアクセスが創造的な社会の基盤になるという確信に立って、データのオープン化に関係機関と歩調を合わせて取り組んでいきたいと考えています。</a:t>
            </a:r>
          </a:p>
          <a:p>
            <a:endParaRPr kumimoji="1" lang="ja-JP" altLang="en-US" dirty="0"/>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58</a:t>
            </a:fld>
            <a:endParaRPr kumimoji="1" lang="ja-JP" altLang="en-US"/>
          </a:p>
        </p:txBody>
      </p:sp>
    </p:spTree>
    <p:extLst>
      <p:ext uri="{BB962C8B-B14F-4D97-AF65-F5344CB8AC3E}">
        <p14:creationId xmlns:p14="http://schemas.microsoft.com/office/powerpoint/2010/main" val="17111189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4300" y="560388"/>
            <a:ext cx="6583363" cy="3703637"/>
          </a:xfrm>
        </p:spPr>
      </p:sp>
      <p:sp>
        <p:nvSpPr>
          <p:cNvPr id="3" name="ノート プレースホルダ 2"/>
          <p:cNvSpPr>
            <a:spLocks noGrp="1"/>
          </p:cNvSpPr>
          <p:nvPr>
            <p:ph type="body" idx="1"/>
          </p:nvPr>
        </p:nvSpPr>
        <p:spPr>
          <a:xfrm>
            <a:off x="271539" y="4309792"/>
            <a:ext cx="6264695" cy="5305471"/>
          </a:xfrm>
        </p:spPr>
        <p:txBody>
          <a:bodyPr>
            <a:normAutofit fontScale="85000" lnSpcReduction="10000"/>
          </a:bodyPr>
          <a:lstStyle/>
          <a:p>
            <a:pPr>
              <a:lnSpc>
                <a:spcPct val="160000"/>
              </a:lnSpc>
            </a:pPr>
            <a:r>
              <a:rPr lang="en-US" altLang="ja-JP" dirty="0" smtClean="0">
                <a:latin typeface="HG丸ｺﾞｼｯｸM-PRO" pitchFamily="50" charset="-128"/>
                <a:ea typeface="HG丸ｺﾞｼｯｸM-PRO" pitchFamily="50" charset="-128"/>
              </a:rPr>
              <a:t>NDL Search</a:t>
            </a:r>
            <a:r>
              <a:rPr lang="ja-JP" altLang="en-US" dirty="0" smtClean="0">
                <a:latin typeface="HG丸ｺﾞｼｯｸM-PRO" pitchFamily="50" charset="-128"/>
                <a:ea typeface="HG丸ｺﾞｼｯｸM-PRO" pitchFamily="50" charset="-128"/>
              </a:rPr>
              <a:t>は、</a:t>
            </a:r>
            <a:r>
              <a:rPr lang="ja-JP" altLang="en-US" u="sng" dirty="0" smtClean="0">
                <a:solidFill>
                  <a:srgbClr val="FF0000"/>
                </a:solidFill>
                <a:latin typeface="HG丸ｺﾞｼｯｸM-PRO" pitchFamily="50" charset="-128"/>
                <a:ea typeface="HG丸ｺﾞｼｯｸM-PRO" pitchFamily="50" charset="-128"/>
              </a:rPr>
              <a:t>従来の図書館利用者、図書館員の方だけではなく</a:t>
            </a:r>
            <a:r>
              <a:rPr lang="ja-JP" altLang="en-US" dirty="0" smtClean="0">
                <a:latin typeface="HG丸ｺﾞｼｯｸM-PRO" pitchFamily="50" charset="-128"/>
                <a:ea typeface="HG丸ｺﾞｼｯｸM-PRO" pitchFamily="50" charset="-128"/>
              </a:rPr>
              <a:t>、</a:t>
            </a:r>
            <a:r>
              <a:rPr lang="ja-JP" altLang="en-US" b="1" u="sng" dirty="0" smtClean="0">
                <a:solidFill>
                  <a:srgbClr val="FF0000"/>
                </a:solidFill>
                <a:latin typeface="HG丸ｺﾞｼｯｸM-PRO" pitchFamily="50" charset="-128"/>
                <a:ea typeface="HG丸ｺﾞｼｯｸM-PRO" pitchFamily="50" charset="-128"/>
              </a:rPr>
              <a:t>広く一般の利用者</a:t>
            </a:r>
            <a:r>
              <a:rPr lang="ja-JP" altLang="en-US" u="sng" dirty="0" smtClean="0">
                <a:solidFill>
                  <a:srgbClr val="FF0000"/>
                </a:solidFill>
                <a:latin typeface="HG丸ｺﾞｼｯｸM-PRO" pitchFamily="50" charset="-128"/>
                <a:ea typeface="HG丸ｺﾞｼｯｸM-PRO" pitchFamily="50" charset="-128"/>
              </a:rPr>
              <a:t>、各種の</a:t>
            </a:r>
            <a:r>
              <a:rPr lang="en-US" u="sng" dirty="0" smtClean="0">
                <a:solidFill>
                  <a:srgbClr val="FF0000"/>
                </a:solidFill>
                <a:latin typeface="HG丸ｺﾞｼｯｸM-PRO" pitchFamily="50" charset="-128"/>
                <a:ea typeface="HG丸ｺﾞｼｯｸM-PRO" pitchFamily="50" charset="-128"/>
              </a:rPr>
              <a:t>Web</a:t>
            </a:r>
            <a:r>
              <a:rPr lang="ja-JP" altLang="en-US" u="sng" dirty="0" smtClean="0">
                <a:solidFill>
                  <a:srgbClr val="FF0000"/>
                </a:solidFill>
                <a:latin typeface="HG丸ｺﾞｼｯｸM-PRO" pitchFamily="50" charset="-128"/>
                <a:ea typeface="HG丸ｺﾞｼｯｸM-PRO" pitchFamily="50" charset="-128"/>
              </a:rPr>
              <a:t>サービスを提供している個人、企業・団体の方などの利用者も含め</a:t>
            </a:r>
            <a:r>
              <a:rPr lang="ja-JP" altLang="en-US" dirty="0" smtClean="0">
                <a:latin typeface="HG丸ｺﾞｼｯｸM-PRO" pitchFamily="50" charset="-128"/>
                <a:ea typeface="HG丸ｺﾞｼｯｸM-PRO" pitchFamily="50" charset="-128"/>
              </a:rPr>
              <a:t>、</a:t>
            </a:r>
            <a:r>
              <a:rPr lang="ja-JP" altLang="en-US" b="1" u="sng" dirty="0" smtClean="0">
                <a:solidFill>
                  <a:srgbClr val="FF0000"/>
                </a:solidFill>
                <a:latin typeface="HG丸ｺﾞｼｯｸM-PRO" pitchFamily="50" charset="-128"/>
                <a:ea typeface="HG丸ｺﾞｼｯｸM-PRO" pitchFamily="50" charset="-128"/>
              </a:rPr>
              <a:t>幅広い範囲の方々に利用</a:t>
            </a:r>
            <a:r>
              <a:rPr lang="ja-JP" altLang="en-US" u="sng" dirty="0" smtClean="0">
                <a:solidFill>
                  <a:srgbClr val="FF0000"/>
                </a:solidFill>
                <a:latin typeface="HG丸ｺﾞｼｯｸM-PRO" pitchFamily="50" charset="-128"/>
                <a:ea typeface="HG丸ｺﾞｼｯｸM-PRO" pitchFamily="50" charset="-128"/>
              </a:rPr>
              <a:t>していただくサービスの提供を目指しています</a:t>
            </a:r>
            <a:r>
              <a:rPr lang="ja-JP" altLang="en-US" dirty="0" smtClean="0">
                <a:latin typeface="HG丸ｺﾞｼｯｸM-PRO" pitchFamily="50" charset="-128"/>
                <a:ea typeface="HG丸ｺﾞｼｯｸM-PRO" pitchFamily="50" charset="-128"/>
              </a:rPr>
              <a:t>。国立国会図書館サーチの用途として、以下のようなケースを想定しています。</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b="1" u="sng" dirty="0" smtClean="0">
                <a:solidFill>
                  <a:srgbClr val="FF0000"/>
                </a:solidFill>
                <a:latin typeface="HG丸ｺﾞｼｯｸM-PRO" pitchFamily="50" charset="-128"/>
                <a:ea typeface="HG丸ｺﾞｼｯｸM-PRO" pitchFamily="50" charset="-128"/>
              </a:rPr>
              <a:t>一般的な検索・閲覧（</a:t>
            </a:r>
            <a:r>
              <a:rPr lang="en-US" b="1" u="sng" dirty="0" smtClean="0">
                <a:solidFill>
                  <a:srgbClr val="FF0000"/>
                </a:solidFill>
                <a:latin typeface="HG丸ｺﾞｼｯｸM-PRO" pitchFamily="50" charset="-128"/>
                <a:ea typeface="HG丸ｺﾞｼｯｸM-PRO" pitchFamily="50" charset="-128"/>
              </a:rPr>
              <a:t>GUI</a:t>
            </a:r>
            <a:r>
              <a:rPr lang="ja-JP" altLang="en-US" b="1" u="sng" dirty="0" err="1" smtClean="0">
                <a:solidFill>
                  <a:srgbClr val="FF0000"/>
                </a:solidFill>
                <a:latin typeface="HG丸ｺﾞｼｯｸM-PRO" pitchFamily="50" charset="-128"/>
                <a:ea typeface="HG丸ｺﾞｼｯｸM-PRO" pitchFamily="50" charset="-128"/>
              </a:rPr>
              <a:t>での</a:t>
            </a:r>
            <a:r>
              <a:rPr lang="ja-JP" altLang="en-US" b="1" u="sng" dirty="0" smtClean="0">
                <a:solidFill>
                  <a:srgbClr val="FF0000"/>
                </a:solidFill>
                <a:latin typeface="HG丸ｺﾞｼｯｸM-PRO" pitchFamily="50" charset="-128"/>
                <a:ea typeface="HG丸ｺﾞｼｯｸM-PRO" pitchFamily="50" charset="-128"/>
              </a:rPr>
              <a:t>利用）</a:t>
            </a:r>
            <a:endParaRPr lang="ja-JP" altLang="en-US" sz="1100" b="1"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当館が所蔵する各種資料を対象とした検索を</a:t>
            </a:r>
            <a:r>
              <a:rPr lang="en-US"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上で行う</a:t>
            </a:r>
            <a:r>
              <a:rPr lang="ja-JP" altLang="en-US" dirty="0" smtClean="0">
                <a:solidFill>
                  <a:srgbClr val="FF0000"/>
                </a:solidFill>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当館所蔵資料検索：</a:t>
            </a:r>
            <a:r>
              <a:rPr lang="en-US" u="sng" dirty="0" smtClean="0">
                <a:solidFill>
                  <a:srgbClr val="FF0000"/>
                </a:solidFill>
                <a:latin typeface="HG丸ｺﾞｼｯｸM-PRO" pitchFamily="50" charset="-128"/>
                <a:ea typeface="HG丸ｺﾞｼｯｸM-PRO" pitchFamily="50" charset="-128"/>
              </a:rPr>
              <a:t>NDL-OPAC</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当館が所蔵する雑誌記事を対象とした検索を</a:t>
            </a:r>
            <a:r>
              <a:rPr lang="en-US"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上で行う</a:t>
            </a:r>
            <a:r>
              <a:rPr lang="ja-JP" altLang="en-US" dirty="0" smtClean="0">
                <a:solidFill>
                  <a:srgbClr val="FF0000"/>
                </a:solidFill>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当館所蔵雑誌記事索引</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日本中の図書館が所蔵する図書を対象とした検索を</a:t>
            </a:r>
            <a:r>
              <a:rPr lang="en-US"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上で行う（</a:t>
            </a:r>
            <a:r>
              <a:rPr lang="ja-JP" altLang="en-US" u="sng" dirty="0" smtClean="0">
                <a:solidFill>
                  <a:srgbClr val="FF0000"/>
                </a:solidFill>
                <a:latin typeface="HG丸ｺﾞｼｯｸM-PRO" pitchFamily="50" charset="-128"/>
                <a:ea typeface="HG丸ｺﾞｼｯｸM-PRO" pitchFamily="50" charset="-128"/>
              </a:rPr>
              <a:t>全国公共図書館総合目録</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当館および提携機関が所蔵する</a:t>
            </a:r>
            <a:r>
              <a:rPr lang="ja-JP" altLang="en-US" u="sng" dirty="0" smtClean="0">
                <a:latin typeface="HG丸ｺﾞｼｯｸM-PRO" pitchFamily="50" charset="-128"/>
                <a:ea typeface="HG丸ｺﾞｼｯｸM-PRO" pitchFamily="50" charset="-128"/>
              </a:rPr>
              <a:t>デジタル資料やレファレンス記録など</a:t>
            </a:r>
            <a:r>
              <a:rPr lang="ja-JP" altLang="en-US" dirty="0" smtClean="0">
                <a:latin typeface="HG丸ｺﾞｼｯｸM-PRO" pitchFamily="50" charset="-128"/>
                <a:ea typeface="HG丸ｺﾞｼｯｸM-PRO" pitchFamily="50" charset="-128"/>
              </a:rPr>
              <a:t>を、図書や雑誌記事と併せて</a:t>
            </a:r>
            <a:r>
              <a:rPr lang="en-US"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上で検索する（</a:t>
            </a:r>
            <a:r>
              <a:rPr lang="ja-JP" altLang="en-US" u="sng" dirty="0" smtClean="0">
                <a:solidFill>
                  <a:srgbClr val="FF0000"/>
                </a:solidFill>
                <a:latin typeface="HG丸ｺﾞｼｯｸM-PRO" pitchFamily="50" charset="-128"/>
                <a:ea typeface="HG丸ｺﾞｼｯｸM-PRO" pitchFamily="50" charset="-128"/>
              </a:rPr>
              <a:t>媒体を問わない統合検索サービス</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b="1" u="sng" dirty="0" smtClean="0">
                <a:solidFill>
                  <a:srgbClr val="FF0000"/>
                </a:solidFill>
                <a:latin typeface="HG丸ｺﾞｼｯｸM-PRO" pitchFamily="50" charset="-128"/>
                <a:ea typeface="HG丸ｺﾞｼｯｸM-PRO" pitchFamily="50" charset="-128"/>
              </a:rPr>
              <a:t>情報の再利用（</a:t>
            </a:r>
            <a:r>
              <a:rPr lang="en-US" b="1" u="sng" dirty="0" smtClean="0">
                <a:solidFill>
                  <a:srgbClr val="FF0000"/>
                </a:solidFill>
                <a:latin typeface="HG丸ｺﾞｼｯｸM-PRO" pitchFamily="50" charset="-128"/>
                <a:ea typeface="HG丸ｺﾞｼｯｸM-PRO" pitchFamily="50" charset="-128"/>
              </a:rPr>
              <a:t>API</a:t>
            </a:r>
            <a:r>
              <a:rPr lang="ja-JP" altLang="en-US" b="1" u="sng" dirty="0" err="1" smtClean="0">
                <a:solidFill>
                  <a:srgbClr val="FF0000"/>
                </a:solidFill>
                <a:latin typeface="HG丸ｺﾞｼｯｸM-PRO" pitchFamily="50" charset="-128"/>
                <a:ea typeface="HG丸ｺﾞｼｯｸM-PRO" pitchFamily="50" charset="-128"/>
              </a:rPr>
              <a:t>での</a:t>
            </a:r>
            <a:r>
              <a:rPr lang="ja-JP" altLang="en-US" b="1" u="sng" dirty="0" smtClean="0">
                <a:solidFill>
                  <a:srgbClr val="FF0000"/>
                </a:solidFill>
                <a:latin typeface="HG丸ｺﾞｼｯｸM-PRO" pitchFamily="50" charset="-128"/>
                <a:ea typeface="HG丸ｺﾞｼｯｸM-PRO" pitchFamily="50" charset="-128"/>
              </a:rPr>
              <a:t>利用）</a:t>
            </a:r>
            <a:endParaRPr lang="ja-JP" altLang="en-US" sz="1100" b="1"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サーチの検索結果を、利用者自身の</a:t>
            </a:r>
            <a:r>
              <a:rPr lang="en-US"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サービス上で利用する（</a:t>
            </a:r>
            <a:r>
              <a:rPr lang="ja-JP" altLang="en-US" u="sng" dirty="0" smtClean="0">
                <a:solidFill>
                  <a:srgbClr val="FF0000"/>
                </a:solidFill>
                <a:latin typeface="HG丸ｺﾞｼｯｸM-PRO" pitchFamily="50" charset="-128"/>
                <a:ea typeface="HG丸ｺﾞｼｯｸM-PRO" pitchFamily="50" charset="-128"/>
              </a:rPr>
              <a:t>検索結果</a:t>
            </a:r>
            <a:r>
              <a:rPr lang="en-US" u="sng" dirty="0" smtClean="0">
                <a:solidFill>
                  <a:srgbClr val="FF0000"/>
                </a:solidFill>
                <a:latin typeface="HG丸ｺﾞｼｯｸM-PRO" pitchFamily="50" charset="-128"/>
                <a:ea typeface="HG丸ｺﾞｼｯｸM-PRO" pitchFamily="50" charset="-128"/>
              </a:rPr>
              <a:t>API</a:t>
            </a:r>
            <a:r>
              <a:rPr lang="ja-JP" altLang="en-US" u="sng" dirty="0" smtClean="0">
                <a:solidFill>
                  <a:srgbClr val="FF0000"/>
                </a:solidFill>
                <a:latin typeface="HG丸ｺﾞｼｯｸM-PRO" pitchFamily="50" charset="-128"/>
                <a:ea typeface="HG丸ｺﾞｼｯｸM-PRO" pitchFamily="50" charset="-128"/>
              </a:rPr>
              <a:t>提供機能</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サーチの収録データを、まとめて入手して利用する（</a:t>
            </a:r>
            <a:r>
              <a:rPr lang="ja-JP" altLang="en-US" u="sng" dirty="0" smtClean="0">
                <a:solidFill>
                  <a:srgbClr val="FF0000"/>
                </a:solidFill>
                <a:latin typeface="HG丸ｺﾞｼｯｸM-PRO" pitchFamily="50" charset="-128"/>
                <a:ea typeface="HG丸ｺﾞｼｯｸM-PRO" pitchFamily="50" charset="-128"/>
              </a:rPr>
              <a:t>メタデータ提供機能</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b="1" u="sng" dirty="0" smtClean="0">
                <a:solidFill>
                  <a:srgbClr val="FF0000"/>
                </a:solidFill>
                <a:latin typeface="HG丸ｺﾞｼｯｸM-PRO" pitchFamily="50" charset="-128"/>
                <a:ea typeface="HG丸ｺﾞｼｯｸM-PRO" pitchFamily="50" charset="-128"/>
              </a:rPr>
              <a:t>サービス・機能の再利用</a:t>
            </a:r>
            <a:endParaRPr lang="ja-JP" altLang="en-US" sz="1100" b="1"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サーチで開発されたシステムを使って、各機関・企業が作成したデータと併せて提供する（</a:t>
            </a:r>
            <a:r>
              <a:rPr lang="ja-JP" altLang="en-US" u="sng" dirty="0" smtClean="0">
                <a:solidFill>
                  <a:srgbClr val="FF0000"/>
                </a:solidFill>
                <a:latin typeface="HG丸ｺﾞｼｯｸM-PRO" pitchFamily="50" charset="-128"/>
                <a:ea typeface="HG丸ｺﾞｼｯｸM-PRO" pitchFamily="50" charset="-128"/>
              </a:rPr>
              <a:t>利用者によるマッシュアップサービス提供の支援</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サーチのシステムとデータを研究・開発に利用する</a:t>
            </a:r>
            <a:r>
              <a:rPr lang="ja-JP" altLang="en-US" dirty="0" smtClean="0">
                <a:solidFill>
                  <a:srgbClr val="FF0000"/>
                </a:solidFill>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テストベッド環境の提供</a:t>
            </a:r>
            <a:r>
              <a:rPr lang="ja-JP" altLang="en-US" dirty="0" smtClean="0">
                <a:latin typeface="HG丸ｺﾞｼｯｸM-PRO" pitchFamily="50" charset="-128"/>
                <a:ea typeface="HG丸ｺﾞｼｯｸM-PRO" pitchFamily="50" charset="-128"/>
              </a:rPr>
              <a:t>）</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サーチのために開発されたオープンソース・ソフトウェアを利用する（</a:t>
            </a:r>
            <a:r>
              <a:rPr lang="ja-JP" altLang="en-US" u="sng" dirty="0" smtClean="0">
                <a:solidFill>
                  <a:srgbClr val="FF0000"/>
                </a:solidFill>
                <a:latin typeface="HG丸ｺﾞｼｯｸM-PRO" pitchFamily="50" charset="-128"/>
                <a:ea typeface="HG丸ｺﾞｼｯｸM-PRO" pitchFamily="50" charset="-128"/>
              </a:rPr>
              <a:t>オープンソフトウェア（</a:t>
            </a:r>
            <a:r>
              <a:rPr lang="en-US" u="sng" dirty="0" smtClean="0">
                <a:solidFill>
                  <a:srgbClr val="FF0000"/>
                </a:solidFill>
                <a:latin typeface="HG丸ｺﾞｼｯｸM-PRO" pitchFamily="50" charset="-128"/>
                <a:ea typeface="HG丸ｺﾞｼｯｸM-PRO" pitchFamily="50" charset="-128"/>
              </a:rPr>
              <a:t>OSS</a:t>
            </a:r>
            <a:r>
              <a:rPr lang="ja-JP" altLang="en-US" u="sng" dirty="0" smtClean="0">
                <a:solidFill>
                  <a:srgbClr val="FF0000"/>
                </a:solidFill>
                <a:latin typeface="HG丸ｺﾞｼｯｸM-PRO" pitchFamily="50" charset="-128"/>
                <a:ea typeface="HG丸ｺﾞｼｯｸM-PRO" pitchFamily="50" charset="-128"/>
              </a:rPr>
              <a:t>）の図書館システムとして提供</a:t>
            </a:r>
            <a:r>
              <a:rPr lang="ja-JP" altLang="en-US" dirty="0" smtClean="0">
                <a:latin typeface="HG丸ｺﾞｼｯｸM-PRO" pitchFamily="50" charset="-128"/>
                <a:ea typeface="HG丸ｺﾞｼｯｸM-PRO" pitchFamily="50" charset="-128"/>
              </a:rPr>
              <a:t>）</a:t>
            </a:r>
            <a:endParaRPr lang="en-US" altLang="ja-JP" dirty="0" smtClean="0">
              <a:latin typeface="HG丸ｺﾞｼｯｸM-PRO" pitchFamily="50" charset="-128"/>
              <a:ea typeface="HG丸ｺﾞｼｯｸM-PRO" pitchFamily="50" charset="-128"/>
            </a:endParaRPr>
          </a:p>
          <a:p>
            <a:pPr lvl="1">
              <a:lnSpc>
                <a:spcPct val="160000"/>
              </a:lnSpc>
            </a:pPr>
            <a:endParaRPr lang="en-US" altLang="ja-JP" sz="1100" dirty="0" smtClean="0">
              <a:latin typeface="HG丸ｺﾞｼｯｸM-PRO" pitchFamily="50" charset="-128"/>
              <a:ea typeface="HG丸ｺﾞｼｯｸM-PRO" pitchFamily="50" charset="-128"/>
            </a:endParaRPr>
          </a:p>
          <a:p>
            <a:pPr lvl="1">
              <a:lnSpc>
                <a:spcPct val="160000"/>
              </a:lnSpc>
            </a:pPr>
            <a:r>
              <a:rPr lang="ja-JP" altLang="en-US" sz="1100" dirty="0" smtClean="0">
                <a:latin typeface="HG丸ｺﾞｼｯｸM-PRO" pitchFamily="50" charset="-128"/>
                <a:ea typeface="HG丸ｺﾞｼｯｸM-PRO" pitchFamily="50" charset="-128"/>
              </a:rPr>
              <a:t>利用の想定は、ホームページ上に載せてあります。（</a:t>
            </a:r>
            <a:r>
              <a:rPr lang="en-US" altLang="ja-JP" sz="1100" dirty="0" smtClean="0">
                <a:latin typeface="HG丸ｺﾞｼｯｸM-PRO" pitchFamily="50" charset="-128"/>
                <a:ea typeface="HG丸ｺﾞｼｯｸM-PRO" pitchFamily="50" charset="-128"/>
              </a:rPr>
              <a:t> http://iss.ndl.go.jp/information/users/ </a:t>
            </a:r>
            <a:r>
              <a:rPr lang="ja-JP" altLang="en-US" sz="1100" dirty="0" smtClean="0">
                <a:latin typeface="HG丸ｺﾞｼｯｸM-PRO" pitchFamily="50" charset="-128"/>
                <a:ea typeface="HG丸ｺﾞｼｯｸM-PRO" pitchFamily="50" charset="-128"/>
              </a:rPr>
              <a:t>）</a:t>
            </a: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59</a:t>
            </a:fld>
            <a:endParaRPr kumimoji="1" lang="ja-JP" altLang="en-US" dirty="0"/>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dirty="0" smtClean="0"/>
              <a:t>National Diet Library (NDL)</a:t>
            </a:r>
            <a:endParaRPr kumimoji="1" lang="ja-JP" altLang="en-US" dirty="0"/>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5110287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343545" y="4430689"/>
            <a:ext cx="6192688" cy="5438802"/>
          </a:xfrm>
        </p:spPr>
        <p:txBody>
          <a:bodyPr>
            <a:normAutofit fontScale="77500" lnSpcReduction="20000"/>
          </a:bodyPr>
          <a:lstStyle/>
          <a:p>
            <a:pPr>
              <a:lnSpc>
                <a:spcPct val="160000"/>
              </a:lnSpc>
            </a:pPr>
            <a:r>
              <a:rPr lang="en-US" dirty="0" smtClean="0">
                <a:latin typeface="HG丸ｺﾞｼｯｸM-PRO" pitchFamily="50" charset="-128"/>
                <a:ea typeface="HG丸ｺﾞｼｯｸM-PRO" pitchFamily="50" charset="-128"/>
              </a:rPr>
              <a:t>2009</a:t>
            </a:r>
            <a:r>
              <a:rPr lang="ja-JP" altLang="en-US" dirty="0" smtClean="0">
                <a:latin typeface="HG丸ｺﾞｼｯｸM-PRO" pitchFamily="50" charset="-128"/>
                <a:ea typeface="HG丸ｺﾞｼｯｸM-PRO" pitchFamily="50" charset="-128"/>
              </a:rPr>
              <a:t>年度開発版システムを</a:t>
            </a:r>
            <a:r>
              <a:rPr lang="en-US" dirty="0" smtClean="0">
                <a:latin typeface="HG丸ｺﾞｼｯｸM-PRO" pitchFamily="50" charset="-128"/>
                <a:ea typeface="HG丸ｺﾞｼｯｸM-PRO" pitchFamily="50" charset="-128"/>
              </a:rPr>
              <a:t>2009</a:t>
            </a:r>
            <a:r>
              <a:rPr lang="ja-JP" altLang="en-US" dirty="0" smtClean="0">
                <a:latin typeface="HG丸ｺﾞｼｯｸM-PRO" pitchFamily="50" charset="-128"/>
                <a:ea typeface="HG丸ｺﾞｼｯｸM-PRO" pitchFamily="50" charset="-128"/>
              </a:rPr>
              <a:t>年</a:t>
            </a:r>
            <a:r>
              <a:rPr lang="en-US" dirty="0" smtClean="0">
                <a:latin typeface="HG丸ｺﾞｼｯｸM-PRO" pitchFamily="50" charset="-128"/>
                <a:ea typeface="HG丸ｺﾞｼｯｸM-PRO" pitchFamily="50" charset="-128"/>
              </a:rPr>
              <a:t>8</a:t>
            </a:r>
            <a:r>
              <a:rPr lang="ja-JP" altLang="en-US" dirty="0" smtClean="0">
                <a:latin typeface="HG丸ｺﾞｼｯｸM-PRO" pitchFamily="50" charset="-128"/>
                <a:ea typeface="HG丸ｺﾞｼｯｸM-PRO" pitchFamily="50" charset="-128"/>
              </a:rPr>
              <a:t>月に試用公開しました。</a:t>
            </a:r>
            <a:r>
              <a:rPr lang="ja-JP" altLang="en-US" u="sng" dirty="0" smtClean="0">
                <a:solidFill>
                  <a:srgbClr val="FF0000"/>
                </a:solidFill>
                <a:latin typeface="HG丸ｺﾞｼｯｸM-PRO" pitchFamily="50" charset="-128"/>
                <a:ea typeface="HG丸ｺﾞｼｯｸM-PRO" pitchFamily="50" charset="-128"/>
              </a:rPr>
              <a:t>公開当初から予想外に多くのアクセスがあり</a:t>
            </a:r>
            <a:r>
              <a:rPr lang="ja-JP" altLang="en-US" u="sng" dirty="0" smtClean="0">
                <a:latin typeface="HG丸ｺﾞｼｯｸM-PRO" pitchFamily="50" charset="-128"/>
                <a:ea typeface="HG丸ｺﾞｼｯｸM-PRO" pitchFamily="50" charset="-128"/>
              </a:rPr>
              <a:t>、</a:t>
            </a:r>
            <a:r>
              <a:rPr lang="ja-JP" altLang="en-US" dirty="0" smtClean="0">
                <a:latin typeface="HG丸ｺﾞｼｯｸM-PRO" pitchFamily="50" charset="-128"/>
                <a:ea typeface="HG丸ｺﾞｼｯｸM-PRO" pitchFamily="50" charset="-128"/>
              </a:rPr>
              <a:t>レスポンスの低下を招きましたが、</a:t>
            </a:r>
            <a:r>
              <a:rPr lang="ja-JP" altLang="en-US" u="sng" dirty="0" smtClean="0">
                <a:solidFill>
                  <a:srgbClr val="FF0000"/>
                </a:solidFill>
                <a:latin typeface="HG丸ｺﾞｼｯｸM-PRO" pitchFamily="50" charset="-128"/>
                <a:ea typeface="HG丸ｺﾞｼｯｸM-PRO" pitchFamily="50" charset="-128"/>
              </a:rPr>
              <a:t>各種マスメディア、</a:t>
            </a:r>
            <a:r>
              <a:rPr lang="en-US" u="sng" dirty="0" smtClean="0">
                <a:solidFill>
                  <a:srgbClr val="FF0000"/>
                </a:solidFill>
                <a:latin typeface="HG丸ｺﾞｼｯｸM-PRO" pitchFamily="50" charset="-128"/>
                <a:ea typeface="HG丸ｺﾞｼｯｸM-PRO" pitchFamily="50" charset="-128"/>
              </a:rPr>
              <a:t>Twitter</a:t>
            </a:r>
            <a:r>
              <a:rPr lang="ja-JP" altLang="en-US" u="sng" dirty="0" err="1" smtClean="0">
                <a:solidFill>
                  <a:srgbClr val="FF0000"/>
                </a:solidFill>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ブログ、ソーシャルブックマーク等でも多く言及され</a:t>
            </a:r>
            <a:r>
              <a:rPr lang="ja-JP" altLang="en-US" dirty="0" smtClean="0">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概ね好意的な評価</a:t>
            </a:r>
            <a:r>
              <a:rPr lang="ja-JP" altLang="en-US" u="sng" dirty="0" smtClean="0">
                <a:latin typeface="HG丸ｺﾞｼｯｸM-PRO" pitchFamily="50" charset="-128"/>
                <a:ea typeface="HG丸ｺﾞｼｯｸM-PRO" pitchFamily="50" charset="-128"/>
              </a:rPr>
              <a:t>を</a:t>
            </a:r>
            <a:r>
              <a:rPr lang="ja-JP" altLang="en-US" dirty="0" smtClean="0">
                <a:latin typeface="HG丸ｺﾞｼｯｸM-PRO" pitchFamily="50" charset="-128"/>
                <a:ea typeface="HG丸ｺﾞｼｯｸM-PRO" pitchFamily="50" charset="-128"/>
              </a:rPr>
              <a:t>いただきました。検索システムとして、</a:t>
            </a:r>
            <a:r>
              <a:rPr lang="ja-JP" altLang="en-US" u="sng" dirty="0" smtClean="0">
                <a:solidFill>
                  <a:srgbClr val="FF0000"/>
                </a:solidFill>
                <a:latin typeface="HG丸ｺﾞｼｯｸM-PRO" pitchFamily="50" charset="-128"/>
                <a:ea typeface="HG丸ｺﾞｼｯｸM-PRO" pitchFamily="50" charset="-128"/>
              </a:rPr>
              <a:t>基本的な機能は実装されており</a:t>
            </a:r>
            <a:r>
              <a:rPr lang="ja-JP" altLang="en-US" u="sng" dirty="0" smtClean="0">
                <a:latin typeface="HG丸ｺﾞｼｯｸM-PRO" pitchFamily="50" charset="-128"/>
                <a:ea typeface="HG丸ｺﾞｼｯｸM-PRO" pitchFamily="50" charset="-128"/>
              </a:rPr>
              <a:t>、</a:t>
            </a:r>
            <a:r>
              <a:rPr lang="ja-JP" altLang="en-US" dirty="0" smtClean="0">
                <a:latin typeface="HG丸ｺﾞｼｯｸM-PRO" pitchFamily="50" charset="-128"/>
                <a:ea typeface="HG丸ｺﾞｼｯｸM-PRO" pitchFamily="50" charset="-128"/>
              </a:rPr>
              <a:t>また、書誌情報の定期的な登録更新も行っていますので、</a:t>
            </a:r>
            <a:r>
              <a:rPr lang="ja-JP" altLang="en-US" u="sng" dirty="0" smtClean="0">
                <a:solidFill>
                  <a:srgbClr val="FF0000"/>
                </a:solidFill>
                <a:latin typeface="HG丸ｺﾞｼｯｸM-PRO" pitchFamily="50" charset="-128"/>
                <a:ea typeface="HG丸ｺﾞｼｯｸM-PRO" pitchFamily="50" charset="-128"/>
              </a:rPr>
              <a:t>レスポンス等が改善されれば、十分実利用に耐えうるものと認識</a:t>
            </a:r>
            <a:r>
              <a:rPr lang="ja-JP" altLang="en-US" dirty="0" smtClean="0">
                <a:latin typeface="HG丸ｺﾞｼｯｸM-PRO" pitchFamily="50" charset="-128"/>
                <a:ea typeface="HG丸ｺﾞｼｯｸM-PRO" pitchFamily="50" charset="-128"/>
              </a:rPr>
              <a:t>しています。提供している主な機能とシステムのイメージは次の通りです。</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u="sng" dirty="0" smtClean="0">
                <a:solidFill>
                  <a:srgbClr val="FF0000"/>
                </a:solidFill>
                <a:latin typeface="HG丸ｺﾞｼｯｸM-PRO" pitchFamily="50" charset="-128"/>
                <a:ea typeface="HG丸ｺﾞｼｯｸM-PRO" pitchFamily="50" charset="-128"/>
              </a:rPr>
              <a:t>主なサービス</a:t>
            </a:r>
            <a:endParaRPr lang="en-US" altLang="ja-JP" u="sng" dirty="0" smtClean="0">
              <a:solidFill>
                <a:srgbClr val="FF0000"/>
              </a:solidFill>
              <a:latin typeface="HG丸ｺﾞｼｯｸM-PRO" pitchFamily="50" charset="-128"/>
              <a:ea typeface="HG丸ｺﾞｼｯｸM-PRO" pitchFamily="50" charset="-128"/>
            </a:endParaRPr>
          </a:p>
          <a:p>
            <a:pPr lvl="0">
              <a:lnSpc>
                <a:spcPct val="160000"/>
              </a:lnSpc>
            </a:pPr>
            <a:r>
              <a:rPr lang="ja-JP" altLang="en-US" u="sng" dirty="0" smtClean="0">
                <a:solidFill>
                  <a:srgbClr val="FF0000"/>
                </a:solidFill>
                <a:latin typeface="HG丸ｺﾞｼｯｸM-PRO" pitchFamily="50" charset="-128"/>
                <a:ea typeface="HG丸ｺﾞｼｯｸM-PRO" pitchFamily="50" charset="-128"/>
              </a:rPr>
              <a:t>基本機能</a:t>
            </a:r>
            <a:endParaRPr lang="ja-JP" altLang="en-US" sz="1100"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現在、</a:t>
            </a:r>
            <a:r>
              <a:rPr lang="en-US" dirty="0" smtClean="0">
                <a:latin typeface="HG丸ｺﾞｼｯｸM-PRO" pitchFamily="50" charset="-128"/>
                <a:ea typeface="HG丸ｺﾞｼｯｸM-PRO" pitchFamily="50" charset="-128"/>
              </a:rPr>
              <a:t>34</a:t>
            </a:r>
            <a:r>
              <a:rPr lang="ja-JP" altLang="en-US" dirty="0" smtClean="0">
                <a:latin typeface="HG丸ｺﾞｼｯｸM-PRO" pitchFamily="50" charset="-128"/>
                <a:ea typeface="HG丸ｺﾞｼｯｸM-PRO" pitchFamily="50" charset="-128"/>
              </a:rPr>
              <a:t>個のデータベースから収集した約</a:t>
            </a:r>
            <a:r>
              <a:rPr lang="en-US" dirty="0" smtClean="0">
                <a:latin typeface="HG丸ｺﾞｼｯｸM-PRO" pitchFamily="50" charset="-128"/>
                <a:ea typeface="HG丸ｺﾞｼｯｸM-PRO" pitchFamily="50" charset="-128"/>
              </a:rPr>
              <a:t>5,500</a:t>
            </a:r>
            <a:r>
              <a:rPr lang="ja-JP" altLang="en-US" dirty="0" smtClean="0">
                <a:latin typeface="HG丸ｺﾞｼｯｸM-PRO" pitchFamily="50" charset="-128"/>
                <a:ea typeface="HG丸ｺﾞｼｯｸM-PRO" pitchFamily="50" charset="-128"/>
              </a:rPr>
              <a:t>万件の文献情報等を検索できます。（検索対象は、</a:t>
            </a:r>
            <a:r>
              <a:rPr lang="en-US" u="sng" dirty="0" smtClean="0">
                <a:latin typeface="HG丸ｺﾞｼｯｸM-PRO" pitchFamily="50" charset="-128"/>
                <a:ea typeface="HG丸ｺﾞｼｯｸM-PRO" pitchFamily="50" charset="-128"/>
                <a:hlinkClick r:id="rId3"/>
              </a:rPr>
              <a:t>http://iss.ndl.go.jp/information/target/</a:t>
            </a:r>
            <a:r>
              <a:rPr lang="en-US" dirty="0" smtClean="0">
                <a:latin typeface="HG丸ｺﾞｼｯｸM-PRO" pitchFamily="50" charset="-128"/>
                <a:ea typeface="HG丸ｺﾞｼｯｸM-PRO" pitchFamily="50" charset="-128"/>
              </a:rPr>
              <a:t> </a:t>
            </a:r>
            <a:r>
              <a:rPr lang="ja-JP" altLang="en-US" dirty="0" smtClean="0">
                <a:latin typeface="HG丸ｺﾞｼｯｸM-PRO" pitchFamily="50" charset="-128"/>
                <a:ea typeface="HG丸ｺﾞｼｯｸM-PRO" pitchFamily="50" charset="-128"/>
              </a:rPr>
              <a:t>を参照）</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全文テキスト化された資料に関しては、書誌情報だけでなく、本文の全文検索ができます。</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統合検索の結果について、可能な限り入手手段を案内します。（近くの図書館、</a:t>
            </a:r>
            <a:r>
              <a:rPr lang="en-US" dirty="0" smtClean="0">
                <a:latin typeface="HG丸ｺﾞｼｯｸM-PRO" pitchFamily="50" charset="-128"/>
                <a:ea typeface="HG丸ｺﾞｼｯｸM-PRO" pitchFamily="50" charset="-128"/>
              </a:rPr>
              <a:t>Amazon</a:t>
            </a:r>
            <a:r>
              <a:rPr lang="ja-JP" altLang="en-US" dirty="0" err="1" smtClean="0">
                <a:latin typeface="HG丸ｺﾞｼｯｸM-PRO" pitchFamily="50" charset="-128"/>
                <a:ea typeface="HG丸ｺﾞｼｯｸM-PRO" pitchFamily="50" charset="-128"/>
              </a:rPr>
              <a:t>、</a:t>
            </a:r>
            <a:r>
              <a:rPr lang="en-US" dirty="0" err="1" smtClean="0">
                <a:latin typeface="HG丸ｺﾞｼｯｸM-PRO" pitchFamily="50" charset="-128"/>
                <a:ea typeface="HG丸ｺﾞｼｯｸM-PRO" pitchFamily="50" charset="-128"/>
              </a:rPr>
              <a:t>GoogleBookSearch</a:t>
            </a:r>
            <a:r>
              <a:rPr lang="ja-JP" altLang="en-US" dirty="0" smtClean="0">
                <a:latin typeface="HG丸ｺﾞｼｯｸM-PRO" pitchFamily="50" charset="-128"/>
                <a:ea typeface="HG丸ｺﾞｼｯｸM-PRO" pitchFamily="50" charset="-128"/>
              </a:rPr>
              <a:t>等へもナビゲート）</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u="sng" dirty="0" smtClean="0">
                <a:solidFill>
                  <a:srgbClr val="FF0000"/>
                </a:solidFill>
                <a:latin typeface="HG丸ｺﾞｼｯｸM-PRO" pitchFamily="50" charset="-128"/>
                <a:ea typeface="HG丸ｺﾞｼｯｸM-PRO" pitchFamily="50" charset="-128"/>
              </a:rPr>
              <a:t>検索支援機能</a:t>
            </a:r>
            <a:endParaRPr lang="ja-JP" altLang="en-US" sz="1100"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連想検索、類義語・同義語検索等を用いて検索を支援します。（あいまい検索機能）</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「日本語 </a:t>
            </a:r>
            <a:r>
              <a:rPr lang="en-US" dirty="0" smtClean="0">
                <a:latin typeface="HG丸ｺﾞｼｯｸM-PRO" pitchFamily="50" charset="-128"/>
                <a:ea typeface="HG丸ｺﾞｼｯｸM-PRO" pitchFamily="50" charset="-128"/>
              </a:rPr>
              <a:t>⇔ </a:t>
            </a:r>
            <a:r>
              <a:rPr lang="ja-JP" altLang="en-US" dirty="0" smtClean="0">
                <a:latin typeface="HG丸ｺﾞｼｯｸM-PRO" pitchFamily="50" charset="-128"/>
                <a:ea typeface="HG丸ｺﾞｼｯｸM-PRO" pitchFamily="50" charset="-128"/>
              </a:rPr>
              <a:t>中国語」「日本語 </a:t>
            </a:r>
            <a:r>
              <a:rPr lang="en-US" dirty="0" smtClean="0">
                <a:latin typeface="HG丸ｺﾞｼｯｸM-PRO" pitchFamily="50" charset="-128"/>
                <a:ea typeface="HG丸ｺﾞｼｯｸM-PRO" pitchFamily="50" charset="-128"/>
              </a:rPr>
              <a:t>⇔ </a:t>
            </a:r>
            <a:r>
              <a:rPr lang="ja-JP" altLang="en-US" dirty="0" smtClean="0">
                <a:latin typeface="HG丸ｺﾞｼｯｸM-PRO" pitchFamily="50" charset="-128"/>
                <a:ea typeface="HG丸ｺﾞｼｯｸM-PRO" pitchFamily="50" charset="-128"/>
              </a:rPr>
              <a:t>英語」の翻訳検索・翻訳表示ができます。（翻訳機能）</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u="sng" dirty="0" smtClean="0">
                <a:solidFill>
                  <a:srgbClr val="FF0000"/>
                </a:solidFill>
                <a:latin typeface="HG丸ｺﾞｼｯｸM-PRO" pitchFamily="50" charset="-128"/>
                <a:ea typeface="HG丸ｺﾞｼｯｸM-PRO" pitchFamily="50" charset="-128"/>
              </a:rPr>
              <a:t>検索結果のグルーピング機能</a:t>
            </a:r>
            <a:endParaRPr lang="ja-JP" altLang="en-US" sz="1100"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複数の機関で所蔵している同一の資料をまとめて表示します。（書誌同定機能）</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形態を異にする同一著作を隣接表示します。（</a:t>
            </a:r>
            <a:r>
              <a:rPr lang="ja-JP" altLang="en-US" b="1" u="sng" dirty="0" smtClean="0">
                <a:solidFill>
                  <a:srgbClr val="FF0000"/>
                </a:solidFill>
                <a:latin typeface="HG丸ｺﾞｼｯｸM-PRO" pitchFamily="50" charset="-128"/>
                <a:ea typeface="HG丸ｺﾞｼｯｸM-PRO" pitchFamily="50" charset="-128"/>
              </a:rPr>
              <a:t>著作単位でのグルーピング</a:t>
            </a:r>
            <a:r>
              <a:rPr lang="ja-JP" altLang="en-US" u="sng" dirty="0" smtClean="0">
                <a:solidFill>
                  <a:srgbClr val="FF0000"/>
                </a:solidFill>
                <a:latin typeface="HG丸ｺﾞｼｯｸM-PRO" pitchFamily="50" charset="-128"/>
                <a:ea typeface="HG丸ｺﾞｼｯｸM-PRO" pitchFamily="50" charset="-128"/>
              </a:rPr>
              <a:t>）</a:t>
            </a:r>
            <a:endParaRPr lang="ja-JP" altLang="en-US" sz="1100"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検索結果は、適合度順（検索語に対する各資料の関連性が高いもの順）で排列します。</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u="sng" dirty="0" smtClean="0">
                <a:solidFill>
                  <a:srgbClr val="FF0000"/>
                </a:solidFill>
                <a:latin typeface="HG丸ｺﾞｼｯｸM-PRO" pitchFamily="50" charset="-128"/>
                <a:ea typeface="HG丸ｺﾞｼｯｸM-PRO" pitchFamily="50" charset="-128"/>
              </a:rPr>
              <a:t>絞り込み機能と再検索機能</a:t>
            </a:r>
            <a:endParaRPr lang="ja-JP" altLang="en-US" sz="1100"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資料種別、所蔵館等から絞り込み検索を行うことができます。（ファセット検索）</a:t>
            </a:r>
            <a:endParaRPr lang="ja-JP" altLang="en-US" sz="1100" dirty="0" smtClean="0">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関連キーワード等から再検索を行うことができます。（シソーラス検索、連想検索等）</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u="sng" dirty="0" smtClean="0">
                <a:solidFill>
                  <a:srgbClr val="FF0000"/>
                </a:solidFill>
                <a:latin typeface="HG丸ｺﾞｼｯｸM-PRO" pitchFamily="50" charset="-128"/>
                <a:ea typeface="HG丸ｺﾞｼｯｸM-PRO" pitchFamily="50" charset="-128"/>
              </a:rPr>
              <a:t>ブックマーク機能</a:t>
            </a:r>
            <a:endParaRPr lang="ja-JP" altLang="en-US" sz="1100"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u="sng" dirty="0" smtClean="0">
                <a:latin typeface="HG丸ｺﾞｼｯｸM-PRO" pitchFamily="50" charset="-128"/>
                <a:ea typeface="HG丸ｺﾞｼｯｸM-PRO" pitchFamily="50" charset="-128"/>
              </a:rPr>
              <a:t>書誌情報の固定</a:t>
            </a:r>
            <a:r>
              <a:rPr lang="en-US" u="sng" dirty="0" smtClean="0">
                <a:latin typeface="HG丸ｺﾞｼｯｸM-PRO" pitchFamily="50" charset="-128"/>
                <a:ea typeface="HG丸ｺﾞｼｯｸM-PRO" pitchFamily="50" charset="-128"/>
              </a:rPr>
              <a:t>URL</a:t>
            </a:r>
            <a:r>
              <a:rPr lang="ja-JP" altLang="en-US" u="sng" dirty="0" smtClean="0">
                <a:latin typeface="HG丸ｺﾞｼｯｸM-PRO" pitchFamily="50" charset="-128"/>
                <a:ea typeface="HG丸ｺﾞｼｯｸM-PRO" pitchFamily="50" charset="-128"/>
              </a:rPr>
              <a:t>表示</a:t>
            </a:r>
            <a:r>
              <a:rPr lang="ja-JP" altLang="en-US" dirty="0" smtClean="0">
                <a:latin typeface="HG丸ｺﾞｼｯｸM-PRO" pitchFamily="50" charset="-128"/>
                <a:ea typeface="HG丸ｺﾞｼｯｸM-PRO" pitchFamily="50" charset="-128"/>
              </a:rPr>
              <a:t>、</a:t>
            </a:r>
            <a:r>
              <a:rPr lang="en-US" u="sng" dirty="0" smtClean="0">
                <a:latin typeface="HG丸ｺﾞｼｯｸM-PRO" pitchFamily="50" charset="-128"/>
                <a:ea typeface="HG丸ｺﾞｼｯｸM-PRO" pitchFamily="50" charset="-128"/>
              </a:rPr>
              <a:t>Twitter</a:t>
            </a:r>
            <a:r>
              <a:rPr lang="ja-JP" altLang="en-US" u="sng" dirty="0" err="1" smtClean="0">
                <a:latin typeface="HG丸ｺﾞｼｯｸM-PRO" pitchFamily="50" charset="-128"/>
                <a:ea typeface="HG丸ｺﾞｼｯｸM-PRO" pitchFamily="50" charset="-128"/>
              </a:rPr>
              <a:t>への</a:t>
            </a:r>
            <a:r>
              <a:rPr lang="ja-JP" altLang="en-US" u="sng" dirty="0" smtClean="0">
                <a:latin typeface="HG丸ｺﾞｼｯｸM-PRO" pitchFamily="50" charset="-128"/>
                <a:ea typeface="HG丸ｺﾞｼｯｸM-PRO" pitchFamily="50" charset="-128"/>
              </a:rPr>
              <a:t>投稿機能、検索結果一覧の動的</a:t>
            </a:r>
            <a:r>
              <a:rPr lang="en-US" u="sng" dirty="0" smtClean="0">
                <a:latin typeface="HG丸ｺﾞｼｯｸM-PRO" pitchFamily="50" charset="-128"/>
                <a:ea typeface="HG丸ｺﾞｼｯｸM-PRO" pitchFamily="50" charset="-128"/>
              </a:rPr>
              <a:t>RSS</a:t>
            </a:r>
            <a:r>
              <a:rPr lang="ja-JP" altLang="en-US" u="sng" dirty="0" smtClean="0">
                <a:latin typeface="HG丸ｺﾞｼｯｸM-PRO" pitchFamily="50" charset="-128"/>
                <a:ea typeface="HG丸ｺﾞｼｯｸM-PRO" pitchFamily="50" charset="-128"/>
              </a:rPr>
              <a:t>の配信機能等</a:t>
            </a:r>
            <a:r>
              <a:rPr lang="ja-JP" altLang="en-US" dirty="0" smtClean="0">
                <a:latin typeface="HG丸ｺﾞｼｯｸM-PRO" pitchFamily="50" charset="-128"/>
                <a:ea typeface="HG丸ｺﾞｼｯｸM-PRO" pitchFamily="50" charset="-128"/>
              </a:rPr>
              <a:t>、検索結果を活用するための様々な付帯機能を利用できます。</a:t>
            </a:r>
            <a:endParaRPr lang="ja-JP" altLang="en-US" sz="1100" dirty="0" smtClean="0">
              <a:latin typeface="HG丸ｺﾞｼｯｸM-PRO" pitchFamily="50" charset="-128"/>
              <a:ea typeface="HG丸ｺﾞｼｯｸM-PRO" pitchFamily="50" charset="-128"/>
            </a:endParaRPr>
          </a:p>
          <a:p>
            <a:pPr lvl="0">
              <a:lnSpc>
                <a:spcPct val="160000"/>
              </a:lnSpc>
            </a:pPr>
            <a:r>
              <a:rPr lang="ja-JP" altLang="en-US" u="sng" dirty="0" smtClean="0">
                <a:solidFill>
                  <a:srgbClr val="FF0000"/>
                </a:solidFill>
                <a:latin typeface="HG丸ｺﾞｼｯｸM-PRO" pitchFamily="50" charset="-128"/>
                <a:ea typeface="HG丸ｺﾞｼｯｸM-PRO" pitchFamily="50" charset="-128"/>
              </a:rPr>
              <a:t>外部サービス連携機能</a:t>
            </a:r>
            <a:endParaRPr lang="ja-JP" altLang="en-US" sz="1100" u="sng" dirty="0" smtClean="0">
              <a:solidFill>
                <a:srgbClr val="FF0000"/>
              </a:solidFill>
              <a:latin typeface="HG丸ｺﾞｼｯｸM-PRO" pitchFamily="50" charset="-128"/>
              <a:ea typeface="HG丸ｺﾞｼｯｸM-PRO" pitchFamily="50" charset="-128"/>
            </a:endParaRPr>
          </a:p>
          <a:p>
            <a:pPr marL="656862" lvl="1" indent="-218954">
              <a:lnSpc>
                <a:spcPct val="160000"/>
              </a:lnSpc>
              <a:buFont typeface="Arial" pitchFamily="34" charset="0"/>
              <a:buChar char="•"/>
            </a:pPr>
            <a:r>
              <a:rPr lang="ja-JP" altLang="en-US" dirty="0" smtClean="0">
                <a:latin typeface="HG丸ｺﾞｼｯｸM-PRO" pitchFamily="50" charset="-128"/>
                <a:ea typeface="HG丸ｺﾞｼｯｸM-PRO" pitchFamily="50" charset="-128"/>
              </a:rPr>
              <a:t>このサービスを</a:t>
            </a:r>
            <a:r>
              <a:rPr lang="ja-JP" altLang="en-US" b="1" u="sng" dirty="0" smtClean="0">
                <a:solidFill>
                  <a:srgbClr val="FF0000"/>
                </a:solidFill>
                <a:latin typeface="HG丸ｺﾞｼｯｸM-PRO" pitchFamily="50" charset="-128"/>
                <a:ea typeface="HG丸ｺﾞｼｯｸM-PRO" pitchFamily="50" charset="-128"/>
              </a:rPr>
              <a:t>他のシステムから利用するための各種標準的な</a:t>
            </a:r>
            <a:r>
              <a:rPr lang="en-US" b="1" u="sng" dirty="0" smtClean="0">
                <a:solidFill>
                  <a:srgbClr val="FF0000"/>
                </a:solidFill>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が利用できます。</a:t>
            </a:r>
            <a:endParaRPr lang="ja-JP" altLang="en-US" sz="1100" dirty="0" smtClean="0">
              <a:latin typeface="HG丸ｺﾞｼｯｸM-PRO" pitchFamily="50" charset="-128"/>
              <a:ea typeface="HG丸ｺﾞｼｯｸM-PRO" pitchFamily="50" charset="-128"/>
            </a:endParaRPr>
          </a:p>
          <a:p>
            <a:pPr>
              <a:lnSpc>
                <a:spcPct val="160000"/>
              </a:lnSpc>
            </a:pPr>
            <a:endParaRPr kumimoji="1" lang="ja-JP" altLang="en-US"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60</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dirty="0" smtClean="0"/>
              <a:t>National Diet Library (NDL)</a:t>
            </a:r>
            <a:endParaRPr kumimoji="1" lang="ja-JP" altLang="en-US" dirty="0"/>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68604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pPr defTabSz="1056034"/>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7827" name="Rectangle 6"/>
          <p:cNvSpPr>
            <a:spLocks noGrp="1" noChangeArrowheads="1"/>
          </p:cNvSpPr>
          <p:nvPr>
            <p:ph type="ftr" sz="quarter" idx="4"/>
          </p:nvPr>
        </p:nvSpPr>
        <p:spPr>
          <a:noFill/>
        </p:spPr>
        <p:txBody>
          <a:bodyPr/>
          <a:lstStyle/>
          <a:p>
            <a:pPr defTabSz="1056034"/>
            <a:r>
              <a:rPr lang="en-US" altLang="ja-JP" dirty="0" smtClean="0">
                <a:ea typeface="ＭＳ Ｐゴシック" charset="-128"/>
              </a:rPr>
              <a:t>National Diet Library (NDL)</a:t>
            </a:r>
          </a:p>
        </p:txBody>
      </p:sp>
      <p:sp>
        <p:nvSpPr>
          <p:cNvPr id="77828" name="Rectangle 7"/>
          <p:cNvSpPr>
            <a:spLocks noGrp="1" noChangeArrowheads="1"/>
          </p:cNvSpPr>
          <p:nvPr>
            <p:ph type="sldNum" sz="quarter" idx="5"/>
          </p:nvPr>
        </p:nvSpPr>
        <p:spPr>
          <a:noFill/>
        </p:spPr>
        <p:txBody>
          <a:bodyPr/>
          <a:lstStyle/>
          <a:p>
            <a:pPr defTabSz="1056034"/>
            <a:fld id="{C0B8C6EA-CDF8-4072-B554-8097718D604D}" type="slidenum">
              <a:rPr lang="en-US" altLang="ja-JP" smtClean="0">
                <a:ea typeface="ＭＳ Ｐゴシック" charset="-128"/>
              </a:rPr>
              <a:pPr defTabSz="1056034"/>
              <a:t>7</a:t>
            </a:fld>
            <a:endParaRPr lang="en-US" altLang="ja-JP" dirty="0" smtClean="0">
              <a:ea typeface="ＭＳ Ｐゴシック" charset="-128"/>
            </a:endParaRPr>
          </a:p>
        </p:txBody>
      </p:sp>
      <p:sp>
        <p:nvSpPr>
          <p:cNvPr id="77829" name="Rectangle 2"/>
          <p:cNvSpPr>
            <a:spLocks noGrp="1" noRot="1" noChangeAspect="1" noChangeArrowheads="1" noTextEdit="1"/>
          </p:cNvSpPr>
          <p:nvPr>
            <p:ph type="sldImg"/>
          </p:nvPr>
        </p:nvSpPr>
        <p:spPr>
          <a:xfrm>
            <a:off x="33338" y="381000"/>
            <a:ext cx="7007225" cy="3941763"/>
          </a:xfrm>
          <a:ln/>
        </p:spPr>
      </p:sp>
      <p:sp>
        <p:nvSpPr>
          <p:cNvPr id="77830" name="Rectangle 3"/>
          <p:cNvSpPr>
            <a:spLocks noGrp="1" noChangeArrowheads="1"/>
          </p:cNvSpPr>
          <p:nvPr>
            <p:ph type="body" idx="1"/>
          </p:nvPr>
        </p:nvSpPr>
        <p:spPr>
          <a:xfrm>
            <a:off x="369166" y="5286085"/>
            <a:ext cx="6558042" cy="5223911"/>
          </a:xfrm>
          <a:noFill/>
          <a:ln/>
        </p:spPr>
        <p:txBody>
          <a:bodyPr/>
          <a:lstStyle/>
          <a:p>
            <a:pPr defTabSz="977065">
              <a:defRPr/>
            </a:pPr>
            <a:r>
              <a:rPr lang="en-US" altLang="ja-JP" dirty="0" smtClean="0">
                <a:solidFill>
                  <a:srgbClr val="FF0000"/>
                </a:solidFill>
                <a:latin typeface="HG丸ｺﾞｼｯｸM-PRO" panose="020F0600000000000000" pitchFamily="50" charset="-128"/>
                <a:ea typeface="HG丸ｺﾞｼｯｸM-PRO" panose="020F0600000000000000" pitchFamily="50" charset="-128"/>
              </a:rPr>
              <a:t>2003</a:t>
            </a:r>
            <a:r>
              <a:rPr lang="zh-TW" altLang="ja-JP" dirty="0" smtClean="0">
                <a:solidFill>
                  <a:srgbClr val="FF0000"/>
                </a:solidFill>
                <a:latin typeface="HG丸ｺﾞｼｯｸM-PRO" panose="020F0600000000000000" pitchFamily="50" charset="-128"/>
                <a:ea typeface="HG丸ｺﾞｼｯｸM-PRO" panose="020F0600000000000000" pitchFamily="50" charset="-128"/>
              </a:rPr>
              <a:t>年には、政府において</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e-Japan</a:t>
            </a:r>
            <a:r>
              <a:rPr lang="zh-TW" altLang="ja-JP" dirty="0" smtClean="0">
                <a:solidFill>
                  <a:srgbClr val="FF0000"/>
                </a:solidFill>
                <a:latin typeface="HG丸ｺﾞｼｯｸM-PRO" panose="020F0600000000000000" pitchFamily="50" charset="-128"/>
                <a:ea typeface="HG丸ｺﾞｼｯｸM-PRO" panose="020F0600000000000000" pitchFamily="50" charset="-128"/>
              </a:rPr>
              <a:t>重点計画</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2003</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（内閣官房</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IT</a:t>
            </a:r>
            <a:r>
              <a:rPr lang="ja-JP" altLang="ja-JP" dirty="0" smtClean="0">
                <a:solidFill>
                  <a:srgbClr val="FF0000"/>
                </a:solidFill>
                <a:latin typeface="HG丸ｺﾞｼｯｸM-PRO" panose="020F0600000000000000" pitchFamily="50" charset="-128"/>
                <a:ea typeface="HG丸ｺﾞｼｯｸM-PRO" panose="020F0600000000000000" pitchFamily="50" charset="-128"/>
              </a:rPr>
              <a:t>戦略本部）</a:t>
            </a:r>
            <a:r>
              <a:rPr lang="zh-TW" altLang="ja-JP" dirty="0" smtClean="0">
                <a:solidFill>
                  <a:srgbClr val="FF0000"/>
                </a:solidFill>
                <a:latin typeface="HG丸ｺﾞｼｯｸM-PRO" panose="020F0600000000000000" pitchFamily="50" charset="-128"/>
                <a:ea typeface="HG丸ｺﾞｼｯｸM-PRO" panose="020F0600000000000000" pitchFamily="50" charset="-128"/>
              </a:rPr>
              <a:t>が策定され、「国のデジタルアーカイブ構想」、「ジャパン・ウェブ・アーカイブ構想」が掲げられ、それにあわせた形で、</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2004</a:t>
            </a:r>
            <a:r>
              <a:rPr lang="zh-TW" altLang="ja-JP" dirty="0" smtClean="0">
                <a:solidFill>
                  <a:srgbClr val="FF0000"/>
                </a:solidFill>
                <a:latin typeface="HG丸ｺﾞｼｯｸM-PRO" panose="020F0600000000000000" pitchFamily="50" charset="-128"/>
                <a:ea typeface="HG丸ｺﾞｼｯｸM-PRO" panose="020F0600000000000000" pitchFamily="50" charset="-128"/>
              </a:rPr>
              <a:t>年</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a:t>
            </a:r>
            <a:r>
              <a:rPr lang="zh-TW" altLang="ja-JP" dirty="0" smtClean="0">
                <a:solidFill>
                  <a:srgbClr val="FF0000"/>
                </a:solidFill>
                <a:latin typeface="HG丸ｺﾞｼｯｸM-PRO" panose="020F0600000000000000" pitchFamily="50" charset="-128"/>
                <a:ea typeface="HG丸ｺﾞｼｯｸM-PRO" panose="020F0600000000000000" pitchFamily="50" charset="-128"/>
              </a:rPr>
              <a:t>月に、「国立国会図書館電子図書館中期計画</a:t>
            </a:r>
            <a:r>
              <a:rPr lang="en-US" altLang="ja-JP" dirty="0" smtClean="0">
                <a:solidFill>
                  <a:srgbClr val="FF0000"/>
                </a:solidFill>
                <a:latin typeface="HG丸ｺﾞｼｯｸM-PRO" panose="020F0600000000000000" pitchFamily="50" charset="-128"/>
                <a:ea typeface="HG丸ｺﾞｼｯｸM-PRO" panose="020F0600000000000000" pitchFamily="50" charset="-128"/>
              </a:rPr>
              <a:t>2004</a:t>
            </a:r>
            <a:r>
              <a:rPr lang="zh-TW" altLang="ja-JP" dirty="0" smtClean="0">
                <a:solidFill>
                  <a:srgbClr val="FF0000"/>
                </a:solidFill>
                <a:latin typeface="HG丸ｺﾞｼｯｸM-PRO" panose="020F0600000000000000" pitchFamily="50" charset="-128"/>
                <a:ea typeface="HG丸ｺﾞｼｯｸM-PRO" panose="020F0600000000000000" pitchFamily="50" charset="-128"/>
              </a:rPr>
              <a:t>」が策定されました。</a:t>
            </a:r>
            <a:endParaRPr lang="en-US" altLang="zh-TW" dirty="0" smtClean="0">
              <a:solidFill>
                <a:srgbClr val="FF0000"/>
              </a:solidFill>
              <a:latin typeface="HG丸ｺﾞｼｯｸM-PRO" panose="020F0600000000000000" pitchFamily="50" charset="-128"/>
              <a:ea typeface="HG丸ｺﾞｼｯｸM-PRO" panose="020F0600000000000000" pitchFamily="50" charset="-128"/>
            </a:endParaRPr>
          </a:p>
          <a:p>
            <a:pPr eaLnBrk="1" hangingPunct="1"/>
            <a:r>
              <a:rPr lang="en-US" altLang="ja-JP" u="sng" dirty="0" smtClean="0">
                <a:ea typeface="ＭＳ Ｐ明朝" charset="-128"/>
              </a:rPr>
              <a:t>NDL</a:t>
            </a:r>
            <a:r>
              <a:rPr lang="ja-JP" altLang="en-US" u="sng" dirty="0" smtClean="0">
                <a:ea typeface="ＭＳ Ｐ明朝" charset="-128"/>
              </a:rPr>
              <a:t>では、「電子図書館中期計画</a:t>
            </a:r>
            <a:r>
              <a:rPr lang="en-US" altLang="ja-JP" u="sng" dirty="0" smtClean="0">
                <a:ea typeface="ＭＳ Ｐ明朝" charset="-128"/>
              </a:rPr>
              <a:t>2004</a:t>
            </a:r>
            <a:r>
              <a:rPr lang="ja-JP" altLang="en-US" u="sng" dirty="0" smtClean="0">
                <a:ea typeface="ＭＳ Ｐ明朝" charset="-128"/>
              </a:rPr>
              <a:t>」において、電子図書館サービスの目標として、 </a:t>
            </a:r>
          </a:p>
          <a:p>
            <a:pPr eaLnBrk="1" hangingPunct="1"/>
            <a:r>
              <a:rPr lang="ja-JP" altLang="en-US" u="sng" dirty="0" smtClean="0">
                <a:ea typeface="ＭＳ Ｐ明朝" charset="-128"/>
              </a:rPr>
              <a:t>「国のデジタルアーカイブの重要な拠点となる」ということと、   </a:t>
            </a:r>
          </a:p>
          <a:p>
            <a:pPr eaLnBrk="1" hangingPunct="1"/>
            <a:r>
              <a:rPr lang="ja-JP" altLang="en-US" u="sng" dirty="0" smtClean="0">
                <a:ea typeface="ＭＳ Ｐ明朝" charset="-128"/>
              </a:rPr>
              <a:t>「</a:t>
            </a:r>
            <a:r>
              <a:rPr lang="ja-JP" altLang="en-US" u="sng" dirty="0" smtClean="0">
                <a:solidFill>
                  <a:srgbClr val="FF0000"/>
                </a:solidFill>
                <a:ea typeface="ＭＳ Ｐ明朝" charset="-128"/>
              </a:rPr>
              <a:t>日本のデジタル情報全体へのナビゲーションの総合サイトを構築する</a:t>
            </a:r>
            <a:r>
              <a:rPr lang="ja-JP" altLang="en-US" u="sng" dirty="0" smtClean="0">
                <a:ea typeface="ＭＳ Ｐ明朝" charset="-128"/>
              </a:rPr>
              <a:t>」   </a:t>
            </a:r>
          </a:p>
          <a:p>
            <a:pPr eaLnBrk="1" hangingPunct="1"/>
            <a:r>
              <a:rPr lang="ja-JP" altLang="en-US" u="sng" dirty="0" smtClean="0">
                <a:ea typeface="ＭＳ Ｐ明朝" charset="-128"/>
              </a:rPr>
              <a:t>という２つの目標を掲げました。   </a:t>
            </a:r>
          </a:p>
          <a:p>
            <a:pPr eaLnBrk="1" hangingPunct="1"/>
            <a:r>
              <a:rPr lang="ja-JP" altLang="en-US" u="sng" dirty="0" smtClean="0">
                <a:ea typeface="ＭＳ Ｐ明朝" charset="-128"/>
              </a:rPr>
              <a:t>アクションプランとしては、３つを挙げており   </a:t>
            </a:r>
          </a:p>
          <a:p>
            <a:pPr eaLnBrk="1" hangingPunct="1"/>
            <a:r>
              <a:rPr lang="ja-JP" altLang="en-US" u="sng" dirty="0" smtClean="0">
                <a:ea typeface="ＭＳ Ｐ明朝" charset="-128"/>
              </a:rPr>
              <a:t>１つ目は、 「デジタル･アーカイブの構築」 です。 これには、書籍のデジタル化の推進と、インターネット情報の収集と保存の２つがあります。 </a:t>
            </a:r>
          </a:p>
          <a:p>
            <a:pPr eaLnBrk="1" hangingPunct="1"/>
            <a:r>
              <a:rPr lang="ja-JP" altLang="en-US" u="sng" dirty="0" smtClean="0">
                <a:ea typeface="ＭＳ Ｐ明朝" charset="-128"/>
              </a:rPr>
              <a:t> ２つ目は、「情報資源に関する情報の充実」と言っているもので、レファレンス情報などナレッジの蓄積と提供です。   </a:t>
            </a:r>
          </a:p>
          <a:p>
            <a:pPr eaLnBrk="1" hangingPunct="1"/>
            <a:r>
              <a:rPr lang="ja-JP" altLang="en-US" u="sng" dirty="0" smtClean="0">
                <a:ea typeface="ＭＳ Ｐ明朝" charset="-128"/>
              </a:rPr>
              <a:t>最後は、 「</a:t>
            </a:r>
            <a:r>
              <a:rPr lang="ja-JP" altLang="en-US" u="sng" dirty="0" smtClean="0">
                <a:solidFill>
                  <a:srgbClr val="FF0000"/>
                </a:solidFill>
                <a:ea typeface="ＭＳ Ｐ明朝" charset="-128"/>
              </a:rPr>
              <a:t>デジタル･アーカイブのポータル機能</a:t>
            </a:r>
            <a:r>
              <a:rPr lang="ja-JP" altLang="en-US" u="sng" dirty="0" smtClean="0">
                <a:ea typeface="ＭＳ Ｐ明朝" charset="-128"/>
              </a:rPr>
              <a:t>」です。 </a:t>
            </a:r>
            <a:endParaRPr kumimoji="1" lang="en-US" altLang="ja-JP" dirty="0" smtClean="0"/>
          </a:p>
        </p:txBody>
      </p:sp>
      <p:sp>
        <p:nvSpPr>
          <p:cNvPr id="77831" name="日付プレースホルダ 6"/>
          <p:cNvSpPr>
            <a:spLocks noGrp="1"/>
          </p:cNvSpPr>
          <p:nvPr>
            <p:ph type="dt" sz="quarter" idx="1"/>
          </p:nvPr>
        </p:nvSpPr>
        <p:spPr>
          <a:noFill/>
        </p:spPr>
        <p:txBody>
          <a:bodyPr/>
          <a:lstStyle/>
          <a:p>
            <a:pPr defTabSz="1056034"/>
            <a:r>
              <a:rPr lang="en-US" altLang="ja-JP" dirty="0" smtClean="0">
                <a:ea typeface="ＭＳ Ｐゴシック" charset="-128"/>
              </a:rPr>
              <a:t>2009/10/30</a:t>
            </a:r>
          </a:p>
        </p:txBody>
      </p:sp>
    </p:spTree>
    <p:extLst>
      <p:ext uri="{BB962C8B-B14F-4D97-AF65-F5344CB8AC3E}">
        <p14:creationId xmlns:p14="http://schemas.microsoft.com/office/powerpoint/2010/main" val="26989586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en-US" dirty="0" smtClean="0">
                <a:latin typeface="HG丸ｺﾞｼｯｸM-PRO" pitchFamily="50" charset="-128"/>
                <a:ea typeface="HG丸ｺﾞｼｯｸM-PRO" pitchFamily="50" charset="-128"/>
              </a:rPr>
              <a:t>NDL Search</a:t>
            </a:r>
            <a:r>
              <a:rPr lang="ja-JP" altLang="en-US" dirty="0" smtClean="0">
                <a:latin typeface="HG丸ｺﾞｼｯｸM-PRO" pitchFamily="50" charset="-128"/>
                <a:ea typeface="HG丸ｺﾞｼｯｸM-PRO" pitchFamily="50" charset="-128"/>
              </a:rPr>
              <a:t>は、まずは、国内の様々な機関が保有する情報資源を、「いつでも、どこでも、誰でも、所蔵機関や媒体の形態を問わず、「情報」を閲覧もしくはナビゲーションする」ことを目指しています。そこに、翻訳機能が実用化されれば、「言語を問わず」も目指すことができます。</a:t>
            </a:r>
          </a:p>
          <a:p>
            <a:r>
              <a:rPr lang="ja-JP" altLang="en-US" dirty="0" smtClean="0">
                <a:latin typeface="HG丸ｺﾞｼｯｸM-PRO" pitchFamily="50" charset="-128"/>
                <a:ea typeface="HG丸ｺﾞｼｯｸM-PRO" pitchFamily="50" charset="-128"/>
              </a:rPr>
              <a:t>今後はさらに、各機関の資料が同一もしくは類似の資料と判断できるように、交換されるメタデータの記述要素、記述規則の共通化や、類義語を把握するシソーラス、語彙の違いを吸収するオントロジー等の言語や表現の差異を吸収する技術を相互交換して適用することにより、</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より的確な検索が可能になるようにしたいと考えています。</a:t>
            </a:r>
            <a:endParaRPr lang="en-US" altLang="ja-JP" dirty="0" smtClean="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61</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39261570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62</a:t>
            </a:fld>
            <a:endParaRPr kumimoji="1" lang="ja-JP" altLang="en-US"/>
          </a:p>
        </p:txBody>
      </p:sp>
    </p:spTree>
    <p:extLst>
      <p:ext uri="{BB962C8B-B14F-4D97-AF65-F5344CB8AC3E}">
        <p14:creationId xmlns:p14="http://schemas.microsoft.com/office/powerpoint/2010/main" val="24796670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63</a:t>
            </a:fld>
            <a:endParaRPr kumimoji="1" lang="ja-JP" altLang="en-US"/>
          </a:p>
        </p:txBody>
      </p:sp>
    </p:spTree>
    <p:extLst>
      <p:ext uri="{BB962C8B-B14F-4D97-AF65-F5344CB8AC3E}">
        <p14:creationId xmlns:p14="http://schemas.microsoft.com/office/powerpoint/2010/main" val="5342327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p:spPr>
        <p:txBody>
          <a:bodyPr/>
          <a:lstStyle/>
          <a:p>
            <a:r>
              <a:rPr lang="ja-JP" altLang="en-US" smtClean="0"/>
              <a:t>国立国会図書館における業務・システムの構築と運用</a:t>
            </a:r>
            <a:endParaRPr lang="en-US" altLang="ja-JP" smtClean="0"/>
          </a:p>
        </p:txBody>
      </p:sp>
      <p:sp>
        <p:nvSpPr>
          <p:cNvPr id="24579" name="Rectangle 6"/>
          <p:cNvSpPr>
            <a:spLocks noGrp="1" noChangeArrowheads="1"/>
          </p:cNvSpPr>
          <p:nvPr>
            <p:ph type="ftr" sz="quarter" idx="4"/>
          </p:nvPr>
        </p:nvSpPr>
        <p:spPr>
          <a:noFill/>
        </p:spPr>
        <p:txBody>
          <a:bodyPr/>
          <a:lstStyle/>
          <a:p>
            <a:r>
              <a:rPr lang="en-US" altLang="ja-JP" smtClean="0"/>
              <a:t>National Diet Library (NDL)</a:t>
            </a:r>
          </a:p>
        </p:txBody>
      </p:sp>
      <p:sp>
        <p:nvSpPr>
          <p:cNvPr id="24580" name="Rectangle 7"/>
          <p:cNvSpPr>
            <a:spLocks noGrp="1" noChangeArrowheads="1"/>
          </p:cNvSpPr>
          <p:nvPr>
            <p:ph type="sldNum" sz="quarter" idx="5"/>
          </p:nvPr>
        </p:nvSpPr>
        <p:spPr>
          <a:noFill/>
        </p:spPr>
        <p:txBody>
          <a:bodyPr/>
          <a:lstStyle/>
          <a:p>
            <a:fld id="{3FB66812-30B6-40A1-93A6-192956954E49}" type="slidenum">
              <a:rPr lang="en-US" altLang="ja-JP" smtClean="0"/>
              <a:pPr/>
              <a:t>64</a:t>
            </a:fld>
            <a:endParaRPr lang="en-US" altLang="ja-JP" smtClean="0"/>
          </a:p>
        </p:txBody>
      </p:sp>
      <p:sp>
        <p:nvSpPr>
          <p:cNvPr id="24581" name="Rectangle 2"/>
          <p:cNvSpPr>
            <a:spLocks noGrp="1" noRot="1" noChangeAspect="1" noChangeArrowheads="1" noTextEdit="1"/>
          </p:cNvSpPr>
          <p:nvPr>
            <p:ph type="sldImg"/>
          </p:nvPr>
        </p:nvSpPr>
        <p:spPr>
          <a:xfrm>
            <a:off x="41275" y="290513"/>
            <a:ext cx="6583363" cy="3703637"/>
          </a:xfrm>
          <a:ln/>
        </p:spPr>
      </p:sp>
      <p:sp>
        <p:nvSpPr>
          <p:cNvPr id="24582" name="Rectangle 3"/>
          <p:cNvSpPr>
            <a:spLocks noGrp="1" noChangeArrowheads="1"/>
          </p:cNvSpPr>
          <p:nvPr>
            <p:ph type="body" idx="1"/>
          </p:nvPr>
        </p:nvSpPr>
        <p:spPr>
          <a:xfrm>
            <a:off x="673109" y="4006057"/>
            <a:ext cx="5838048" cy="5863437"/>
          </a:xfrm>
          <a:noFill/>
          <a:ln/>
        </p:spPr>
        <p:txBody>
          <a:bodyPr/>
          <a:lstStyle/>
          <a:p>
            <a:pPr eaLnBrk="1" hangingPunct="1">
              <a:lnSpc>
                <a:spcPct val="80000"/>
              </a:lnSpc>
            </a:pPr>
            <a:r>
              <a:rPr lang="ja-JP" altLang="en-US" u="sng" dirty="0" smtClean="0">
                <a:latin typeface="HG丸ｺﾞｼｯｸM-PRO" pitchFamily="50" charset="-128"/>
                <a:ea typeface="HG丸ｺﾞｼｯｸM-PRO" pitchFamily="50" charset="-128"/>
              </a:rPr>
              <a:t>これは</a:t>
            </a:r>
            <a:r>
              <a:rPr lang="ja-JP" altLang="en-US" u="sng" dirty="0" smtClean="0">
                <a:solidFill>
                  <a:srgbClr val="FF0000"/>
                </a:solidFill>
                <a:latin typeface="HG丸ｺﾞｼｯｸM-PRO" pitchFamily="50" charset="-128"/>
                <a:ea typeface="HG丸ｺﾞｼｯｸM-PRO" pitchFamily="50" charset="-128"/>
              </a:rPr>
              <a:t>情報の組織化の１つ</a:t>
            </a:r>
            <a:r>
              <a:rPr lang="ja-JP" altLang="en-US" u="sng" dirty="0" smtClean="0">
                <a:latin typeface="HG丸ｺﾞｼｯｸM-PRO" pitchFamily="50" charset="-128"/>
                <a:ea typeface="HG丸ｺﾞｼｯｸM-PRO" pitchFamily="50" charset="-128"/>
              </a:rPr>
              <a:t>としての参考です。情報の組織化の１つとして、</a:t>
            </a:r>
            <a:r>
              <a:rPr lang="ja-JP" altLang="en-US" u="sng" dirty="0" smtClean="0">
                <a:solidFill>
                  <a:srgbClr val="FF0000"/>
                </a:solidFill>
                <a:latin typeface="HG丸ｺﾞｼｯｸM-PRO" pitchFamily="50" charset="-128"/>
                <a:ea typeface="HG丸ｺﾞｼｯｸM-PRO" pitchFamily="50" charset="-128"/>
              </a:rPr>
              <a:t>書誌的体系に基づいた分類のモデル</a:t>
            </a:r>
            <a:r>
              <a:rPr lang="ja-JP" altLang="en-US" u="sng" dirty="0" smtClean="0">
                <a:latin typeface="HG丸ｺﾞｼｯｸM-PRO" pitchFamily="50" charset="-128"/>
                <a:ea typeface="HG丸ｺﾞｼｯｸM-PRO" pitchFamily="50" charset="-128"/>
              </a:rPr>
              <a:t>の１つです。</a:t>
            </a:r>
          </a:p>
          <a:p>
            <a:pPr eaLnBrk="1" hangingPunct="1">
              <a:lnSpc>
                <a:spcPct val="80000"/>
              </a:lnSpc>
            </a:pPr>
            <a:r>
              <a:rPr lang="ja-JP" altLang="en-US" u="sng" dirty="0" smtClean="0">
                <a:latin typeface="HG丸ｺﾞｼｯｸM-PRO" pitchFamily="50" charset="-128"/>
                <a:ea typeface="HG丸ｺﾞｼｯｸM-PRO" pitchFamily="50" charset="-128"/>
              </a:rPr>
              <a:t>一つの著作物は、デジタル化されたコンテンツも含めると、この体現形の例示にありますように、様々な形態のコンテンツとして派生して流通しています。</a:t>
            </a:r>
          </a:p>
          <a:p>
            <a:pPr eaLnBrk="1" hangingPunct="1">
              <a:lnSpc>
                <a:spcPct val="80000"/>
              </a:lnSpc>
            </a:pPr>
            <a:r>
              <a:rPr lang="ja-JP" altLang="en-US" u="sng" dirty="0" smtClean="0">
                <a:latin typeface="HG丸ｺﾞｼｯｸM-PRO" pitchFamily="50" charset="-128"/>
                <a:ea typeface="HG丸ｺﾞｼｯｸM-PRO" pitchFamily="50" charset="-128"/>
              </a:rPr>
              <a:t>また、選択されたコンテンツを実際に入手する際には、個別資料として管理されている資料の中から、最も入手しやすいところで所蔵しているコンテンツを選択できるようにすることが容易になります。</a:t>
            </a:r>
            <a:endParaRPr lang="en-US" altLang="ja-JP" u="sng" dirty="0" smtClean="0">
              <a:latin typeface="HG丸ｺﾞｼｯｸM-PRO" pitchFamily="50" charset="-128"/>
              <a:ea typeface="HG丸ｺﾞｼｯｸM-PRO" pitchFamily="50" charset="-128"/>
            </a:endParaRPr>
          </a:p>
          <a:p>
            <a:pPr eaLnBrk="1" hangingPunct="1">
              <a:lnSpc>
                <a:spcPct val="80000"/>
              </a:lnSpc>
            </a:pPr>
            <a:endParaRPr lang="en-US" altLang="ja-JP" u="sng" dirty="0" smtClean="0">
              <a:latin typeface="HG丸ｺﾞｼｯｸM-PRO" pitchFamily="50" charset="-128"/>
              <a:ea typeface="HG丸ｺﾞｼｯｸM-PRO" pitchFamily="50" charset="-128"/>
            </a:endParaRPr>
          </a:p>
          <a:p>
            <a:pPr eaLnBrk="1" hangingPunct="1">
              <a:lnSpc>
                <a:spcPct val="80000"/>
              </a:lnSpc>
            </a:pPr>
            <a:r>
              <a:rPr lang="ja-JP" altLang="en-US" u="sng" dirty="0" smtClean="0">
                <a:latin typeface="HG丸ｺﾞｼｯｸM-PRO" pitchFamily="50" charset="-128"/>
                <a:ea typeface="HG丸ｺﾞｼｯｸM-PRO" pitchFamily="50" charset="-128"/>
              </a:rPr>
              <a:t>現在の</a:t>
            </a:r>
            <a:r>
              <a:rPr lang="ja-JP" altLang="en-US" u="sng" dirty="0" smtClean="0">
                <a:solidFill>
                  <a:srgbClr val="FF0000"/>
                </a:solidFill>
                <a:latin typeface="HG丸ｺﾞｼｯｸM-PRO" pitchFamily="50" charset="-128"/>
                <a:ea typeface="HG丸ｺﾞｼｯｸM-PRO" pitchFamily="50" charset="-128"/>
              </a:rPr>
              <a:t>総合目録は、赤い楕円</a:t>
            </a:r>
            <a:r>
              <a:rPr lang="ja-JP" altLang="en-US" u="sng" dirty="0" smtClean="0">
                <a:latin typeface="HG丸ｺﾞｼｯｸM-PRO" pitchFamily="50" charset="-128"/>
                <a:ea typeface="HG丸ｺﾞｼｯｸM-PRO" pitchFamily="50" charset="-128"/>
              </a:rPr>
              <a:t>。体現形が基本書誌、個別資料が所蔵館情報に相当。</a:t>
            </a:r>
            <a:endParaRPr lang="en-US" altLang="ja-JP" u="sng" dirty="0" smtClean="0">
              <a:latin typeface="HG丸ｺﾞｼｯｸM-PRO" pitchFamily="50" charset="-128"/>
              <a:ea typeface="HG丸ｺﾞｼｯｸM-PRO" pitchFamily="50" charset="-128"/>
            </a:endParaRPr>
          </a:p>
          <a:p>
            <a:pPr eaLnBrk="1" hangingPunct="1">
              <a:lnSpc>
                <a:spcPct val="80000"/>
              </a:lnSpc>
            </a:pPr>
            <a:r>
              <a:rPr lang="ja-JP" altLang="en-US" u="sng" dirty="0" smtClean="0">
                <a:latin typeface="HG丸ｺﾞｼｯｸM-PRO" pitchFamily="50" charset="-128"/>
                <a:ea typeface="HG丸ｺﾞｼｯｸM-PRO" pitchFamily="50" charset="-128"/>
              </a:rPr>
              <a:t>今後</a:t>
            </a:r>
            <a:r>
              <a:rPr lang="ja-JP" altLang="en-US" u="sng" dirty="0" smtClean="0">
                <a:solidFill>
                  <a:srgbClr val="FF0000"/>
                </a:solidFill>
                <a:latin typeface="HG丸ｺﾞｼｯｸM-PRO" pitchFamily="50" charset="-128"/>
                <a:ea typeface="HG丸ｺﾞｼｯｸM-PRO" pitchFamily="50" charset="-128"/>
              </a:rPr>
              <a:t>統合検索を目指しているのは、緑の楕円</a:t>
            </a:r>
            <a:endParaRPr lang="en-US" altLang="ja-JP" u="sng" dirty="0" smtClean="0">
              <a:solidFill>
                <a:srgbClr val="FF0000"/>
              </a:solidFill>
              <a:latin typeface="HG丸ｺﾞｼｯｸM-PRO" pitchFamily="50" charset="-128"/>
              <a:ea typeface="HG丸ｺﾞｼｯｸM-PRO" pitchFamily="50" charset="-128"/>
            </a:endParaRPr>
          </a:p>
          <a:p>
            <a:pPr eaLnBrk="1" hangingPunct="1">
              <a:lnSpc>
                <a:spcPct val="80000"/>
              </a:lnSpc>
            </a:pPr>
            <a:endParaRPr lang="ja-JP" altLang="en-US" dirty="0" smtClean="0">
              <a:latin typeface="HG丸ｺﾞｼｯｸM-PRO" pitchFamily="50" charset="-128"/>
              <a:ea typeface="HG丸ｺﾞｼｯｸM-PRO" pitchFamily="50" charset="-128"/>
            </a:endParaRPr>
          </a:p>
          <a:p>
            <a:pPr eaLnBrk="1" hangingPunct="1">
              <a:lnSpc>
                <a:spcPct val="80000"/>
              </a:lnSpc>
            </a:pPr>
            <a:r>
              <a:rPr lang="ja-JP" altLang="en-US" sz="900" dirty="0" smtClean="0">
                <a:latin typeface="HG丸ｺﾞｼｯｸM-PRO" pitchFamily="50" charset="-128"/>
                <a:ea typeface="HG丸ｺﾞｼｯｸM-PRO" pitchFamily="50" charset="-128"/>
              </a:rPr>
              <a:t>～～～～～～～～～～～</a:t>
            </a:r>
          </a:p>
          <a:p>
            <a:pPr eaLnBrk="1" hangingPunct="1">
              <a:lnSpc>
                <a:spcPct val="80000"/>
              </a:lnSpc>
            </a:pPr>
            <a:r>
              <a:rPr lang="ja-JP" altLang="en-US" sz="1000" dirty="0" smtClean="0">
                <a:latin typeface="HG丸ｺﾞｼｯｸM-PRO" pitchFamily="50" charset="-128"/>
                <a:ea typeface="HG丸ｺﾞｼｯｸM-PRO" pitchFamily="50" charset="-128"/>
              </a:rPr>
              <a:t>これは、書誌的体系に基づいた分類のモデルの一つとして</a:t>
            </a:r>
            <a:br>
              <a:rPr lang="ja-JP" altLang="en-US" sz="1000" dirty="0" smtClean="0">
                <a:latin typeface="HG丸ｺﾞｼｯｸM-PRO" pitchFamily="50" charset="-128"/>
                <a:ea typeface="HG丸ｺﾞｼｯｸM-PRO" pitchFamily="50" charset="-128"/>
              </a:rPr>
            </a:br>
            <a:endParaRPr lang="ja-JP" altLang="en-US" sz="1000" dirty="0" smtClean="0">
              <a:latin typeface="HG丸ｺﾞｼｯｸM-PRO" pitchFamily="50" charset="-128"/>
              <a:ea typeface="HG丸ｺﾞｼｯｸM-PRO" pitchFamily="50" charset="-128"/>
            </a:endParaRPr>
          </a:p>
          <a:p>
            <a:pPr eaLnBrk="1" hangingPunct="1">
              <a:lnSpc>
                <a:spcPct val="80000"/>
              </a:lnSpc>
            </a:pPr>
            <a:r>
              <a:rPr lang="en-US" altLang="ja-JP" sz="1000" dirty="0" smtClean="0">
                <a:latin typeface="HG丸ｺﾞｼｯｸM-PRO" pitchFamily="50" charset="-128"/>
                <a:ea typeface="HG丸ｺﾞｼｯｸM-PRO" pitchFamily="50" charset="-128"/>
              </a:rPr>
              <a:t>『</a:t>
            </a:r>
            <a:r>
              <a:rPr lang="ja-JP" altLang="en-US" sz="1000" i="1" dirty="0" smtClean="0">
                <a:latin typeface="HG丸ｺﾞｼｯｸM-PRO" pitchFamily="50" charset="-128"/>
                <a:ea typeface="HG丸ｺﾞｼｯｸM-PRO" pitchFamily="50" charset="-128"/>
              </a:rPr>
              <a:t>書誌的記録の機能要件（</a:t>
            </a:r>
            <a:r>
              <a:rPr lang="en-US" altLang="ja-JP" sz="1000" i="1" dirty="0" smtClean="0">
                <a:latin typeface="HG丸ｺﾞｼｯｸM-PRO" pitchFamily="50" charset="-128"/>
                <a:ea typeface="HG丸ｺﾞｼｯｸM-PRO" pitchFamily="50" charset="-128"/>
              </a:rPr>
              <a:t>Functional Requirements for Bibliographic Records</a:t>
            </a:r>
            <a:r>
              <a:rPr lang="ja-JP" altLang="en-US" sz="1000" i="1" dirty="0" smtClean="0">
                <a:latin typeface="HG丸ｺﾞｼｯｸM-PRO" pitchFamily="50" charset="-128"/>
                <a:ea typeface="HG丸ｺﾞｼｯｸM-PRO" pitchFamily="50" charset="-128"/>
              </a:rPr>
              <a:t>：</a:t>
            </a:r>
            <a:r>
              <a:rPr lang="en-US" altLang="ja-JP" sz="1000" dirty="0" smtClean="0">
                <a:latin typeface="HG丸ｺﾞｼｯｸM-PRO" pitchFamily="50" charset="-128"/>
                <a:ea typeface="HG丸ｺﾞｼｯｸM-PRO" pitchFamily="50" charset="-128"/>
              </a:rPr>
              <a:t>FRBR</a:t>
            </a:r>
            <a:r>
              <a:rPr lang="ja-JP" altLang="en-US" sz="1000" dirty="0" smtClean="0">
                <a:latin typeface="HG丸ｺﾞｼｯｸM-PRO" pitchFamily="50" charset="-128"/>
                <a:ea typeface="HG丸ｺﾞｼｯｸM-PRO" pitchFamily="50" charset="-128"/>
              </a:rPr>
              <a:t>）</a:t>
            </a:r>
            <a:r>
              <a:rPr lang="en-US" altLang="ja-JP" sz="1000" dirty="0" smtClean="0">
                <a:latin typeface="HG丸ｺﾞｼｯｸM-PRO" pitchFamily="50" charset="-128"/>
                <a:ea typeface="HG丸ｺﾞｼｯｸM-PRO" pitchFamily="50" charset="-128"/>
              </a:rPr>
              <a:t>』</a:t>
            </a:r>
            <a:r>
              <a:rPr lang="ja-JP" altLang="en-US" sz="1000" dirty="0" smtClean="0">
                <a:latin typeface="HG丸ｺﾞｼｯｸM-PRO" pitchFamily="50" charset="-128"/>
                <a:ea typeface="HG丸ｺﾞｼｯｸM-PRO" pitchFamily="50" charset="-128"/>
              </a:rPr>
              <a:t>モデルに基づいた資源の管理のイメージです。 </a:t>
            </a:r>
          </a:p>
          <a:p>
            <a:pPr eaLnBrk="1" hangingPunct="1">
              <a:lnSpc>
                <a:spcPct val="80000"/>
              </a:lnSpc>
            </a:pPr>
            <a:r>
              <a:rPr lang="ja-JP" altLang="en-US" sz="1000" dirty="0" smtClean="0">
                <a:latin typeface="HG丸ｺﾞｼｯｸM-PRO" pitchFamily="50" charset="-128"/>
                <a:ea typeface="HG丸ｺﾞｼｯｸM-PRO" pitchFamily="50" charset="-128"/>
              </a:rPr>
              <a:t>一つの著作物は、デジタル化されたコンテンツも含めると、この体現形の例示にありますように、様々な形態のコンテンツとして派生して流通しています。 </a:t>
            </a:r>
          </a:p>
          <a:p>
            <a:pPr lvl="1" eaLnBrk="1" hangingPunct="1">
              <a:lnSpc>
                <a:spcPct val="80000"/>
              </a:lnSpc>
            </a:pPr>
            <a:r>
              <a:rPr lang="ja-JP" altLang="en-US" sz="1000" dirty="0" smtClean="0">
                <a:latin typeface="HG丸ｺﾞｼｯｸM-PRO" pitchFamily="50" charset="-128"/>
                <a:ea typeface="HG丸ｺﾞｼｯｸM-PRO" pitchFamily="50" charset="-128"/>
              </a:rPr>
              <a:t>体現形に列挙される分だけ、コンテンツの種類があるということです。 </a:t>
            </a:r>
          </a:p>
          <a:p>
            <a:pPr lvl="1" eaLnBrk="1" hangingPunct="1">
              <a:lnSpc>
                <a:spcPct val="80000"/>
              </a:lnSpc>
            </a:pPr>
            <a:r>
              <a:rPr lang="ja-JP" altLang="en-US" sz="1000" dirty="0" smtClean="0">
                <a:latin typeface="HG丸ｺﾞｼｯｸM-PRO" pitchFamily="50" charset="-128"/>
                <a:ea typeface="HG丸ｺﾞｼｯｸM-PRO" pitchFamily="50" charset="-128"/>
              </a:rPr>
              <a:t>実物は、個別資料として、それぞれの機関に所蔵され、提供されています。 </a:t>
            </a:r>
          </a:p>
          <a:p>
            <a:pPr eaLnBrk="1" hangingPunct="1">
              <a:lnSpc>
                <a:spcPct val="80000"/>
              </a:lnSpc>
            </a:pPr>
            <a:r>
              <a:rPr lang="ja-JP" altLang="en-US" sz="1000" dirty="0" smtClean="0">
                <a:latin typeface="HG丸ｺﾞｼｯｸM-PRO" pitchFamily="50" charset="-128"/>
                <a:ea typeface="HG丸ｺﾞｼｯｸM-PRO" pitchFamily="50" charset="-128"/>
              </a:rPr>
              <a:t>体系的に分類されていると </a:t>
            </a:r>
          </a:p>
          <a:p>
            <a:pPr lvl="1" eaLnBrk="1" hangingPunct="1">
              <a:lnSpc>
                <a:spcPct val="80000"/>
              </a:lnSpc>
            </a:pPr>
            <a:r>
              <a:rPr lang="ja-JP" altLang="en-US" sz="1000" dirty="0" smtClean="0">
                <a:latin typeface="HG丸ｺﾞｼｯｸM-PRO" pitchFamily="50" charset="-128"/>
                <a:ea typeface="HG丸ｺﾞｼｯｸM-PRO" pitchFamily="50" charset="-128"/>
              </a:rPr>
              <a:t>利用者属性（知識レベル、嗜好等）、利用環境（</a:t>
            </a:r>
            <a:r>
              <a:rPr lang="en-US" altLang="ja-JP" sz="1000" dirty="0" smtClean="0">
                <a:latin typeface="HG丸ｺﾞｼｯｸM-PRO" pitchFamily="50" charset="-128"/>
                <a:ea typeface="HG丸ｺﾞｼｯｸM-PRO" pitchFamily="50" charset="-128"/>
              </a:rPr>
              <a:t>PC</a:t>
            </a:r>
            <a:r>
              <a:rPr lang="ja-JP" altLang="en-US" sz="1000" dirty="0" err="1" smtClean="0">
                <a:latin typeface="HG丸ｺﾞｼｯｸM-PRO" pitchFamily="50" charset="-128"/>
                <a:ea typeface="HG丸ｺﾞｼｯｸM-PRO" pitchFamily="50" charset="-128"/>
              </a:rPr>
              <a:t>、</a:t>
            </a:r>
            <a:r>
              <a:rPr lang="ja-JP" altLang="en-US" sz="1000" dirty="0" smtClean="0">
                <a:latin typeface="HG丸ｺﾞｼｯｸM-PRO" pitchFamily="50" charset="-128"/>
                <a:ea typeface="HG丸ｺﾞｼｯｸM-PRO" pitchFamily="50" charset="-128"/>
              </a:rPr>
              <a:t>モバイル、アクセス場所等）を考慮して、コンテンツを的確に選択できるようにすることができます。 </a:t>
            </a:r>
          </a:p>
          <a:p>
            <a:pPr lvl="1" eaLnBrk="1" hangingPunct="1">
              <a:lnSpc>
                <a:spcPct val="80000"/>
              </a:lnSpc>
            </a:pPr>
            <a:r>
              <a:rPr lang="ja-JP" altLang="en-US" sz="1000" dirty="0" smtClean="0">
                <a:latin typeface="HG丸ｺﾞｼｯｸM-PRO" pitchFamily="50" charset="-128"/>
                <a:ea typeface="HG丸ｺﾞｼｯｸM-PRO" pitchFamily="50" charset="-128"/>
              </a:rPr>
              <a:t>また、選択されたコンテンツを実際に入手する際には、個別資料として管理されている資料の中から、最も入手しやすいところで所蔵しているコンテンツを選択できるようにすることができます。</a:t>
            </a:r>
            <a:br>
              <a:rPr lang="ja-JP" altLang="en-US" sz="1000" dirty="0" smtClean="0">
                <a:latin typeface="HG丸ｺﾞｼｯｸM-PRO" pitchFamily="50" charset="-128"/>
                <a:ea typeface="HG丸ｺﾞｼｯｸM-PRO" pitchFamily="50" charset="-128"/>
              </a:rPr>
            </a:br>
            <a:endParaRPr lang="ja-JP" altLang="en-US" sz="1000" dirty="0" smtClean="0">
              <a:latin typeface="HG丸ｺﾞｼｯｸM-PRO" pitchFamily="50" charset="-128"/>
              <a:ea typeface="HG丸ｺﾞｼｯｸM-PRO" pitchFamily="50" charset="-128"/>
            </a:endParaRPr>
          </a:p>
          <a:p>
            <a:pPr eaLnBrk="1" hangingPunct="1">
              <a:lnSpc>
                <a:spcPct val="80000"/>
              </a:lnSpc>
            </a:pPr>
            <a:r>
              <a:rPr lang="ja-JP" altLang="en-US" sz="1000" dirty="0" smtClean="0">
                <a:latin typeface="HG丸ｺﾞｼｯｸM-PRO" pitchFamily="50" charset="-128"/>
                <a:ea typeface="HG丸ｺﾞｼｯｸM-PRO" pitchFamily="50" charset="-128"/>
              </a:rPr>
              <a:t>このような考え方で、著作物から利用可能な形態のコンテンツを、選択して閲覧できるようにすることを目指します。 </a:t>
            </a:r>
          </a:p>
          <a:p>
            <a:pPr lvl="1" eaLnBrk="1" hangingPunct="1">
              <a:lnSpc>
                <a:spcPct val="80000"/>
              </a:lnSpc>
            </a:pPr>
            <a:r>
              <a:rPr lang="ja-JP" altLang="en-US" sz="1000" dirty="0" smtClean="0">
                <a:latin typeface="HG丸ｺﾞｼｯｸM-PRO" pitchFamily="50" charset="-128"/>
                <a:ea typeface="HG丸ｺﾞｼｯｸM-PRO" pitchFamily="50" charset="-128"/>
              </a:rPr>
              <a:t>これは、全国総合目録ネットワークの今後の方向性にも関連する考え方です。 </a:t>
            </a:r>
          </a:p>
          <a:p>
            <a:pPr eaLnBrk="1" hangingPunct="1">
              <a:lnSpc>
                <a:spcPct val="80000"/>
              </a:lnSpc>
            </a:pPr>
            <a:r>
              <a:rPr lang="ja-JP" altLang="en-US" sz="1000" i="1" dirty="0" smtClean="0">
                <a:latin typeface="HG丸ｺﾞｼｯｸM-PRO" pitchFamily="50" charset="-128"/>
                <a:ea typeface="HG丸ｺﾞｼｯｸM-PRO" pitchFamily="50" charset="-128"/>
              </a:rPr>
              <a:t>管理と保存の観点で考えますと</a:t>
            </a:r>
            <a:r>
              <a:rPr lang="ja-JP" altLang="en-US" sz="1000" dirty="0" smtClean="0">
                <a:latin typeface="HG丸ｺﾞｼｯｸM-PRO" pitchFamily="50" charset="-128"/>
                <a:ea typeface="HG丸ｺﾞｼｯｸM-PRO" pitchFamily="50" charset="-128"/>
              </a:rPr>
              <a:t> </a:t>
            </a:r>
          </a:p>
          <a:p>
            <a:pPr lvl="1" eaLnBrk="1" hangingPunct="1">
              <a:lnSpc>
                <a:spcPct val="80000"/>
              </a:lnSpc>
            </a:pPr>
            <a:r>
              <a:rPr lang="ja-JP" altLang="en-US" sz="1000" i="1" dirty="0" smtClean="0">
                <a:latin typeface="HG丸ｺﾞｼｯｸM-PRO" pitchFamily="50" charset="-128"/>
                <a:ea typeface="HG丸ｺﾞｼｯｸM-PRO" pitchFamily="50" charset="-128"/>
              </a:rPr>
              <a:t>体現形は、様々な利用形態毎に作られるものであり、体現形の集合が出版物の種類で所蔵場所には無関係なもの</a:t>
            </a:r>
            <a:r>
              <a:rPr lang="ja-JP" altLang="en-US" sz="1000" dirty="0" smtClean="0">
                <a:latin typeface="HG丸ｺﾞｼｯｸM-PRO" pitchFamily="50" charset="-128"/>
                <a:ea typeface="HG丸ｺﾞｼｯｸM-PRO" pitchFamily="50" charset="-128"/>
              </a:rPr>
              <a:t> </a:t>
            </a:r>
          </a:p>
          <a:p>
            <a:pPr lvl="1" eaLnBrk="1" hangingPunct="1">
              <a:lnSpc>
                <a:spcPct val="80000"/>
              </a:lnSpc>
            </a:pPr>
            <a:r>
              <a:rPr lang="ja-JP" altLang="en-US" sz="1000" i="1" dirty="0" smtClean="0">
                <a:latin typeface="HG丸ｺﾞｼｯｸM-PRO" pitchFamily="50" charset="-128"/>
                <a:ea typeface="HG丸ｺﾞｼｯｸM-PRO" pitchFamily="50" charset="-128"/>
              </a:rPr>
              <a:t>個別資料は、実際に利用者が利用するものであり、所蔵場所毎に管理されています。</a:t>
            </a:r>
            <a:r>
              <a:rPr lang="ja-JP" altLang="en-US" sz="1000" dirty="0" smtClean="0">
                <a:latin typeface="HG丸ｺﾞｼｯｸM-PRO" pitchFamily="50" charset="-128"/>
                <a:ea typeface="HG丸ｺﾞｼｯｸM-PRO" pitchFamily="50" charset="-128"/>
              </a:rPr>
              <a:t> </a:t>
            </a:r>
          </a:p>
          <a:p>
            <a:pPr lvl="1" eaLnBrk="1" hangingPunct="1">
              <a:lnSpc>
                <a:spcPct val="80000"/>
              </a:lnSpc>
            </a:pPr>
            <a:r>
              <a:rPr lang="ja-JP" altLang="en-US" sz="1000" i="1" dirty="0" smtClean="0">
                <a:latin typeface="HG丸ｺﾞｼｯｸM-PRO" pitchFamily="50" charset="-128"/>
                <a:ea typeface="HG丸ｺﾞｼｯｸM-PRO" pitchFamily="50" charset="-128"/>
              </a:rPr>
              <a:t>表現形は、派生されたコンテンツの原本として位置づけられ、これを収集して保存できるようにすることが重要と考えます。</a:t>
            </a:r>
            <a:r>
              <a:rPr lang="ja-JP" altLang="en-US" sz="1000" dirty="0" smtClean="0">
                <a:latin typeface="HG丸ｺﾞｼｯｸM-PRO" pitchFamily="50" charset="-128"/>
                <a:ea typeface="HG丸ｺﾞｼｯｸM-PRO" pitchFamily="50" charset="-128"/>
              </a:rPr>
              <a:t> </a:t>
            </a:r>
          </a:p>
        </p:txBody>
      </p:sp>
      <p:sp>
        <p:nvSpPr>
          <p:cNvPr id="7" name="日付プレースホルダ 6"/>
          <p:cNvSpPr>
            <a:spLocks noGrp="1"/>
          </p:cNvSpPr>
          <p:nvPr>
            <p:ph type="dt" idx="10"/>
          </p:nvPr>
        </p:nvSpPr>
        <p:spPr/>
        <p:txBody>
          <a:bodyPr/>
          <a:lstStyle/>
          <a:p>
            <a:r>
              <a:rPr kumimoji="1" lang="en-US" altLang="ja-JP" smtClean="0"/>
              <a:t>2011/5/19</a:t>
            </a:r>
            <a:endParaRPr kumimoji="1" lang="ja-JP" altLang="en-US"/>
          </a:p>
        </p:txBody>
      </p:sp>
    </p:spTree>
    <p:extLst>
      <p:ext uri="{BB962C8B-B14F-4D97-AF65-F5344CB8AC3E}">
        <p14:creationId xmlns:p14="http://schemas.microsoft.com/office/powerpoint/2010/main" val="25484918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AE12ED54-80C3-4A03-891B-3D9F4873D3CE}"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65</a:t>
            </a:fld>
            <a:endParaRPr kumimoji="1" lang="ja-JP" altLang="en-US"/>
          </a:p>
        </p:txBody>
      </p:sp>
    </p:spTree>
    <p:extLst>
      <p:ext uri="{BB962C8B-B14F-4D97-AF65-F5344CB8AC3E}">
        <p14:creationId xmlns:p14="http://schemas.microsoft.com/office/powerpoint/2010/main" val="32739780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AE12ED54-80C3-4A03-891B-3D9F4873D3CE}"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67</a:t>
            </a:fld>
            <a:endParaRPr kumimoji="1" lang="ja-JP" altLang="en-US"/>
          </a:p>
        </p:txBody>
      </p:sp>
    </p:spTree>
    <p:extLst>
      <p:ext uri="{BB962C8B-B14F-4D97-AF65-F5344CB8AC3E}">
        <p14:creationId xmlns:p14="http://schemas.microsoft.com/office/powerpoint/2010/main" val="29503590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AE12ED54-80C3-4A03-891B-3D9F4873D3CE}"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69</a:t>
            </a:fld>
            <a:endParaRPr kumimoji="1" lang="ja-JP" altLang="en-US"/>
          </a:p>
        </p:txBody>
      </p:sp>
    </p:spTree>
    <p:extLst>
      <p:ext uri="{BB962C8B-B14F-4D97-AF65-F5344CB8AC3E}">
        <p14:creationId xmlns:p14="http://schemas.microsoft.com/office/powerpoint/2010/main" val="1000258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6792" y="4939415"/>
            <a:ext cx="5659298" cy="4951831"/>
          </a:xfrm>
        </p:spPr>
        <p:txBody>
          <a:bodyPr>
            <a:noAutofit/>
          </a:bodyPr>
          <a:lstStyle/>
          <a:p>
            <a:pPr marL="391537" indent="-391537">
              <a:lnSpc>
                <a:spcPct val="150000"/>
              </a:lnSpc>
            </a:pPr>
            <a:endParaRPr lang="en-US" altLang="ja-JP" sz="900" dirty="0"/>
          </a:p>
          <a:p>
            <a:pPr marL="391537" indent="-391537">
              <a:lnSpc>
                <a:spcPct val="150000"/>
              </a:lnSpc>
            </a:pPr>
            <a:r>
              <a:rPr lang="ja-JP" altLang="en-US" sz="900" dirty="0"/>
              <a:t>詳細は省略</a:t>
            </a:r>
            <a:endParaRPr lang="en-US" altLang="ja-JP" sz="900" dirty="0"/>
          </a:p>
          <a:p>
            <a:pPr marL="391537" indent="-391537">
              <a:lnSpc>
                <a:spcPct val="150000"/>
              </a:lnSpc>
            </a:pPr>
            <a:r>
              <a:rPr lang="ja-JP" altLang="en-US" sz="900" dirty="0"/>
              <a:t>～～～～～</a:t>
            </a:r>
            <a:endParaRPr lang="en-US" altLang="ja-JP" sz="900" dirty="0"/>
          </a:p>
          <a:p>
            <a:pPr marL="391537" indent="-391537">
              <a:lnSpc>
                <a:spcPct val="150000"/>
              </a:lnSpc>
            </a:pPr>
            <a:r>
              <a:rPr lang="ja-JP" altLang="en-US" sz="900" dirty="0"/>
              <a:t>詳細は以下の通り。</a:t>
            </a:r>
            <a:endParaRPr lang="en-US" altLang="ja-JP" sz="900" dirty="0"/>
          </a:p>
          <a:p>
            <a:pPr marL="391537" indent="-391537">
              <a:lnSpc>
                <a:spcPct val="150000"/>
              </a:lnSpc>
            </a:pPr>
            <a:r>
              <a:rPr lang="ja-JP" altLang="en-US" sz="900" dirty="0"/>
              <a:t>・</a:t>
            </a:r>
            <a:r>
              <a:rPr lang="en-US" altLang="ja-JP" sz="900" dirty="0"/>
              <a:t>JSON</a:t>
            </a:r>
            <a:r>
              <a:rPr lang="ja-JP" altLang="en-US" sz="900" dirty="0"/>
              <a:t>形式による書誌取得方法の新規提供</a:t>
            </a:r>
            <a:endParaRPr lang="en-US" altLang="ja-JP" sz="900" dirty="0"/>
          </a:p>
          <a:p>
            <a:pPr indent="-490288" defTabSz="997900">
              <a:lnSpc>
                <a:spcPct val="150000"/>
              </a:lnSpc>
              <a:defRPr/>
            </a:pPr>
            <a:r>
              <a:rPr lang="ja-JP" altLang="en-US" sz="900" dirty="0"/>
              <a:t>⇒国立国会図書館サーチが保持しているメタデータを</a:t>
            </a:r>
            <a:r>
              <a:rPr lang="en-US" altLang="ja-JP" sz="900" dirty="0"/>
              <a:t>JSON</a:t>
            </a:r>
            <a:r>
              <a:rPr lang="ja-JP" altLang="en-US" sz="900" dirty="0"/>
              <a:t>フォーマットで出力する機能を実装しました。</a:t>
            </a:r>
            <a:r>
              <a:rPr lang="en-US" altLang="ja-JP" sz="900" dirty="0"/>
              <a:t>JSON</a:t>
            </a:r>
            <a:r>
              <a:rPr lang="ja-JP" altLang="en-US" sz="900" dirty="0"/>
              <a:t>は、</a:t>
            </a:r>
            <a:r>
              <a:rPr lang="en-US" altLang="ja-JP" sz="900" dirty="0"/>
              <a:t>Web</a:t>
            </a:r>
            <a:r>
              <a:rPr lang="ja-JP" altLang="en-US" sz="900" dirty="0"/>
              <a:t>ブラウザ上で比較的簡単なプログラムでメタデータをご利用いただくのに適したフォーマットです。そのため、メタデータの項目は限定して出力しています。</a:t>
            </a:r>
            <a:endParaRPr lang="en-US" altLang="ja-JP" sz="900" dirty="0"/>
          </a:p>
          <a:p>
            <a:pPr indent="-490288" defTabSz="997900">
              <a:lnSpc>
                <a:spcPct val="150000"/>
              </a:lnSpc>
              <a:defRPr/>
            </a:pPr>
            <a:r>
              <a:rPr lang="ja-JP" altLang="en-US" sz="900" dirty="0"/>
              <a:t>・「書誌データ利活用説明会」を開催（</a:t>
            </a:r>
            <a:r>
              <a:rPr lang="en-US" altLang="ja-JP" sz="900" dirty="0"/>
              <a:t>API</a:t>
            </a:r>
            <a:r>
              <a:rPr lang="ja-JP" altLang="en-US" sz="900" dirty="0"/>
              <a:t>による当館書誌データの利用を促進）</a:t>
            </a:r>
            <a:endParaRPr lang="en-US" altLang="ja-JP" sz="900" dirty="0"/>
          </a:p>
          <a:p>
            <a:pPr indent="-490288" defTabSz="997900">
              <a:lnSpc>
                <a:spcPct val="150000"/>
              </a:lnSpc>
              <a:defRPr/>
            </a:pPr>
            <a:r>
              <a:rPr lang="ja-JP" altLang="en-US" sz="900" dirty="0"/>
              <a:t>⇒</a:t>
            </a:r>
            <a:r>
              <a:rPr lang="en-US" altLang="ja-JP" sz="900" dirty="0"/>
              <a:t>NDL</a:t>
            </a:r>
            <a:r>
              <a:rPr lang="ja-JP" altLang="en-US" sz="900" dirty="0"/>
              <a:t>サーチがハーベストしたメタデータを、外部の方により使っていただくために、</a:t>
            </a:r>
            <a:r>
              <a:rPr lang="en-US" altLang="ja-JP" sz="900" dirty="0"/>
              <a:t>API</a:t>
            </a:r>
            <a:r>
              <a:rPr lang="ja-JP" altLang="en-US" sz="900" dirty="0"/>
              <a:t>の利用の仕方に係る説明会を開催しました。図書館システムのベンダー、図書館のシステム担当者等、大勢の方が参加くださりました。</a:t>
            </a:r>
            <a:endParaRPr lang="en-US" altLang="ja-JP" sz="900" dirty="0"/>
          </a:p>
          <a:p>
            <a:pPr indent="-490288">
              <a:lnSpc>
                <a:spcPct val="150000"/>
              </a:lnSpc>
            </a:pPr>
            <a:r>
              <a:rPr lang="ja-JP" altLang="en-US" sz="900" dirty="0"/>
              <a:t>・非ローマ字外国語読み（中国語資料における漢字のピンイン、朝鮮語資料における漢字のハングル読み）による検索を可能に</a:t>
            </a:r>
            <a:endParaRPr lang="en-US" altLang="ja-JP" sz="900" dirty="0"/>
          </a:p>
          <a:p>
            <a:pPr indent="-396735">
              <a:lnSpc>
                <a:spcPct val="150000"/>
              </a:lnSpc>
            </a:pPr>
            <a:r>
              <a:rPr lang="ja-JP" altLang="en-US" sz="900" dirty="0"/>
              <a:t>⇒当館蔵書のデータについて、中国語のピンイン、朝鮮漢字のハングル読み、タイ文字のローマ字読みなど、非ローマ字の外国語読みで検索できるようにしました。</a:t>
            </a:r>
            <a:endParaRPr lang="en-US" altLang="ja-JP" sz="900" dirty="0"/>
          </a:p>
          <a:p>
            <a:pPr marL="396735" indent="-396735">
              <a:lnSpc>
                <a:spcPct val="150000"/>
              </a:lnSpc>
            </a:pPr>
            <a:r>
              <a:rPr lang="ja-JP" altLang="en-US" sz="900" dirty="0"/>
              <a:t>・「</a:t>
            </a:r>
            <a:r>
              <a:rPr lang="en-US" altLang="ja-JP" sz="900" dirty="0" err="1"/>
              <a:t>WebAPI</a:t>
            </a:r>
            <a:r>
              <a:rPr lang="ja-JP" altLang="en-US" sz="900" dirty="0"/>
              <a:t>によるシステム連携ガイドライン」の公開</a:t>
            </a:r>
            <a:endParaRPr lang="en-US" altLang="ja-JP" sz="900" dirty="0"/>
          </a:p>
          <a:p>
            <a:pPr indent="-396735">
              <a:lnSpc>
                <a:spcPct val="150000"/>
              </a:lnSpc>
            </a:pPr>
            <a:r>
              <a:rPr lang="ja-JP" altLang="en-US" sz="900" dirty="0"/>
              <a:t>⇒「</a:t>
            </a:r>
            <a:r>
              <a:rPr lang="en-US" altLang="ja-JP" sz="900" dirty="0"/>
              <a:t>NDL</a:t>
            </a:r>
            <a:r>
              <a:rPr lang="ja-JP" altLang="en-US" sz="900" dirty="0"/>
              <a:t>サーチにメタデータをいただく」ための調整に、以前は個別的な対応をしており、当館側にも先方にもかなりの調整が生じていました。その状況を改善するために、「</a:t>
            </a:r>
            <a:r>
              <a:rPr lang="en-US" altLang="ja-JP" sz="900" dirty="0"/>
              <a:t>NDL</a:t>
            </a:r>
            <a:r>
              <a:rPr lang="ja-JP" altLang="en-US" sz="900" dirty="0"/>
              <a:t>サーチにメタデータを提供していただくためには、どのようなプロトコルをどのように実装し、どのようなフォーマットでメタデータを提供すればよいか」をガイドラインの形にまとめました。</a:t>
            </a:r>
            <a:r>
              <a:rPr lang="en-US" altLang="ja-JP" sz="900" dirty="0"/>
              <a:t>NDL</a:t>
            </a:r>
            <a:r>
              <a:rPr lang="ja-JP" altLang="en-US" sz="900" dirty="0"/>
              <a:t>サーチの案内ページで公開しています。</a:t>
            </a:r>
            <a:endParaRPr lang="en-US" altLang="ja-JP" sz="900" dirty="0"/>
          </a:p>
          <a:p>
            <a:pPr marL="396735" indent="-396735">
              <a:lnSpc>
                <a:spcPct val="150000"/>
              </a:lnSpc>
            </a:pPr>
            <a:r>
              <a:rPr lang="ja-JP" altLang="en-US" sz="900" dirty="0"/>
              <a:t>・公共図書館からのデータ提供方式の、</a:t>
            </a:r>
            <a:r>
              <a:rPr lang="en-US" altLang="ja-JP" sz="900" dirty="0"/>
              <a:t>OAI-PMH</a:t>
            </a:r>
            <a:r>
              <a:rPr lang="ja-JP" altLang="en-US" sz="900" dirty="0"/>
              <a:t> </a:t>
            </a:r>
            <a:r>
              <a:rPr lang="en-US" altLang="ja-JP" sz="900" dirty="0"/>
              <a:t>/</a:t>
            </a:r>
            <a:r>
              <a:rPr lang="ja-JP" altLang="en-US" sz="900" dirty="0"/>
              <a:t> </a:t>
            </a:r>
            <a:r>
              <a:rPr lang="en-US" altLang="ja-JP" sz="900" dirty="0"/>
              <a:t>DC-NDL(RDF)</a:t>
            </a:r>
            <a:r>
              <a:rPr lang="ja-JP" altLang="en-US" sz="900" dirty="0"/>
              <a:t> </a:t>
            </a:r>
            <a:r>
              <a:rPr lang="ja-JP" altLang="en-US" sz="900" dirty="0" err="1"/>
              <a:t>への</a:t>
            </a:r>
            <a:r>
              <a:rPr lang="ja-JP" altLang="en-US" sz="900" dirty="0"/>
              <a:t>切り替え</a:t>
            </a:r>
            <a:endParaRPr lang="en-US" altLang="ja-JP" sz="900" dirty="0"/>
          </a:p>
          <a:p>
            <a:pPr indent="-396735">
              <a:lnSpc>
                <a:spcPct val="150000"/>
              </a:lnSpc>
            </a:pPr>
            <a:r>
              <a:rPr lang="ja-JP" altLang="en-US" sz="900" dirty="0"/>
              <a:t>⇒公共図書館からのデータ提供は、現状でも大多数は、</a:t>
            </a:r>
            <a:r>
              <a:rPr lang="en-US" altLang="ja-JP" sz="900" dirty="0"/>
              <a:t>FTP/</a:t>
            </a:r>
            <a:r>
              <a:rPr lang="ja-JP" altLang="en-US" sz="900" dirty="0"/>
              <a:t>旧来の</a:t>
            </a:r>
            <a:r>
              <a:rPr lang="en-US" altLang="ja-JP" sz="900" dirty="0"/>
              <a:t>MARC</a:t>
            </a:r>
            <a:r>
              <a:rPr lang="ja-JP" altLang="en-US" sz="900" dirty="0"/>
              <a:t>ベースのフォーマット でしていただいていたが、各図書館のシステムへの</a:t>
            </a:r>
            <a:r>
              <a:rPr lang="en-US" altLang="ja-JP" sz="900" dirty="0"/>
              <a:t>OAI-PMH</a:t>
            </a:r>
            <a:r>
              <a:rPr lang="ja-JP" altLang="en-US" sz="900" dirty="0"/>
              <a:t>の実装も少しずつですが進んでいます。現時点で、１館が同方式への切り替えを実施しており、今後７館が切り替える予定になっています。</a:t>
            </a:r>
            <a:endParaRPr lang="en-US" altLang="ja-JP" sz="900" dirty="0"/>
          </a:p>
          <a:p>
            <a:pPr marL="396735" indent="-396735">
              <a:lnSpc>
                <a:spcPct val="150000"/>
              </a:lnSpc>
            </a:pPr>
            <a:r>
              <a:rPr lang="ja-JP" altLang="en-US" sz="900" dirty="0"/>
              <a:t>・</a:t>
            </a:r>
            <a:r>
              <a:rPr lang="en-US" altLang="ja-JP" sz="900" dirty="0"/>
              <a:t>VIAF</a:t>
            </a:r>
            <a:r>
              <a:rPr lang="ja-JP" altLang="en-US" sz="900" dirty="0"/>
              <a:t>との連携開始（当館典拠レコードを</a:t>
            </a:r>
            <a:r>
              <a:rPr lang="en-US" altLang="ja-JP" sz="900" dirty="0"/>
              <a:t>VIAF</a:t>
            </a:r>
            <a:r>
              <a:rPr lang="ja-JP" altLang="en-US" sz="900" dirty="0" err="1"/>
              <a:t>に提</a:t>
            </a:r>
            <a:r>
              <a:rPr lang="ja-JP" altLang="en-US" sz="900" dirty="0"/>
              <a:t>供し、当館検索システム</a:t>
            </a:r>
            <a:r>
              <a:rPr lang="en-US" altLang="ja-JP" sz="900" dirty="0" err="1"/>
              <a:t>WebNDLA</a:t>
            </a:r>
            <a:r>
              <a:rPr lang="ja-JP" altLang="en-US" sz="900" dirty="0"/>
              <a:t>から</a:t>
            </a:r>
            <a:r>
              <a:rPr lang="en-US" altLang="ja-JP" sz="900" dirty="0"/>
              <a:t>VIAF</a:t>
            </a:r>
            <a:r>
              <a:rPr lang="ja-JP" altLang="en-US" sz="900" dirty="0"/>
              <a:t>にリンク）</a:t>
            </a:r>
            <a:endParaRPr lang="en-US" altLang="ja-JP" sz="900" dirty="0"/>
          </a:p>
          <a:p>
            <a:r>
              <a:rPr lang="ja-JP" altLang="en-US" sz="900" dirty="0"/>
              <a:t>⇒原則的に全ての名称典拠</a:t>
            </a:r>
            <a:r>
              <a:rPr lang="ja-JP" altLang="en-US" sz="900" baseline="30000" dirty="0"/>
              <a:t>＊</a:t>
            </a:r>
            <a:r>
              <a:rPr lang="ja-JP" altLang="en-US" sz="900" dirty="0"/>
              <a:t>（個人名、家族名、団体名、地名、統一タイトル典拠）について、「バーチャル国際典拠ファイル（</a:t>
            </a:r>
            <a:r>
              <a:rPr lang="en-US" altLang="ja-JP" sz="900" dirty="0"/>
              <a:t>Virtual International Authority File:VIAF</a:t>
            </a:r>
            <a:r>
              <a:rPr lang="ja-JP" altLang="en-US" sz="900" dirty="0"/>
              <a:t>）」</a:t>
            </a:r>
            <a:r>
              <a:rPr lang="ja-JP" altLang="en-US" sz="900" dirty="0" err="1"/>
              <a:t>への</a:t>
            </a:r>
            <a:r>
              <a:rPr lang="ja-JP" altLang="en-US" sz="900" dirty="0"/>
              <a:t>リンクが提供されるようになりました。</a:t>
            </a:r>
            <a:r>
              <a:rPr lang="en-US" altLang="ja-JP" sz="900" dirty="0"/>
              <a:t>VIAF</a:t>
            </a:r>
            <a:r>
              <a:rPr lang="ja-JP" altLang="en-US" sz="900" dirty="0"/>
              <a:t>から</a:t>
            </a:r>
            <a:r>
              <a:rPr lang="en-US" altLang="ja-JP" sz="900" dirty="0"/>
              <a:t>Web NDL Authorities</a:t>
            </a:r>
            <a:r>
              <a:rPr lang="ja-JP" altLang="en-US" sz="900" dirty="0" err="1"/>
              <a:t>への</a:t>
            </a:r>
            <a:r>
              <a:rPr lang="ja-JP" altLang="en-US" sz="900" dirty="0"/>
              <a:t>リンクはすでに提供されておりましたので、今回の</a:t>
            </a:r>
            <a:r>
              <a:rPr lang="en-US" altLang="ja-JP" sz="900" dirty="0"/>
              <a:t>Web NDL Authorities</a:t>
            </a:r>
            <a:r>
              <a:rPr lang="ja-JP" altLang="en-US" sz="900" dirty="0"/>
              <a:t>機能拡張により相互リンクが実現しました。</a:t>
            </a:r>
            <a:r>
              <a:rPr lang="en-US" altLang="ja-JP" sz="900" dirty="0"/>
              <a:t>Web</a:t>
            </a:r>
            <a:r>
              <a:rPr lang="ja-JP" altLang="en-US" sz="900" dirty="0"/>
              <a:t>　</a:t>
            </a:r>
            <a:r>
              <a:rPr lang="en-US" altLang="ja-JP" sz="900" dirty="0"/>
              <a:t>NDL</a:t>
            </a:r>
            <a:r>
              <a:rPr lang="ja-JP" altLang="en-US" sz="900" dirty="0"/>
              <a:t>　</a:t>
            </a:r>
            <a:r>
              <a:rPr lang="en-US" altLang="ja-JP" sz="900" dirty="0"/>
              <a:t>Authorities</a:t>
            </a:r>
            <a:r>
              <a:rPr lang="ja-JP" altLang="en-US" sz="900" dirty="0"/>
              <a:t>で検索を行い、詳細表示画面の</a:t>
            </a:r>
            <a:r>
              <a:rPr lang="en-US" altLang="ja-JP" sz="900" dirty="0"/>
              <a:t>VIAF</a:t>
            </a:r>
            <a:r>
              <a:rPr lang="ja-JP" altLang="en-US" sz="900" dirty="0" err="1"/>
              <a:t>への</a:t>
            </a:r>
            <a:r>
              <a:rPr lang="ja-JP" altLang="en-US" sz="900" dirty="0"/>
              <a:t>リンクを通して、他の</a:t>
            </a:r>
            <a:r>
              <a:rPr lang="en-US" altLang="ja-JP" sz="900" dirty="0"/>
              <a:t>VIAF</a:t>
            </a:r>
            <a:r>
              <a:rPr lang="ja-JP" altLang="en-US" sz="900" dirty="0"/>
              <a:t>参加機関の典拠レコードの確認を容易に行うことができます。</a:t>
            </a:r>
            <a:br>
              <a:rPr lang="ja-JP" altLang="en-US" sz="900" dirty="0"/>
            </a:br>
            <a:r>
              <a:rPr lang="ja-JP" altLang="en-US" sz="900" dirty="0"/>
              <a:t>＊国立国会図書館は</a:t>
            </a:r>
            <a:r>
              <a:rPr lang="en-US" altLang="ja-JP" sz="900" dirty="0"/>
              <a:t>2012</a:t>
            </a:r>
            <a:r>
              <a:rPr lang="ja-JP" altLang="en-US" sz="900" dirty="0"/>
              <a:t>年</a:t>
            </a:r>
            <a:r>
              <a:rPr lang="en-US" altLang="ja-JP" sz="900" dirty="0"/>
              <a:t>10</a:t>
            </a:r>
            <a:r>
              <a:rPr lang="ja-JP" altLang="en-US" sz="900" dirty="0"/>
              <a:t>月</a:t>
            </a:r>
            <a:r>
              <a:rPr lang="en-US" altLang="ja-JP" sz="900" dirty="0"/>
              <a:t>1</a:t>
            </a:r>
            <a:r>
              <a:rPr lang="ja-JP" altLang="en-US" sz="900" dirty="0"/>
              <a:t>日から</a:t>
            </a:r>
            <a:r>
              <a:rPr lang="en-US" altLang="ja-JP" sz="900" dirty="0"/>
              <a:t>VIAF</a:t>
            </a:r>
            <a:r>
              <a:rPr lang="ja-JP" altLang="en-US" sz="900" dirty="0"/>
              <a:t>に参加しています。</a:t>
            </a:r>
            <a:br>
              <a:rPr lang="ja-JP" altLang="en-US" sz="900" dirty="0"/>
            </a:br>
            <a:endParaRPr lang="en-US" altLang="ja-JP" sz="900" dirty="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70</a:t>
            </a:fld>
            <a:endParaRPr lang="ja-JP" altLang="en-US" dirty="0">
              <a:solidFill>
                <a:prstClr val="black"/>
              </a:solidFill>
            </a:endParaRPr>
          </a:p>
        </p:txBody>
      </p:sp>
    </p:spTree>
    <p:extLst>
      <p:ext uri="{BB962C8B-B14F-4D97-AF65-F5344CB8AC3E}">
        <p14:creationId xmlns:p14="http://schemas.microsoft.com/office/powerpoint/2010/main" val="36405257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・見ていただくと分かるように、</a:t>
            </a:r>
            <a:r>
              <a:rPr kumimoji="1" lang="en-US" altLang="ja-JP" u="sng" dirty="0" smtClean="0"/>
              <a:t>NDL</a:t>
            </a:r>
            <a:r>
              <a:rPr kumimoji="1" lang="ja-JP" altLang="en-US" u="sng" dirty="0" smtClean="0"/>
              <a:t>サーチの</a:t>
            </a:r>
            <a:r>
              <a:rPr kumimoji="1" lang="en-US" altLang="ja-JP" u="sng" dirty="0" smtClean="0"/>
              <a:t>API</a:t>
            </a:r>
            <a:r>
              <a:rPr kumimoji="1" lang="ja-JP" altLang="en-US" u="sng" dirty="0" smtClean="0"/>
              <a:t>の利用は、年々伸びています。</a:t>
            </a:r>
            <a:endParaRPr kumimoji="1" lang="en-US" altLang="ja-JP" u="sng" dirty="0" smtClean="0"/>
          </a:p>
          <a:p>
            <a:r>
              <a:rPr kumimoji="1" lang="ja-JP" altLang="en-US" dirty="0" smtClean="0"/>
              <a:t>・</a:t>
            </a:r>
            <a:r>
              <a:rPr kumimoji="1" lang="en-US" altLang="ja-JP" dirty="0" smtClean="0"/>
              <a:t>API</a:t>
            </a:r>
            <a:r>
              <a:rPr kumimoji="1" lang="ja-JP" altLang="en-US" dirty="0" smtClean="0"/>
              <a:t>は、営利目的であれば申請が必須です。非営利でも、継続的にある程度以上のアクセスが想定される場合は、「なるべく申請してください」としています。いまのところ、累計で、</a:t>
            </a:r>
            <a:r>
              <a:rPr kumimoji="1" lang="en-US" altLang="ja-JP" dirty="0" smtClean="0"/>
              <a:t>50</a:t>
            </a:r>
            <a:r>
              <a:rPr kumimoji="1" lang="ja-JP" altLang="en-US" dirty="0" smtClean="0"/>
              <a:t>件を超える申請がありました。昨年多かったのが、今年伸び悩んでいるのは、図書館システムのベンダーからの申請がひと区切りついたからだと思われます。</a:t>
            </a:r>
            <a:endParaRPr kumimoji="1" lang="en-US" altLang="ja-JP" dirty="0" smtClean="0"/>
          </a:p>
          <a:p>
            <a:r>
              <a:rPr kumimoji="1" lang="ja-JP" altLang="en-US" dirty="0" smtClean="0"/>
              <a:t>・活用事例は多数あるのですが、ここには代表的なもののみ挙げました。「各種図書館システム」というのは、図書館システムのベンダーが、</a:t>
            </a:r>
            <a:r>
              <a:rPr kumimoji="1" lang="en-US" altLang="ja-JP" dirty="0" smtClean="0"/>
              <a:t>NDL</a:t>
            </a:r>
            <a:r>
              <a:rPr kumimoji="1" lang="ja-JP" altLang="en-US" dirty="0" smtClean="0"/>
              <a:t>サーチのメタデータを取り込むための仕組みを実装していることを意味します。先ほどの</a:t>
            </a:r>
            <a:r>
              <a:rPr kumimoji="1" lang="en-US" altLang="ja-JP" dirty="0" smtClean="0"/>
              <a:t>API</a:t>
            </a:r>
            <a:r>
              <a:rPr kumimoji="1" lang="ja-JP" altLang="en-US" dirty="0" smtClean="0"/>
              <a:t>利用申請の「営利目的」のうち、かなりの部分がシステムベンダーからのものです。</a:t>
            </a:r>
            <a:endParaRPr kumimoji="1" lang="ja-JP" altLang="en-US" dirty="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71</a:t>
            </a:fld>
            <a:endParaRPr lang="ja-JP" altLang="en-US" dirty="0">
              <a:solidFill>
                <a:prstClr val="black"/>
              </a:solidFill>
            </a:endParaRPr>
          </a:p>
        </p:txBody>
      </p:sp>
    </p:spTree>
    <p:extLst>
      <p:ext uri="{BB962C8B-B14F-4D97-AF65-F5344CB8AC3E}">
        <p14:creationId xmlns:p14="http://schemas.microsoft.com/office/powerpoint/2010/main" val="32989571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pPr defTabSz="997900">
              <a:defRPr/>
            </a:pPr>
            <a:r>
              <a:rPr lang="ja-JP" altLang="en-US" dirty="0" smtClean="0"/>
              <a:t>今年</a:t>
            </a:r>
            <a:r>
              <a:rPr lang="en-US" altLang="ja-JP" dirty="0" smtClean="0"/>
              <a:t>1</a:t>
            </a:r>
            <a:r>
              <a:rPr lang="ja-JP" altLang="en-US" dirty="0" smtClean="0"/>
              <a:t>月頃のまとめ</a:t>
            </a:r>
            <a:endParaRPr lang="en-US" altLang="ja-JP" dirty="0" smtClean="0"/>
          </a:p>
          <a:p>
            <a:pPr defTabSz="997900">
              <a:defRPr/>
            </a:pPr>
            <a:r>
              <a:rPr lang="ja-JP" altLang="en-US" dirty="0" smtClean="0"/>
              <a:t>＝＝＝＝＝</a:t>
            </a:r>
            <a:endParaRPr lang="en-US" altLang="ja-JP" dirty="0" smtClean="0"/>
          </a:p>
          <a:p>
            <a:pPr defTabSz="997900">
              <a:defRPr/>
            </a:pPr>
            <a:r>
              <a:rPr lang="ja-JP" altLang="en-US" dirty="0" smtClean="0"/>
              <a:t>・「全国書誌  電子書籍・電子雑誌編」の提供</a:t>
            </a:r>
            <a:endParaRPr lang="en-US" altLang="ja-JP" dirty="0" smtClean="0"/>
          </a:p>
          <a:p>
            <a:r>
              <a:rPr kumimoji="1" lang="ja-JP" altLang="en-US" dirty="0" smtClean="0"/>
              <a:t>⇒当館で紙媒体をデジタル化した資料と、インターネット上から収集したボーンデジタルの資料を合わせた概念である「電子書籍・電子雑誌」について、</a:t>
            </a:r>
            <a:r>
              <a:rPr kumimoji="1" lang="en-US" altLang="ja-JP" dirty="0" smtClean="0"/>
              <a:t>API</a:t>
            </a:r>
            <a:r>
              <a:rPr kumimoji="1" lang="ja-JP" altLang="en-US" dirty="0" smtClean="0"/>
              <a:t>や</a:t>
            </a:r>
            <a:r>
              <a:rPr kumimoji="1" lang="en-US" altLang="ja-JP" dirty="0" smtClean="0"/>
              <a:t>RSS</a:t>
            </a:r>
            <a:r>
              <a:rPr kumimoji="1" lang="ja-JP" altLang="en-US" dirty="0" err="1" smtClean="0"/>
              <a:t>での</a:t>
            </a:r>
            <a:r>
              <a:rPr kumimoji="1" lang="ja-JP" altLang="en-US" dirty="0" smtClean="0"/>
              <a:t>提供を開始します。なお、ここに、すでに前のスライドでご説明した、</a:t>
            </a:r>
            <a:r>
              <a:rPr kumimoji="1" lang="en-US" altLang="ja-JP" dirty="0" smtClean="0"/>
              <a:t>7</a:t>
            </a:r>
            <a:r>
              <a:rPr kumimoji="1" lang="ja-JP" altLang="en-US" dirty="0" smtClean="0"/>
              <a:t>月から収集を開始した「民間のオンライン資料」が含まれます。</a:t>
            </a:r>
            <a:endParaRPr kumimoji="1" lang="en-US" altLang="ja-JP" dirty="0" smtClean="0"/>
          </a:p>
          <a:p>
            <a:r>
              <a:rPr kumimoji="1" lang="ja-JP" altLang="en-US" dirty="0" smtClean="0"/>
              <a:t>・ご存じの通り、</a:t>
            </a:r>
            <a:r>
              <a:rPr lang="ja-JP" altLang="en-US" dirty="0" smtClean="0"/>
              <a:t>学術論文や書籍などの学術コンテンツの分野では、個々のコンテンツに国際的な識別子である“</a:t>
            </a:r>
            <a:r>
              <a:rPr lang="en-US" altLang="ja-JP" dirty="0" smtClean="0"/>
              <a:t>DOI”</a:t>
            </a:r>
            <a:r>
              <a:rPr lang="ja-JP" altLang="en-US" dirty="0" smtClean="0"/>
              <a:t>（</a:t>
            </a:r>
            <a:r>
              <a:rPr lang="en-US" altLang="ja-JP" dirty="0" smtClean="0"/>
              <a:t>Digital Object Identifier</a:t>
            </a:r>
            <a:r>
              <a:rPr lang="ja-JP" altLang="en-US" dirty="0" smtClean="0"/>
              <a:t>）という番号をつけ、コンテンツの所在情報とともに管理し、永続的なアクセスを可能にするということが広く行われています。</a:t>
            </a:r>
            <a:r>
              <a:rPr kumimoji="1" lang="en-US" altLang="ja-JP" dirty="0" smtClean="0"/>
              <a:t>DOI</a:t>
            </a:r>
            <a:r>
              <a:rPr kumimoji="1" lang="ja-JP" altLang="en-US" dirty="0" smtClean="0"/>
              <a:t>は、従来日本では対応できていなかったのですが、科学技術振興機構という機関によって、ジャパンリンクセンターという</a:t>
            </a:r>
            <a:r>
              <a:rPr lang="ja-JP" altLang="en-US" dirty="0" smtClean="0"/>
              <a:t>世界で第</a:t>
            </a:r>
            <a:r>
              <a:rPr lang="en-US" altLang="ja-JP" dirty="0" smtClean="0"/>
              <a:t>9</a:t>
            </a:r>
            <a:r>
              <a:rPr lang="ja-JP" altLang="en-US" dirty="0" smtClean="0"/>
              <a:t>番目（日本では唯一）の</a:t>
            </a:r>
            <a:r>
              <a:rPr lang="en-US" altLang="ja-JP" dirty="0" smtClean="0"/>
              <a:t>DOI</a:t>
            </a:r>
            <a:r>
              <a:rPr lang="ja-JP" altLang="en-US" dirty="0" smtClean="0"/>
              <a:t>登録機関が構築されました。</a:t>
            </a:r>
            <a:r>
              <a:rPr lang="en-US" altLang="ja-JP" dirty="0" smtClean="0"/>
              <a:t>NDL</a:t>
            </a:r>
            <a:r>
              <a:rPr lang="ja-JP" altLang="en-US" dirty="0" smtClean="0"/>
              <a:t>サーチでは、ジャパンリンクセンターとの連携により、</a:t>
            </a:r>
            <a:r>
              <a:rPr lang="en-US" altLang="ja-JP" dirty="0" smtClean="0"/>
              <a:t>DOI</a:t>
            </a:r>
            <a:r>
              <a:rPr lang="ja-JP" altLang="en-US" dirty="0" smtClean="0"/>
              <a:t>の格納・提供（</a:t>
            </a:r>
            <a:r>
              <a:rPr lang="en-US" altLang="ja-JP" dirty="0" smtClean="0"/>
              <a:t>GUI</a:t>
            </a:r>
            <a:r>
              <a:rPr lang="ja-JP" altLang="en-US" dirty="0" err="1" smtClean="0"/>
              <a:t>での</a:t>
            </a:r>
            <a:r>
              <a:rPr lang="ja-JP" altLang="en-US" dirty="0" smtClean="0"/>
              <a:t>表示、</a:t>
            </a:r>
            <a:r>
              <a:rPr lang="en-US" altLang="ja-JP" dirty="0" smtClean="0"/>
              <a:t>API</a:t>
            </a:r>
            <a:r>
              <a:rPr lang="ja-JP" altLang="en-US" dirty="0" err="1" smtClean="0"/>
              <a:t>での</a:t>
            </a:r>
            <a:r>
              <a:rPr lang="ja-JP" altLang="en-US" dirty="0" smtClean="0"/>
              <a:t>出力）を今後行います。</a:t>
            </a:r>
            <a:endParaRPr lang="en-US" altLang="ja-JP" dirty="0" smtClean="0"/>
          </a:p>
          <a:p>
            <a:r>
              <a:rPr kumimoji="1" lang="ja-JP" altLang="en-US" dirty="0" smtClean="0"/>
              <a:t>・</a:t>
            </a:r>
            <a:r>
              <a:rPr kumimoji="1" lang="en-US" altLang="ja-JP" dirty="0" smtClean="0"/>
              <a:t>DC-NDL(RDF)</a:t>
            </a:r>
            <a:r>
              <a:rPr kumimoji="1" lang="ja-JP" altLang="en-US" dirty="0" smtClean="0"/>
              <a:t>等、</a:t>
            </a:r>
            <a:r>
              <a:rPr kumimoji="1" lang="en-US" altLang="ja-JP" dirty="0" smtClean="0"/>
              <a:t>NDL</a:t>
            </a:r>
            <a:r>
              <a:rPr kumimoji="1" lang="ja-JP" altLang="en-US" dirty="0" smtClean="0"/>
              <a:t>サーチから提供しているメタデータフォーマットについては、従来も、人間が読める表形式では、外部に提供していました。しかし、機械可読形式である</a:t>
            </a:r>
            <a:r>
              <a:rPr kumimoji="1" lang="en-US" altLang="ja-JP" dirty="0" smtClean="0"/>
              <a:t>XML</a:t>
            </a:r>
            <a:r>
              <a:rPr kumimoji="1" lang="ja-JP" altLang="en-US" dirty="0" smtClean="0"/>
              <a:t>では提供できていませんでした。現在、その提供を目指し、作成を進めています。</a:t>
            </a:r>
            <a:endParaRPr kumimoji="1" lang="en-US" altLang="ja-JP" dirty="0" smtClean="0"/>
          </a:p>
          <a:p>
            <a:r>
              <a:rPr kumimoji="1" lang="ja-JP" altLang="en-US" dirty="0" smtClean="0"/>
              <a:t>・</a:t>
            </a:r>
            <a:r>
              <a:rPr kumimoji="1" lang="en-US" altLang="ja-JP" dirty="0" smtClean="0"/>
              <a:t>NDL</a:t>
            </a:r>
            <a:r>
              <a:rPr kumimoji="1" lang="ja-JP" altLang="en-US" dirty="0" smtClean="0"/>
              <a:t>サーチが提供する</a:t>
            </a:r>
            <a:r>
              <a:rPr kumimoji="1" lang="en-US" altLang="ja-JP" dirty="0" smtClean="0"/>
              <a:t>API</a:t>
            </a:r>
            <a:r>
              <a:rPr kumimoji="1" lang="ja-JP" altLang="en-US" dirty="0" smtClean="0"/>
              <a:t>の仕様書は、すでにかなり前から提供していました。しかし、それは日本語のみでした。海外の方から、「英語版があれば連携がもっとスムーズに進むのに」という意見をいただいたため、今回英語版を作成しました。事前に事務局を通じてお送りしており、今回も皆様にお渡しするためにお持ちしています。是非ご活用ください。</a:t>
            </a:r>
            <a:endParaRPr kumimoji="1" lang="ja-JP" altLang="en-US" dirty="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72</a:t>
            </a:fld>
            <a:endParaRPr lang="ja-JP" altLang="en-US" dirty="0">
              <a:solidFill>
                <a:prstClr val="black"/>
              </a:solidFill>
            </a:endParaRPr>
          </a:p>
        </p:txBody>
      </p:sp>
    </p:spTree>
    <p:extLst>
      <p:ext uri="{BB962C8B-B14F-4D97-AF65-F5344CB8AC3E}">
        <p14:creationId xmlns:p14="http://schemas.microsoft.com/office/powerpoint/2010/main" val="2116816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pPr defTabSz="1059755"/>
            <a:endParaRPr lang="en-US" altLang="ja-JP" dirty="0" smtClean="0">
              <a:ea typeface="ＭＳ Ｐゴシック" charset="-128"/>
            </a:endParaRPr>
          </a:p>
        </p:txBody>
      </p:sp>
      <p:sp>
        <p:nvSpPr>
          <p:cNvPr id="79875" name="Rectangle 6"/>
          <p:cNvSpPr>
            <a:spLocks noGrp="1" noChangeArrowheads="1"/>
          </p:cNvSpPr>
          <p:nvPr>
            <p:ph type="ftr" sz="quarter" idx="4"/>
          </p:nvPr>
        </p:nvSpPr>
        <p:spPr>
          <a:noFill/>
        </p:spPr>
        <p:txBody>
          <a:bodyPr/>
          <a:lstStyle/>
          <a:p>
            <a:pPr defTabSz="1059755"/>
            <a:endParaRPr lang="en-US" altLang="ja-JP" dirty="0" smtClean="0">
              <a:ea typeface="ＭＳ Ｐゴシック" charset="-128"/>
            </a:endParaRPr>
          </a:p>
        </p:txBody>
      </p:sp>
      <p:sp>
        <p:nvSpPr>
          <p:cNvPr id="79876" name="Rectangle 7"/>
          <p:cNvSpPr>
            <a:spLocks noGrp="1" noChangeArrowheads="1"/>
          </p:cNvSpPr>
          <p:nvPr>
            <p:ph type="sldNum" sz="quarter" idx="5"/>
          </p:nvPr>
        </p:nvSpPr>
        <p:spPr>
          <a:noFill/>
        </p:spPr>
        <p:txBody>
          <a:bodyPr/>
          <a:lstStyle/>
          <a:p>
            <a:pPr defTabSz="1059755"/>
            <a:fld id="{7837BDA7-BA14-4A8E-AF2F-11FD8FE1D7ED}" type="slidenum">
              <a:rPr lang="en-US" altLang="ja-JP" smtClean="0">
                <a:ea typeface="ＭＳ Ｐゴシック" charset="-128"/>
              </a:rPr>
              <a:pPr defTabSz="1059755"/>
              <a:t>8</a:t>
            </a:fld>
            <a:endParaRPr lang="en-US" altLang="ja-JP" dirty="0" smtClean="0">
              <a:ea typeface="ＭＳ Ｐゴシック" charset="-128"/>
            </a:endParaRPr>
          </a:p>
        </p:txBody>
      </p:sp>
      <p:sp>
        <p:nvSpPr>
          <p:cNvPr id="79877" name="Rectangle 2"/>
          <p:cNvSpPr>
            <a:spLocks noGrp="1" noRot="1" noChangeAspect="1" noChangeArrowheads="1" noTextEdit="1"/>
          </p:cNvSpPr>
          <p:nvPr>
            <p:ph type="sldImg"/>
          </p:nvPr>
        </p:nvSpPr>
        <p:spPr>
          <a:xfrm>
            <a:off x="844550" y="374650"/>
            <a:ext cx="5576888" cy="3136900"/>
          </a:xfrm>
          <a:ln/>
        </p:spPr>
      </p:sp>
      <p:sp>
        <p:nvSpPr>
          <p:cNvPr id="79878" name="Rectangle 3"/>
          <p:cNvSpPr>
            <a:spLocks noGrp="1" noChangeArrowheads="1"/>
          </p:cNvSpPr>
          <p:nvPr>
            <p:ph type="body" idx="1"/>
          </p:nvPr>
        </p:nvSpPr>
        <p:spPr>
          <a:xfrm>
            <a:off x="373748" y="3595023"/>
            <a:ext cx="6672012" cy="6871494"/>
          </a:xfrm>
          <a:noFill/>
          <a:ln/>
        </p:spPr>
        <p:txBody>
          <a:bodyPr/>
          <a:lstStyle/>
          <a:p>
            <a:pPr eaLnBrk="1" hangingPunct="1"/>
            <a:r>
              <a:rPr lang="ja-JP" altLang="en-US" u="sng" dirty="0" smtClean="0">
                <a:latin typeface="HG丸ｺﾞｼｯｸM-PRO" panose="020F0600000000000000" pitchFamily="50" charset="-128"/>
                <a:ea typeface="HG丸ｺﾞｼｯｸM-PRO" panose="020F0600000000000000" pitchFamily="50" charset="-128"/>
              </a:rPr>
              <a:t>これは、</a:t>
            </a:r>
            <a:r>
              <a:rPr lang="en-US" altLang="ja-JP" u="sng" dirty="0" smtClean="0">
                <a:solidFill>
                  <a:srgbClr val="FF0000"/>
                </a:solidFill>
                <a:latin typeface="HG丸ｺﾞｼｯｸM-PRO" panose="020F0600000000000000" pitchFamily="50" charset="-128"/>
                <a:ea typeface="HG丸ｺﾞｼｯｸM-PRO" panose="020F0600000000000000" pitchFamily="50" charset="-128"/>
              </a:rPr>
              <a:t>2004</a:t>
            </a:r>
            <a:r>
              <a:rPr lang="ja-JP" altLang="en-US" u="sng" dirty="0" smtClean="0">
                <a:solidFill>
                  <a:srgbClr val="FF0000"/>
                </a:solidFill>
                <a:latin typeface="HG丸ｺﾞｼｯｸM-PRO" panose="020F0600000000000000" pitchFamily="50" charset="-128"/>
                <a:ea typeface="HG丸ｺﾞｼｯｸM-PRO" panose="020F0600000000000000" pitchFamily="50" charset="-128"/>
              </a:rPr>
              <a:t>年に作成したイメージ図</a:t>
            </a:r>
            <a:r>
              <a:rPr lang="ja-JP" altLang="en-US" u="sng" dirty="0" smtClean="0">
                <a:latin typeface="HG丸ｺﾞｼｯｸM-PRO" panose="020F0600000000000000" pitchFamily="50" charset="-128"/>
                <a:ea typeface="HG丸ｺﾞｼｯｸM-PRO" panose="020F0600000000000000" pitchFamily="50" charset="-128"/>
              </a:rPr>
              <a:t>です。</a:t>
            </a:r>
            <a:endParaRPr lang="en-US" altLang="ja-JP" u="sng" dirty="0" smtClean="0">
              <a:latin typeface="HG丸ｺﾞｼｯｸM-PRO" panose="020F0600000000000000" pitchFamily="50" charset="-128"/>
              <a:ea typeface="HG丸ｺﾞｼｯｸM-PRO" panose="020F0600000000000000" pitchFamily="50" charset="-128"/>
            </a:endParaRPr>
          </a:p>
          <a:p>
            <a:pPr eaLnBrk="1" hangingPunct="1"/>
            <a:r>
              <a:rPr lang="ja-JP" altLang="en-US" u="sng" dirty="0" smtClean="0">
                <a:latin typeface="HG丸ｺﾞｼｯｸM-PRO" panose="020F0600000000000000" pitchFamily="50" charset="-128"/>
                <a:ea typeface="HG丸ｺﾞｼｯｸM-PRO" panose="020F0600000000000000" pitchFamily="50" charset="-128"/>
              </a:rPr>
              <a:t>ポータルの背景として</a:t>
            </a:r>
            <a:r>
              <a:rPr lang="ja-JP" altLang="en-US" u="sng" dirty="0" smtClean="0">
                <a:solidFill>
                  <a:srgbClr val="FF0000"/>
                </a:solidFill>
                <a:latin typeface="HG丸ｺﾞｼｯｸM-PRO" panose="020F0600000000000000" pitchFamily="50" charset="-128"/>
                <a:ea typeface="HG丸ｺﾞｼｯｸM-PRO" panose="020F0600000000000000" pitchFamily="50" charset="-128"/>
              </a:rPr>
              <a:t>電子図書館サービスの全体像</a:t>
            </a:r>
            <a:r>
              <a:rPr lang="ja-JP" altLang="en-US" u="sng" dirty="0" smtClean="0">
                <a:latin typeface="HG丸ｺﾞｼｯｸM-PRO" panose="020F0600000000000000" pitchFamily="50" charset="-128"/>
                <a:ea typeface="HG丸ｺﾞｼｯｸM-PRO" panose="020F0600000000000000" pitchFamily="50" charset="-128"/>
              </a:rPr>
              <a:t>です。 </a:t>
            </a:r>
          </a:p>
          <a:p>
            <a:pPr eaLnBrk="1" hangingPunct="1"/>
            <a:r>
              <a:rPr lang="ja-JP" altLang="en-US" dirty="0" smtClean="0">
                <a:solidFill>
                  <a:srgbClr val="FF0000"/>
                </a:solidFill>
                <a:latin typeface="HG丸ｺﾞｼｯｸM-PRO" panose="020F0600000000000000" pitchFamily="50" charset="-128"/>
                <a:ea typeface="HG丸ｺﾞｼｯｸM-PRO" panose="020F0600000000000000" pitchFamily="50" charset="-128"/>
              </a:rPr>
              <a:t>右下</a:t>
            </a:r>
            <a:r>
              <a:rPr lang="ja-JP" altLang="en-US" dirty="0" smtClean="0">
                <a:latin typeface="HG丸ｺﾞｼｯｸM-PRO" panose="020F0600000000000000" pitchFamily="50" charset="-128"/>
                <a:ea typeface="HG丸ｺﾞｼｯｸM-PRO" panose="020F0600000000000000" pitchFamily="50" charset="-128"/>
              </a:rPr>
              <a:t>の「デジタルアーカイブ」として、デジタル化したリソースやインターネット情報などを蓄積し、長期保存します。 </a:t>
            </a:r>
          </a:p>
          <a:p>
            <a:pPr eaLnBrk="1" hangingPunct="1"/>
            <a:r>
              <a:rPr lang="ja-JP" altLang="en-US" dirty="0" smtClean="0">
                <a:latin typeface="HG丸ｺﾞｼｯｸM-PRO" panose="020F0600000000000000" pitchFamily="50" charset="-128"/>
                <a:ea typeface="HG丸ｺﾞｼｯｸM-PRO" panose="020F0600000000000000" pitchFamily="50" charset="-128"/>
              </a:rPr>
              <a:t>そのとなりが、既存システムの</a:t>
            </a:r>
            <a:r>
              <a:rPr lang="en-US" altLang="ja-JP" dirty="0" smtClean="0">
                <a:latin typeface="HG丸ｺﾞｼｯｸM-PRO" panose="020F0600000000000000" pitchFamily="50" charset="-128"/>
                <a:ea typeface="HG丸ｺﾞｼｯｸM-PRO" panose="020F0600000000000000" pitchFamily="50" charset="-128"/>
              </a:rPr>
              <a:t>NDL-OPAC</a:t>
            </a:r>
            <a:r>
              <a:rPr lang="ja-JP" altLang="en-US" dirty="0" smtClean="0">
                <a:latin typeface="HG丸ｺﾞｼｯｸM-PRO" panose="020F0600000000000000" pitchFamily="50" charset="-128"/>
                <a:ea typeface="HG丸ｺﾞｼｯｸM-PRO" panose="020F0600000000000000" pitchFamily="50" charset="-128"/>
              </a:rPr>
              <a:t>などの「蔵書目録」などです。 これらの書誌情報やデータベース内のメタデータを提供する機能を備えることにより、デジタルアーカイブポータルから統合的に利用できるようにします。 </a:t>
            </a:r>
          </a:p>
          <a:p>
            <a:pPr eaLnBrk="1" hangingPunct="1"/>
            <a:r>
              <a:rPr lang="ja-JP" altLang="en-US" dirty="0" smtClean="0">
                <a:solidFill>
                  <a:srgbClr val="FF0000"/>
                </a:solidFill>
                <a:latin typeface="HG丸ｺﾞｼｯｸM-PRO" panose="020F0600000000000000" pitchFamily="50" charset="-128"/>
                <a:ea typeface="HG丸ｺﾞｼｯｸM-PRO" panose="020F0600000000000000" pitchFamily="50" charset="-128"/>
              </a:rPr>
              <a:t>上</a:t>
            </a:r>
            <a:r>
              <a:rPr lang="ja-JP" altLang="en-US" dirty="0" smtClean="0">
                <a:latin typeface="HG丸ｺﾞｼｯｸM-PRO" panose="020F0600000000000000" pitchFamily="50" charset="-128"/>
                <a:ea typeface="HG丸ｺﾞｼｯｸM-PRO" panose="020F0600000000000000" pitchFamily="50" charset="-128"/>
              </a:rPr>
              <a:t>の、この「ポータル」は、これら当館の資源だけでなく、左下にある、他機関のデジタルアーカイブや目録などの有用情報も合わせて案内できるようにしたいと考えています。 </a:t>
            </a:r>
          </a:p>
          <a:p>
            <a:pPr eaLnBrk="1" hangingPunct="1"/>
            <a:r>
              <a:rPr lang="ja-JP" altLang="en-US" dirty="0" smtClean="0">
                <a:solidFill>
                  <a:srgbClr val="FF0000"/>
                </a:solidFill>
                <a:latin typeface="HG丸ｺﾞｼｯｸM-PRO" panose="020F0600000000000000" pitchFamily="50" charset="-128"/>
                <a:ea typeface="HG丸ｺﾞｼｯｸM-PRO" panose="020F0600000000000000" pitchFamily="50" charset="-128"/>
              </a:rPr>
              <a:t>左</a:t>
            </a:r>
            <a:r>
              <a:rPr lang="ja-JP" altLang="en-US" dirty="0" smtClean="0">
                <a:latin typeface="HG丸ｺﾞｼｯｸM-PRO" panose="020F0600000000000000" pitchFamily="50" charset="-128"/>
                <a:ea typeface="HG丸ｺﾞｼｯｸM-PRO" panose="020F0600000000000000" pitchFamily="50" charset="-128"/>
              </a:rPr>
              <a:t>の、「ポータルのインターフェース」としては２つ、利用者へのニーズに合わせた検索手段の提供と、他システムがポータルの機能を利用するための</a:t>
            </a:r>
            <a:r>
              <a:rPr lang="en-US" altLang="ja-JP" dirty="0" smtClean="0">
                <a:latin typeface="HG丸ｺﾞｼｯｸM-PRO" panose="020F0600000000000000" pitchFamily="50" charset="-128"/>
                <a:ea typeface="HG丸ｺﾞｼｯｸM-PRO" panose="020F0600000000000000" pitchFamily="50" charset="-128"/>
              </a:rPr>
              <a:t>API</a:t>
            </a:r>
            <a:r>
              <a:rPr lang="ja-JP" altLang="en-US" dirty="0" smtClean="0">
                <a:latin typeface="HG丸ｺﾞｼｯｸM-PRO" panose="020F0600000000000000" pitchFamily="50" charset="-128"/>
                <a:ea typeface="HG丸ｺﾞｼｯｸM-PRO" panose="020F0600000000000000" pitchFamily="50" charset="-128"/>
              </a:rPr>
              <a:t>機能を持ちます。 </a:t>
            </a:r>
          </a:p>
          <a:p>
            <a:pPr eaLnBrk="1" hangingPunct="1"/>
            <a:r>
              <a:rPr lang="ja-JP" altLang="en-US" i="1" dirty="0" smtClean="0">
                <a:latin typeface="HG丸ｺﾞｼｯｸM-PRO" panose="020F0600000000000000" pitchFamily="50" charset="-128"/>
                <a:ea typeface="HG丸ｺﾞｼｯｸM-PRO" panose="020F0600000000000000" pitchFamily="50" charset="-128"/>
              </a:rPr>
              <a:t>また、右の、「主題情報、目次情報、解題情報、レファレンス情報などの当館のナレッジデータベース」を、検索を支援する情報として、位置づけています。</a:t>
            </a:r>
            <a:endParaRPr lang="en-US" altLang="ja-JP" i="1" dirty="0" smtClean="0">
              <a:latin typeface="HG丸ｺﾞｼｯｸM-PRO" panose="020F0600000000000000" pitchFamily="50" charset="-128"/>
              <a:ea typeface="HG丸ｺﾞｼｯｸM-PRO" panose="020F0600000000000000" pitchFamily="50" charset="-128"/>
            </a:endParaRPr>
          </a:p>
          <a:p>
            <a:pPr eaLnBrk="1" hangingPunct="1"/>
            <a:endParaRPr lang="en-US" altLang="ja-JP" i="1" dirty="0" smtClean="0">
              <a:latin typeface="HG丸ｺﾞｼｯｸM-PRO" panose="020F0600000000000000" pitchFamily="50" charset="-128"/>
              <a:ea typeface="HG丸ｺﾞｼｯｸM-PRO" panose="020F0600000000000000" pitchFamily="50" charset="-128"/>
            </a:endParaRPr>
          </a:p>
          <a:p>
            <a:pPr eaLnBrk="1" hangingPunct="1"/>
            <a:r>
              <a:rPr lang="en-US" altLang="ja-JP" u="sng" dirty="0" smtClean="0">
                <a:latin typeface="HG丸ｺﾞｼｯｸM-PRO" panose="020F0600000000000000" pitchFamily="50" charset="-128"/>
                <a:ea typeface="HG丸ｺﾞｼｯｸM-PRO" panose="020F0600000000000000" pitchFamily="50" charset="-128"/>
              </a:rPr>
              <a:t>2004</a:t>
            </a:r>
            <a:r>
              <a:rPr lang="ja-JP" altLang="en-US" u="sng" dirty="0" smtClean="0">
                <a:latin typeface="HG丸ｺﾞｼｯｸM-PRO" panose="020F0600000000000000" pitchFamily="50" charset="-128"/>
                <a:ea typeface="HG丸ｺﾞｼｯｸM-PRO" panose="020F0600000000000000" pitchFamily="50" charset="-128"/>
              </a:rPr>
              <a:t>年に描いた</a:t>
            </a:r>
            <a:r>
              <a:rPr lang="ja-JP" altLang="en-US" u="sng" dirty="0" smtClean="0">
                <a:solidFill>
                  <a:srgbClr val="FF0000"/>
                </a:solidFill>
                <a:latin typeface="HG丸ｺﾞｼｯｸM-PRO" panose="020F0600000000000000" pitchFamily="50" charset="-128"/>
                <a:ea typeface="HG丸ｺﾞｼｯｸM-PRO" panose="020F0600000000000000" pitchFamily="50" charset="-128"/>
              </a:rPr>
              <a:t>イメージの実現形として、ポータルを発展させた</a:t>
            </a:r>
            <a:endParaRPr lang="en-US" altLang="ja-JP" u="sng" dirty="0" smtClean="0">
              <a:solidFill>
                <a:srgbClr val="FF0000"/>
              </a:solidFill>
              <a:latin typeface="HG丸ｺﾞｼｯｸM-PRO" panose="020F0600000000000000" pitchFamily="50" charset="-128"/>
              <a:ea typeface="HG丸ｺﾞｼｯｸM-PRO" panose="020F0600000000000000" pitchFamily="50" charset="-128"/>
            </a:endParaRPr>
          </a:p>
          <a:p>
            <a:pPr eaLnBrk="1" hangingPunct="1"/>
            <a:r>
              <a:rPr lang="ja-JP" altLang="en-US" i="0" u="sng" dirty="0" smtClean="0">
                <a:solidFill>
                  <a:srgbClr val="FF0000"/>
                </a:solidFill>
                <a:latin typeface="HG丸ｺﾞｼｯｸM-PRO" panose="020F0600000000000000" pitchFamily="50" charset="-128"/>
                <a:ea typeface="HG丸ｺﾞｼｯｸM-PRO" panose="020F0600000000000000" pitchFamily="50" charset="-128"/>
              </a:rPr>
              <a:t>「情報探索サービス（</a:t>
            </a:r>
            <a:r>
              <a:rPr lang="en-US" altLang="ja-JP" i="0" u="sng" dirty="0" smtClean="0">
                <a:solidFill>
                  <a:srgbClr val="FF0000"/>
                </a:solidFill>
                <a:latin typeface="HG丸ｺﾞｼｯｸM-PRO" panose="020F0600000000000000" pitchFamily="50" charset="-128"/>
                <a:ea typeface="HG丸ｺﾞｼｯｸM-PRO" panose="020F0600000000000000" pitchFamily="50" charset="-128"/>
              </a:rPr>
              <a:t>NDL</a:t>
            </a:r>
            <a:r>
              <a:rPr lang="ja-JP" altLang="en-US" i="0" u="sng" dirty="0" smtClean="0">
                <a:solidFill>
                  <a:srgbClr val="FF0000"/>
                </a:solidFill>
                <a:latin typeface="HG丸ｺﾞｼｯｸM-PRO" panose="020F0600000000000000" pitchFamily="50" charset="-128"/>
                <a:ea typeface="HG丸ｺﾞｼｯｸM-PRO" panose="020F0600000000000000" pitchFamily="50" charset="-128"/>
              </a:rPr>
              <a:t>サーチ）」の構築をめざしました。</a:t>
            </a:r>
            <a:endParaRPr lang="en-US" altLang="ja-JP" i="0" u="sng" dirty="0" smtClean="0">
              <a:solidFill>
                <a:srgbClr val="FF0000"/>
              </a:solidFill>
              <a:latin typeface="HG丸ｺﾞｼｯｸM-PRO" panose="020F0600000000000000" pitchFamily="50" charset="-128"/>
              <a:ea typeface="HG丸ｺﾞｼｯｸM-PRO" panose="020F0600000000000000" pitchFamily="50" charset="-128"/>
            </a:endParaRPr>
          </a:p>
          <a:p>
            <a:pPr eaLnBrk="1" hangingPunct="1"/>
            <a:endParaRPr lang="en-US" altLang="ja-JP" i="0" u="sng" dirty="0" smtClean="0">
              <a:solidFill>
                <a:srgbClr val="FF0000"/>
              </a:solidFill>
              <a:latin typeface="HG丸ｺﾞｼｯｸM-PRO" panose="020F0600000000000000" pitchFamily="50" charset="-128"/>
              <a:ea typeface="HG丸ｺﾞｼｯｸM-PRO" panose="020F0600000000000000" pitchFamily="50" charset="-128"/>
            </a:endParaRPr>
          </a:p>
          <a:p>
            <a:pPr eaLnBrk="1" hangingPunct="1"/>
            <a:endParaRPr lang="en-US" altLang="ja-JP" dirty="0" smtClean="0">
              <a:latin typeface="HG丸ｺﾞｼｯｸM-PRO" panose="020F0600000000000000" pitchFamily="50" charset="-128"/>
              <a:ea typeface="HG丸ｺﾞｼｯｸM-PRO" panose="020F0600000000000000" pitchFamily="50" charset="-128"/>
            </a:endParaRPr>
          </a:p>
        </p:txBody>
      </p:sp>
      <p:sp>
        <p:nvSpPr>
          <p:cNvPr id="79879" name="日付プレースホルダ 6"/>
          <p:cNvSpPr>
            <a:spLocks noGrp="1"/>
          </p:cNvSpPr>
          <p:nvPr>
            <p:ph type="dt" sz="quarter" idx="1"/>
          </p:nvPr>
        </p:nvSpPr>
        <p:spPr>
          <a:noFill/>
        </p:spPr>
        <p:txBody>
          <a:bodyPr/>
          <a:lstStyle/>
          <a:p>
            <a:pPr defTabSz="1059755"/>
            <a:fld id="{78F8204D-9458-4EA4-8760-E5693204337C}" type="datetime1">
              <a:rPr lang="ja-JP" altLang="en-US" smtClean="0">
                <a:ea typeface="ＭＳ Ｐゴシック" charset="-128"/>
              </a:rPr>
              <a:pPr defTabSz="1059755"/>
              <a:t>2016/5/29</a:t>
            </a:fld>
            <a:endParaRPr lang="en-US" altLang="ja-JP" dirty="0" smtClean="0">
              <a:ea typeface="ＭＳ Ｐゴシック" charset="-128"/>
            </a:endParaRPr>
          </a:p>
        </p:txBody>
      </p:sp>
    </p:spTree>
    <p:extLst>
      <p:ext uri="{BB962C8B-B14F-4D97-AF65-F5344CB8AC3E}">
        <p14:creationId xmlns:p14="http://schemas.microsoft.com/office/powerpoint/2010/main" val="14494108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2"/>
            <a:r>
              <a:rPr lang="ja-JP" altLang="en-US" b="1" dirty="0" smtClean="0">
                <a:solidFill>
                  <a:srgbClr val="C00000"/>
                </a:solidFill>
              </a:rPr>
              <a:t>関係機関との連携により、補完しあいながら、利用者が必要とする情報を利用できるようにしています。</a:t>
            </a:r>
            <a:endParaRPr lang="ja-JP" altLang="en-US" dirty="0" smtClean="0">
              <a:solidFill>
                <a:srgbClr val="C00000"/>
              </a:solidFill>
            </a:endParaRPr>
          </a:p>
          <a:p>
            <a:endParaRPr kumimoji="1" lang="en-US" altLang="ja-JP" dirty="0" smtClean="0"/>
          </a:p>
          <a:p>
            <a:r>
              <a:rPr lang="ja-JP" altLang="en-US" dirty="0" smtClean="0">
                <a:solidFill>
                  <a:srgbClr val="FF0000"/>
                </a:solidFill>
              </a:rPr>
              <a:t>青い矢印は、相互にメタデータのハーベスト</a:t>
            </a:r>
            <a:r>
              <a:rPr lang="ja-JP" altLang="en-US" dirty="0" smtClean="0"/>
              <a:t>、</a:t>
            </a:r>
            <a:r>
              <a:rPr lang="ja-JP" altLang="en-US" dirty="0" smtClean="0">
                <a:solidFill>
                  <a:srgbClr val="FF0000"/>
                </a:solidFill>
              </a:rPr>
              <a:t>横断検索</a:t>
            </a:r>
            <a:r>
              <a:rPr lang="ja-JP" altLang="en-US" dirty="0" smtClean="0"/>
              <a:t>しあい、メタデータを相互に交換しあう関係</a:t>
            </a:r>
            <a:endParaRPr lang="en-US" altLang="ja-JP" dirty="0" smtClean="0"/>
          </a:p>
          <a:p>
            <a:r>
              <a:rPr kumimoji="1" lang="ja-JP" altLang="en-US" dirty="0" smtClean="0">
                <a:solidFill>
                  <a:srgbClr val="FF0000"/>
                </a:solidFill>
              </a:rPr>
              <a:t>赤い矢印は、検索結果から、外部のサービスを再検索</a:t>
            </a:r>
            <a:r>
              <a:rPr kumimoji="1" lang="ja-JP" altLang="en-US" dirty="0" smtClean="0"/>
              <a:t>していくもの</a:t>
            </a:r>
            <a:endParaRPr kumimoji="1" lang="en-US" altLang="ja-JP" dirty="0" smtClean="0"/>
          </a:p>
          <a:p>
            <a:endParaRPr lang="en-US" altLang="ja-JP" dirty="0" smtClean="0"/>
          </a:p>
          <a:p>
            <a:r>
              <a:rPr lang="ja-JP" altLang="en-US" dirty="0" smtClean="0">
                <a:solidFill>
                  <a:srgbClr val="FF0000"/>
                </a:solidFill>
              </a:rPr>
              <a:t>商用の出版サイトへのナビゲートも行っている</a:t>
            </a:r>
            <a:endParaRPr lang="en-US" altLang="ja-JP" dirty="0" smtClean="0">
              <a:solidFill>
                <a:srgbClr val="FF0000"/>
              </a:solidFill>
            </a:endParaRPr>
          </a:p>
          <a:p>
            <a:r>
              <a:rPr lang="ja-JP" altLang="en-US" dirty="0" smtClean="0">
                <a:solidFill>
                  <a:srgbClr val="FF0000"/>
                </a:solidFill>
              </a:rPr>
              <a:t>今後も、有用なサイトとの連携を進め、利用者が求める情報に迅速に到達できるようにします。</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D7C9C10-23C4-4E22-9AB3-CA4643CB9647}" type="slidenum">
              <a:rPr kumimoji="1" lang="ja-JP" altLang="en-US" smtClean="0"/>
              <a:pPr/>
              <a:t>73</a:t>
            </a:fld>
            <a:endParaRPr kumimoji="1" lang="ja-JP" altLang="en-US"/>
          </a:p>
        </p:txBody>
      </p:sp>
      <p:sp>
        <p:nvSpPr>
          <p:cNvPr id="5" name="日付プレースホルダー 4"/>
          <p:cNvSpPr>
            <a:spLocks noGrp="1"/>
          </p:cNvSpPr>
          <p:nvPr>
            <p:ph type="dt" idx="11"/>
          </p:nvPr>
        </p:nvSpPr>
        <p:spPr/>
        <p:txBody>
          <a:bodyPr/>
          <a:lstStyle/>
          <a:p>
            <a:r>
              <a:rPr kumimoji="1" lang="en-US" altLang="ja-JP" smtClean="0"/>
              <a:t>2013/4/2</a:t>
            </a:r>
            <a:endParaRPr kumimoji="1" lang="ja-JP" altLang="en-US"/>
          </a:p>
        </p:txBody>
      </p:sp>
    </p:spTree>
    <p:extLst>
      <p:ext uri="{BB962C8B-B14F-4D97-AF65-F5344CB8AC3E}">
        <p14:creationId xmlns:p14="http://schemas.microsoft.com/office/powerpoint/2010/main" val="35772595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書籍の分野にとどまらず、情報の統合検索の対象、ナビゲート先の拡大により、ナショナルアーカイブの構築につながる</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74</a:t>
            </a:fld>
            <a:endParaRPr kumimoji="1" lang="ja-JP" altLang="en-US"/>
          </a:p>
        </p:txBody>
      </p:sp>
    </p:spTree>
    <p:extLst>
      <p:ext uri="{BB962C8B-B14F-4D97-AF65-F5344CB8AC3E}">
        <p14:creationId xmlns:p14="http://schemas.microsoft.com/office/powerpoint/2010/main" val="15116515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10000"/>
          </a:bodyPr>
          <a:lstStyle/>
          <a:p>
            <a:r>
              <a:rPr kumimoji="1" lang="en-US" altLang="ja-JP" dirty="0" smtClean="0"/>
              <a:t>API</a:t>
            </a:r>
            <a:r>
              <a:rPr kumimoji="1" lang="ja-JP" altLang="en-US" dirty="0" smtClean="0"/>
              <a:t>のよる使用例</a:t>
            </a:r>
            <a:endParaRPr kumimoji="1" lang="en-US" altLang="ja-JP" dirty="0" smtClean="0"/>
          </a:p>
          <a:p>
            <a:r>
              <a:rPr kumimoji="1" lang="ja-JP" altLang="en-US" dirty="0" smtClean="0"/>
              <a:t>～～～～～～～</a:t>
            </a:r>
            <a:endParaRPr kumimoji="1" lang="en-US" altLang="ja-JP" dirty="0" smtClean="0"/>
          </a:p>
          <a:p>
            <a:r>
              <a:rPr kumimoji="1" lang="en-US" altLang="ja-JP" dirty="0" smtClean="0"/>
              <a:t>RSS</a:t>
            </a:r>
          </a:p>
          <a:p>
            <a:pPr lvl="1"/>
            <a:r>
              <a:rPr kumimoji="1" lang="ja-JP" altLang="en-US" dirty="0" smtClean="0"/>
              <a:t>検索結果一覧</a:t>
            </a:r>
            <a:endParaRPr kumimoji="1" lang="en-US" altLang="ja-JP" dirty="0" smtClean="0"/>
          </a:p>
          <a:p>
            <a:pPr lvl="2"/>
            <a:r>
              <a:rPr lang="en-US" altLang="ja-JP" dirty="0" smtClean="0">
                <a:hlinkClick r:id="rId3"/>
              </a:rPr>
              <a:t>http://iss.ndl.go.jp/books.rss?any=</a:t>
            </a:r>
            <a:r>
              <a:rPr lang="ja-JP" altLang="en-US" dirty="0" smtClean="0">
                <a:hlinkClick r:id="rId3"/>
              </a:rPr>
              <a:t>永井路子</a:t>
            </a:r>
            <a:endParaRPr lang="en-US" altLang="ja-JP" dirty="0" smtClean="0"/>
          </a:p>
          <a:p>
            <a:pPr lvl="1"/>
            <a:r>
              <a:rPr lang="ja-JP" altLang="en-US" dirty="0" smtClean="0"/>
              <a:t>書誌詳細</a:t>
            </a:r>
            <a:endParaRPr lang="en-US" altLang="ja-JP" dirty="0" smtClean="0"/>
          </a:p>
          <a:p>
            <a:pPr lvl="2"/>
            <a:r>
              <a:rPr lang="en-US" altLang="ja-JP" dirty="0" smtClean="0">
                <a:hlinkClick r:id="rId4"/>
              </a:rPr>
              <a:t>http://iss.ndl.go.jp/books/R100000002-I000001752468-00.rdf</a:t>
            </a:r>
            <a:endParaRPr lang="en-US" altLang="ja-JP" dirty="0" smtClean="0"/>
          </a:p>
          <a:p>
            <a:pPr lvl="1"/>
            <a:r>
              <a:rPr lang="zh-TW" altLang="en-US" dirty="0" smtClean="0"/>
              <a:t>新着書誌情報（作成中書誌）</a:t>
            </a:r>
            <a:endParaRPr lang="en-US" altLang="ja-JP" dirty="0" smtClean="0"/>
          </a:p>
          <a:p>
            <a:pPr lvl="2"/>
            <a:r>
              <a:rPr lang="en-US" altLang="ja-JP" dirty="0" smtClean="0">
                <a:hlinkClick r:id="rId5"/>
              </a:rPr>
              <a:t>http://iss.ndl.go.jp/rss/inprocess/index.xml</a:t>
            </a:r>
            <a:endParaRPr lang="en-US" altLang="ja-JP" dirty="0" smtClean="0"/>
          </a:p>
          <a:p>
            <a:pPr lvl="1"/>
            <a:r>
              <a:rPr lang="zh-TW" altLang="en-US" dirty="0" smtClean="0"/>
              <a:t>全国書誌（作成完了書誌）</a:t>
            </a:r>
          </a:p>
          <a:p>
            <a:pPr lvl="2"/>
            <a:r>
              <a:rPr lang="en-US" altLang="ja-JP" dirty="0" smtClean="0">
                <a:hlinkClick r:id="rId6"/>
              </a:rPr>
              <a:t>http://iss.ndl.go.jp/rss/ndlopac/index.xml</a:t>
            </a:r>
            <a:endParaRPr lang="en-US" altLang="ja-JP" dirty="0" smtClean="0"/>
          </a:p>
          <a:p>
            <a:r>
              <a:rPr kumimoji="1" lang="ja-JP" altLang="en-US" dirty="0" smtClean="0"/>
              <a:t>横断検索</a:t>
            </a:r>
            <a:endParaRPr kumimoji="1" lang="en-US" altLang="ja-JP" dirty="0" smtClean="0"/>
          </a:p>
          <a:p>
            <a:pPr lvl="1"/>
            <a:r>
              <a:rPr lang="en-US" altLang="ja-JP" dirty="0" smtClean="0"/>
              <a:t>http://iss.ndl.go.jp/api/opensearch?title="</a:t>
            </a:r>
            <a:r>
              <a:rPr lang="ja-JP" altLang="en-US" dirty="0" smtClean="0"/>
              <a:t>美貌の女帝</a:t>
            </a:r>
            <a:r>
              <a:rPr lang="en-US" altLang="ja-JP" dirty="0" smtClean="0"/>
              <a:t>“</a:t>
            </a:r>
          </a:p>
          <a:p>
            <a:pPr lvl="1"/>
            <a:r>
              <a:rPr lang="en-US" altLang="ja-JP" dirty="0" smtClean="0">
                <a:hlinkClick r:id="rId7"/>
              </a:rPr>
              <a:t>http://iss.ndl.go.jp/</a:t>
            </a:r>
            <a:r>
              <a:rPr lang="en-US" altLang="ja-JP" dirty="0" err="1" smtClean="0">
                <a:hlinkClick r:id="rId7"/>
              </a:rPr>
              <a:t>api</a:t>
            </a:r>
            <a:r>
              <a:rPr lang="en-US" altLang="ja-JP" dirty="0" smtClean="0">
                <a:hlinkClick r:id="rId7"/>
              </a:rPr>
              <a:t>/</a:t>
            </a:r>
            <a:r>
              <a:rPr lang="en-US" altLang="ja-JP" dirty="0" err="1" smtClean="0">
                <a:hlinkClick r:id="rId7"/>
              </a:rPr>
              <a:t>openurl?au</a:t>
            </a:r>
            <a:r>
              <a:rPr lang="en-US" altLang="ja-JP" dirty="0" smtClean="0"/>
              <a:t>=“</a:t>
            </a:r>
            <a:r>
              <a:rPr lang="ja-JP" altLang="en-US" dirty="0" smtClean="0"/>
              <a:t>永井路子</a:t>
            </a:r>
            <a:r>
              <a:rPr lang="en-US" altLang="ja-JP" dirty="0" smtClean="0"/>
              <a:t>”</a:t>
            </a:r>
          </a:p>
          <a:p>
            <a:r>
              <a:rPr kumimoji="1" lang="ja-JP" altLang="en-US" dirty="0" smtClean="0"/>
              <a:t>ハーベスト</a:t>
            </a:r>
            <a:endParaRPr kumimoji="1" lang="en-US" altLang="ja-JP" dirty="0" smtClean="0"/>
          </a:p>
          <a:p>
            <a:pPr lvl="1"/>
            <a:r>
              <a:rPr lang="en-US" altLang="ja-JP" dirty="0" smtClean="0">
                <a:hlinkClick r:id="rId8"/>
              </a:rPr>
              <a:t>http://iss.ndl.go.jp/api/oaipmh?verb=GetRecord&amp;metadataPrefix=oai_dc&amp;identifier=oai:iss.ndl.go.jp:R100000002-I000001752468-00</a:t>
            </a:r>
            <a:endParaRPr lang="en-US" altLang="ja-JP" dirty="0" smtClean="0"/>
          </a:p>
          <a:p>
            <a:r>
              <a:rPr lang="ja-JP" altLang="en-US" dirty="0" smtClean="0"/>
              <a:t>デジデポコンテンツページ</a:t>
            </a:r>
            <a:endParaRPr lang="en-US" altLang="ja-JP" dirty="0" smtClean="0"/>
          </a:p>
          <a:p>
            <a:pPr lvl="1"/>
            <a:r>
              <a:rPr lang="en-US" altLang="ja-JP" dirty="0" smtClean="0">
                <a:hlinkClick r:id="rId9"/>
              </a:rPr>
              <a:t>http://dl.ndl.go.jp/info:ndljp/pid/888725/10</a:t>
            </a:r>
            <a:endParaRPr lang="en-US" altLang="ja-JP" dirty="0" smtClean="0"/>
          </a:p>
          <a:p>
            <a:pPr lvl="1"/>
            <a:r>
              <a:rPr lang="ja-JP" altLang="en-US" dirty="0" smtClean="0"/>
              <a:t>画像のみ</a:t>
            </a:r>
            <a:endParaRPr lang="en-US" altLang="ja-JP" dirty="0" smtClean="0"/>
          </a:p>
          <a:p>
            <a:pPr lvl="2"/>
            <a:r>
              <a:rPr lang="en-US" altLang="ja-JP" dirty="0" smtClean="0">
                <a:hlinkClick r:id="rId10"/>
              </a:rPr>
              <a:t>http://dl.ndl.go.jp/view/jpegOutput?itemId=info:ndljp/pid/888725&amp;contentNo=10&amp;outputScale=4</a:t>
            </a:r>
            <a:r>
              <a:rPr lang="ja-JP" altLang="en-US" dirty="0" smtClean="0"/>
              <a:t>画像のみ表示用</a:t>
            </a:r>
            <a:endParaRPr lang="en-US" altLang="ja-JP" dirty="0" smtClean="0"/>
          </a:p>
          <a:p>
            <a:pPr lvl="1"/>
            <a:r>
              <a:rPr lang="zh-CN" altLang="en-US" dirty="0" smtClean="0"/>
              <a:t>提供用画像閲覧</a:t>
            </a:r>
            <a:r>
              <a:rPr lang="en-US" altLang="zh-CN" dirty="0" smtClean="0"/>
              <a:t>API</a:t>
            </a:r>
          </a:p>
          <a:p>
            <a:pPr lvl="2"/>
            <a:r>
              <a:rPr lang="en-US" altLang="ja-JP" dirty="0" smtClean="0">
                <a:hlinkClick r:id="rId11"/>
              </a:rPr>
              <a:t>http://dl.ndl.go.jp/frameImage/info:ndljp/pid/1306065?no=1&amp;width=800&amp;height=600&amp;rotate=0&amp;fit=w</a:t>
            </a:r>
            <a:endParaRPr lang="en-US" altLang="ja-JP" dirty="0" smtClean="0"/>
          </a:p>
          <a:p>
            <a:endParaRPr kumimoji="1" lang="en-US" altLang="ja-JP" dirty="0" smtClean="0"/>
          </a:p>
          <a:p>
            <a:pPr lvl="1"/>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75</a:t>
            </a:fld>
            <a:endParaRPr kumimoji="1" lang="ja-JP" altLang="en-US"/>
          </a:p>
        </p:txBody>
      </p:sp>
    </p:spTree>
    <p:extLst>
      <p:ext uri="{BB962C8B-B14F-4D97-AF65-F5344CB8AC3E}">
        <p14:creationId xmlns:p14="http://schemas.microsoft.com/office/powerpoint/2010/main" val="33195433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今年</a:t>
            </a:r>
            <a:r>
              <a:rPr kumimoji="1" lang="en-US" altLang="ja-JP" dirty="0" smtClean="0"/>
              <a:t>4</a:t>
            </a:r>
            <a:r>
              <a:rPr kumimoji="1" lang="ja-JP" altLang="en-US" dirty="0" smtClean="0"/>
              <a:t>月に公開された連携実施計画で、今後の計画が提示されている。</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solidFill>
                <a:prstClr val="black"/>
              </a:solidFill>
            </a:endParaRPr>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solidFill>
                  <a:prstClr val="black"/>
                </a:solidFill>
              </a:rPr>
              <a:pPr/>
              <a:t>2016/5/29</a:t>
            </a:fld>
            <a:endParaRPr kumimoji="1" lang="ja-JP" altLang="en-US">
              <a:solidFill>
                <a:prstClr val="black"/>
              </a:solidFill>
            </a:endParaRPr>
          </a:p>
        </p:txBody>
      </p:sp>
      <p:sp>
        <p:nvSpPr>
          <p:cNvPr id="6" name="フッター プレースホルダー 5"/>
          <p:cNvSpPr>
            <a:spLocks noGrp="1"/>
          </p:cNvSpPr>
          <p:nvPr>
            <p:ph type="ftr" sz="quarter" idx="12"/>
          </p:nvPr>
        </p:nvSpPr>
        <p:spPr/>
        <p:txBody>
          <a:bodyPr/>
          <a:lstStyle/>
          <a:p>
            <a:endParaRPr kumimoji="1" lang="ja-JP" altLang="en-US">
              <a:solidFill>
                <a:prstClr val="black"/>
              </a:solidFill>
            </a:endParaRPr>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solidFill>
                  <a:prstClr val="black"/>
                </a:solidFill>
              </a:rPr>
              <a:pPr/>
              <a:t>76</a:t>
            </a:fld>
            <a:endParaRPr kumimoji="1" lang="ja-JP" altLang="en-US">
              <a:solidFill>
                <a:prstClr val="black"/>
              </a:solidFill>
            </a:endParaRPr>
          </a:p>
        </p:txBody>
      </p:sp>
    </p:spTree>
    <p:extLst>
      <p:ext uri="{BB962C8B-B14F-4D97-AF65-F5344CB8AC3E}">
        <p14:creationId xmlns:p14="http://schemas.microsoft.com/office/powerpoint/2010/main" val="24097409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76213" y="803275"/>
            <a:ext cx="7150101" cy="4022725"/>
          </a:xfrm>
        </p:spPr>
      </p:sp>
      <p:sp>
        <p:nvSpPr>
          <p:cNvPr id="3" name="ノート プレースホルダ 2"/>
          <p:cNvSpPr>
            <a:spLocks noGrp="1"/>
          </p:cNvSpPr>
          <p:nvPr>
            <p:ph type="body" idx="1"/>
          </p:nvPr>
        </p:nvSpPr>
        <p:spPr/>
        <p:txBody>
          <a:bodyPr>
            <a:normAutofit/>
          </a:bodyPr>
          <a:lstStyle/>
          <a:p>
            <a:pPr marL="208787" indent="-208787" fontAlgn="ctr">
              <a:lnSpc>
                <a:spcPct val="120000"/>
              </a:lnSpc>
              <a:spcBef>
                <a:spcPct val="0"/>
              </a:spcBef>
              <a:buClr>
                <a:srgbClr val="4F81BD"/>
              </a:buClr>
            </a:pPr>
            <a:r>
              <a:rPr lang="ja-JP" altLang="en-US" dirty="0" smtClean="0">
                <a:solidFill>
                  <a:prstClr val="black"/>
                </a:solidFill>
                <a:cs typeface="メイリオ" panose="020B0604030504040204" pitchFamily="50" charset="-128"/>
              </a:rPr>
              <a:t>●（課題・背景１）</a:t>
            </a:r>
            <a:endParaRPr lang="en-US" altLang="ja-JP" dirty="0" smtClean="0">
              <a:solidFill>
                <a:prstClr val="black"/>
              </a:solidFill>
              <a:cs typeface="メイリオ" panose="020B0604030504040204" pitchFamily="50" charset="-128"/>
            </a:endParaRPr>
          </a:p>
          <a:p>
            <a:pPr marL="208787" indent="-208787" fontAlgn="ctr">
              <a:lnSpc>
                <a:spcPct val="120000"/>
              </a:lnSpc>
              <a:spcBef>
                <a:spcPct val="0"/>
              </a:spcBef>
              <a:buClr>
                <a:srgbClr val="4F81BD"/>
              </a:buClr>
            </a:pPr>
            <a:r>
              <a:rPr lang="ja-JP" altLang="en-US" dirty="0" smtClean="0">
                <a:solidFill>
                  <a:prstClr val="black"/>
                </a:solidFill>
                <a:cs typeface="メイリオ" panose="020B0604030504040204" pitchFamily="50" charset="-128"/>
              </a:rPr>
              <a:t>日本におけるメタデータ提供のプラットフォームとしての認知度が高まりつつあるいま、今後の連携拡張について</a:t>
            </a:r>
            <a:r>
              <a:rPr lang="ja-JP" altLang="en-US" u="sng" dirty="0" smtClean="0">
                <a:solidFill>
                  <a:srgbClr val="C00000"/>
                </a:solidFill>
                <a:cs typeface="メイリオ" panose="020B0604030504040204" pitchFamily="50" charset="-128"/>
              </a:rPr>
              <a:t>目標と計画を示す</a:t>
            </a:r>
            <a:r>
              <a:rPr lang="ja-JP" altLang="en-US" dirty="0" smtClean="0">
                <a:solidFill>
                  <a:prstClr val="black"/>
                </a:solidFill>
                <a:cs typeface="メイリオ" panose="020B0604030504040204" pitchFamily="50" charset="-128"/>
              </a:rPr>
              <a:t>必要がある。</a:t>
            </a:r>
            <a:endParaRPr lang="en-US" altLang="ja-JP" sz="1300" dirty="0">
              <a:solidFill>
                <a:prstClr val="black"/>
              </a:solidFill>
              <a:cs typeface="メイリオ" panose="020B0604030504040204" pitchFamily="50" charset="-128"/>
            </a:endParaRPr>
          </a:p>
          <a:p>
            <a:pPr marL="208787" indent="-208787" fontAlgn="ctr">
              <a:lnSpc>
                <a:spcPct val="120000"/>
              </a:lnSpc>
              <a:spcBef>
                <a:spcPct val="0"/>
              </a:spcBef>
              <a:buClr>
                <a:srgbClr val="4F81BD"/>
              </a:buClr>
            </a:pPr>
            <a:r>
              <a:rPr lang="ja-JP" altLang="en-US" dirty="0" smtClean="0">
                <a:solidFill>
                  <a:prstClr val="black"/>
                </a:solidFill>
                <a:cs typeface="メイリオ" panose="020B0604030504040204" pitchFamily="50" charset="-128"/>
              </a:rPr>
              <a:t>●（課題・背景２）</a:t>
            </a:r>
            <a:endParaRPr lang="en-US" altLang="ja-JP" dirty="0" smtClean="0">
              <a:solidFill>
                <a:prstClr val="black"/>
              </a:solidFill>
              <a:cs typeface="メイリオ" panose="020B0604030504040204" pitchFamily="50" charset="-128"/>
            </a:endParaRPr>
          </a:p>
          <a:p>
            <a:pPr marL="208787" indent="-208787" fontAlgn="ctr">
              <a:lnSpc>
                <a:spcPct val="120000"/>
              </a:lnSpc>
              <a:spcBef>
                <a:spcPct val="0"/>
              </a:spcBef>
              <a:buClr>
                <a:srgbClr val="4F81BD"/>
              </a:buClr>
            </a:pPr>
            <a:r>
              <a:rPr lang="ja-JP" altLang="en-US" u="sng" dirty="0" smtClean="0">
                <a:solidFill>
                  <a:srgbClr val="C00000"/>
                </a:solidFill>
                <a:cs typeface="メイリオ" panose="020B0604030504040204" pitchFamily="50" charset="-128"/>
              </a:rPr>
              <a:t>ナショナルアーカイブ（構想）におけるコンテンツ検索・提供機能を担う可能性を見据える</a:t>
            </a:r>
            <a:r>
              <a:rPr lang="ja-JP" altLang="en-US" dirty="0" smtClean="0">
                <a:solidFill>
                  <a:prstClr val="black"/>
                </a:solidFill>
                <a:cs typeface="メイリオ" panose="020B0604030504040204" pitchFamily="50" charset="-128"/>
              </a:rPr>
              <a:t>必要がある。</a:t>
            </a:r>
            <a:endParaRPr lang="en-US" altLang="ja-JP" dirty="0" smtClean="0">
              <a:solidFill>
                <a:prstClr val="black"/>
              </a:solidFill>
              <a:cs typeface="メイリオ" panose="020B0604030504040204" pitchFamily="50" charset="-128"/>
            </a:endParaRPr>
          </a:p>
          <a:p>
            <a:pPr marL="208787" indent="-208787" fontAlgn="ctr">
              <a:lnSpc>
                <a:spcPct val="120000"/>
              </a:lnSpc>
              <a:spcBef>
                <a:spcPct val="0"/>
              </a:spcBef>
              <a:buClr>
                <a:srgbClr val="4F81BD"/>
              </a:buClr>
            </a:pPr>
            <a:r>
              <a:rPr lang="ja-JP" altLang="en-US" sz="1300" dirty="0">
                <a:solidFill>
                  <a:prstClr val="black"/>
                </a:solidFill>
                <a:cs typeface="メイリオ" panose="020B0604030504040204" pitchFamily="50" charset="-128"/>
              </a:rPr>
              <a:t>●</a:t>
            </a:r>
            <a:r>
              <a:rPr lang="ja-JP" altLang="en-US" dirty="0" smtClean="0">
                <a:solidFill>
                  <a:prstClr val="black"/>
                </a:solidFill>
                <a:cs typeface="メイリオ" panose="020B0604030504040204" pitchFamily="50" charset="-128"/>
              </a:rPr>
              <a:t>（課題・背景３）</a:t>
            </a:r>
            <a:endParaRPr lang="en-US" altLang="ja-JP" dirty="0" smtClean="0">
              <a:solidFill>
                <a:prstClr val="black"/>
              </a:solidFill>
              <a:cs typeface="メイリオ" panose="020B0604030504040204" pitchFamily="50" charset="-128"/>
            </a:endParaRPr>
          </a:p>
          <a:p>
            <a:pPr marL="208787" indent="-208787" fontAlgn="ctr">
              <a:lnSpc>
                <a:spcPct val="120000"/>
              </a:lnSpc>
              <a:spcBef>
                <a:spcPct val="0"/>
              </a:spcBef>
              <a:buClr>
                <a:srgbClr val="4F81BD"/>
              </a:buClr>
            </a:pPr>
            <a:r>
              <a:rPr lang="ja-JP" altLang="en-US" dirty="0" smtClean="0">
                <a:solidFill>
                  <a:prstClr val="black"/>
                </a:solidFill>
                <a:cs typeface="メイリオ" panose="020B0604030504040204" pitchFamily="50" charset="-128"/>
              </a:rPr>
              <a:t>図書館等の情報機関が保持するメタデータの集約及び</a:t>
            </a:r>
            <a:r>
              <a:rPr lang="en-US" altLang="ja-JP" dirty="0" smtClean="0">
                <a:solidFill>
                  <a:prstClr val="black"/>
                </a:solidFill>
                <a:cs typeface="メイリオ" panose="020B0604030504040204" pitchFamily="50" charset="-128"/>
              </a:rPr>
              <a:t>API</a:t>
            </a:r>
            <a:r>
              <a:rPr lang="ja-JP" altLang="en-US" dirty="0" smtClean="0">
                <a:solidFill>
                  <a:prstClr val="black"/>
                </a:solidFill>
                <a:cs typeface="メイリオ" panose="020B0604030504040204" pitchFamily="50" charset="-128"/>
              </a:rPr>
              <a:t>を通じた一般への提供により、</a:t>
            </a:r>
            <a:r>
              <a:rPr lang="ja-JP" altLang="en-US" u="sng" dirty="0" smtClean="0">
                <a:solidFill>
                  <a:srgbClr val="C00000"/>
                </a:solidFill>
                <a:cs typeface="メイリオ" panose="020B0604030504040204" pitchFamily="50" charset="-128"/>
              </a:rPr>
              <a:t>政府が推進する「公共データの民間開放（オープンデータ）」の一翼を担う</a:t>
            </a:r>
            <a:r>
              <a:rPr lang="ja-JP" altLang="en-US" dirty="0" smtClean="0">
                <a:solidFill>
                  <a:prstClr val="black"/>
                </a:solidFill>
                <a:cs typeface="メイリオ" panose="020B0604030504040204" pitchFamily="50" charset="-128"/>
              </a:rPr>
              <a:t>必要がある。</a:t>
            </a:r>
            <a:endParaRPr lang="en-US" altLang="ja-JP" dirty="0" smtClean="0">
              <a:solidFill>
                <a:prstClr val="black"/>
              </a:solidFill>
              <a:cs typeface="メイリオ" panose="020B0604030504040204" pitchFamily="50" charset="-128"/>
            </a:endParaRPr>
          </a:p>
          <a:p>
            <a:endParaRPr kumimoji="1" lang="ja-JP" altLang="en-US" dirty="0" smtClean="0"/>
          </a:p>
          <a:p>
            <a:pPr>
              <a:buNone/>
            </a:pPr>
            <a:endParaRPr lang="en-US" altLang="ja-JP" dirty="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77</a:t>
            </a:fld>
            <a:endParaRPr lang="ja-JP" altLang="en-US" dirty="0">
              <a:solidFill>
                <a:prstClr val="black"/>
              </a:solidFill>
            </a:endParaRPr>
          </a:p>
        </p:txBody>
      </p:sp>
    </p:spTree>
    <p:extLst>
      <p:ext uri="{BB962C8B-B14F-4D97-AF65-F5344CB8AC3E}">
        <p14:creationId xmlns:p14="http://schemas.microsoft.com/office/powerpoint/2010/main" val="8220555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76213" y="803275"/>
            <a:ext cx="7150101" cy="4022725"/>
          </a:xfrm>
        </p:spPr>
      </p:sp>
      <p:sp>
        <p:nvSpPr>
          <p:cNvPr id="3" name="ノート プレースホルダ 2"/>
          <p:cNvSpPr>
            <a:spLocks noGrp="1"/>
          </p:cNvSpPr>
          <p:nvPr>
            <p:ph type="body" idx="1"/>
          </p:nvPr>
        </p:nvSpPr>
        <p:spPr/>
        <p:txBody>
          <a:bodyPr>
            <a:normAutofit/>
          </a:bodyPr>
          <a:lstStyle/>
          <a:p>
            <a:pPr marL="281300" indent="-281300" fontAlgn="ctr">
              <a:lnSpc>
                <a:spcPct val="120000"/>
              </a:lnSpc>
              <a:spcBef>
                <a:spcPct val="0"/>
              </a:spcBef>
              <a:buClr>
                <a:srgbClr val="4F81BD"/>
              </a:buClr>
              <a:buFont typeface="+mj-ea"/>
              <a:buAutoNum type="circleNumDbPlain"/>
            </a:pP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日本の刊行物及び刊行物と同等の内容を有するコンテンツの網羅</a:t>
            </a:r>
            <a:r>
              <a:rPr lang="ja-JP" altLang="en-US" sz="1300" u="sng"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を志向</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81300" indent="-281300" fontAlgn="ctr">
              <a:lnSpc>
                <a:spcPct val="120000"/>
              </a:lnSpc>
              <a:spcBef>
                <a:spcPct val="0"/>
              </a:spcBef>
              <a:buClr>
                <a:srgbClr val="4F81BD"/>
              </a:buClr>
              <a:buFont typeface="+mj-ea"/>
              <a:buAutoNum type="circleNumDbPlain"/>
            </a:pP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公的機関、学術研究機関、図書館・文書館・博物館・美術館等の文化機関が作成</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し、インターネット上で提供している</a:t>
            </a: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一次情報（コンテンツ）、二次情報（メタデータ）及び参考情報等を対象</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とする。</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81300" indent="-281300" fontAlgn="ctr">
              <a:lnSpc>
                <a:spcPct val="120000"/>
              </a:lnSpc>
              <a:spcBef>
                <a:spcPct val="0"/>
              </a:spcBef>
              <a:buClr>
                <a:srgbClr val="4F81BD"/>
              </a:buClr>
              <a:buFont typeface="+mj-ea"/>
              <a:buAutoNum type="circleNumDbPlain"/>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一般利用者にとって</a:t>
            </a: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有用性が高いコンテンツを持つシステムを優先</a:t>
            </a:r>
            <a:r>
              <a:rPr lang="ja-JP" altLang="en-US" sz="1300" u="sng"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。また、</a:t>
            </a: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一次情報の入手までの障壁が低いシステムを重視</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81300" indent="-281300" fontAlgn="ctr">
              <a:lnSpc>
                <a:spcPct val="120000"/>
              </a:lnSpc>
              <a:spcBef>
                <a:spcPct val="0"/>
              </a:spcBef>
              <a:buClr>
                <a:srgbClr val="4F81BD"/>
              </a:buClr>
              <a:buFont typeface="+mj-ea"/>
              <a:buAutoNum type="circleNumDbPlain"/>
            </a:pPr>
            <a:r>
              <a:rPr lang="en-US" altLang="ja-JP"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API</a:t>
            </a: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を実装したシステムを優先</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。メタデータ授受に用いるフォーマットとして、国立国会図書館がインターネット上に存在する情報資源等の組織化・利用提供のために定めたメタデータ形式である</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DC-NDL(RDF)</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を推奨。</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81300" indent="-281300" fontAlgn="ctr">
              <a:lnSpc>
                <a:spcPct val="120000"/>
              </a:lnSpc>
              <a:spcBef>
                <a:spcPct val="0"/>
              </a:spcBef>
              <a:buClr>
                <a:srgbClr val="4F81BD"/>
              </a:buClr>
              <a:buFont typeface="+mj-ea"/>
              <a:buAutoNum type="circleNumDbPlain"/>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効率的に検索対象を拡大するために、個別のシステム（</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=data provider</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）との連携よりも</a:t>
            </a: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それらを集約した統合検索サービス（</a:t>
            </a:r>
            <a:r>
              <a:rPr lang="en-US" altLang="ja-JP"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00" u="sng"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）との連携を優先</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a:buNone/>
            </a:pPr>
            <a:endParaRPr lang="en-US" altLang="ja-JP" dirty="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78</a:t>
            </a:fld>
            <a:endParaRPr lang="ja-JP" altLang="en-US" dirty="0">
              <a:solidFill>
                <a:prstClr val="black"/>
              </a:solidFill>
            </a:endParaRPr>
          </a:p>
        </p:txBody>
      </p:sp>
    </p:spTree>
    <p:extLst>
      <p:ext uri="{BB962C8B-B14F-4D97-AF65-F5344CB8AC3E}">
        <p14:creationId xmlns:p14="http://schemas.microsoft.com/office/powerpoint/2010/main" val="29806864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D512217-FADA-41DD-A1DA-0AC4C64B684D}" type="slidenum">
              <a:rPr lang="en-US" altLang="ja-JP" smtClean="0">
                <a:solidFill>
                  <a:prstClr val="black"/>
                </a:solidFill>
              </a:rPr>
              <a:pPr/>
              <a:t>79</a:t>
            </a:fld>
            <a:endParaRPr lang="en-US" altLang="ja-JP" smtClean="0">
              <a:solidFill>
                <a:prstClr val="black"/>
              </a:solidFill>
            </a:endParaRPr>
          </a:p>
        </p:txBody>
      </p:sp>
      <p:sp>
        <p:nvSpPr>
          <p:cNvPr id="39939" name="Rectangle 2"/>
          <p:cNvSpPr>
            <a:spLocks noGrp="1" noRot="1" noChangeAspect="1" noChangeArrowheads="1" noTextEdit="1"/>
          </p:cNvSpPr>
          <p:nvPr>
            <p:ph type="sldImg"/>
          </p:nvPr>
        </p:nvSpPr>
        <p:spPr>
          <a:xfrm>
            <a:off x="-171450" y="803275"/>
            <a:ext cx="7148513" cy="4021138"/>
          </a:xfrm>
          <a:ln/>
        </p:spPr>
      </p:sp>
      <p:sp>
        <p:nvSpPr>
          <p:cNvPr id="39940" name="Rectangle 3"/>
          <p:cNvSpPr>
            <a:spLocks noGrp="1" noChangeArrowheads="1"/>
          </p:cNvSpPr>
          <p:nvPr>
            <p:ph type="body" idx="1"/>
          </p:nvPr>
        </p:nvSpPr>
        <p:spPr>
          <a:xfrm>
            <a:off x="907475" y="5092837"/>
            <a:ext cx="4982731" cy="4823473"/>
          </a:xfrm>
          <a:noFill/>
          <a:ln/>
        </p:spPr>
        <p:txBody>
          <a:bodyPr>
            <a:normAutofit/>
          </a:bodyPr>
          <a:lstStyle/>
          <a:p>
            <a:pPr marL="283676" indent="-283676" defTabSz="966844">
              <a:defRPr/>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他の領域は、領域ごとの</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（候補）との協力関係により連携拡張</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83676" indent="-283676" defTabSz="966844">
              <a:defRPr/>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公共図書館は、</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が直接連携</a:t>
            </a:r>
          </a:p>
          <a:p>
            <a:pPr marL="283676" indent="-283676" defTabSz="966844">
              <a:defRPr/>
            </a:pPr>
            <a:endPar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83676" indent="-283676" defTabSz="966844">
              <a:defRPr/>
            </a:pPr>
            <a:endParaRPr lang="en-US" altLang="ja-JP" dirty="0" smtClean="0"/>
          </a:p>
        </p:txBody>
      </p:sp>
    </p:spTree>
    <p:extLst>
      <p:ext uri="{BB962C8B-B14F-4D97-AF65-F5344CB8AC3E}">
        <p14:creationId xmlns:p14="http://schemas.microsoft.com/office/powerpoint/2010/main" val="36482818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アグリゲータのメタデータを集約し、様々な機関へ</a:t>
            </a:r>
            <a:r>
              <a:rPr kumimoji="1" lang="en-US" altLang="ja-JP" dirty="0" smtClean="0"/>
              <a:t>API</a:t>
            </a:r>
            <a:r>
              <a:rPr kumimoji="1" lang="ja-JP" altLang="en-US" dirty="0" smtClean="0"/>
              <a:t>により提供。</a:t>
            </a:r>
            <a:r>
              <a:rPr kumimoji="1" lang="en-US" altLang="ja-JP" dirty="0" smtClean="0"/>
              <a:t>NDL</a:t>
            </a:r>
            <a:r>
              <a:rPr kumimoji="1" lang="ja-JP" altLang="en-US" dirty="0" smtClean="0"/>
              <a:t>サーチはハブ的な役割。</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80</a:t>
            </a:fld>
            <a:endParaRPr kumimoji="1" lang="ja-JP" altLang="en-US"/>
          </a:p>
        </p:txBody>
      </p:sp>
    </p:spTree>
    <p:extLst>
      <p:ext uri="{BB962C8B-B14F-4D97-AF65-F5344CB8AC3E}">
        <p14:creationId xmlns:p14="http://schemas.microsoft.com/office/powerpoint/2010/main" val="37335388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連携方針等の情報の所在。</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81</a:t>
            </a:fld>
            <a:endParaRPr kumimoji="1" lang="ja-JP" altLang="en-US"/>
          </a:p>
        </p:txBody>
      </p:sp>
    </p:spTree>
    <p:extLst>
      <p:ext uri="{BB962C8B-B14F-4D97-AF65-F5344CB8AC3E}">
        <p14:creationId xmlns:p14="http://schemas.microsoft.com/office/powerpoint/2010/main" val="2527031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4C327836-49D9-4A09-8ACD-FBC47B70116C}"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82</a:t>
            </a:fld>
            <a:endParaRPr kumimoji="1" lang="ja-JP" altLang="en-US"/>
          </a:p>
        </p:txBody>
      </p:sp>
    </p:spTree>
    <p:extLst>
      <p:ext uri="{BB962C8B-B14F-4D97-AF65-F5344CB8AC3E}">
        <p14:creationId xmlns:p14="http://schemas.microsoft.com/office/powerpoint/2010/main" val="367105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u="sng" dirty="0" smtClean="0"/>
              <a:t>中期計画の</a:t>
            </a:r>
            <a:r>
              <a:rPr lang="en-US" altLang="ja-JP" u="sng" dirty="0" smtClean="0"/>
              <a:t>1</a:t>
            </a:r>
            <a:r>
              <a:rPr lang="ja-JP" altLang="en-US" u="sng" dirty="0" smtClean="0"/>
              <a:t>つ目の柱。デジタルアーカイブの構築。その中の「資料</a:t>
            </a:r>
            <a:r>
              <a:rPr kumimoji="1" lang="ja-JP" altLang="en-US" u="sng" dirty="0" smtClean="0"/>
              <a:t>デジタル化と提供状況</a:t>
            </a:r>
            <a:r>
              <a:rPr lang="ja-JP" altLang="en-US" u="sng" dirty="0"/>
              <a:t>（インターネット及び図書館送信）」</a:t>
            </a:r>
            <a:endParaRPr lang="en-US" altLang="ja-JP" u="sng" dirty="0"/>
          </a:p>
          <a:p>
            <a:r>
              <a:rPr lang="ja-JP" altLang="en-US" u="sng" dirty="0"/>
              <a:t>今日の話しの中のメインではないので参考として</a:t>
            </a:r>
            <a:endParaRPr lang="en-US" altLang="ja-JP" u="sng" dirty="0"/>
          </a:p>
          <a:p>
            <a:endParaRPr lang="en-US" altLang="ja-JP" u="sng" dirty="0"/>
          </a:p>
          <a:p>
            <a:pPr>
              <a:lnSpc>
                <a:spcPts val="2888"/>
              </a:lnSpc>
            </a:pPr>
            <a:r>
              <a:rPr lang="ja-JP" altLang="en-US" u="sng" dirty="0"/>
              <a:t>●所蔵している資料の原本保全のために、</a:t>
            </a:r>
            <a:r>
              <a:rPr lang="ja-JP" altLang="en-US" u="sng" dirty="0">
                <a:solidFill>
                  <a:prstClr val="black"/>
                </a:solidFill>
                <a:latin typeface="Meiryo UI" panose="020B0604030504040204" pitchFamily="50" charset="-128"/>
                <a:ea typeface="Meiryo UI" panose="020B0604030504040204" pitchFamily="50" charset="-128"/>
              </a:rPr>
              <a:t>所蔵資料をデジタル化できる</a:t>
            </a:r>
            <a:endParaRPr lang="en-US" altLang="ja-JP"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u="sng" dirty="0">
                <a:solidFill>
                  <a:prstClr val="black"/>
                </a:solidFill>
                <a:latin typeface="Meiryo UI" panose="020B0604030504040204" pitchFamily="50" charset="-128"/>
                <a:ea typeface="Meiryo UI" panose="020B0604030504040204" pitchFamily="50" charset="-128"/>
              </a:rPr>
              <a:t>・</a:t>
            </a:r>
            <a:r>
              <a:rPr lang="ja-JP" altLang="en-US" u="sng" dirty="0"/>
              <a:t>資料デジタル化は、</a:t>
            </a:r>
            <a:r>
              <a:rPr lang="ja-JP" altLang="en-US" sz="1100" u="sng" dirty="0">
                <a:solidFill>
                  <a:prstClr val="black"/>
                </a:solidFill>
                <a:latin typeface="Meiryo UI" panose="020B0604030504040204" pitchFamily="50" charset="-128"/>
                <a:ea typeface="Meiryo UI" panose="020B0604030504040204" pitchFamily="50" charset="-128"/>
              </a:rPr>
              <a:t>全</a:t>
            </a:r>
            <a:r>
              <a:rPr lang="en-US" altLang="ja-JP" u="sng" dirty="0">
                <a:solidFill>
                  <a:prstClr val="black"/>
                </a:solidFill>
                <a:latin typeface="Meiryo UI" panose="020B0604030504040204" pitchFamily="50" charset="-128"/>
                <a:ea typeface="Meiryo UI" panose="020B0604030504040204" pitchFamily="50" charset="-128"/>
              </a:rPr>
              <a:t>248.5</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●著作権が切れたものはインターネット公開</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48</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●著作権が存続していても、市場で流通していない（絶版本）は公共図書館等で閲覧できる</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137</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NDL</a:t>
            </a:r>
            <a:r>
              <a:rPr lang="ja-JP" altLang="en-US" sz="800" u="sng" dirty="0">
                <a:solidFill>
                  <a:prstClr val="black"/>
                </a:solidFill>
                <a:latin typeface="Meiryo UI" panose="020B0604030504040204" pitchFamily="50" charset="-128"/>
                <a:ea typeface="Meiryo UI" panose="020B0604030504040204" pitchFamily="50" charset="-128"/>
              </a:rPr>
              <a:t>館内限定</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a:t>
            </a:r>
            <a:r>
              <a:rPr lang="en-US" altLang="ja-JP" sz="800" u="sng" dirty="0">
                <a:solidFill>
                  <a:prstClr val="black"/>
                </a:solidFill>
                <a:latin typeface="Meiryo UI" panose="020B0604030504040204" pitchFamily="50" charset="-128"/>
                <a:ea typeface="Meiryo UI" panose="020B0604030504040204" pitchFamily="50" charset="-128"/>
              </a:rPr>
              <a:t>62</a:t>
            </a:r>
            <a:r>
              <a:rPr lang="ja-JP" altLang="en-US" sz="800" u="sng" dirty="0">
                <a:solidFill>
                  <a:prstClr val="black"/>
                </a:solidFill>
                <a:latin typeface="Meiryo UI" panose="020B0604030504040204" pitchFamily="50" charset="-128"/>
                <a:ea typeface="Meiryo UI" panose="020B0604030504040204" pitchFamily="50" charset="-128"/>
              </a:rPr>
              <a:t>万点</a:t>
            </a:r>
            <a:endParaRPr lang="en-US" altLang="ja-JP" sz="800" u="sng" dirty="0">
              <a:solidFill>
                <a:prstClr val="black"/>
              </a:solidFill>
              <a:latin typeface="Meiryo UI" panose="020B0604030504040204" pitchFamily="50" charset="-128"/>
              <a:ea typeface="Meiryo UI" panose="020B0604030504040204" pitchFamily="50" charset="-128"/>
            </a:endParaRPr>
          </a:p>
          <a:p>
            <a:pPr>
              <a:lnSpc>
                <a:spcPts val="2888"/>
              </a:lnSpc>
            </a:pPr>
            <a:r>
              <a:rPr lang="ja-JP" altLang="en-US" sz="800" u="sng" dirty="0">
                <a:solidFill>
                  <a:prstClr val="black"/>
                </a:solidFill>
                <a:latin typeface="Meiryo UI" panose="020B0604030504040204" pitchFamily="50" charset="-128"/>
                <a:ea typeface="Meiryo UI" panose="020B0604030504040204" pitchFamily="50" charset="-128"/>
              </a:rPr>
              <a:t>■考察</a:t>
            </a:r>
            <a:endParaRPr lang="en-US" altLang="ja-JP" sz="800" u="sng" dirty="0">
              <a:solidFill>
                <a:prstClr val="black"/>
              </a:solidFill>
              <a:latin typeface="Meiryo UI" panose="020B0604030504040204" pitchFamily="50" charset="-128"/>
              <a:ea typeface="Meiryo UI" panose="020B0604030504040204" pitchFamily="50" charset="-128"/>
            </a:endParaRPr>
          </a:p>
          <a:p>
            <a:pPr defTabSz="943204">
              <a:lnSpc>
                <a:spcPts val="2888"/>
              </a:lnSpc>
              <a:defRPr/>
            </a:pPr>
            <a:r>
              <a:rPr lang="ja-JP" altLang="en-US" sz="800" u="sng" dirty="0"/>
              <a:t>●「いつでもどこでもだれでも」が電子図書館サービスの理念</a:t>
            </a:r>
            <a:endParaRPr lang="en-US" altLang="ja-JP" sz="800" u="sng" dirty="0"/>
          </a:p>
          <a:p>
            <a:pPr defTabSz="943204">
              <a:lnSpc>
                <a:spcPts val="2888"/>
              </a:lnSpc>
              <a:defRPr/>
            </a:pPr>
            <a:r>
              <a:rPr lang="ja-JP" altLang="en-US" sz="800" u="sng" dirty="0"/>
              <a:t>●</a:t>
            </a:r>
            <a:r>
              <a:rPr lang="en-US" altLang="ja-JP" sz="800" u="sng" dirty="0"/>
              <a:t>185</a:t>
            </a:r>
            <a:r>
              <a:rPr lang="ja-JP" altLang="en-US" sz="800" u="sng" dirty="0"/>
              <a:t>万点（</a:t>
            </a:r>
            <a:r>
              <a:rPr lang="en-US" altLang="ja-JP" sz="800" u="sng" dirty="0"/>
              <a:t>48</a:t>
            </a:r>
            <a:r>
              <a:rPr lang="ja-JP" altLang="en-US" sz="800" u="sng" dirty="0"/>
              <a:t>万＋</a:t>
            </a:r>
            <a:r>
              <a:rPr lang="en-US" altLang="ja-JP" sz="800" u="sng" dirty="0"/>
              <a:t>137</a:t>
            </a:r>
            <a:r>
              <a:rPr lang="ja-JP" altLang="en-US" sz="800" u="sng" dirty="0"/>
              <a:t>万点）は、公共図書館でも利用できる。公共図書館の蔵書と言える</a:t>
            </a:r>
            <a:endParaRPr lang="en-US" altLang="ja-JP" sz="800" u="sng" dirty="0"/>
          </a:p>
          <a:p>
            <a:pPr defTabSz="943204">
              <a:lnSpc>
                <a:spcPts val="2888"/>
              </a:lnSpc>
              <a:defRPr/>
            </a:pPr>
            <a:r>
              <a:rPr lang="ja-JP" altLang="en-US" sz="800" u="sng" dirty="0"/>
              <a:t>●しかし、インターネット公開していない</a:t>
            </a:r>
            <a:r>
              <a:rPr lang="en-US" altLang="ja-JP" sz="800" u="sng" dirty="0"/>
              <a:t>200</a:t>
            </a:r>
            <a:r>
              <a:rPr lang="ja-JP" altLang="en-US" sz="800" u="sng" dirty="0"/>
              <a:t>万点は、</a:t>
            </a:r>
            <a:r>
              <a:rPr lang="en-US" altLang="ja-JP" sz="800" u="sng" dirty="0"/>
              <a:t>ILL</a:t>
            </a:r>
            <a:r>
              <a:rPr lang="ja-JP" altLang="en-US" sz="800" u="sng" dirty="0"/>
              <a:t>もできない。</a:t>
            </a:r>
            <a:endParaRPr lang="en-US" altLang="ja-JP" sz="800" u="sng" dirty="0"/>
          </a:p>
          <a:p>
            <a:pPr defTabSz="943204">
              <a:lnSpc>
                <a:spcPts val="2888"/>
              </a:lnSpc>
              <a:defRPr/>
            </a:pPr>
            <a:r>
              <a:rPr lang="ja-JP" altLang="en-US" sz="800" u="sng" dirty="0"/>
              <a:t>・著作権が存続していても、絶版になっているものは、広くインターネット公開まで拡大できないか？</a:t>
            </a:r>
            <a:endParaRPr lang="en-US" altLang="ja-JP" sz="800" u="sng" dirty="0"/>
          </a:p>
          <a:p>
            <a:pPr defTabSz="943204">
              <a:lnSpc>
                <a:spcPts val="2888"/>
              </a:lnSpc>
              <a:defRPr/>
            </a:pPr>
            <a:r>
              <a:rPr lang="ja-JP" altLang="en-US" sz="800" u="sng" dirty="0"/>
              <a:t>・館内限定のデジタル資料は、本を裁断したものもあり、原本保全のため、図書館間貸出もできない⇒図書館送信できる図書館の範囲が広がることを期待したい</a:t>
            </a:r>
            <a:endParaRPr lang="en-US" altLang="ja-JP" sz="800" u="sng" dirty="0"/>
          </a:p>
          <a:p>
            <a:pPr defTabSz="943204">
              <a:lnSpc>
                <a:spcPts val="2888"/>
              </a:lnSpc>
              <a:defRPr/>
            </a:pPr>
            <a:r>
              <a:rPr lang="ja-JP" altLang="en-US" sz="800" dirty="0"/>
              <a:t>■文化庁の著作権法の解釈変更</a:t>
            </a:r>
            <a:endParaRPr lang="en-US" altLang="ja-JP" sz="800" dirty="0"/>
          </a:p>
          <a:p>
            <a:pPr defTabSz="943204">
              <a:lnSpc>
                <a:spcPts val="2888"/>
              </a:lnSpc>
              <a:defRPr/>
            </a:pPr>
            <a:r>
              <a:rPr lang="ja-JP" altLang="en-US" sz="800" dirty="0"/>
              <a:t>・公共図書館、大学図書館でも絶版本はデジタル化ができる</a:t>
            </a:r>
            <a:endParaRPr lang="en-US" altLang="ja-JP" sz="800" dirty="0"/>
          </a:p>
          <a:p>
            <a:pPr defTabSz="943204">
              <a:lnSpc>
                <a:spcPts val="2888"/>
              </a:lnSpc>
              <a:defRPr/>
            </a:pPr>
            <a:r>
              <a:rPr lang="ja-JP" altLang="en-US" sz="800" dirty="0"/>
              <a:t>・公共図書館、大学図書館がデジタル化した資料も含めて、図書館送信ができる</a:t>
            </a:r>
            <a:endParaRPr lang="en-US" altLang="ja-JP" sz="800" dirty="0"/>
          </a:p>
          <a:p>
            <a:pPr defTabSz="943204">
              <a:lnSpc>
                <a:spcPts val="2888"/>
              </a:lnSpc>
              <a:defRPr/>
            </a:pPr>
            <a:r>
              <a:rPr lang="ja-JP" altLang="en-US" sz="800" dirty="0"/>
              <a:t>●（検討中）</a:t>
            </a:r>
            <a:endParaRPr lang="en-US" altLang="ja-JP" sz="800" dirty="0"/>
          </a:p>
          <a:p>
            <a:pPr defTabSz="943204">
              <a:lnSpc>
                <a:spcPts val="2888"/>
              </a:lnSpc>
              <a:defRPr/>
            </a:pPr>
            <a:r>
              <a:rPr lang="ja-JP" altLang="en-US" sz="800" dirty="0"/>
              <a:t>・権利者への補償を事後供託とする制度</a:t>
            </a:r>
            <a:endParaRPr lang="en-US" altLang="ja-JP" sz="800" dirty="0"/>
          </a:p>
          <a:p>
            <a:pPr defTabSz="943204">
              <a:lnSpc>
                <a:spcPts val="2888"/>
              </a:lnSpc>
              <a:defRPr/>
            </a:pPr>
            <a:r>
              <a:rPr lang="ja-JP" altLang="en-US" sz="800" dirty="0"/>
              <a:t>・孤児著作物の権利者捜索要件の緩和</a:t>
            </a:r>
            <a:endParaRPr lang="en-US" altLang="ja-JP" sz="800" dirty="0"/>
          </a:p>
          <a:p>
            <a:pPr>
              <a:lnSpc>
                <a:spcPts val="2888"/>
              </a:lnSpc>
            </a:pPr>
            <a:endParaRPr lang="en-US" altLang="ja-JP" sz="800" dirty="0">
              <a:solidFill>
                <a:prstClr val="black"/>
              </a:solidFill>
              <a:latin typeface="Meiryo UI" panose="020B0604030504040204" pitchFamily="50" charset="-128"/>
              <a:ea typeface="Meiryo UI" panose="020B0604030504040204" pitchFamily="50" charset="-128"/>
            </a:endParaRPr>
          </a:p>
          <a:p>
            <a:pPr>
              <a:lnSpc>
                <a:spcPts val="2888"/>
              </a:lnSpc>
            </a:pPr>
            <a:endParaRPr lang="ja-JP" altLang="en-US" sz="800" dirty="0">
              <a:solidFill>
                <a:prstClr val="black"/>
              </a:solidFill>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D7C9C10-23C4-4E22-9AB3-CA4643CB9647}" type="slidenum">
              <a:rPr lang="ja-JP" altLang="en-US" smtClean="0">
                <a:solidFill>
                  <a:prstClr val="black"/>
                </a:solidFill>
              </a:rPr>
              <a:pPr/>
              <a:t>9</a:t>
            </a:fld>
            <a:endParaRPr lang="ja-JP" altLang="en-US">
              <a:solidFill>
                <a:prstClr val="black"/>
              </a:solidFill>
            </a:endParaRPr>
          </a:p>
        </p:txBody>
      </p:sp>
      <p:sp>
        <p:nvSpPr>
          <p:cNvPr id="6" name="日付プレースホルダー 5"/>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20661785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10000"/>
          </a:bodyPr>
          <a:lstStyle/>
          <a:p>
            <a:r>
              <a:rPr lang="ja-JP" altLang="en-US" dirty="0" smtClean="0">
                <a:solidFill>
                  <a:srgbClr val="FF0000"/>
                </a:solidFill>
              </a:rPr>
              <a:t>経費</a:t>
            </a:r>
          </a:p>
          <a:p>
            <a:r>
              <a:rPr lang="ja-JP" altLang="en-US" dirty="0" smtClean="0">
                <a:solidFill>
                  <a:srgbClr val="FF0000"/>
                </a:solidFill>
              </a:rPr>
              <a:t>トータルな次期図書館システム</a:t>
            </a:r>
          </a:p>
          <a:p>
            <a:r>
              <a:rPr lang="ja-JP" altLang="en-US" dirty="0" smtClean="0">
                <a:solidFill>
                  <a:srgbClr val="FF0000"/>
                </a:solidFill>
              </a:rPr>
              <a:t>システム化要件を明確</a:t>
            </a:r>
          </a:p>
          <a:p>
            <a:r>
              <a:rPr lang="ja-JP" altLang="en-US" dirty="0" smtClean="0">
                <a:solidFill>
                  <a:srgbClr val="FF0000"/>
                </a:solidFill>
              </a:rPr>
              <a:t>妥当性を的確に判断</a:t>
            </a:r>
          </a:p>
          <a:p>
            <a:r>
              <a:rPr lang="ja-JP" altLang="en-US" dirty="0" smtClean="0">
                <a:solidFill>
                  <a:srgbClr val="FF0000"/>
                </a:solidFill>
              </a:rPr>
              <a:t>競争原理</a:t>
            </a:r>
          </a:p>
          <a:p>
            <a:r>
              <a:rPr lang="en-US" altLang="ja-JP" dirty="0" smtClean="0">
                <a:solidFill>
                  <a:srgbClr val="FF0000"/>
                </a:solidFill>
              </a:rPr>
              <a:t>BPR</a:t>
            </a:r>
          </a:p>
          <a:p>
            <a:r>
              <a:rPr lang="ja-JP" altLang="en-US" dirty="0" smtClean="0">
                <a:solidFill>
                  <a:srgbClr val="FF0000"/>
                </a:solidFill>
              </a:rPr>
              <a:t>機能を削るのではなく</a:t>
            </a:r>
            <a:endParaRPr kumimoji="1" lang="en-US" altLang="ja-JP" dirty="0" smtClean="0"/>
          </a:p>
          <a:p>
            <a:r>
              <a:rPr kumimoji="1" lang="ja-JP" altLang="en-US" dirty="0" smtClean="0"/>
              <a:t>～～～～～</a:t>
            </a:r>
            <a:endParaRPr kumimoji="1" lang="en-US" altLang="ja-JP" dirty="0" smtClean="0"/>
          </a:p>
          <a:p>
            <a:r>
              <a:rPr lang="ja-JP" altLang="en-US" dirty="0" smtClean="0"/>
              <a:t>現行システムの問題</a:t>
            </a:r>
            <a:endParaRPr lang="en-US" altLang="ja-JP" dirty="0" smtClean="0"/>
          </a:p>
          <a:p>
            <a:pPr lvl="1"/>
            <a:r>
              <a:rPr lang="ja-JP" altLang="en-US" dirty="0" smtClean="0"/>
              <a:t>運用・保守作業や機能拡張に係る</a:t>
            </a:r>
            <a:r>
              <a:rPr lang="ja-JP" altLang="en-US" dirty="0" smtClean="0">
                <a:solidFill>
                  <a:srgbClr val="FF0000"/>
                </a:solidFill>
              </a:rPr>
              <a:t>経費</a:t>
            </a:r>
            <a:r>
              <a:rPr lang="ja-JP" altLang="en-US" dirty="0" smtClean="0"/>
              <a:t>が大きい</a:t>
            </a:r>
          </a:p>
          <a:p>
            <a:pPr lvl="1"/>
            <a:r>
              <a:rPr lang="ja-JP" altLang="en-US" dirty="0" smtClean="0">
                <a:solidFill>
                  <a:srgbClr val="FF0000"/>
                </a:solidFill>
              </a:rPr>
              <a:t>機能拡張</a:t>
            </a:r>
            <a:r>
              <a:rPr lang="ja-JP" altLang="en-US" dirty="0" smtClean="0"/>
              <a:t>への対応力が低い</a:t>
            </a:r>
          </a:p>
          <a:p>
            <a:r>
              <a:rPr lang="ja-JP" altLang="en-US" dirty="0" smtClean="0">
                <a:solidFill>
                  <a:srgbClr val="FF0000"/>
                </a:solidFill>
              </a:rPr>
              <a:t>トータルな次期図書館システム</a:t>
            </a:r>
            <a:r>
              <a:rPr lang="ja-JP" altLang="en-US" dirty="0" smtClean="0"/>
              <a:t>の構築と提供の実現を目指す</a:t>
            </a:r>
            <a:endParaRPr lang="en-US" altLang="ja-JP" dirty="0" smtClean="0"/>
          </a:p>
          <a:p>
            <a:r>
              <a:rPr lang="en-US" altLang="ja-JP" dirty="0" smtClean="0"/>
              <a:t>NDL</a:t>
            </a:r>
            <a:r>
              <a:rPr lang="ja-JP" altLang="en-US" dirty="0" smtClean="0"/>
              <a:t>サーチは、</a:t>
            </a:r>
            <a:endParaRPr lang="en-US" altLang="ja-JP" dirty="0" smtClean="0"/>
          </a:p>
          <a:p>
            <a:pPr lvl="1"/>
            <a:r>
              <a:rPr lang="ja-JP" altLang="en-US" dirty="0" smtClean="0"/>
              <a:t>図書館ポータル、次世代</a:t>
            </a:r>
            <a:r>
              <a:rPr lang="en-US" altLang="ja-JP" dirty="0" smtClean="0"/>
              <a:t>OPAC</a:t>
            </a:r>
            <a:r>
              <a:rPr lang="ja-JP" altLang="en-US" dirty="0" err="1" smtClean="0"/>
              <a:t>、</a:t>
            </a:r>
            <a:r>
              <a:rPr lang="en-US" altLang="ja-JP" dirty="0" smtClean="0"/>
              <a:t>PORTA</a:t>
            </a:r>
            <a:r>
              <a:rPr lang="ja-JP" altLang="en-US" dirty="0" err="1" smtClean="0"/>
              <a:t>、ゆにか</a:t>
            </a:r>
            <a:r>
              <a:rPr lang="ja-JP" altLang="en-US" dirty="0" smtClean="0"/>
              <a:t>ねっとを統合した入口機能とする</a:t>
            </a:r>
            <a:endParaRPr lang="en-US" altLang="ja-JP" dirty="0" smtClean="0"/>
          </a:p>
          <a:p>
            <a:pPr lvl="2"/>
            <a:endParaRPr lang="ja-JP" altLang="en-US" dirty="0" smtClean="0"/>
          </a:p>
          <a:p>
            <a:r>
              <a:rPr lang="ja-JP" altLang="en-US" dirty="0" smtClean="0"/>
              <a:t>開発方針</a:t>
            </a:r>
            <a:endParaRPr lang="en-US" altLang="ja-JP" dirty="0" smtClean="0"/>
          </a:p>
          <a:p>
            <a:pPr lvl="1"/>
            <a:r>
              <a:rPr lang="ja-JP" altLang="en-US" dirty="0" smtClean="0"/>
              <a:t>現行システムの運用経費の削減</a:t>
            </a:r>
          </a:p>
          <a:p>
            <a:pPr lvl="1"/>
            <a:r>
              <a:rPr lang="ja-JP" altLang="en-US" dirty="0" smtClean="0"/>
              <a:t>次期基盤システムの導入経費の削減</a:t>
            </a:r>
          </a:p>
          <a:p>
            <a:pPr lvl="2"/>
            <a:r>
              <a:rPr lang="ja-JP" altLang="en-US" dirty="0" smtClean="0">
                <a:solidFill>
                  <a:srgbClr val="FF0000"/>
                </a:solidFill>
              </a:rPr>
              <a:t>システム化要件を明確に</a:t>
            </a:r>
            <a:r>
              <a:rPr lang="ja-JP" altLang="en-US" dirty="0" smtClean="0"/>
              <a:t>し、業者見積もりの</a:t>
            </a:r>
            <a:r>
              <a:rPr lang="ja-JP" altLang="en-US" dirty="0" smtClean="0">
                <a:solidFill>
                  <a:srgbClr val="FF0000"/>
                </a:solidFill>
              </a:rPr>
              <a:t>妥当性を的確に判断</a:t>
            </a:r>
            <a:r>
              <a:rPr lang="ja-JP" altLang="en-US" dirty="0" smtClean="0"/>
              <a:t>する。</a:t>
            </a:r>
          </a:p>
          <a:p>
            <a:pPr lvl="2"/>
            <a:r>
              <a:rPr lang="ja-JP" altLang="en-US" dirty="0" smtClean="0">
                <a:solidFill>
                  <a:srgbClr val="FF0000"/>
                </a:solidFill>
              </a:rPr>
              <a:t>競争原理</a:t>
            </a:r>
            <a:r>
              <a:rPr lang="ja-JP" altLang="en-US" dirty="0" smtClean="0"/>
              <a:t>が働く調達を行う。</a:t>
            </a:r>
          </a:p>
          <a:p>
            <a:pPr lvl="3"/>
            <a:r>
              <a:rPr lang="ja-JP" altLang="en-US" dirty="0" smtClean="0"/>
              <a:t>特定ベンダーしか提案できない</a:t>
            </a:r>
            <a:r>
              <a:rPr lang="en-US" altLang="ja-JP" dirty="0" smtClean="0"/>
              <a:t>RFP</a:t>
            </a:r>
            <a:r>
              <a:rPr lang="ja-JP" altLang="en-US" dirty="0" smtClean="0"/>
              <a:t>にはしない。</a:t>
            </a:r>
          </a:p>
          <a:p>
            <a:pPr lvl="1"/>
            <a:r>
              <a:rPr lang="ja-JP" altLang="en-US" dirty="0" smtClean="0"/>
              <a:t>新規開発を極力なくす。</a:t>
            </a:r>
          </a:p>
          <a:p>
            <a:pPr lvl="2"/>
            <a:r>
              <a:rPr lang="ja-JP" altLang="en-US" dirty="0" smtClean="0"/>
              <a:t>必須な機能ではなくて、パッケージで実現できない業務は、業務の内容や流れを見直す。</a:t>
            </a:r>
            <a:r>
              <a:rPr lang="ja-JP" altLang="en-US" dirty="0" smtClean="0">
                <a:solidFill>
                  <a:srgbClr val="FF0000"/>
                </a:solidFill>
              </a:rPr>
              <a:t>（</a:t>
            </a:r>
            <a:r>
              <a:rPr lang="en-US" altLang="ja-JP" dirty="0" smtClean="0">
                <a:solidFill>
                  <a:srgbClr val="FF0000"/>
                </a:solidFill>
              </a:rPr>
              <a:t>BPR</a:t>
            </a:r>
            <a:r>
              <a:rPr lang="ja-JP" altLang="en-US" dirty="0" smtClean="0">
                <a:solidFill>
                  <a:srgbClr val="FF0000"/>
                </a:solidFill>
              </a:rPr>
              <a:t>）</a:t>
            </a:r>
            <a:endParaRPr lang="en-US" altLang="ja-JP" dirty="0" smtClean="0">
              <a:solidFill>
                <a:srgbClr val="FF0000"/>
              </a:solidFill>
            </a:endParaRPr>
          </a:p>
          <a:p>
            <a:pPr lvl="2"/>
            <a:r>
              <a:rPr lang="ja-JP" altLang="en-US" dirty="0" smtClean="0"/>
              <a:t>ただ、高いからといって</a:t>
            </a:r>
            <a:r>
              <a:rPr lang="ja-JP" altLang="en-US" dirty="0" smtClean="0">
                <a:solidFill>
                  <a:srgbClr val="FF0000"/>
                </a:solidFill>
              </a:rPr>
              <a:t>機能を削るのではなく</a:t>
            </a:r>
            <a:r>
              <a:rPr lang="ja-JP" altLang="en-US" dirty="0" smtClean="0"/>
              <a:t>、安くできる方法を考える</a:t>
            </a:r>
          </a:p>
          <a:p>
            <a:pPr lvl="1"/>
            <a:endParaRPr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D652565A-5A78-4DFE-9DF1-FF6C0C864895}"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83</a:t>
            </a:fld>
            <a:endParaRPr kumimoji="1" lang="ja-JP" altLang="en-US"/>
          </a:p>
        </p:txBody>
      </p:sp>
    </p:spTree>
    <p:extLst>
      <p:ext uri="{BB962C8B-B14F-4D97-AF65-F5344CB8AC3E}">
        <p14:creationId xmlns:p14="http://schemas.microsoft.com/office/powerpoint/2010/main" val="2459736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pPr marL="228646" indent="-228646"/>
            <a:r>
              <a:rPr lang="ja-JP" altLang="en-US" dirty="0" smtClean="0">
                <a:solidFill>
                  <a:srgbClr val="FF0000"/>
                </a:solidFill>
              </a:rPr>
              <a:t>大きく２つ</a:t>
            </a:r>
            <a:r>
              <a:rPr lang="ja-JP" altLang="en-US" dirty="0" smtClean="0"/>
              <a:t>。</a:t>
            </a:r>
            <a:endParaRPr lang="en-US" altLang="ja-JP" dirty="0" smtClean="0"/>
          </a:p>
          <a:p>
            <a:pPr marL="228646" indent="-228646"/>
            <a:r>
              <a:rPr lang="ja-JP" altLang="en-US" dirty="0" smtClean="0"/>
              <a:t>■業務・システム最適化の推進</a:t>
            </a:r>
          </a:p>
          <a:p>
            <a:pPr marL="228646" indent="-228646">
              <a:buFont typeface="Arial" pitchFamily="34" charset="0"/>
              <a:buChar char="•"/>
            </a:pPr>
            <a:r>
              <a:rPr lang="ja-JP" altLang="en-US" dirty="0" smtClean="0"/>
              <a:t>最初に、サービスの改善を目指して、現在進めている</a:t>
            </a:r>
            <a:r>
              <a:rPr lang="ja-JP" altLang="en-US" u="sng" dirty="0" smtClean="0"/>
              <a:t>「</a:t>
            </a:r>
            <a:r>
              <a:rPr lang="ja-JP" altLang="en-US" u="sng" dirty="0" smtClean="0">
                <a:solidFill>
                  <a:srgbClr val="FF0000"/>
                </a:solidFill>
              </a:rPr>
              <a:t>トータルな図書館システムと新しいサービスの実現に向けた取組</a:t>
            </a:r>
            <a:r>
              <a:rPr lang="ja-JP" altLang="en-US" u="sng" dirty="0" smtClean="0"/>
              <a:t>」について紹介します。</a:t>
            </a:r>
            <a:endParaRPr lang="en-US" altLang="ja-JP" u="sng" dirty="0" smtClean="0"/>
          </a:p>
          <a:p>
            <a:pPr marL="228646" indent="-228646">
              <a:buFont typeface="Arial" pitchFamily="34" charset="0"/>
              <a:buChar char="•"/>
            </a:pPr>
            <a:r>
              <a:rPr lang="ja-JP" altLang="en-US" dirty="0" smtClean="0"/>
              <a:t>当館は、</a:t>
            </a:r>
            <a:r>
              <a:rPr lang="en-US" dirty="0" smtClean="0"/>
              <a:t>2008</a:t>
            </a:r>
            <a:r>
              <a:rPr lang="ja-JP" altLang="en-US" dirty="0" smtClean="0"/>
              <a:t>年（平成</a:t>
            </a:r>
            <a:r>
              <a:rPr lang="en-US" dirty="0" smtClean="0"/>
              <a:t>20</a:t>
            </a:r>
            <a:r>
              <a:rPr lang="ja-JP" altLang="en-US" dirty="0" smtClean="0"/>
              <a:t>年）に「</a:t>
            </a:r>
            <a:r>
              <a:rPr lang="ja-JP" altLang="en-US" dirty="0" smtClean="0">
                <a:solidFill>
                  <a:srgbClr val="FF0000"/>
                </a:solidFill>
              </a:rPr>
              <a:t>国立国会図書館</a:t>
            </a:r>
            <a:r>
              <a:rPr lang="ja-JP" altLang="en-US" u="sng" dirty="0" smtClean="0">
                <a:solidFill>
                  <a:srgbClr val="FF0000"/>
                </a:solidFill>
              </a:rPr>
              <a:t>業務・システム最適化計画</a:t>
            </a:r>
            <a:r>
              <a:rPr lang="ja-JP" altLang="en-US" dirty="0" smtClean="0"/>
              <a:t>」を策定し、</a:t>
            </a:r>
            <a:r>
              <a:rPr lang="ja-JP" altLang="en-US" u="sng" dirty="0" smtClean="0">
                <a:solidFill>
                  <a:srgbClr val="FF0000"/>
                </a:solidFill>
              </a:rPr>
              <a:t>利用者本位のサービスと効率的な業務遂行を可能とする、費用対効果の高い情報システムの実現に取り組んでいます</a:t>
            </a:r>
            <a:r>
              <a:rPr lang="ja-JP" altLang="en-US" u="sng" dirty="0" smtClean="0"/>
              <a:t>。</a:t>
            </a:r>
            <a:endParaRPr lang="en-US" altLang="ja-JP" u="sng" dirty="0" smtClean="0"/>
          </a:p>
          <a:p>
            <a:pPr marL="228646" indent="-228646">
              <a:buFont typeface="Arial" pitchFamily="34" charset="0"/>
              <a:buChar char="•"/>
            </a:pPr>
            <a:r>
              <a:rPr lang="ja-JP" altLang="en-US" i="1" dirty="0" smtClean="0"/>
              <a:t>この計画は</a:t>
            </a:r>
            <a:r>
              <a:rPr lang="en-US" i="1" dirty="0" smtClean="0"/>
              <a:t>2008</a:t>
            </a:r>
            <a:r>
              <a:rPr lang="ja-JP" altLang="en-US" i="1" dirty="0" smtClean="0"/>
              <a:t>年度（平成</a:t>
            </a:r>
            <a:r>
              <a:rPr lang="en-US" i="1" dirty="0" smtClean="0"/>
              <a:t>20</a:t>
            </a:r>
            <a:r>
              <a:rPr lang="ja-JP" altLang="en-US" i="1" dirty="0" smtClean="0"/>
              <a:t>年度）から</a:t>
            </a:r>
            <a:r>
              <a:rPr lang="en-US" i="1" dirty="0" smtClean="0"/>
              <a:t>2012</a:t>
            </a:r>
            <a:r>
              <a:rPr lang="ja-JP" altLang="en-US" i="1" dirty="0" smtClean="0"/>
              <a:t>年度（平成</a:t>
            </a:r>
            <a:r>
              <a:rPr lang="en-US" i="1" dirty="0" smtClean="0"/>
              <a:t>24</a:t>
            </a:r>
            <a:r>
              <a:rPr lang="ja-JP" altLang="en-US" i="1" dirty="0" smtClean="0"/>
              <a:t>年度）までの</a:t>
            </a:r>
            <a:r>
              <a:rPr lang="en-US" i="1" dirty="0" smtClean="0"/>
              <a:t>5</a:t>
            </a:r>
            <a:r>
              <a:rPr lang="ja-JP" altLang="en-US" i="1" dirty="0" smtClean="0"/>
              <a:t>年間を計画期間とし、現在、計画の後期に当たっています。</a:t>
            </a:r>
            <a:endParaRPr lang="en-US" altLang="ja-JP" i="1" dirty="0" smtClean="0"/>
          </a:p>
          <a:p>
            <a:pPr marL="228646" indent="-228646">
              <a:buFont typeface="Arial" pitchFamily="34" charset="0"/>
              <a:buChar char="•"/>
            </a:pPr>
            <a:r>
              <a:rPr lang="ja-JP" altLang="en-US" i="1" dirty="0" smtClean="0"/>
              <a:t>情報システムは、当館の業務・サービスのあらゆる局面に浸透し、不可欠のものとなっています。</a:t>
            </a:r>
            <a:endParaRPr lang="en-US" altLang="ja-JP" i="1" dirty="0" smtClean="0"/>
          </a:p>
          <a:p>
            <a:pPr marL="228646" indent="-228646">
              <a:buFont typeface="Arial" pitchFamily="34" charset="0"/>
              <a:buChar char="•"/>
            </a:pPr>
            <a:r>
              <a:rPr lang="ja-JP" altLang="en-US" i="1" dirty="0" smtClean="0"/>
              <a:t>これまでそれぞれの業務・サービスごとに個別の情報システムを構築し、運用してきたため、最適化計画の策定時点では、</a:t>
            </a:r>
            <a:r>
              <a:rPr lang="en-US" i="1" dirty="0" smtClean="0"/>
              <a:t>40</a:t>
            </a:r>
            <a:r>
              <a:rPr lang="ja-JP" altLang="en-US" i="1" dirty="0" smtClean="0"/>
              <a:t>近くの情報システムが稼働している状況でした。</a:t>
            </a:r>
            <a:endParaRPr lang="en-US" altLang="ja-JP" i="1" dirty="0" smtClean="0"/>
          </a:p>
          <a:p>
            <a:pPr marL="228646" indent="-228646">
              <a:buFont typeface="Arial" pitchFamily="34" charset="0"/>
              <a:buChar char="•"/>
            </a:pPr>
            <a:r>
              <a:rPr lang="ja-JP" altLang="en-US" i="1" dirty="0" smtClean="0"/>
              <a:t>また、情報システムの開発・運用経費の予算に占める割合も、物件費のおよそ</a:t>
            </a:r>
            <a:r>
              <a:rPr lang="en-US" i="1" dirty="0" smtClean="0"/>
              <a:t>4</a:t>
            </a:r>
            <a:r>
              <a:rPr lang="ja-JP" altLang="en-US" i="1" dirty="0" smtClean="0"/>
              <a:t>割を占めるに至っています。</a:t>
            </a:r>
            <a:endParaRPr lang="en-US" altLang="ja-JP" i="1" dirty="0" smtClean="0"/>
          </a:p>
          <a:p>
            <a:pPr marL="228646" indent="-228646">
              <a:buFont typeface="Arial" pitchFamily="34" charset="0"/>
              <a:buChar char="•"/>
            </a:pPr>
            <a:r>
              <a:rPr lang="ja-JP" altLang="en-US" dirty="0" smtClean="0"/>
              <a:t>最適化計画では、</a:t>
            </a:r>
            <a:r>
              <a:rPr lang="ja-JP" altLang="en-US" u="sng" dirty="0" smtClean="0"/>
              <a:t>情報システム資源の無駄を省き、利用者の利便性を高めるため、インタフェースやデータ構造の</a:t>
            </a:r>
            <a:r>
              <a:rPr lang="ja-JP" altLang="en-US" u="sng" dirty="0" smtClean="0">
                <a:solidFill>
                  <a:srgbClr val="FF0000"/>
                </a:solidFill>
              </a:rPr>
              <a:t>標準化</a:t>
            </a:r>
            <a:r>
              <a:rPr lang="ja-JP" altLang="en-US" u="sng" dirty="0" smtClean="0"/>
              <a:t>、ハードウエア、ソフトウエア資源の</a:t>
            </a:r>
            <a:r>
              <a:rPr lang="ja-JP" altLang="en-US" u="sng" dirty="0" smtClean="0">
                <a:solidFill>
                  <a:srgbClr val="FF0000"/>
                </a:solidFill>
              </a:rPr>
              <a:t>共有化</a:t>
            </a:r>
            <a:r>
              <a:rPr lang="ja-JP" altLang="en-US" u="sng" dirty="0" smtClean="0"/>
              <a:t>、さらには類似の機能やサービスを提供する</a:t>
            </a:r>
            <a:r>
              <a:rPr lang="ja-JP" altLang="en-US" u="sng" dirty="0" smtClean="0">
                <a:solidFill>
                  <a:srgbClr val="FF0000"/>
                </a:solidFill>
              </a:rPr>
              <a:t>情報システムの統廃合</a:t>
            </a:r>
            <a:r>
              <a:rPr lang="ja-JP" altLang="en-US" u="sng" dirty="0" smtClean="0"/>
              <a:t>を進め、併せて業務の見直しを行う</a:t>
            </a:r>
            <a:r>
              <a:rPr lang="ja-JP" altLang="en-US" dirty="0" smtClean="0"/>
              <a:t>こととしています。</a:t>
            </a:r>
            <a:endParaRPr lang="en-US" altLang="ja-JP" dirty="0" smtClean="0"/>
          </a:p>
          <a:p>
            <a:pPr marL="228646" indent="-228646">
              <a:buFont typeface="Arial" pitchFamily="34" charset="0"/>
              <a:buChar char="•"/>
            </a:pPr>
            <a:endParaRPr lang="en-US" altLang="ja-JP" dirty="0" smtClean="0"/>
          </a:p>
          <a:p>
            <a:r>
              <a:rPr lang="ja-JP" altLang="en-US" dirty="0" smtClean="0"/>
              <a:t>■デジタル情報資源の収集・保存の拡大</a:t>
            </a:r>
            <a:endParaRPr lang="en-US" altLang="ja-JP" dirty="0" smtClean="0"/>
          </a:p>
          <a:p>
            <a:pPr marL="228646" indent="-228646">
              <a:buFont typeface="Arial" pitchFamily="34" charset="0"/>
              <a:buChar char="•"/>
            </a:pPr>
            <a:r>
              <a:rPr lang="ja-JP" altLang="en-US" dirty="0" smtClean="0">
                <a:solidFill>
                  <a:srgbClr val="FF0000"/>
                </a:solidFill>
              </a:rPr>
              <a:t>国立国会図書館法、著作権法の改正</a:t>
            </a:r>
            <a:endParaRPr lang="en-US" altLang="ja-JP" dirty="0" smtClean="0">
              <a:solidFill>
                <a:srgbClr val="FF0000"/>
              </a:solidFill>
            </a:endParaRPr>
          </a:p>
          <a:p>
            <a:pPr marL="228646" indent="-228646">
              <a:buFont typeface="Arial" pitchFamily="34" charset="0"/>
              <a:buChar char="•"/>
            </a:pPr>
            <a:endParaRPr kumimoji="1" lang="ja-JP" altLang="en-US" dirty="0"/>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84</a:t>
            </a:fld>
            <a:endParaRPr kumimoji="1" lang="ja-JP" altLang="en-US"/>
          </a:p>
        </p:txBody>
      </p:sp>
    </p:spTree>
    <p:extLst>
      <p:ext uri="{BB962C8B-B14F-4D97-AF65-F5344CB8AC3E}">
        <p14:creationId xmlns:p14="http://schemas.microsoft.com/office/powerpoint/2010/main" val="13715531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lvl="0"/>
            <a:r>
              <a:rPr lang="ja-JP" altLang="en-US" b="1" dirty="0" smtClean="0"/>
              <a:t>情報システムの構築・運用に当たって</a:t>
            </a:r>
            <a:endParaRPr lang="ja-JP" altLang="en-US" dirty="0" smtClean="0"/>
          </a:p>
          <a:p>
            <a:pPr lvl="0"/>
            <a:r>
              <a:rPr lang="ja-JP" altLang="en-US" u="sng" dirty="0" smtClean="0"/>
              <a:t>特に考慮している観点をお話しします。</a:t>
            </a:r>
            <a:endParaRPr lang="en-US" altLang="ja-JP" u="sng" dirty="0" smtClean="0"/>
          </a:p>
          <a:p>
            <a:pPr lvl="0"/>
            <a:r>
              <a:rPr lang="ja-JP" altLang="en-US" u="sng" dirty="0" smtClean="0"/>
              <a:t>今やサービスは情報システムなしに提供できない。情報システムは、</a:t>
            </a:r>
            <a:r>
              <a:rPr lang="ja-JP" altLang="en-US" u="sng" dirty="0" smtClean="0">
                <a:solidFill>
                  <a:srgbClr val="FF0000"/>
                </a:solidFill>
              </a:rPr>
              <a:t>サービスを効率的・効果的に実現するためのもの</a:t>
            </a:r>
            <a:r>
              <a:rPr lang="ja-JP" altLang="en-US" u="sng" dirty="0" smtClean="0"/>
              <a:t>と位置づけています。</a:t>
            </a:r>
            <a:endParaRPr lang="ja-JP" altLang="en-US" dirty="0" smtClean="0"/>
          </a:p>
          <a:p>
            <a:pPr lvl="0"/>
            <a:r>
              <a:rPr lang="ja-JP" altLang="en-US" dirty="0" smtClean="0"/>
              <a:t>知識の共有化を目指す</a:t>
            </a:r>
          </a:p>
          <a:p>
            <a:pPr lvl="1"/>
            <a:r>
              <a:rPr lang="ja-JP" altLang="en-US" dirty="0" smtClean="0"/>
              <a:t>網羅的に知識・情報を収集・保存し、広く国会および一般国民に提供するサービスを実施する。</a:t>
            </a:r>
          </a:p>
          <a:p>
            <a:pPr lvl="0"/>
            <a:r>
              <a:rPr lang="ja-JP" altLang="en-US" dirty="0" smtClean="0"/>
              <a:t>業務・システムの最適化</a:t>
            </a:r>
          </a:p>
          <a:p>
            <a:pPr lvl="1"/>
            <a:r>
              <a:rPr lang="ja-JP" altLang="en-US" u="sng" dirty="0" smtClean="0"/>
              <a:t>サービスは、システムと、それを使った業務により実現するもの。</a:t>
            </a:r>
            <a:endParaRPr lang="ja-JP" altLang="en-US" dirty="0" smtClean="0"/>
          </a:p>
          <a:p>
            <a:pPr lvl="1"/>
            <a:r>
              <a:rPr lang="ja-JP" altLang="en-US" u="sng" dirty="0" smtClean="0"/>
              <a:t>情報システムは、サービスを効率的に遂行することを支援するもので、</a:t>
            </a:r>
            <a:endParaRPr lang="ja-JP" altLang="en-US" dirty="0" smtClean="0"/>
          </a:p>
          <a:p>
            <a:pPr lvl="2"/>
            <a:r>
              <a:rPr lang="ja-JP" altLang="en-US" u="sng" dirty="0" smtClean="0">
                <a:solidFill>
                  <a:srgbClr val="FF0000"/>
                </a:solidFill>
              </a:rPr>
              <a:t>情報システムでできないことを、業務により、人が実施すると位置付ける。</a:t>
            </a:r>
            <a:endParaRPr lang="ja-JP" altLang="en-US" dirty="0" smtClean="0">
              <a:solidFill>
                <a:srgbClr val="FF0000"/>
              </a:solidFill>
            </a:endParaRPr>
          </a:p>
          <a:p>
            <a:pPr lvl="1"/>
            <a:r>
              <a:rPr lang="ja-JP" altLang="en-US" u="sng" dirty="0" smtClean="0"/>
              <a:t>システムの構築に当たっては、</a:t>
            </a:r>
          </a:p>
          <a:p>
            <a:pPr lvl="2"/>
            <a:r>
              <a:rPr lang="ja-JP" altLang="en-US" u="sng" dirty="0" smtClean="0"/>
              <a:t>国全体、当館全体のサービスの１つとして実施すべき要件を明確化</a:t>
            </a:r>
            <a:endParaRPr lang="ja-JP" altLang="en-US" dirty="0" smtClean="0"/>
          </a:p>
          <a:p>
            <a:pPr lvl="3"/>
            <a:r>
              <a:rPr lang="ja-JP" altLang="en-US" u="sng" dirty="0" smtClean="0">
                <a:solidFill>
                  <a:srgbClr val="FF0000"/>
                </a:solidFill>
              </a:rPr>
              <a:t>他機関と連携して、サービスを提供</a:t>
            </a:r>
            <a:endParaRPr lang="ja-JP" altLang="en-US" dirty="0" smtClean="0">
              <a:solidFill>
                <a:srgbClr val="FF0000"/>
              </a:solidFill>
            </a:endParaRPr>
          </a:p>
          <a:p>
            <a:pPr lvl="2"/>
            <a:r>
              <a:rPr lang="ja-JP" altLang="en-US" u="sng" dirty="0" smtClean="0"/>
              <a:t>国、当館の業務・システムの全体最適化の観点で、</a:t>
            </a:r>
            <a:r>
              <a:rPr lang="ja-JP" altLang="en-US" dirty="0" smtClean="0"/>
              <a:t>資源（人・物・金）を、効率的、効果的に投入して、構築し運用する。</a:t>
            </a:r>
          </a:p>
          <a:p>
            <a:pPr lvl="3"/>
            <a:r>
              <a:rPr lang="ja-JP" altLang="en-US" u="sng" dirty="0" smtClean="0"/>
              <a:t>個別システムによる部分最適化にならないようにする。</a:t>
            </a:r>
            <a:endParaRPr lang="ja-JP" altLang="en-US" dirty="0" smtClean="0"/>
          </a:p>
          <a:p>
            <a:pPr lvl="3"/>
            <a:r>
              <a:rPr lang="ja-JP" altLang="en-US" u="sng" dirty="0" smtClean="0">
                <a:solidFill>
                  <a:srgbClr val="FF0000"/>
                </a:solidFill>
              </a:rPr>
              <a:t>資源の共有と、有用なパッケージシステムを活用する</a:t>
            </a:r>
            <a:endParaRPr lang="ja-JP" altLang="en-US" dirty="0" smtClean="0">
              <a:solidFill>
                <a:srgbClr val="FF0000"/>
              </a:solidFill>
            </a:endParaRPr>
          </a:p>
          <a:p>
            <a:endParaRPr kumimoji="1" lang="ja-JP" altLang="en-US" dirty="0"/>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85</a:t>
            </a:fld>
            <a:endParaRPr kumimoji="1" lang="ja-JP" altLang="en-US"/>
          </a:p>
        </p:txBody>
      </p:sp>
    </p:spTree>
    <p:extLst>
      <p:ext uri="{BB962C8B-B14F-4D97-AF65-F5344CB8AC3E}">
        <p14:creationId xmlns:p14="http://schemas.microsoft.com/office/powerpoint/2010/main" val="22692082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smtClean="0"/>
              <a:t>これまでの業務・システム最適化の取組の成果として、昨年から今年にかけての</a:t>
            </a:r>
            <a:r>
              <a:rPr lang="ja-JP" altLang="en-US" u="sng" dirty="0" smtClean="0"/>
              <a:t>システム関連の主なプロジェクトを</a:t>
            </a:r>
            <a:r>
              <a:rPr lang="en-US" u="sng" dirty="0" smtClean="0"/>
              <a:t>3</a:t>
            </a:r>
            <a:r>
              <a:rPr lang="ja-JP" altLang="en-US" u="sng" dirty="0" err="1" smtClean="0"/>
              <a:t>つ紹</a:t>
            </a:r>
            <a:r>
              <a:rPr lang="ja-JP" altLang="en-US" u="sng" dirty="0" smtClean="0"/>
              <a:t>介</a:t>
            </a:r>
            <a:r>
              <a:rPr lang="ja-JP" altLang="en-US" dirty="0" smtClean="0"/>
              <a:t>します。</a:t>
            </a:r>
            <a:r>
              <a:rPr lang="ja-JP" altLang="en-US" u="sng" dirty="0" smtClean="0"/>
              <a:t>業務基盤システム、デジタルアーカイブシステム、そして情報探索サービス</a:t>
            </a:r>
            <a:r>
              <a:rPr lang="ja-JP" altLang="en-US" dirty="0" smtClean="0"/>
              <a:t>です。</a:t>
            </a:r>
            <a:endParaRPr lang="en-US" altLang="ja-JP" dirty="0" smtClean="0"/>
          </a:p>
          <a:p>
            <a:endParaRPr lang="en-US" altLang="ja-JP" dirty="0" smtClean="0"/>
          </a:p>
          <a:p>
            <a:pPr defTabSz="914583"/>
            <a:r>
              <a:rPr lang="ja-JP" altLang="en-US" dirty="0" smtClean="0"/>
              <a:t>■次期業務基盤システムの導入</a:t>
            </a:r>
            <a:endParaRPr lang="ja-JP" altLang="en-US" sz="1100" dirty="0" smtClean="0"/>
          </a:p>
          <a:p>
            <a:pPr>
              <a:buFont typeface="Arial" pitchFamily="34" charset="0"/>
              <a:buChar char="•"/>
            </a:pPr>
            <a:r>
              <a:rPr lang="en-US" dirty="0" smtClean="0"/>
              <a:t>1</a:t>
            </a:r>
            <a:r>
              <a:rPr lang="ja-JP" altLang="en-US" dirty="0" smtClean="0"/>
              <a:t>つは、</a:t>
            </a:r>
            <a:r>
              <a:rPr lang="en-US" dirty="0" smtClean="0"/>
              <a:t>2012</a:t>
            </a:r>
            <a:r>
              <a:rPr lang="ja-JP" altLang="en-US" dirty="0" smtClean="0"/>
              <a:t>年（平成</a:t>
            </a:r>
            <a:r>
              <a:rPr lang="en-US" dirty="0" smtClean="0"/>
              <a:t>24</a:t>
            </a:r>
            <a:r>
              <a:rPr lang="ja-JP" altLang="en-US" dirty="0" smtClean="0"/>
              <a:t>年）</a:t>
            </a:r>
            <a:r>
              <a:rPr lang="en-US" dirty="0" smtClean="0"/>
              <a:t>1</a:t>
            </a:r>
            <a:r>
              <a:rPr lang="ja-JP" altLang="en-US" dirty="0" smtClean="0"/>
              <a:t>月に</a:t>
            </a:r>
            <a:r>
              <a:rPr lang="ja-JP" altLang="en-US" u="sng" dirty="0" smtClean="0"/>
              <a:t>当館所蔵資料の統合書誌データベースと</a:t>
            </a:r>
            <a:r>
              <a:rPr lang="en-US" u="sng" dirty="0" smtClean="0"/>
              <a:t>NDL-OPAC</a:t>
            </a:r>
            <a:r>
              <a:rPr lang="ja-JP" altLang="en-US" dirty="0" smtClean="0"/>
              <a:t>の機能を担う業務基盤システムの次期システムが導入されることです。</a:t>
            </a:r>
            <a:endParaRPr lang="en-US" altLang="ja-JP" dirty="0" smtClean="0"/>
          </a:p>
          <a:p>
            <a:pPr>
              <a:buFont typeface="Arial" pitchFamily="34" charset="0"/>
              <a:buChar char="•"/>
            </a:pPr>
            <a:endParaRPr lang="en-US" altLang="ja-JP" dirty="0" smtClean="0"/>
          </a:p>
          <a:p>
            <a:pPr>
              <a:buFont typeface="Arial" pitchFamily="34" charset="0"/>
              <a:buChar char="•"/>
            </a:pPr>
            <a:r>
              <a:rPr lang="ja-JP" altLang="en-US" u="sng" dirty="0" smtClean="0"/>
              <a:t>現行の業務基盤システムは、当館の独自仕様で開発・運用しているもので、運用コストや、柔軟性と相互運用性の面で課題となっています。</a:t>
            </a:r>
            <a:endParaRPr lang="en-US" altLang="ja-JP" u="sng" dirty="0" smtClean="0"/>
          </a:p>
          <a:p>
            <a:pPr>
              <a:buFont typeface="Arial" pitchFamily="34" charset="0"/>
              <a:buChar char="•"/>
            </a:pPr>
            <a:endParaRPr lang="en-US" altLang="ja-JP" u="sng" dirty="0" smtClean="0"/>
          </a:p>
          <a:p>
            <a:pPr>
              <a:buFont typeface="Arial" pitchFamily="34" charset="0"/>
              <a:buChar char="•"/>
            </a:pPr>
            <a:r>
              <a:rPr lang="ja-JP" altLang="en-US" u="sng" dirty="0" smtClean="0"/>
              <a:t>次期システムではこれらの課題を解決するため、他の国立図書館等で使用している図書館パッケージソフト「</a:t>
            </a:r>
            <a:r>
              <a:rPr lang="en-US" u="sng" dirty="0" smtClean="0"/>
              <a:t>Aleph</a:t>
            </a:r>
            <a:r>
              <a:rPr lang="ja-JP" altLang="en-US" u="sng" dirty="0" smtClean="0"/>
              <a:t>」を導入する</a:t>
            </a:r>
            <a:r>
              <a:rPr lang="ja-JP" altLang="en-US" dirty="0" smtClean="0"/>
              <a:t>こととし、現在、</a:t>
            </a:r>
            <a:r>
              <a:rPr lang="ja-JP" altLang="en-US" u="sng" dirty="0" smtClean="0"/>
              <a:t>一部仕様変更や外付け開発、データ移行の準備とパッケージソフトに合わせた業務の見直しを行っています。</a:t>
            </a:r>
            <a:endParaRPr lang="ja-JP" altLang="en-US" sz="1100" u="sng" dirty="0" smtClean="0"/>
          </a:p>
          <a:p>
            <a:endParaRPr kumimoji="1" lang="ja-JP" altLang="en-US" dirty="0"/>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86</a:t>
            </a:fld>
            <a:endParaRPr kumimoji="1" lang="ja-JP" altLang="en-US"/>
          </a:p>
        </p:txBody>
      </p:sp>
    </p:spTree>
    <p:extLst>
      <p:ext uri="{BB962C8B-B14F-4D97-AF65-F5344CB8AC3E}">
        <p14:creationId xmlns:p14="http://schemas.microsoft.com/office/powerpoint/2010/main" val="30154948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次期図書館システムの全体イメージ</a:t>
            </a:r>
            <a:r>
              <a:rPr lang="ja-JP" altLang="en-US" sz="1100" dirty="0"/>
              <a:t>（</a:t>
            </a:r>
            <a:r>
              <a:rPr lang="en-US" altLang="ja-JP" sz="1100" dirty="0"/>
              <a:t>2012</a:t>
            </a:r>
            <a:r>
              <a:rPr lang="ja-JP" altLang="en-US" sz="1100" dirty="0"/>
              <a:t>年</a:t>
            </a:r>
            <a:r>
              <a:rPr lang="en-US" altLang="ja-JP" sz="1100" dirty="0"/>
              <a:t>1</a:t>
            </a:r>
            <a:r>
              <a:rPr lang="ja-JP" altLang="en-US" sz="1100" dirty="0"/>
              <a:t>月～</a:t>
            </a:r>
            <a:r>
              <a:rPr lang="en-US" altLang="ja-JP" sz="1100" dirty="0"/>
              <a:t>2016</a:t>
            </a:r>
            <a:r>
              <a:rPr lang="ja-JP" altLang="en-US" sz="1100" dirty="0"/>
              <a:t>年頃まで）</a:t>
            </a:r>
            <a:endParaRPr lang="en-US" altLang="ja-JP" sz="1100" dirty="0"/>
          </a:p>
          <a:p>
            <a:r>
              <a:rPr lang="ja-JP" altLang="en-US" sz="1100" dirty="0"/>
              <a:t>現状のシステムで、目標はほぼ達成</a:t>
            </a:r>
            <a:endParaRPr lang="en-US" altLang="ja-JP" sz="1100" dirty="0"/>
          </a:p>
          <a:p>
            <a:r>
              <a:rPr lang="ja-JP" altLang="en-US" sz="1100" dirty="0"/>
              <a:t>～～～～～</a:t>
            </a:r>
            <a:endParaRPr lang="en-US" altLang="ja-JP" sz="1100" dirty="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87</a:t>
            </a:fld>
            <a:endParaRPr kumimoji="1" lang="ja-JP" altLang="en-US"/>
          </a:p>
        </p:txBody>
      </p:sp>
    </p:spTree>
    <p:extLst>
      <p:ext uri="{BB962C8B-B14F-4D97-AF65-F5344CB8AC3E}">
        <p14:creationId xmlns:p14="http://schemas.microsoft.com/office/powerpoint/2010/main" val="29096607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dirty="0"/>
              <a:t>次世代図書館サービスを目指した個々のサービスとシステムの構成</a:t>
            </a:r>
            <a:endParaRPr lang="en-US" altLang="ja-JP" dirty="0"/>
          </a:p>
          <a:p>
            <a:r>
              <a:rPr lang="ja-JP" altLang="en-US" dirty="0"/>
              <a:t>～～～～～～</a:t>
            </a:r>
            <a:endParaRPr kumimoji="1" lang="ja-JP" altLang="en-US" dirty="0"/>
          </a:p>
        </p:txBody>
      </p:sp>
      <p:sp>
        <p:nvSpPr>
          <p:cNvPr id="4" name="スライド番号プレースホルダ 3"/>
          <p:cNvSpPr>
            <a:spLocks noGrp="1"/>
          </p:cNvSpPr>
          <p:nvPr>
            <p:ph type="sldNum" sz="quarter" idx="10"/>
          </p:nvPr>
        </p:nvSpPr>
        <p:spPr/>
        <p:txBody>
          <a:bodyPr/>
          <a:lstStyle/>
          <a:p>
            <a:fld id="{AB3BEFDC-73D4-4DB9-B871-67E56A58DD75}" type="slidenum">
              <a:rPr lang="en-US" altLang="ja-JP" smtClean="0">
                <a:solidFill>
                  <a:srgbClr val="000000"/>
                </a:solidFill>
              </a:rPr>
              <a:pPr/>
              <a:t>88</a:t>
            </a:fld>
            <a:endParaRPr lang="en-US" altLang="ja-JP">
              <a:solidFill>
                <a:srgbClr val="000000"/>
              </a:solidFill>
            </a:endParaRPr>
          </a:p>
        </p:txBody>
      </p:sp>
    </p:spTree>
    <p:extLst>
      <p:ext uri="{BB962C8B-B14F-4D97-AF65-F5344CB8AC3E}">
        <p14:creationId xmlns:p14="http://schemas.microsoft.com/office/powerpoint/2010/main" val="36515236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システムを必要とする現状の図書館業務サービス</a:t>
            </a:r>
            <a:endParaRPr lang="en-US" altLang="ja-JP" dirty="0"/>
          </a:p>
          <a:p>
            <a:r>
              <a:rPr lang="ja-JP" altLang="en-US" dirty="0"/>
              <a:t>～～～～～～～</a:t>
            </a:r>
            <a:endParaRPr lang="en-US" altLang="ja-JP" dirty="0"/>
          </a:p>
          <a:p>
            <a:r>
              <a:rPr lang="ja-JP" altLang="en-US" dirty="0"/>
              <a:t>図書館には、サービス、サービスを支える直接業務、業務・組織を支える間接業務がある</a:t>
            </a:r>
            <a:endParaRPr lang="en-US" altLang="ja-JP" dirty="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89</a:t>
            </a:fld>
            <a:endParaRPr kumimoji="1" lang="ja-JP" altLang="en-US"/>
          </a:p>
        </p:txBody>
      </p:sp>
    </p:spTree>
    <p:extLst>
      <p:ext uri="{BB962C8B-B14F-4D97-AF65-F5344CB8AC3E}">
        <p14:creationId xmlns:p14="http://schemas.microsoft.com/office/powerpoint/2010/main" val="3412256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これは、現行システムの構成図</a:t>
            </a:r>
            <a:endParaRPr kumimoji="1" lang="en-US" altLang="ja-JP" dirty="0" smtClean="0"/>
          </a:p>
          <a:p>
            <a:r>
              <a:rPr kumimoji="1" lang="en-US" altLang="ja-JP" dirty="0" smtClean="0"/>
              <a:t>NDL</a:t>
            </a:r>
            <a:r>
              <a:rPr kumimoji="1" lang="ja-JP" altLang="en-US" dirty="0" smtClean="0"/>
              <a:t>のシステムは物理的に分散した拠点に、システムが分散配置。それらが連携して、サービスを提供している。</a:t>
            </a:r>
            <a:endParaRPr kumimoji="1" lang="en-US" altLang="ja-JP" dirty="0" smtClean="0"/>
          </a:p>
          <a:p>
            <a:r>
              <a:rPr kumimoji="1" lang="ja-JP" altLang="en-US" dirty="0" smtClean="0"/>
              <a:t>このシステムが、他の機関と連携してサービスを提供している</a:t>
            </a:r>
            <a:endParaRPr kumimoji="1" lang="en-US" altLang="ja-JP" dirty="0" smtClean="0"/>
          </a:p>
          <a:p>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90</a:t>
            </a:fld>
            <a:endParaRPr kumimoji="1" lang="ja-JP" altLang="en-US"/>
          </a:p>
        </p:txBody>
      </p:sp>
    </p:spTree>
    <p:extLst>
      <p:ext uri="{BB962C8B-B14F-4D97-AF65-F5344CB8AC3E}">
        <p14:creationId xmlns:p14="http://schemas.microsoft.com/office/powerpoint/2010/main" val="32669041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次世代サービスを模索するなかで、直近のサービス機能拡張の方向性。</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92</a:t>
            </a:fld>
            <a:endParaRPr kumimoji="1" lang="ja-JP" altLang="en-US"/>
          </a:p>
        </p:txBody>
      </p:sp>
    </p:spTree>
    <p:extLst>
      <p:ext uri="{BB962C8B-B14F-4D97-AF65-F5344CB8AC3E}">
        <p14:creationId xmlns:p14="http://schemas.microsoft.com/office/powerpoint/2010/main" val="28254082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2014</a:t>
            </a:r>
            <a:r>
              <a:rPr lang="ja-JP" altLang="en-US" dirty="0" smtClean="0"/>
              <a:t>年</a:t>
            </a:r>
            <a:r>
              <a:rPr lang="en-US" altLang="ja-JP" dirty="0" smtClean="0"/>
              <a:t>1</a:t>
            </a:r>
            <a:r>
              <a:rPr lang="ja-JP" altLang="en-US" dirty="0" smtClean="0"/>
              <a:t>月にサービスがリニューアルしたが、その際にサービス要件の検討が不十分だった、部分に関して、</a:t>
            </a:r>
            <a:r>
              <a:rPr lang="en-US" altLang="ja-JP" dirty="0" smtClean="0"/>
              <a:t>2015</a:t>
            </a:r>
            <a:r>
              <a:rPr lang="ja-JP" altLang="en-US" dirty="0" smtClean="0"/>
              <a:t>年</a:t>
            </a:r>
            <a:r>
              <a:rPr lang="en-US" altLang="ja-JP" dirty="0" smtClean="0"/>
              <a:t>3</a:t>
            </a:r>
            <a:r>
              <a:rPr lang="ja-JP" altLang="en-US" dirty="0" smtClean="0"/>
              <a:t>月に改めの方向性を模索し、あるべき姿を提示した。</a:t>
            </a:r>
            <a:endParaRPr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93</a:t>
            </a:fld>
            <a:endParaRPr kumimoji="1" lang="ja-JP" altLang="en-US"/>
          </a:p>
        </p:txBody>
      </p:sp>
    </p:spTree>
    <p:extLst>
      <p:ext uri="{BB962C8B-B14F-4D97-AF65-F5344CB8AC3E}">
        <p14:creationId xmlns:p14="http://schemas.microsoft.com/office/powerpoint/2010/main" val="392125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lang="ja-JP" altLang="en-US" dirty="0" smtClean="0"/>
              <a:t>現在、当館が提供しているデジタル化資料は、この表に示す通りです。</a:t>
            </a:r>
            <a:endParaRPr lang="en-US" altLang="ja-JP" dirty="0" smtClean="0"/>
          </a:p>
          <a:p>
            <a:pPr lvl="0"/>
            <a:r>
              <a:rPr lang="ja-JP" altLang="en-US" u="sng" dirty="0" smtClean="0"/>
              <a:t>所蔵資料の</a:t>
            </a:r>
            <a:r>
              <a:rPr lang="en-US" altLang="ja-JP" u="sng" dirty="0" smtClean="0"/>
              <a:t>4</a:t>
            </a:r>
            <a:r>
              <a:rPr lang="ja-JP" altLang="en-US" u="sng" dirty="0" smtClean="0"/>
              <a:t>分の１をデジタル化した</a:t>
            </a:r>
            <a:endParaRPr lang="en-US" altLang="ja-JP" u="sng" dirty="0" smtClean="0"/>
          </a:p>
          <a:p>
            <a:pPr lvl="0"/>
            <a:r>
              <a:rPr lang="en-US" altLang="ja-JP" u="sng" dirty="0" smtClean="0"/>
              <a:t>137</a:t>
            </a:r>
            <a:r>
              <a:rPr lang="ja-JP" altLang="en-US" u="sng" dirty="0" smtClean="0"/>
              <a:t>万点が公共図書館で閲覧できるようになったことは大きい</a:t>
            </a:r>
            <a:endParaRPr lang="en-US" altLang="ja-JP" u="sng" dirty="0" smtClean="0"/>
          </a:p>
          <a:p>
            <a:pPr lvl="0"/>
            <a:r>
              <a:rPr lang="ja-JP" altLang="en-US" u="sng" dirty="0" smtClean="0"/>
              <a:t>しかしながら、</a:t>
            </a:r>
            <a:r>
              <a:rPr lang="en-US" altLang="ja-JP" u="sng" dirty="0" smtClean="0"/>
              <a:t>62</a:t>
            </a:r>
            <a:r>
              <a:rPr lang="ja-JP" altLang="en-US" u="sng" dirty="0" smtClean="0"/>
              <a:t>万点が公共図書館では図書館間貸し出しでも利用できなくなった。</a:t>
            </a:r>
            <a:endParaRPr lang="en-US" altLang="ja-JP" u="sng" dirty="0" smtClean="0"/>
          </a:p>
          <a:p>
            <a:pPr lvl="0"/>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A8C3902-8EA9-4235-92EC-E75E0A621590}" type="slidenum">
              <a:rPr lang="en-US" altLang="ja-JP" smtClean="0">
                <a:solidFill>
                  <a:prstClr val="black"/>
                </a:solidFill>
              </a:rPr>
              <a:pPr>
                <a:defRPr/>
              </a:pPr>
              <a:t>10</a:t>
            </a:fld>
            <a:endParaRPr lang="en-US" altLang="ja-JP">
              <a:solidFill>
                <a:prstClr val="black"/>
              </a:solidFill>
            </a:endParaRPr>
          </a:p>
        </p:txBody>
      </p:sp>
      <p:sp>
        <p:nvSpPr>
          <p:cNvPr id="5" name="日付プレースホルダー 4"/>
          <p:cNvSpPr>
            <a:spLocks noGrp="1"/>
          </p:cNvSpPr>
          <p:nvPr>
            <p:ph type="dt" idx="11"/>
          </p:nvPr>
        </p:nvSpPr>
        <p:spPr/>
        <p:txBody>
          <a:bodyPr/>
          <a:lstStyle/>
          <a:p>
            <a:endParaRPr lang="ja-JP" altLang="en-US">
              <a:solidFill>
                <a:prstClr val="black"/>
              </a:solidFill>
            </a:endParaRPr>
          </a:p>
        </p:txBody>
      </p:sp>
    </p:spTree>
    <p:extLst>
      <p:ext uri="{BB962C8B-B14F-4D97-AF65-F5344CB8AC3E}">
        <p14:creationId xmlns:p14="http://schemas.microsoft.com/office/powerpoint/2010/main" val="26680653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統合的オンラインサービスの概要</a:t>
            </a:r>
            <a:endParaRPr lang="en-US" altLang="ja-JP" dirty="0" smtClean="0"/>
          </a:p>
          <a:p>
            <a:r>
              <a:rPr kumimoji="1" lang="en-US" altLang="ja-JP" dirty="0" smtClean="0"/>
              <a:t>2015</a:t>
            </a:r>
            <a:r>
              <a:rPr kumimoji="1" lang="ja-JP" altLang="en-US" dirty="0" smtClean="0"/>
              <a:t>年</a:t>
            </a:r>
            <a:r>
              <a:rPr kumimoji="1" lang="en-US" altLang="ja-JP" dirty="0" smtClean="0"/>
              <a:t>3</a:t>
            </a:r>
            <a:r>
              <a:rPr kumimoji="1" lang="ja-JP" altLang="en-US" dirty="0" smtClean="0"/>
              <a:t>月に方向性が示され、今年中にサービス要件が確定するはず。</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94</a:t>
            </a:fld>
            <a:endParaRPr kumimoji="1" lang="ja-JP" altLang="en-US"/>
          </a:p>
        </p:txBody>
      </p:sp>
    </p:spTree>
    <p:extLst>
      <p:ext uri="{BB962C8B-B14F-4D97-AF65-F5344CB8AC3E}">
        <p14:creationId xmlns:p14="http://schemas.microsoft.com/office/powerpoint/2010/main" val="31768155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統合的オンラインサービス：実現したい機能</a:t>
            </a:r>
            <a:endParaRPr lang="en-US" altLang="ja-JP" dirty="0" smtClean="0"/>
          </a:p>
          <a:p>
            <a:r>
              <a:rPr kumimoji="1" lang="en-US" altLang="ja-JP" dirty="0" smtClean="0"/>
              <a:t>2015</a:t>
            </a:r>
            <a:r>
              <a:rPr kumimoji="1" lang="ja-JP" altLang="en-US" dirty="0" smtClean="0"/>
              <a:t>年</a:t>
            </a:r>
            <a:r>
              <a:rPr kumimoji="1" lang="en-US" altLang="ja-JP" dirty="0" smtClean="0"/>
              <a:t>3</a:t>
            </a:r>
            <a:r>
              <a:rPr kumimoji="1" lang="ja-JP" altLang="en-US" dirty="0" smtClean="0"/>
              <a:t>月に方向性が示され、今年中にサービス要件が確定するはず。</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95</a:t>
            </a:fld>
            <a:endParaRPr kumimoji="1" lang="ja-JP" altLang="en-US"/>
          </a:p>
        </p:txBody>
      </p:sp>
    </p:spTree>
    <p:extLst>
      <p:ext uri="{BB962C8B-B14F-4D97-AF65-F5344CB8AC3E}">
        <p14:creationId xmlns:p14="http://schemas.microsoft.com/office/powerpoint/2010/main" val="1941657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統合的オンラインサービス：実現イメージ</a:t>
            </a:r>
            <a:endParaRPr kumimoji="1" lang="en-US" altLang="ja-JP" dirty="0" smtClean="0"/>
          </a:p>
          <a:p>
            <a:r>
              <a:rPr kumimoji="1" lang="en-US" altLang="ja-JP" dirty="0" smtClean="0"/>
              <a:t>NDL</a:t>
            </a:r>
            <a:r>
              <a:rPr kumimoji="1" lang="ja-JP" altLang="en-US" dirty="0" smtClean="0"/>
              <a:t>の収集・書誌系の情報のみならず、他のシステムの情報を合わせてデータベース化。</a:t>
            </a:r>
            <a:endParaRPr kumimoji="1" lang="en-US" altLang="ja-JP" dirty="0" smtClean="0"/>
          </a:p>
          <a:p>
            <a:r>
              <a:rPr kumimoji="1" lang="ja-JP" altLang="en-US" dirty="0" smtClean="0"/>
              <a:t>今までの発想となんら変わらないが、このイメージが、利用者サービス系の部署によって描かれ、収集・書誌系の業務の在り方にも言及している意義は大きい。</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96</a:t>
            </a:fld>
            <a:endParaRPr kumimoji="1" lang="ja-JP" altLang="en-US"/>
          </a:p>
        </p:txBody>
      </p:sp>
    </p:spTree>
    <p:extLst>
      <p:ext uri="{BB962C8B-B14F-4D97-AF65-F5344CB8AC3E}">
        <p14:creationId xmlns:p14="http://schemas.microsoft.com/office/powerpoint/2010/main" val="20713795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文化資産のナショナルアーカイブのイメージ図に、今回の統合的オンラインサービスの在り方をマッピング</a:t>
            </a:r>
            <a:endParaRPr kumimoji="1" lang="en-US" altLang="ja-JP" dirty="0" smtClean="0"/>
          </a:p>
          <a:p>
            <a:r>
              <a:rPr kumimoji="1" lang="ja-JP" altLang="en-US" dirty="0" smtClean="0"/>
              <a:t>ナショナルアーカイブの方向性と、</a:t>
            </a:r>
            <a:r>
              <a:rPr kumimoji="1" lang="en-US" altLang="ja-JP" dirty="0" smtClean="0"/>
              <a:t>NDL</a:t>
            </a:r>
            <a:r>
              <a:rPr kumimoji="1" lang="ja-JP" altLang="en-US" dirty="0" smtClean="0"/>
              <a:t>のサービスの機能強化の方向性は、同じ方向性にあることを示している。</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97</a:t>
            </a:fld>
            <a:endParaRPr kumimoji="1" lang="ja-JP" altLang="en-US"/>
          </a:p>
        </p:txBody>
      </p:sp>
    </p:spTree>
    <p:extLst>
      <p:ext uri="{BB962C8B-B14F-4D97-AF65-F5344CB8AC3E}">
        <p14:creationId xmlns:p14="http://schemas.microsoft.com/office/powerpoint/2010/main" val="24409581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サービスの見直しに当たって、主題情報の主なものを列挙したもの</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98</a:t>
            </a:fld>
            <a:endParaRPr kumimoji="1" lang="ja-JP" altLang="en-US"/>
          </a:p>
        </p:txBody>
      </p:sp>
    </p:spTree>
    <p:extLst>
      <p:ext uri="{BB962C8B-B14F-4D97-AF65-F5344CB8AC3E}">
        <p14:creationId xmlns:p14="http://schemas.microsoft.com/office/powerpoint/2010/main" val="6527320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主題情報の分解・利活用案</a:t>
            </a:r>
            <a:endParaRPr kumimoji="1" lang="en-US" altLang="ja-JP" dirty="0" smtClean="0"/>
          </a:p>
          <a:p>
            <a:r>
              <a:rPr kumimoji="1" lang="ja-JP" altLang="en-US" dirty="0" smtClean="0"/>
              <a:t>これらの情報が再整理され、そして関連付けられて利活用できるようにしていくことを目指す。</a:t>
            </a:r>
            <a:endParaRPr kumimoji="1" lang="en-US" altLang="ja-JP" dirty="0" smtClean="0"/>
          </a:p>
          <a:p>
            <a:r>
              <a:rPr kumimoji="1" lang="ja-JP" altLang="en-US" dirty="0" smtClean="0"/>
              <a:t>オープンデータ化、リンクドオープンデータ化の対象となるべき情報</a:t>
            </a:r>
            <a:endParaRPr kumimoji="1" lang="en-US" altLang="ja-JP" dirty="0" smtClean="0"/>
          </a:p>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99</a:t>
            </a:fld>
            <a:endParaRPr kumimoji="1" lang="ja-JP" altLang="en-US"/>
          </a:p>
        </p:txBody>
      </p:sp>
    </p:spTree>
    <p:extLst>
      <p:ext uri="{BB962C8B-B14F-4D97-AF65-F5344CB8AC3E}">
        <p14:creationId xmlns:p14="http://schemas.microsoft.com/office/powerpoint/2010/main" val="13129110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2014</a:t>
            </a:r>
            <a:r>
              <a:rPr lang="ja-JP" altLang="en-US" dirty="0" smtClean="0"/>
              <a:t>年</a:t>
            </a:r>
            <a:r>
              <a:rPr lang="en-US" altLang="ja-JP" dirty="0" smtClean="0"/>
              <a:t>1</a:t>
            </a:r>
            <a:r>
              <a:rPr lang="ja-JP" altLang="en-US" dirty="0" smtClean="0"/>
              <a:t>月にサービスがリニューアルしたが、その際にサービス要件の検討が不十分だった、部分に関して、</a:t>
            </a:r>
            <a:r>
              <a:rPr lang="en-US" altLang="ja-JP" dirty="0" smtClean="0"/>
              <a:t>2015</a:t>
            </a:r>
            <a:r>
              <a:rPr lang="ja-JP" altLang="en-US" dirty="0" smtClean="0"/>
              <a:t>年</a:t>
            </a:r>
            <a:r>
              <a:rPr lang="en-US" altLang="ja-JP" dirty="0" smtClean="0"/>
              <a:t>3</a:t>
            </a:r>
            <a:r>
              <a:rPr lang="ja-JP" altLang="en-US" dirty="0" smtClean="0"/>
              <a:t>月に改めの方向性を模索し、あるべき姿を提示した。</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2016/5/29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100</a:t>
            </a:fld>
            <a:endParaRPr kumimoji="1" lang="ja-JP" altLang="en-US"/>
          </a:p>
        </p:txBody>
      </p:sp>
    </p:spTree>
    <p:extLst>
      <p:ext uri="{BB962C8B-B14F-4D97-AF65-F5344CB8AC3E}">
        <p14:creationId xmlns:p14="http://schemas.microsoft.com/office/powerpoint/2010/main" val="2758814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500" u="sng" dirty="0"/>
              <a:t>中期計画の</a:t>
            </a:r>
            <a:r>
              <a:rPr lang="en-US" altLang="ja-JP" sz="2500" u="sng" dirty="0"/>
              <a:t>3</a:t>
            </a:r>
            <a:r>
              <a:rPr lang="ja-JP" altLang="en-US" sz="2500" u="sng" dirty="0"/>
              <a:t>つ目の柱</a:t>
            </a:r>
            <a:endParaRPr lang="en-US" altLang="ja-JP" sz="2500" u="sng" dirty="0"/>
          </a:p>
          <a:p>
            <a:r>
              <a:rPr lang="ja-JP" altLang="en-US" sz="2500" dirty="0"/>
              <a:t>プロトタイプ⇒</a:t>
            </a:r>
            <a:r>
              <a:rPr lang="en-US" altLang="ja-JP" sz="2500" dirty="0"/>
              <a:t>PORTA</a:t>
            </a:r>
            <a:r>
              <a:rPr lang="ja-JP" altLang="en-US" sz="2500" dirty="0"/>
              <a:t>⇒</a:t>
            </a:r>
            <a:r>
              <a:rPr lang="en-US" altLang="ja-JP" sz="2500" dirty="0"/>
              <a:t>NDL</a:t>
            </a:r>
            <a:r>
              <a:rPr lang="ja-JP" altLang="en-US" sz="2500" dirty="0"/>
              <a:t>サーチ</a:t>
            </a:r>
            <a:endParaRPr lang="en-US" altLang="ja-JP" sz="2500" dirty="0"/>
          </a:p>
          <a:p>
            <a:r>
              <a:rPr lang="ja-JP" altLang="en-US" sz="2500" u="sng" dirty="0"/>
              <a:t>■図</a:t>
            </a:r>
            <a:endParaRPr lang="en-US" altLang="ja-JP" sz="2500" u="sng" dirty="0"/>
          </a:p>
          <a:p>
            <a:r>
              <a:rPr lang="ja-JP" altLang="en-US" sz="2500" u="sng" dirty="0"/>
              <a:t>・各分野のアグリゲータ機関からメタデータを集約</a:t>
            </a:r>
            <a:endParaRPr lang="en-US" altLang="ja-JP" sz="2500" u="sng" dirty="0"/>
          </a:p>
          <a:p>
            <a:r>
              <a:rPr lang="ja-JP" altLang="en-US" sz="2500" u="sng" dirty="0"/>
              <a:t>・そのメタデータを、個別の目的に応じたサイトが利用して、検索サービスを提供</a:t>
            </a:r>
            <a:endParaRPr lang="en-US" altLang="ja-JP" sz="2500" u="sng" dirty="0"/>
          </a:p>
          <a:p>
            <a:endParaRPr lang="en-US" altLang="ja-JP" sz="2300" dirty="0"/>
          </a:p>
          <a:p>
            <a:r>
              <a:rPr lang="ja-JP" altLang="en-US" sz="2300" dirty="0"/>
              <a:t>■ 国立国会図書館サーチ</a:t>
            </a:r>
            <a:endParaRPr lang="en-US" altLang="ja-JP" sz="2300" dirty="0"/>
          </a:p>
          <a:p>
            <a:r>
              <a:rPr lang="ja-JP" altLang="en-US" sz="2300" dirty="0"/>
              <a:t>　</a:t>
            </a:r>
            <a:r>
              <a:rPr lang="en-US" altLang="ja-JP" sz="2300" dirty="0">
                <a:hlinkClick r:id="rId3"/>
              </a:rPr>
              <a:t>http://iss.ndl.go.jp</a:t>
            </a:r>
            <a:endParaRPr lang="en-US" altLang="ja-JP" sz="2300" dirty="0"/>
          </a:p>
          <a:p>
            <a:r>
              <a:rPr lang="ja-JP" altLang="en-US" sz="1800" dirty="0"/>
              <a:t>・国立国会図書館及び他機関が保有する紙・デジタル媒体等の様々な形態の情報資源の書誌・メタデータを横断的に検索</a:t>
            </a:r>
            <a:endParaRPr lang="en-US" altLang="ja-JP" sz="1800" dirty="0"/>
          </a:p>
          <a:p>
            <a:r>
              <a:rPr lang="ja-JP" altLang="en-US" sz="1800" dirty="0"/>
              <a:t>・図書館、博物館、美術館、公文書館、民間企業等分野も問わない</a:t>
            </a:r>
            <a:endParaRPr lang="en-US" altLang="ja-JP" sz="1800" dirty="0"/>
          </a:p>
          <a:p>
            <a:r>
              <a:rPr lang="ja-JP" altLang="en-US" sz="1800" dirty="0"/>
              <a:t>・約</a:t>
            </a:r>
            <a:r>
              <a:rPr lang="en-US" altLang="ja-JP" sz="1800" b="1" dirty="0">
                <a:solidFill>
                  <a:schemeClr val="accent1"/>
                </a:solidFill>
              </a:rPr>
              <a:t>100</a:t>
            </a:r>
            <a:r>
              <a:rPr lang="ja-JP" altLang="en-US" sz="1800" dirty="0"/>
              <a:t>データベース、約</a:t>
            </a:r>
            <a:r>
              <a:rPr lang="en-US" altLang="ja-JP" sz="1800" b="1" dirty="0">
                <a:solidFill>
                  <a:schemeClr val="accent1"/>
                </a:solidFill>
              </a:rPr>
              <a:t>1</a:t>
            </a:r>
            <a:r>
              <a:rPr lang="ja-JP" altLang="en-US" sz="1800" b="1" dirty="0">
                <a:solidFill>
                  <a:schemeClr val="accent1"/>
                </a:solidFill>
              </a:rPr>
              <a:t>億</a:t>
            </a:r>
            <a:r>
              <a:rPr lang="ja-JP" altLang="en-US" sz="1800" dirty="0"/>
              <a:t>件のメタデータを検索</a:t>
            </a:r>
            <a:endParaRPr lang="en-US" altLang="ja-JP" sz="1800" dirty="0"/>
          </a:p>
          <a:p>
            <a:r>
              <a:rPr lang="ja-JP" altLang="en-US" sz="1800" dirty="0"/>
              <a:t>・同じ書誌をグループ化し、各種の入手手段に案内</a:t>
            </a:r>
            <a:endParaRPr lang="en-US" altLang="ja-JP" sz="1800" dirty="0"/>
          </a:p>
          <a:p>
            <a:r>
              <a:rPr lang="ja-JP" altLang="en-US" sz="1800" dirty="0"/>
              <a:t>・「外部提供インタフェース（</a:t>
            </a:r>
            <a:r>
              <a:rPr lang="en-US" altLang="ja-JP" sz="1800" dirty="0"/>
              <a:t>API</a:t>
            </a:r>
            <a:r>
              <a:rPr lang="ja-JP" altLang="en-US" sz="1800" dirty="0"/>
              <a:t>）」提供</a:t>
            </a:r>
            <a:endParaRPr lang="en-US" altLang="ja-JP" sz="1800" dirty="0"/>
          </a:p>
          <a:p>
            <a:r>
              <a:rPr lang="ja-JP" altLang="en-US" sz="1800" dirty="0"/>
              <a:t>・多言語対応（日</a:t>
            </a:r>
            <a:r>
              <a:rPr lang="en-US" altLang="ja-JP" sz="1800" dirty="0"/>
              <a:t>/</a:t>
            </a:r>
            <a:r>
              <a:rPr lang="ja-JP" altLang="en-US" sz="1800" dirty="0"/>
              <a:t>中</a:t>
            </a:r>
            <a:r>
              <a:rPr lang="en-US" altLang="ja-JP" sz="1800" dirty="0"/>
              <a:t>/</a:t>
            </a:r>
            <a:r>
              <a:rPr lang="ja-JP" altLang="en-US" sz="1800" dirty="0"/>
              <a:t>韓</a:t>
            </a:r>
            <a:r>
              <a:rPr lang="en-US" altLang="ja-JP" sz="1800" dirty="0"/>
              <a:t>/</a:t>
            </a:r>
            <a:r>
              <a:rPr lang="ja-JP" altLang="en-US" sz="1800" dirty="0"/>
              <a:t>英）：各言語版＋翻訳機能</a:t>
            </a:r>
            <a:endParaRPr lang="en-US" altLang="ja-JP" sz="1800" dirty="0"/>
          </a:p>
          <a:p>
            <a:r>
              <a:rPr lang="ja-JP" altLang="en-US" sz="1800" dirty="0"/>
              <a:t>・スマートフォン対応</a:t>
            </a:r>
            <a:endParaRPr lang="en-US" altLang="ja-JP" sz="1800" dirty="0"/>
          </a:p>
          <a:p>
            <a:r>
              <a:rPr lang="ja-JP" altLang="en-US" sz="1800" dirty="0"/>
              <a:t>■連携データベース</a:t>
            </a:r>
            <a:endParaRPr lang="en-US" altLang="ja-JP" sz="1800" dirty="0"/>
          </a:p>
          <a:p>
            <a:r>
              <a:rPr lang="ja-JP" altLang="en-US" sz="1800" dirty="0"/>
              <a:t>・各分野の情報保有機関</a:t>
            </a:r>
            <a:endParaRPr lang="en-US" altLang="ja-JP" sz="1800" dirty="0"/>
          </a:p>
        </p:txBody>
      </p:sp>
      <p:sp>
        <p:nvSpPr>
          <p:cNvPr id="4" name="スライド番号プレースホルダー 3"/>
          <p:cNvSpPr>
            <a:spLocks noGrp="1"/>
          </p:cNvSpPr>
          <p:nvPr>
            <p:ph type="sldNum" sz="quarter" idx="10"/>
          </p:nvPr>
        </p:nvSpPr>
        <p:spPr/>
        <p:txBody>
          <a:bodyPr/>
          <a:lstStyle/>
          <a:p>
            <a:fld id="{9CC2E7CC-36A0-4B98-8D27-87BFD265220F}" type="slidenum">
              <a:rPr kumimoji="1" lang="ja-JP" altLang="en-US" smtClean="0"/>
              <a:t>11</a:t>
            </a:fld>
            <a:endParaRPr kumimoji="1" lang="ja-JP" altLang="en-US"/>
          </a:p>
        </p:txBody>
      </p:sp>
    </p:spTree>
    <p:extLst>
      <p:ext uri="{BB962C8B-B14F-4D97-AF65-F5344CB8AC3E}">
        <p14:creationId xmlns:p14="http://schemas.microsoft.com/office/powerpoint/2010/main" val="146106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3224338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828800" y="609600"/>
            <a:ext cx="9838267" cy="304800"/>
          </a:xfrm>
        </p:spPr>
        <p:txBody>
          <a:bodyPr/>
          <a:lstStyle/>
          <a:p>
            <a:r>
              <a:rPr lang="ja-JP" altLang="en-US" smtClean="0"/>
              <a:t>マスター タイトルの書式設定</a:t>
            </a:r>
            <a:endParaRPr lang="ja-JP" altLang="en-US"/>
          </a:p>
        </p:txBody>
      </p:sp>
      <p:sp>
        <p:nvSpPr>
          <p:cNvPr id="3" name="グラフ プレースホルダー 2"/>
          <p:cNvSpPr>
            <a:spLocks noGrp="1"/>
          </p:cNvSpPr>
          <p:nvPr>
            <p:ph type="chart" idx="1"/>
          </p:nvPr>
        </p:nvSpPr>
        <p:spPr>
          <a:xfrm>
            <a:off x="1079500" y="1066800"/>
            <a:ext cx="10610851" cy="5029200"/>
          </a:xfrm>
        </p:spPr>
        <p:txBody>
          <a:bodyPr/>
          <a:lstStyle/>
          <a:p>
            <a:endParaRPr lang="ja-JP" altLang="en-US"/>
          </a:p>
        </p:txBody>
      </p:sp>
      <p:sp>
        <p:nvSpPr>
          <p:cNvPr id="4" name="日付プレースホルダー 3"/>
          <p:cNvSpPr>
            <a:spLocks noGrp="1"/>
          </p:cNvSpPr>
          <p:nvPr>
            <p:ph type="dt" sz="half" idx="10"/>
          </p:nvPr>
        </p:nvSpPr>
        <p:spPr>
          <a:xfrm>
            <a:off x="1079500" y="6373813"/>
            <a:ext cx="2540000" cy="457200"/>
          </a:xfrm>
        </p:spPr>
        <p:txBody>
          <a:bodyPr/>
          <a:lstStyle>
            <a:lvl1pPr>
              <a:defRPr/>
            </a:lvl1pPr>
          </a:lstStyle>
          <a:p>
            <a:fld id="{C04278A4-BD68-4B52-8631-BBCA218E92AA}" type="datetime1">
              <a:rPr lang="ja-JP" altLang="en-US"/>
              <a:pPr/>
              <a:t>2016/5/29</a:t>
            </a:fld>
            <a:endParaRPr lang="en-US" altLang="ja-JP"/>
          </a:p>
        </p:txBody>
      </p:sp>
      <p:sp>
        <p:nvSpPr>
          <p:cNvPr id="5" name="フッター プレースホルダー 4"/>
          <p:cNvSpPr>
            <a:spLocks noGrp="1"/>
          </p:cNvSpPr>
          <p:nvPr>
            <p:ph type="ftr" sz="quarter" idx="11"/>
          </p:nvPr>
        </p:nvSpPr>
        <p:spPr>
          <a:xfrm>
            <a:off x="4176184" y="6376988"/>
            <a:ext cx="4114800" cy="457200"/>
          </a:xfrm>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a:xfrm>
            <a:off x="8786285" y="6376988"/>
            <a:ext cx="2925233" cy="457200"/>
          </a:xfrm>
        </p:spPr>
        <p:txBody>
          <a:bodyPr/>
          <a:lstStyle>
            <a:lvl1pPr>
              <a:defRPr/>
            </a:lvl1pPr>
          </a:lstStyle>
          <a:p>
            <a:fld id="{25747ECF-DEAE-45C5-9FAA-E8DF0BB0ED32}" type="slidenum">
              <a:rPr lang="en-US" altLang="ja-JP"/>
              <a:pPr/>
              <a:t>‹#›</a:t>
            </a:fld>
            <a:endParaRPr lang="en-US" altLang="ja-JP"/>
          </a:p>
        </p:txBody>
      </p:sp>
    </p:spTree>
    <p:extLst>
      <p:ext uri="{BB962C8B-B14F-4D97-AF65-F5344CB8AC3E}">
        <p14:creationId xmlns:p14="http://schemas.microsoft.com/office/powerpoint/2010/main" val="18677551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2016/5/29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6012798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2016/5/29</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 id="2147483695" r:id="rId31"/>
    <p:sldLayoutId id="2147483696" r:id="rId3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iss.ndl.go.j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iss.ndl.go.jp/information/outline/plan/" TargetMode="External"/><Relationship Id="rId5" Type="http://schemas.openxmlformats.org/officeDocument/2006/relationships/image" Target="../media/image8.emf"/><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Visio_Drawing1.vsd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package" Target="../embeddings/Microsoft_Visio_Drawing2.vsdx"/><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oleObject" Target="../embeddings/oleObject4.bin"/><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5.xml"/><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image" Target="../media/image18.emf"/><Relationship Id="rId10" Type="http://schemas.openxmlformats.org/officeDocument/2006/relationships/oleObject" Target="../embeddings/oleObject10.bin"/><Relationship Id="rId4" Type="http://schemas.openxmlformats.org/officeDocument/2006/relationships/oleObject" Target="../embeddings/oleObject5.bin"/><Relationship Id="rId9"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iss.ndl.go.jp/"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hyperlink" Target="http://iss.ndl.go.jp/"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wmf"/><Relationship Id="rId4" Type="http://schemas.openxmlformats.org/officeDocument/2006/relationships/image" Target="../media/image26.png"/><Relationship Id="rId9" Type="http://schemas.openxmlformats.org/officeDocument/2006/relationships/image" Target="../media/image31.gif"/></Relationships>
</file>

<file path=ppt/slides/_rels/slide74.xml.rels><?xml version="1.0" encoding="UTF-8" standalone="yes"?>
<Relationships xmlns="http://schemas.openxmlformats.org/package/2006/relationships"><Relationship Id="rId8" Type="http://schemas.openxmlformats.org/officeDocument/2006/relationships/image" Target="../media/image38.gif"/><Relationship Id="rId13" Type="http://schemas.openxmlformats.org/officeDocument/2006/relationships/image" Target="../media/image43.gif"/><Relationship Id="rId18" Type="http://schemas.openxmlformats.org/officeDocument/2006/relationships/image" Target="../media/image48.jpeg"/><Relationship Id="rId26" Type="http://schemas.openxmlformats.org/officeDocument/2006/relationships/image" Target="../media/image56.png"/><Relationship Id="rId39" Type="http://schemas.openxmlformats.org/officeDocument/2006/relationships/image" Target="../media/image69.gif"/><Relationship Id="rId3" Type="http://schemas.openxmlformats.org/officeDocument/2006/relationships/image" Target="../media/image33.gif"/><Relationship Id="rId21" Type="http://schemas.openxmlformats.org/officeDocument/2006/relationships/image" Target="../media/image51.gif"/><Relationship Id="rId34" Type="http://schemas.openxmlformats.org/officeDocument/2006/relationships/image" Target="../media/image64.gif"/><Relationship Id="rId42" Type="http://schemas.openxmlformats.org/officeDocument/2006/relationships/image" Target="../media/image72.gif"/><Relationship Id="rId47" Type="http://schemas.openxmlformats.org/officeDocument/2006/relationships/image" Target="../media/image76.gif"/><Relationship Id="rId7" Type="http://schemas.openxmlformats.org/officeDocument/2006/relationships/image" Target="../media/image37.gif"/><Relationship Id="rId12" Type="http://schemas.openxmlformats.org/officeDocument/2006/relationships/image" Target="../media/image42.gif"/><Relationship Id="rId17" Type="http://schemas.openxmlformats.org/officeDocument/2006/relationships/image" Target="../media/image47.gif"/><Relationship Id="rId25" Type="http://schemas.openxmlformats.org/officeDocument/2006/relationships/image" Target="../media/image55.gif"/><Relationship Id="rId33" Type="http://schemas.openxmlformats.org/officeDocument/2006/relationships/image" Target="../media/image63.png"/><Relationship Id="rId38" Type="http://schemas.openxmlformats.org/officeDocument/2006/relationships/image" Target="../media/image68.jpeg"/><Relationship Id="rId46" Type="http://schemas.openxmlformats.org/officeDocument/2006/relationships/image" Target="../media/image31.gif"/><Relationship Id="rId2" Type="http://schemas.openxmlformats.org/officeDocument/2006/relationships/notesSlide" Target="../notesSlides/notesSlide61.xml"/><Relationship Id="rId16" Type="http://schemas.openxmlformats.org/officeDocument/2006/relationships/image" Target="../media/image46.png"/><Relationship Id="rId20" Type="http://schemas.openxmlformats.org/officeDocument/2006/relationships/image" Target="../media/image50.gif"/><Relationship Id="rId29" Type="http://schemas.openxmlformats.org/officeDocument/2006/relationships/image" Target="../media/image59.gif"/><Relationship Id="rId41" Type="http://schemas.openxmlformats.org/officeDocument/2006/relationships/image" Target="../media/image71.jpeg"/><Relationship Id="rId1" Type="http://schemas.openxmlformats.org/officeDocument/2006/relationships/slideLayout" Target="../slideLayouts/slideLayout2.xml"/><Relationship Id="rId6" Type="http://schemas.openxmlformats.org/officeDocument/2006/relationships/image" Target="../media/image36.gif"/><Relationship Id="rId11" Type="http://schemas.openxmlformats.org/officeDocument/2006/relationships/image" Target="../media/image41.jpeg"/><Relationship Id="rId24" Type="http://schemas.openxmlformats.org/officeDocument/2006/relationships/image" Target="../media/image54.gif"/><Relationship Id="rId32" Type="http://schemas.openxmlformats.org/officeDocument/2006/relationships/image" Target="../media/image62.jpeg"/><Relationship Id="rId37" Type="http://schemas.openxmlformats.org/officeDocument/2006/relationships/image" Target="../media/image67.gif"/><Relationship Id="rId40" Type="http://schemas.openxmlformats.org/officeDocument/2006/relationships/image" Target="../media/image70.gif"/><Relationship Id="rId45" Type="http://schemas.openxmlformats.org/officeDocument/2006/relationships/image" Target="../media/image75.gif"/><Relationship Id="rId5" Type="http://schemas.openxmlformats.org/officeDocument/2006/relationships/image" Target="../media/image35.gif"/><Relationship Id="rId15" Type="http://schemas.openxmlformats.org/officeDocument/2006/relationships/image" Target="../media/image45.gif"/><Relationship Id="rId23" Type="http://schemas.openxmlformats.org/officeDocument/2006/relationships/image" Target="../media/image53.png"/><Relationship Id="rId28" Type="http://schemas.openxmlformats.org/officeDocument/2006/relationships/image" Target="../media/image58.gif"/><Relationship Id="rId36" Type="http://schemas.openxmlformats.org/officeDocument/2006/relationships/image" Target="../media/image66.gif"/><Relationship Id="rId10" Type="http://schemas.openxmlformats.org/officeDocument/2006/relationships/image" Target="../media/image40.png"/><Relationship Id="rId19" Type="http://schemas.openxmlformats.org/officeDocument/2006/relationships/image" Target="../media/image49.gif"/><Relationship Id="rId31" Type="http://schemas.openxmlformats.org/officeDocument/2006/relationships/image" Target="../media/image61.gif"/><Relationship Id="rId44" Type="http://schemas.openxmlformats.org/officeDocument/2006/relationships/image" Target="../media/image74.jpe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jpeg"/><Relationship Id="rId22" Type="http://schemas.openxmlformats.org/officeDocument/2006/relationships/image" Target="../media/image52.gif"/><Relationship Id="rId27" Type="http://schemas.openxmlformats.org/officeDocument/2006/relationships/image" Target="../media/image57.gif"/><Relationship Id="rId30" Type="http://schemas.openxmlformats.org/officeDocument/2006/relationships/image" Target="../media/image60.jpeg"/><Relationship Id="rId35" Type="http://schemas.openxmlformats.org/officeDocument/2006/relationships/image" Target="../media/image65.gif"/><Relationship Id="rId43" Type="http://schemas.openxmlformats.org/officeDocument/2006/relationships/image" Target="../media/image73.png"/></Relationships>
</file>

<file path=ppt/slides/_rels/slide75.xml.rels><?xml version="1.0" encoding="UTF-8" standalone="yes"?>
<Relationships xmlns="http://schemas.openxmlformats.org/package/2006/relationships"><Relationship Id="rId8" Type="http://schemas.openxmlformats.org/officeDocument/2006/relationships/hyperlink" Target="http://iss.ndl.go.jp/api/oaipmh?verb=GetRecord&amp;metadataPrefix=oai_dc&amp;identifier=oai:iss.ndl.go.jp:R100000002-I000001752468-00" TargetMode="External"/><Relationship Id="rId3" Type="http://schemas.openxmlformats.org/officeDocument/2006/relationships/hyperlink" Target="http://iss.ndl.go.jp/books.rss?any=&#27704;&#20117;&#36335;&#23376;" TargetMode="External"/><Relationship Id="rId7" Type="http://schemas.openxmlformats.org/officeDocument/2006/relationships/hyperlink" Target="http://iss.ndl.go.jp/api/openurl?au"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iss.ndl.go.jp/rss/ndlopac/index.xml" TargetMode="External"/><Relationship Id="rId11" Type="http://schemas.openxmlformats.org/officeDocument/2006/relationships/hyperlink" Target="http://dl.ndl.go.jp/frameImage/info:ndljp/pid/1306065?no=1&amp;width=800&amp;height=600&amp;rotate=0&amp;fit=w" TargetMode="External"/><Relationship Id="rId5" Type="http://schemas.openxmlformats.org/officeDocument/2006/relationships/hyperlink" Target="http://iss.ndl.go.jp/rss/inprocess/index.xml" TargetMode="External"/><Relationship Id="rId10" Type="http://schemas.openxmlformats.org/officeDocument/2006/relationships/hyperlink" Target="http://dl.ndl.go.jp/view/jpegOutput?itemId=info:ndljp/pid/888725&amp;contentNo=10&amp;outputScale=4" TargetMode="External"/><Relationship Id="rId4" Type="http://schemas.openxmlformats.org/officeDocument/2006/relationships/hyperlink" Target="http://iss.ndl.go.jp/books/R100000002-I000001752468-00.rdf" TargetMode="External"/><Relationship Id="rId9" Type="http://schemas.openxmlformats.org/officeDocument/2006/relationships/hyperlink" Target="http://dl.ndl.go.jp/info:ndljp/pid/888725/10"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78.WMF"/><Relationship Id="rId4" Type="http://schemas.openxmlformats.org/officeDocument/2006/relationships/image" Target="../media/image77.WMF"/></Relationships>
</file>

<file path=ppt/slides/_rels/slide81.xml.rels><?xml version="1.0" encoding="UTF-8" standalone="yes"?>
<Relationships xmlns="http://schemas.openxmlformats.org/package/2006/relationships"><Relationship Id="rId8" Type="http://schemas.openxmlformats.org/officeDocument/2006/relationships/hyperlink" Target="http://iss.ndl.go.jp/information/wp-content/uploads/2014/12/ndlsearch_api_20141215_jp.pdf" TargetMode="External"/><Relationship Id="rId3" Type="http://schemas.openxmlformats.org/officeDocument/2006/relationships/hyperlink" Target="http://iss.ndl.go.jp/information/target/" TargetMode="External"/><Relationship Id="rId7" Type="http://schemas.openxmlformats.org/officeDocument/2006/relationships/hyperlink" Target="http://iss.ndl.go.jp/information/api/"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hyperlink" Target="http://iss.ndl.go.jp/information/wp-content/uploads/2014/06/renkeimanual_ver.1.0_20140601.pdf" TargetMode="External"/><Relationship Id="rId11" Type="http://schemas.openxmlformats.org/officeDocument/2006/relationships/image" Target="../media/image24.png"/><Relationship Id="rId5" Type="http://schemas.openxmlformats.org/officeDocument/2006/relationships/hyperlink" Target="http://iss.ndl.go.jp/information/wp-content/uploads/2014/06/WebAPIguideline_ver.1.2_20140526.pdf" TargetMode="External"/><Relationship Id="rId10" Type="http://schemas.openxmlformats.org/officeDocument/2006/relationships/hyperlink" Target="http://iss.ndl.go.jp/information/link/" TargetMode="External"/><Relationship Id="rId4" Type="http://schemas.openxmlformats.org/officeDocument/2006/relationships/hyperlink" Target="http://iss.ndl.go.jp/information/renkei/" TargetMode="External"/><Relationship Id="rId9" Type="http://schemas.openxmlformats.org/officeDocument/2006/relationships/hyperlink" Target="http://dx.doi.org/10.1241/johokanri.57.651"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電子図書館サービスの</a:t>
            </a:r>
            <a:r>
              <a:rPr lang="ja-JP" altLang="en-US" sz="4000" dirty="0" smtClean="0"/>
              <a:t>理念から</a:t>
            </a:r>
            <a:r>
              <a:rPr lang="en-US" altLang="ja-JP" sz="4000" dirty="0" smtClean="0"/>
              <a:t/>
            </a:r>
            <a:br>
              <a:rPr lang="en-US" altLang="ja-JP" sz="4000" dirty="0" smtClean="0"/>
            </a:br>
            <a:r>
              <a:rPr lang="en-US" altLang="ja-JP" sz="4000" dirty="0" smtClean="0"/>
              <a:t>NDL</a:t>
            </a:r>
            <a:r>
              <a:rPr lang="ja-JP" altLang="en-US" sz="4000" dirty="0" smtClean="0"/>
              <a:t>サーチの</a:t>
            </a:r>
            <a:r>
              <a:rPr lang="ja-JP" altLang="en-US" sz="4000" dirty="0"/>
              <a:t>歩み</a:t>
            </a:r>
            <a:r>
              <a:rPr lang="en-US" altLang="ja-JP" sz="4000" dirty="0" smtClean="0"/>
              <a:t>【</a:t>
            </a:r>
            <a:r>
              <a:rPr lang="ja-JP" altLang="en-US" sz="4000" dirty="0" smtClean="0"/>
              <a:t>詳細</a:t>
            </a:r>
            <a:r>
              <a:rPr lang="en-US" altLang="ja-JP" sz="4000" dirty="0" smtClean="0"/>
              <a:t>】</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年５月</a:t>
            </a:r>
            <a:r>
              <a:rPr lang="ja-JP" altLang="en-US" sz="1400" dirty="0">
                <a:latin typeface="HG丸ｺﾞｼｯｸM-PRO" pitchFamily="50" charset="-128"/>
                <a:ea typeface="HG丸ｺﾞｼｯｸM-PRO" pitchFamily="50" charset="-128"/>
              </a:rPr>
              <a:t>４</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053918"/>
          </a:xfrm>
        </p:spPr>
        <p:txBody>
          <a:bodyPr>
            <a:noAutofit/>
          </a:bodyPr>
          <a:lstStyle/>
          <a:p>
            <a:r>
              <a:rPr lang="ja-JP" altLang="en-US" dirty="0">
                <a:cs typeface="Times New Roman" pitchFamily="18" charset="0"/>
              </a:rPr>
              <a:t>デジタル化資料の提供状況</a:t>
            </a:r>
            <a:r>
              <a:rPr lang="ja-JP" altLang="en-US" sz="3600" dirty="0">
                <a:cs typeface="Times New Roman" pitchFamily="18" charset="0"/>
              </a:rPr>
              <a:t>～資料群別</a:t>
            </a:r>
            <a:endParaRPr lang="ja-JP" altLang="en-US" sz="4800" dirty="0">
              <a:cs typeface="Times New Roman" pitchFamily="18" charset="0"/>
            </a:endParaRPr>
          </a:p>
        </p:txBody>
      </p:sp>
      <p:graphicFrame>
        <p:nvGraphicFramePr>
          <p:cNvPr id="7" name="表 6"/>
          <p:cNvGraphicFramePr>
            <a:graphicFrameLocks noGrp="1"/>
          </p:cNvGraphicFramePr>
          <p:nvPr>
            <p:extLst/>
          </p:nvPr>
        </p:nvGraphicFramePr>
        <p:xfrm>
          <a:off x="1847526" y="1792640"/>
          <a:ext cx="8496946" cy="4278874"/>
        </p:xfrm>
        <a:graphic>
          <a:graphicData uri="http://schemas.openxmlformats.org/drawingml/2006/table">
            <a:tbl>
              <a:tblPr firstRow="1" firstCol="1" bandRow="1"/>
              <a:tblGrid>
                <a:gridCol w="1238538"/>
                <a:gridCol w="1238538"/>
                <a:gridCol w="1238538"/>
                <a:gridCol w="1238538"/>
                <a:gridCol w="1382552"/>
                <a:gridCol w="1224136"/>
                <a:gridCol w="936106"/>
              </a:tblGrid>
              <a:tr h="936104">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資料種別</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インターネット公開</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latinLnBrk="0" hangingPunct="1">
                        <a:spcAft>
                          <a:spcPts val="0"/>
                        </a:spcAft>
                      </a:pPr>
                      <a:r>
                        <a:rPr kumimoji="1" 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図書館</a:t>
                      </a:r>
                      <a:endParaRPr kumimoji="1" lang="en-US" alt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marL="0" algn="ctr" defTabSz="914400" rtl="0" eaLnBrk="1" latinLnBrk="0" hangingPunct="1">
                        <a:spcAft>
                          <a:spcPts val="0"/>
                        </a:spcAft>
                      </a:pPr>
                      <a:r>
                        <a:rPr kumimoji="1" lang="ja-JP"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送信</a:t>
                      </a:r>
                      <a:endParaRPr kumimoji="1" lang="ja-JP"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ctr" defTabSz="914400" rtl="0" eaLnBrk="1" latinLnBrk="0" hangingPunct="1">
                        <a:spcAft>
                          <a:spcPts val="0"/>
                        </a:spcAft>
                      </a:pPr>
                      <a:r>
                        <a:rPr kumimoji="1" lang="zh-CN"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国立国会</a:t>
                      </a:r>
                      <a:r>
                        <a:rPr kumimoji="1" 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図書館</a:t>
                      </a:r>
                      <a:endParaRPr kumimoji="1" lang="en-US" alt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p>
                      <a:pPr marL="0" algn="ctr" defTabSz="914400" rtl="0" eaLnBrk="1" latinLnBrk="0" hangingPunct="1">
                        <a:spcAft>
                          <a:spcPts val="0"/>
                        </a:spcAft>
                      </a:pPr>
                      <a:r>
                        <a:rPr kumimoji="1" lang="ja-JP" altLang="en-US"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館</a:t>
                      </a:r>
                      <a:r>
                        <a:rPr kumimoji="1" lang="zh-CN" sz="1800" b="1" kern="0" dirty="0" smtClean="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rPr>
                        <a:t>内限定</a:t>
                      </a:r>
                      <a:endParaRPr kumimoji="1" lang="ja-JP" sz="1800" b="1" kern="0" dirty="0">
                        <a:solidFill>
                          <a:schemeClr val="tx1"/>
                        </a:solidFill>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合</a:t>
                      </a:r>
                      <a:r>
                        <a:rPr lang="ja-JP" altLang="en-US"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　</a:t>
                      </a:r>
                      <a:r>
                        <a:rPr lang="ja-JP" sz="1800" b="1" kern="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計</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sz="1800" b="1" kern="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年代・内容</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spcAft>
                          <a:spcPts val="0"/>
                        </a:spcAft>
                      </a:pPr>
                      <a:r>
                        <a:rPr lang="ja-JP" altLang="en-US" sz="1800" b="1" kern="100" dirty="0" smtClean="0">
                          <a:effectLst/>
                          <a:latin typeface="ＭＳ Ｐゴシック" panose="020B0600070205080204" pitchFamily="50" charset="-128"/>
                          <a:ea typeface="ＭＳ Ｐゴシック" panose="020B0600070205080204" pitchFamily="50" charset="-128"/>
                          <a:cs typeface="Times New Roman" panose="02020603050405020304" pitchFamily="18" charset="0"/>
                        </a:rPr>
                        <a:t>デジタル化の割合</a:t>
                      </a:r>
                      <a:endParaRPr lang="ja-JP" sz="1800" b="1" kern="100" dirty="0">
                        <a:effectLst/>
                        <a:latin typeface="ＭＳ Ｐゴシック" panose="020B0600070205080204" pitchFamily="50" charset="-128"/>
                        <a:ea typeface="ＭＳ Ｐゴシック" panose="020B0600070205080204" pitchFamily="50"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図書</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35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50</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222A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90</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222A35"/>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altLang="en-US" sz="1800" kern="0" dirty="0" smtClean="0">
                          <a:effectLst/>
                          <a:latin typeface="+mj-ea"/>
                          <a:ea typeface="+mj-ea"/>
                          <a:cs typeface="Times New Roman" panose="02020603050405020304" pitchFamily="18" charset="0"/>
                        </a:rPr>
                        <a:t>～</a:t>
                      </a:r>
                      <a:r>
                        <a:rPr lang="en-US" altLang="ja-JP" sz="1800" kern="0" dirty="0" smtClean="0">
                          <a:effectLst/>
                          <a:latin typeface="+mj-ea"/>
                          <a:ea typeface="+mj-ea"/>
                          <a:cs typeface="Times New Roman" panose="02020603050405020304" pitchFamily="18" charset="0"/>
                        </a:rPr>
                        <a:t>1968</a:t>
                      </a:r>
                      <a:r>
                        <a:rPr lang="ja-JP" sz="1800" kern="0" dirty="0" smtClean="0">
                          <a:effectLst/>
                          <a:latin typeface="+mj-ea"/>
                          <a:ea typeface="+mj-ea"/>
                          <a:cs typeface="Times New Roman" panose="02020603050405020304" pitchFamily="18" charset="0"/>
                        </a:rPr>
                        <a:t>受入</a:t>
                      </a:r>
                      <a:r>
                        <a:rPr lang="ja-JP" altLang="en-US" sz="1800" kern="0" dirty="0" smtClean="0">
                          <a:effectLst/>
                          <a:latin typeface="+mj-ea"/>
                          <a:ea typeface="+mj-ea"/>
                          <a:cs typeface="Times New Roman" panose="02020603050405020304" pitchFamily="18" charset="0"/>
                        </a:rPr>
                        <a:t>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５</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3644">
                <a:tc>
                  <a:txBody>
                    <a:bodyPr/>
                    <a:lstStyle/>
                    <a:p>
                      <a:pPr algn="ctr">
                        <a:spcAft>
                          <a:spcPts val="0"/>
                        </a:spcAft>
                      </a:pPr>
                      <a:r>
                        <a:rPr lang="ja-JP" sz="1800" b="1" kern="0" dirty="0" smtClean="0">
                          <a:effectLst/>
                          <a:latin typeface="+mj-ea"/>
                          <a:ea typeface="+mj-ea"/>
                          <a:cs typeface="Times New Roman" panose="02020603050405020304" pitchFamily="18" charset="0"/>
                        </a:rPr>
                        <a:t>雑誌</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kumimoji="1" lang="en-US" altLang="ja-JP" sz="2400" b="0" kern="0" dirty="0" smtClean="0">
                          <a:solidFill>
                            <a:schemeClr val="tx1"/>
                          </a:solidFill>
                          <a:effectLst/>
                          <a:latin typeface="+mj-ea"/>
                          <a:ea typeface="+mn-ea"/>
                          <a:cs typeface="Times New Roman" panose="02020603050405020304" pitchFamily="18" charset="0"/>
                        </a:rPr>
                        <a:t>0.8</a:t>
                      </a:r>
                      <a:r>
                        <a:rPr kumimoji="1" lang="ja-JP" altLang="ja-JP" sz="1400" b="0" kern="0" dirty="0" smtClean="0">
                          <a:solidFill>
                            <a:schemeClr val="tx1"/>
                          </a:solidFill>
                          <a:effectLst/>
                          <a:latin typeface="+mj-ea"/>
                          <a:ea typeface="+mn-ea"/>
                          <a:cs typeface="Times New Roman" panose="02020603050405020304" pitchFamily="18" charset="0"/>
                        </a:rPr>
                        <a:t>万点</a:t>
                      </a:r>
                      <a:endParaRPr lang="ja-JP" sz="1100" b="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smtClean="0">
                          <a:solidFill>
                            <a:schemeClr val="tx1"/>
                          </a:solidFill>
                          <a:effectLst/>
                          <a:latin typeface="+mj-ea"/>
                          <a:ea typeface="+mj-ea"/>
                          <a:cs typeface="Times New Roman" panose="02020603050405020304" pitchFamily="18" charset="0"/>
                        </a:rPr>
                        <a:t>73</a:t>
                      </a:r>
                      <a:r>
                        <a:rPr lang="ja-JP" sz="1400" kern="0" dirty="0" smtClean="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smtClean="0">
                          <a:effectLst/>
                          <a:latin typeface="+mj-ea"/>
                          <a:ea typeface="+mj-ea"/>
                          <a:cs typeface="Times New Roman" panose="02020603050405020304" pitchFamily="18" charset="0"/>
                        </a:rPr>
                        <a:t>50</a:t>
                      </a:r>
                      <a:r>
                        <a:rPr lang="ja-JP" sz="1400" kern="0" dirty="0" smtClean="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123.5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altLang="en-US" sz="1800" kern="0" dirty="0" smtClean="0">
                          <a:effectLst/>
                          <a:latin typeface="+mj-ea"/>
                          <a:ea typeface="+mj-ea"/>
                          <a:cs typeface="Times New Roman" panose="02020603050405020304" pitchFamily="18" charset="0"/>
                        </a:rPr>
                        <a:t>～</a:t>
                      </a:r>
                      <a:r>
                        <a:rPr lang="en-US" altLang="ja-JP" sz="1800" kern="0" dirty="0" smtClean="0">
                          <a:effectLst/>
                          <a:latin typeface="+mj-ea"/>
                          <a:ea typeface="+mj-ea"/>
                          <a:cs typeface="Times New Roman" panose="02020603050405020304" pitchFamily="18" charset="0"/>
                        </a:rPr>
                        <a:t>2000</a:t>
                      </a:r>
                      <a:r>
                        <a:rPr lang="ja-JP" sz="1800" kern="0" dirty="0" smtClean="0">
                          <a:effectLst/>
                          <a:latin typeface="+mj-ea"/>
                          <a:ea typeface="+mj-ea"/>
                          <a:cs typeface="Times New Roman" panose="02020603050405020304" pitchFamily="18" charset="0"/>
                        </a:rPr>
                        <a:t>発行</a:t>
                      </a:r>
                      <a:r>
                        <a:rPr lang="ja-JP" altLang="en-US" sz="1800" kern="0" dirty="0" smtClean="0">
                          <a:effectLst/>
                          <a:latin typeface="+mj-ea"/>
                          <a:ea typeface="+mj-ea"/>
                          <a:cs typeface="Times New Roman" panose="02020603050405020304" pitchFamily="18" charset="0"/>
                        </a:rPr>
                        <a:t>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４</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8651">
                <a:tc>
                  <a:txBody>
                    <a:bodyPr/>
                    <a:lstStyle/>
                    <a:p>
                      <a:pPr algn="ctr">
                        <a:spcAft>
                          <a:spcPts val="0"/>
                        </a:spcAft>
                      </a:pPr>
                      <a:r>
                        <a:rPr lang="ja-JP" sz="1800" b="1" kern="0" dirty="0">
                          <a:effectLst/>
                          <a:latin typeface="+mj-ea"/>
                          <a:ea typeface="+mj-ea"/>
                          <a:cs typeface="Times New Roman" panose="02020603050405020304" pitchFamily="18" charset="0"/>
                        </a:rPr>
                        <a:t>古典籍</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7</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2</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ja-JP" sz="1800" kern="0" dirty="0">
                          <a:effectLst/>
                          <a:latin typeface="+mj-ea"/>
                          <a:ea typeface="+mj-ea"/>
                          <a:cs typeface="Times New Roman" panose="02020603050405020304" pitchFamily="18" charset="0"/>
                        </a:rPr>
                        <a:t>－</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9</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ja-JP" sz="1800" kern="0" dirty="0" smtClean="0">
                          <a:effectLst/>
                          <a:latin typeface="+mj-ea"/>
                          <a:ea typeface="+mj-ea"/>
                          <a:cs typeface="Times New Roman" panose="02020603050405020304" pitchFamily="18" charset="0"/>
                        </a:rPr>
                        <a:t>貴重書等</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smtClean="0">
                          <a:solidFill>
                            <a:schemeClr val="tx1"/>
                          </a:solidFill>
                          <a:effectLst/>
                          <a:latin typeface="+mj-ea"/>
                          <a:ea typeface="+mj-ea"/>
                          <a:cs typeface="Times New Roman" panose="02020603050405020304" pitchFamily="18" charset="0"/>
                        </a:rPr>
                        <a:t>/</a:t>
                      </a:r>
                      <a:r>
                        <a:rPr kumimoji="1" lang="en-US" altLang="ja-JP" sz="2000" b="1" kern="0" dirty="0" smtClean="0">
                          <a:solidFill>
                            <a:schemeClr val="tx1"/>
                          </a:solidFill>
                          <a:effectLst/>
                          <a:latin typeface="+mj-ea"/>
                          <a:ea typeface="+mj-ea"/>
                          <a:cs typeface="Times New Roman" panose="02020603050405020304" pitchFamily="18" charset="0"/>
                        </a:rPr>
                        <a:t>3</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博士論文</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kern="0" dirty="0">
                          <a:effectLst/>
                          <a:latin typeface="+mj-ea"/>
                          <a:ea typeface="+mj-ea"/>
                          <a:cs typeface="Times New Roman" panose="02020603050405020304" pitchFamily="18" charset="0"/>
                        </a:rPr>
                        <a:t>1.5</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solidFill>
                            <a:schemeClr val="tx1"/>
                          </a:solidFill>
                          <a:effectLst/>
                          <a:latin typeface="+mj-ea"/>
                          <a:ea typeface="+mj-ea"/>
                          <a:cs typeface="Times New Roman" panose="02020603050405020304" pitchFamily="18" charset="0"/>
                        </a:rPr>
                        <a:t>12</a:t>
                      </a:r>
                      <a:r>
                        <a:rPr lang="ja-JP" sz="1400" kern="0" dirty="0">
                          <a:solidFill>
                            <a:schemeClr val="tx1"/>
                          </a:solidFill>
                          <a:effectLst/>
                          <a:latin typeface="+mj-ea"/>
                          <a:ea typeface="+mj-ea"/>
                          <a:cs typeface="Times New Roman" panose="02020603050405020304" pitchFamily="18" charset="0"/>
                        </a:rPr>
                        <a:t>万点</a:t>
                      </a:r>
                      <a:endParaRPr lang="ja-JP" sz="14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14</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ct val="100000"/>
                        </a:lnSpc>
                        <a:spcAft>
                          <a:spcPts val="0"/>
                        </a:spcAft>
                      </a:pPr>
                      <a:r>
                        <a:rPr lang="en-US" altLang="ja-JP" sz="1600" kern="0" dirty="0" smtClean="0">
                          <a:effectLst/>
                          <a:latin typeface="+mj-ea"/>
                          <a:ea typeface="+mj-ea"/>
                          <a:cs typeface="Times New Roman" panose="02020603050405020304" pitchFamily="18" charset="0"/>
                        </a:rPr>
                        <a:t>19</a:t>
                      </a:r>
                      <a:r>
                        <a:rPr lang="en-US" altLang="ja-JP" sz="1800" kern="0" dirty="0" smtClean="0">
                          <a:effectLst/>
                          <a:latin typeface="+mj-ea"/>
                          <a:ea typeface="+mj-ea"/>
                          <a:cs typeface="Times New Roman" panose="02020603050405020304" pitchFamily="18" charset="0"/>
                        </a:rPr>
                        <a:t>91</a:t>
                      </a:r>
                      <a:r>
                        <a:rPr lang="ja-JP" altLang="en-US" sz="1600" kern="0" dirty="0" smtClean="0">
                          <a:effectLst/>
                          <a:latin typeface="+mj-ea"/>
                          <a:ea typeface="+mj-ea"/>
                          <a:cs typeface="Times New Roman" panose="02020603050405020304" pitchFamily="18" charset="0"/>
                        </a:rPr>
                        <a:t>～</a:t>
                      </a:r>
                      <a:r>
                        <a:rPr lang="en-US" altLang="ja-JP" sz="1600" kern="0" dirty="0" smtClean="0">
                          <a:effectLst/>
                          <a:latin typeface="+mj-ea"/>
                          <a:ea typeface="+mj-ea"/>
                          <a:cs typeface="Times New Roman" panose="02020603050405020304" pitchFamily="18" charset="0"/>
                        </a:rPr>
                        <a:t>20</a:t>
                      </a:r>
                      <a:r>
                        <a:rPr lang="en-US" altLang="ja-JP" sz="1800" kern="0" dirty="0" smtClean="0">
                          <a:effectLst/>
                          <a:latin typeface="+mj-ea"/>
                          <a:ea typeface="+mj-ea"/>
                          <a:cs typeface="Times New Roman" panose="02020603050405020304" pitchFamily="18" charset="0"/>
                        </a:rPr>
                        <a:t>00</a:t>
                      </a:r>
                      <a:r>
                        <a:rPr lang="ja-JP" altLang="en-US" sz="1800" kern="0" dirty="0" smtClean="0">
                          <a:effectLst/>
                          <a:latin typeface="+mj-ea"/>
                          <a:ea typeface="+mj-ea"/>
                          <a:cs typeface="Times New Roman" panose="02020603050405020304" pitchFamily="18" charset="0"/>
                        </a:rPr>
                        <a:t>受入分</a:t>
                      </a:r>
                      <a:endParaRPr lang="ja-JP" sz="18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chemeClr val="tx1"/>
                          </a:solidFill>
                          <a:effectLst/>
                          <a:latin typeface="+mj-ea"/>
                          <a:ea typeface="+mj-ea"/>
                          <a:cs typeface="Times New Roman" panose="02020603050405020304" pitchFamily="18" charset="0"/>
                        </a:rPr>
                        <a:t>１</a:t>
                      </a:r>
                      <a:r>
                        <a:rPr kumimoji="1" lang="en-US" altLang="ja-JP" sz="2000" b="1" kern="0" dirty="0" smtClean="0">
                          <a:solidFill>
                            <a:schemeClr val="tx1"/>
                          </a:solidFill>
                          <a:effectLst/>
                          <a:latin typeface="+mj-ea"/>
                          <a:ea typeface="+mj-ea"/>
                          <a:cs typeface="Times New Roman" panose="02020603050405020304" pitchFamily="18" charset="0"/>
                        </a:rPr>
                        <a:t>/</a:t>
                      </a:r>
                      <a:r>
                        <a:rPr kumimoji="1" lang="ja-JP" altLang="en-US" sz="2000" b="1" kern="0" dirty="0" smtClean="0">
                          <a:solidFill>
                            <a:schemeClr val="tx1"/>
                          </a:solidFill>
                          <a:effectLst/>
                          <a:latin typeface="+mj-ea"/>
                          <a:ea typeface="+mj-ea"/>
                          <a:cs typeface="Times New Roman" panose="02020603050405020304" pitchFamily="18" charset="0"/>
                        </a:rPr>
                        <a:t>４</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54501">
                <a:tc>
                  <a:txBody>
                    <a:bodyPr/>
                    <a:lstStyle/>
                    <a:p>
                      <a:pPr algn="ctr">
                        <a:spcAft>
                          <a:spcPts val="0"/>
                        </a:spcAft>
                      </a:pPr>
                      <a:r>
                        <a:rPr lang="ja-JP" sz="1800" b="1" kern="0" dirty="0">
                          <a:effectLst/>
                          <a:latin typeface="+mj-ea"/>
                          <a:ea typeface="+mj-ea"/>
                          <a:cs typeface="Times New Roman" panose="02020603050405020304" pitchFamily="18" charset="0"/>
                        </a:rPr>
                        <a:t>その他</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r" defTabSz="914400" rtl="0" eaLnBrk="1" latinLnBrk="0" hangingPunct="1">
                        <a:spcAft>
                          <a:spcPts val="0"/>
                        </a:spcAft>
                      </a:pPr>
                      <a:r>
                        <a:rPr kumimoji="1" lang="en-US" sz="2400" kern="0" dirty="0">
                          <a:solidFill>
                            <a:schemeClr val="tx1"/>
                          </a:solidFill>
                          <a:effectLst/>
                          <a:latin typeface="+mj-ea"/>
                          <a:ea typeface="+mj-ea"/>
                          <a:cs typeface="Times New Roman" panose="02020603050405020304" pitchFamily="18" charset="0"/>
                        </a:rPr>
                        <a:t>4</a:t>
                      </a:r>
                      <a:r>
                        <a:rPr kumimoji="1" lang="ja-JP" sz="1400" kern="0" dirty="0">
                          <a:solidFill>
                            <a:schemeClr val="tx1"/>
                          </a:solidFill>
                          <a:effectLst/>
                          <a:latin typeface="+mj-ea"/>
                          <a:ea typeface="+mj-ea"/>
                          <a:cs typeface="Times New Roman" panose="02020603050405020304" pitchFamily="18" charset="0"/>
                        </a:rPr>
                        <a:t>万点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ja-JP" sz="1800" kern="0" dirty="0">
                          <a:solidFill>
                            <a:schemeClr val="tx1"/>
                          </a:solidFill>
                          <a:effectLst/>
                          <a:latin typeface="+mj-ea"/>
                          <a:ea typeface="+mj-ea"/>
                          <a:cs typeface="Times New Roman" panose="02020603050405020304" pitchFamily="18" charset="0"/>
                        </a:rPr>
                        <a:t>－</a:t>
                      </a:r>
                      <a:endParaRPr lang="ja-JP" sz="1800" kern="10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6</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kern="0" dirty="0">
                          <a:effectLst/>
                          <a:latin typeface="+mj-ea"/>
                          <a:ea typeface="+mj-ea"/>
                          <a:cs typeface="Times New Roman" panose="02020603050405020304" pitchFamily="18" charset="0"/>
                        </a:rPr>
                        <a:t>10</a:t>
                      </a:r>
                      <a:r>
                        <a:rPr lang="ja-JP" sz="1400" kern="0" dirty="0">
                          <a:effectLst/>
                          <a:latin typeface="+mj-ea"/>
                          <a:ea typeface="+mj-ea"/>
                          <a:cs typeface="Times New Roman" panose="02020603050405020304" pitchFamily="18" charset="0"/>
                        </a:rPr>
                        <a:t>万点</a:t>
                      </a:r>
                      <a:endParaRPr lang="ja-JP" sz="1400"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lnSpc>
                          <a:spcPct val="100000"/>
                        </a:lnSpc>
                        <a:spcAft>
                          <a:spcPts val="0"/>
                        </a:spcAft>
                      </a:pPr>
                      <a:r>
                        <a:rPr kumimoji="1" lang="ja-JP" altLang="en-US" sz="1800" kern="0" dirty="0" smtClean="0">
                          <a:solidFill>
                            <a:schemeClr val="tx1"/>
                          </a:solidFill>
                          <a:effectLst/>
                          <a:latin typeface="+mj-ea"/>
                          <a:ea typeface="+mj-ea"/>
                          <a:cs typeface="Times New Roman" panose="02020603050405020304" pitchFamily="18" charset="0"/>
                        </a:rPr>
                        <a:t>憲政資料等</a:t>
                      </a:r>
                      <a:endParaRPr kumimoji="1" lang="ja-JP" sz="1800"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en-US" altLang="ja-JP" sz="2000" b="1" kern="0" dirty="0" smtClean="0">
                          <a:solidFill>
                            <a:schemeClr val="tx1"/>
                          </a:solidFill>
                          <a:effectLst/>
                          <a:latin typeface="+mj-ea"/>
                          <a:ea typeface="+mj-ea"/>
                          <a:cs typeface="Times New Roman" panose="02020603050405020304" pitchFamily="18" charset="0"/>
                        </a:rPr>
                        <a:t>1/</a:t>
                      </a:r>
                      <a:r>
                        <a:rPr kumimoji="1" lang="ja-JP" altLang="en-US" sz="2000" b="1" kern="0" dirty="0" smtClean="0">
                          <a:solidFill>
                            <a:schemeClr val="tx1"/>
                          </a:solidFill>
                          <a:effectLst/>
                          <a:latin typeface="+mj-ea"/>
                          <a:ea typeface="+mj-ea"/>
                          <a:cs typeface="Times New Roman" panose="02020603050405020304" pitchFamily="18" charset="0"/>
                        </a:rPr>
                        <a:t>７</a:t>
                      </a:r>
                      <a:endParaRPr kumimoji="1" lang="ja-JP" sz="2000" b="1" kern="0" dirty="0">
                        <a:solidFill>
                          <a:schemeClr val="tx1"/>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6972">
                <a:tc>
                  <a:txBody>
                    <a:bodyPr/>
                    <a:lstStyle/>
                    <a:p>
                      <a:pPr algn="ctr">
                        <a:spcAft>
                          <a:spcPts val="0"/>
                        </a:spcAft>
                      </a:pPr>
                      <a:r>
                        <a:rPr lang="ja-JP" sz="1800" b="1" kern="0" dirty="0" smtClean="0">
                          <a:effectLst/>
                          <a:latin typeface="+mj-ea"/>
                          <a:ea typeface="+mj-ea"/>
                          <a:cs typeface="Times New Roman" panose="02020603050405020304" pitchFamily="18" charset="0"/>
                        </a:rPr>
                        <a:t>合</a:t>
                      </a:r>
                      <a:r>
                        <a:rPr lang="ja-JP" altLang="en-US" sz="1800" b="1" kern="0" dirty="0" smtClean="0">
                          <a:effectLst/>
                          <a:latin typeface="+mj-ea"/>
                          <a:ea typeface="+mj-ea"/>
                          <a:cs typeface="Times New Roman" panose="02020603050405020304" pitchFamily="18" charset="0"/>
                        </a:rPr>
                        <a:t>　</a:t>
                      </a:r>
                      <a:r>
                        <a:rPr lang="ja-JP" sz="1800" b="1" kern="0" dirty="0" smtClean="0">
                          <a:effectLst/>
                          <a:latin typeface="+mj-ea"/>
                          <a:ea typeface="+mj-ea"/>
                          <a:cs typeface="Times New Roman" panose="02020603050405020304" pitchFamily="18" charset="0"/>
                        </a:rPr>
                        <a:t>計</a:t>
                      </a:r>
                      <a:endParaRPr lang="ja-JP" sz="1800" b="1" kern="100" dirty="0">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a:spcAft>
                          <a:spcPts val="0"/>
                        </a:spcAft>
                      </a:pPr>
                      <a:r>
                        <a:rPr lang="en-US" sz="2400" b="1" kern="0" dirty="0">
                          <a:solidFill>
                            <a:srgbClr val="C00000"/>
                          </a:solidFill>
                          <a:effectLst/>
                          <a:latin typeface="+mj-ea"/>
                          <a:ea typeface="+mj-ea"/>
                          <a:cs typeface="Times New Roman" panose="02020603050405020304" pitchFamily="18" charset="0"/>
                        </a:rPr>
                        <a:t>48</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b="1" kern="0" dirty="0" smtClean="0">
                          <a:solidFill>
                            <a:srgbClr val="C00000"/>
                          </a:solidFill>
                          <a:effectLst/>
                          <a:latin typeface="+mj-ea"/>
                          <a:ea typeface="+mj-ea"/>
                          <a:cs typeface="Times New Roman" panose="02020603050405020304" pitchFamily="18" charset="0"/>
                        </a:rPr>
                        <a:t>137</a:t>
                      </a:r>
                      <a:r>
                        <a:rPr lang="ja-JP" sz="1400" b="0" kern="0" dirty="0" smtClean="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en-US" sz="2400" b="1" kern="0" dirty="0" smtClean="0">
                          <a:solidFill>
                            <a:srgbClr val="C00000"/>
                          </a:solidFill>
                          <a:effectLst/>
                          <a:latin typeface="+mj-ea"/>
                          <a:ea typeface="+mj-ea"/>
                          <a:cs typeface="Times New Roman" panose="02020603050405020304" pitchFamily="18" charset="0"/>
                        </a:rPr>
                        <a:t>62</a:t>
                      </a:r>
                      <a:r>
                        <a:rPr lang="ja-JP" sz="1400" b="0" kern="0" dirty="0" smtClean="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r">
                        <a:spcAft>
                          <a:spcPts val="0"/>
                        </a:spcAft>
                      </a:pPr>
                      <a:r>
                        <a:rPr lang="en-US" sz="2400" b="1" kern="0" dirty="0" smtClean="0">
                          <a:solidFill>
                            <a:srgbClr val="C00000"/>
                          </a:solidFill>
                          <a:effectLst/>
                          <a:latin typeface="+mj-ea"/>
                          <a:ea typeface="+mj-ea"/>
                          <a:cs typeface="Times New Roman" panose="02020603050405020304" pitchFamily="18" charset="0"/>
                        </a:rPr>
                        <a:t>248.5</a:t>
                      </a:r>
                      <a:r>
                        <a:rPr lang="ja-JP" sz="1400" b="0" kern="0" dirty="0">
                          <a:solidFill>
                            <a:srgbClr val="C00000"/>
                          </a:solidFill>
                          <a:effectLst/>
                          <a:latin typeface="+mj-ea"/>
                          <a:ea typeface="+mj-ea"/>
                          <a:cs typeface="Times New Roman" panose="02020603050405020304" pitchFamily="18" charset="0"/>
                        </a:rPr>
                        <a:t>万点</a:t>
                      </a:r>
                      <a:endParaRPr lang="ja-JP" sz="1400" b="0" kern="10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endParaRPr kumimoji="1" lang="ja-JP" sz="1600" b="1" i="1" kern="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ct val="100000"/>
                        </a:lnSpc>
                        <a:spcAft>
                          <a:spcPts val="0"/>
                        </a:spcAft>
                      </a:pPr>
                      <a:r>
                        <a:rPr kumimoji="1" lang="ja-JP" altLang="en-US" sz="2000" b="1" kern="0" dirty="0" smtClean="0">
                          <a:solidFill>
                            <a:srgbClr val="C00000"/>
                          </a:solidFill>
                          <a:effectLst/>
                          <a:latin typeface="+mj-ea"/>
                          <a:ea typeface="+mj-ea"/>
                          <a:cs typeface="Times New Roman" panose="02020603050405020304" pitchFamily="18" charset="0"/>
                        </a:rPr>
                        <a:t>１</a:t>
                      </a:r>
                      <a:r>
                        <a:rPr kumimoji="1" lang="en-US" altLang="ja-JP" sz="2000" b="1" kern="0" dirty="0" smtClean="0">
                          <a:solidFill>
                            <a:srgbClr val="C00000"/>
                          </a:solidFill>
                          <a:effectLst/>
                          <a:latin typeface="+mj-ea"/>
                          <a:ea typeface="+mj-ea"/>
                          <a:cs typeface="Times New Roman" panose="02020603050405020304" pitchFamily="18" charset="0"/>
                        </a:rPr>
                        <a:t>/</a:t>
                      </a:r>
                      <a:r>
                        <a:rPr kumimoji="1" lang="ja-JP" altLang="en-US" sz="2000" b="1" kern="0" dirty="0" smtClean="0">
                          <a:solidFill>
                            <a:srgbClr val="C00000"/>
                          </a:solidFill>
                          <a:effectLst/>
                          <a:latin typeface="+mj-ea"/>
                          <a:ea typeface="+mj-ea"/>
                          <a:cs typeface="Times New Roman" panose="02020603050405020304" pitchFamily="18" charset="0"/>
                        </a:rPr>
                        <a:t>４</a:t>
                      </a:r>
                      <a:endParaRPr kumimoji="1" lang="ja-JP" sz="2000" b="1" kern="0" dirty="0">
                        <a:solidFill>
                          <a:srgbClr val="C00000"/>
                        </a:solidFill>
                        <a:effectLst/>
                        <a:latin typeface="+mj-ea"/>
                        <a:ea typeface="+mj-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9" name="テキスト ボックス 8"/>
          <p:cNvSpPr txBox="1">
            <a:spLocks noChangeArrowheads="1"/>
          </p:cNvSpPr>
          <p:nvPr/>
        </p:nvSpPr>
        <p:spPr bwMode="auto">
          <a:xfrm>
            <a:off x="6528048" y="1392530"/>
            <a:ext cx="3682752" cy="400110"/>
          </a:xfrm>
          <a:prstGeom prst="rect">
            <a:avLst/>
          </a:prstGeom>
          <a:noFill/>
          <a:ln w="9525">
            <a:noFill/>
            <a:miter lim="800000"/>
            <a:headEnd/>
            <a:tailEnd/>
          </a:ln>
        </p:spPr>
        <p:txBody>
          <a:bodyPr wrap="square">
            <a:spAutoFit/>
          </a:bodyPr>
          <a:lstStyle/>
          <a:p>
            <a:r>
              <a:rPr lang="en-US" altLang="ja-JP" sz="2000" dirty="0" smtClean="0">
                <a:solidFill>
                  <a:prstClr val="black"/>
                </a:solidFill>
                <a:latin typeface="Meiryo UI" panose="020B0604030504040204" pitchFamily="50" charset="-128"/>
                <a:ea typeface="Meiryo UI" panose="020B0604030504040204" pitchFamily="50" charset="-128"/>
              </a:rPr>
              <a:t>2015</a:t>
            </a:r>
            <a:r>
              <a:rPr lang="ja-JP" altLang="en-US" sz="2000" dirty="0" smtClean="0">
                <a:solidFill>
                  <a:prstClr val="black"/>
                </a:solidFill>
                <a:latin typeface="Meiryo UI" panose="020B0604030504040204" pitchFamily="50" charset="-128"/>
                <a:ea typeface="Meiryo UI" panose="020B0604030504040204" pitchFamily="50" charset="-128"/>
              </a:rPr>
              <a:t>年</a:t>
            </a:r>
            <a:r>
              <a:rPr lang="en-US" altLang="ja-JP" sz="2000" dirty="0">
                <a:solidFill>
                  <a:prstClr val="black"/>
                </a:solidFill>
                <a:latin typeface="Meiryo UI" panose="020B0604030504040204" pitchFamily="50" charset="-128"/>
                <a:ea typeface="Meiryo UI" panose="020B0604030504040204" pitchFamily="50" charset="-128"/>
              </a:rPr>
              <a:t>8</a:t>
            </a:r>
            <a:r>
              <a:rPr lang="ja-JP" altLang="en-US" sz="2000" dirty="0" smtClean="0">
                <a:solidFill>
                  <a:prstClr val="black"/>
                </a:solidFill>
                <a:latin typeface="Meiryo UI" panose="020B0604030504040204" pitchFamily="50" charset="-128"/>
                <a:ea typeface="Meiryo UI" panose="020B0604030504040204" pitchFamily="50" charset="-128"/>
              </a:rPr>
              <a:t>月</a:t>
            </a:r>
            <a:r>
              <a:rPr lang="ja-JP" altLang="en-US" sz="2000" dirty="0">
                <a:solidFill>
                  <a:prstClr val="black"/>
                </a:solidFill>
                <a:latin typeface="Meiryo UI" panose="020B0604030504040204" pitchFamily="50" charset="-128"/>
                <a:ea typeface="Meiryo UI" panose="020B0604030504040204" pitchFamily="50" charset="-128"/>
              </a:rPr>
              <a:t>現在（概数）</a:t>
            </a:r>
            <a:r>
              <a:rPr lang="ja-JP" altLang="en-US" sz="1200" dirty="0">
                <a:solidFill>
                  <a:prstClr val="black"/>
                </a:solidFill>
                <a:latin typeface="Meiryo UI" panose="020B0604030504040204" pitchFamily="50" charset="-128"/>
                <a:ea typeface="Meiryo UI" panose="020B0604030504040204" pitchFamily="50" charset="-128"/>
              </a:rPr>
              <a:t>　</a:t>
            </a:r>
            <a:endParaRPr lang="en-US" altLang="ja-JP" sz="1200" dirty="0">
              <a:solidFill>
                <a:prstClr val="black"/>
              </a:solidFill>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2063552" y="6321365"/>
            <a:ext cx="5904656" cy="400110"/>
          </a:xfrm>
          <a:prstGeom prst="rect">
            <a:avLst/>
          </a:prstGeom>
          <a:noFill/>
        </p:spPr>
        <p:txBody>
          <a:bodyPr wrap="square" rtlCol="0">
            <a:spAutoFit/>
          </a:bodyPr>
          <a:lstStyle/>
          <a:p>
            <a:r>
              <a:rPr lang="ja-JP" altLang="ja-JP" sz="2000" dirty="0">
                <a:solidFill>
                  <a:prstClr val="black"/>
                </a:solidFill>
                <a:latin typeface="Meiryo UI" panose="020B0604030504040204" pitchFamily="50" charset="-128"/>
                <a:ea typeface="Meiryo UI" panose="020B0604030504040204" pitchFamily="50" charset="-128"/>
              </a:rPr>
              <a:t>注）</a:t>
            </a:r>
            <a:r>
              <a:rPr lang="ja-JP" altLang="en-US" sz="2000" dirty="0">
                <a:solidFill>
                  <a:prstClr val="black"/>
                </a:solidFill>
                <a:latin typeface="Meiryo UI" panose="020B0604030504040204" pitchFamily="50" charset="-128"/>
                <a:ea typeface="Meiryo UI" panose="020B0604030504040204" pitchFamily="50" charset="-128"/>
              </a:rPr>
              <a:t> </a:t>
            </a:r>
            <a:r>
              <a:rPr lang="ja-JP" altLang="ja-JP" sz="2000" dirty="0">
                <a:solidFill>
                  <a:prstClr val="black"/>
                </a:solidFill>
                <a:latin typeface="Meiryo UI" panose="020B0604030504040204" pitchFamily="50" charset="-128"/>
                <a:ea typeface="Meiryo UI" panose="020B0604030504040204" pitchFamily="50" charset="-128"/>
              </a:rPr>
              <a:t>概数のため、合計が合わない場合があります。</a:t>
            </a:r>
            <a:endParaRPr lang="ja-JP" altLang="en-US" sz="2800" dirty="0">
              <a:solidFill>
                <a:prstClr val="black"/>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10</a:t>
            </a:fld>
            <a:endParaRPr lang="ja-JP" altLang="en-US" dirty="0">
              <a:solidFill>
                <a:prstClr val="black"/>
              </a:solidFill>
            </a:endParaRPr>
          </a:p>
        </p:txBody>
      </p:sp>
      <p:sp>
        <p:nvSpPr>
          <p:cNvPr id="12" name="テキスト ボックス 11"/>
          <p:cNvSpPr txBox="1"/>
          <p:nvPr/>
        </p:nvSpPr>
        <p:spPr>
          <a:xfrm>
            <a:off x="5221560" y="6044309"/>
            <a:ext cx="5122912" cy="338554"/>
          </a:xfrm>
          <a:prstGeom prst="rect">
            <a:avLst/>
          </a:prstGeom>
          <a:noFill/>
        </p:spPr>
        <p:txBody>
          <a:bodyPr wrap="square" rtlCol="0">
            <a:spAutoFit/>
          </a:bodyPr>
          <a:lstStyle/>
          <a:p>
            <a:pPr algn="r"/>
            <a:r>
              <a:rPr lang="en-US" altLang="ja-JP" sz="1600" b="1" dirty="0">
                <a:solidFill>
                  <a:prstClr val="black"/>
                </a:solidFill>
                <a:latin typeface="Meiryo UI" panose="020B0604030504040204" pitchFamily="50" charset="-128"/>
                <a:ea typeface="Meiryo UI" panose="020B0604030504040204" pitchFamily="50" charset="-128"/>
              </a:rPr>
              <a:t>※</a:t>
            </a:r>
            <a:r>
              <a:rPr lang="ja-JP" altLang="en-US" sz="1600" b="1" dirty="0">
                <a:solidFill>
                  <a:prstClr val="black"/>
                </a:solidFill>
                <a:latin typeface="Meiryo UI" panose="020B0604030504040204" pitchFamily="50" charset="-128"/>
                <a:ea typeface="Meiryo UI" panose="020B0604030504040204" pitchFamily="50" charset="-128"/>
              </a:rPr>
              <a:t>想定デジタル化対象数に対する割合</a:t>
            </a:r>
          </a:p>
        </p:txBody>
      </p:sp>
    </p:spTree>
    <p:extLst>
      <p:ext uri="{BB962C8B-B14F-4D97-AF65-F5344CB8AC3E}">
        <p14:creationId xmlns:p14="http://schemas.microsoft.com/office/powerpoint/2010/main" val="3168264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1599156" y="175365"/>
            <a:ext cx="9006214" cy="494629"/>
          </a:xfrm>
          <a:prstGeom prst="round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rPr>
              <a:t>背景：検索エンジンの高度化と情報資源の多様化により、図書館の情報提供の役割が大きく変化</a:t>
            </a:r>
          </a:p>
        </p:txBody>
      </p:sp>
      <p:sp>
        <p:nvSpPr>
          <p:cNvPr id="3" name="角丸四角形 2"/>
          <p:cNvSpPr/>
          <p:nvPr/>
        </p:nvSpPr>
        <p:spPr>
          <a:xfrm>
            <a:off x="1599156" y="962193"/>
            <a:ext cx="9006214" cy="1617971"/>
          </a:xfrm>
          <a:prstGeom prst="roundRect">
            <a:avLst>
              <a:gd name="adj" fmla="val 709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所蔵資料のデジタル化の推進と提供</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制度的に収集した紙資料とオンライン資料の一体的な提供</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ライセンス契約電子資料</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オープンアクセス資料と当館の情報資源を統合的に検索・参照できる環境の整備</a:t>
            </a:r>
          </a:p>
        </p:txBody>
      </p:sp>
      <p:sp>
        <p:nvSpPr>
          <p:cNvPr id="4" name="角丸四角形 3"/>
          <p:cNvSpPr/>
          <p:nvPr/>
        </p:nvSpPr>
        <p:spPr>
          <a:xfrm>
            <a:off x="1599156" y="3013514"/>
            <a:ext cx="2880000" cy="3672000"/>
          </a:xfrm>
          <a:prstGeom prst="roundRect">
            <a:avLst>
              <a:gd name="adj" fmla="val 444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ja-JP" altLang="en-US"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複写物の電子的形態での送信</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情報発信型サービスの改善（調べ方案内）</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個別回答型サービスの改善（オンラインレファレンス）</a:t>
            </a:r>
          </a:p>
        </p:txBody>
      </p:sp>
      <p:sp>
        <p:nvSpPr>
          <p:cNvPr id="5" name="角丸四角形 4"/>
          <p:cNvSpPr/>
          <p:nvPr/>
        </p:nvSpPr>
        <p:spPr>
          <a:xfrm>
            <a:off x="4662263" y="3013514"/>
            <a:ext cx="2880000"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情報提供機能の充実</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利用者用端末</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閲覧体制</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ホール及び専門室の機能の整理</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en-US" altLang="ja-JP" sz="1600" dirty="0">
                <a:solidFill>
                  <a:prstClr val="black">
                    <a:lumMod val="75000"/>
                    <a:lumOff val="25000"/>
                  </a:prstClr>
                </a:solidFill>
              </a:rPr>
              <a:t>18</a:t>
            </a:r>
            <a:r>
              <a:rPr lang="ja-JP" altLang="en-US" sz="1600" dirty="0">
                <a:solidFill>
                  <a:prstClr val="black">
                    <a:lumMod val="75000"/>
                    <a:lumOff val="25000"/>
                  </a:prstClr>
                </a:solidFill>
              </a:rPr>
              <a:t>歳未満者への対応</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三施設の役割分担と一体化の促進</a:t>
            </a:r>
          </a:p>
        </p:txBody>
      </p:sp>
      <p:sp>
        <p:nvSpPr>
          <p:cNvPr id="6" name="角丸四角形 5"/>
          <p:cNvSpPr/>
          <p:nvPr/>
        </p:nvSpPr>
        <p:spPr>
          <a:xfrm>
            <a:off x="7725370" y="3013514"/>
            <a:ext cx="2880000"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endParaRPr lang="en-US" altLang="ja-JP" sz="1600" dirty="0">
              <a:solidFill>
                <a:prstClr val="black">
                  <a:lumMod val="75000"/>
                  <a:lumOff val="25000"/>
                </a:prstClr>
              </a:solidFill>
            </a:endParaRPr>
          </a:p>
          <a:p>
            <a:pPr marL="185738" indent="-185738">
              <a:buFont typeface="Arial" panose="020B0604020202020204" pitchFamily="34" charset="0"/>
              <a:buChar char="•"/>
            </a:pPr>
            <a:endParaRPr lang="en-US" altLang="ja-JP" sz="1600" dirty="0">
              <a:solidFill>
                <a:prstClr val="black">
                  <a:lumMod val="75000"/>
                  <a:lumOff val="25000"/>
                </a:prstClr>
              </a:solidFill>
            </a:endParaRPr>
          </a:p>
          <a:p>
            <a:pPr marL="185738" indent="-185738">
              <a:buFont typeface="Arial" panose="020B0604020202020204" pitchFamily="34" charset="0"/>
              <a:buChar char="•"/>
            </a:pP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図書館間貸出し</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図書館送信サービス</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遠隔複写サービス</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研修の充実</a:t>
            </a:r>
            <a:endParaRPr lang="en-US" altLang="ja-JP" sz="1600" dirty="0">
              <a:solidFill>
                <a:prstClr val="black">
                  <a:lumMod val="75000"/>
                  <a:lumOff val="25000"/>
                </a:prstClr>
              </a:solidFill>
            </a:endParaRPr>
          </a:p>
          <a:p>
            <a:pPr marL="185738" indent="-185738">
              <a:buFont typeface="Arial" panose="020B0604020202020204" pitchFamily="34" charset="0"/>
              <a:buChar char="•"/>
            </a:pPr>
            <a:r>
              <a:rPr lang="ja-JP" altLang="en-US" sz="1600" dirty="0">
                <a:solidFill>
                  <a:prstClr val="black">
                    <a:lumMod val="75000"/>
                    <a:lumOff val="25000"/>
                  </a:prstClr>
                </a:solidFill>
              </a:rPr>
              <a:t>障害者サービスの展開</a:t>
            </a:r>
          </a:p>
        </p:txBody>
      </p:sp>
      <p:sp>
        <p:nvSpPr>
          <p:cNvPr id="8" name="角丸四角形 7"/>
          <p:cNvSpPr/>
          <p:nvPr/>
        </p:nvSpPr>
        <p:spPr>
          <a:xfrm>
            <a:off x="1907950" y="3546981"/>
            <a:ext cx="8388626" cy="360000"/>
          </a:xfrm>
          <a:prstGeom prst="roundRect">
            <a:avLst/>
          </a:prstGeom>
          <a:solidFill>
            <a:schemeClr val="accent2">
              <a:lumMod val="40000"/>
              <a:lumOff val="6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rPr>
              <a:t>統合的オンラインサービス</a:t>
            </a:r>
          </a:p>
        </p:txBody>
      </p:sp>
      <p:sp>
        <p:nvSpPr>
          <p:cNvPr id="9" name="角丸四角形 8"/>
          <p:cNvSpPr/>
          <p:nvPr/>
        </p:nvSpPr>
        <p:spPr>
          <a:xfrm>
            <a:off x="1907950" y="4034523"/>
            <a:ext cx="6613198" cy="360000"/>
          </a:xfrm>
          <a:prstGeom prst="roundRect">
            <a:avLst/>
          </a:prstGeom>
          <a:solidFill>
            <a:schemeClr val="accent6">
              <a:lumMod val="40000"/>
              <a:lumOff val="6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rPr>
              <a:t>登録利用者制度</a:t>
            </a:r>
          </a:p>
        </p:txBody>
      </p:sp>
      <p:sp>
        <p:nvSpPr>
          <p:cNvPr id="14" name="角丸四角形 13"/>
          <p:cNvSpPr/>
          <p:nvPr/>
        </p:nvSpPr>
        <p:spPr>
          <a:xfrm>
            <a:off x="1586144"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遠隔</a:t>
            </a:r>
          </a:p>
        </p:txBody>
      </p:sp>
      <p:sp>
        <p:nvSpPr>
          <p:cNvPr id="15" name="角丸四角形 14"/>
          <p:cNvSpPr/>
          <p:nvPr/>
        </p:nvSpPr>
        <p:spPr>
          <a:xfrm>
            <a:off x="4662263"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来館</a:t>
            </a:r>
          </a:p>
        </p:txBody>
      </p:sp>
      <p:sp>
        <p:nvSpPr>
          <p:cNvPr id="16" name="角丸四角形 15"/>
          <p:cNvSpPr/>
          <p:nvPr/>
        </p:nvSpPr>
        <p:spPr>
          <a:xfrm>
            <a:off x="7715020" y="2876794"/>
            <a:ext cx="136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図書館協力</a:t>
            </a:r>
          </a:p>
        </p:txBody>
      </p:sp>
      <p:sp>
        <p:nvSpPr>
          <p:cNvPr id="17" name="角丸四角形 16"/>
          <p:cNvSpPr/>
          <p:nvPr/>
        </p:nvSpPr>
        <p:spPr>
          <a:xfrm>
            <a:off x="1599156" y="824389"/>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資料</a:t>
            </a:r>
          </a:p>
        </p:txBody>
      </p:sp>
    </p:spTree>
    <p:extLst>
      <p:ext uri="{BB962C8B-B14F-4D97-AF65-F5344CB8AC3E}">
        <p14:creationId xmlns:p14="http://schemas.microsoft.com/office/powerpoint/2010/main" val="129618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5028" y="0"/>
            <a:ext cx="11146971" cy="859570"/>
          </a:xfrm>
        </p:spPr>
        <p:txBody>
          <a:bodyPr>
            <a:normAutofit fontScale="90000"/>
          </a:bodyPr>
          <a:lstStyle/>
          <a:p>
            <a:r>
              <a:rPr lang="ja-JP" altLang="en-US" sz="4000" dirty="0" smtClean="0"/>
              <a:t>国立</a:t>
            </a:r>
            <a:r>
              <a:rPr lang="ja-JP" altLang="en-US" sz="4000" dirty="0"/>
              <a:t>国会図書館サーチの</a:t>
            </a:r>
            <a:r>
              <a:rPr lang="ja-JP" altLang="en-US" sz="4000" dirty="0" smtClean="0"/>
              <a:t>現状</a:t>
            </a:r>
            <a:r>
              <a:rPr lang="en-US" altLang="ja-JP" sz="4000" dirty="0" smtClean="0"/>
              <a:t/>
            </a:r>
            <a:br>
              <a:rPr lang="en-US" altLang="ja-JP" sz="4000" dirty="0" smtClean="0"/>
            </a:br>
            <a:r>
              <a:rPr lang="ja-JP" altLang="en-US" sz="2800" dirty="0" smtClean="0"/>
              <a:t>（</a:t>
            </a:r>
            <a:r>
              <a:rPr lang="en-US" altLang="ja-JP" sz="2800" dirty="0" smtClean="0"/>
              <a:t>2015</a:t>
            </a:r>
            <a:r>
              <a:rPr lang="ja-JP" altLang="en-US" sz="2800" dirty="0" smtClean="0"/>
              <a:t>年プロトタイプ⇒</a:t>
            </a:r>
            <a:r>
              <a:rPr lang="en-US" altLang="ja-JP" sz="2800" dirty="0" smtClean="0"/>
              <a:t>2017</a:t>
            </a:r>
            <a:r>
              <a:rPr lang="ja-JP" altLang="en-US" sz="2800" dirty="0" smtClean="0"/>
              <a:t>年</a:t>
            </a:r>
            <a:r>
              <a:rPr lang="en-US" altLang="ja-JP" sz="2800" dirty="0" smtClean="0"/>
              <a:t>PORTA</a:t>
            </a:r>
            <a:r>
              <a:rPr lang="ja-JP" altLang="en-US" sz="2800" dirty="0" smtClean="0"/>
              <a:t>⇒</a:t>
            </a:r>
            <a:r>
              <a:rPr lang="en-US" altLang="ja-JP" sz="2800" dirty="0" smtClean="0"/>
              <a:t>2012</a:t>
            </a:r>
            <a:r>
              <a:rPr lang="ja-JP" altLang="en-US" sz="2800" dirty="0"/>
              <a:t>年</a:t>
            </a:r>
            <a:r>
              <a:rPr lang="en-US" altLang="ja-JP" sz="2800" dirty="0"/>
              <a:t>1</a:t>
            </a:r>
            <a:r>
              <a:rPr lang="ja-JP" altLang="en-US" sz="2800" dirty="0"/>
              <a:t>月</a:t>
            </a:r>
            <a:r>
              <a:rPr lang="ja-JP" altLang="en-US" sz="2800" dirty="0" smtClean="0"/>
              <a:t>から</a:t>
            </a:r>
            <a:r>
              <a:rPr lang="en-US" altLang="ja-JP" sz="2800" dirty="0" smtClean="0"/>
              <a:t>NDL</a:t>
            </a:r>
            <a:r>
              <a:rPr lang="ja-JP" altLang="en-US" sz="2800" dirty="0" smtClean="0"/>
              <a:t>サーチとして運用</a:t>
            </a:r>
            <a:r>
              <a:rPr lang="ja-JP" altLang="en-US" sz="2800" dirty="0"/>
              <a:t>）</a:t>
            </a:r>
          </a:p>
        </p:txBody>
      </p:sp>
      <p:sp>
        <p:nvSpPr>
          <p:cNvPr id="3" name="コンテンツ プレースホルダー 2"/>
          <p:cNvSpPr>
            <a:spLocks noGrp="1"/>
          </p:cNvSpPr>
          <p:nvPr>
            <p:ph idx="1"/>
          </p:nvPr>
        </p:nvSpPr>
        <p:spPr>
          <a:xfrm>
            <a:off x="94593" y="859570"/>
            <a:ext cx="6808231" cy="3329137"/>
          </a:xfrm>
        </p:spPr>
        <p:txBody>
          <a:bodyPr>
            <a:normAutofit/>
          </a:bodyPr>
          <a:lstStyle/>
          <a:p>
            <a:pPr marL="0" indent="0">
              <a:buNone/>
            </a:pPr>
            <a:r>
              <a:rPr lang="ja-JP" altLang="en-US" sz="2200" dirty="0"/>
              <a:t> 国立国会図書館サーチ</a:t>
            </a:r>
            <a:endParaRPr lang="en-US" altLang="ja-JP" sz="2200" dirty="0"/>
          </a:p>
          <a:p>
            <a:pPr marL="0" indent="0">
              <a:spcBef>
                <a:spcPts val="0"/>
              </a:spcBef>
              <a:buNone/>
            </a:pPr>
            <a:r>
              <a:rPr lang="ja-JP" altLang="en-US" sz="2200" dirty="0"/>
              <a:t>　</a:t>
            </a:r>
            <a:r>
              <a:rPr lang="en-US" altLang="ja-JP" sz="2200" dirty="0">
                <a:hlinkClick r:id="rId3"/>
              </a:rPr>
              <a:t>http://iss.ndl.go.jp</a:t>
            </a:r>
            <a:endParaRPr lang="en-US" altLang="ja-JP" sz="2200" dirty="0"/>
          </a:p>
          <a:p>
            <a:pPr lvl="1">
              <a:lnSpc>
                <a:spcPct val="100000"/>
              </a:lnSpc>
              <a:spcBef>
                <a:spcPts val="0"/>
              </a:spcBef>
            </a:pPr>
            <a:r>
              <a:rPr lang="ja-JP" altLang="en-US" sz="1700" dirty="0"/>
              <a:t>国立国会図書館及び他機関が保有する紙・デジタル媒体等の様々な形態の情報資源の書誌・メタデータを横断的に検索</a:t>
            </a:r>
            <a:endParaRPr lang="en-US" altLang="ja-JP" sz="1700" dirty="0"/>
          </a:p>
          <a:p>
            <a:pPr lvl="1">
              <a:lnSpc>
                <a:spcPct val="100000"/>
              </a:lnSpc>
              <a:spcBef>
                <a:spcPts val="0"/>
              </a:spcBef>
            </a:pPr>
            <a:r>
              <a:rPr lang="ja-JP" altLang="en-US" sz="1700" dirty="0"/>
              <a:t>図書館、博物館、美術館、公文書館、民間企業等分野も問わない</a:t>
            </a:r>
            <a:endParaRPr lang="en-US" altLang="ja-JP" sz="1700" dirty="0"/>
          </a:p>
          <a:p>
            <a:pPr lvl="1">
              <a:lnSpc>
                <a:spcPct val="100000"/>
              </a:lnSpc>
              <a:spcBef>
                <a:spcPts val="0"/>
              </a:spcBef>
            </a:pPr>
            <a:r>
              <a:rPr lang="ja-JP" altLang="en-US" sz="1700" dirty="0"/>
              <a:t>約</a:t>
            </a:r>
            <a:r>
              <a:rPr lang="en-US" altLang="ja-JP" sz="1700" b="1" dirty="0">
                <a:solidFill>
                  <a:schemeClr val="accent1"/>
                </a:solidFill>
              </a:rPr>
              <a:t>100</a:t>
            </a:r>
            <a:r>
              <a:rPr lang="ja-JP" altLang="en-US" sz="1700" dirty="0"/>
              <a:t>データベース、約</a:t>
            </a:r>
            <a:r>
              <a:rPr lang="en-US" altLang="ja-JP" sz="1700" b="1" dirty="0">
                <a:solidFill>
                  <a:schemeClr val="accent1"/>
                </a:solidFill>
              </a:rPr>
              <a:t>1</a:t>
            </a:r>
            <a:r>
              <a:rPr lang="ja-JP" altLang="en-US" sz="1700" b="1" dirty="0">
                <a:solidFill>
                  <a:schemeClr val="accent1"/>
                </a:solidFill>
              </a:rPr>
              <a:t>億</a:t>
            </a:r>
            <a:r>
              <a:rPr lang="ja-JP" altLang="en-US" sz="1700" dirty="0"/>
              <a:t>件のメタデータを検索</a:t>
            </a:r>
            <a:endParaRPr lang="en-US" altLang="ja-JP" sz="1700" dirty="0"/>
          </a:p>
          <a:p>
            <a:pPr lvl="1">
              <a:lnSpc>
                <a:spcPct val="100000"/>
              </a:lnSpc>
              <a:spcBef>
                <a:spcPts val="0"/>
              </a:spcBef>
            </a:pPr>
            <a:r>
              <a:rPr lang="ja-JP" altLang="en-US" sz="1700" dirty="0"/>
              <a:t>同じ書誌をグループ化し、各種の入手手段に案内</a:t>
            </a:r>
            <a:endParaRPr lang="en-US" altLang="ja-JP" sz="1700" dirty="0"/>
          </a:p>
          <a:p>
            <a:pPr lvl="1">
              <a:lnSpc>
                <a:spcPct val="100000"/>
              </a:lnSpc>
              <a:spcBef>
                <a:spcPts val="0"/>
              </a:spcBef>
            </a:pPr>
            <a:r>
              <a:rPr lang="ja-JP" altLang="en-US" sz="1700" dirty="0"/>
              <a:t>「外部提供インタフェース（</a:t>
            </a:r>
            <a:r>
              <a:rPr lang="en-US" altLang="ja-JP" sz="1700" dirty="0"/>
              <a:t>API</a:t>
            </a:r>
            <a:r>
              <a:rPr lang="ja-JP" altLang="en-US" sz="1700" dirty="0"/>
              <a:t>）」提供</a:t>
            </a:r>
            <a:endParaRPr lang="en-US" altLang="ja-JP" sz="1700" dirty="0"/>
          </a:p>
          <a:p>
            <a:pPr lvl="1">
              <a:lnSpc>
                <a:spcPct val="100000"/>
              </a:lnSpc>
              <a:spcBef>
                <a:spcPts val="0"/>
              </a:spcBef>
            </a:pPr>
            <a:r>
              <a:rPr lang="ja-JP" altLang="en-US" sz="1700" dirty="0"/>
              <a:t>多言語対応（日</a:t>
            </a:r>
            <a:r>
              <a:rPr lang="en-US" altLang="ja-JP" sz="1700" dirty="0"/>
              <a:t>/</a:t>
            </a:r>
            <a:r>
              <a:rPr lang="ja-JP" altLang="en-US" sz="1700" dirty="0"/>
              <a:t>中</a:t>
            </a:r>
            <a:r>
              <a:rPr lang="en-US" altLang="ja-JP" sz="1700" dirty="0"/>
              <a:t>/</a:t>
            </a:r>
            <a:r>
              <a:rPr lang="ja-JP" altLang="en-US" sz="1700" dirty="0"/>
              <a:t>韓</a:t>
            </a:r>
            <a:r>
              <a:rPr lang="en-US" altLang="ja-JP" sz="1700" dirty="0"/>
              <a:t>/</a:t>
            </a:r>
            <a:r>
              <a:rPr lang="ja-JP" altLang="en-US" sz="1700" dirty="0"/>
              <a:t>英）：各言語版＋翻訳機能</a:t>
            </a:r>
            <a:endParaRPr lang="en-US" altLang="ja-JP" sz="1700" dirty="0"/>
          </a:p>
          <a:p>
            <a:pPr lvl="1">
              <a:lnSpc>
                <a:spcPct val="100000"/>
              </a:lnSpc>
              <a:spcBef>
                <a:spcPts val="0"/>
              </a:spcBef>
            </a:pPr>
            <a:r>
              <a:rPr lang="ja-JP" altLang="en-US" sz="1700" dirty="0"/>
              <a:t>スマートフォン対応</a:t>
            </a:r>
          </a:p>
          <a:p>
            <a:pPr lvl="2">
              <a:lnSpc>
                <a:spcPct val="100000"/>
              </a:lnSpc>
              <a:spcBef>
                <a:spcPts val="450"/>
              </a:spcBef>
              <a:spcAft>
                <a:spcPts val="450"/>
              </a:spcAft>
            </a:pPr>
            <a:endParaRPr lang="en-US" altLang="ja-JP" dirty="0" smtClean="0"/>
          </a:p>
          <a:p>
            <a:pPr lvl="2">
              <a:lnSpc>
                <a:spcPct val="100000"/>
              </a:lnSpc>
              <a:spcBef>
                <a:spcPts val="450"/>
              </a:spcBef>
              <a:spcAft>
                <a:spcPts val="450"/>
              </a:spcAft>
            </a:pPr>
            <a:endParaRPr lang="en-US" altLang="ja-JP" dirty="0" smtClean="0"/>
          </a:p>
          <a:p>
            <a:pPr lvl="2">
              <a:lnSpc>
                <a:spcPct val="100000"/>
              </a:lnSpc>
              <a:spcBef>
                <a:spcPts val="450"/>
              </a:spcBef>
              <a:spcAft>
                <a:spcPts val="450"/>
              </a:spcAft>
            </a:pPr>
            <a:endParaRPr lang="en-US" altLang="ja-JP" dirty="0" smtClean="0"/>
          </a:p>
          <a:p>
            <a:pPr lvl="2">
              <a:lnSpc>
                <a:spcPct val="100000"/>
              </a:lnSpc>
              <a:spcBef>
                <a:spcPts val="450"/>
              </a:spcBef>
              <a:spcAft>
                <a:spcPts val="450"/>
              </a:spcAft>
            </a:pPr>
            <a:endParaRPr lang="en-US" altLang="ja-JP" dirty="0" smtClean="0"/>
          </a:p>
          <a:p>
            <a:pPr lvl="2">
              <a:lnSpc>
                <a:spcPct val="100000"/>
              </a:lnSpc>
              <a:spcBef>
                <a:spcPts val="450"/>
              </a:spcBef>
            </a:pPr>
            <a:endParaRPr lang="en-US" altLang="ja-JP" dirty="0" smtClean="0"/>
          </a:p>
          <a:p>
            <a:endParaRPr lang="ja-JP" altLang="en-US" dirty="0"/>
          </a:p>
        </p:txBody>
      </p:sp>
      <p:sp>
        <p:nvSpPr>
          <p:cNvPr id="5" name="スライド番号プレースホルダー 4"/>
          <p:cNvSpPr>
            <a:spLocks noGrp="1"/>
          </p:cNvSpPr>
          <p:nvPr>
            <p:ph type="sldNum" sz="quarter" idx="12"/>
          </p:nvPr>
        </p:nvSpPr>
        <p:spPr/>
        <p:txBody>
          <a:bodyPr/>
          <a:lstStyle/>
          <a:p>
            <a:fld id="{6E579811-7F2C-4A35-8540-221737694C7A}" type="slidenum">
              <a:rPr lang="ja-JP" altLang="en-US" smtClean="0"/>
              <a:pPr/>
              <a:t>11</a:t>
            </a:fld>
            <a:endParaRPr lang="ja-JP" altLang="en-US" dirty="0"/>
          </a:p>
        </p:txBody>
      </p:sp>
      <p:pic>
        <p:nvPicPr>
          <p:cNvPr id="4" name="図 3"/>
          <p:cNvPicPr>
            <a:picLocks noChangeAspect="1"/>
          </p:cNvPicPr>
          <p:nvPr/>
        </p:nvPicPr>
        <p:blipFill>
          <a:blip r:embed="rId4"/>
          <a:stretch>
            <a:fillRect/>
          </a:stretch>
        </p:blipFill>
        <p:spPr>
          <a:xfrm>
            <a:off x="6749143" y="781854"/>
            <a:ext cx="4717143" cy="5493190"/>
          </a:xfrm>
          <a:prstGeom prst="rect">
            <a:avLst/>
          </a:prstGeom>
        </p:spPr>
      </p:pic>
      <p:sp>
        <p:nvSpPr>
          <p:cNvPr id="7" name="コンテンツ プレースホルダー 49"/>
          <p:cNvSpPr txBox="1">
            <a:spLocks/>
          </p:cNvSpPr>
          <p:nvPr/>
        </p:nvSpPr>
        <p:spPr>
          <a:xfrm>
            <a:off x="9993937" y="2971800"/>
            <a:ext cx="2198062" cy="1216907"/>
          </a:xfrm>
          <a:prstGeom prst="wedgeRoundRectCallout">
            <a:avLst>
              <a:gd name="adj1" fmla="val -74409"/>
              <a:gd name="adj2" fmla="val -3916"/>
              <a:gd name="adj3" fmla="val 16667"/>
            </a:avLst>
          </a:prstGeom>
          <a:solidFill>
            <a:srgbClr val="FF99CC">
              <a:alpha val="80000"/>
            </a:srgbClr>
          </a:solidFill>
          <a:ln w="38100" cap="flat" cmpd="sng" algn="ctr">
            <a:noFill/>
            <a:prstDash val="solid"/>
          </a:ln>
          <a:effectLst/>
        </p:spPr>
        <p:txBody>
          <a:bodyPr vert="horz" rtlCol="0" anchor="ctr">
            <a:noAutofit/>
          </a:bodyPr>
          <a:lstStyle>
            <a:lvl1pPr marL="365760" indent="-256032" algn="l" rtl="0" eaLnBrk="1" latinLnBrk="0" hangingPunct="1">
              <a:spcBef>
                <a:spcPts val="300"/>
              </a:spcBef>
              <a:buClr>
                <a:srgbClr val="0066CC"/>
              </a:buClr>
              <a:buFont typeface="Arial" pitchFamily="34" charset="0"/>
              <a:buChar char="•"/>
              <a:defRPr kumimoji="1" sz="2400" kern="1200">
                <a:solidFill>
                  <a:srgbClr val="002060"/>
                </a:solidFill>
                <a:latin typeface="+mn-lt"/>
                <a:ea typeface="+mn-ea"/>
                <a:cs typeface="+mn-cs"/>
              </a:defRPr>
            </a:lvl1pPr>
            <a:lvl2pPr marL="658368" indent="-246888" algn="l" rtl="0" eaLnBrk="1" latinLnBrk="0" hangingPunct="1">
              <a:spcBef>
                <a:spcPts val="300"/>
              </a:spcBef>
              <a:buClr>
                <a:srgbClr val="666699"/>
              </a:buClr>
              <a:buFont typeface="Georgia"/>
              <a:buChar char="▫"/>
              <a:defRPr kumimoji="1" sz="2000" kern="1200">
                <a:solidFill>
                  <a:schemeClr val="tx1"/>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1800" kern="1200">
                <a:solidFill>
                  <a:schemeClr val="accent1">
                    <a:lumMod val="50000"/>
                  </a:schemeClr>
                </a:solidFill>
                <a:latin typeface="+mn-lt"/>
                <a:ea typeface="+mn-ea"/>
                <a:cs typeface="+mn-cs"/>
              </a:defRPr>
            </a:lvl3pPr>
            <a:lvl4pPr marL="1179576" indent="-201168" algn="l" rtl="0" eaLnBrk="1" latinLnBrk="0" hangingPunct="1">
              <a:spcBef>
                <a:spcPts val="300"/>
              </a:spcBef>
              <a:buClrTx/>
              <a:buFont typeface="Wingdings 2"/>
              <a:buChar char=""/>
              <a:defRPr kumimoji="1" sz="1600" kern="1200">
                <a:solidFill>
                  <a:schemeClr val="tx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1200" kern="1200">
                <a:solidFill>
                  <a:schemeClr val="accent3">
                    <a:lumMod val="75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lt1"/>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lt1"/>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lt1"/>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lt1"/>
                </a:solidFill>
                <a:latin typeface="+mn-lt"/>
                <a:ea typeface="+mn-ea"/>
                <a:cs typeface="+mn-cs"/>
              </a:defRPr>
            </a:lvl9pPr>
          </a:lstStyle>
          <a:p>
            <a:pPr marL="0" indent="0" defTabSz="954405">
              <a:lnSpc>
                <a:spcPct val="120000"/>
              </a:lnSpc>
              <a:buNone/>
              <a:defRPr/>
            </a:pPr>
            <a:r>
              <a:rPr lang="ja-JP" altLang="en-US" sz="1400" dirty="0" smtClean="0">
                <a:solidFill>
                  <a:prstClr val="black"/>
                </a:solidFill>
                <a:latin typeface="Meiryo UI" panose="020B0604030504040204" pitchFamily="50" charset="-128"/>
                <a:ea typeface="Meiryo UI" panose="020B0604030504040204" pitchFamily="50" charset="-128"/>
              </a:rPr>
              <a:t>業種・業態毎の</a:t>
            </a:r>
            <a:r>
              <a:rPr lang="ja-JP" altLang="en-US" sz="1400" dirty="0">
                <a:solidFill>
                  <a:prstClr val="black"/>
                </a:solidFill>
                <a:latin typeface="Meiryo UI" panose="020B0604030504040204" pitchFamily="50" charset="-128"/>
                <a:ea typeface="Meiryo UI" panose="020B0604030504040204" pitchFamily="50" charset="-128"/>
              </a:rPr>
              <a:t>アグリゲータを通じて国全体</a:t>
            </a:r>
            <a:r>
              <a:rPr lang="ja-JP" altLang="en-US" sz="1400" dirty="0" smtClean="0">
                <a:solidFill>
                  <a:prstClr val="black"/>
                </a:solidFill>
                <a:latin typeface="Meiryo UI" panose="020B0604030504040204" pitchFamily="50" charset="-128"/>
                <a:ea typeface="Meiryo UI" panose="020B0604030504040204" pitchFamily="50" charset="-128"/>
              </a:rPr>
              <a:t>の情報の関連付け（</a:t>
            </a:r>
            <a:r>
              <a:rPr lang="en-US" altLang="ja-JP" sz="1400" dirty="0" smtClean="0">
                <a:solidFill>
                  <a:prstClr val="black"/>
                </a:solidFill>
                <a:latin typeface="Meiryo UI" panose="020B0604030504040204" pitchFamily="50" charset="-128"/>
                <a:ea typeface="Meiryo UI" panose="020B0604030504040204" pitchFamily="50" charset="-128"/>
              </a:rPr>
              <a:t>Linked Data</a:t>
            </a:r>
            <a:r>
              <a:rPr lang="ja-JP" altLang="en-US" sz="1400" dirty="0" smtClean="0">
                <a:solidFill>
                  <a:prstClr val="black"/>
                </a:solidFill>
                <a:latin typeface="Meiryo UI" panose="020B0604030504040204" pitchFamily="50" charset="-128"/>
                <a:ea typeface="Meiryo UI" panose="020B0604030504040204" pitchFamily="50" charset="-128"/>
              </a:rPr>
              <a:t>化）とサービスサイトへの提供（</a:t>
            </a:r>
            <a:r>
              <a:rPr lang="en-US" altLang="ja-JP" sz="1400" dirty="0" smtClean="0">
                <a:solidFill>
                  <a:prstClr val="black"/>
                </a:solidFill>
                <a:latin typeface="Meiryo UI" panose="020B0604030504040204" pitchFamily="50" charset="-128"/>
                <a:ea typeface="Meiryo UI" panose="020B0604030504040204" pitchFamily="50" charset="-128"/>
              </a:rPr>
              <a:t>API</a:t>
            </a:r>
            <a:r>
              <a:rPr lang="ja-JP" altLang="en-US" sz="1400" dirty="0" smtClean="0">
                <a:solidFill>
                  <a:prstClr val="black"/>
                </a:solidFill>
                <a:latin typeface="Meiryo UI" panose="020B0604030504040204" pitchFamily="50" charset="-128"/>
                <a:ea typeface="Meiryo UI" panose="020B0604030504040204" pitchFamily="50" charset="-128"/>
              </a:rPr>
              <a:t>提供）を目指す</a:t>
            </a:r>
            <a:endParaRPr lang="en-US" altLang="ja-JP" sz="1400" dirty="0">
              <a:latin typeface="Meiryo UI" panose="020B0604030504040204" pitchFamily="50" charset="-128"/>
              <a:ea typeface="Meiryo UI" panose="020B0604030504040204" pitchFamily="50" charset="-128"/>
            </a:endParaRPr>
          </a:p>
        </p:txBody>
      </p:sp>
      <p:pic>
        <p:nvPicPr>
          <p:cNvPr id="12" name="図 11"/>
          <p:cNvPicPr>
            <a:picLocks noChangeAspect="1"/>
          </p:cNvPicPr>
          <p:nvPr/>
        </p:nvPicPr>
        <p:blipFill>
          <a:blip r:embed="rId5"/>
          <a:stretch>
            <a:fillRect/>
          </a:stretch>
        </p:blipFill>
        <p:spPr>
          <a:xfrm>
            <a:off x="565718" y="3675529"/>
            <a:ext cx="5960587" cy="3182472"/>
          </a:xfrm>
          <a:prstGeom prst="rect">
            <a:avLst/>
          </a:prstGeom>
        </p:spPr>
      </p:pic>
      <p:sp>
        <p:nvSpPr>
          <p:cNvPr id="9" name="テキスト ボックス 8"/>
          <p:cNvSpPr txBox="1"/>
          <p:nvPr/>
        </p:nvSpPr>
        <p:spPr>
          <a:xfrm>
            <a:off x="7655124" y="6215360"/>
            <a:ext cx="3286262" cy="461665"/>
          </a:xfrm>
          <a:prstGeom prst="rect">
            <a:avLst/>
          </a:prstGeom>
          <a:noFill/>
        </p:spPr>
        <p:txBody>
          <a:bodyPr wrap="square" rtlCol="0">
            <a:spAutoFit/>
          </a:bodyPr>
          <a:lstStyle/>
          <a:p>
            <a:pPr algn="ctr"/>
            <a:r>
              <a:rPr lang="ja-JP" altLang="en-US" sz="1200" dirty="0"/>
              <a:t>「</a:t>
            </a:r>
            <a:r>
              <a:rPr lang="en-US" altLang="ja-JP" sz="1200" dirty="0"/>
              <a:t>NDL</a:t>
            </a:r>
            <a:r>
              <a:rPr lang="ja-JP" altLang="en-US" sz="1200" dirty="0"/>
              <a:t>サーチ連携拡張に係る実施計画」より </a:t>
            </a:r>
            <a:r>
              <a:rPr lang="en-US" altLang="ja-JP" sz="1200" dirty="0">
                <a:hlinkClick r:id="rId6"/>
              </a:rPr>
              <a:t>http://iss.ndl.go.jp/information/outline/plan/</a:t>
            </a:r>
            <a:endParaRPr lang="ja-JP" altLang="en-US" sz="1200" dirty="0"/>
          </a:p>
        </p:txBody>
      </p:sp>
      <p:sp>
        <p:nvSpPr>
          <p:cNvPr id="10" name="円/楕円 9"/>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753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台形 70"/>
          <p:cNvSpPr/>
          <p:nvPr/>
        </p:nvSpPr>
        <p:spPr bwMode="auto">
          <a:xfrm>
            <a:off x="2779260" y="1847173"/>
            <a:ext cx="6633482" cy="2194151"/>
          </a:xfrm>
          <a:prstGeom prst="trapezoid">
            <a:avLst>
              <a:gd name="adj" fmla="val 11476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65306" tIns="0" rIns="65306" bIns="0"/>
          <a:lstStyle/>
          <a:p>
            <a:pPr algn="ctr" defTabSz="913837">
              <a:defRPr/>
            </a:pPr>
            <a:endParaRPr lang="ja-JP" altLang="en-US" sz="1400" dirty="0">
              <a:latin typeface="Meiryo UI" panose="020B0604030504040204" pitchFamily="50" charset="-128"/>
              <a:ea typeface="Meiryo UI" panose="020B0604030504040204" pitchFamily="50" charset="-128"/>
            </a:endParaRPr>
          </a:p>
        </p:txBody>
      </p:sp>
      <p:sp>
        <p:nvSpPr>
          <p:cNvPr id="2051" name="Rectangle 2"/>
          <p:cNvSpPr>
            <a:spLocks noGrp="1" noChangeArrowheads="1"/>
          </p:cNvSpPr>
          <p:nvPr>
            <p:ph type="title"/>
          </p:nvPr>
        </p:nvSpPr>
        <p:spPr>
          <a:xfrm>
            <a:off x="0" y="0"/>
            <a:ext cx="12192000" cy="692696"/>
          </a:xfrm>
        </p:spPr>
        <p:txBody>
          <a:bodyPr>
            <a:normAutofit/>
          </a:bodyPr>
          <a:lstStyle/>
          <a:p>
            <a:r>
              <a:rPr lang="ja-JP" altLang="en-US" sz="4000" dirty="0" smtClean="0"/>
              <a:t>知識</a:t>
            </a:r>
            <a:r>
              <a:rPr lang="ja-JP" altLang="en-US" sz="4000" dirty="0"/>
              <a:t>情報基盤の</a:t>
            </a:r>
            <a:r>
              <a:rPr lang="ja-JP" altLang="en-US" sz="4000" dirty="0" smtClean="0"/>
              <a:t>構築モデル</a:t>
            </a:r>
            <a:endParaRPr lang="ja-JP" altLang="en-US" sz="4000" dirty="0"/>
          </a:p>
        </p:txBody>
      </p:sp>
      <p:sp>
        <p:nvSpPr>
          <p:cNvPr id="2053" name="Rectangle 4"/>
          <p:cNvSpPr>
            <a:spLocks noChangeArrowheads="1"/>
          </p:cNvSpPr>
          <p:nvPr/>
        </p:nvSpPr>
        <p:spPr bwMode="auto">
          <a:xfrm>
            <a:off x="4079779" y="673554"/>
            <a:ext cx="3600400" cy="650930"/>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新たな知識の創造と還流</a:t>
            </a:r>
            <a:endParaRPr lang="en-US" altLang="ja-JP" sz="1400" dirty="0">
              <a:solidFill>
                <a:srgbClr val="C00000"/>
              </a:solidFill>
              <a:latin typeface="Meiryo UI" panose="020B0604030504040204" pitchFamily="50" charset="-128"/>
              <a:ea typeface="Meiryo UI" panose="020B0604030504040204" pitchFamily="50" charset="-128"/>
            </a:endParaRPr>
          </a:p>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社会・経済的な価値の創出</a:t>
            </a:r>
          </a:p>
        </p:txBody>
      </p:sp>
      <p:sp>
        <p:nvSpPr>
          <p:cNvPr id="2054" name="Rectangle 71"/>
          <p:cNvSpPr>
            <a:spLocks noChangeArrowheads="1"/>
          </p:cNvSpPr>
          <p:nvPr/>
        </p:nvSpPr>
        <p:spPr bwMode="auto">
          <a:xfrm>
            <a:off x="5228709" y="1390440"/>
            <a:ext cx="173491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FF0000"/>
                </a:solidFill>
                <a:latin typeface="Meiryo UI" panose="020B0604030504040204" pitchFamily="50" charset="-128"/>
                <a:ea typeface="Meiryo UI" panose="020B0604030504040204" pitchFamily="50" charset="-128"/>
              </a:rPr>
              <a:t>知識インフラ</a:t>
            </a:r>
          </a:p>
        </p:txBody>
      </p:sp>
      <p:sp>
        <p:nvSpPr>
          <p:cNvPr id="2055" name="角丸四角形 51"/>
          <p:cNvSpPr>
            <a:spLocks noChangeArrowheads="1"/>
          </p:cNvSpPr>
          <p:nvPr/>
        </p:nvSpPr>
        <p:spPr bwMode="auto">
          <a:xfrm>
            <a:off x="5075465" y="5929320"/>
            <a:ext cx="2602366"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科学・技術</a:t>
            </a:r>
          </a:p>
        </p:txBody>
      </p:sp>
      <p:sp>
        <p:nvSpPr>
          <p:cNvPr id="2056" name="角丸四角形 52"/>
          <p:cNvSpPr>
            <a:spLocks noChangeArrowheads="1"/>
          </p:cNvSpPr>
          <p:nvPr/>
        </p:nvSpPr>
        <p:spPr bwMode="auto">
          <a:xfrm>
            <a:off x="8290157" y="5929320"/>
            <a:ext cx="1275669"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人文科学</a:t>
            </a:r>
          </a:p>
        </p:txBody>
      </p:sp>
      <p:sp>
        <p:nvSpPr>
          <p:cNvPr id="2057" name="角丸四角形 53"/>
          <p:cNvSpPr>
            <a:spLocks noChangeArrowheads="1"/>
          </p:cNvSpPr>
          <p:nvPr/>
        </p:nvSpPr>
        <p:spPr bwMode="auto">
          <a:xfrm>
            <a:off x="3391582" y="5878286"/>
            <a:ext cx="1173616" cy="510268"/>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社会科学</a:t>
            </a:r>
          </a:p>
        </p:txBody>
      </p:sp>
      <p:sp>
        <p:nvSpPr>
          <p:cNvPr id="55" name="正方形/長方形 54"/>
          <p:cNvSpPr/>
          <p:nvPr/>
        </p:nvSpPr>
        <p:spPr bwMode="auto">
          <a:xfrm>
            <a:off x="2779264" y="5827260"/>
            <a:ext cx="6837589" cy="66334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65306" tIns="32653" rIns="65306" bIns="32653" anchor="ctr"/>
          <a:lstStyle/>
          <a:p>
            <a:pPr defTabSz="913837">
              <a:defRPr/>
            </a:pPr>
            <a:r>
              <a:rPr lang="ja-JP" altLang="en-US" sz="1000" dirty="0">
                <a:solidFill>
                  <a:srgbClr val="FF9900"/>
                </a:solidFill>
                <a:latin typeface="Meiryo UI" panose="020B0604030504040204" pitchFamily="50" charset="-128"/>
                <a:ea typeface="Meiryo UI" panose="020B0604030504040204" pitchFamily="50" charset="-128"/>
              </a:rPr>
              <a:t>様々な</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r>
              <a:rPr lang="ja-JP" altLang="en-US" sz="1000" dirty="0">
                <a:solidFill>
                  <a:srgbClr val="FF9900"/>
                </a:solidFill>
                <a:latin typeface="Meiryo UI" panose="020B0604030504040204" pitchFamily="50" charset="-128"/>
                <a:ea typeface="Meiryo UI" panose="020B0604030504040204" pitchFamily="50" charset="-128"/>
              </a:rPr>
              <a:t>学術情報</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bwMode="auto">
          <a:xfrm>
            <a:off x="2677210" y="5061857"/>
            <a:ext cx="6990669" cy="1530804"/>
          </a:xfrm>
          <a:prstGeom prst="rect">
            <a:avLst/>
          </a:prstGeom>
          <a:noFill/>
          <a:ln w="38100" cap="flat" cmpd="sng" algn="ctr">
            <a:solidFill>
              <a:srgbClr val="0070C0"/>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様々な</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関係機関</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4" name="円/楕円 63"/>
          <p:cNvSpPr/>
          <p:nvPr/>
        </p:nvSpPr>
        <p:spPr bwMode="auto">
          <a:xfrm rot="10800000" flipV="1">
            <a:off x="4236749" y="5158926"/>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研究者、研究機関</a:t>
            </a:r>
          </a:p>
        </p:txBody>
      </p:sp>
      <p:sp>
        <p:nvSpPr>
          <p:cNvPr id="65" name="円/楕円 64"/>
          <p:cNvSpPr/>
          <p:nvPr/>
        </p:nvSpPr>
        <p:spPr bwMode="auto">
          <a:xfrm rot="10800000" flipV="1">
            <a:off x="5227520" y="5186632"/>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学会、学術出版社</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66" name="円/楕円 65"/>
          <p:cNvSpPr/>
          <p:nvPr/>
        </p:nvSpPr>
        <p:spPr bwMode="auto">
          <a:xfrm rot="10800000" flipV="1">
            <a:off x="6300108" y="5186632"/>
            <a:ext cx="1243692" cy="58960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各種</a:t>
            </a:r>
            <a:r>
              <a:rPr lang="en-US" altLang="ja-JP" sz="1100" dirty="0">
                <a:solidFill>
                  <a:schemeClr val="bg1"/>
                </a:solidFill>
                <a:latin typeface="Meiryo UI" panose="020B0604030504040204" pitchFamily="50" charset="-128"/>
                <a:ea typeface="Meiryo UI" panose="020B0604030504040204" pitchFamily="50" charset="-128"/>
              </a:rPr>
              <a:t>DB</a:t>
            </a:r>
            <a:r>
              <a:rPr lang="ja-JP" altLang="en-US" sz="1100" dirty="0">
                <a:solidFill>
                  <a:schemeClr val="bg1"/>
                </a:solidFill>
                <a:latin typeface="Meiryo UI" panose="020B0604030504040204" pitchFamily="50" charset="-128"/>
                <a:ea typeface="Meiryo UI" panose="020B0604030504040204" pitchFamily="50" charset="-128"/>
              </a:rPr>
              <a:t>提供機関、アグリゲータ</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2069" name="上矢印 80"/>
          <p:cNvSpPr>
            <a:spLocks noChangeArrowheads="1"/>
          </p:cNvSpPr>
          <p:nvPr/>
        </p:nvSpPr>
        <p:spPr bwMode="auto">
          <a:xfrm>
            <a:off x="5228545" y="1234856"/>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Meiryo UI" panose="020B0604030504040204" pitchFamily="50" charset="-128"/>
              <a:ea typeface="Meiryo UI" panose="020B0604030504040204" pitchFamily="50" charset="-128"/>
            </a:endParaRPr>
          </a:p>
        </p:txBody>
      </p:sp>
      <p:sp>
        <p:nvSpPr>
          <p:cNvPr id="2078" name="上矢印 56"/>
          <p:cNvSpPr>
            <a:spLocks noChangeArrowheads="1"/>
          </p:cNvSpPr>
          <p:nvPr/>
        </p:nvSpPr>
        <p:spPr bwMode="auto">
          <a:xfrm>
            <a:off x="3391585" y="4602624"/>
            <a:ext cx="1377723"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Meiryo UI" panose="020B0604030504040204" pitchFamily="50" charset="-128"/>
                <a:ea typeface="Meiryo UI" panose="020B0604030504040204" pitchFamily="50" charset="-128"/>
              </a:rPr>
              <a:t>文献情報</a:t>
            </a:r>
          </a:p>
        </p:txBody>
      </p:sp>
      <p:sp>
        <p:nvSpPr>
          <p:cNvPr id="2079" name="左右矢印 57"/>
          <p:cNvSpPr>
            <a:spLocks noChangeArrowheads="1"/>
          </p:cNvSpPr>
          <p:nvPr/>
        </p:nvSpPr>
        <p:spPr bwMode="auto">
          <a:xfrm>
            <a:off x="6963456" y="1387936"/>
            <a:ext cx="1326696" cy="612321"/>
          </a:xfrm>
          <a:prstGeom prst="leftRightArrow">
            <a:avLst>
              <a:gd name="adj1" fmla="val 49213"/>
              <a:gd name="adj2" fmla="val 4445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0" name="左右矢印 59"/>
          <p:cNvSpPr>
            <a:spLocks noChangeArrowheads="1"/>
          </p:cNvSpPr>
          <p:nvPr/>
        </p:nvSpPr>
        <p:spPr bwMode="auto">
          <a:xfrm>
            <a:off x="3748768" y="1387930"/>
            <a:ext cx="1530804" cy="663349"/>
          </a:xfrm>
          <a:prstGeom prst="leftRightArrow">
            <a:avLst>
              <a:gd name="adj1" fmla="val 49213"/>
              <a:gd name="adj2" fmla="val 44455"/>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4" name="Oval 61"/>
          <p:cNvSpPr>
            <a:spLocks noChangeArrowheads="1"/>
          </p:cNvSpPr>
          <p:nvPr/>
        </p:nvSpPr>
        <p:spPr bwMode="auto">
          <a:xfrm>
            <a:off x="5061789" y="1729518"/>
            <a:ext cx="1990044" cy="51026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r>
              <a:rPr lang="ja-JP" altLang="en-US" sz="1300" dirty="0">
                <a:latin typeface="Meiryo UI" panose="020B0604030504040204" pitchFamily="50" charset="-128"/>
                <a:ea typeface="Meiryo UI" panose="020B0604030504040204" pitchFamily="50" charset="-128"/>
              </a:rPr>
              <a:t>ナビゲーション</a:t>
            </a:r>
            <a:endParaRPr lang="en-US" altLang="ja-JP" sz="1300" dirty="0">
              <a:latin typeface="Meiryo UI" panose="020B0604030504040204" pitchFamily="50" charset="-128"/>
              <a:ea typeface="Meiryo UI" panose="020B0604030504040204" pitchFamily="50" charset="-128"/>
            </a:endParaRPr>
          </a:p>
          <a:p>
            <a:pPr algn="ctr" defTabSz="913837"/>
            <a:r>
              <a:rPr lang="ja-JP" altLang="en-US" sz="1300" dirty="0">
                <a:latin typeface="Meiryo UI" panose="020B0604030504040204" pitchFamily="50" charset="-128"/>
                <a:ea typeface="Meiryo UI" panose="020B0604030504040204" pitchFamily="50" charset="-128"/>
              </a:rPr>
              <a:t>（ポータル）</a:t>
            </a:r>
          </a:p>
        </p:txBody>
      </p:sp>
      <p:sp>
        <p:nvSpPr>
          <p:cNvPr id="2090" name="左右矢印 59"/>
          <p:cNvSpPr>
            <a:spLocks noChangeArrowheads="1"/>
          </p:cNvSpPr>
          <p:nvPr/>
        </p:nvSpPr>
        <p:spPr bwMode="auto">
          <a:xfrm>
            <a:off x="4565197"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2091" name="左右矢印 59"/>
          <p:cNvSpPr>
            <a:spLocks noChangeArrowheads="1"/>
          </p:cNvSpPr>
          <p:nvPr/>
        </p:nvSpPr>
        <p:spPr bwMode="auto">
          <a:xfrm>
            <a:off x="7728860"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111" name="U ターン矢印 110"/>
          <p:cNvSpPr/>
          <p:nvPr/>
        </p:nvSpPr>
        <p:spPr bwMode="auto">
          <a:xfrm rot="5400000">
            <a:off x="7728294" y="3429567"/>
            <a:ext cx="4370161" cy="899206"/>
          </a:xfrm>
          <a:prstGeom prst="uturnArrow">
            <a:avLst>
              <a:gd name="adj1" fmla="val 22710"/>
              <a:gd name="adj2" fmla="val 19401"/>
              <a:gd name="adj3" fmla="val 17401"/>
              <a:gd name="adj4" fmla="val 0"/>
              <a:gd name="adj5" fmla="val 75364"/>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112" name="U ターン矢印 111"/>
          <p:cNvSpPr/>
          <p:nvPr/>
        </p:nvSpPr>
        <p:spPr bwMode="auto">
          <a:xfrm rot="5400000" flipV="1">
            <a:off x="7371" y="3649550"/>
            <a:ext cx="4574268" cy="765402"/>
          </a:xfrm>
          <a:prstGeom prst="uturnArrow">
            <a:avLst>
              <a:gd name="adj1" fmla="val 22710"/>
              <a:gd name="adj2" fmla="val 19401"/>
              <a:gd name="adj3" fmla="val 17401"/>
              <a:gd name="adj4" fmla="val 0"/>
              <a:gd name="adj5" fmla="val 100000"/>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2094" name="角丸四角形吹き出し 113"/>
          <p:cNvSpPr>
            <a:spLocks noChangeArrowheads="1"/>
          </p:cNvSpPr>
          <p:nvPr/>
        </p:nvSpPr>
        <p:spPr bwMode="auto">
          <a:xfrm>
            <a:off x="9310690" y="1030742"/>
            <a:ext cx="1173616" cy="510268"/>
          </a:xfrm>
          <a:prstGeom prst="wedgeRoundRectCallout">
            <a:avLst>
              <a:gd name="adj1" fmla="val 17606"/>
              <a:gd name="adj2" fmla="val 760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300" dirty="0">
                <a:latin typeface="Meiryo UI" panose="020B0604030504040204" pitchFamily="50" charset="-128"/>
                <a:ea typeface="Meiryo UI" panose="020B0604030504040204" pitchFamily="50" charset="-128"/>
              </a:rPr>
              <a:t>研究者と国民の相互作用</a:t>
            </a:r>
          </a:p>
          <a:p>
            <a:pPr defTabSz="913837"/>
            <a:endParaRPr lang="ja-JP" altLang="en-US" dirty="0">
              <a:latin typeface="Meiryo UI" panose="020B0604030504040204" pitchFamily="50" charset="-128"/>
              <a:ea typeface="Meiryo UI" panose="020B0604030504040204" pitchFamily="50" charset="-128"/>
            </a:endParaRPr>
          </a:p>
        </p:txBody>
      </p:sp>
      <p:sp>
        <p:nvSpPr>
          <p:cNvPr id="54" name="フッター プレースホルダ 53"/>
          <p:cNvSpPr>
            <a:spLocks noGrp="1"/>
          </p:cNvSpPr>
          <p:nvPr>
            <p:ph type="ftr" sz="quarter" idx="11"/>
          </p:nvPr>
        </p:nvSpPr>
        <p:spPr/>
        <p:txBody>
          <a:bodyPr/>
          <a:lstStyle/>
          <a:p>
            <a:endParaRPr kumimoji="0" lang="en-US" dirty="0"/>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1" name="角丸四角形吹き出し 113"/>
          <p:cNvSpPr>
            <a:spLocks noChangeArrowheads="1"/>
          </p:cNvSpPr>
          <p:nvPr/>
        </p:nvSpPr>
        <p:spPr bwMode="auto">
          <a:xfrm>
            <a:off x="8904312" y="3429000"/>
            <a:ext cx="1763688" cy="360040"/>
          </a:xfrm>
          <a:prstGeom prst="wedgeRoundRectCallout">
            <a:avLst>
              <a:gd name="adj1" fmla="val 31716"/>
              <a:gd name="adj2" fmla="val 116999"/>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新たな知識の創造</a:t>
            </a:r>
          </a:p>
        </p:txBody>
      </p:sp>
      <p:sp>
        <p:nvSpPr>
          <p:cNvPr id="52" name="角丸四角形吹き出し 113"/>
          <p:cNvSpPr>
            <a:spLocks noChangeArrowheads="1"/>
          </p:cNvSpPr>
          <p:nvPr/>
        </p:nvSpPr>
        <p:spPr bwMode="auto">
          <a:xfrm>
            <a:off x="1703512" y="3212976"/>
            <a:ext cx="1728192" cy="576064"/>
          </a:xfrm>
          <a:prstGeom prst="wedgeRoundRectCallout">
            <a:avLst>
              <a:gd name="adj1" fmla="val 101912"/>
              <a:gd name="adj2" fmla="val -7801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国全体で、記録を後世に</a:t>
            </a:r>
          </a:p>
        </p:txBody>
      </p:sp>
      <p:sp>
        <p:nvSpPr>
          <p:cNvPr id="53" name="角丸四角形吹き出し 113"/>
          <p:cNvSpPr>
            <a:spLocks noChangeArrowheads="1"/>
          </p:cNvSpPr>
          <p:nvPr/>
        </p:nvSpPr>
        <p:spPr bwMode="auto">
          <a:xfrm>
            <a:off x="1703512" y="4005064"/>
            <a:ext cx="1152128" cy="360040"/>
          </a:xfrm>
          <a:prstGeom prst="wedgeRoundRectCallout">
            <a:avLst>
              <a:gd name="adj1" fmla="val 46482"/>
              <a:gd name="adj2" fmla="val 10742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情報の集約</a:t>
            </a:r>
          </a:p>
        </p:txBody>
      </p:sp>
      <p:sp>
        <p:nvSpPr>
          <p:cNvPr id="58" name="角丸四角形吹き出し 113"/>
          <p:cNvSpPr>
            <a:spLocks noChangeArrowheads="1"/>
          </p:cNvSpPr>
          <p:nvPr/>
        </p:nvSpPr>
        <p:spPr bwMode="auto">
          <a:xfrm>
            <a:off x="1703512" y="4869160"/>
            <a:ext cx="1152128" cy="360040"/>
          </a:xfrm>
          <a:prstGeom prst="wedgeRoundRectCallout">
            <a:avLst>
              <a:gd name="adj1" fmla="val 77977"/>
              <a:gd name="adj2" fmla="val 8726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個別に保有</a:t>
            </a:r>
          </a:p>
        </p:txBody>
      </p:sp>
      <p:sp>
        <p:nvSpPr>
          <p:cNvPr id="59" name="角丸四角形吹き出し 113"/>
          <p:cNvSpPr>
            <a:spLocks noChangeArrowheads="1"/>
          </p:cNvSpPr>
          <p:nvPr/>
        </p:nvSpPr>
        <p:spPr bwMode="auto">
          <a:xfrm>
            <a:off x="8472264" y="2420888"/>
            <a:ext cx="1728192" cy="576064"/>
          </a:xfrm>
          <a:prstGeom prst="wedgeRoundRectCallout">
            <a:avLst>
              <a:gd name="adj1" fmla="val -98813"/>
              <a:gd name="adj2" fmla="val 5130"/>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情報を知識として活用できるように</a:t>
            </a:r>
          </a:p>
        </p:txBody>
      </p:sp>
      <p:sp>
        <p:nvSpPr>
          <p:cNvPr id="60" name="台形 59"/>
          <p:cNvSpPr/>
          <p:nvPr/>
        </p:nvSpPr>
        <p:spPr bwMode="auto">
          <a:xfrm>
            <a:off x="3033714" y="3679082"/>
            <a:ext cx="6226175" cy="407987"/>
          </a:xfrm>
          <a:prstGeom prst="trapezoid">
            <a:avLst>
              <a:gd name="adj" fmla="val 109778"/>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資料・記録の</a:t>
            </a:r>
            <a:r>
              <a:rPr lang="ja-JP" altLang="en-US" sz="1400" b="1" dirty="0">
                <a:solidFill>
                  <a:srgbClr val="FF0000"/>
                </a:solidFill>
                <a:latin typeface="Meiryo UI" panose="020B0604030504040204" pitchFamily="50" charset="-128"/>
                <a:ea typeface="Meiryo UI" panose="020B0604030504040204" pitchFamily="50" charset="-128"/>
              </a:rPr>
              <a:t>分担収集</a:t>
            </a:r>
            <a:r>
              <a:rPr lang="ja-JP" altLang="en-US" sz="1400" dirty="0">
                <a:latin typeface="Meiryo UI" panose="020B0604030504040204" pitchFamily="50" charset="-128"/>
                <a:ea typeface="Meiryo UI" panose="020B0604030504040204" pitchFamily="50" charset="-128"/>
              </a:rPr>
              <a:t>、資料デジタル化</a:t>
            </a:r>
          </a:p>
        </p:txBody>
      </p:sp>
      <p:sp>
        <p:nvSpPr>
          <p:cNvPr id="61" name="台形 60"/>
          <p:cNvSpPr/>
          <p:nvPr/>
        </p:nvSpPr>
        <p:spPr bwMode="auto">
          <a:xfrm>
            <a:off x="3544889" y="3321894"/>
            <a:ext cx="5153025" cy="341313"/>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組織化（メタデータ付与、タグ付け）</a:t>
            </a:r>
          </a:p>
        </p:txBody>
      </p:sp>
      <p:sp>
        <p:nvSpPr>
          <p:cNvPr id="68" name="上矢印 56"/>
          <p:cNvSpPr>
            <a:spLocks noChangeArrowheads="1"/>
          </p:cNvSpPr>
          <p:nvPr/>
        </p:nvSpPr>
        <p:spPr bwMode="auto">
          <a:xfrm>
            <a:off x="4007769" y="3284985"/>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4" name="上矢印 56"/>
          <p:cNvSpPr>
            <a:spLocks noChangeArrowheads="1"/>
          </p:cNvSpPr>
          <p:nvPr/>
        </p:nvSpPr>
        <p:spPr bwMode="auto">
          <a:xfrm>
            <a:off x="6911976" y="2505918"/>
            <a:ext cx="460375" cy="458788"/>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5" name="上矢印 56"/>
          <p:cNvSpPr>
            <a:spLocks noChangeArrowheads="1"/>
          </p:cNvSpPr>
          <p:nvPr/>
        </p:nvSpPr>
        <p:spPr bwMode="auto">
          <a:xfrm>
            <a:off x="4655841" y="2492897"/>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6" name="台形 75"/>
          <p:cNvSpPr/>
          <p:nvPr/>
        </p:nvSpPr>
        <p:spPr bwMode="auto">
          <a:xfrm>
            <a:off x="4943872" y="2132856"/>
            <a:ext cx="2160240" cy="288032"/>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一元的アクセス</a:t>
            </a:r>
          </a:p>
        </p:txBody>
      </p:sp>
      <p:sp>
        <p:nvSpPr>
          <p:cNvPr id="77" name="台形 76"/>
          <p:cNvSpPr/>
          <p:nvPr/>
        </p:nvSpPr>
        <p:spPr bwMode="auto">
          <a:xfrm>
            <a:off x="3952875" y="2853582"/>
            <a:ext cx="4235450" cy="433387"/>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長期保存（</a:t>
            </a:r>
            <a:r>
              <a:rPr lang="ja-JP" altLang="en-US" sz="1400" b="1" dirty="0">
                <a:solidFill>
                  <a:srgbClr val="FF0000"/>
                </a:solidFill>
                <a:latin typeface="Meiryo UI" panose="020B0604030504040204" pitchFamily="50" charset="-128"/>
                <a:ea typeface="Meiryo UI" panose="020B0604030504040204" pitchFamily="50" charset="-128"/>
              </a:rPr>
              <a:t>分散保存</a:t>
            </a:r>
            <a:r>
              <a:rPr lang="ja-JP" altLang="en-US" sz="1400" dirty="0">
                <a:latin typeface="Meiryo UI" panose="020B0604030504040204" pitchFamily="50" charset="-128"/>
                <a:ea typeface="Meiryo UI" panose="020B0604030504040204" pitchFamily="50" charset="-128"/>
              </a:rPr>
              <a:t>・デザスタリカバリ）</a:t>
            </a:r>
          </a:p>
        </p:txBody>
      </p:sp>
      <p:sp>
        <p:nvSpPr>
          <p:cNvPr id="78" name="台形 77"/>
          <p:cNvSpPr/>
          <p:nvPr/>
        </p:nvSpPr>
        <p:spPr bwMode="auto">
          <a:xfrm>
            <a:off x="4511824" y="2420889"/>
            <a:ext cx="3024336" cy="360040"/>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内容解析、知識抽出</a:t>
            </a:r>
          </a:p>
        </p:txBody>
      </p:sp>
      <p:sp>
        <p:nvSpPr>
          <p:cNvPr id="79" name="上矢印 56"/>
          <p:cNvSpPr>
            <a:spLocks noChangeArrowheads="1"/>
          </p:cNvSpPr>
          <p:nvPr/>
        </p:nvSpPr>
        <p:spPr bwMode="auto">
          <a:xfrm>
            <a:off x="7536161" y="3140969"/>
            <a:ext cx="458787" cy="460375"/>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80" name="円/楕円 79"/>
          <p:cNvSpPr/>
          <p:nvPr/>
        </p:nvSpPr>
        <p:spPr bwMode="auto">
          <a:xfrm rot="10800000" flipV="1">
            <a:off x="3245524" y="5139465"/>
            <a:ext cx="1089025" cy="6477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立法機関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行政機関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司法機関</a:t>
            </a:r>
          </a:p>
        </p:txBody>
      </p:sp>
      <p:sp>
        <p:nvSpPr>
          <p:cNvPr id="81" name="円/楕円 80"/>
          <p:cNvSpPr/>
          <p:nvPr/>
        </p:nvSpPr>
        <p:spPr bwMode="auto">
          <a:xfrm rot="10800000" flipV="1">
            <a:off x="7487664" y="5146903"/>
            <a:ext cx="1152128" cy="59531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各自治体</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公共図書館</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2" name="円/楕円 81"/>
          <p:cNvSpPr/>
          <p:nvPr/>
        </p:nvSpPr>
        <p:spPr bwMode="auto">
          <a:xfrm rot="10800000" flipV="1">
            <a:off x="8640671" y="5173320"/>
            <a:ext cx="765404" cy="55358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個人</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9" name="正方形/長方形 88"/>
          <p:cNvSpPr/>
          <p:nvPr/>
        </p:nvSpPr>
        <p:spPr bwMode="auto">
          <a:xfrm>
            <a:off x="2711625" y="2492896"/>
            <a:ext cx="6840759" cy="2249811"/>
          </a:xfrm>
          <a:prstGeom prst="rect">
            <a:avLst/>
          </a:prstGeom>
          <a:noFill/>
          <a:ln w="57150" cap="flat" cmpd="sng" algn="ctr">
            <a:solidFill>
              <a:srgbClr val="72AF2F"/>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分担・連携・</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協力機関</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p:txBody>
      </p:sp>
      <p:sp>
        <p:nvSpPr>
          <p:cNvPr id="90" name="円/楕円 89"/>
          <p:cNvSpPr/>
          <p:nvPr/>
        </p:nvSpPr>
        <p:spPr bwMode="auto">
          <a:xfrm rot="10800000" flipV="1">
            <a:off x="2667673" y="61892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文献情報ポータル</a:t>
            </a:r>
          </a:p>
        </p:txBody>
      </p:sp>
      <p:sp>
        <p:nvSpPr>
          <p:cNvPr id="91" name="円/楕円 90"/>
          <p:cNvSpPr/>
          <p:nvPr/>
        </p:nvSpPr>
        <p:spPr bwMode="auto">
          <a:xfrm rot="10800000" flipV="1">
            <a:off x="2711625" y="1556792"/>
            <a:ext cx="1020763"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ウェブアーカイブポータル</a:t>
            </a:r>
          </a:p>
        </p:txBody>
      </p:sp>
      <p:sp>
        <p:nvSpPr>
          <p:cNvPr id="92" name="円/楕円 91"/>
          <p:cNvSpPr/>
          <p:nvPr/>
        </p:nvSpPr>
        <p:spPr bwMode="auto">
          <a:xfrm rot="10800000" flipV="1">
            <a:off x="2711625" y="1988841"/>
            <a:ext cx="10207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科学技術ポータル</a:t>
            </a:r>
          </a:p>
        </p:txBody>
      </p:sp>
      <p:sp>
        <p:nvSpPr>
          <p:cNvPr id="95" name="円/楕円 72"/>
          <p:cNvSpPr>
            <a:spLocks noChangeArrowheads="1"/>
          </p:cNvSpPr>
          <p:nvPr/>
        </p:nvSpPr>
        <p:spPr bwMode="auto">
          <a:xfrm rot="10800000" flipV="1">
            <a:off x="2999657" y="4221088"/>
            <a:ext cx="917575"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100" dirty="0">
                <a:latin typeface="Meiryo UI" panose="020B0604030504040204" pitchFamily="50" charset="-128"/>
                <a:ea typeface="Meiryo UI" panose="020B0604030504040204" pitchFamily="50" charset="-128"/>
              </a:rPr>
              <a:t>ＮＤＬ</a:t>
            </a:r>
            <a:endParaRPr lang="en-US" altLang="ja-JP" sz="1100" dirty="0">
              <a:latin typeface="Meiryo UI" panose="020B0604030504040204" pitchFamily="50" charset="-128"/>
              <a:ea typeface="Meiryo UI" panose="020B0604030504040204" pitchFamily="50" charset="-128"/>
            </a:endParaRPr>
          </a:p>
        </p:txBody>
      </p:sp>
      <p:sp>
        <p:nvSpPr>
          <p:cNvPr id="96" name="円/楕円 73"/>
          <p:cNvSpPr>
            <a:spLocks noChangeArrowheads="1"/>
          </p:cNvSpPr>
          <p:nvPr/>
        </p:nvSpPr>
        <p:spPr bwMode="auto">
          <a:xfrm rot="10800000" flipV="1">
            <a:off x="5663954" y="4169049"/>
            <a:ext cx="917575"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学術機関</a:t>
            </a:r>
            <a:endParaRPr lang="en-US" altLang="ja-JP" sz="1000" dirty="0">
              <a:latin typeface="Meiryo UI" panose="020B0604030504040204" pitchFamily="50" charset="-128"/>
              <a:ea typeface="Meiryo UI" panose="020B0604030504040204" pitchFamily="50" charset="-128"/>
            </a:endParaRPr>
          </a:p>
          <a:p>
            <a:pPr algn="ctr" defTabSz="913837">
              <a:defRPr/>
            </a:pPr>
            <a:r>
              <a:rPr lang="ja-JP" altLang="en-US" sz="1000" dirty="0">
                <a:latin typeface="Meiryo UI" panose="020B0604030504040204" pitchFamily="50" charset="-128"/>
                <a:ea typeface="Meiryo UI" panose="020B0604030504040204" pitchFamily="50" charset="-128"/>
              </a:rPr>
              <a:t>学会</a:t>
            </a:r>
          </a:p>
        </p:txBody>
      </p:sp>
      <p:sp>
        <p:nvSpPr>
          <p:cNvPr id="97" name="円/楕円 74"/>
          <p:cNvSpPr>
            <a:spLocks noChangeArrowheads="1"/>
          </p:cNvSpPr>
          <p:nvPr/>
        </p:nvSpPr>
        <p:spPr bwMode="auto">
          <a:xfrm rot="10800000" flipV="1">
            <a:off x="7032105" y="4149081"/>
            <a:ext cx="919163"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en-US" altLang="ja-JP" sz="900" dirty="0">
                <a:latin typeface="Meiryo UI" panose="020B0604030504040204" pitchFamily="50" charset="-128"/>
                <a:ea typeface="Meiryo UI" panose="020B0604030504040204" pitchFamily="50" charset="-128"/>
              </a:rPr>
              <a:t>MLA</a:t>
            </a:r>
          </a:p>
          <a:p>
            <a:pPr algn="ctr" defTabSz="913837">
              <a:defRPr/>
            </a:pPr>
            <a:r>
              <a:rPr lang="ja-JP" altLang="en-US" sz="900" dirty="0">
                <a:latin typeface="Meiryo UI" panose="020B0604030504040204" pitchFamily="50" charset="-128"/>
                <a:ea typeface="Meiryo UI" panose="020B0604030504040204" pitchFamily="50" charset="-128"/>
              </a:rPr>
              <a:t>連携機関</a:t>
            </a:r>
          </a:p>
        </p:txBody>
      </p:sp>
      <p:sp>
        <p:nvSpPr>
          <p:cNvPr id="98" name="円/楕円 75"/>
          <p:cNvSpPr>
            <a:spLocks noChangeArrowheads="1"/>
          </p:cNvSpPr>
          <p:nvPr/>
        </p:nvSpPr>
        <p:spPr bwMode="auto">
          <a:xfrm rot="10800000" flipV="1">
            <a:off x="8400256" y="4149081"/>
            <a:ext cx="991170"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900" dirty="0">
                <a:latin typeface="Meiryo UI" panose="020B0604030504040204" pitchFamily="50" charset="-128"/>
                <a:ea typeface="Meiryo UI" panose="020B0604030504040204" pitchFamily="50" charset="-128"/>
              </a:rPr>
              <a:t>災害情報集約機関</a:t>
            </a:r>
          </a:p>
        </p:txBody>
      </p:sp>
      <p:sp>
        <p:nvSpPr>
          <p:cNvPr id="99" name="左右矢印 59"/>
          <p:cNvSpPr>
            <a:spLocks noChangeArrowheads="1"/>
          </p:cNvSpPr>
          <p:nvPr/>
        </p:nvSpPr>
        <p:spPr bwMode="auto">
          <a:xfrm>
            <a:off x="5231904"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0" name="左右矢印 59"/>
          <p:cNvSpPr>
            <a:spLocks noChangeArrowheads="1"/>
          </p:cNvSpPr>
          <p:nvPr/>
        </p:nvSpPr>
        <p:spPr bwMode="auto">
          <a:xfrm>
            <a:off x="6600056"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1" name="左右矢印 59"/>
          <p:cNvSpPr>
            <a:spLocks noChangeArrowheads="1"/>
          </p:cNvSpPr>
          <p:nvPr/>
        </p:nvSpPr>
        <p:spPr bwMode="auto">
          <a:xfrm>
            <a:off x="3935761" y="4293096"/>
            <a:ext cx="357187"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2" name="円/楕円 72"/>
          <p:cNvSpPr>
            <a:spLocks noChangeArrowheads="1"/>
          </p:cNvSpPr>
          <p:nvPr/>
        </p:nvSpPr>
        <p:spPr bwMode="auto">
          <a:xfrm rot="10800000" flipV="1">
            <a:off x="4295801" y="4221088"/>
            <a:ext cx="919163"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文化庁</a:t>
            </a:r>
          </a:p>
        </p:txBody>
      </p:sp>
      <p:sp>
        <p:nvSpPr>
          <p:cNvPr id="103" name="左右矢印 59"/>
          <p:cNvSpPr>
            <a:spLocks noChangeArrowheads="1"/>
          </p:cNvSpPr>
          <p:nvPr/>
        </p:nvSpPr>
        <p:spPr bwMode="auto">
          <a:xfrm>
            <a:off x="7968208" y="4247182"/>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4" name="上矢印 53"/>
          <p:cNvSpPr>
            <a:spLocks noChangeArrowheads="1"/>
          </p:cNvSpPr>
          <p:nvPr/>
        </p:nvSpPr>
        <p:spPr bwMode="auto">
          <a:xfrm>
            <a:off x="6009853" y="4582740"/>
            <a:ext cx="1192588" cy="504056"/>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ファクト</a:t>
            </a:r>
            <a:endParaRPr lang="en-US" altLang="ja-JP" sz="900" dirty="0">
              <a:solidFill>
                <a:srgbClr val="FF0000"/>
              </a:solidFill>
              <a:latin typeface="Meiryo UI" panose="020B0604030504040204" pitchFamily="50" charset="-128"/>
              <a:ea typeface="Meiryo UI" panose="020B0604030504040204" pitchFamily="50" charset="-128"/>
            </a:endParaRPr>
          </a:p>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データ</a:t>
            </a:r>
          </a:p>
        </p:txBody>
      </p:sp>
      <p:sp>
        <p:nvSpPr>
          <p:cNvPr id="105" name="上矢印 55"/>
          <p:cNvSpPr>
            <a:spLocks noChangeArrowheads="1"/>
          </p:cNvSpPr>
          <p:nvPr/>
        </p:nvSpPr>
        <p:spPr bwMode="auto">
          <a:xfrm>
            <a:off x="7185181" y="4612155"/>
            <a:ext cx="1244400" cy="483727"/>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文化情報</a:t>
            </a:r>
          </a:p>
        </p:txBody>
      </p:sp>
      <p:sp>
        <p:nvSpPr>
          <p:cNvPr id="106" name="上矢印 55"/>
          <p:cNvSpPr>
            <a:spLocks noChangeArrowheads="1"/>
          </p:cNvSpPr>
          <p:nvPr/>
        </p:nvSpPr>
        <p:spPr bwMode="auto">
          <a:xfrm>
            <a:off x="4747767" y="4622228"/>
            <a:ext cx="1281061" cy="448362"/>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ウェブサイト</a:t>
            </a:r>
          </a:p>
        </p:txBody>
      </p:sp>
      <p:sp>
        <p:nvSpPr>
          <p:cNvPr id="107" name="上矢印 55"/>
          <p:cNvSpPr>
            <a:spLocks noChangeArrowheads="1"/>
          </p:cNvSpPr>
          <p:nvPr/>
        </p:nvSpPr>
        <p:spPr bwMode="auto">
          <a:xfrm>
            <a:off x="8363256" y="4581052"/>
            <a:ext cx="1244400" cy="549745"/>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ポップカルチャー</a:t>
            </a:r>
          </a:p>
        </p:txBody>
      </p:sp>
      <p:sp>
        <p:nvSpPr>
          <p:cNvPr id="109" name="円/楕円 108"/>
          <p:cNvSpPr/>
          <p:nvPr/>
        </p:nvSpPr>
        <p:spPr bwMode="auto">
          <a:xfrm rot="10800000" flipV="1">
            <a:off x="8219512" y="990000"/>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文化財ポータル</a:t>
            </a:r>
          </a:p>
        </p:txBody>
      </p:sp>
      <p:sp>
        <p:nvSpPr>
          <p:cNvPr id="110" name="円/楕円 109"/>
          <p:cNvSpPr/>
          <p:nvPr/>
        </p:nvSpPr>
        <p:spPr bwMode="auto">
          <a:xfrm rot="10800000" flipV="1">
            <a:off x="8246794" y="1461372"/>
            <a:ext cx="1182328"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000" dirty="0">
                <a:solidFill>
                  <a:schemeClr val="bg1"/>
                </a:solidFill>
                <a:latin typeface="Meiryo UI" panose="020B0604030504040204" pitchFamily="50" charset="-128"/>
                <a:ea typeface="Meiryo UI" panose="020B0604030504040204" pitchFamily="50" charset="-128"/>
              </a:rPr>
              <a:t>メディア芸術ポータル</a:t>
            </a:r>
            <a:endParaRPr lang="en-US" altLang="ja-JP" sz="1000" dirty="0">
              <a:solidFill>
                <a:schemeClr val="bg1"/>
              </a:solidFill>
              <a:latin typeface="Meiryo UI" panose="020B0604030504040204" pitchFamily="50" charset="-128"/>
              <a:ea typeface="Meiryo UI" panose="020B0604030504040204" pitchFamily="50" charset="-128"/>
            </a:endParaRPr>
          </a:p>
        </p:txBody>
      </p:sp>
      <p:sp>
        <p:nvSpPr>
          <p:cNvPr id="113" name="円/楕円 112"/>
          <p:cNvSpPr/>
          <p:nvPr/>
        </p:nvSpPr>
        <p:spPr bwMode="auto">
          <a:xfrm rot="10800000" flipV="1">
            <a:off x="8246794" y="1893421"/>
            <a:ext cx="1319028"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災害情報ポータル</a:t>
            </a:r>
            <a:endParaRPr lang="en-US" altLang="ja-JP" sz="9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700" dirty="0">
                <a:solidFill>
                  <a:schemeClr val="bg1"/>
                </a:solidFill>
                <a:latin typeface="Meiryo UI" panose="020B0604030504040204" pitchFamily="50" charset="-128"/>
                <a:ea typeface="Meiryo UI" panose="020B0604030504040204" pitchFamily="50" charset="-128"/>
              </a:rPr>
              <a:t>（</a:t>
            </a:r>
            <a:r>
              <a:rPr lang="ja-JP" altLang="en-US" sz="700" dirty="0" err="1">
                <a:solidFill>
                  <a:schemeClr val="bg1"/>
                </a:solidFill>
                <a:latin typeface="Meiryo UI" panose="020B0604030504040204" pitchFamily="50" charset="-128"/>
                <a:ea typeface="Meiryo UI" panose="020B0604030504040204" pitchFamily="50" charset="-128"/>
              </a:rPr>
              <a:t>ひなぎくを</a:t>
            </a:r>
            <a:r>
              <a:rPr lang="ja-JP" altLang="en-US" sz="700" dirty="0">
                <a:solidFill>
                  <a:schemeClr val="bg1"/>
                </a:solidFill>
                <a:latin typeface="Meiryo UI" panose="020B0604030504040204" pitchFamily="50" charset="-128"/>
                <a:ea typeface="Meiryo UI" panose="020B0604030504040204" pitchFamily="50" charset="-128"/>
              </a:rPr>
              <a:t>含む）</a:t>
            </a:r>
          </a:p>
        </p:txBody>
      </p:sp>
      <p:sp>
        <p:nvSpPr>
          <p:cNvPr id="114" name="円/楕円 113"/>
          <p:cNvSpPr/>
          <p:nvPr/>
        </p:nvSpPr>
        <p:spPr bwMode="auto">
          <a:xfrm rot="10800000" flipV="1">
            <a:off x="2667673" y="107576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デジタルコレクション</a:t>
            </a:r>
          </a:p>
        </p:txBody>
      </p:sp>
      <p:sp>
        <p:nvSpPr>
          <p:cNvPr id="67" name="横巻き 66"/>
          <p:cNvSpPr/>
          <p:nvPr/>
        </p:nvSpPr>
        <p:spPr>
          <a:xfrm>
            <a:off x="9688380" y="94596"/>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smtClean="0">
                <a:solidFill>
                  <a:srgbClr val="FF0000"/>
                </a:solidFill>
                <a:latin typeface="Meiryo UI" panose="020B0604030504040204" pitchFamily="50" charset="-128"/>
                <a:ea typeface="Meiryo UI" panose="020B0604030504040204" pitchFamily="50" charset="-128"/>
              </a:rPr>
              <a:t>2010</a:t>
            </a:r>
            <a:r>
              <a:rPr lang="ja-JP" altLang="en-US" sz="1100" b="1" dirty="0" smtClean="0">
                <a:solidFill>
                  <a:srgbClr val="FF0000"/>
                </a:solidFill>
                <a:latin typeface="Meiryo UI" panose="020B0604030504040204" pitchFamily="50" charset="-128"/>
                <a:ea typeface="Meiryo UI" panose="020B0604030504040204" pitchFamily="50" charset="-128"/>
              </a:rPr>
              <a:t>年</a:t>
            </a:r>
            <a:endParaRPr lang="ja-JP" altLang="en-US" sz="1100" b="1" dirty="0">
              <a:solidFill>
                <a:srgbClr val="FF0000"/>
              </a:solidFill>
              <a:latin typeface="Meiryo UI" panose="020B0604030504040204" pitchFamily="50" charset="-128"/>
              <a:ea typeface="Meiryo UI" panose="020B0604030504040204" pitchFamily="50" charset="-128"/>
            </a:endParaRPr>
          </a:p>
        </p:txBody>
      </p:sp>
      <p:sp>
        <p:nvSpPr>
          <p:cNvPr id="69" name="円/楕円 68"/>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横巻き 69"/>
          <p:cNvSpPr/>
          <p:nvPr/>
        </p:nvSpPr>
        <p:spPr>
          <a:xfrm>
            <a:off x="18335" y="723904"/>
            <a:ext cx="1729660" cy="3281160"/>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dirty="0" smtClean="0"/>
              <a:t>今や知識の情報源は書籍に類するものだけではない⇒国会図書館の使命は所蔵資料だけでは果たせない</a:t>
            </a:r>
            <a:endParaRPr lang="en-US" altLang="ja-JP" dirty="0" smtClean="0"/>
          </a:p>
        </p:txBody>
      </p:sp>
    </p:spTree>
    <p:extLst>
      <p:ext uri="{BB962C8B-B14F-4D97-AF65-F5344CB8AC3E}">
        <p14:creationId xmlns:p14="http://schemas.microsoft.com/office/powerpoint/2010/main" val="14150600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txBody>
          <a:bodyPr/>
          <a:lstStyle/>
          <a:p>
            <a:r>
              <a:rPr kumimoji="1" lang="ja-JP" altLang="en-US" dirty="0" smtClean="0"/>
              <a:t>電子図書館サービスの</a:t>
            </a:r>
            <a:r>
              <a:rPr lang="ja-JP" altLang="en-US" dirty="0" smtClean="0"/>
              <a:t>歩み</a:t>
            </a:r>
            <a:r>
              <a:rPr lang="en-US" altLang="ja-JP" dirty="0" smtClean="0"/>
              <a:t/>
            </a:r>
            <a:br>
              <a:rPr lang="en-US" altLang="ja-JP" dirty="0" smtClean="0"/>
            </a:br>
            <a:r>
              <a:rPr lang="en-US" altLang="ja-JP" dirty="0" smtClean="0"/>
              <a:t>【</a:t>
            </a:r>
            <a:r>
              <a:rPr lang="ja-JP" altLang="en-US" dirty="0" smtClean="0"/>
              <a:t>ステージ展開</a:t>
            </a:r>
            <a:r>
              <a:rPr lang="en-US" altLang="ja-JP" dirty="0" smtClean="0"/>
              <a:t>】</a:t>
            </a:r>
            <a:endParaRPr kumimoji="1" lang="ja-JP" altLang="en-US" dirty="0"/>
          </a:p>
        </p:txBody>
      </p:sp>
    </p:spTree>
    <p:extLst>
      <p:ext uri="{BB962C8B-B14F-4D97-AF65-F5344CB8AC3E}">
        <p14:creationId xmlns:p14="http://schemas.microsoft.com/office/powerpoint/2010/main" val="235652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電子図書館</a:t>
            </a:r>
            <a:r>
              <a:rPr kumimoji="1" lang="en-US" altLang="ja-JP" dirty="0" smtClean="0">
                <a:solidFill>
                  <a:schemeClr val="bg1"/>
                </a:solidFill>
              </a:rPr>
              <a:t>20</a:t>
            </a:r>
            <a:r>
              <a:rPr kumimoji="1" lang="ja-JP" altLang="en-US" dirty="0" smtClean="0">
                <a:solidFill>
                  <a:schemeClr val="bg1"/>
                </a:solidFill>
              </a:rPr>
              <a:t>年の歩み</a:t>
            </a:r>
            <a:endParaRPr kumimoji="1" lang="ja-JP" altLang="en-US" dirty="0">
              <a:solidFill>
                <a:schemeClr val="bg1"/>
              </a:solidFill>
            </a:endParaRPr>
          </a:p>
        </p:txBody>
      </p:sp>
      <p:graphicFrame>
        <p:nvGraphicFramePr>
          <p:cNvPr id="3" name="オブジェクト 2"/>
          <p:cNvGraphicFramePr>
            <a:graphicFrameLocks noChangeAspect="1"/>
          </p:cNvGraphicFramePr>
          <p:nvPr>
            <p:extLst/>
          </p:nvPr>
        </p:nvGraphicFramePr>
        <p:xfrm>
          <a:off x="555257" y="731521"/>
          <a:ext cx="10760443" cy="6141368"/>
        </p:xfrm>
        <a:graphic>
          <a:graphicData uri="http://schemas.openxmlformats.org/presentationml/2006/ole">
            <mc:AlternateContent xmlns:mc="http://schemas.openxmlformats.org/markup-compatibility/2006">
              <mc:Choice xmlns:v="urn:schemas-microsoft-com:vml" Requires="v">
                <p:oleObj spid="_x0000_s1029" name="Visio" r:id="rId4" imgW="5848320" imgH="2241559" progId="Visio.Drawing.15">
                  <p:embed/>
                </p:oleObj>
              </mc:Choice>
              <mc:Fallback>
                <p:oleObj name="Visio" r:id="rId4" imgW="5848320" imgH="2241559" progId="Visio.Drawing.15">
                  <p:embed/>
                  <p:pic>
                    <p:nvPicPr>
                      <p:cNvPr id="0" name=""/>
                      <p:cNvPicPr/>
                      <p:nvPr/>
                    </p:nvPicPr>
                    <p:blipFill>
                      <a:blip r:embed="rId5"/>
                      <a:stretch>
                        <a:fillRect/>
                      </a:stretch>
                    </p:blipFill>
                    <p:spPr>
                      <a:xfrm>
                        <a:off x="555257" y="731521"/>
                        <a:ext cx="10760443" cy="6141368"/>
                      </a:xfrm>
                      <a:prstGeom prst="rect">
                        <a:avLst/>
                      </a:prstGeom>
                    </p:spPr>
                  </p:pic>
                </p:oleObj>
              </mc:Fallback>
            </mc:AlternateContent>
          </a:graphicData>
        </a:graphic>
      </p:graphicFrame>
    </p:spTree>
    <p:extLst>
      <p:ext uri="{BB962C8B-B14F-4D97-AF65-F5344CB8AC3E}">
        <p14:creationId xmlns:p14="http://schemas.microsoft.com/office/powerpoint/2010/main" val="112718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電子図書館</a:t>
            </a:r>
            <a:r>
              <a:rPr kumimoji="1" lang="en-US" altLang="ja-JP" dirty="0" smtClean="0"/>
              <a:t>20</a:t>
            </a:r>
            <a:r>
              <a:rPr kumimoji="1" lang="ja-JP" altLang="en-US" dirty="0" smtClean="0"/>
              <a:t>年の歩み</a:t>
            </a:r>
            <a:endParaRPr kumimoji="1" lang="ja-JP" altLang="en-US" dirty="0"/>
          </a:p>
        </p:txBody>
      </p:sp>
      <p:graphicFrame>
        <p:nvGraphicFramePr>
          <p:cNvPr id="3" name="オブジェクト 2"/>
          <p:cNvGraphicFramePr>
            <a:graphicFrameLocks noChangeAspect="1"/>
          </p:cNvGraphicFramePr>
          <p:nvPr>
            <p:extLst/>
          </p:nvPr>
        </p:nvGraphicFramePr>
        <p:xfrm>
          <a:off x="81279" y="784773"/>
          <a:ext cx="12110721" cy="6105422"/>
        </p:xfrm>
        <a:graphic>
          <a:graphicData uri="http://schemas.openxmlformats.org/presentationml/2006/ole">
            <mc:AlternateContent xmlns:mc="http://schemas.openxmlformats.org/markup-compatibility/2006">
              <mc:Choice xmlns:v="urn:schemas-microsoft-com:vml" Requires="v">
                <p:oleObj spid="_x0000_s5125" name="Visio" r:id="rId5" imgW="16948080" imgH="9753707" progId="Visio.Drawing.15">
                  <p:embed/>
                </p:oleObj>
              </mc:Choice>
              <mc:Fallback>
                <p:oleObj name="Visio" r:id="rId5" imgW="16948080" imgH="9753707" progId="Visio.Drawing.15">
                  <p:embed/>
                  <p:pic>
                    <p:nvPicPr>
                      <p:cNvPr id="0" name=""/>
                      <p:cNvPicPr/>
                      <p:nvPr/>
                    </p:nvPicPr>
                    <p:blipFill>
                      <a:blip r:embed="rId6"/>
                      <a:stretch>
                        <a:fillRect/>
                      </a:stretch>
                    </p:blipFill>
                    <p:spPr>
                      <a:xfrm>
                        <a:off x="81279" y="784773"/>
                        <a:ext cx="12110721" cy="6105422"/>
                      </a:xfrm>
                      <a:prstGeom prst="rect">
                        <a:avLst/>
                      </a:prstGeom>
                    </p:spPr>
                  </p:pic>
                </p:oleObj>
              </mc:Fallback>
            </mc:AlternateContent>
          </a:graphicData>
        </a:graphic>
      </p:graphicFrame>
      <p:sp>
        <p:nvSpPr>
          <p:cNvPr id="4" name="円/楕円 3"/>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774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fontScale="90000"/>
          </a:bodyPr>
          <a:lstStyle/>
          <a:p>
            <a:r>
              <a:rPr lang="en-US" altLang="ja-JP" dirty="0"/>
              <a:t>NDL</a:t>
            </a:r>
            <a:r>
              <a:rPr lang="ja-JP" altLang="en-US" dirty="0"/>
              <a:t>電子図書館事業</a:t>
            </a:r>
            <a:r>
              <a:rPr lang="en-US" altLang="ja-JP" dirty="0"/>
              <a:t>20</a:t>
            </a:r>
            <a:r>
              <a:rPr lang="ja-JP" altLang="en-US" dirty="0"/>
              <a:t>年で進めてきた</a:t>
            </a:r>
            <a:r>
              <a:rPr lang="ja-JP" altLang="en-US" dirty="0" smtClean="0"/>
              <a:t>こと（メモ）</a:t>
            </a:r>
            <a:endParaRPr kumimoji="1" lang="ja-JP" altLang="en-US" dirty="0"/>
          </a:p>
        </p:txBody>
      </p:sp>
      <p:sp>
        <p:nvSpPr>
          <p:cNvPr id="5" name="コンテンツ プレースホルダー 4"/>
          <p:cNvSpPr>
            <a:spLocks noGrp="1"/>
          </p:cNvSpPr>
          <p:nvPr>
            <p:ph sz="half" idx="1"/>
          </p:nvPr>
        </p:nvSpPr>
        <p:spPr>
          <a:xfrm>
            <a:off x="162560" y="971866"/>
            <a:ext cx="5857240" cy="5657533"/>
          </a:xfrm>
        </p:spPr>
        <p:txBody>
          <a:bodyPr>
            <a:normAutofit fontScale="92500" lnSpcReduction="20000"/>
          </a:bodyPr>
          <a:lstStyle/>
          <a:p>
            <a:r>
              <a:rPr lang="ja-JP" altLang="en-US" dirty="0"/>
              <a:t>資料デジタル化事業</a:t>
            </a:r>
          </a:p>
          <a:p>
            <a:pPr lvl="1"/>
            <a:r>
              <a:rPr lang="ja-JP" altLang="en-US" dirty="0" smtClean="0"/>
              <a:t>利</a:t>
            </a:r>
            <a:r>
              <a:rPr lang="ja-JP" altLang="en-US" dirty="0"/>
              <a:t>活用の促進</a:t>
            </a:r>
          </a:p>
          <a:p>
            <a:pPr lvl="2"/>
            <a:r>
              <a:rPr lang="ja-JP" altLang="en-US" dirty="0" smtClean="0"/>
              <a:t>（</a:t>
            </a:r>
            <a:r>
              <a:rPr lang="ja-JP" altLang="en-US" dirty="0"/>
              <a:t>著作権切れ：</a:t>
            </a:r>
            <a:r>
              <a:rPr lang="en-US" altLang="ja-JP" dirty="0"/>
              <a:t>1995</a:t>
            </a:r>
            <a:r>
              <a:rPr lang="ja-JP" altLang="en-US" dirty="0" smtClean="0"/>
              <a:t>年パイロット電子図書館から）</a:t>
            </a:r>
            <a:endParaRPr lang="en-US" altLang="ja-JP" dirty="0"/>
          </a:p>
          <a:p>
            <a:pPr lvl="1"/>
            <a:r>
              <a:rPr lang="ja-JP" altLang="en-US" dirty="0" smtClean="0"/>
              <a:t>原資料</a:t>
            </a:r>
            <a:r>
              <a:rPr lang="ja-JP" altLang="en-US" dirty="0"/>
              <a:t>保存のための</a:t>
            </a:r>
            <a:r>
              <a:rPr lang="ja-JP" altLang="en-US" dirty="0" smtClean="0"/>
              <a:t>デジタル化</a:t>
            </a:r>
            <a:endParaRPr lang="en-US" altLang="ja-JP" dirty="0" smtClean="0"/>
          </a:p>
          <a:p>
            <a:pPr lvl="2"/>
            <a:r>
              <a:rPr lang="ja-JP" altLang="en-US" dirty="0" smtClean="0"/>
              <a:t>（</a:t>
            </a:r>
            <a:r>
              <a:rPr lang="ja-JP" altLang="en-US" dirty="0"/>
              <a:t>原資料の破損を防ぐために、閲覧提供はデジタルで）</a:t>
            </a:r>
          </a:p>
          <a:p>
            <a:pPr lvl="2"/>
            <a:r>
              <a:rPr lang="ja-JP" altLang="en-US" dirty="0" smtClean="0"/>
              <a:t>著作権</a:t>
            </a:r>
            <a:r>
              <a:rPr lang="ja-JP" altLang="en-US" dirty="0"/>
              <a:t>の有無にかかわらず：</a:t>
            </a:r>
            <a:r>
              <a:rPr lang="en-US" altLang="ja-JP" dirty="0" smtClean="0"/>
              <a:t>2010</a:t>
            </a:r>
            <a:r>
              <a:rPr lang="ja-JP" altLang="en-US" dirty="0" smtClean="0"/>
              <a:t>年</a:t>
            </a:r>
            <a:r>
              <a:rPr lang="en-US" altLang="ja-JP" dirty="0"/>
              <a:t>〜</a:t>
            </a:r>
            <a:r>
              <a:rPr lang="ja-JP" altLang="en-US" dirty="0"/>
              <a:t>）</a:t>
            </a:r>
          </a:p>
          <a:p>
            <a:r>
              <a:rPr lang="ja-JP" altLang="en-US" dirty="0"/>
              <a:t>インターネット情報の収集</a:t>
            </a:r>
            <a:r>
              <a:rPr lang="ja-JP" altLang="en-US" dirty="0" smtClean="0"/>
              <a:t>事業（</a:t>
            </a:r>
            <a:r>
              <a:rPr lang="en-US" altLang="ja-JP" dirty="0" smtClean="0"/>
              <a:t>WARP</a:t>
            </a:r>
            <a:r>
              <a:rPr lang="ja-JP" altLang="en-US" dirty="0" smtClean="0"/>
              <a:t>）</a:t>
            </a:r>
            <a:endParaRPr lang="ja-JP" altLang="en-US" dirty="0"/>
          </a:p>
          <a:p>
            <a:pPr lvl="1"/>
            <a:r>
              <a:rPr lang="ja-JP" altLang="en-US" dirty="0" smtClean="0"/>
              <a:t>インターネット</a:t>
            </a:r>
            <a:r>
              <a:rPr lang="ja-JP" altLang="en-US" dirty="0"/>
              <a:t>情報選択的収集蓄積事業</a:t>
            </a:r>
          </a:p>
          <a:p>
            <a:pPr lvl="1"/>
            <a:r>
              <a:rPr lang="ja-JP" altLang="en-US" dirty="0" smtClean="0"/>
              <a:t>インターネット</a:t>
            </a:r>
            <a:r>
              <a:rPr lang="ja-JP" altLang="en-US" dirty="0"/>
              <a:t>情報の制度的収集蓄積事業</a:t>
            </a:r>
          </a:p>
          <a:p>
            <a:r>
              <a:rPr lang="ja-JP" altLang="en-US" dirty="0" smtClean="0"/>
              <a:t>オンライン</a:t>
            </a:r>
            <a:r>
              <a:rPr lang="ja-JP" altLang="en-US" dirty="0"/>
              <a:t>資料の収集事業</a:t>
            </a:r>
          </a:p>
          <a:p>
            <a:pPr lvl="1"/>
            <a:r>
              <a:rPr lang="ja-JP" altLang="en-US" dirty="0" smtClean="0"/>
              <a:t>目的</a:t>
            </a:r>
            <a:r>
              <a:rPr lang="ja-JP" altLang="en-US" dirty="0"/>
              <a:t>：電子書籍に移行した出版物の収集・保存</a:t>
            </a:r>
          </a:p>
          <a:p>
            <a:pPr lvl="1"/>
            <a:r>
              <a:rPr lang="ja-JP" altLang="en-US" dirty="0" smtClean="0"/>
              <a:t>無償</a:t>
            </a:r>
            <a:r>
              <a:rPr lang="ja-JP" altLang="en-US" dirty="0"/>
              <a:t>オンライン資料の収集（</a:t>
            </a:r>
            <a:r>
              <a:rPr lang="en-US" altLang="ja-JP" dirty="0"/>
              <a:t>200x</a:t>
            </a:r>
            <a:r>
              <a:rPr lang="ja-JP" altLang="en-US" dirty="0"/>
              <a:t>年</a:t>
            </a:r>
            <a:r>
              <a:rPr lang="en-US" altLang="ja-JP" dirty="0"/>
              <a:t>〜</a:t>
            </a:r>
            <a:r>
              <a:rPr lang="ja-JP" altLang="en-US" dirty="0"/>
              <a:t>）</a:t>
            </a:r>
          </a:p>
          <a:p>
            <a:pPr lvl="1"/>
            <a:r>
              <a:rPr lang="ja-JP" altLang="en-US" dirty="0" smtClean="0"/>
              <a:t>有償</a:t>
            </a:r>
            <a:r>
              <a:rPr lang="ja-JP" altLang="en-US" dirty="0"/>
              <a:t>オンライン資料の収集事業（現在、納本制度審議会で検討中）</a:t>
            </a:r>
          </a:p>
          <a:p>
            <a:pPr lvl="2"/>
            <a:r>
              <a:rPr lang="ja-JP" altLang="en-US" dirty="0" smtClean="0"/>
              <a:t>現在</a:t>
            </a:r>
            <a:r>
              <a:rPr lang="ja-JP" altLang="en-US" dirty="0"/>
              <a:t>実証実験の</a:t>
            </a:r>
            <a:r>
              <a:rPr lang="ja-JP" altLang="en-US" dirty="0" smtClean="0"/>
              <a:t>準備中</a:t>
            </a:r>
            <a:endParaRPr lang="ja-JP" altLang="en-US" dirty="0"/>
          </a:p>
        </p:txBody>
      </p:sp>
      <p:sp>
        <p:nvSpPr>
          <p:cNvPr id="6" name="コンテンツ プレースホルダー 5"/>
          <p:cNvSpPr>
            <a:spLocks noGrp="1"/>
          </p:cNvSpPr>
          <p:nvPr>
            <p:ph sz="half" idx="2"/>
          </p:nvPr>
        </p:nvSpPr>
        <p:spPr>
          <a:xfrm>
            <a:off x="6172200" y="971867"/>
            <a:ext cx="5847080" cy="5657532"/>
          </a:xfrm>
        </p:spPr>
        <p:txBody>
          <a:bodyPr>
            <a:normAutofit fontScale="92500" lnSpcReduction="20000"/>
          </a:bodyPr>
          <a:lstStyle/>
          <a:p>
            <a:r>
              <a:rPr lang="en-US" altLang="ja-JP" dirty="0"/>
              <a:t>NDL</a:t>
            </a:r>
            <a:r>
              <a:rPr lang="ja-JP" altLang="en-US" dirty="0"/>
              <a:t>デジタル化資料の二次利用</a:t>
            </a:r>
          </a:p>
          <a:p>
            <a:pPr lvl="1"/>
            <a:r>
              <a:rPr lang="ja-JP" altLang="en-US" dirty="0" smtClean="0"/>
              <a:t>インターネット提供サービス</a:t>
            </a:r>
            <a:endParaRPr lang="en-US" altLang="ja-JP" dirty="0" smtClean="0"/>
          </a:p>
          <a:p>
            <a:pPr lvl="1"/>
            <a:r>
              <a:rPr lang="ja-JP" altLang="en-US" dirty="0" smtClean="0"/>
              <a:t>図書館送信サービス</a:t>
            </a:r>
            <a:endParaRPr lang="en-US" altLang="ja-JP" dirty="0" smtClean="0"/>
          </a:p>
          <a:p>
            <a:pPr lvl="1"/>
            <a:r>
              <a:rPr lang="ja-JP" altLang="en-US" dirty="0" smtClean="0"/>
              <a:t>出版</a:t>
            </a:r>
            <a:r>
              <a:rPr lang="ja-JP" altLang="en-US" dirty="0"/>
              <a:t>者</a:t>
            </a:r>
            <a:r>
              <a:rPr lang="ja-JP" altLang="en-US" dirty="0" smtClean="0"/>
              <a:t>への提供</a:t>
            </a:r>
            <a:endParaRPr lang="en-US" altLang="ja-JP" dirty="0"/>
          </a:p>
          <a:p>
            <a:r>
              <a:rPr lang="ja-JP" altLang="en-US" dirty="0" smtClean="0"/>
              <a:t>ディスカバリーサービス（</a:t>
            </a:r>
            <a:r>
              <a:rPr lang="en-US" altLang="ja-JP" dirty="0" smtClean="0"/>
              <a:t>NDL</a:t>
            </a:r>
            <a:r>
              <a:rPr lang="ja-JP" altLang="en-US" dirty="0" smtClean="0"/>
              <a:t>サーチ）</a:t>
            </a:r>
            <a:endParaRPr lang="ja-JP" altLang="en-US" dirty="0"/>
          </a:p>
          <a:p>
            <a:pPr lvl="1"/>
            <a:r>
              <a:rPr lang="en-US" altLang="ja-JP" dirty="0"/>
              <a:t>NDL</a:t>
            </a:r>
            <a:r>
              <a:rPr lang="ja-JP" altLang="en-US" dirty="0"/>
              <a:t>所蔵、公共図書館所蔵資料、書店が販売する書籍・雑誌、学術機関、政府機関、地方公共団体等が所蔵する刊行物の検索と所蔵先へのナビゲーション</a:t>
            </a:r>
          </a:p>
          <a:p>
            <a:endParaRPr kumimoji="1" lang="ja-JP" altLang="en-US" dirty="0"/>
          </a:p>
        </p:txBody>
      </p:sp>
      <p:sp>
        <p:nvSpPr>
          <p:cNvPr id="7" name="円/楕円 6"/>
          <p:cNvSpPr/>
          <p:nvPr/>
        </p:nvSpPr>
        <p:spPr>
          <a:xfrm>
            <a:off x="94593" y="61915"/>
            <a:ext cx="622859" cy="5711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5761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第</a:t>
            </a:r>
            <a:r>
              <a:rPr lang="en-US" altLang="ja-JP" dirty="0" smtClean="0"/>
              <a:t>1</a:t>
            </a:r>
            <a:r>
              <a:rPr lang="ja-JP" altLang="en-US" dirty="0"/>
              <a:t>ステージ</a:t>
            </a:r>
            <a:r>
              <a:rPr lang="en-US" altLang="ja-JP" dirty="0"/>
              <a:t>【1994</a:t>
            </a:r>
            <a:r>
              <a:rPr lang="ja-JP" altLang="en-US" dirty="0"/>
              <a:t>～</a:t>
            </a:r>
            <a:r>
              <a:rPr lang="en-US" altLang="ja-JP" dirty="0"/>
              <a:t>2002</a:t>
            </a:r>
            <a:r>
              <a:rPr lang="en-US" altLang="ja-JP" dirty="0" smtClean="0"/>
              <a:t>】</a:t>
            </a:r>
            <a:r>
              <a:rPr lang="ja-JP" altLang="en-US" dirty="0" smtClean="0"/>
              <a:t>揺籃期</a:t>
            </a:r>
            <a:r>
              <a:rPr lang="ja-JP" altLang="en-US" dirty="0"/>
              <a:t>・</a:t>
            </a:r>
            <a:r>
              <a:rPr lang="ja-JP" altLang="en-US" dirty="0" smtClean="0"/>
              <a:t>始動期</a:t>
            </a:r>
            <a:endParaRPr kumimoji="1" lang="ja-JP" altLang="en-US" dirty="0"/>
          </a:p>
        </p:txBody>
      </p:sp>
      <p:sp>
        <p:nvSpPr>
          <p:cNvPr id="3" name="コンテンツ プレースホルダー 2"/>
          <p:cNvSpPr>
            <a:spLocks noGrp="1"/>
          </p:cNvSpPr>
          <p:nvPr>
            <p:ph idx="1"/>
          </p:nvPr>
        </p:nvSpPr>
        <p:spPr>
          <a:xfrm>
            <a:off x="717452" y="1032986"/>
            <a:ext cx="10496550" cy="5062538"/>
          </a:xfrm>
        </p:spPr>
        <p:txBody>
          <a:bodyPr>
            <a:noAutofit/>
          </a:bodyPr>
          <a:lstStyle/>
          <a:p>
            <a:r>
              <a:rPr lang="en-US" altLang="ja-JP" sz="3200" dirty="0" smtClean="0">
                <a:solidFill>
                  <a:srgbClr val="FF0000"/>
                </a:solidFill>
              </a:rPr>
              <a:t>1994</a:t>
            </a:r>
            <a:r>
              <a:rPr lang="en-US" altLang="ja-JP" sz="3200" dirty="0">
                <a:solidFill>
                  <a:srgbClr val="FF0000"/>
                </a:solidFill>
              </a:rPr>
              <a:t>: </a:t>
            </a:r>
            <a:r>
              <a:rPr lang="ja-JP" altLang="en-US" sz="3200" dirty="0">
                <a:solidFill>
                  <a:srgbClr val="FF0000"/>
                </a:solidFill>
              </a:rPr>
              <a:t>パイロット電子図書館実証実験プロジェクト開始</a:t>
            </a:r>
          </a:p>
          <a:p>
            <a:pPr lvl="1"/>
            <a:r>
              <a:rPr lang="ja-JP" altLang="en-US" sz="2800" dirty="0" smtClean="0"/>
              <a:t>インターネット上</a:t>
            </a:r>
            <a:r>
              <a:rPr lang="ja-JP" altLang="en-US" sz="2800" dirty="0"/>
              <a:t>のサイバー空間において、図書館における情報の蓄積と提供についてその可能性を検証する</a:t>
            </a:r>
            <a:r>
              <a:rPr lang="ja-JP" altLang="en-US" sz="2800" dirty="0" smtClean="0"/>
              <a:t>実験</a:t>
            </a:r>
            <a:endParaRPr lang="en-US" altLang="ja-JP" sz="2800" dirty="0" smtClean="0"/>
          </a:p>
          <a:p>
            <a:pPr lvl="1"/>
            <a:r>
              <a:rPr lang="ja-JP" altLang="en-US" sz="2800" dirty="0" smtClean="0"/>
              <a:t>我が国</a:t>
            </a:r>
            <a:r>
              <a:rPr lang="ja-JP" altLang="en-US" sz="2800" dirty="0"/>
              <a:t>で最初の、また最大規模の電子図書館の実証</a:t>
            </a:r>
            <a:r>
              <a:rPr lang="ja-JP" altLang="en-US" sz="2800" dirty="0" smtClean="0"/>
              <a:t>実験</a:t>
            </a:r>
            <a:endParaRPr lang="en-US" altLang="ja-JP" sz="2800" dirty="0" smtClean="0"/>
          </a:p>
          <a:p>
            <a:pPr lvl="1"/>
            <a:r>
              <a:rPr lang="ja-JP" altLang="en-US" sz="2800" dirty="0" smtClean="0"/>
              <a:t>その後</a:t>
            </a:r>
            <a:r>
              <a:rPr lang="ja-JP" altLang="en-US" sz="2800" dirty="0"/>
              <a:t>の国立国会図書館の電子図書館事業に多大な影響。</a:t>
            </a:r>
          </a:p>
          <a:p>
            <a:r>
              <a:rPr lang="en-US" altLang="ja-JP" sz="3200" dirty="0" smtClean="0"/>
              <a:t>1995/10 </a:t>
            </a:r>
            <a:r>
              <a:rPr lang="ja-JP" altLang="en-US" sz="3200" dirty="0"/>
              <a:t>パイロット電子図書館、総合目録ネットワーク実証実験開始</a:t>
            </a:r>
          </a:p>
          <a:p>
            <a:r>
              <a:rPr lang="en-US" altLang="ja-JP" sz="3200" dirty="0" smtClean="0">
                <a:solidFill>
                  <a:srgbClr val="FF0000"/>
                </a:solidFill>
              </a:rPr>
              <a:t>1998</a:t>
            </a:r>
            <a:r>
              <a:rPr lang="en-US" altLang="ja-JP" sz="3200" dirty="0">
                <a:solidFill>
                  <a:srgbClr val="FF0000"/>
                </a:solidFill>
              </a:rPr>
              <a:t>: </a:t>
            </a:r>
            <a:r>
              <a:rPr lang="ja-JP" altLang="en-US" sz="3200" dirty="0">
                <a:solidFill>
                  <a:srgbClr val="FF0000"/>
                </a:solidFill>
              </a:rPr>
              <a:t>国立国会図書館電子図書館構想</a:t>
            </a:r>
          </a:p>
          <a:p>
            <a:r>
              <a:rPr lang="en-US" altLang="ja-JP" sz="3200" dirty="0" smtClean="0"/>
              <a:t>2000</a:t>
            </a:r>
            <a:r>
              <a:rPr lang="en-US" altLang="ja-JP" sz="3200" dirty="0"/>
              <a:t>: </a:t>
            </a:r>
            <a:r>
              <a:rPr lang="ja-JP" altLang="en-US" sz="3200" dirty="0"/>
              <a:t>国立国会図書館蔵書目録、国会会議録、貴重書画像データベースを</a:t>
            </a:r>
            <a:r>
              <a:rPr lang="ja-JP" altLang="en-US" sz="3200" dirty="0" smtClean="0"/>
              <a:t>公開</a:t>
            </a:r>
            <a:endParaRPr lang="ja-JP" altLang="en-US" sz="3200" dirty="0"/>
          </a:p>
          <a:p>
            <a:pPr lvl="1"/>
            <a:r>
              <a:rPr lang="ja-JP" altLang="en-US" sz="2800" dirty="0" smtClean="0"/>
              <a:t>大規模ストレージに格納し、大容量のマルチメディア通信回線を用いて試行提供。</a:t>
            </a:r>
          </a:p>
        </p:txBody>
      </p:sp>
      <p:sp>
        <p:nvSpPr>
          <p:cNvPr id="4" name="フッター プレースホルダー 3"/>
          <p:cNvSpPr>
            <a:spLocks noGrp="1"/>
          </p:cNvSpPr>
          <p:nvPr>
            <p:ph type="ftr" sz="quarter" idx="11"/>
          </p:nvPr>
        </p:nvSpPr>
        <p:spPr/>
        <p:txBody>
          <a:bodyPr/>
          <a:lstStyle/>
          <a:p>
            <a:endParaRPr kumimoji="0" 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6" name="円/楕円 5"/>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8805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ja-JP" altLang="en-US" dirty="0"/>
              <a:t> </a:t>
            </a:r>
            <a:r>
              <a:rPr lang="ja-JP" altLang="en-US" dirty="0" smtClean="0"/>
              <a:t>電子</a:t>
            </a:r>
            <a:r>
              <a:rPr kumimoji="1" lang="ja-JP" altLang="en-US" dirty="0" smtClean="0"/>
              <a:t>図書館構想（</a:t>
            </a:r>
            <a:r>
              <a:rPr kumimoji="1" lang="en-US" altLang="ja-JP" dirty="0" smtClean="0"/>
              <a:t>1998</a:t>
            </a:r>
            <a:r>
              <a:rPr kumimoji="1" lang="ja-JP" altLang="en-US" dirty="0" smtClean="0"/>
              <a:t>年</a:t>
            </a:r>
            <a:r>
              <a:rPr lang="zh-TW" altLang="en-US" dirty="0" smtClean="0"/>
              <a:t>電子</a:t>
            </a:r>
            <a:r>
              <a:rPr lang="zh-TW" altLang="en-US" dirty="0"/>
              <a:t>図書館推進会議</a:t>
            </a:r>
            <a:r>
              <a:rPr kumimoji="1" lang="ja-JP" altLang="en-US" dirty="0" smtClean="0"/>
              <a:t>）</a:t>
            </a:r>
            <a:endParaRPr kumimoji="1" lang="ja-JP" altLang="en-US" dirty="0"/>
          </a:p>
        </p:txBody>
      </p:sp>
      <p:sp>
        <p:nvSpPr>
          <p:cNvPr id="4" name="コンテンツ プレースホルダー 3"/>
          <p:cNvSpPr>
            <a:spLocks noGrp="1"/>
          </p:cNvSpPr>
          <p:nvPr>
            <p:ph idx="1"/>
          </p:nvPr>
        </p:nvSpPr>
        <p:spPr>
          <a:xfrm>
            <a:off x="419725" y="965200"/>
            <a:ext cx="11497455" cy="5705423"/>
          </a:xfrm>
        </p:spPr>
        <p:txBody>
          <a:bodyPr>
            <a:normAutofit/>
          </a:bodyPr>
          <a:lstStyle/>
          <a:p>
            <a:r>
              <a:rPr lang="ja-JP" altLang="en-US" dirty="0" smtClean="0"/>
              <a:t>パイロット電子図書館実証実験</a:t>
            </a:r>
            <a:endParaRPr lang="en-US" altLang="ja-JP" dirty="0" smtClean="0"/>
          </a:p>
          <a:p>
            <a:pPr lvl="1"/>
            <a:r>
              <a:rPr lang="en-US" altLang="ja-JP" dirty="0"/>
              <a:t>21</a:t>
            </a:r>
            <a:r>
              <a:rPr lang="ja-JP" altLang="en-US" dirty="0"/>
              <a:t>世紀の高度情報社会において、</a:t>
            </a:r>
            <a:r>
              <a:rPr lang="ja-JP" altLang="en-US" dirty="0">
                <a:solidFill>
                  <a:srgbClr val="FF0000"/>
                </a:solidFill>
              </a:rPr>
              <a:t>地球規模の知的財産を誰でも容易に利用できるように</a:t>
            </a:r>
            <a:r>
              <a:rPr lang="ja-JP" altLang="en-US" dirty="0"/>
              <a:t>、地球上に広く分散して個々に収集・蓄積されている知的資源を、</a:t>
            </a:r>
            <a:r>
              <a:rPr lang="ja-JP" altLang="en-US" dirty="0">
                <a:solidFill>
                  <a:srgbClr val="FF0000"/>
                </a:solidFill>
              </a:rPr>
              <a:t>空間的・時間的制約を越えてアクセス可能とする環境を提供するための実証実験</a:t>
            </a:r>
            <a:endParaRPr lang="en-US" altLang="ja-JP" dirty="0" smtClean="0">
              <a:solidFill>
                <a:srgbClr val="FF0000"/>
              </a:solidFill>
            </a:endParaRPr>
          </a:p>
          <a:p>
            <a:r>
              <a:rPr lang="ja-JP" altLang="ja-JP" dirty="0" smtClean="0"/>
              <a:t>「</a:t>
            </a:r>
            <a:r>
              <a:rPr lang="ja-JP" altLang="ja-JP" dirty="0"/>
              <a:t>知識・情報・文化の新しい基盤の構築をめざして一自由で創造的な情報社会のために一」と題する</a:t>
            </a:r>
            <a:r>
              <a:rPr lang="ja-JP" altLang="ja-JP" dirty="0" smtClean="0"/>
              <a:t>報告書</a:t>
            </a:r>
            <a:endParaRPr lang="en-US" altLang="ja-JP" dirty="0" smtClean="0"/>
          </a:p>
          <a:p>
            <a:pPr lvl="1"/>
            <a:r>
              <a:rPr lang="ja-JP" altLang="ja-JP" dirty="0" smtClean="0"/>
              <a:t>「</a:t>
            </a:r>
            <a:r>
              <a:rPr lang="ja-JP" altLang="ja-JP" dirty="0"/>
              <a:t>電子図書館構想」は、 電子図書館推進会議報告書を受けて、国立国会図書館が実現すべき電子図書館のあり方を示した</a:t>
            </a:r>
            <a:r>
              <a:rPr lang="ja-JP" altLang="ja-JP" dirty="0" smtClean="0"/>
              <a:t>もの</a:t>
            </a:r>
            <a:endParaRPr lang="en-US" altLang="ja-JP" dirty="0" smtClean="0"/>
          </a:p>
          <a:p>
            <a:pPr lvl="1"/>
            <a:r>
              <a:rPr lang="ja-JP" altLang="en-US" dirty="0" smtClean="0"/>
              <a:t>電子</a:t>
            </a:r>
            <a:r>
              <a:rPr lang="ja-JP" altLang="en-US" dirty="0"/>
              <a:t>図書館</a:t>
            </a:r>
            <a:r>
              <a:rPr lang="ja-JP" altLang="en-US" dirty="0" smtClean="0"/>
              <a:t>とは</a:t>
            </a:r>
            <a:endParaRPr lang="en-US" altLang="ja-JP" dirty="0" smtClean="0"/>
          </a:p>
          <a:p>
            <a:pPr lvl="2"/>
            <a:r>
              <a:rPr lang="ja-JP" altLang="ja-JP" dirty="0"/>
              <a:t>電子図書館とは、「図書館が通信ネットワークを介して行う一次情報（資料そのもの）及び二次情報（資料に関する情報）の電子的な提供とそのための基盤」と定義し、 </a:t>
            </a:r>
            <a:r>
              <a:rPr lang="ja-JP" altLang="ja-JP" dirty="0">
                <a:solidFill>
                  <a:srgbClr val="C00000"/>
                </a:solidFill>
              </a:rPr>
              <a:t>資料を電子化するとともに、電子化された資料及び電子出版物を通信ネットワークを介して提供する</a:t>
            </a:r>
            <a:r>
              <a:rPr lang="ja-JP" altLang="ja-JP" dirty="0" smtClean="0"/>
              <a:t>もの</a:t>
            </a:r>
            <a:endParaRPr lang="en-US" altLang="ja-JP" dirty="0" smtClean="0"/>
          </a:p>
          <a:p>
            <a:pPr lvl="2"/>
            <a:r>
              <a:rPr lang="ja-JP" altLang="ja-JP" dirty="0"/>
              <a:t>資料を通信ネットワークを介して提供することによって、 利用者にとって豊富な情報の入手、 地域による情報へのアクセスの格差及び情報へのアクセスの格差の是正が可能と</a:t>
            </a:r>
            <a:r>
              <a:rPr lang="ja-JP" altLang="ja-JP" dirty="0" smtClean="0"/>
              <a:t>なる</a:t>
            </a:r>
            <a:endParaRPr lang="en-US" altLang="ja-JP" dirty="0" smtClean="0"/>
          </a:p>
          <a:p>
            <a:pPr lvl="2"/>
            <a:r>
              <a:rPr lang="ja-JP" altLang="ja-JP" dirty="0"/>
              <a:t>電子図書館は、 情報の保存とアクセスにおいて、 電子情報の時代に、 </a:t>
            </a:r>
            <a:r>
              <a:rPr lang="ja-JP" altLang="ja-JP" dirty="0">
                <a:solidFill>
                  <a:srgbClr val="FF0000"/>
                </a:solidFill>
              </a:rPr>
              <a:t>印刷物中心の時代と同様に、あるいはそれ以上に、 必要な役割を果たすことを</a:t>
            </a:r>
            <a:r>
              <a:rPr lang="ja-JP" altLang="ja-JP" dirty="0" smtClean="0">
                <a:solidFill>
                  <a:srgbClr val="FF0000"/>
                </a:solidFill>
              </a:rPr>
              <a:t>目指す</a:t>
            </a:r>
            <a:endParaRPr lang="en-US" altLang="ja-JP" dirty="0" smtClean="0">
              <a:solidFill>
                <a:srgbClr val="FF0000"/>
              </a:solidFill>
            </a:endParaRPr>
          </a:p>
        </p:txBody>
      </p:sp>
      <p:sp>
        <p:nvSpPr>
          <p:cNvPr id="5" name="円/楕円 4"/>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668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 </a:t>
            </a:r>
            <a:r>
              <a:rPr lang="ja-JP" altLang="en-US" dirty="0" smtClean="0"/>
              <a:t> 第</a:t>
            </a:r>
            <a:r>
              <a:rPr lang="en-US" altLang="ja-JP" dirty="0" smtClean="0"/>
              <a:t>2</a:t>
            </a:r>
            <a:r>
              <a:rPr lang="ja-JP" altLang="en-US" dirty="0" smtClean="0"/>
              <a:t>ステージ</a:t>
            </a:r>
            <a:r>
              <a:rPr lang="en-US" altLang="ja-JP" dirty="0"/>
              <a:t>【2002</a:t>
            </a:r>
            <a:r>
              <a:rPr lang="ja-JP" altLang="en-US" dirty="0"/>
              <a:t>～</a:t>
            </a:r>
            <a:r>
              <a:rPr lang="en-US" altLang="ja-JP" dirty="0" smtClean="0"/>
              <a:t>2007】</a:t>
            </a:r>
            <a:r>
              <a:rPr lang="ja-JP" altLang="en-US" dirty="0" smtClean="0"/>
              <a:t>サービス離陸期</a:t>
            </a:r>
            <a:endParaRPr kumimoji="1" lang="ja-JP" altLang="en-US" dirty="0"/>
          </a:p>
        </p:txBody>
      </p:sp>
      <p:sp>
        <p:nvSpPr>
          <p:cNvPr id="3" name="コンテンツ プレースホルダー 2"/>
          <p:cNvSpPr>
            <a:spLocks noGrp="1"/>
          </p:cNvSpPr>
          <p:nvPr>
            <p:ph idx="1"/>
          </p:nvPr>
        </p:nvSpPr>
        <p:spPr>
          <a:xfrm>
            <a:off x="579120" y="965200"/>
            <a:ext cx="11201400" cy="5511800"/>
          </a:xfrm>
        </p:spPr>
        <p:txBody>
          <a:bodyPr>
            <a:noAutofit/>
          </a:bodyPr>
          <a:lstStyle/>
          <a:p>
            <a:r>
              <a:rPr lang="en-US" altLang="ja-JP" sz="3200" dirty="0" smtClean="0"/>
              <a:t>2002/10</a:t>
            </a:r>
            <a:r>
              <a:rPr lang="en-US" altLang="ja-JP" sz="3200" dirty="0"/>
              <a:t>: </a:t>
            </a:r>
            <a:r>
              <a:rPr lang="ja-JP" altLang="en-US" sz="3200" dirty="0"/>
              <a:t>関西館開館、近代デジタルライブラリー、インターネット資源選択的蓄積実験事業（</a:t>
            </a:r>
            <a:r>
              <a:rPr lang="en-US" altLang="ja-JP" sz="3200" dirty="0"/>
              <a:t>WARP</a:t>
            </a:r>
            <a:r>
              <a:rPr lang="ja-JP" altLang="en-US" sz="3200" dirty="0"/>
              <a:t>）、データベース・ナビゲーション・サービス（</a:t>
            </a:r>
            <a:r>
              <a:rPr lang="en-US" altLang="ja-JP" sz="3200" dirty="0" err="1"/>
              <a:t>Dnavi</a:t>
            </a:r>
            <a:r>
              <a:rPr lang="ja-JP" altLang="en-US" sz="3200" dirty="0"/>
              <a:t>）を公開</a:t>
            </a:r>
          </a:p>
          <a:p>
            <a:r>
              <a:rPr lang="en-US" altLang="ja-JP" sz="3200" dirty="0" smtClean="0">
                <a:solidFill>
                  <a:srgbClr val="FF0000"/>
                </a:solidFill>
              </a:rPr>
              <a:t>2003/6: </a:t>
            </a:r>
            <a:r>
              <a:rPr lang="en-US" altLang="ja-JP" sz="3200" dirty="0">
                <a:solidFill>
                  <a:srgbClr val="FF0000"/>
                </a:solidFill>
              </a:rPr>
              <a:t>e-Japan</a:t>
            </a:r>
            <a:r>
              <a:rPr lang="ja-JP" altLang="en-US" sz="3200" dirty="0">
                <a:solidFill>
                  <a:srgbClr val="FF0000"/>
                </a:solidFill>
              </a:rPr>
              <a:t>重点</a:t>
            </a:r>
            <a:r>
              <a:rPr lang="ja-JP" altLang="en-US" sz="3200" dirty="0" smtClean="0">
                <a:solidFill>
                  <a:srgbClr val="FF0000"/>
                </a:solidFill>
              </a:rPr>
              <a:t>計画</a:t>
            </a:r>
            <a:r>
              <a:rPr lang="en-US" altLang="ja-JP" sz="3200" dirty="0" smtClean="0">
                <a:solidFill>
                  <a:srgbClr val="FF0000"/>
                </a:solidFill>
              </a:rPr>
              <a:t>2003(IT</a:t>
            </a:r>
            <a:r>
              <a:rPr lang="ja-JP" altLang="en-US" sz="3200" dirty="0">
                <a:solidFill>
                  <a:srgbClr val="FF0000"/>
                </a:solidFill>
              </a:rPr>
              <a:t>戦略本部</a:t>
            </a:r>
            <a:r>
              <a:rPr lang="en-US" altLang="ja-JP" sz="3200" dirty="0">
                <a:solidFill>
                  <a:srgbClr val="FF0000"/>
                </a:solidFill>
              </a:rPr>
              <a:t>)</a:t>
            </a:r>
          </a:p>
          <a:p>
            <a:r>
              <a:rPr lang="en-US" altLang="ja-JP" sz="3200" dirty="0" smtClean="0">
                <a:solidFill>
                  <a:srgbClr val="FF0000"/>
                </a:solidFill>
              </a:rPr>
              <a:t>2004/2</a:t>
            </a:r>
            <a:r>
              <a:rPr lang="en-US" altLang="ja-JP" sz="3200" dirty="0">
                <a:solidFill>
                  <a:srgbClr val="FF0000"/>
                </a:solidFill>
              </a:rPr>
              <a:t>: </a:t>
            </a:r>
            <a:r>
              <a:rPr lang="ja-JP" altLang="en-US" sz="3200" dirty="0">
                <a:solidFill>
                  <a:srgbClr val="FF0000"/>
                </a:solidFill>
              </a:rPr>
              <a:t>電子図書館中期計画</a:t>
            </a:r>
            <a:r>
              <a:rPr lang="en-US" altLang="ja-JP" sz="3200" dirty="0">
                <a:solidFill>
                  <a:srgbClr val="FF0000"/>
                </a:solidFill>
              </a:rPr>
              <a:t>2004</a:t>
            </a:r>
            <a:r>
              <a:rPr lang="ja-JP" altLang="en-US" sz="3200" dirty="0">
                <a:solidFill>
                  <a:srgbClr val="FF0000"/>
                </a:solidFill>
              </a:rPr>
              <a:t>策定</a:t>
            </a:r>
          </a:p>
          <a:p>
            <a:r>
              <a:rPr lang="en-US" altLang="ja-JP" sz="3200" dirty="0" smtClean="0"/>
              <a:t>2004/10</a:t>
            </a:r>
            <a:r>
              <a:rPr lang="en-US" altLang="ja-JP" sz="3200" dirty="0"/>
              <a:t>:</a:t>
            </a:r>
            <a:r>
              <a:rPr lang="ja-JP" altLang="en-US" sz="3200" dirty="0"/>
              <a:t>デジタルアーカイブポータルプロトタイプの開発に着手</a:t>
            </a:r>
          </a:p>
          <a:p>
            <a:r>
              <a:rPr lang="en-US" altLang="ja-JP" sz="3200" dirty="0" smtClean="0"/>
              <a:t>2005/4</a:t>
            </a:r>
            <a:r>
              <a:rPr lang="en-US" altLang="ja-JP" sz="3200" dirty="0"/>
              <a:t>: NDL</a:t>
            </a:r>
            <a:r>
              <a:rPr lang="ja-JP" altLang="en-US" sz="3200" dirty="0"/>
              <a:t>デジタルアーカイブシステムの開発に着手</a:t>
            </a:r>
          </a:p>
          <a:p>
            <a:r>
              <a:rPr lang="en-US" altLang="ja-JP" sz="3200" dirty="0" smtClean="0"/>
              <a:t>2005/7</a:t>
            </a:r>
            <a:r>
              <a:rPr lang="en-US" altLang="ja-JP" sz="3200" dirty="0"/>
              <a:t>: </a:t>
            </a:r>
            <a:r>
              <a:rPr lang="ja-JP" altLang="en-US" sz="3200" dirty="0"/>
              <a:t>デジタルアーカイブポータルプロトタイプ試験公開</a:t>
            </a:r>
          </a:p>
          <a:p>
            <a:r>
              <a:rPr lang="en-US" altLang="ja-JP" sz="3200" dirty="0" smtClean="0">
                <a:solidFill>
                  <a:srgbClr val="FF0000"/>
                </a:solidFill>
              </a:rPr>
              <a:t>2007/10</a:t>
            </a:r>
            <a:r>
              <a:rPr lang="en-US" altLang="ja-JP" sz="3200" dirty="0">
                <a:solidFill>
                  <a:srgbClr val="FF0000"/>
                </a:solidFill>
              </a:rPr>
              <a:t>: PORTA</a:t>
            </a:r>
            <a:r>
              <a:rPr lang="ja-JP" altLang="en-US" sz="3200" dirty="0">
                <a:solidFill>
                  <a:srgbClr val="FF0000"/>
                </a:solidFill>
              </a:rPr>
              <a:t>正式公開</a:t>
            </a:r>
          </a:p>
          <a:p>
            <a:pPr lvl="1"/>
            <a:r>
              <a:rPr lang="ja-JP" altLang="en-US" dirty="0" smtClean="0"/>
              <a:t>国内</a:t>
            </a:r>
            <a:r>
              <a:rPr lang="ja-JP" altLang="en-US" dirty="0"/>
              <a:t>においては館種を問わない全国の図書館との連携の強化と、博物館や文書館などの文化機関との連携の強化。</a:t>
            </a:r>
          </a:p>
          <a:p>
            <a:endParaRPr kumimoji="1" lang="ja-JP" altLang="en-US" sz="3200" dirty="0"/>
          </a:p>
        </p:txBody>
      </p:sp>
      <p:sp>
        <p:nvSpPr>
          <p:cNvPr id="4" name="フッター プレースホルダー 3"/>
          <p:cNvSpPr>
            <a:spLocks noGrp="1"/>
          </p:cNvSpPr>
          <p:nvPr>
            <p:ph type="ftr" sz="quarter" idx="11"/>
          </p:nvPr>
        </p:nvSpPr>
        <p:spPr/>
        <p:txBody>
          <a:bodyPr/>
          <a:lstStyle/>
          <a:p>
            <a:endParaRPr kumimoji="0" 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7" name="円/楕円 6"/>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1420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kumimoji="1" lang="ja-JP" altLang="en-US" dirty="0" smtClean="0"/>
              <a:t>電子図書館サービスの</a:t>
            </a:r>
            <a:r>
              <a:rPr lang="ja-JP" altLang="en-US" dirty="0" smtClean="0"/>
              <a:t>歩み</a:t>
            </a:r>
            <a:r>
              <a:rPr lang="en-US" altLang="ja-JP" dirty="0" smtClean="0"/>
              <a:t/>
            </a:r>
            <a:br>
              <a:rPr lang="en-US" altLang="ja-JP" dirty="0" smtClean="0"/>
            </a:br>
            <a:r>
              <a:rPr lang="en-US" altLang="ja-JP" dirty="0" smtClean="0"/>
              <a:t>【</a:t>
            </a:r>
            <a:r>
              <a:rPr lang="ja-JP" altLang="en-US" dirty="0" smtClean="0"/>
              <a:t>概要</a:t>
            </a:r>
            <a:r>
              <a:rPr lang="en-US" altLang="ja-JP" dirty="0" smtClean="0"/>
              <a:t>】</a:t>
            </a:r>
            <a:endParaRPr kumimoji="1" lang="ja-JP" altLang="en-US" dirty="0"/>
          </a:p>
        </p:txBody>
      </p:sp>
    </p:spTree>
    <p:extLst>
      <p:ext uri="{BB962C8B-B14F-4D97-AF65-F5344CB8AC3E}">
        <p14:creationId xmlns:p14="http://schemas.microsoft.com/office/powerpoint/2010/main" val="418283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付プレースホルダー 3"/>
          <p:cNvSpPr>
            <a:spLocks noGrp="1"/>
          </p:cNvSpPr>
          <p:nvPr>
            <p:ph type="dt" sz="half" idx="10"/>
          </p:nvPr>
        </p:nvSpPr>
        <p:spPr/>
        <p:txBody>
          <a:bodyPr/>
          <a:lstStyle/>
          <a:p>
            <a:fld id="{DB86C164-0602-4F83-9FE0-40537CF62607}" type="datetime1">
              <a:rPr lang="ja-JP" altLang="en-US"/>
              <a:pPr/>
              <a:t>2016/5/29</a:t>
            </a:fld>
            <a:endParaRPr lang="en-US" altLang="ja-JP"/>
          </a:p>
        </p:txBody>
      </p:sp>
      <p:sp>
        <p:nvSpPr>
          <p:cNvPr id="48" name="スライド番号プレースホルダー 5"/>
          <p:cNvSpPr>
            <a:spLocks noGrp="1"/>
          </p:cNvSpPr>
          <p:nvPr>
            <p:ph type="sldNum" sz="quarter" idx="12"/>
          </p:nvPr>
        </p:nvSpPr>
        <p:spPr/>
        <p:txBody>
          <a:bodyPr/>
          <a:lstStyle/>
          <a:p>
            <a:fld id="{CC6E90A8-5839-4383-A9A2-299DB2D1F9E1}" type="slidenum">
              <a:rPr lang="en-US" altLang="ja-JP"/>
              <a:pPr/>
              <a:t>20</a:t>
            </a:fld>
            <a:endParaRPr lang="en-US" altLang="ja-JP"/>
          </a:p>
        </p:txBody>
      </p:sp>
      <p:sp>
        <p:nvSpPr>
          <p:cNvPr id="38914" name="Rectangle 2"/>
          <p:cNvSpPr>
            <a:spLocks noGrp="1" noChangeArrowheads="1"/>
          </p:cNvSpPr>
          <p:nvPr>
            <p:ph type="title"/>
          </p:nvPr>
        </p:nvSpPr>
        <p:spPr>
          <a:xfrm>
            <a:off x="2895600" y="228600"/>
            <a:ext cx="7378700" cy="304800"/>
          </a:xfrm>
        </p:spPr>
        <p:txBody>
          <a:bodyPr/>
          <a:lstStyle/>
          <a:p>
            <a:r>
              <a:rPr lang="ja-JP" altLang="en-US" sz="1200" dirty="0"/>
              <a:t>電子図書館の意義と目標</a:t>
            </a:r>
          </a:p>
        </p:txBody>
      </p:sp>
      <p:sp>
        <p:nvSpPr>
          <p:cNvPr id="38916" name="AutoShape 4"/>
          <p:cNvSpPr>
            <a:spLocks noChangeArrowheads="1"/>
          </p:cNvSpPr>
          <p:nvPr/>
        </p:nvSpPr>
        <p:spPr bwMode="auto">
          <a:xfrm>
            <a:off x="1752600" y="637501"/>
            <a:ext cx="2819400" cy="442674"/>
          </a:xfrm>
          <a:prstGeom prst="flowChartAlternateProcess">
            <a:avLst/>
          </a:prstGeom>
          <a:solidFill>
            <a:srgbClr val="99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dirty="0">
                <a:solidFill>
                  <a:srgbClr val="000000"/>
                </a:solidFill>
                <a:latin typeface="ＭＳ ゴシック" panose="020B0609070205080204" pitchFamily="49" charset="-128"/>
                <a:ea typeface="ＭＳ ゴシック" panose="020B0609070205080204" pitchFamily="49" charset="-128"/>
              </a:rPr>
              <a:t>■</a:t>
            </a:r>
            <a:r>
              <a:rPr lang="ja-JP" altLang="en-US" sz="500" dirty="0">
                <a:solidFill>
                  <a:srgbClr val="000000"/>
                </a:solidFill>
                <a:latin typeface="ＭＳ ゴシック" panose="020B0609070205080204" pitchFamily="49" charset="-128"/>
                <a:ea typeface="ＭＳ ゴシック" panose="020B0609070205080204" pitchFamily="49" charset="-128"/>
              </a:rPr>
              <a:t>国立国会図書館の理念（法律前文）</a:t>
            </a:r>
          </a:p>
          <a:p>
            <a:r>
              <a:rPr lang="ja-JP" altLang="en-US" sz="500" dirty="0">
                <a:solidFill>
                  <a:srgbClr val="000000"/>
                </a:solidFill>
                <a:latin typeface="ＭＳ ゴシック" panose="020B0609070205080204" pitchFamily="49" charset="-128"/>
                <a:ea typeface="ＭＳ ゴシック" panose="020B0609070205080204" pitchFamily="49" charset="-128"/>
              </a:rPr>
              <a:t>・法律の前文で「真理がわれらを自由にするという確信に立つ</a:t>
            </a:r>
            <a:r>
              <a:rPr lang="ja-JP" altLang="en-US" sz="500" dirty="0" err="1">
                <a:solidFill>
                  <a:srgbClr val="000000"/>
                </a:solidFill>
                <a:latin typeface="ＭＳ ゴシック" panose="020B0609070205080204" pitchFamily="49" charset="-128"/>
                <a:ea typeface="ＭＳ ゴシック" panose="020B0609070205080204" pitchFamily="49" charset="-128"/>
              </a:rPr>
              <a:t>て</a:t>
            </a:r>
            <a:r>
              <a:rPr lang="ja-JP" altLang="en-US" sz="500" dirty="0">
                <a:solidFill>
                  <a:srgbClr val="000000"/>
                </a:solidFill>
                <a:latin typeface="ＭＳ ゴシック" panose="020B0609070205080204" pitchFamily="49" charset="-128"/>
                <a:ea typeface="ＭＳ ゴシック" panose="020B0609070205080204" pitchFamily="49" charset="-128"/>
              </a:rPr>
              <a:t>、憲法の誓約する。日本の民主化と世界平和とに寄与することを使命として、ここに設立される」とその設立の理念がうたわれている</a:t>
            </a:r>
          </a:p>
        </p:txBody>
      </p:sp>
      <p:sp>
        <p:nvSpPr>
          <p:cNvPr id="38917" name="AutoShape 5"/>
          <p:cNvSpPr>
            <a:spLocks noChangeArrowheads="1"/>
          </p:cNvSpPr>
          <p:nvPr/>
        </p:nvSpPr>
        <p:spPr bwMode="auto">
          <a:xfrm>
            <a:off x="1752601" y="1324888"/>
            <a:ext cx="2817813" cy="442674"/>
          </a:xfrm>
          <a:prstGeom prst="flowChartAlternateProcess">
            <a:avLst/>
          </a:prstGeom>
          <a:solidFill>
            <a:srgbClr val="99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国立国会図書館の目的（第</a:t>
            </a:r>
            <a:r>
              <a:rPr lang="en-US" altLang="ja-JP" sz="500">
                <a:solidFill>
                  <a:srgbClr val="000000"/>
                </a:solidFill>
                <a:latin typeface="ＭＳ ゴシック" panose="020B0609070205080204" pitchFamily="49" charset="-128"/>
                <a:ea typeface="ＭＳ ゴシック" panose="020B0609070205080204" pitchFamily="49" charset="-128"/>
              </a:rPr>
              <a:t>2</a:t>
            </a:r>
            <a:r>
              <a:rPr lang="ja-JP" altLang="en-US" sz="500">
                <a:solidFill>
                  <a:srgbClr val="000000"/>
                </a:solidFill>
                <a:latin typeface="ＭＳ ゴシック" panose="020B0609070205080204" pitchFamily="49" charset="-128"/>
                <a:ea typeface="ＭＳ ゴシック" panose="020B0609070205080204" pitchFamily="49" charset="-128"/>
              </a:rPr>
              <a:t>条）</a:t>
            </a:r>
          </a:p>
          <a:p>
            <a:r>
              <a:rPr lang="ja-JP" altLang="en-US" sz="500">
                <a:solidFill>
                  <a:srgbClr val="000000"/>
                </a:solidFill>
                <a:latin typeface="ＭＳ ゴシック" panose="020B0609070205080204" pitchFamily="49" charset="-128"/>
                <a:ea typeface="ＭＳ ゴシック" panose="020B0609070205080204" pitchFamily="49" charset="-128"/>
              </a:rPr>
              <a:t>第</a:t>
            </a:r>
            <a:r>
              <a:rPr lang="en-US" altLang="ja-JP" sz="500">
                <a:solidFill>
                  <a:srgbClr val="000000"/>
                </a:solidFill>
                <a:latin typeface="ＭＳ ゴシック" panose="020B0609070205080204" pitchFamily="49" charset="-128"/>
                <a:ea typeface="ＭＳ ゴシック" panose="020B0609070205080204" pitchFamily="49" charset="-128"/>
              </a:rPr>
              <a:t>2</a:t>
            </a:r>
            <a:r>
              <a:rPr lang="ja-JP" altLang="en-US" sz="500">
                <a:solidFill>
                  <a:srgbClr val="000000"/>
                </a:solidFill>
                <a:latin typeface="ＭＳ ゴシック" panose="020B0609070205080204" pitchFamily="49" charset="-128"/>
                <a:ea typeface="ＭＳ ゴシック" panose="020B0609070205080204" pitchFamily="49" charset="-128"/>
              </a:rPr>
              <a:t>条では「図書及びその他の図書館資料を蒐集し、国会議員の職務の遂行に資するとともに、行政及び司法の各部門に対し、更に日本国民に対し、この法律に規定する図書館奉仕を提供する」とその目的を定めている。</a:t>
            </a:r>
          </a:p>
        </p:txBody>
      </p:sp>
      <p:sp>
        <p:nvSpPr>
          <p:cNvPr id="38918" name="AutoShape 6"/>
          <p:cNvSpPr>
            <a:spLocks noChangeArrowheads="1"/>
          </p:cNvSpPr>
          <p:nvPr/>
        </p:nvSpPr>
        <p:spPr bwMode="auto">
          <a:xfrm>
            <a:off x="1752600" y="2017336"/>
            <a:ext cx="3043238" cy="527804"/>
          </a:xfrm>
          <a:prstGeom prst="flowChartAlternateProcess">
            <a:avLst/>
          </a:prstGeom>
          <a:solidFill>
            <a:srgbClr val="99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国立国会図書館の目的</a:t>
            </a:r>
          </a:p>
          <a:p>
            <a:r>
              <a:rPr lang="ja-JP" altLang="en-US" sz="500">
                <a:solidFill>
                  <a:srgbClr val="000000"/>
                </a:solidFill>
                <a:latin typeface="ＭＳ ゴシック" panose="020B0609070205080204" pitchFamily="49" charset="-128"/>
                <a:ea typeface="ＭＳ ゴシック" panose="020B0609070205080204" pitchFamily="49" charset="-128"/>
              </a:rPr>
              <a:t>　文化資産としての図書館資料の蓄積とそれへの継続的なアクセスの保証する</a:t>
            </a:r>
          </a:p>
          <a:p>
            <a:r>
              <a:rPr lang="ja-JP" altLang="en-US" sz="500">
                <a:solidFill>
                  <a:srgbClr val="000000"/>
                </a:solidFill>
                <a:latin typeface="ＭＳ ゴシック" panose="020B0609070205080204" pitchFamily="49" charset="-128"/>
                <a:ea typeface="ＭＳ ゴシック" panose="020B0609070205080204" pitchFamily="49" charset="-128"/>
              </a:rPr>
              <a:t>・国内で刊行される出版物を広く収集し、文化財である出版物の保存に努める</a:t>
            </a:r>
          </a:p>
          <a:p>
            <a:r>
              <a:rPr lang="ja-JP" altLang="en-US" sz="500">
                <a:solidFill>
                  <a:srgbClr val="000000"/>
                </a:solidFill>
                <a:latin typeface="ＭＳ ゴシック" panose="020B0609070205080204" pitchFamily="49" charset="-128"/>
                <a:ea typeface="ＭＳ ゴシック" panose="020B0609070205080204" pitchFamily="49" charset="-128"/>
              </a:rPr>
              <a:t>・その目録である全国書誌をデータベースその他の形態で作成し、これらの資料にもとづいて国会、行政及び司法の各部門、国民に対してサービスを行う。</a:t>
            </a:r>
          </a:p>
        </p:txBody>
      </p:sp>
      <p:sp>
        <p:nvSpPr>
          <p:cNvPr id="38919" name="AutoShape 7"/>
          <p:cNvSpPr>
            <a:spLocks noChangeArrowheads="1"/>
          </p:cNvSpPr>
          <p:nvPr/>
        </p:nvSpPr>
        <p:spPr bwMode="auto">
          <a:xfrm>
            <a:off x="1752601" y="2696488"/>
            <a:ext cx="2817813" cy="442674"/>
          </a:xfrm>
          <a:prstGeom prst="flowChartAlternateProcess">
            <a:avLst/>
          </a:prstGeom>
          <a:solidFill>
            <a:srgbClr val="99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国立国会図書館の活動骨子</a:t>
            </a:r>
          </a:p>
          <a:p>
            <a:r>
              <a:rPr lang="ja-JP" altLang="en-US" sz="500">
                <a:solidFill>
                  <a:srgbClr val="000000"/>
                </a:solidFill>
                <a:latin typeface="ＭＳ ゴシック" panose="020B0609070205080204" pitchFamily="49" charset="-128"/>
                <a:ea typeface="ＭＳ ゴシック" panose="020B0609070205080204" pitchFamily="49" charset="-128"/>
              </a:rPr>
              <a:t>・国内で刊行される出版物、電子的に流通する資料を網羅的に収集・蓄積し、将来に亘っても利用できる形で保存する</a:t>
            </a:r>
          </a:p>
          <a:p>
            <a:r>
              <a:rPr lang="ja-JP" altLang="en-US" sz="500">
                <a:solidFill>
                  <a:srgbClr val="000000"/>
                </a:solidFill>
                <a:latin typeface="ＭＳ ゴシック" panose="020B0609070205080204" pitchFamily="49" charset="-128"/>
                <a:ea typeface="ＭＳ ゴシック" panose="020B0609070205080204" pitchFamily="49" charset="-128"/>
              </a:rPr>
              <a:t>・保存された資料を速やかに、閲覧利用できるようにする</a:t>
            </a:r>
          </a:p>
        </p:txBody>
      </p:sp>
      <p:sp>
        <p:nvSpPr>
          <p:cNvPr id="38920" name="AutoShape 8"/>
          <p:cNvSpPr>
            <a:spLocks noChangeArrowheads="1"/>
          </p:cNvSpPr>
          <p:nvPr/>
        </p:nvSpPr>
        <p:spPr bwMode="auto">
          <a:xfrm>
            <a:off x="4876800" y="588785"/>
            <a:ext cx="2514600" cy="1038582"/>
          </a:xfrm>
          <a:prstGeom prst="flowChartAlternateProcess">
            <a:avLst/>
          </a:prstGeom>
          <a:solidFill>
            <a:srgbClr val="99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dirty="0">
                <a:solidFill>
                  <a:srgbClr val="000000"/>
                </a:solidFill>
                <a:latin typeface="ＭＳ ゴシック" panose="020B0609070205080204" pitchFamily="49" charset="-128"/>
                <a:ea typeface="ＭＳ ゴシック" panose="020B0609070205080204" pitchFamily="49" charset="-128"/>
              </a:rPr>
              <a:t>■</a:t>
            </a:r>
            <a:r>
              <a:rPr lang="ja-JP" altLang="en-US" sz="500" dirty="0">
                <a:solidFill>
                  <a:srgbClr val="000000"/>
                </a:solidFill>
                <a:latin typeface="ＭＳ ゴシック" panose="020B0609070205080204" pitchFamily="49" charset="-128"/>
                <a:ea typeface="ＭＳ ゴシック" panose="020B0609070205080204" pitchFamily="49" charset="-128"/>
              </a:rPr>
              <a:t>国立国会図書館の活動概要</a:t>
            </a:r>
          </a:p>
          <a:p>
            <a:r>
              <a:rPr lang="ja-JP" altLang="en-US" sz="500" dirty="0">
                <a:solidFill>
                  <a:srgbClr val="000000"/>
                </a:solidFill>
                <a:latin typeface="ＭＳ ゴシック" panose="020B0609070205080204" pitchFamily="49" charset="-128"/>
                <a:ea typeface="ＭＳ ゴシック" panose="020B0609070205080204" pitchFamily="49" charset="-128"/>
              </a:rPr>
              <a:t>●収集</a:t>
            </a:r>
          </a:p>
          <a:p>
            <a:r>
              <a:rPr lang="ja-JP" altLang="en-US" sz="500" dirty="0">
                <a:solidFill>
                  <a:srgbClr val="000000"/>
                </a:solidFill>
                <a:latin typeface="ＭＳ ゴシック" panose="020B0609070205080204" pitchFamily="49" charset="-128"/>
                <a:ea typeface="ＭＳ ゴシック" panose="020B0609070205080204" pitchFamily="49" charset="-128"/>
              </a:rPr>
              <a:t>・資料は、納本制度の趣旨に沿って、網羅的に収集する</a:t>
            </a:r>
          </a:p>
          <a:p>
            <a:r>
              <a:rPr lang="ja-JP" altLang="en-US" sz="500" dirty="0">
                <a:solidFill>
                  <a:srgbClr val="000000"/>
                </a:solidFill>
                <a:latin typeface="ＭＳ ゴシック" panose="020B0609070205080204" pitchFamily="49" charset="-128"/>
                <a:ea typeface="ＭＳ ゴシック" panose="020B0609070205080204" pitchFamily="49" charset="-128"/>
              </a:rPr>
              <a:t>・全ての資料を多角的に検索できるように書誌情報を作成する</a:t>
            </a:r>
          </a:p>
          <a:p>
            <a:r>
              <a:rPr lang="ja-JP" altLang="en-US" sz="500" dirty="0">
                <a:solidFill>
                  <a:srgbClr val="000000"/>
                </a:solidFill>
                <a:latin typeface="ＭＳ ゴシック" panose="020B0609070205080204" pitchFamily="49" charset="-128"/>
                <a:ea typeface="ＭＳ ゴシック" panose="020B0609070205080204" pitchFamily="49" charset="-128"/>
              </a:rPr>
              <a:t>●保存</a:t>
            </a:r>
          </a:p>
          <a:p>
            <a:r>
              <a:rPr lang="ja-JP" altLang="en-US" sz="500" dirty="0">
                <a:solidFill>
                  <a:srgbClr val="000000"/>
                </a:solidFill>
                <a:latin typeface="ＭＳ ゴシック" panose="020B0609070205080204" pitchFamily="49" charset="-128"/>
                <a:ea typeface="ＭＳ ゴシック" panose="020B0609070205080204" pitchFamily="49" charset="-128"/>
              </a:rPr>
              <a:t>・原本を傷めたりして将来の利用が妨げられないように、資料を電子化し複製も保存する</a:t>
            </a:r>
          </a:p>
          <a:p>
            <a:r>
              <a:rPr lang="ja-JP" altLang="en-US" sz="500" dirty="0">
                <a:solidFill>
                  <a:srgbClr val="000000"/>
                </a:solidFill>
                <a:latin typeface="ＭＳ ゴシック" panose="020B0609070205080204" pitchFamily="49" charset="-128"/>
                <a:ea typeface="ＭＳ ゴシック" panose="020B0609070205080204" pitchFamily="49" charset="-128"/>
              </a:rPr>
              <a:t>・電子化されて流通している紙の資料と同様に保存する</a:t>
            </a:r>
          </a:p>
          <a:p>
            <a:r>
              <a:rPr lang="ja-JP" altLang="en-US" sz="500" dirty="0">
                <a:solidFill>
                  <a:srgbClr val="000000"/>
                </a:solidFill>
                <a:latin typeface="ＭＳ ゴシック" panose="020B0609070205080204" pitchFamily="49" charset="-128"/>
                <a:ea typeface="ＭＳ ゴシック" panose="020B0609070205080204" pitchFamily="49" charset="-128"/>
              </a:rPr>
              <a:t>●閲覧提供</a:t>
            </a:r>
          </a:p>
          <a:p>
            <a:r>
              <a:rPr lang="ja-JP" altLang="en-US" sz="500" dirty="0">
                <a:solidFill>
                  <a:srgbClr val="000000"/>
                </a:solidFill>
                <a:latin typeface="ＭＳ ゴシック" panose="020B0609070205080204" pitchFamily="49" charset="-128"/>
                <a:ea typeface="ＭＳ ゴシック" panose="020B0609070205080204" pitchFamily="49" charset="-128"/>
              </a:rPr>
              <a:t>・閲覧請求において、一次情報の電子化情報がある場合は、それを閲覧提供できるようにする</a:t>
            </a:r>
          </a:p>
        </p:txBody>
      </p:sp>
      <p:sp>
        <p:nvSpPr>
          <p:cNvPr id="38921" name="AutoShape 9"/>
          <p:cNvSpPr>
            <a:spLocks noChangeArrowheads="1"/>
          </p:cNvSpPr>
          <p:nvPr/>
        </p:nvSpPr>
        <p:spPr bwMode="auto">
          <a:xfrm>
            <a:off x="4876800" y="1900854"/>
            <a:ext cx="2438400" cy="357545"/>
          </a:xfrm>
          <a:prstGeom prst="flowChartAlternateProcess">
            <a:avLst/>
          </a:prstGeom>
          <a:solidFill>
            <a:srgbClr val="99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実施指針</a:t>
            </a:r>
          </a:p>
          <a:p>
            <a:r>
              <a:rPr lang="ja-JP" altLang="en-US" sz="500">
                <a:solidFill>
                  <a:srgbClr val="000000"/>
                </a:solidFill>
                <a:latin typeface="ＭＳ ゴシック" panose="020B0609070205080204" pitchFamily="49" charset="-128"/>
                <a:ea typeface="ＭＳ ゴシック" panose="020B0609070205080204" pitchFamily="49" charset="-128"/>
              </a:rPr>
              <a:t>・社会からの要請に応えるべく、世の中が何を期待しているのか、そのために何をしていくべきかを常に考えて、その早期実現に向けて努力する</a:t>
            </a:r>
          </a:p>
        </p:txBody>
      </p:sp>
      <p:sp>
        <p:nvSpPr>
          <p:cNvPr id="38922" name="AutoShape 10"/>
          <p:cNvSpPr>
            <a:spLocks noChangeArrowheads="1"/>
          </p:cNvSpPr>
          <p:nvPr/>
        </p:nvSpPr>
        <p:spPr bwMode="auto">
          <a:xfrm>
            <a:off x="4876800" y="2510454"/>
            <a:ext cx="2895600" cy="357545"/>
          </a:xfrm>
          <a:prstGeom prst="flowChartAlternateProcess">
            <a:avLst/>
          </a:prstGeom>
          <a:solidFill>
            <a:srgbClr val="CCFFFF"/>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電子図書館サービス基本姿勢</a:t>
            </a:r>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latin typeface="Century" panose="02040604050505020304" pitchFamily="18" charset="0"/>
                <a:ea typeface="ＭＳ 明朝" panose="02020609040205080304" pitchFamily="17" charset="-128"/>
              </a:rPr>
              <a:t>電子図書館サービス実施基本計画（１２年３月）</a:t>
            </a:r>
            <a:r>
              <a:rPr lang="ja-JP" altLang="en-US" sz="500">
                <a:solidFill>
                  <a:srgbClr val="000000"/>
                </a:solidFill>
                <a:latin typeface="ＭＳ ゴシック" panose="020B0609070205080204" pitchFamily="49" charset="-128"/>
                <a:ea typeface="ＭＳ ゴシック" panose="020B0609070205080204" pitchFamily="49" charset="-128"/>
              </a:rPr>
              <a:t> </a:t>
            </a:r>
            <a:r>
              <a:rPr lang="en-US" altLang="ja-JP" sz="500">
                <a:solidFill>
                  <a:srgbClr val="000000"/>
                </a:solidFill>
                <a:latin typeface="ＭＳ ゴシック" panose="020B0609070205080204" pitchFamily="49" charset="-128"/>
                <a:ea typeface="ＭＳ ゴシック" panose="020B0609070205080204" pitchFamily="49" charset="-128"/>
              </a:rPr>
              <a:t>】</a:t>
            </a:r>
          </a:p>
          <a:p>
            <a:r>
              <a:rPr lang="ja-JP" altLang="en-US" sz="500">
                <a:solidFill>
                  <a:srgbClr val="000000"/>
                </a:solidFill>
                <a:latin typeface="ＭＳ ゴシック" panose="020B0609070205080204" pitchFamily="49" charset="-128"/>
                <a:ea typeface="ＭＳ ゴシック" panose="020B0609070205080204" pitchFamily="49" charset="-128"/>
              </a:rPr>
              <a:t>・文化資産としての図書館資料の蓄積とそれへの継続的なアクセスの保障の観点から、図書館資料の電子化に取り組むものとする</a:t>
            </a:r>
          </a:p>
        </p:txBody>
      </p:sp>
      <p:sp>
        <p:nvSpPr>
          <p:cNvPr id="38923" name="AutoShape 11"/>
          <p:cNvSpPr>
            <a:spLocks noChangeArrowheads="1"/>
          </p:cNvSpPr>
          <p:nvPr/>
        </p:nvSpPr>
        <p:spPr bwMode="auto">
          <a:xfrm>
            <a:off x="7845425" y="300654"/>
            <a:ext cx="2438400" cy="357545"/>
          </a:xfrm>
          <a:prstGeom prst="flowChartAlternateProcess">
            <a:avLst/>
          </a:prstGeom>
          <a:solidFill>
            <a:srgbClr val="99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dirty="0">
                <a:solidFill>
                  <a:srgbClr val="000000"/>
                </a:solidFill>
                <a:latin typeface="ＭＳ ゴシック" panose="020B0609070205080204" pitchFamily="49" charset="-128"/>
                <a:ea typeface="ＭＳ ゴシック" panose="020B0609070205080204" pitchFamily="49" charset="-128"/>
              </a:rPr>
              <a:t>■</a:t>
            </a:r>
            <a:r>
              <a:rPr lang="ja-JP" altLang="en-US" sz="500" dirty="0">
                <a:solidFill>
                  <a:srgbClr val="000000"/>
                </a:solidFill>
                <a:latin typeface="ＭＳ ゴシック" panose="020B0609070205080204" pitchFamily="49" charset="-128"/>
                <a:ea typeface="ＭＳ ゴシック" panose="020B0609070205080204" pitchFamily="49" charset="-128"/>
              </a:rPr>
              <a:t>電子図書館サービスの目標</a:t>
            </a:r>
          </a:p>
          <a:p>
            <a:r>
              <a:rPr lang="ja-JP" altLang="en-US" sz="500" dirty="0">
                <a:solidFill>
                  <a:srgbClr val="000000"/>
                </a:solidFill>
                <a:latin typeface="ＭＳ ゴシック" panose="020B0609070205080204" pitchFamily="49" charset="-128"/>
                <a:ea typeface="ＭＳ ゴシック" panose="020B0609070205080204" pitchFamily="49" charset="-128"/>
              </a:rPr>
              <a:t>　国立国会図書館が保存している資料を、いつでもどこでも、自由に閲覧できるようにする</a:t>
            </a:r>
          </a:p>
        </p:txBody>
      </p:sp>
      <p:sp>
        <p:nvSpPr>
          <p:cNvPr id="38924" name="AutoShape 12"/>
          <p:cNvSpPr>
            <a:spLocks noChangeArrowheads="1"/>
          </p:cNvSpPr>
          <p:nvPr/>
        </p:nvSpPr>
        <p:spPr bwMode="auto">
          <a:xfrm>
            <a:off x="7769225" y="871161"/>
            <a:ext cx="2590800" cy="527804"/>
          </a:xfrm>
          <a:prstGeom prst="flowChartAlternateProcess">
            <a:avLst/>
          </a:prstGeom>
          <a:solidFill>
            <a:srgbClr val="CCFFFF"/>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dirty="0">
                <a:solidFill>
                  <a:srgbClr val="000000"/>
                </a:solidFill>
                <a:latin typeface="ＭＳ ゴシック" panose="020B0609070205080204" pitchFamily="49" charset="-128"/>
                <a:ea typeface="ＭＳ ゴシック" panose="020B0609070205080204" pitchFamily="49" charset="-128"/>
              </a:rPr>
              <a:t>■</a:t>
            </a:r>
            <a:r>
              <a:rPr lang="ja-JP" altLang="en-US" sz="500" dirty="0">
                <a:solidFill>
                  <a:srgbClr val="000000"/>
                </a:solidFill>
                <a:latin typeface="ＭＳ ゴシック" panose="020B0609070205080204" pitchFamily="49" charset="-128"/>
                <a:ea typeface="ＭＳ ゴシック" panose="020B0609070205080204" pitchFamily="49" charset="-128"/>
              </a:rPr>
              <a:t>電子図書館サービスの実施方針</a:t>
            </a:r>
          </a:p>
          <a:p>
            <a:r>
              <a:rPr lang="ja-JP" altLang="en-US" sz="500" dirty="0">
                <a:solidFill>
                  <a:srgbClr val="000000"/>
                </a:solidFill>
                <a:latin typeface="ＭＳ ゴシック" panose="020B0609070205080204" pitchFamily="49" charset="-128"/>
                <a:ea typeface="ＭＳ ゴシック" panose="020B0609070205080204" pitchFamily="49" charset="-128"/>
              </a:rPr>
              <a:t>・印刷物を電子化した資料、電子出版物、外部機関の提供する電子情報の所在を速やかに見つけ出すことができるように</a:t>
            </a:r>
          </a:p>
          <a:p>
            <a:r>
              <a:rPr lang="ja-JP" altLang="en-US" sz="500" dirty="0">
                <a:solidFill>
                  <a:srgbClr val="000000"/>
                </a:solidFill>
                <a:latin typeface="ＭＳ ゴシック" panose="020B0609070205080204" pitchFamily="49" charset="-128"/>
                <a:ea typeface="ＭＳ ゴシック" panose="020B0609070205080204" pitchFamily="49" charset="-128"/>
              </a:rPr>
              <a:t>・二次情報の検索により選択された資料を速やかに閲覧できるように</a:t>
            </a:r>
          </a:p>
          <a:p>
            <a:r>
              <a:rPr lang="ja-JP" altLang="en-US" sz="500" dirty="0">
                <a:solidFill>
                  <a:srgbClr val="000000"/>
                </a:solidFill>
                <a:latin typeface="ＭＳ ゴシック" panose="020B0609070205080204" pitchFamily="49" charset="-128"/>
                <a:ea typeface="ＭＳ ゴシック" panose="020B0609070205080204" pitchFamily="49" charset="-128"/>
              </a:rPr>
              <a:t>・非来館者も同レベルのサービスが受けられるように</a:t>
            </a:r>
          </a:p>
        </p:txBody>
      </p:sp>
      <p:sp>
        <p:nvSpPr>
          <p:cNvPr id="38925" name="AutoShape 13"/>
          <p:cNvSpPr>
            <a:spLocks noChangeArrowheads="1"/>
          </p:cNvSpPr>
          <p:nvPr/>
        </p:nvSpPr>
        <p:spPr bwMode="auto">
          <a:xfrm>
            <a:off x="7842250" y="1561723"/>
            <a:ext cx="2825750" cy="527804"/>
          </a:xfrm>
          <a:prstGeom prst="flowChartAlternateProcess">
            <a:avLst/>
          </a:prstGeom>
          <a:solidFill>
            <a:srgbClr val="CCFFFF"/>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実施指針</a:t>
            </a:r>
          </a:p>
          <a:p>
            <a:r>
              <a:rPr lang="ja-JP" altLang="en-US" sz="500">
                <a:solidFill>
                  <a:srgbClr val="000000"/>
                </a:solidFill>
                <a:latin typeface="ＭＳ ゴシック" panose="020B0609070205080204" pitchFamily="49" charset="-128"/>
                <a:ea typeface="ＭＳ ゴシック" panose="020B0609070205080204" pitchFamily="49" charset="-128"/>
              </a:rPr>
              <a:t>・カレント情報に関して、ユーザの情報閲覧のニーズを国立国会図書館だけでカバーすることは求められていない。ユーザの利便性向上の立場で、</a:t>
            </a:r>
            <a:r>
              <a:rPr lang="en-US" altLang="ja-JP" sz="500">
                <a:solidFill>
                  <a:srgbClr val="000000"/>
                </a:solidFill>
                <a:latin typeface="ＭＳ ゴシック" panose="020B0609070205080204" pitchFamily="49" charset="-128"/>
                <a:ea typeface="ＭＳ ゴシック" panose="020B0609070205080204" pitchFamily="49" charset="-128"/>
              </a:rPr>
              <a:t>Web</a:t>
            </a:r>
            <a:r>
              <a:rPr lang="ja-JP" altLang="en-US" sz="500">
                <a:solidFill>
                  <a:srgbClr val="000000"/>
                </a:solidFill>
                <a:latin typeface="ＭＳ ゴシック" panose="020B0609070205080204" pitchFamily="49" charset="-128"/>
                <a:ea typeface="ＭＳ ゴシック" panose="020B0609070205080204" pitchFamily="49" charset="-128"/>
              </a:rPr>
              <a:t>での情報、書店、公共図書館、大学図書館の情報との密な連携を目指す</a:t>
            </a:r>
          </a:p>
          <a:p>
            <a:r>
              <a:rPr lang="ja-JP" altLang="en-US" sz="500">
                <a:solidFill>
                  <a:srgbClr val="000000"/>
                </a:solidFill>
                <a:latin typeface="ＭＳ ゴシック" panose="020B0609070205080204" pitchFamily="49" charset="-128"/>
                <a:ea typeface="ＭＳ ゴシック" panose="020B0609070205080204" pitchFamily="49" charset="-128"/>
              </a:rPr>
              <a:t>・将来の利用者のためには、網羅的に収集</a:t>
            </a:r>
          </a:p>
        </p:txBody>
      </p:sp>
      <p:sp>
        <p:nvSpPr>
          <p:cNvPr id="38926" name="AutoShape 14"/>
          <p:cNvSpPr>
            <a:spLocks noChangeArrowheads="1"/>
          </p:cNvSpPr>
          <p:nvPr/>
        </p:nvSpPr>
        <p:spPr bwMode="auto">
          <a:xfrm>
            <a:off x="1693863" y="5645270"/>
            <a:ext cx="2922434" cy="1123712"/>
          </a:xfrm>
          <a:prstGeom prst="flowChartAlternateProcess">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電子情報サービスの機能</a:t>
            </a:r>
          </a:p>
          <a:p>
            <a:r>
              <a:rPr lang="ja-JP" altLang="en-US" sz="500">
                <a:solidFill>
                  <a:srgbClr val="000000"/>
                </a:solidFill>
                <a:latin typeface="ＭＳ ゴシック" panose="020B0609070205080204" pitchFamily="49" charset="-128"/>
                <a:ea typeface="ＭＳ ゴシック" panose="020B0609070205080204" pitchFamily="49" charset="-128"/>
              </a:rPr>
              <a:t>●システム的な配慮</a:t>
            </a:r>
          </a:p>
          <a:p>
            <a:r>
              <a:rPr lang="ja-JP" altLang="en-US" sz="500">
                <a:solidFill>
                  <a:srgbClr val="000000"/>
                </a:solidFill>
                <a:latin typeface="ＭＳ ゴシック" panose="020B0609070205080204" pitchFamily="49" charset="-128"/>
                <a:ea typeface="ＭＳ ゴシック" panose="020B0609070205080204" pitchFamily="49" charset="-128"/>
              </a:rPr>
              <a:t>・全資料検索機能の</a:t>
            </a:r>
            <a:r>
              <a:rPr lang="en-US" altLang="ja-JP" sz="500">
                <a:solidFill>
                  <a:srgbClr val="000000"/>
                </a:solidFill>
                <a:latin typeface="ＭＳ ゴシック" panose="020B0609070205080204" pitchFamily="49" charset="-128"/>
                <a:ea typeface="ＭＳ ゴシック" panose="020B0609070205080204" pitchFamily="49" charset="-128"/>
              </a:rPr>
              <a:t>OPAC</a:t>
            </a:r>
            <a:r>
              <a:rPr lang="ja-JP" altLang="en-US" sz="500">
                <a:solidFill>
                  <a:srgbClr val="000000"/>
                </a:solidFill>
                <a:latin typeface="ＭＳ ゴシック" panose="020B0609070205080204" pitchFamily="49" charset="-128"/>
                <a:ea typeface="ＭＳ ゴシック" panose="020B0609070205080204" pitchFamily="49" charset="-128"/>
              </a:rPr>
              <a:t>への統合</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OPAC</a:t>
            </a:r>
            <a:r>
              <a:rPr lang="ja-JP" altLang="en-US" sz="500">
                <a:solidFill>
                  <a:srgbClr val="000000"/>
                </a:solidFill>
                <a:latin typeface="ＭＳ ゴシック" panose="020B0609070205080204" pitchFamily="49" charset="-128"/>
                <a:ea typeface="ＭＳ ゴシック" panose="020B0609070205080204" pitchFamily="49" charset="-128"/>
              </a:rPr>
              <a:t>と</a:t>
            </a:r>
            <a:r>
              <a:rPr lang="en-US" altLang="ja-JP" sz="500">
                <a:solidFill>
                  <a:srgbClr val="000000"/>
                </a:solidFill>
                <a:latin typeface="ＭＳ ゴシック" panose="020B0609070205080204" pitchFamily="49" charset="-128"/>
                <a:ea typeface="ＭＳ ゴシック" panose="020B0609070205080204" pitchFamily="49" charset="-128"/>
              </a:rPr>
              <a:t>Z39.50</a:t>
            </a:r>
            <a:r>
              <a:rPr lang="ja-JP" altLang="en-US" sz="500">
                <a:solidFill>
                  <a:srgbClr val="000000"/>
                </a:solidFill>
                <a:latin typeface="ＭＳ ゴシック" panose="020B0609070205080204" pitchFamily="49" charset="-128"/>
                <a:ea typeface="ＭＳ ゴシック" panose="020B0609070205080204" pitchFamily="49" charset="-128"/>
              </a:rPr>
              <a:t>のインタフェースの共通化</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NDL-ILL</a:t>
            </a:r>
            <a:r>
              <a:rPr lang="ja-JP" altLang="en-US" sz="500">
                <a:solidFill>
                  <a:srgbClr val="000000"/>
                </a:solidFill>
                <a:latin typeface="ＭＳ ゴシック" panose="020B0609070205080204" pitchFamily="49" charset="-128"/>
                <a:ea typeface="ＭＳ ゴシック" panose="020B0609070205080204" pitchFamily="49" charset="-128"/>
              </a:rPr>
              <a:t>と</a:t>
            </a:r>
            <a:r>
              <a:rPr lang="en-US" altLang="ja-JP" sz="500">
                <a:solidFill>
                  <a:srgbClr val="000000"/>
                </a:solidFill>
                <a:latin typeface="ＭＳ ゴシック" panose="020B0609070205080204" pitchFamily="49" charset="-128"/>
                <a:ea typeface="ＭＳ ゴシック" panose="020B0609070205080204" pitchFamily="49" charset="-128"/>
              </a:rPr>
              <a:t>NACSIS-ILL</a:t>
            </a:r>
            <a:r>
              <a:rPr lang="ja-JP" altLang="en-US" sz="500">
                <a:solidFill>
                  <a:srgbClr val="000000"/>
                </a:solidFill>
                <a:latin typeface="ＭＳ ゴシック" panose="020B0609070205080204" pitchFamily="49" charset="-128"/>
                <a:ea typeface="ＭＳ ゴシック" panose="020B0609070205080204" pitchFamily="49" charset="-128"/>
              </a:rPr>
              <a:t>とのインタフェースの共通化</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OPAC</a:t>
            </a:r>
            <a:r>
              <a:rPr lang="ja-JP" altLang="en-US" sz="500">
                <a:solidFill>
                  <a:srgbClr val="000000"/>
                </a:solidFill>
                <a:latin typeface="ＭＳ ゴシック" panose="020B0609070205080204" pitchFamily="49" charset="-128"/>
                <a:ea typeface="ＭＳ ゴシック" panose="020B0609070205080204" pitchFamily="49" charset="-128"/>
              </a:rPr>
              <a:t>と一次情報閲覧システムとの連携</a:t>
            </a:r>
          </a:p>
          <a:p>
            <a:r>
              <a:rPr lang="ja-JP" altLang="en-US" sz="500">
                <a:solidFill>
                  <a:srgbClr val="000000"/>
                </a:solidFill>
                <a:latin typeface="ＭＳ ゴシック" panose="020B0609070205080204" pitchFamily="49" charset="-128"/>
                <a:ea typeface="ＭＳ ゴシック" panose="020B0609070205080204" pitchFamily="49" charset="-128"/>
              </a:rPr>
              <a:t>●ネットワーク情報収集</a:t>
            </a:r>
          </a:p>
          <a:p>
            <a:r>
              <a:rPr lang="ja-JP" altLang="en-US" sz="500">
                <a:solidFill>
                  <a:srgbClr val="000000"/>
                </a:solidFill>
                <a:latin typeface="ＭＳ ゴシック" panose="020B0609070205080204" pitchFamily="49" charset="-128"/>
                <a:ea typeface="ＭＳ ゴシック" panose="020B0609070205080204" pitchFamily="49" charset="-128"/>
              </a:rPr>
              <a:t>・将来にわたって保存する必要のあるものが効率的に入手できる方法を検討する</a:t>
            </a:r>
          </a:p>
          <a:p>
            <a:r>
              <a:rPr lang="ja-JP" altLang="en-US" sz="500">
                <a:solidFill>
                  <a:srgbClr val="000000"/>
                </a:solidFill>
                <a:latin typeface="ＭＳ ゴシック" panose="020B0609070205080204" pitchFamily="49" charset="-128"/>
                <a:ea typeface="ＭＳ ゴシック" panose="020B0609070205080204" pitchFamily="49" charset="-128"/>
              </a:rPr>
              <a:t>　　将来にわたって保存の有用性が認められるサイトをロボットで検索しアーカイブする</a:t>
            </a:r>
          </a:p>
          <a:p>
            <a:r>
              <a:rPr lang="ja-JP" altLang="en-US" sz="500">
                <a:solidFill>
                  <a:srgbClr val="000000"/>
                </a:solidFill>
                <a:latin typeface="ＭＳ ゴシック" panose="020B0609070205080204" pitchFamily="49" charset="-128"/>
                <a:ea typeface="ＭＳ ゴシック" panose="020B0609070205080204" pitchFamily="49" charset="-128"/>
              </a:rPr>
              <a:t>・納本制度の拡大適用の可能性</a:t>
            </a:r>
          </a:p>
          <a:p>
            <a:r>
              <a:rPr lang="ja-JP" altLang="en-US" sz="500">
                <a:solidFill>
                  <a:srgbClr val="000000"/>
                </a:solidFill>
                <a:latin typeface="ＭＳ ゴシック" panose="020B0609070205080204" pitchFamily="49" charset="-128"/>
                <a:ea typeface="ＭＳ ゴシック" panose="020B0609070205080204" pitchFamily="49" charset="-128"/>
              </a:rPr>
              <a:t>　　（電子情報の書誌および所在情報を、</a:t>
            </a:r>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に通知してもら。</a:t>
            </a:r>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はそれを取りに行く？）</a:t>
            </a:r>
          </a:p>
          <a:p>
            <a:r>
              <a:rPr lang="ja-JP" altLang="en-US" sz="500">
                <a:solidFill>
                  <a:srgbClr val="000000"/>
                </a:solidFill>
                <a:latin typeface="ＭＳ ゴシック" panose="020B0609070205080204" pitchFamily="49" charset="-128"/>
                <a:ea typeface="ＭＳ ゴシック" panose="020B0609070205080204" pitchFamily="49" charset="-128"/>
              </a:rPr>
              <a:t>・印刷物を電子化した資料、電子出版物、外部機関の提供する電子情報へのナビゲーション</a:t>
            </a:r>
          </a:p>
        </p:txBody>
      </p:sp>
      <p:sp>
        <p:nvSpPr>
          <p:cNvPr id="38927" name="AutoShape 15"/>
          <p:cNvSpPr>
            <a:spLocks noChangeArrowheads="1"/>
          </p:cNvSpPr>
          <p:nvPr/>
        </p:nvSpPr>
        <p:spPr bwMode="auto">
          <a:xfrm>
            <a:off x="1524000" y="3425152"/>
            <a:ext cx="2514600" cy="1804749"/>
          </a:xfrm>
          <a:prstGeom prst="flowChartAlternateProcess">
            <a:avLst/>
          </a:prstGeom>
          <a:solidFill>
            <a:srgbClr val="CCFFFF"/>
          </a:solidFill>
          <a:ln w="9525">
            <a:solidFill>
              <a:schemeClr val="tx1"/>
            </a:solidFill>
            <a:miter lim="800000"/>
            <a:headEnd/>
            <a:tailEnd/>
          </a:ln>
          <a:effectLst>
            <a:outerShdw dist="35921" dir="2700000" algn="ctr" rotWithShape="0">
              <a:schemeClr val="bg2"/>
            </a:outerShdw>
          </a:effectLst>
        </p:spPr>
        <p:txBody>
          <a:bodyPr anchor="ctr">
            <a:spAutoFit/>
          </a:bodyPr>
          <a:lstStyle/>
          <a:p>
            <a:pPr>
              <a:spcBef>
                <a:spcPct val="20000"/>
              </a:spcBef>
              <a:buClr>
                <a:schemeClr val="accent2"/>
              </a:buClr>
              <a:buFont typeface="Wingdings" panose="05000000000000000000" pitchFamily="2" charset="2"/>
              <a:buChar char="w"/>
            </a:pPr>
            <a:r>
              <a:rPr lang="ja-JP" altLang="en-US" sz="500"/>
              <a:t>電子図書館の「蔵書」とは、「電子的情報資源」で、印刷物を電子化した資料、電子出版物、外部機関の提供する電子情報へのナビゲーション</a:t>
            </a:r>
          </a:p>
          <a:p>
            <a:pPr>
              <a:spcBef>
                <a:spcPct val="20000"/>
              </a:spcBef>
              <a:buClr>
                <a:schemeClr val="accent2"/>
              </a:buClr>
              <a:buSzPct val="55000"/>
              <a:buFont typeface="Wingdings" panose="05000000000000000000" pitchFamily="2" charset="2"/>
              <a:buNone/>
            </a:pPr>
            <a:r>
              <a:rPr lang="ja-JP" altLang="en-US" sz="500"/>
              <a:t>■二次情報</a:t>
            </a:r>
          </a:p>
          <a:p>
            <a:pPr>
              <a:spcBef>
                <a:spcPct val="20000"/>
              </a:spcBef>
              <a:buClr>
                <a:schemeClr val="accent2"/>
              </a:buClr>
              <a:buSzPct val="65000"/>
              <a:buFont typeface="Wingdings" panose="05000000000000000000" pitchFamily="2" charset="2"/>
              <a:buNone/>
            </a:pPr>
            <a:r>
              <a:rPr lang="ja-JP" altLang="en-US" sz="500"/>
              <a:t>●</a:t>
            </a:r>
            <a:r>
              <a:rPr lang="en-US" altLang="ja-JP" sz="500"/>
              <a:t>NDL</a:t>
            </a:r>
            <a:r>
              <a:rPr lang="ja-JP" altLang="en-US" sz="500"/>
              <a:t>が作成する書誌情報や各種文献に関する情報</a:t>
            </a:r>
          </a:p>
          <a:p>
            <a:pPr>
              <a:spcBef>
                <a:spcPct val="20000"/>
              </a:spcBef>
              <a:buClr>
                <a:schemeClr val="accent2"/>
              </a:buClr>
              <a:buSzPct val="85000"/>
              <a:buFont typeface="Wingdings" panose="05000000000000000000" pitchFamily="2" charset="2"/>
              <a:buNone/>
            </a:pPr>
            <a:r>
              <a:rPr lang="ja-JP" altLang="en-US" sz="500"/>
              <a:t>・図書館資料に関する情報</a:t>
            </a:r>
          </a:p>
          <a:p>
            <a:pPr>
              <a:spcBef>
                <a:spcPct val="20000"/>
              </a:spcBef>
              <a:buClr>
                <a:schemeClr val="accent2"/>
              </a:buClr>
              <a:buSzPct val="85000"/>
              <a:buFont typeface="Wingdings" panose="05000000000000000000" pitchFamily="2" charset="2"/>
              <a:buNone/>
            </a:pPr>
            <a:r>
              <a:rPr lang="ja-JP" altLang="en-US" sz="500"/>
              <a:t>・外部機関と協力して作成する総合目録等</a:t>
            </a:r>
          </a:p>
          <a:p>
            <a:pPr>
              <a:spcBef>
                <a:spcPct val="20000"/>
              </a:spcBef>
              <a:buClr>
                <a:schemeClr val="accent2"/>
              </a:buClr>
              <a:buSzPct val="85000"/>
              <a:buFont typeface="Wingdings" panose="05000000000000000000" pitchFamily="2" charset="2"/>
              <a:buNone/>
            </a:pPr>
            <a:r>
              <a:rPr lang="ja-JP" altLang="en-US" sz="500"/>
              <a:t>・国内で電子化された資料の総合目録（台帳）</a:t>
            </a:r>
          </a:p>
          <a:p>
            <a:pPr>
              <a:spcBef>
                <a:spcPct val="20000"/>
              </a:spcBef>
              <a:buClr>
                <a:schemeClr val="accent2"/>
              </a:buClr>
              <a:buSzPct val="65000"/>
              <a:buFont typeface="Wingdings" panose="05000000000000000000" pitchFamily="2" charset="2"/>
              <a:buNone/>
            </a:pPr>
            <a:r>
              <a:rPr lang="ja-JP" altLang="en-US" sz="500"/>
              <a:t>●外部機関が提供している情報</a:t>
            </a:r>
          </a:p>
          <a:p>
            <a:pPr>
              <a:spcBef>
                <a:spcPct val="20000"/>
              </a:spcBef>
              <a:buClr>
                <a:schemeClr val="accent2"/>
              </a:buClr>
              <a:buSzPct val="85000"/>
              <a:buFont typeface="Wingdings" panose="05000000000000000000" pitchFamily="2" charset="2"/>
              <a:buNone/>
            </a:pPr>
            <a:r>
              <a:rPr lang="ja-JP" altLang="en-US" sz="500"/>
              <a:t>・外部機関が提供する二次情報の案内・提供</a:t>
            </a:r>
          </a:p>
          <a:p>
            <a:pPr>
              <a:spcBef>
                <a:spcPct val="20000"/>
              </a:spcBef>
              <a:buClr>
                <a:schemeClr val="accent2"/>
              </a:buClr>
              <a:buSzPct val="85000"/>
              <a:buFont typeface="Wingdings" panose="05000000000000000000" pitchFamily="2" charset="2"/>
              <a:buNone/>
            </a:pPr>
            <a:r>
              <a:rPr lang="ja-JP" altLang="en-US" sz="500"/>
              <a:t>・インターネット上で提供される情報資源へのナビゲーション</a:t>
            </a:r>
          </a:p>
          <a:p>
            <a:pPr>
              <a:spcBef>
                <a:spcPct val="20000"/>
              </a:spcBef>
              <a:buClr>
                <a:schemeClr val="accent2"/>
              </a:buClr>
              <a:buSzPct val="55000"/>
              <a:buFont typeface="Wingdings" panose="05000000000000000000" pitchFamily="2" charset="2"/>
              <a:buNone/>
            </a:pPr>
            <a:r>
              <a:rPr lang="ja-JP" altLang="en-US" sz="500"/>
              <a:t>■一次情報</a:t>
            </a:r>
          </a:p>
          <a:p>
            <a:pPr>
              <a:spcBef>
                <a:spcPct val="20000"/>
              </a:spcBef>
              <a:buClr>
                <a:schemeClr val="accent2"/>
              </a:buClr>
              <a:buSzPct val="65000"/>
              <a:buFont typeface="Wingdings" panose="05000000000000000000" pitchFamily="2" charset="2"/>
              <a:buNone/>
            </a:pPr>
            <a:r>
              <a:rPr lang="ja-JP" altLang="en-US" sz="500"/>
              <a:t>●</a:t>
            </a:r>
            <a:r>
              <a:rPr lang="en-US" altLang="ja-JP" sz="500"/>
              <a:t>NDL</a:t>
            </a:r>
            <a:r>
              <a:rPr lang="ja-JP" altLang="en-US" sz="500"/>
              <a:t>の所蔵する電子情報</a:t>
            </a:r>
          </a:p>
          <a:p>
            <a:pPr>
              <a:spcBef>
                <a:spcPct val="20000"/>
              </a:spcBef>
              <a:buClr>
                <a:schemeClr val="accent2"/>
              </a:buClr>
              <a:buSzPct val="85000"/>
              <a:buFont typeface="Wingdings" panose="05000000000000000000" pitchFamily="2" charset="2"/>
              <a:buNone/>
            </a:pPr>
            <a:r>
              <a:rPr lang="ja-JP" altLang="en-US" sz="500"/>
              <a:t>・</a:t>
            </a:r>
            <a:r>
              <a:rPr lang="en-US" altLang="ja-JP" sz="500"/>
              <a:t>NDL</a:t>
            </a:r>
            <a:r>
              <a:rPr lang="ja-JP" altLang="en-US" sz="500"/>
              <a:t>が収集する電子出版物</a:t>
            </a:r>
          </a:p>
          <a:p>
            <a:pPr>
              <a:spcBef>
                <a:spcPct val="20000"/>
              </a:spcBef>
              <a:buClr>
                <a:schemeClr val="accent2"/>
              </a:buClr>
              <a:buSzPct val="85000"/>
              <a:buFont typeface="Wingdings" panose="05000000000000000000" pitchFamily="2" charset="2"/>
              <a:buNone/>
            </a:pPr>
            <a:r>
              <a:rPr lang="ja-JP" altLang="en-US" sz="500"/>
              <a:t>・印刷物を電子化して蓄積する電子アーカイブ</a:t>
            </a:r>
          </a:p>
          <a:p>
            <a:pPr>
              <a:spcBef>
                <a:spcPct val="20000"/>
              </a:spcBef>
              <a:buClr>
                <a:schemeClr val="accent2"/>
              </a:buClr>
              <a:buSzPct val="85000"/>
              <a:buFont typeface="Wingdings" panose="05000000000000000000" pitchFamily="2" charset="2"/>
              <a:buNone/>
            </a:pPr>
            <a:r>
              <a:rPr lang="ja-JP" altLang="en-US" sz="500"/>
              <a:t>・インターネット上で提供される情報資源</a:t>
            </a:r>
          </a:p>
          <a:p>
            <a:pPr>
              <a:spcBef>
                <a:spcPct val="20000"/>
              </a:spcBef>
              <a:buClr>
                <a:schemeClr val="accent2"/>
              </a:buClr>
              <a:buSzPct val="65000"/>
              <a:buFont typeface="Wingdings" panose="05000000000000000000" pitchFamily="2" charset="2"/>
              <a:buNone/>
            </a:pPr>
            <a:r>
              <a:rPr lang="ja-JP" altLang="en-US" sz="500"/>
              <a:t>●外部危機感の提供するデータベースへのアクセス</a:t>
            </a:r>
          </a:p>
          <a:p>
            <a:pPr>
              <a:spcBef>
                <a:spcPct val="20000"/>
              </a:spcBef>
              <a:buClr>
                <a:schemeClr val="accent2"/>
              </a:buClr>
              <a:buSzPct val="65000"/>
              <a:buFont typeface="Wingdings" panose="05000000000000000000" pitchFamily="2" charset="2"/>
              <a:buNone/>
            </a:pPr>
            <a:r>
              <a:rPr lang="ja-JP" altLang="en-US" sz="500"/>
              <a:t>●インターネット上で提供される情報資源へのナビゲーション</a:t>
            </a:r>
          </a:p>
        </p:txBody>
      </p:sp>
      <p:sp>
        <p:nvSpPr>
          <p:cNvPr id="38929" name="AutoShape 17"/>
          <p:cNvSpPr>
            <a:spLocks noChangeArrowheads="1"/>
          </p:cNvSpPr>
          <p:nvPr/>
        </p:nvSpPr>
        <p:spPr bwMode="auto">
          <a:xfrm>
            <a:off x="6705601" y="2871511"/>
            <a:ext cx="879475" cy="1330881"/>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ja-JP" altLang="en-US" sz="500">
                <a:solidFill>
                  <a:srgbClr val="000000"/>
                </a:solidFill>
                <a:latin typeface="ＭＳ ゴシック" panose="020B0609070205080204" pitchFamily="49" charset="-128"/>
                <a:ea typeface="ＭＳ ゴシック" panose="020B0609070205080204" pitchFamily="49" charset="-128"/>
              </a:rPr>
              <a:t>ユーザニーズは？</a:t>
            </a:r>
          </a:p>
          <a:p>
            <a:r>
              <a:rPr lang="ja-JP" altLang="en-US" sz="500">
                <a:solidFill>
                  <a:srgbClr val="000000"/>
                </a:solidFill>
                <a:latin typeface="ＭＳ ゴシック" panose="020B0609070205080204" pitchFamily="49" charset="-128"/>
                <a:ea typeface="ＭＳ ゴシック" panose="020B0609070205080204" pitchFamily="49" charset="-128"/>
              </a:rPr>
              <a:t>図書館サービス利用者</a:t>
            </a:r>
          </a:p>
          <a:p>
            <a:r>
              <a:rPr lang="ja-JP" altLang="en-US" sz="500">
                <a:solidFill>
                  <a:srgbClr val="000000"/>
                </a:solidFill>
                <a:latin typeface="ＭＳ ゴシック" panose="020B0609070205080204" pitchFamily="49" charset="-128"/>
                <a:ea typeface="ＭＳ ゴシック" panose="020B0609070205080204" pitchFamily="49" charset="-128"/>
              </a:rPr>
              <a:t>●来館利用者</a:t>
            </a:r>
          </a:p>
          <a:p>
            <a:r>
              <a:rPr lang="ja-JP" altLang="en-US" sz="500">
                <a:solidFill>
                  <a:srgbClr val="000000"/>
                </a:solidFill>
                <a:latin typeface="ＭＳ ゴシック" panose="020B0609070205080204" pitchFamily="49" charset="-128"/>
                <a:ea typeface="ＭＳ ゴシック" panose="020B0609070205080204" pitchFamily="49" charset="-128"/>
              </a:rPr>
              <a:t>●非来館利用者</a:t>
            </a:r>
          </a:p>
          <a:p>
            <a:r>
              <a:rPr lang="ja-JP" altLang="en-US" sz="500">
                <a:solidFill>
                  <a:srgbClr val="000000"/>
                </a:solidFill>
                <a:latin typeface="ＭＳ ゴシック" panose="020B0609070205080204" pitchFamily="49" charset="-128"/>
                <a:ea typeface="ＭＳ ゴシック" panose="020B0609070205080204" pitchFamily="49" charset="-128"/>
              </a:rPr>
              <a:t>　◆図書館非利用者</a:t>
            </a:r>
          </a:p>
          <a:p>
            <a:r>
              <a:rPr lang="ja-JP" altLang="en-US" sz="500">
                <a:solidFill>
                  <a:srgbClr val="000000"/>
                </a:solidFill>
                <a:latin typeface="ＭＳ ゴシック" panose="020B0609070205080204" pitchFamily="49" charset="-128"/>
                <a:ea typeface="ＭＳ ゴシック" panose="020B0609070205080204" pitchFamily="49" charset="-128"/>
              </a:rPr>
              <a:t>　◆地域図書館利用者</a:t>
            </a:r>
          </a:p>
          <a:p>
            <a:r>
              <a:rPr lang="ja-JP" altLang="en-US" sz="500">
                <a:solidFill>
                  <a:srgbClr val="000000"/>
                </a:solidFill>
                <a:latin typeface="ＭＳ ゴシック" panose="020B0609070205080204" pitchFamily="49" charset="-128"/>
                <a:ea typeface="ＭＳ ゴシック" panose="020B0609070205080204" pitchFamily="49" charset="-128"/>
              </a:rPr>
              <a:t>　◆大学図書館利用者</a:t>
            </a:r>
          </a:p>
          <a:p>
            <a:r>
              <a:rPr lang="ja-JP" altLang="en-US" sz="500">
                <a:solidFill>
                  <a:srgbClr val="000000"/>
                </a:solidFill>
                <a:latin typeface="ＭＳ ゴシック" panose="020B0609070205080204" pitchFamily="49" charset="-128"/>
                <a:ea typeface="ＭＳ ゴシック" panose="020B0609070205080204" pitchFamily="49" charset="-128"/>
              </a:rPr>
              <a:t>●将来の利用者</a:t>
            </a:r>
          </a:p>
          <a:p>
            <a:endParaRPr lang="ja-JP" altLang="en-US" sz="500">
              <a:solidFill>
                <a:srgbClr val="000000"/>
              </a:solidFill>
              <a:latin typeface="ＭＳ ゴシック" panose="020B0609070205080204" pitchFamily="49" charset="-128"/>
              <a:ea typeface="ＭＳ ゴシック" panose="020B0609070205080204" pitchFamily="49" charset="-128"/>
            </a:endParaRPr>
          </a:p>
          <a:p>
            <a:r>
              <a:rPr lang="ja-JP" altLang="en-US" sz="500">
                <a:solidFill>
                  <a:srgbClr val="000000"/>
                </a:solidFill>
                <a:latin typeface="ＭＳ ゴシック" panose="020B0609070205080204" pitchFamily="49" charset="-128"/>
                <a:ea typeface="ＭＳ ゴシック" panose="020B0609070205080204" pitchFamily="49" charset="-128"/>
              </a:rPr>
              <a:t>図書館員</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職員</a:t>
            </a:r>
          </a:p>
          <a:p>
            <a:r>
              <a:rPr lang="ja-JP" altLang="en-US" sz="500">
                <a:solidFill>
                  <a:srgbClr val="000000"/>
                </a:solidFill>
                <a:latin typeface="ＭＳ ゴシック" panose="020B0609070205080204" pitchFamily="49" charset="-128"/>
                <a:ea typeface="ＭＳ ゴシック" panose="020B0609070205080204" pitchFamily="49" charset="-128"/>
              </a:rPr>
              <a:t>●他図書館員</a:t>
            </a:r>
          </a:p>
        </p:txBody>
      </p:sp>
      <p:sp>
        <p:nvSpPr>
          <p:cNvPr id="38938" name="AutoShape 26"/>
          <p:cNvSpPr>
            <a:spLocks noChangeArrowheads="1"/>
          </p:cNvSpPr>
          <p:nvPr/>
        </p:nvSpPr>
        <p:spPr bwMode="auto">
          <a:xfrm>
            <a:off x="7940675" y="2555399"/>
            <a:ext cx="2711450" cy="2315528"/>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の将来イメージと、必要な機能を想定する</a:t>
            </a:r>
          </a:p>
          <a:p>
            <a:r>
              <a:rPr lang="ja-JP" altLang="en-US" sz="500">
                <a:solidFill>
                  <a:srgbClr val="000000"/>
                </a:solidFill>
                <a:latin typeface="ＭＳ ゴシック" panose="020B0609070205080204" pitchFamily="49" charset="-128"/>
                <a:ea typeface="ＭＳ ゴシック" panose="020B0609070205080204" pitchFamily="49" charset="-128"/>
              </a:rPr>
              <a:t>■平成</a:t>
            </a:r>
            <a:r>
              <a:rPr lang="en-US" altLang="ja-JP" sz="500">
                <a:solidFill>
                  <a:srgbClr val="000000"/>
                </a:solidFill>
                <a:latin typeface="ＭＳ ゴシック" panose="020B0609070205080204" pitchFamily="49" charset="-128"/>
                <a:ea typeface="ＭＳ ゴシック" panose="020B0609070205080204" pitchFamily="49" charset="-128"/>
              </a:rPr>
              <a:t>XX</a:t>
            </a:r>
            <a:r>
              <a:rPr lang="ja-JP" altLang="en-US" sz="500">
                <a:solidFill>
                  <a:srgbClr val="000000"/>
                </a:solidFill>
                <a:latin typeface="ＭＳ ゴシック" panose="020B0609070205080204" pitchFamily="49" charset="-128"/>
                <a:ea typeface="ＭＳ ゴシック" panose="020B0609070205080204" pitchFamily="49" charset="-128"/>
              </a:rPr>
              <a:t>年頃をイメージして</a:t>
            </a:r>
          </a:p>
          <a:p>
            <a:r>
              <a:rPr lang="ja-JP" altLang="en-US" sz="500">
                <a:solidFill>
                  <a:srgbClr val="000000"/>
                </a:solidFill>
                <a:latin typeface="ＭＳ ゴシック" panose="020B0609070205080204" pitchFamily="49" charset="-128"/>
                <a:ea typeface="ＭＳ ゴシック" panose="020B0609070205080204" pitchFamily="49" charset="-128"/>
              </a:rPr>
              <a:t>●社会のイメージ</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e-Japan</a:t>
            </a:r>
            <a:r>
              <a:rPr lang="ja-JP" altLang="en-US" sz="500">
                <a:solidFill>
                  <a:srgbClr val="000000"/>
                </a:solidFill>
                <a:latin typeface="ＭＳ ゴシック" panose="020B0609070205080204" pitchFamily="49" charset="-128"/>
                <a:ea typeface="ＭＳ ゴシック" panose="020B0609070205080204" pitchFamily="49" charset="-128"/>
              </a:rPr>
              <a:t>計画が想定する社会</a:t>
            </a:r>
          </a:p>
          <a:p>
            <a:r>
              <a:rPr lang="ja-JP" altLang="en-US" sz="500">
                <a:solidFill>
                  <a:srgbClr val="000000"/>
                </a:solidFill>
                <a:latin typeface="ＭＳ ゴシック" panose="020B0609070205080204" pitchFamily="49" charset="-128"/>
                <a:ea typeface="ＭＳ ゴシック" panose="020B0609070205080204" pitchFamily="49" charset="-128"/>
              </a:rPr>
              <a:t>・行政のワンストップサービス</a:t>
            </a:r>
          </a:p>
          <a:p>
            <a:r>
              <a:rPr lang="ja-JP" altLang="en-US" sz="500">
                <a:solidFill>
                  <a:srgbClr val="000000"/>
                </a:solidFill>
                <a:latin typeface="ＭＳ ゴシック" panose="020B0609070205080204" pitchFamily="49" charset="-128"/>
                <a:ea typeface="ＭＳ ゴシック" panose="020B0609070205080204" pitchFamily="49" charset="-128"/>
              </a:rPr>
              <a:t>　・電子申請システム</a:t>
            </a:r>
          </a:p>
          <a:p>
            <a:r>
              <a:rPr lang="ja-JP" altLang="en-US" sz="500">
                <a:solidFill>
                  <a:srgbClr val="000000"/>
                </a:solidFill>
                <a:latin typeface="ＭＳ ゴシック" panose="020B0609070205080204" pitchFamily="49" charset="-128"/>
                <a:ea typeface="ＭＳ ゴシック" panose="020B0609070205080204" pitchFamily="49" charset="-128"/>
              </a:rPr>
              <a:t>　・電子署名の普及</a:t>
            </a:r>
          </a:p>
          <a:p>
            <a:r>
              <a:rPr lang="ja-JP" altLang="en-US" sz="500">
                <a:solidFill>
                  <a:srgbClr val="000000"/>
                </a:solidFill>
                <a:latin typeface="ＭＳ ゴシック" panose="020B0609070205080204" pitchFamily="49" charset="-128"/>
                <a:ea typeface="ＭＳ ゴシック" panose="020B0609070205080204" pitchFamily="49" charset="-128"/>
              </a:rPr>
              <a:t>・情報公開法の運用</a:t>
            </a:r>
          </a:p>
          <a:p>
            <a:r>
              <a:rPr lang="ja-JP" altLang="en-US" sz="500">
                <a:solidFill>
                  <a:srgbClr val="000000"/>
                </a:solidFill>
                <a:latin typeface="ＭＳ ゴシック" panose="020B0609070205080204" pitchFamily="49" charset="-128"/>
                <a:ea typeface="ＭＳ ゴシック" panose="020B0609070205080204" pitchFamily="49" charset="-128"/>
              </a:rPr>
              <a:t>・情報セキュリティ対策</a:t>
            </a:r>
          </a:p>
          <a:p>
            <a:r>
              <a:rPr lang="ja-JP" altLang="en-US" sz="500">
                <a:solidFill>
                  <a:srgbClr val="000000"/>
                </a:solidFill>
                <a:latin typeface="ＭＳ ゴシック" panose="020B0609070205080204" pitchFamily="49" charset="-128"/>
                <a:ea typeface="ＭＳ ゴシック" panose="020B0609070205080204" pitchFamily="49" charset="-128"/>
              </a:rPr>
              <a:t>★ </a:t>
            </a:r>
            <a:r>
              <a:rPr lang="en-US" altLang="ja-JP" sz="500">
                <a:solidFill>
                  <a:srgbClr val="000000"/>
                </a:solidFill>
                <a:latin typeface="ＭＳ ゴシック" panose="020B0609070205080204" pitchFamily="49" charset="-128"/>
                <a:ea typeface="ＭＳ ゴシック" panose="020B0609070205080204" pitchFamily="49" charset="-128"/>
              </a:rPr>
              <a:t>e-Japan</a:t>
            </a:r>
            <a:r>
              <a:rPr lang="ja-JP" altLang="en-US" sz="500">
                <a:solidFill>
                  <a:srgbClr val="000000"/>
                </a:solidFill>
                <a:latin typeface="ＭＳ ゴシック" panose="020B0609070205080204" pitchFamily="49" charset="-128"/>
                <a:ea typeface="ＭＳ ゴシック" panose="020B0609070205080204" pitchFamily="49" charset="-128"/>
              </a:rPr>
              <a:t>重点計画</a:t>
            </a:r>
            <a:r>
              <a:rPr lang="en-US" altLang="ja-JP" sz="500">
                <a:solidFill>
                  <a:srgbClr val="000000"/>
                </a:solidFill>
                <a:latin typeface="ＭＳ ゴシック" panose="020B0609070205080204" pitchFamily="49" charset="-128"/>
                <a:ea typeface="ＭＳ ゴシック" panose="020B0609070205080204" pitchFamily="49" charset="-128"/>
              </a:rPr>
              <a:t>2002</a:t>
            </a:r>
            <a:r>
              <a:rPr lang="ja-JP" altLang="en-US" sz="500">
                <a:solidFill>
                  <a:srgbClr val="000000"/>
                </a:solidFill>
                <a:latin typeface="ＭＳ ゴシック" panose="020B0609070205080204" pitchFamily="49" charset="-128"/>
                <a:ea typeface="ＭＳ ゴシック" panose="020B0609070205080204" pitchFamily="49" charset="-128"/>
              </a:rPr>
              <a:t>の重点政策</a:t>
            </a:r>
          </a:p>
          <a:p>
            <a:r>
              <a:rPr lang="ja-JP" altLang="en-US" sz="500">
                <a:solidFill>
                  <a:srgbClr val="000000"/>
                </a:solidFill>
                <a:latin typeface="ＭＳ ゴシック" panose="020B0609070205080204" pitchFamily="49" charset="-128"/>
                <a:ea typeface="ＭＳ ゴシック" panose="020B0609070205080204" pitchFamily="49" charset="-128"/>
              </a:rPr>
              <a:t>・・・・・・</a:t>
            </a:r>
          </a:p>
          <a:p>
            <a:r>
              <a:rPr lang="ja-JP" altLang="en-US" sz="500">
                <a:solidFill>
                  <a:srgbClr val="000000"/>
                </a:solidFill>
                <a:latin typeface="ＭＳ ゴシック" panose="020B0609070205080204" pitchFamily="49" charset="-128"/>
                <a:ea typeface="ＭＳ ゴシック" panose="020B0609070205080204" pitchFamily="49" charset="-128"/>
              </a:rPr>
              <a:t>●必要な図書館機能</a:t>
            </a:r>
          </a:p>
          <a:p>
            <a:r>
              <a:rPr lang="ja-JP" altLang="en-US" sz="500">
                <a:solidFill>
                  <a:srgbClr val="000000"/>
                </a:solidFill>
                <a:latin typeface="ＭＳ ゴシック" panose="020B0609070205080204" pitchFamily="49" charset="-128"/>
                <a:ea typeface="ＭＳ ゴシック" panose="020B0609070205080204" pitchFamily="49" charset="-128"/>
              </a:rPr>
              <a:t>●必要な電子情報関連機能</a:t>
            </a:r>
          </a:p>
          <a:p>
            <a:r>
              <a:rPr lang="ja-JP" altLang="en-US" sz="500">
                <a:solidFill>
                  <a:srgbClr val="000000"/>
                </a:solidFill>
                <a:latin typeface="ＭＳ ゴシック" panose="020B0609070205080204" pitchFamily="49" charset="-128"/>
                <a:ea typeface="ＭＳ ゴシック" panose="020B0609070205080204" pitchFamily="49" charset="-128"/>
              </a:rPr>
              <a:t>★図書館機能</a:t>
            </a:r>
          </a:p>
          <a:p>
            <a:r>
              <a:rPr lang="ja-JP" altLang="en-US" sz="500">
                <a:solidFill>
                  <a:srgbClr val="000000"/>
                </a:solidFill>
                <a:latin typeface="ＭＳ ゴシック" panose="020B0609070205080204" pitchFamily="49" charset="-128"/>
                <a:ea typeface="ＭＳ ゴシック" panose="020B0609070205080204" pitchFamily="49" charset="-128"/>
              </a:rPr>
              <a:t>・各機関が持つ資料のメタデータの内容・形式の統一</a:t>
            </a:r>
          </a:p>
          <a:p>
            <a:r>
              <a:rPr lang="ja-JP" altLang="en-US" sz="500">
                <a:solidFill>
                  <a:srgbClr val="000000"/>
                </a:solidFill>
                <a:latin typeface="ＭＳ ゴシック" panose="020B0609070205080204" pitchFamily="49" charset="-128"/>
                <a:ea typeface="ＭＳ ゴシック" panose="020B0609070205080204" pitchFamily="49" charset="-128"/>
              </a:rPr>
              <a:t>　→一つの資料には一つの書誌</a:t>
            </a:r>
          </a:p>
          <a:p>
            <a:r>
              <a:rPr lang="ja-JP" altLang="en-US" sz="500">
                <a:solidFill>
                  <a:srgbClr val="000000"/>
                </a:solidFill>
                <a:latin typeface="ＭＳ ゴシック" panose="020B0609070205080204" pitchFamily="49" charset="-128"/>
                <a:ea typeface="ＭＳ ゴシック" panose="020B0609070205080204" pitchFamily="49" charset="-128"/>
              </a:rPr>
              <a:t>・総合目録においては、所蔵館情報は集中管理せず、都度図書館システムへの検索とする。各館で所蔵情報を持つ。</a:t>
            </a:r>
            <a:r>
              <a:rPr lang="en-US" altLang="ja-JP" sz="500">
                <a:solidFill>
                  <a:srgbClr val="000000"/>
                </a:solidFill>
                <a:latin typeface="ＭＳ ゴシック" panose="020B0609070205080204" pitchFamily="49" charset="-128"/>
                <a:ea typeface="ＭＳ ゴシック" panose="020B0609070205080204" pitchFamily="49" charset="-128"/>
              </a:rPr>
              <a:t>PtoP</a:t>
            </a:r>
            <a:r>
              <a:rPr lang="ja-JP" altLang="en-US" sz="500">
                <a:solidFill>
                  <a:srgbClr val="000000"/>
                </a:solidFill>
                <a:latin typeface="ＭＳ ゴシック" panose="020B0609070205080204" pitchFamily="49" charset="-128"/>
                <a:ea typeface="ＭＳ ゴシック" panose="020B0609070205080204" pitchFamily="49" charset="-128"/>
              </a:rPr>
              <a:t>プロトコルでの実現を検討</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ILL</a:t>
            </a:r>
            <a:r>
              <a:rPr lang="ja-JP" altLang="en-US" sz="500">
                <a:solidFill>
                  <a:srgbClr val="000000"/>
                </a:solidFill>
                <a:latin typeface="ＭＳ ゴシック" panose="020B0609070205080204" pitchFamily="49" charset="-128"/>
                <a:ea typeface="ＭＳ ゴシック" panose="020B0609070205080204" pitchFamily="49" charset="-128"/>
              </a:rPr>
              <a:t>は、電子化された一次情報の利用をベースに</a:t>
            </a:r>
          </a:p>
          <a:p>
            <a:r>
              <a:rPr lang="ja-JP" altLang="en-US" sz="500">
                <a:solidFill>
                  <a:srgbClr val="000000"/>
                </a:solidFill>
                <a:latin typeface="ＭＳ ゴシック" panose="020B0609070205080204" pitchFamily="49" charset="-128"/>
                <a:ea typeface="ＭＳ ゴシック" panose="020B0609070205080204" pitchFamily="49" charset="-128"/>
              </a:rPr>
              <a:t>★業務管理機能</a:t>
            </a:r>
          </a:p>
          <a:p>
            <a:r>
              <a:rPr lang="ja-JP" altLang="en-US" sz="500">
                <a:solidFill>
                  <a:srgbClr val="000000"/>
                </a:solidFill>
                <a:latin typeface="ＭＳ ゴシック" panose="020B0609070205080204" pitchFamily="49" charset="-128"/>
                <a:ea typeface="ＭＳ ゴシック" panose="020B0609070205080204" pitchFamily="49" charset="-128"/>
              </a:rPr>
              <a:t>・情報公開法に基づく開示請求対応</a:t>
            </a:r>
          </a:p>
          <a:p>
            <a:r>
              <a:rPr lang="ja-JP" altLang="en-US" sz="500">
                <a:solidFill>
                  <a:srgbClr val="000000"/>
                </a:solidFill>
                <a:latin typeface="ＭＳ ゴシック" panose="020B0609070205080204" pitchFamily="49" charset="-128"/>
                <a:ea typeface="ＭＳ ゴシック" panose="020B0609070205080204" pitchFamily="49" charset="-128"/>
              </a:rPr>
              <a:t>・管理業務の電子化</a:t>
            </a:r>
          </a:p>
          <a:p>
            <a:r>
              <a:rPr lang="ja-JP" altLang="en-US" sz="500">
                <a:solidFill>
                  <a:srgbClr val="000000"/>
                </a:solidFill>
                <a:latin typeface="ＭＳ ゴシック" panose="020B0609070205080204" pitchFamily="49" charset="-128"/>
                <a:ea typeface="ＭＳ ゴシック" panose="020B0609070205080204" pitchFamily="49" charset="-128"/>
              </a:rPr>
              <a:t>　・グループウェアによる情報共有、情報伝達</a:t>
            </a:r>
          </a:p>
          <a:p>
            <a:r>
              <a:rPr lang="ja-JP" altLang="en-US" sz="500">
                <a:solidFill>
                  <a:srgbClr val="000000"/>
                </a:solidFill>
                <a:latin typeface="ＭＳ ゴシック" panose="020B0609070205080204" pitchFamily="49" charset="-128"/>
                <a:ea typeface="ＭＳ ゴシック" panose="020B0609070205080204" pitchFamily="49" charset="-128"/>
              </a:rPr>
              <a:t>　・電子決裁システムの運用</a:t>
            </a:r>
          </a:p>
          <a:p>
            <a:r>
              <a:rPr lang="ja-JP" altLang="en-US" sz="500">
                <a:solidFill>
                  <a:srgbClr val="000000"/>
                </a:solidFill>
                <a:latin typeface="ＭＳ ゴシック" panose="020B0609070205080204" pitchFamily="49" charset="-128"/>
                <a:ea typeface="ＭＳ ゴシック" panose="020B0609070205080204" pitchFamily="49" charset="-128"/>
              </a:rPr>
              <a:t>　・予算管理システムの運用</a:t>
            </a:r>
          </a:p>
          <a:p>
            <a:r>
              <a:rPr lang="ja-JP" altLang="en-US" sz="500">
                <a:solidFill>
                  <a:srgbClr val="000000"/>
                </a:solidFill>
                <a:latin typeface="ＭＳ ゴシック" panose="020B0609070205080204" pitchFamily="49" charset="-128"/>
                <a:ea typeface="ＭＳ ゴシック" panose="020B0609070205080204" pitchFamily="49" charset="-128"/>
              </a:rPr>
              <a:t>・実効性のある情報セキュリティ対策の運用</a:t>
            </a:r>
          </a:p>
        </p:txBody>
      </p:sp>
      <p:sp>
        <p:nvSpPr>
          <p:cNvPr id="38942" name="AutoShape 30"/>
          <p:cNvSpPr>
            <a:spLocks noChangeArrowheads="1"/>
          </p:cNvSpPr>
          <p:nvPr/>
        </p:nvSpPr>
        <p:spPr bwMode="auto">
          <a:xfrm>
            <a:off x="6705600" y="4163710"/>
            <a:ext cx="1111250" cy="1508730"/>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ja-JP" altLang="en-US" sz="500">
                <a:solidFill>
                  <a:srgbClr val="000000"/>
                </a:solidFill>
                <a:latin typeface="ＭＳ ゴシック" panose="020B0609070205080204" pitchFamily="49" charset="-128"/>
                <a:ea typeface="ＭＳ ゴシック" panose="020B0609070205080204" pitchFamily="49" charset="-128"/>
              </a:rPr>
              <a:t>目標設定の観点は（評価指標）</a:t>
            </a:r>
          </a:p>
          <a:p>
            <a:r>
              <a:rPr lang="ja-JP" altLang="en-US" sz="500">
                <a:solidFill>
                  <a:srgbClr val="000000"/>
                </a:solidFill>
                <a:latin typeface="ＭＳ ゴシック" panose="020B0609070205080204" pitchFamily="49" charset="-128"/>
                <a:ea typeface="ＭＳ ゴシック" panose="020B0609070205080204" pitchFamily="49" charset="-128"/>
              </a:rPr>
              <a:t>■利用者満足度</a:t>
            </a:r>
          </a:p>
          <a:p>
            <a:r>
              <a:rPr lang="ja-JP" altLang="en-US" sz="500">
                <a:solidFill>
                  <a:srgbClr val="000000"/>
                </a:solidFill>
                <a:latin typeface="ＭＳ ゴシック" panose="020B0609070205080204" pitchFamily="49" charset="-128"/>
                <a:ea typeface="ＭＳ ゴシック" panose="020B0609070205080204" pitchFamily="49" charset="-128"/>
              </a:rPr>
              <a:t>■サービスレベル</a:t>
            </a:r>
          </a:p>
          <a:p>
            <a:r>
              <a:rPr lang="ja-JP" altLang="en-US" sz="500">
                <a:solidFill>
                  <a:srgbClr val="000000"/>
                </a:solidFill>
                <a:latin typeface="ＭＳ ゴシック" panose="020B0609070205080204" pitchFamily="49" charset="-128"/>
                <a:ea typeface="ＭＳ ゴシック" panose="020B0609070205080204" pitchFamily="49" charset="-128"/>
              </a:rPr>
              <a:t>・利用率、応答時間、ヒット率</a:t>
            </a:r>
          </a:p>
          <a:p>
            <a:r>
              <a:rPr lang="ja-JP" altLang="en-US" sz="500">
                <a:solidFill>
                  <a:srgbClr val="000000"/>
                </a:solidFill>
                <a:latin typeface="ＭＳ ゴシック" panose="020B0609070205080204" pitchFamily="49" charset="-128"/>
                <a:ea typeface="ＭＳ ゴシック" panose="020B0609070205080204" pitchFamily="49" charset="-128"/>
              </a:rPr>
              <a:t>■財務パフォーマンス</a:t>
            </a:r>
          </a:p>
          <a:p>
            <a:r>
              <a:rPr lang="ja-JP" altLang="en-US" sz="500">
                <a:solidFill>
                  <a:srgbClr val="000000"/>
                </a:solidFill>
                <a:latin typeface="ＭＳ ゴシック" panose="020B0609070205080204" pitchFamily="49" charset="-128"/>
                <a:ea typeface="ＭＳ ゴシック" panose="020B0609070205080204" pitchFamily="49" charset="-128"/>
              </a:rPr>
              <a:t>・コストパフォーマンス</a:t>
            </a:r>
          </a:p>
          <a:p>
            <a:r>
              <a:rPr lang="ja-JP" altLang="en-US" sz="500">
                <a:solidFill>
                  <a:srgbClr val="000000"/>
                </a:solidFill>
                <a:latin typeface="ＭＳ ゴシック" panose="020B0609070205080204" pitchFamily="49" charset="-128"/>
                <a:ea typeface="ＭＳ ゴシック" panose="020B0609070205080204" pitchFamily="49" charset="-128"/>
              </a:rPr>
              <a:t>■業務パフォーマンス</a:t>
            </a:r>
          </a:p>
          <a:p>
            <a:r>
              <a:rPr lang="ja-JP" altLang="en-US" sz="500">
                <a:solidFill>
                  <a:srgbClr val="000000"/>
                </a:solidFill>
                <a:latin typeface="ＭＳ ゴシック" panose="020B0609070205080204" pitchFamily="49" charset="-128"/>
                <a:ea typeface="ＭＳ ゴシック" panose="020B0609070205080204" pitchFamily="49" charset="-128"/>
              </a:rPr>
              <a:t>・職員当たりの処理件数</a:t>
            </a:r>
          </a:p>
          <a:p>
            <a:r>
              <a:rPr lang="ja-JP" altLang="en-US" sz="500">
                <a:solidFill>
                  <a:srgbClr val="000000"/>
                </a:solidFill>
                <a:latin typeface="ＭＳ ゴシック" panose="020B0609070205080204" pitchFamily="49" charset="-128"/>
                <a:ea typeface="ＭＳ ゴシック" panose="020B0609070205080204" pitchFamily="49" charset="-128"/>
              </a:rPr>
              <a:t>■職員の意識</a:t>
            </a:r>
          </a:p>
          <a:p>
            <a:r>
              <a:rPr lang="ja-JP" altLang="en-US" sz="500">
                <a:solidFill>
                  <a:srgbClr val="000000"/>
                </a:solidFill>
                <a:latin typeface="ＭＳ ゴシック" panose="020B0609070205080204" pitchFamily="49" charset="-128"/>
                <a:ea typeface="ＭＳ ゴシック" panose="020B0609070205080204" pitchFamily="49" charset="-128"/>
              </a:rPr>
              <a:t>・．．．</a:t>
            </a:r>
          </a:p>
          <a:p>
            <a:r>
              <a:rPr lang="ja-JP" altLang="en-US" sz="500">
                <a:solidFill>
                  <a:srgbClr val="000000"/>
                </a:solidFill>
                <a:latin typeface="ＭＳ ゴシック" panose="020B0609070205080204" pitchFamily="49" charset="-128"/>
                <a:ea typeface="ＭＳ ゴシック" panose="020B0609070205080204" pitchFamily="49" charset="-128"/>
              </a:rPr>
              <a:t>■資料・情報の質・量</a:t>
            </a:r>
          </a:p>
          <a:p>
            <a:r>
              <a:rPr lang="ja-JP" altLang="en-US" sz="500">
                <a:solidFill>
                  <a:srgbClr val="000000"/>
                </a:solidFill>
                <a:latin typeface="ＭＳ ゴシック" panose="020B0609070205080204" pitchFamily="49" charset="-128"/>
                <a:ea typeface="ＭＳ ゴシック" panose="020B0609070205080204" pitchFamily="49" charset="-128"/>
              </a:rPr>
              <a:t>・網羅率、．．</a:t>
            </a:r>
          </a:p>
          <a:p>
            <a:r>
              <a:rPr lang="ja-JP" altLang="en-US" sz="500">
                <a:solidFill>
                  <a:srgbClr val="000000"/>
                </a:solidFill>
                <a:latin typeface="ＭＳ ゴシック" panose="020B0609070205080204" pitchFamily="49" charset="-128"/>
                <a:ea typeface="ＭＳ ゴシック" panose="020B0609070205080204" pitchFamily="49" charset="-128"/>
              </a:rPr>
              <a:t>■利用促進</a:t>
            </a:r>
          </a:p>
          <a:p>
            <a:r>
              <a:rPr lang="ja-JP" altLang="en-US" sz="500">
                <a:solidFill>
                  <a:srgbClr val="000000"/>
                </a:solidFill>
                <a:latin typeface="ＭＳ ゴシック" panose="020B0609070205080204" pitchFamily="49" charset="-128"/>
                <a:ea typeface="ＭＳ ゴシック" panose="020B0609070205080204" pitchFamily="49" charset="-128"/>
              </a:rPr>
              <a:t>■提携機関との連携・関係</a:t>
            </a:r>
          </a:p>
          <a:p>
            <a:endParaRPr lang="en-US" altLang="ja-JP" sz="500">
              <a:solidFill>
                <a:srgbClr val="000000"/>
              </a:solidFill>
              <a:latin typeface="ＭＳ ゴシック" panose="020B0609070205080204" pitchFamily="49" charset="-128"/>
              <a:ea typeface="ＭＳ ゴシック" panose="020B0609070205080204" pitchFamily="49" charset="-128"/>
            </a:endParaRPr>
          </a:p>
        </p:txBody>
      </p:sp>
      <p:sp>
        <p:nvSpPr>
          <p:cNvPr id="38943" name="AutoShape 31"/>
          <p:cNvSpPr>
            <a:spLocks noChangeArrowheads="1"/>
          </p:cNvSpPr>
          <p:nvPr/>
        </p:nvSpPr>
        <p:spPr bwMode="auto">
          <a:xfrm>
            <a:off x="6711950" y="6270546"/>
            <a:ext cx="1943100" cy="612934"/>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en-US" altLang="ja-JP" sz="500">
                <a:solidFill>
                  <a:srgbClr val="000000"/>
                </a:solidFill>
                <a:latin typeface="ＭＳ ゴシック" panose="020B0609070205080204" pitchFamily="49" charset="-128"/>
                <a:ea typeface="ＭＳ ゴシック" panose="020B0609070205080204" pitchFamily="49" charset="-128"/>
              </a:rPr>
              <a:t>■</a:t>
            </a:r>
            <a:r>
              <a:rPr lang="ja-JP" altLang="en-US" sz="500">
                <a:solidFill>
                  <a:srgbClr val="000000"/>
                </a:solidFill>
                <a:latin typeface="ＭＳ ゴシック" panose="020B0609070205080204" pitchFamily="49" charset="-128"/>
                <a:ea typeface="ＭＳ ゴシック" panose="020B0609070205080204" pitchFamily="49" charset="-128"/>
              </a:rPr>
              <a:t>どのようになればいいのか？（評価）</a:t>
            </a:r>
          </a:p>
          <a:p>
            <a:r>
              <a:rPr lang="ja-JP" altLang="en-US" sz="500">
                <a:solidFill>
                  <a:srgbClr val="000000"/>
                </a:solidFill>
                <a:latin typeface="ＭＳ ゴシック" panose="020B0609070205080204" pitchFamily="49" charset="-128"/>
                <a:ea typeface="ＭＳ ゴシック" panose="020B0609070205080204" pitchFamily="49" charset="-128"/>
              </a:rPr>
              <a:t>・図書館における電子化一次情報の著作権の権利制限の拡大</a:t>
            </a:r>
          </a:p>
          <a:p>
            <a:r>
              <a:rPr lang="ja-JP" altLang="en-US" sz="500">
                <a:solidFill>
                  <a:srgbClr val="000000"/>
                </a:solidFill>
                <a:latin typeface="ＭＳ ゴシック" panose="020B0609070205080204" pitchFamily="49" charset="-128"/>
                <a:ea typeface="ＭＳ ゴシック" panose="020B0609070205080204" pitchFamily="49" charset="-128"/>
              </a:rPr>
              <a:t>・ネットワーク系情報収集の包括的許諾</a:t>
            </a:r>
          </a:p>
          <a:p>
            <a:r>
              <a:rPr lang="ja-JP" altLang="en-US" sz="500">
                <a:solidFill>
                  <a:srgbClr val="000000"/>
                </a:solidFill>
                <a:latin typeface="ＭＳ ゴシック" panose="020B0609070205080204" pitchFamily="49" charset="-128"/>
                <a:ea typeface="ＭＳ ゴシック" panose="020B0609070205080204" pitchFamily="49" charset="-128"/>
              </a:rPr>
              <a:t>・納本制度の拡大適用</a:t>
            </a:r>
          </a:p>
          <a:p>
            <a:endParaRPr lang="en-US" altLang="ja-JP" sz="500">
              <a:solidFill>
                <a:srgbClr val="000000"/>
              </a:solidFill>
              <a:latin typeface="ＭＳ ゴシック" panose="020B0609070205080204" pitchFamily="49" charset="-128"/>
              <a:ea typeface="ＭＳ ゴシック" panose="020B0609070205080204" pitchFamily="49" charset="-128"/>
            </a:endParaRPr>
          </a:p>
        </p:txBody>
      </p:sp>
      <p:sp>
        <p:nvSpPr>
          <p:cNvPr id="38946" name="AutoShape 34"/>
          <p:cNvSpPr>
            <a:spLocks noChangeArrowheads="1"/>
          </p:cNvSpPr>
          <p:nvPr/>
        </p:nvSpPr>
        <p:spPr bwMode="auto">
          <a:xfrm>
            <a:off x="7924801" y="5361009"/>
            <a:ext cx="777875" cy="187285"/>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ja-JP" altLang="en-US" sz="500">
                <a:solidFill>
                  <a:srgbClr val="000000"/>
                </a:solidFill>
                <a:latin typeface="ＭＳ ゴシック" panose="020B0609070205080204" pitchFamily="49" charset="-128"/>
                <a:ea typeface="ＭＳ ゴシック" panose="020B0609070205080204" pitchFamily="49" charset="-128"/>
              </a:rPr>
              <a:t>経営資源の適正配分</a:t>
            </a:r>
          </a:p>
        </p:txBody>
      </p:sp>
      <p:cxnSp>
        <p:nvCxnSpPr>
          <p:cNvPr id="38948" name="AutoShape 36"/>
          <p:cNvCxnSpPr>
            <a:cxnSpLocks noChangeShapeType="1"/>
            <a:stCxn id="38916" idx="2"/>
            <a:endCxn id="38917" idx="0"/>
          </p:cNvCxnSpPr>
          <p:nvPr/>
        </p:nvCxnSpPr>
        <p:spPr bwMode="auto">
          <a:xfrm flipH="1">
            <a:off x="3161508" y="1080176"/>
            <a:ext cx="793" cy="24471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1" name="AutoShape 39"/>
          <p:cNvCxnSpPr>
            <a:cxnSpLocks noChangeShapeType="1"/>
            <a:stCxn id="38917" idx="2"/>
            <a:endCxn id="38918" idx="0"/>
          </p:cNvCxnSpPr>
          <p:nvPr/>
        </p:nvCxnSpPr>
        <p:spPr bwMode="auto">
          <a:xfrm rot="16200000" flipH="1">
            <a:off x="3092976" y="1836093"/>
            <a:ext cx="249774" cy="112712"/>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2" name="AutoShape 40"/>
          <p:cNvCxnSpPr>
            <a:cxnSpLocks noChangeShapeType="1"/>
            <a:stCxn id="38918" idx="2"/>
            <a:endCxn id="38919" idx="0"/>
          </p:cNvCxnSpPr>
          <p:nvPr/>
        </p:nvCxnSpPr>
        <p:spPr bwMode="auto">
          <a:xfrm rot="5400000">
            <a:off x="3142189" y="2564458"/>
            <a:ext cx="151348" cy="112712"/>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3" name="AutoShape 41"/>
          <p:cNvCxnSpPr>
            <a:cxnSpLocks noChangeShapeType="1"/>
            <a:stCxn id="38919" idx="3"/>
            <a:endCxn id="38920" idx="1"/>
          </p:cNvCxnSpPr>
          <p:nvPr/>
        </p:nvCxnSpPr>
        <p:spPr bwMode="auto">
          <a:xfrm flipV="1">
            <a:off x="4570414" y="1108077"/>
            <a:ext cx="306387" cy="1809749"/>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4" name="AutoShape 42"/>
          <p:cNvCxnSpPr>
            <a:cxnSpLocks noChangeShapeType="1"/>
            <a:stCxn id="38920" idx="2"/>
            <a:endCxn id="38921" idx="0"/>
          </p:cNvCxnSpPr>
          <p:nvPr/>
        </p:nvCxnSpPr>
        <p:spPr bwMode="auto">
          <a:xfrm rot="5400000">
            <a:off x="5978307" y="1745060"/>
            <a:ext cx="273486" cy="381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5" name="AutoShape 43"/>
          <p:cNvCxnSpPr>
            <a:cxnSpLocks noChangeShapeType="1"/>
            <a:stCxn id="38921" idx="2"/>
            <a:endCxn id="38922" idx="0"/>
          </p:cNvCxnSpPr>
          <p:nvPr/>
        </p:nvCxnSpPr>
        <p:spPr bwMode="auto">
          <a:xfrm rot="16200000" flipH="1">
            <a:off x="6084274" y="2270125"/>
            <a:ext cx="252055" cy="2286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6" name="AutoShape 44"/>
          <p:cNvCxnSpPr>
            <a:cxnSpLocks noChangeShapeType="1"/>
            <a:stCxn id="38922" idx="3"/>
            <a:endCxn id="38923" idx="1"/>
          </p:cNvCxnSpPr>
          <p:nvPr/>
        </p:nvCxnSpPr>
        <p:spPr bwMode="auto">
          <a:xfrm flipV="1">
            <a:off x="7772401" y="479426"/>
            <a:ext cx="73025" cy="22098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7" name="AutoShape 45"/>
          <p:cNvCxnSpPr>
            <a:cxnSpLocks noChangeShapeType="1"/>
            <a:stCxn id="38923" idx="2"/>
            <a:endCxn id="38924" idx="0"/>
          </p:cNvCxnSpPr>
          <p:nvPr/>
        </p:nvCxnSpPr>
        <p:spPr bwMode="auto">
          <a:xfrm>
            <a:off x="9064625" y="658199"/>
            <a:ext cx="0" cy="21296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58" name="AutoShape 46"/>
          <p:cNvCxnSpPr>
            <a:cxnSpLocks noChangeShapeType="1"/>
            <a:stCxn id="38924" idx="2"/>
            <a:endCxn id="38925" idx="0"/>
          </p:cNvCxnSpPr>
          <p:nvPr/>
        </p:nvCxnSpPr>
        <p:spPr bwMode="auto">
          <a:xfrm rot="16200000" flipH="1">
            <a:off x="9078496" y="1385094"/>
            <a:ext cx="162758" cy="1905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2" name="AutoShape 50"/>
          <p:cNvCxnSpPr>
            <a:cxnSpLocks noChangeShapeType="1"/>
            <a:stCxn id="38929" idx="1"/>
            <a:endCxn id="38970" idx="0"/>
          </p:cNvCxnSpPr>
          <p:nvPr/>
        </p:nvCxnSpPr>
        <p:spPr bwMode="auto">
          <a:xfrm rot="10800000">
            <a:off x="5600700" y="3196005"/>
            <a:ext cx="1104900" cy="340946"/>
          </a:xfrm>
          <a:prstGeom prst="curvedConnector4">
            <a:avLst>
              <a:gd name="adj1" fmla="val 6897"/>
              <a:gd name="adj2" fmla="val 167049"/>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3" name="AutoShape 51"/>
          <p:cNvCxnSpPr>
            <a:cxnSpLocks noChangeShapeType="1"/>
            <a:stCxn id="38942" idx="2"/>
            <a:endCxn id="38973" idx="0"/>
          </p:cNvCxnSpPr>
          <p:nvPr/>
        </p:nvCxnSpPr>
        <p:spPr bwMode="auto">
          <a:xfrm rot="16200000" flipH="1">
            <a:off x="7321097" y="5612569"/>
            <a:ext cx="23133" cy="142875"/>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4" name="AutoShape 52"/>
          <p:cNvCxnSpPr>
            <a:cxnSpLocks noChangeShapeType="1"/>
            <a:stCxn id="38943" idx="3"/>
            <a:endCxn id="38975" idx="2"/>
          </p:cNvCxnSpPr>
          <p:nvPr/>
        </p:nvCxnSpPr>
        <p:spPr bwMode="auto">
          <a:xfrm>
            <a:off x="8655050" y="6577014"/>
            <a:ext cx="503238" cy="195937"/>
          </a:xfrm>
          <a:prstGeom prst="curvedConnector4">
            <a:avLst>
              <a:gd name="adj1" fmla="val 10726"/>
              <a:gd name="adj2" fmla="val 21667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5" name="AutoShape 53"/>
          <p:cNvCxnSpPr>
            <a:cxnSpLocks noChangeShapeType="1"/>
            <a:stCxn id="38946" idx="0"/>
            <a:endCxn id="38942" idx="3"/>
          </p:cNvCxnSpPr>
          <p:nvPr/>
        </p:nvCxnSpPr>
        <p:spPr bwMode="auto">
          <a:xfrm rot="16200000" flipV="1">
            <a:off x="7843829" y="4891098"/>
            <a:ext cx="442933" cy="496888"/>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6" name="AutoShape 54"/>
          <p:cNvCxnSpPr>
            <a:cxnSpLocks noChangeShapeType="1"/>
            <a:stCxn id="38922" idx="2"/>
            <a:endCxn id="38927" idx="0"/>
          </p:cNvCxnSpPr>
          <p:nvPr/>
        </p:nvCxnSpPr>
        <p:spPr bwMode="auto">
          <a:xfrm rot="5400000">
            <a:off x="4274375" y="1374924"/>
            <a:ext cx="557153" cy="35433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7" name="AutoShape 55"/>
          <p:cNvCxnSpPr>
            <a:cxnSpLocks noChangeShapeType="1"/>
            <a:stCxn id="38927" idx="2"/>
            <a:endCxn id="38926" idx="0"/>
          </p:cNvCxnSpPr>
          <p:nvPr/>
        </p:nvCxnSpPr>
        <p:spPr bwMode="auto">
          <a:xfrm rot="16200000" flipH="1">
            <a:off x="2760505" y="5250695"/>
            <a:ext cx="415370" cy="37378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9" name="AutoShape 57"/>
          <p:cNvCxnSpPr>
            <a:cxnSpLocks noChangeShapeType="1"/>
            <a:stCxn id="38970" idx="1"/>
            <a:endCxn id="38926" idx="0"/>
          </p:cNvCxnSpPr>
          <p:nvPr/>
        </p:nvCxnSpPr>
        <p:spPr bwMode="auto">
          <a:xfrm rot="10800000" flipV="1">
            <a:off x="3155080" y="5059363"/>
            <a:ext cx="1493120" cy="585907"/>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0" name="AutoShape 58"/>
          <p:cNvSpPr>
            <a:spLocks noChangeArrowheads="1"/>
          </p:cNvSpPr>
          <p:nvPr/>
        </p:nvSpPr>
        <p:spPr bwMode="auto">
          <a:xfrm>
            <a:off x="4648200" y="3196005"/>
            <a:ext cx="1905000" cy="3726716"/>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ja-JP" altLang="en-US" sz="500">
                <a:solidFill>
                  <a:srgbClr val="000000"/>
                </a:solidFill>
                <a:latin typeface="ＭＳ ゴシック" panose="020B0609070205080204" pitchFamily="49" charset="-128"/>
                <a:ea typeface="ＭＳ ゴシック" panose="020B0609070205080204" pitchFamily="49" charset="-128"/>
              </a:rPr>
              <a:t>誰のために、どのようにしたい？</a:t>
            </a:r>
          </a:p>
          <a:p>
            <a:r>
              <a:rPr lang="ja-JP" altLang="en-US" sz="500">
                <a:solidFill>
                  <a:srgbClr val="000000"/>
                </a:solidFill>
                <a:latin typeface="ＭＳ ゴシック" panose="020B0609070205080204" pitchFamily="49" charset="-128"/>
                <a:ea typeface="ＭＳ ゴシック" panose="020B0609070205080204" pitchFamily="49" charset="-128"/>
              </a:rPr>
              <a:t>図書館サービス利用者</a:t>
            </a:r>
          </a:p>
          <a:p>
            <a:r>
              <a:rPr lang="ja-JP" altLang="en-US" sz="500">
                <a:solidFill>
                  <a:srgbClr val="000000"/>
                </a:solidFill>
                <a:latin typeface="ＭＳ ゴシック" panose="020B0609070205080204" pitchFamily="49" charset="-128"/>
                <a:ea typeface="ＭＳ ゴシック" panose="020B0609070205080204" pitchFamily="49" charset="-128"/>
              </a:rPr>
              <a:t>●来館利用者</a:t>
            </a:r>
          </a:p>
          <a:p>
            <a:pPr>
              <a:spcBef>
                <a:spcPct val="20000"/>
              </a:spcBef>
              <a:buClr>
                <a:schemeClr val="accent2"/>
              </a:buClr>
              <a:buSzPct val="55000"/>
              <a:buFont typeface="Wingdings" panose="05000000000000000000" pitchFamily="2" charset="2"/>
              <a:buNone/>
            </a:pPr>
            <a:r>
              <a:rPr lang="ja-JP" altLang="en-US" sz="500"/>
              <a:t>・来館された人にはすべての資料をに閲覧できるようにする</a:t>
            </a:r>
          </a:p>
          <a:p>
            <a:pPr>
              <a:spcBef>
                <a:spcPct val="20000"/>
              </a:spcBef>
              <a:buClr>
                <a:schemeClr val="accent2"/>
              </a:buClr>
              <a:buSzPct val="55000"/>
              <a:buFont typeface="Wingdings" panose="05000000000000000000" pitchFamily="2" charset="2"/>
              <a:buNone/>
            </a:pPr>
            <a:r>
              <a:rPr lang="ja-JP" altLang="en-US" sz="500"/>
              <a:t>・既に電子化されている資料は、館内においてはすべて閲覧提供できるように調整する</a:t>
            </a:r>
          </a:p>
          <a:p>
            <a:pPr>
              <a:spcBef>
                <a:spcPct val="20000"/>
              </a:spcBef>
              <a:buClr>
                <a:schemeClr val="accent2"/>
              </a:buClr>
              <a:buSzPct val="55000"/>
              <a:buFont typeface="Wingdings" panose="05000000000000000000" pitchFamily="2" charset="2"/>
              <a:buNone/>
            </a:pPr>
            <a:r>
              <a:rPr lang="ja-JP" altLang="en-US" sz="500"/>
              <a:t>・書誌検索から、資料閲覧までの時間短縮</a:t>
            </a:r>
          </a:p>
          <a:p>
            <a:pPr>
              <a:spcBef>
                <a:spcPct val="20000"/>
              </a:spcBef>
              <a:buClr>
                <a:schemeClr val="accent2"/>
              </a:buClr>
              <a:buSzPct val="65000"/>
              <a:buFont typeface="Wingdings" panose="05000000000000000000" pitchFamily="2" charset="2"/>
              <a:buNone/>
            </a:pPr>
            <a:r>
              <a:rPr lang="ja-JP" altLang="en-US" sz="500"/>
              <a:t>（必要な資料を速やかに見つけ出し、請求、閲覧もスムーズに。資料請求以降は、電子化されているものはディスプレィで即時閲覧、プリンタにコピー、電子化されていないものは窓口で資料請求、コピー依頼）</a:t>
            </a:r>
          </a:p>
          <a:p>
            <a:pPr>
              <a:spcBef>
                <a:spcPct val="20000"/>
              </a:spcBef>
              <a:buClr>
                <a:schemeClr val="accent2"/>
              </a:buClr>
              <a:buSzPct val="55000"/>
              <a:buFont typeface="Wingdings" panose="05000000000000000000" pitchFamily="2" charset="2"/>
              <a:buNone/>
            </a:pPr>
            <a:r>
              <a:rPr lang="ja-JP" altLang="en-US" sz="500">
                <a:solidFill>
                  <a:srgbClr val="000000"/>
                </a:solidFill>
                <a:latin typeface="ＭＳ ゴシック" panose="020B0609070205080204" pitchFamily="49" charset="-128"/>
                <a:ea typeface="ＭＳ ゴシック" panose="020B0609070205080204" pitchFamily="49" charset="-128"/>
              </a:rPr>
              <a:t>●非来館利用者</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ja-JP" altLang="en-US" sz="500"/>
              <a:t>来館できない人に関しては、インターネットから同様のサービスを提供できるようにするべき。しかし、カレント情報に関しては、著作権の他人の権利、民業圧迫の観点から、制限されるが、可能な限り提供できるように努力する</a:t>
            </a:r>
            <a:endParaRPr lang="ja-JP" altLang="en-US" sz="500">
              <a:solidFill>
                <a:srgbClr val="000000"/>
              </a:solidFill>
              <a:latin typeface="ＭＳ ゴシック" panose="020B0609070205080204" pitchFamily="49" charset="-128"/>
              <a:ea typeface="ＭＳ ゴシック" panose="020B0609070205080204" pitchFamily="49" charset="-128"/>
            </a:endParaRPr>
          </a:p>
          <a:p>
            <a:r>
              <a:rPr lang="ja-JP" altLang="en-US" sz="500">
                <a:solidFill>
                  <a:srgbClr val="000000"/>
                </a:solidFill>
                <a:latin typeface="ＭＳ ゴシック" panose="020B0609070205080204" pitchFamily="49" charset="-128"/>
                <a:ea typeface="ＭＳ ゴシック" panose="020B0609070205080204" pitchFamily="49" charset="-128"/>
              </a:rPr>
              <a:t>◆図書館非利用者</a:t>
            </a:r>
          </a:p>
          <a:p>
            <a:r>
              <a:rPr lang="ja-JP" altLang="en-US" sz="500">
                <a:solidFill>
                  <a:srgbClr val="000000"/>
                </a:solidFill>
                <a:latin typeface="ＭＳ ゴシック" panose="020B0609070205080204" pitchFamily="49" charset="-128"/>
                <a:ea typeface="ＭＳ ゴシック" panose="020B0609070205080204" pitchFamily="49" charset="-128"/>
              </a:rPr>
              <a:t>◆地域図書館利用者</a:t>
            </a:r>
          </a:p>
          <a:p>
            <a:r>
              <a:rPr lang="ja-JP" altLang="en-US" sz="500">
                <a:solidFill>
                  <a:srgbClr val="000000"/>
                </a:solidFill>
                <a:latin typeface="ＭＳ ゴシック" panose="020B0609070205080204" pitchFamily="49" charset="-128"/>
                <a:ea typeface="ＭＳ ゴシック" panose="020B0609070205080204" pitchFamily="49" charset="-128"/>
              </a:rPr>
              <a:t>・当該図書館にない資料は、他の公共図書館にもなかった場合は、図書館職員を通じて</a:t>
            </a:r>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にコピー請求して入手できるように→次は、図書館内では電子化一次情報が見れるように</a:t>
            </a:r>
          </a:p>
          <a:p>
            <a:r>
              <a:rPr lang="ja-JP" altLang="en-US" sz="500">
                <a:solidFill>
                  <a:srgbClr val="000000"/>
                </a:solidFill>
                <a:latin typeface="ＭＳ ゴシック" panose="020B0609070205080204" pitchFamily="49" charset="-128"/>
                <a:ea typeface="ＭＳ ゴシック" panose="020B0609070205080204" pitchFamily="49" charset="-128"/>
              </a:rPr>
              <a:t>◆大学図書館利用者</a:t>
            </a:r>
          </a:p>
          <a:p>
            <a:r>
              <a:rPr lang="ja-JP" altLang="en-US" sz="500">
                <a:solidFill>
                  <a:srgbClr val="000000"/>
                </a:solidFill>
                <a:latin typeface="ＭＳ ゴシック" panose="020B0609070205080204" pitchFamily="49" charset="-128"/>
                <a:ea typeface="ＭＳ ゴシック" panose="020B0609070205080204" pitchFamily="49" charset="-128"/>
              </a:rPr>
              <a:t>・大学の図書館、公共図書館にない資料は、図書館職員を通じて</a:t>
            </a:r>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にコピー請求して入手できるように→次は、図書館内では電子化一次情報が見れるように</a:t>
            </a:r>
          </a:p>
          <a:p>
            <a:r>
              <a:rPr lang="ja-JP" altLang="en-US" sz="500">
                <a:solidFill>
                  <a:srgbClr val="000000"/>
                </a:solidFill>
                <a:latin typeface="ＭＳ ゴシック" panose="020B0609070205080204" pitchFamily="49" charset="-128"/>
                <a:ea typeface="ＭＳ ゴシック" panose="020B0609070205080204" pitchFamily="49" charset="-128"/>
              </a:rPr>
              <a:t>●将来の利用者</a:t>
            </a:r>
          </a:p>
          <a:p>
            <a:r>
              <a:rPr lang="ja-JP" altLang="en-US" sz="500">
                <a:solidFill>
                  <a:srgbClr val="000000"/>
                </a:solidFill>
                <a:latin typeface="ＭＳ ゴシック" panose="020B0609070205080204" pitchFamily="49" charset="-128"/>
                <a:ea typeface="ＭＳ ゴシック" panose="020B0609070205080204" pitchFamily="49" charset="-128"/>
              </a:rPr>
              <a:t>・過去の知的資産を、任意のキーワードで検索していつでもどこでも見れるように</a:t>
            </a:r>
          </a:p>
          <a:p>
            <a:endParaRPr lang="ja-JP" altLang="en-US" sz="500">
              <a:solidFill>
                <a:srgbClr val="000000"/>
              </a:solidFill>
              <a:latin typeface="ＭＳ ゴシック" panose="020B0609070205080204" pitchFamily="49" charset="-128"/>
              <a:ea typeface="ＭＳ ゴシック" panose="020B0609070205080204" pitchFamily="49" charset="-128"/>
            </a:endParaRPr>
          </a:p>
          <a:p>
            <a:r>
              <a:rPr lang="ja-JP" altLang="en-US" sz="500">
                <a:solidFill>
                  <a:srgbClr val="000000"/>
                </a:solidFill>
                <a:latin typeface="ＭＳ ゴシック" panose="020B0609070205080204" pitchFamily="49" charset="-128"/>
                <a:ea typeface="ＭＳ ゴシック" panose="020B0609070205080204" pitchFamily="49" charset="-128"/>
              </a:rPr>
              <a:t>図書館員</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職員</a:t>
            </a:r>
          </a:p>
          <a:p>
            <a:r>
              <a:rPr lang="ja-JP" altLang="en-US" sz="500">
                <a:solidFill>
                  <a:srgbClr val="000000"/>
                </a:solidFill>
                <a:latin typeface="ＭＳ ゴシック" panose="020B0609070205080204" pitchFamily="49" charset="-128"/>
                <a:ea typeface="ＭＳ ゴシック" panose="020B0609070205080204" pitchFamily="49" charset="-128"/>
              </a:rPr>
              <a:t>・来館者からの閲覧請求手続きを迅速に</a:t>
            </a:r>
          </a:p>
          <a:p>
            <a:r>
              <a:rPr lang="ja-JP" altLang="en-US" sz="500">
                <a:solidFill>
                  <a:srgbClr val="000000"/>
                </a:solidFill>
                <a:latin typeface="ＭＳ ゴシック" panose="020B0609070205080204" pitchFamily="49" charset="-128"/>
                <a:ea typeface="ＭＳ ゴシック" panose="020B0609070205080204" pitchFamily="49" charset="-128"/>
              </a:rPr>
              <a:t>・他図書館からの貸出・複写請求手続きを迅速に</a:t>
            </a:r>
          </a:p>
          <a:p>
            <a:r>
              <a:rPr lang="ja-JP" altLang="en-US" sz="500">
                <a:solidFill>
                  <a:srgbClr val="000000"/>
                </a:solidFill>
                <a:latin typeface="ＭＳ ゴシック" panose="020B0609070205080204" pitchFamily="49" charset="-128"/>
                <a:ea typeface="ＭＳ ゴシック" panose="020B0609070205080204" pitchFamily="49" charset="-128"/>
              </a:rPr>
              <a:t>●電子化を推進する部局職員</a:t>
            </a:r>
          </a:p>
          <a:p>
            <a:r>
              <a:rPr lang="ja-JP" altLang="en-US" sz="500">
                <a:solidFill>
                  <a:srgbClr val="000000"/>
                </a:solidFill>
                <a:latin typeface="ＭＳ ゴシック" panose="020B0609070205080204" pitchFamily="49" charset="-128"/>
                <a:ea typeface="ＭＳ ゴシック" panose="020B0609070205080204" pitchFamily="49" charset="-128"/>
              </a:rPr>
              <a:t>・先進的なネットワーク技術を把握・検証できる環境の利用</a:t>
            </a:r>
          </a:p>
          <a:p>
            <a:r>
              <a:rPr lang="ja-JP" altLang="en-US" sz="500">
                <a:solidFill>
                  <a:srgbClr val="000000"/>
                </a:solidFill>
                <a:latin typeface="ＭＳ ゴシック" panose="020B0609070205080204" pitchFamily="49" charset="-128"/>
                <a:ea typeface="ＭＳ ゴシック" panose="020B0609070205080204" pitchFamily="49" charset="-128"/>
              </a:rPr>
              <a:t>●</a:t>
            </a:r>
            <a:r>
              <a:rPr lang="en-US" altLang="ja-JP" sz="500">
                <a:solidFill>
                  <a:srgbClr val="000000"/>
                </a:solidFill>
                <a:latin typeface="ＭＳ ゴシック" panose="020B0609070205080204" pitchFamily="49" charset="-128"/>
                <a:ea typeface="ＭＳ ゴシック" panose="020B0609070205080204" pitchFamily="49" charset="-128"/>
              </a:rPr>
              <a:t>NDL</a:t>
            </a:r>
            <a:r>
              <a:rPr lang="ja-JP" altLang="en-US" sz="500">
                <a:solidFill>
                  <a:srgbClr val="000000"/>
                </a:solidFill>
                <a:latin typeface="ＭＳ ゴシック" panose="020B0609070205080204" pitchFamily="49" charset="-128"/>
                <a:ea typeface="ＭＳ ゴシック" panose="020B0609070205080204" pitchFamily="49" charset="-128"/>
              </a:rPr>
              <a:t>管理業務職員</a:t>
            </a:r>
          </a:p>
          <a:p>
            <a:r>
              <a:rPr lang="ja-JP" altLang="en-US" sz="500">
                <a:solidFill>
                  <a:srgbClr val="000000"/>
                </a:solidFill>
                <a:latin typeface="ＭＳ ゴシック" panose="020B0609070205080204" pitchFamily="49" charset="-128"/>
                <a:ea typeface="ＭＳ ゴシック" panose="020B0609070205080204" pitchFamily="49" charset="-128"/>
              </a:rPr>
              <a:t>・管理業務のシステム化による業務の効率化</a:t>
            </a:r>
          </a:p>
          <a:p>
            <a:r>
              <a:rPr lang="ja-JP" altLang="en-US" sz="500">
                <a:solidFill>
                  <a:srgbClr val="000000"/>
                </a:solidFill>
                <a:latin typeface="ＭＳ ゴシック" panose="020B0609070205080204" pitchFamily="49" charset="-128"/>
                <a:ea typeface="ＭＳ ゴシック" panose="020B0609070205080204" pitchFamily="49" charset="-128"/>
              </a:rPr>
              <a:t>・情報公開対応の効率化</a:t>
            </a:r>
          </a:p>
          <a:p>
            <a:r>
              <a:rPr lang="ja-JP" altLang="en-US" sz="500">
                <a:solidFill>
                  <a:srgbClr val="000000"/>
                </a:solidFill>
                <a:latin typeface="ＭＳ ゴシック" panose="020B0609070205080204" pitchFamily="49" charset="-128"/>
                <a:ea typeface="ＭＳ ゴシック" panose="020B0609070205080204" pitchFamily="49" charset="-128"/>
              </a:rPr>
              <a:t>●他図書館員</a:t>
            </a:r>
          </a:p>
          <a:p>
            <a:r>
              <a:rPr lang="ja-JP" altLang="en-US" sz="500">
                <a:solidFill>
                  <a:srgbClr val="000000"/>
                </a:solidFill>
                <a:latin typeface="ＭＳ ゴシック" panose="020B0609070205080204" pitchFamily="49" charset="-128"/>
                <a:ea typeface="ＭＳ ゴシック" panose="020B0609070205080204" pitchFamily="49" charset="-128"/>
              </a:rPr>
              <a:t>・利用者からの請求で、自図書館にない資料の閲覧・複写対応を迅速にできるように</a:t>
            </a:r>
          </a:p>
        </p:txBody>
      </p:sp>
      <p:cxnSp>
        <p:nvCxnSpPr>
          <p:cNvPr id="38971" name="AutoShape 59"/>
          <p:cNvCxnSpPr>
            <a:cxnSpLocks noChangeShapeType="1"/>
            <a:stCxn id="38926" idx="3"/>
            <a:endCxn id="38942" idx="1"/>
          </p:cNvCxnSpPr>
          <p:nvPr/>
        </p:nvCxnSpPr>
        <p:spPr bwMode="auto">
          <a:xfrm flipV="1">
            <a:off x="4616298" y="4918076"/>
            <a:ext cx="2089303" cy="1289051"/>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2" name="AutoShape 60"/>
          <p:cNvCxnSpPr>
            <a:cxnSpLocks noChangeShapeType="1"/>
            <a:stCxn id="38921" idx="2"/>
            <a:endCxn id="38929" idx="0"/>
          </p:cNvCxnSpPr>
          <p:nvPr/>
        </p:nvCxnSpPr>
        <p:spPr bwMode="auto">
          <a:xfrm rot="16200000" flipH="1">
            <a:off x="6314113" y="2040285"/>
            <a:ext cx="613112" cy="1049338"/>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3" name="AutoShape 61"/>
          <p:cNvSpPr>
            <a:spLocks noChangeArrowheads="1"/>
          </p:cNvSpPr>
          <p:nvPr/>
        </p:nvSpPr>
        <p:spPr bwMode="auto">
          <a:xfrm>
            <a:off x="7010400" y="5695573"/>
            <a:ext cx="787400" cy="527804"/>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ja-JP" altLang="en-US" sz="500">
                <a:solidFill>
                  <a:srgbClr val="000000"/>
                </a:solidFill>
                <a:latin typeface="ＭＳ ゴシック" panose="020B0609070205080204" pitchFamily="49" charset="-128"/>
                <a:ea typeface="ＭＳ ゴシック" panose="020B0609070205080204" pitchFamily="49" charset="-128"/>
              </a:rPr>
              <a:t>目標値設定</a:t>
            </a:r>
          </a:p>
          <a:p>
            <a:r>
              <a:rPr lang="ja-JP" altLang="en-US" sz="500">
                <a:solidFill>
                  <a:srgbClr val="000000"/>
                </a:solidFill>
                <a:latin typeface="ＭＳ ゴシック" panose="020B0609070205080204" pitchFamily="49" charset="-128"/>
                <a:ea typeface="ＭＳ ゴシック" panose="020B0609070205080204" pitchFamily="49" charset="-128"/>
              </a:rPr>
              <a:t>・評価指標に従った評価がどのような値になればいいのか？</a:t>
            </a:r>
          </a:p>
        </p:txBody>
      </p:sp>
      <p:cxnSp>
        <p:nvCxnSpPr>
          <p:cNvPr id="38974" name="AutoShape 62"/>
          <p:cNvCxnSpPr>
            <a:cxnSpLocks noChangeShapeType="1"/>
            <a:stCxn id="38973" idx="2"/>
            <a:endCxn id="38943" idx="0"/>
          </p:cNvCxnSpPr>
          <p:nvPr/>
        </p:nvCxnSpPr>
        <p:spPr bwMode="auto">
          <a:xfrm rot="16200000" flipH="1">
            <a:off x="7520217" y="6107261"/>
            <a:ext cx="47169" cy="2794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5" name="AutoShape 63"/>
          <p:cNvSpPr>
            <a:spLocks noChangeArrowheads="1"/>
          </p:cNvSpPr>
          <p:nvPr/>
        </p:nvSpPr>
        <p:spPr bwMode="auto">
          <a:xfrm>
            <a:off x="8763001" y="6330276"/>
            <a:ext cx="790575" cy="442674"/>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ja-JP" altLang="en-US" sz="500">
                <a:solidFill>
                  <a:srgbClr val="000000"/>
                </a:solidFill>
                <a:latin typeface="ＭＳ ゴシック" panose="020B0609070205080204" pitchFamily="49" charset="-128"/>
                <a:ea typeface="ＭＳ ゴシック" panose="020B0609070205080204" pitchFamily="49" charset="-128"/>
              </a:rPr>
              <a:t>評価</a:t>
            </a:r>
          </a:p>
          <a:p>
            <a:r>
              <a:rPr lang="ja-JP" altLang="en-US" sz="500">
                <a:solidFill>
                  <a:srgbClr val="000000"/>
                </a:solidFill>
                <a:latin typeface="ＭＳ ゴシック" panose="020B0609070205080204" pitchFamily="49" charset="-128"/>
                <a:ea typeface="ＭＳ ゴシック" panose="020B0609070205080204" pitchFamily="49" charset="-128"/>
              </a:rPr>
              <a:t>・目標値と評価指標に従った評価値の比較</a:t>
            </a:r>
          </a:p>
        </p:txBody>
      </p:sp>
      <p:sp>
        <p:nvSpPr>
          <p:cNvPr id="38976" name="AutoShape 64"/>
          <p:cNvSpPr>
            <a:spLocks noChangeArrowheads="1"/>
          </p:cNvSpPr>
          <p:nvPr/>
        </p:nvSpPr>
        <p:spPr bwMode="auto">
          <a:xfrm>
            <a:off x="8686801" y="5839442"/>
            <a:ext cx="790575" cy="357545"/>
          </a:xfrm>
          <a:prstGeom prst="flowChartAlternateProcess">
            <a:avLst/>
          </a:prstGeom>
          <a:solidFill>
            <a:srgbClr val="FFFFCC"/>
          </a:solidFill>
          <a:ln w="9525">
            <a:solidFill>
              <a:schemeClr val="tx1"/>
            </a:solidFill>
            <a:miter lim="800000"/>
            <a:headEnd/>
            <a:tailEnd/>
          </a:ln>
          <a:effectLst>
            <a:outerShdw dist="35921" dir="2700000" algn="ctr" rotWithShape="0">
              <a:schemeClr val="bg2"/>
            </a:outerShdw>
          </a:effectLst>
        </p:spPr>
        <p:txBody>
          <a:bodyPr anchor="ctr">
            <a:spAutoFit/>
          </a:bodyPr>
          <a:lstStyle/>
          <a:p>
            <a:r>
              <a:rPr lang="ja-JP" altLang="en-US" sz="500">
                <a:solidFill>
                  <a:srgbClr val="000000"/>
                </a:solidFill>
                <a:latin typeface="ＭＳ ゴシック" panose="020B0609070205080204" pitchFamily="49" charset="-128"/>
                <a:ea typeface="ＭＳ ゴシック" panose="020B0609070205080204" pitchFamily="49" charset="-128"/>
              </a:rPr>
              <a:t>・改善すべき項目の洗い出し</a:t>
            </a:r>
          </a:p>
          <a:p>
            <a:r>
              <a:rPr lang="ja-JP" altLang="en-US" sz="500">
                <a:solidFill>
                  <a:srgbClr val="000000"/>
                </a:solidFill>
                <a:latin typeface="ＭＳ ゴシック" panose="020B0609070205080204" pitchFamily="49" charset="-128"/>
                <a:ea typeface="ＭＳ ゴシック" panose="020B0609070205080204" pitchFamily="49" charset="-128"/>
              </a:rPr>
              <a:t>・目標値の再設定</a:t>
            </a:r>
          </a:p>
        </p:txBody>
      </p:sp>
      <p:cxnSp>
        <p:nvCxnSpPr>
          <p:cNvPr id="38977" name="AutoShape 65"/>
          <p:cNvCxnSpPr>
            <a:cxnSpLocks noChangeShapeType="1"/>
          </p:cNvCxnSpPr>
          <p:nvPr/>
        </p:nvCxnSpPr>
        <p:spPr bwMode="auto">
          <a:xfrm rot="5400000" flipH="1">
            <a:off x="8439151" y="6330951"/>
            <a:ext cx="142875" cy="7620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8" name="AutoShape 66"/>
          <p:cNvCxnSpPr>
            <a:cxnSpLocks noChangeShapeType="1"/>
            <a:stCxn id="38976" idx="0"/>
            <a:endCxn id="38946" idx="2"/>
          </p:cNvCxnSpPr>
          <p:nvPr/>
        </p:nvCxnSpPr>
        <p:spPr bwMode="auto">
          <a:xfrm rot="16200000" flipV="1">
            <a:off x="8552339" y="5309692"/>
            <a:ext cx="291148" cy="768350"/>
          </a:xfrm>
          <a:prstGeom prst="curvedConnector3">
            <a:avLst>
              <a:gd name="adj1" fmla="val 5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9" name="Text Box 67"/>
          <p:cNvSpPr txBox="1">
            <a:spLocks noChangeArrowheads="1"/>
          </p:cNvSpPr>
          <p:nvPr/>
        </p:nvSpPr>
        <p:spPr bwMode="auto">
          <a:xfrm>
            <a:off x="9525000" y="76201"/>
            <a:ext cx="9906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500"/>
              <a:t>平成</a:t>
            </a:r>
            <a:r>
              <a:rPr lang="en-US" altLang="ja-JP" sz="500"/>
              <a:t>14</a:t>
            </a:r>
            <a:r>
              <a:rPr lang="ja-JP" altLang="en-US" sz="500"/>
              <a:t>年</a:t>
            </a:r>
            <a:r>
              <a:rPr lang="en-US" altLang="ja-JP" sz="500"/>
              <a:t>7</a:t>
            </a:r>
            <a:r>
              <a:rPr lang="ja-JP" altLang="en-US" sz="500"/>
              <a:t>月</a:t>
            </a:r>
            <a:r>
              <a:rPr lang="en-US" altLang="ja-JP" sz="500"/>
              <a:t>2</a:t>
            </a:r>
            <a:r>
              <a:rPr lang="ja-JP" altLang="en-US" sz="500"/>
              <a:t>日　中山</a:t>
            </a:r>
          </a:p>
        </p:txBody>
      </p:sp>
    </p:spTree>
    <p:extLst>
      <p:ext uri="{BB962C8B-B14F-4D97-AF65-F5344CB8AC3E}">
        <p14:creationId xmlns:p14="http://schemas.microsoft.com/office/powerpoint/2010/main" val="212086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日付プレースホルダー 3"/>
          <p:cNvSpPr>
            <a:spLocks noGrp="1"/>
          </p:cNvSpPr>
          <p:nvPr>
            <p:ph type="dt" sz="half" idx="10"/>
          </p:nvPr>
        </p:nvSpPr>
        <p:spPr/>
        <p:txBody>
          <a:bodyPr/>
          <a:lstStyle/>
          <a:p>
            <a:endParaRPr lang="en-US" altLang="ja-JP" dirty="0"/>
          </a:p>
        </p:txBody>
      </p:sp>
      <p:sp>
        <p:nvSpPr>
          <p:cNvPr id="173" name="スライド番号プレースホルダー 5"/>
          <p:cNvSpPr>
            <a:spLocks noGrp="1"/>
          </p:cNvSpPr>
          <p:nvPr>
            <p:ph type="sldNum" sz="quarter" idx="12"/>
          </p:nvPr>
        </p:nvSpPr>
        <p:spPr/>
        <p:txBody>
          <a:bodyPr/>
          <a:lstStyle/>
          <a:p>
            <a:fld id="{AC1FBB67-24F6-4B35-8B95-9DCBAC1118CA}" type="slidenum">
              <a:rPr lang="en-US" altLang="ja-JP"/>
              <a:pPr/>
              <a:t>21</a:t>
            </a:fld>
            <a:endParaRPr lang="en-US" altLang="ja-JP"/>
          </a:p>
        </p:txBody>
      </p:sp>
      <p:sp>
        <p:nvSpPr>
          <p:cNvPr id="46082" name="Rectangle 2"/>
          <p:cNvSpPr>
            <a:spLocks noGrp="1" noChangeArrowheads="1"/>
          </p:cNvSpPr>
          <p:nvPr>
            <p:ph type="title"/>
          </p:nvPr>
        </p:nvSpPr>
        <p:spPr>
          <a:xfrm>
            <a:off x="3657600" y="76200"/>
            <a:ext cx="2819400" cy="304800"/>
          </a:xfrm>
        </p:spPr>
        <p:txBody>
          <a:bodyPr/>
          <a:lstStyle/>
          <a:p>
            <a:r>
              <a:rPr lang="ja-JP" altLang="en-US" sz="1000"/>
              <a:t>数年後の電子図書館サービスイメージ</a:t>
            </a:r>
          </a:p>
        </p:txBody>
      </p:sp>
      <p:sp>
        <p:nvSpPr>
          <p:cNvPr id="46084" name="AutoShape 4"/>
          <p:cNvSpPr>
            <a:spLocks noChangeArrowheads="1"/>
          </p:cNvSpPr>
          <p:nvPr/>
        </p:nvSpPr>
        <p:spPr bwMode="auto">
          <a:xfrm>
            <a:off x="3773479" y="1063944"/>
            <a:ext cx="466745"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横断検索</a:t>
            </a:r>
          </a:p>
          <a:p>
            <a:pPr algn="ctr"/>
            <a:r>
              <a:rPr lang="en-US" altLang="ja-JP" sz="500"/>
              <a:t>GW</a:t>
            </a:r>
          </a:p>
        </p:txBody>
      </p:sp>
      <p:sp>
        <p:nvSpPr>
          <p:cNvPr id="46085" name="AutoShape 5"/>
          <p:cNvSpPr>
            <a:spLocks noChangeArrowheads="1"/>
          </p:cNvSpPr>
          <p:nvPr/>
        </p:nvSpPr>
        <p:spPr bwMode="auto">
          <a:xfrm>
            <a:off x="1802138" y="613862"/>
            <a:ext cx="501000" cy="169277"/>
          </a:xfrm>
          <a:prstGeom prst="flowChartPredefined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利用者</a:t>
            </a:r>
          </a:p>
        </p:txBody>
      </p:sp>
      <p:sp>
        <p:nvSpPr>
          <p:cNvPr id="46086" name="AutoShape 6"/>
          <p:cNvSpPr>
            <a:spLocks noChangeArrowheads="1"/>
          </p:cNvSpPr>
          <p:nvPr/>
        </p:nvSpPr>
        <p:spPr bwMode="auto">
          <a:xfrm>
            <a:off x="7848600" y="4075034"/>
            <a:ext cx="609600"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ja-JP" sz="500"/>
              <a:t>WARP</a:t>
            </a:r>
            <a:r>
              <a:rPr lang="ja-JP" altLang="en-US" sz="500"/>
              <a:t>収集</a:t>
            </a:r>
            <a:br>
              <a:rPr lang="ja-JP" altLang="en-US" sz="500"/>
            </a:br>
            <a:r>
              <a:rPr lang="ja-JP" altLang="en-US" sz="500"/>
              <a:t>一次情報</a:t>
            </a:r>
            <a:r>
              <a:rPr lang="en-US" altLang="ja-JP" sz="500"/>
              <a:t>DB</a:t>
            </a:r>
          </a:p>
        </p:txBody>
      </p:sp>
      <p:cxnSp>
        <p:nvCxnSpPr>
          <p:cNvPr id="46087" name="AutoShape 7"/>
          <p:cNvCxnSpPr>
            <a:cxnSpLocks noChangeShapeType="1"/>
            <a:stCxn id="46084" idx="3"/>
            <a:endCxn id="46089" idx="1"/>
          </p:cNvCxnSpPr>
          <p:nvPr/>
        </p:nvCxnSpPr>
        <p:spPr bwMode="auto">
          <a:xfrm flipV="1">
            <a:off x="4240224" y="285751"/>
            <a:ext cx="1997095" cy="91440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88" name="AutoShape 8"/>
          <p:cNvSpPr>
            <a:spLocks noChangeArrowheads="1"/>
          </p:cNvSpPr>
          <p:nvPr/>
        </p:nvSpPr>
        <p:spPr bwMode="auto">
          <a:xfrm>
            <a:off x="6858630" y="26909"/>
            <a:ext cx="986167" cy="489109"/>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大学が保有している書籍等の</a:t>
            </a:r>
          </a:p>
          <a:p>
            <a:pPr algn="ctr"/>
            <a:r>
              <a:rPr lang="ja-JP" altLang="en-US" sz="500"/>
              <a:t>書誌情報</a:t>
            </a:r>
            <a:r>
              <a:rPr lang="en-US" altLang="ja-JP" sz="500"/>
              <a:t>DB</a:t>
            </a:r>
          </a:p>
        </p:txBody>
      </p:sp>
      <p:sp>
        <p:nvSpPr>
          <p:cNvPr id="46089" name="AutoShape 9"/>
          <p:cNvSpPr>
            <a:spLocks noChangeArrowheads="1"/>
          </p:cNvSpPr>
          <p:nvPr/>
        </p:nvSpPr>
        <p:spPr bwMode="auto">
          <a:xfrm>
            <a:off x="6237318" y="149544"/>
            <a:ext cx="415864" cy="27241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99FFCC"/>
                </a:solidFill>
              </a14:hiddenFill>
            </a:ext>
          </a:extLst>
        </p:spPr>
        <p:txBody>
          <a:bodyPr wrap="none" anchor="ctr">
            <a:spAutoFit/>
          </a:bodyPr>
          <a:lstStyle/>
          <a:p>
            <a:pPr algn="ctr"/>
            <a:r>
              <a:rPr lang="en-US" altLang="ja-JP" sz="500"/>
              <a:t>NACSIS</a:t>
            </a:r>
          </a:p>
          <a:p>
            <a:pPr algn="ctr"/>
            <a:r>
              <a:rPr lang="en-US" altLang="ja-JP" sz="500"/>
              <a:t>WebCat</a:t>
            </a:r>
          </a:p>
        </p:txBody>
      </p:sp>
      <p:sp>
        <p:nvSpPr>
          <p:cNvPr id="46090" name="AutoShape 10"/>
          <p:cNvSpPr>
            <a:spLocks noChangeArrowheads="1"/>
          </p:cNvSpPr>
          <p:nvPr/>
        </p:nvSpPr>
        <p:spPr bwMode="auto">
          <a:xfrm>
            <a:off x="6179003" y="454344"/>
            <a:ext cx="551545" cy="27241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99FFCC"/>
                </a:solidFill>
              </a14:hiddenFill>
            </a:ext>
          </a:extLst>
        </p:spPr>
        <p:txBody>
          <a:bodyPr wrap="none" anchor="ctr">
            <a:spAutoFit/>
          </a:bodyPr>
          <a:lstStyle/>
          <a:p>
            <a:pPr algn="ctr"/>
            <a:r>
              <a:rPr lang="en-US" altLang="ja-JP" sz="500"/>
              <a:t>NII</a:t>
            </a:r>
            <a:r>
              <a:rPr lang="ja-JP" altLang="en-US" sz="500"/>
              <a:t>メタデータ</a:t>
            </a:r>
            <a:br>
              <a:rPr lang="ja-JP" altLang="en-US" sz="500"/>
            </a:br>
            <a:r>
              <a:rPr lang="ja-JP" altLang="en-US" sz="500"/>
              <a:t>サーバ</a:t>
            </a:r>
          </a:p>
        </p:txBody>
      </p:sp>
      <p:sp>
        <p:nvSpPr>
          <p:cNvPr id="46091" name="AutoShape 11"/>
          <p:cNvSpPr>
            <a:spLocks noChangeArrowheads="1"/>
          </p:cNvSpPr>
          <p:nvPr/>
        </p:nvSpPr>
        <p:spPr bwMode="auto">
          <a:xfrm>
            <a:off x="6117455" y="1749744"/>
            <a:ext cx="480964"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NDL-OPAC</a:t>
            </a:r>
          </a:p>
          <a:p>
            <a:pPr algn="ctr"/>
            <a:endParaRPr lang="en-US" altLang="ja-JP" sz="500"/>
          </a:p>
        </p:txBody>
      </p:sp>
      <p:cxnSp>
        <p:nvCxnSpPr>
          <p:cNvPr id="46092" name="AutoShape 12"/>
          <p:cNvCxnSpPr>
            <a:cxnSpLocks noChangeShapeType="1"/>
            <a:stCxn id="46084" idx="3"/>
            <a:endCxn id="46090" idx="1"/>
          </p:cNvCxnSpPr>
          <p:nvPr/>
        </p:nvCxnSpPr>
        <p:spPr bwMode="auto">
          <a:xfrm flipV="1">
            <a:off x="4240224" y="590551"/>
            <a:ext cx="1938779" cy="60960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3" name="AutoShape 13"/>
          <p:cNvCxnSpPr>
            <a:cxnSpLocks noChangeShapeType="1"/>
            <a:stCxn id="46084" idx="3"/>
            <a:endCxn id="46091" idx="1"/>
          </p:cNvCxnSpPr>
          <p:nvPr/>
        </p:nvCxnSpPr>
        <p:spPr bwMode="auto">
          <a:xfrm>
            <a:off x="4240223" y="1200151"/>
            <a:ext cx="1877232" cy="68580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4" name="AutoShape 14"/>
          <p:cNvSpPr>
            <a:spLocks noChangeArrowheads="1"/>
          </p:cNvSpPr>
          <p:nvPr/>
        </p:nvSpPr>
        <p:spPr bwMode="auto">
          <a:xfrm>
            <a:off x="6945192" y="407909"/>
            <a:ext cx="813043" cy="489109"/>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大学からの発信情報の</a:t>
            </a:r>
          </a:p>
          <a:p>
            <a:pPr algn="ctr"/>
            <a:r>
              <a:rPr lang="ja-JP" altLang="en-US" sz="500"/>
              <a:t>書誌情報</a:t>
            </a:r>
            <a:r>
              <a:rPr lang="en-US" altLang="ja-JP" sz="500"/>
              <a:t>DB</a:t>
            </a:r>
          </a:p>
        </p:txBody>
      </p:sp>
      <p:sp>
        <p:nvSpPr>
          <p:cNvPr id="46095" name="AutoShape 15"/>
          <p:cNvSpPr>
            <a:spLocks noChangeArrowheads="1"/>
          </p:cNvSpPr>
          <p:nvPr/>
        </p:nvSpPr>
        <p:spPr bwMode="auto">
          <a:xfrm>
            <a:off x="7557223" y="1476297"/>
            <a:ext cx="966931"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ja-JP" sz="500"/>
              <a:t>NDL</a:t>
            </a:r>
            <a:r>
              <a:rPr lang="ja-JP" altLang="en-US" sz="500"/>
              <a:t>が保有している図書等の</a:t>
            </a:r>
          </a:p>
          <a:p>
            <a:pPr algn="ctr"/>
            <a:r>
              <a:rPr lang="ja-JP" altLang="en-US" sz="500"/>
              <a:t>書誌情報</a:t>
            </a:r>
            <a:r>
              <a:rPr lang="en-US" altLang="ja-JP" sz="500"/>
              <a:t>DB</a:t>
            </a:r>
          </a:p>
        </p:txBody>
      </p:sp>
      <p:cxnSp>
        <p:nvCxnSpPr>
          <p:cNvPr id="46096" name="AutoShape 16"/>
          <p:cNvCxnSpPr>
            <a:cxnSpLocks noChangeShapeType="1"/>
            <a:stCxn id="46104" idx="3"/>
            <a:endCxn id="46084" idx="1"/>
          </p:cNvCxnSpPr>
          <p:nvPr/>
        </p:nvCxnSpPr>
        <p:spPr bwMode="auto">
          <a:xfrm>
            <a:off x="2972306" y="1158877"/>
            <a:ext cx="801172" cy="412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7" name="AutoShape 17"/>
          <p:cNvSpPr>
            <a:spLocks noChangeArrowheads="1"/>
          </p:cNvSpPr>
          <p:nvPr/>
        </p:nvSpPr>
        <p:spPr bwMode="auto">
          <a:xfrm>
            <a:off x="2438512" y="606744"/>
            <a:ext cx="568103"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NDL</a:t>
            </a:r>
            <a:br>
              <a:rPr lang="en-US" altLang="ja-JP" sz="500"/>
            </a:br>
            <a:r>
              <a:rPr lang="ja-JP" altLang="en-US" sz="500"/>
              <a:t>ホームページ</a:t>
            </a:r>
          </a:p>
        </p:txBody>
      </p:sp>
      <p:sp>
        <p:nvSpPr>
          <p:cNvPr id="46098" name="Text Box 18"/>
          <p:cNvSpPr txBox="1">
            <a:spLocks noChangeArrowheads="1"/>
          </p:cNvSpPr>
          <p:nvPr/>
        </p:nvSpPr>
        <p:spPr bwMode="auto">
          <a:xfrm>
            <a:off x="3124201" y="838201"/>
            <a:ext cx="631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ja-JP" sz="500"/>
              <a:t>→</a:t>
            </a:r>
            <a:r>
              <a:rPr lang="ja-JP" altLang="en-US" sz="500"/>
              <a:t>検索要求</a:t>
            </a:r>
          </a:p>
          <a:p>
            <a:pPr>
              <a:spcBef>
                <a:spcPct val="50000"/>
              </a:spcBef>
            </a:pPr>
            <a:r>
              <a:rPr lang="ja-JP" altLang="en-US" sz="500"/>
              <a:t>←ユニークコード</a:t>
            </a:r>
          </a:p>
          <a:p>
            <a:pPr>
              <a:spcBef>
                <a:spcPct val="50000"/>
              </a:spcBef>
            </a:pPr>
            <a:r>
              <a:rPr lang="ja-JP" altLang="en-US" sz="500"/>
              <a:t>　＋書誌情報</a:t>
            </a:r>
          </a:p>
        </p:txBody>
      </p:sp>
      <p:sp>
        <p:nvSpPr>
          <p:cNvPr id="46099" name="AutoShape 19"/>
          <p:cNvSpPr>
            <a:spLocks noChangeArrowheads="1"/>
          </p:cNvSpPr>
          <p:nvPr/>
        </p:nvSpPr>
        <p:spPr bwMode="auto">
          <a:xfrm>
            <a:off x="4492071" y="3958254"/>
            <a:ext cx="471011" cy="35754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NDL</a:t>
            </a:r>
          </a:p>
          <a:p>
            <a:pPr algn="ctr"/>
            <a:r>
              <a:rPr lang="ja-JP" altLang="en-US" sz="500"/>
              <a:t>一次情報</a:t>
            </a:r>
            <a:br>
              <a:rPr lang="ja-JP" altLang="en-US" sz="500"/>
            </a:br>
            <a:r>
              <a:rPr lang="ja-JP" altLang="en-US" sz="500"/>
              <a:t>請求受理</a:t>
            </a:r>
          </a:p>
        </p:txBody>
      </p:sp>
      <p:sp>
        <p:nvSpPr>
          <p:cNvPr id="46100" name="AutoShape 20"/>
          <p:cNvSpPr>
            <a:spLocks noChangeArrowheads="1"/>
          </p:cNvSpPr>
          <p:nvPr/>
        </p:nvSpPr>
        <p:spPr bwMode="auto">
          <a:xfrm>
            <a:off x="6869346" y="4189434"/>
            <a:ext cx="809161"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WARP</a:t>
            </a:r>
            <a:r>
              <a:rPr lang="ja-JP" altLang="en-US" sz="500"/>
              <a:t>情報提供サーバ</a:t>
            </a:r>
          </a:p>
        </p:txBody>
      </p:sp>
      <p:cxnSp>
        <p:nvCxnSpPr>
          <p:cNvPr id="46101" name="AutoShape 21"/>
          <p:cNvCxnSpPr>
            <a:cxnSpLocks noChangeShapeType="1"/>
            <a:stCxn id="46107" idx="3"/>
            <a:endCxn id="46108" idx="1"/>
          </p:cNvCxnSpPr>
          <p:nvPr/>
        </p:nvCxnSpPr>
        <p:spPr bwMode="auto">
          <a:xfrm>
            <a:off x="5715001" y="4191000"/>
            <a:ext cx="149181" cy="98426"/>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2" name="AutoShape 22"/>
          <p:cNvCxnSpPr>
            <a:cxnSpLocks noChangeShapeType="1"/>
            <a:stCxn id="46177" idx="3"/>
            <a:endCxn id="46128" idx="1"/>
          </p:cNvCxnSpPr>
          <p:nvPr/>
        </p:nvCxnSpPr>
        <p:spPr bwMode="auto">
          <a:xfrm>
            <a:off x="3042505" y="1692277"/>
            <a:ext cx="642957" cy="14128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3" name="Text Box 23"/>
          <p:cNvSpPr txBox="1">
            <a:spLocks noChangeArrowheads="1"/>
          </p:cNvSpPr>
          <p:nvPr/>
        </p:nvSpPr>
        <p:spPr bwMode="auto">
          <a:xfrm>
            <a:off x="2667001" y="2133601"/>
            <a:ext cx="885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ja-JP" sz="500"/>
              <a:t>→</a:t>
            </a:r>
            <a:r>
              <a:rPr lang="ja-JP" altLang="en-US" sz="500"/>
              <a:t>所在地＋ユニークコード</a:t>
            </a:r>
          </a:p>
          <a:p>
            <a:pPr>
              <a:spcBef>
                <a:spcPct val="50000"/>
              </a:spcBef>
            </a:pPr>
            <a:r>
              <a:rPr lang="ja-JP" altLang="en-US" sz="500"/>
              <a:t>　閲覧、複写、貸出請求</a:t>
            </a:r>
          </a:p>
          <a:p>
            <a:pPr>
              <a:spcBef>
                <a:spcPct val="50000"/>
              </a:spcBef>
            </a:pPr>
            <a:r>
              <a:rPr lang="ja-JP" altLang="en-US" sz="500"/>
              <a:t>　請求者者情報</a:t>
            </a:r>
          </a:p>
        </p:txBody>
      </p:sp>
      <p:sp>
        <p:nvSpPr>
          <p:cNvPr id="46104" name="AutoShape 24"/>
          <p:cNvSpPr>
            <a:spLocks noChangeArrowheads="1"/>
          </p:cNvSpPr>
          <p:nvPr/>
        </p:nvSpPr>
        <p:spPr bwMode="auto">
          <a:xfrm>
            <a:off x="2514094" y="1065234"/>
            <a:ext cx="458212"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検索画面</a:t>
            </a:r>
          </a:p>
        </p:txBody>
      </p:sp>
      <p:cxnSp>
        <p:nvCxnSpPr>
          <p:cNvPr id="46105" name="AutoShape 25"/>
          <p:cNvCxnSpPr>
            <a:cxnSpLocks noChangeShapeType="1"/>
            <a:stCxn id="46085" idx="3"/>
            <a:endCxn id="46097" idx="1"/>
          </p:cNvCxnSpPr>
          <p:nvPr/>
        </p:nvCxnSpPr>
        <p:spPr bwMode="auto">
          <a:xfrm>
            <a:off x="2303138" y="698501"/>
            <a:ext cx="135374" cy="4445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7" name="AutoShape 27"/>
          <p:cNvSpPr>
            <a:spLocks noChangeArrowheads="1"/>
          </p:cNvSpPr>
          <p:nvPr/>
        </p:nvSpPr>
        <p:spPr bwMode="auto">
          <a:xfrm>
            <a:off x="5029200" y="4038600"/>
            <a:ext cx="685800" cy="304800"/>
          </a:xfrm>
          <a:prstGeom prst="flowChartDecision">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500"/>
              <a:t>電子情報有無</a:t>
            </a:r>
          </a:p>
        </p:txBody>
      </p:sp>
      <p:sp>
        <p:nvSpPr>
          <p:cNvPr id="46108" name="AutoShape 28"/>
          <p:cNvSpPr>
            <a:spLocks noChangeArrowheads="1"/>
          </p:cNvSpPr>
          <p:nvPr/>
        </p:nvSpPr>
        <p:spPr bwMode="auto">
          <a:xfrm>
            <a:off x="5864181" y="4110654"/>
            <a:ext cx="712876" cy="35754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NDL</a:t>
            </a:r>
            <a:r>
              <a:rPr lang="ja-JP" altLang="en-US" sz="500"/>
              <a:t>保有情報</a:t>
            </a:r>
            <a:br>
              <a:rPr lang="ja-JP" altLang="en-US" sz="500"/>
            </a:br>
            <a:r>
              <a:rPr lang="ja-JP" altLang="en-US" sz="500"/>
              <a:t>閲覧</a:t>
            </a:r>
            <a:r>
              <a:rPr lang="en-US" altLang="ja-JP" sz="500"/>
              <a:t>GW</a:t>
            </a:r>
          </a:p>
          <a:p>
            <a:pPr algn="ctr"/>
            <a:r>
              <a:rPr lang="ja-JP" altLang="en-US" sz="500"/>
              <a:t>（インターネット用）</a:t>
            </a:r>
          </a:p>
        </p:txBody>
      </p:sp>
      <p:cxnSp>
        <p:nvCxnSpPr>
          <p:cNvPr id="46109" name="AutoShape 29"/>
          <p:cNvCxnSpPr>
            <a:cxnSpLocks noChangeShapeType="1"/>
            <a:stCxn id="46108" idx="3"/>
            <a:endCxn id="46100" idx="1"/>
          </p:cNvCxnSpPr>
          <p:nvPr/>
        </p:nvCxnSpPr>
        <p:spPr bwMode="auto">
          <a:xfrm flipV="1">
            <a:off x="6577057" y="4283076"/>
            <a:ext cx="292288" cy="635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0" name="AutoShape 30"/>
          <p:cNvCxnSpPr>
            <a:cxnSpLocks noChangeShapeType="1"/>
            <a:stCxn id="46099" idx="3"/>
            <a:endCxn id="46107" idx="1"/>
          </p:cNvCxnSpPr>
          <p:nvPr/>
        </p:nvCxnSpPr>
        <p:spPr bwMode="auto">
          <a:xfrm>
            <a:off x="4963082" y="4137027"/>
            <a:ext cx="66118" cy="53973"/>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1" name="AutoShape 31"/>
          <p:cNvCxnSpPr>
            <a:cxnSpLocks noChangeShapeType="1"/>
            <a:stCxn id="46086" idx="2"/>
            <a:endCxn id="46100" idx="3"/>
          </p:cNvCxnSpPr>
          <p:nvPr/>
        </p:nvCxnSpPr>
        <p:spPr bwMode="auto">
          <a:xfrm rot="10800000">
            <a:off x="7678506" y="4283076"/>
            <a:ext cx="170094" cy="3651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2" name="AutoShape 32"/>
          <p:cNvCxnSpPr>
            <a:cxnSpLocks noChangeShapeType="1"/>
            <a:stCxn id="46095" idx="2"/>
            <a:endCxn id="46217" idx="3"/>
          </p:cNvCxnSpPr>
          <p:nvPr/>
        </p:nvCxnSpPr>
        <p:spPr bwMode="auto">
          <a:xfrm rot="10800000" flipV="1">
            <a:off x="7360420" y="1720851"/>
            <a:ext cx="196802" cy="127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3" name="AutoShape 33"/>
          <p:cNvCxnSpPr>
            <a:cxnSpLocks noChangeShapeType="1"/>
            <a:stCxn id="46094" idx="2"/>
            <a:endCxn id="46090" idx="3"/>
          </p:cNvCxnSpPr>
          <p:nvPr/>
        </p:nvCxnSpPr>
        <p:spPr bwMode="auto">
          <a:xfrm rot="10800000">
            <a:off x="6730547" y="590551"/>
            <a:ext cx="214644" cy="6191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4" name="AutoShape 34"/>
          <p:cNvCxnSpPr>
            <a:cxnSpLocks noChangeShapeType="1"/>
            <a:stCxn id="46088" idx="2"/>
            <a:endCxn id="46089" idx="3"/>
          </p:cNvCxnSpPr>
          <p:nvPr/>
        </p:nvCxnSpPr>
        <p:spPr bwMode="auto">
          <a:xfrm rot="10800000" flipV="1">
            <a:off x="6653184" y="271463"/>
            <a:ext cx="205447" cy="1428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15" name="Text Box 35"/>
          <p:cNvSpPr txBox="1">
            <a:spLocks noChangeArrowheads="1"/>
          </p:cNvSpPr>
          <p:nvPr/>
        </p:nvSpPr>
        <p:spPr bwMode="auto">
          <a:xfrm>
            <a:off x="5638800" y="4038601"/>
            <a:ext cx="24765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ja-JP" altLang="en-US" sz="500"/>
              <a:t>有</a:t>
            </a:r>
          </a:p>
        </p:txBody>
      </p:sp>
      <p:sp>
        <p:nvSpPr>
          <p:cNvPr id="46116" name="Text Box 36"/>
          <p:cNvSpPr txBox="1">
            <a:spLocks noChangeArrowheads="1"/>
          </p:cNvSpPr>
          <p:nvPr/>
        </p:nvSpPr>
        <p:spPr bwMode="auto">
          <a:xfrm>
            <a:off x="5334000" y="4419601"/>
            <a:ext cx="24765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ja-JP" altLang="en-US" sz="500"/>
              <a:t>無</a:t>
            </a:r>
          </a:p>
        </p:txBody>
      </p:sp>
      <p:sp>
        <p:nvSpPr>
          <p:cNvPr id="46119" name="AutoShape 39"/>
          <p:cNvSpPr>
            <a:spLocks noChangeArrowheads="1"/>
          </p:cNvSpPr>
          <p:nvPr/>
        </p:nvSpPr>
        <p:spPr bwMode="auto">
          <a:xfrm>
            <a:off x="6885732" y="4562497"/>
            <a:ext cx="773213"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図書閲覧提供サーバ</a:t>
            </a:r>
          </a:p>
        </p:txBody>
      </p:sp>
      <p:cxnSp>
        <p:nvCxnSpPr>
          <p:cNvPr id="46120" name="AutoShape 40"/>
          <p:cNvCxnSpPr>
            <a:cxnSpLocks noChangeShapeType="1"/>
            <a:stCxn id="46121" idx="2"/>
            <a:endCxn id="46119" idx="3"/>
          </p:cNvCxnSpPr>
          <p:nvPr/>
        </p:nvCxnSpPr>
        <p:spPr bwMode="auto">
          <a:xfrm rot="10800000">
            <a:off x="7658944" y="4656139"/>
            <a:ext cx="189656" cy="3651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21" name="AutoShape 41"/>
          <p:cNvSpPr>
            <a:spLocks noChangeArrowheads="1"/>
          </p:cNvSpPr>
          <p:nvPr/>
        </p:nvSpPr>
        <p:spPr bwMode="auto">
          <a:xfrm>
            <a:off x="7848600" y="4448097"/>
            <a:ext cx="609600"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ja-JP" altLang="en-US" sz="500"/>
              <a:t>図書</a:t>
            </a:r>
            <a:br>
              <a:rPr lang="ja-JP" altLang="en-US" sz="500"/>
            </a:br>
            <a:r>
              <a:rPr lang="ja-JP" altLang="en-US" sz="500"/>
              <a:t>一次情報</a:t>
            </a:r>
            <a:r>
              <a:rPr lang="en-US" altLang="ja-JP" sz="500"/>
              <a:t>DB</a:t>
            </a:r>
          </a:p>
        </p:txBody>
      </p:sp>
      <p:sp>
        <p:nvSpPr>
          <p:cNvPr id="46122" name="AutoShape 42"/>
          <p:cNvSpPr>
            <a:spLocks noChangeArrowheads="1"/>
          </p:cNvSpPr>
          <p:nvPr/>
        </p:nvSpPr>
        <p:spPr bwMode="auto">
          <a:xfrm>
            <a:off x="7848600" y="4829097"/>
            <a:ext cx="609600"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ja-JP" altLang="en-US" sz="500"/>
              <a:t>雑誌</a:t>
            </a:r>
            <a:br>
              <a:rPr lang="ja-JP" altLang="en-US" sz="500"/>
            </a:br>
            <a:r>
              <a:rPr lang="ja-JP" altLang="en-US" sz="500"/>
              <a:t>一次情報</a:t>
            </a:r>
            <a:r>
              <a:rPr lang="en-US" altLang="ja-JP" sz="500"/>
              <a:t>DB</a:t>
            </a:r>
          </a:p>
        </p:txBody>
      </p:sp>
      <p:sp>
        <p:nvSpPr>
          <p:cNvPr id="46123" name="AutoShape 43"/>
          <p:cNvSpPr>
            <a:spLocks noChangeArrowheads="1"/>
          </p:cNvSpPr>
          <p:nvPr/>
        </p:nvSpPr>
        <p:spPr bwMode="auto">
          <a:xfrm>
            <a:off x="6888907" y="4943497"/>
            <a:ext cx="773213"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雑誌閲覧提供サーバ</a:t>
            </a:r>
          </a:p>
        </p:txBody>
      </p:sp>
      <p:cxnSp>
        <p:nvCxnSpPr>
          <p:cNvPr id="46124" name="AutoShape 44"/>
          <p:cNvCxnSpPr>
            <a:cxnSpLocks noChangeShapeType="1"/>
            <a:stCxn id="46122" idx="2"/>
            <a:endCxn id="46123" idx="3"/>
          </p:cNvCxnSpPr>
          <p:nvPr/>
        </p:nvCxnSpPr>
        <p:spPr bwMode="auto">
          <a:xfrm rot="10800000">
            <a:off x="7662121" y="5037139"/>
            <a:ext cx="186481" cy="3651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25" name="AutoShape 45"/>
          <p:cNvSpPr>
            <a:spLocks noChangeArrowheads="1"/>
          </p:cNvSpPr>
          <p:nvPr/>
        </p:nvSpPr>
        <p:spPr bwMode="auto">
          <a:xfrm>
            <a:off x="6856227" y="5324497"/>
            <a:ext cx="838573"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貴重書閲覧提供サーバ</a:t>
            </a:r>
          </a:p>
        </p:txBody>
      </p:sp>
      <p:cxnSp>
        <p:nvCxnSpPr>
          <p:cNvPr id="46126" name="AutoShape 46"/>
          <p:cNvCxnSpPr>
            <a:cxnSpLocks noChangeShapeType="1"/>
            <a:stCxn id="46127" idx="2"/>
            <a:endCxn id="46125" idx="3"/>
          </p:cNvCxnSpPr>
          <p:nvPr/>
        </p:nvCxnSpPr>
        <p:spPr bwMode="auto">
          <a:xfrm rot="10800000">
            <a:off x="7694801" y="5418139"/>
            <a:ext cx="153801" cy="3651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27" name="AutoShape 47"/>
          <p:cNvSpPr>
            <a:spLocks noChangeArrowheads="1"/>
          </p:cNvSpPr>
          <p:nvPr/>
        </p:nvSpPr>
        <p:spPr bwMode="auto">
          <a:xfrm>
            <a:off x="7848600" y="5210097"/>
            <a:ext cx="609600"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ja-JP" altLang="en-US" sz="500"/>
              <a:t>貴重書</a:t>
            </a:r>
            <a:br>
              <a:rPr lang="ja-JP" altLang="en-US" sz="500"/>
            </a:br>
            <a:r>
              <a:rPr lang="ja-JP" altLang="en-US" sz="500"/>
              <a:t>一次情報</a:t>
            </a:r>
            <a:r>
              <a:rPr lang="en-US" altLang="ja-JP" sz="500"/>
              <a:t>DB</a:t>
            </a:r>
          </a:p>
        </p:txBody>
      </p:sp>
      <p:sp>
        <p:nvSpPr>
          <p:cNvPr id="46128" name="AutoShape 48"/>
          <p:cNvSpPr>
            <a:spLocks noChangeArrowheads="1"/>
          </p:cNvSpPr>
          <p:nvPr/>
        </p:nvSpPr>
        <p:spPr bwMode="auto">
          <a:xfrm>
            <a:off x="3685462" y="2968944"/>
            <a:ext cx="564991"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一次情報</a:t>
            </a:r>
          </a:p>
          <a:p>
            <a:pPr algn="ctr"/>
            <a:r>
              <a:rPr lang="ja-JP" altLang="en-US" sz="500"/>
              <a:t>閲覧請求</a:t>
            </a:r>
            <a:r>
              <a:rPr lang="en-US" altLang="ja-JP" sz="500"/>
              <a:t>GW</a:t>
            </a:r>
          </a:p>
        </p:txBody>
      </p:sp>
      <p:cxnSp>
        <p:nvCxnSpPr>
          <p:cNvPr id="46129" name="AutoShape 49"/>
          <p:cNvCxnSpPr>
            <a:cxnSpLocks noChangeShapeType="1"/>
            <a:stCxn id="46128" idx="3"/>
            <a:endCxn id="46099" idx="1"/>
          </p:cNvCxnSpPr>
          <p:nvPr/>
        </p:nvCxnSpPr>
        <p:spPr bwMode="auto">
          <a:xfrm>
            <a:off x="4250453" y="3105152"/>
            <a:ext cx="241618" cy="10318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30" name="AutoShape 50"/>
          <p:cNvSpPr>
            <a:spLocks noChangeArrowheads="1"/>
          </p:cNvSpPr>
          <p:nvPr/>
        </p:nvSpPr>
        <p:spPr bwMode="auto">
          <a:xfrm>
            <a:off x="4492071" y="2891454"/>
            <a:ext cx="471011" cy="35754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99FFCC"/>
                </a:solidFill>
              </a14:hiddenFill>
            </a:ext>
          </a:extLst>
        </p:spPr>
        <p:txBody>
          <a:bodyPr wrap="none" anchor="ctr">
            <a:spAutoFit/>
          </a:bodyPr>
          <a:lstStyle/>
          <a:p>
            <a:pPr algn="ctr"/>
            <a:r>
              <a:rPr lang="en-US" altLang="ja-JP" sz="500"/>
              <a:t>XXX</a:t>
            </a:r>
          </a:p>
          <a:p>
            <a:pPr algn="ctr"/>
            <a:r>
              <a:rPr lang="ja-JP" altLang="en-US" sz="500"/>
              <a:t>一次情報</a:t>
            </a:r>
          </a:p>
          <a:p>
            <a:pPr algn="ctr"/>
            <a:r>
              <a:rPr lang="ja-JP" altLang="en-US" sz="500"/>
              <a:t>請求受理</a:t>
            </a:r>
          </a:p>
        </p:txBody>
      </p:sp>
      <p:sp>
        <p:nvSpPr>
          <p:cNvPr id="46131" name="AutoShape 51"/>
          <p:cNvSpPr>
            <a:spLocks noChangeArrowheads="1"/>
          </p:cNvSpPr>
          <p:nvPr/>
        </p:nvSpPr>
        <p:spPr bwMode="auto">
          <a:xfrm>
            <a:off x="7848600" y="2930447"/>
            <a:ext cx="838200" cy="489109"/>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ja-JP" altLang="en-US" sz="500"/>
              <a:t>大学からの発信情報の</a:t>
            </a:r>
            <a:br>
              <a:rPr lang="ja-JP" altLang="en-US" sz="500"/>
            </a:br>
            <a:r>
              <a:rPr lang="ja-JP" altLang="en-US" sz="500"/>
              <a:t>一次情報</a:t>
            </a:r>
            <a:r>
              <a:rPr lang="en-US" altLang="ja-JP" sz="500"/>
              <a:t>DB</a:t>
            </a:r>
          </a:p>
        </p:txBody>
      </p:sp>
      <p:sp>
        <p:nvSpPr>
          <p:cNvPr id="46132" name="AutoShape 52"/>
          <p:cNvSpPr>
            <a:spLocks noChangeArrowheads="1"/>
          </p:cNvSpPr>
          <p:nvPr/>
        </p:nvSpPr>
        <p:spPr bwMode="auto">
          <a:xfrm>
            <a:off x="7848600" y="3463847"/>
            <a:ext cx="533400" cy="489109"/>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ja-JP" altLang="en-US" sz="500"/>
              <a:t>政府刊行物一次情</a:t>
            </a:r>
            <a:r>
              <a:rPr lang="en-US" altLang="ja-JP" sz="500"/>
              <a:t>DB</a:t>
            </a:r>
          </a:p>
        </p:txBody>
      </p:sp>
      <p:sp>
        <p:nvSpPr>
          <p:cNvPr id="46133" name="AutoShape 53"/>
          <p:cNvSpPr>
            <a:spLocks noChangeArrowheads="1"/>
          </p:cNvSpPr>
          <p:nvPr/>
        </p:nvSpPr>
        <p:spPr bwMode="auto">
          <a:xfrm>
            <a:off x="4492071" y="3348654"/>
            <a:ext cx="471011" cy="35754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99FFCC"/>
                </a:solidFill>
              </a14:hiddenFill>
            </a:ext>
          </a:extLst>
        </p:spPr>
        <p:txBody>
          <a:bodyPr wrap="none" anchor="ctr">
            <a:spAutoFit/>
          </a:bodyPr>
          <a:lstStyle/>
          <a:p>
            <a:pPr algn="ctr"/>
            <a:r>
              <a:rPr lang="en-US" altLang="ja-JP" sz="500"/>
              <a:t>XXX</a:t>
            </a:r>
          </a:p>
          <a:p>
            <a:pPr algn="ctr"/>
            <a:r>
              <a:rPr lang="ja-JP" altLang="en-US" sz="500"/>
              <a:t>一次情報</a:t>
            </a:r>
          </a:p>
          <a:p>
            <a:pPr algn="ctr"/>
            <a:r>
              <a:rPr lang="ja-JP" altLang="en-US" sz="500"/>
              <a:t>請求受理</a:t>
            </a:r>
          </a:p>
        </p:txBody>
      </p:sp>
      <p:cxnSp>
        <p:nvCxnSpPr>
          <p:cNvPr id="46134" name="AutoShape 54"/>
          <p:cNvCxnSpPr>
            <a:cxnSpLocks noChangeShapeType="1"/>
            <a:stCxn id="46128" idx="3"/>
            <a:endCxn id="46133" idx="1"/>
          </p:cNvCxnSpPr>
          <p:nvPr/>
        </p:nvCxnSpPr>
        <p:spPr bwMode="auto">
          <a:xfrm>
            <a:off x="4250453" y="3105152"/>
            <a:ext cx="241618" cy="4222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35" name="AutoShape 55"/>
          <p:cNvCxnSpPr>
            <a:cxnSpLocks noChangeShapeType="1"/>
            <a:stCxn id="46128" idx="3"/>
            <a:endCxn id="46130" idx="1"/>
          </p:cNvCxnSpPr>
          <p:nvPr/>
        </p:nvCxnSpPr>
        <p:spPr bwMode="auto">
          <a:xfrm flipV="1">
            <a:off x="4250453" y="3070227"/>
            <a:ext cx="241618" cy="3492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36" name="AutoShape 56"/>
          <p:cNvCxnSpPr>
            <a:cxnSpLocks noChangeShapeType="1"/>
            <a:stCxn id="46130" idx="3"/>
            <a:endCxn id="46138" idx="1"/>
          </p:cNvCxnSpPr>
          <p:nvPr/>
        </p:nvCxnSpPr>
        <p:spPr bwMode="auto">
          <a:xfrm>
            <a:off x="4963082" y="3070227"/>
            <a:ext cx="1913520" cy="6985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37" name="AutoShape 57"/>
          <p:cNvCxnSpPr>
            <a:cxnSpLocks noChangeShapeType="1"/>
            <a:stCxn id="46133" idx="3"/>
            <a:endCxn id="46139" idx="1"/>
          </p:cNvCxnSpPr>
          <p:nvPr/>
        </p:nvCxnSpPr>
        <p:spPr bwMode="auto">
          <a:xfrm>
            <a:off x="4963082" y="3527427"/>
            <a:ext cx="1913520" cy="14605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38" name="AutoShape 58"/>
          <p:cNvSpPr>
            <a:spLocks noChangeArrowheads="1"/>
          </p:cNvSpPr>
          <p:nvPr/>
        </p:nvSpPr>
        <p:spPr bwMode="auto">
          <a:xfrm>
            <a:off x="6876602" y="3046434"/>
            <a:ext cx="745435" cy="18728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CCCC"/>
                </a:solidFill>
              </a14:hiddenFill>
            </a:ext>
          </a:extLst>
        </p:spPr>
        <p:txBody>
          <a:bodyPr wrap="none" anchor="ctr">
            <a:spAutoFit/>
          </a:bodyPr>
          <a:lstStyle/>
          <a:p>
            <a:pPr algn="ctr"/>
            <a:r>
              <a:rPr lang="en-US" altLang="ja-JP" sz="500"/>
              <a:t>XXX</a:t>
            </a:r>
            <a:r>
              <a:rPr lang="ja-JP" altLang="en-US" sz="500"/>
              <a:t>関連閲覧サーバ</a:t>
            </a:r>
          </a:p>
        </p:txBody>
      </p:sp>
      <p:sp>
        <p:nvSpPr>
          <p:cNvPr id="46139" name="AutoShape 59"/>
          <p:cNvSpPr>
            <a:spLocks noChangeArrowheads="1"/>
          </p:cNvSpPr>
          <p:nvPr/>
        </p:nvSpPr>
        <p:spPr bwMode="auto">
          <a:xfrm>
            <a:off x="6876602" y="3579834"/>
            <a:ext cx="745435" cy="18728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CCCC"/>
                </a:solidFill>
              </a14:hiddenFill>
            </a:ext>
          </a:extLst>
        </p:spPr>
        <p:txBody>
          <a:bodyPr wrap="none" anchor="ctr">
            <a:spAutoFit/>
          </a:bodyPr>
          <a:lstStyle/>
          <a:p>
            <a:pPr algn="ctr"/>
            <a:r>
              <a:rPr lang="en-US" altLang="ja-JP" sz="500"/>
              <a:t>XXX</a:t>
            </a:r>
            <a:r>
              <a:rPr lang="ja-JP" altLang="en-US" sz="500"/>
              <a:t>関連閲覧サーバ</a:t>
            </a:r>
          </a:p>
        </p:txBody>
      </p:sp>
      <p:cxnSp>
        <p:nvCxnSpPr>
          <p:cNvPr id="46140" name="AutoShape 60"/>
          <p:cNvCxnSpPr>
            <a:cxnSpLocks noChangeShapeType="1"/>
            <a:stCxn id="46138" idx="3"/>
            <a:endCxn id="46131" idx="2"/>
          </p:cNvCxnSpPr>
          <p:nvPr/>
        </p:nvCxnSpPr>
        <p:spPr bwMode="auto">
          <a:xfrm>
            <a:off x="7622036" y="3140077"/>
            <a:ext cx="226564" cy="34925"/>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41" name="AutoShape 61"/>
          <p:cNvCxnSpPr>
            <a:cxnSpLocks noChangeShapeType="1"/>
            <a:stCxn id="46139" idx="3"/>
            <a:endCxn id="46132" idx="2"/>
          </p:cNvCxnSpPr>
          <p:nvPr/>
        </p:nvCxnSpPr>
        <p:spPr bwMode="auto">
          <a:xfrm>
            <a:off x="7622036" y="3673477"/>
            <a:ext cx="226564" cy="34925"/>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42" name="AutoShape 62"/>
          <p:cNvSpPr>
            <a:spLocks noChangeArrowheads="1"/>
          </p:cNvSpPr>
          <p:nvPr/>
        </p:nvSpPr>
        <p:spPr bwMode="auto">
          <a:xfrm>
            <a:off x="5790348" y="6475434"/>
            <a:ext cx="585907"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書庫出納業務</a:t>
            </a:r>
          </a:p>
        </p:txBody>
      </p:sp>
      <p:sp>
        <p:nvSpPr>
          <p:cNvPr id="46143" name="AutoShape 63"/>
          <p:cNvSpPr>
            <a:spLocks noChangeArrowheads="1"/>
          </p:cNvSpPr>
          <p:nvPr/>
        </p:nvSpPr>
        <p:spPr bwMode="auto">
          <a:xfrm>
            <a:off x="6705094" y="6475434"/>
            <a:ext cx="458212"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貸出業務</a:t>
            </a:r>
          </a:p>
        </p:txBody>
      </p:sp>
      <p:cxnSp>
        <p:nvCxnSpPr>
          <p:cNvPr id="46144" name="AutoShape 64"/>
          <p:cNvCxnSpPr>
            <a:cxnSpLocks noChangeShapeType="1"/>
            <a:stCxn id="46107" idx="2"/>
            <a:endCxn id="46142" idx="1"/>
          </p:cNvCxnSpPr>
          <p:nvPr/>
        </p:nvCxnSpPr>
        <p:spPr bwMode="auto">
          <a:xfrm rot="16200000" flipH="1">
            <a:off x="4468385" y="5247115"/>
            <a:ext cx="2225676" cy="41824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45" name="AutoShape 65"/>
          <p:cNvCxnSpPr>
            <a:cxnSpLocks noChangeShapeType="1"/>
            <a:stCxn id="46142" idx="3"/>
            <a:endCxn id="46143" idx="1"/>
          </p:cNvCxnSpPr>
          <p:nvPr/>
        </p:nvCxnSpPr>
        <p:spPr bwMode="auto">
          <a:xfrm>
            <a:off x="6376254" y="6569076"/>
            <a:ext cx="32884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46" name="AutoShape 66"/>
          <p:cNvCxnSpPr>
            <a:cxnSpLocks noChangeShapeType="1"/>
            <a:stCxn id="46108" idx="3"/>
            <a:endCxn id="46119" idx="1"/>
          </p:cNvCxnSpPr>
          <p:nvPr/>
        </p:nvCxnSpPr>
        <p:spPr bwMode="auto">
          <a:xfrm>
            <a:off x="6577057" y="4289427"/>
            <a:ext cx="308674" cy="366713"/>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47" name="AutoShape 67"/>
          <p:cNvCxnSpPr>
            <a:cxnSpLocks noChangeShapeType="1"/>
            <a:stCxn id="46108" idx="3"/>
            <a:endCxn id="46123" idx="1"/>
          </p:cNvCxnSpPr>
          <p:nvPr/>
        </p:nvCxnSpPr>
        <p:spPr bwMode="auto">
          <a:xfrm>
            <a:off x="6577058" y="4289427"/>
            <a:ext cx="311849" cy="747713"/>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48" name="AutoShape 68"/>
          <p:cNvCxnSpPr>
            <a:cxnSpLocks noChangeShapeType="1"/>
            <a:stCxn id="46108" idx="3"/>
            <a:endCxn id="46125" idx="1"/>
          </p:cNvCxnSpPr>
          <p:nvPr/>
        </p:nvCxnSpPr>
        <p:spPr bwMode="auto">
          <a:xfrm>
            <a:off x="6577058" y="4289427"/>
            <a:ext cx="279169" cy="1128713"/>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49" name="AutoShape 69"/>
          <p:cNvCxnSpPr>
            <a:cxnSpLocks noChangeShapeType="1"/>
            <a:stCxn id="46097" idx="2"/>
            <a:endCxn id="46104" idx="0"/>
          </p:cNvCxnSpPr>
          <p:nvPr/>
        </p:nvCxnSpPr>
        <p:spPr bwMode="auto">
          <a:xfrm rot="16200000" flipH="1">
            <a:off x="2639845" y="961878"/>
            <a:ext cx="186075" cy="20636"/>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50" name="AutoShape 70"/>
          <p:cNvSpPr>
            <a:spLocks noChangeArrowheads="1"/>
          </p:cNvSpPr>
          <p:nvPr/>
        </p:nvSpPr>
        <p:spPr bwMode="auto">
          <a:xfrm>
            <a:off x="3729028" y="2283144"/>
            <a:ext cx="466746"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所在情報</a:t>
            </a:r>
          </a:p>
          <a:p>
            <a:pPr algn="ctr"/>
            <a:r>
              <a:rPr lang="ja-JP" altLang="en-US" sz="500"/>
              <a:t>検索</a:t>
            </a:r>
            <a:r>
              <a:rPr lang="en-US" altLang="ja-JP" sz="500"/>
              <a:t>GW</a:t>
            </a:r>
          </a:p>
        </p:txBody>
      </p:sp>
      <p:sp>
        <p:nvSpPr>
          <p:cNvPr id="46151" name="AutoShape 71"/>
          <p:cNvSpPr>
            <a:spLocks noChangeArrowheads="1"/>
          </p:cNvSpPr>
          <p:nvPr/>
        </p:nvSpPr>
        <p:spPr bwMode="auto">
          <a:xfrm>
            <a:off x="7002463" y="2560782"/>
            <a:ext cx="533400" cy="336262"/>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ja-JP" sz="500"/>
              <a:t>DNaviDB</a:t>
            </a:r>
          </a:p>
        </p:txBody>
      </p:sp>
      <p:sp>
        <p:nvSpPr>
          <p:cNvPr id="46152" name="AutoShape 72"/>
          <p:cNvSpPr>
            <a:spLocks noChangeArrowheads="1"/>
          </p:cNvSpPr>
          <p:nvPr/>
        </p:nvSpPr>
        <p:spPr bwMode="auto">
          <a:xfrm>
            <a:off x="6093182" y="2587944"/>
            <a:ext cx="526339"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Dnavi</a:t>
            </a:r>
            <a:r>
              <a:rPr lang="ja-JP" altLang="en-US" sz="500"/>
              <a:t>情報</a:t>
            </a:r>
          </a:p>
          <a:p>
            <a:pPr algn="ctr"/>
            <a:r>
              <a:rPr lang="ja-JP" altLang="en-US" sz="500"/>
              <a:t>閲覧サーバ</a:t>
            </a:r>
          </a:p>
        </p:txBody>
      </p:sp>
      <p:cxnSp>
        <p:nvCxnSpPr>
          <p:cNvPr id="46153" name="AutoShape 73"/>
          <p:cNvCxnSpPr>
            <a:cxnSpLocks noChangeShapeType="1"/>
            <a:stCxn id="46151" idx="2"/>
            <a:endCxn id="46152" idx="3"/>
          </p:cNvCxnSpPr>
          <p:nvPr/>
        </p:nvCxnSpPr>
        <p:spPr bwMode="auto">
          <a:xfrm rot="10800000">
            <a:off x="6619522" y="2724151"/>
            <a:ext cx="382943" cy="476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54" name="AutoShape 74"/>
          <p:cNvCxnSpPr>
            <a:cxnSpLocks noChangeShapeType="1"/>
            <a:stCxn id="46150" idx="3"/>
            <a:endCxn id="46152" idx="1"/>
          </p:cNvCxnSpPr>
          <p:nvPr/>
        </p:nvCxnSpPr>
        <p:spPr bwMode="auto">
          <a:xfrm>
            <a:off x="4195775" y="2419351"/>
            <a:ext cx="1897407" cy="30480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55" name="AutoShape 75"/>
          <p:cNvSpPr>
            <a:spLocks noChangeArrowheads="1"/>
          </p:cNvSpPr>
          <p:nvPr/>
        </p:nvSpPr>
        <p:spPr bwMode="auto">
          <a:xfrm>
            <a:off x="6093040" y="2206944"/>
            <a:ext cx="405973" cy="27241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99FFCC"/>
                </a:solidFill>
              </a14:hiddenFill>
            </a:ext>
          </a:extLst>
        </p:spPr>
        <p:txBody>
          <a:bodyPr wrap="none" anchor="ctr">
            <a:spAutoFit/>
          </a:bodyPr>
          <a:lstStyle/>
          <a:p>
            <a:pPr algn="ctr"/>
            <a:r>
              <a:rPr lang="en-US" altLang="ja-JP" sz="500"/>
              <a:t>XX</a:t>
            </a:r>
            <a:r>
              <a:rPr lang="ja-JP" altLang="en-US" sz="500"/>
              <a:t>機関</a:t>
            </a:r>
          </a:p>
          <a:p>
            <a:pPr algn="ctr"/>
            <a:r>
              <a:rPr lang="ja-JP" altLang="en-US" sz="500"/>
              <a:t>サーバ</a:t>
            </a:r>
          </a:p>
        </p:txBody>
      </p:sp>
      <p:sp>
        <p:nvSpPr>
          <p:cNvPr id="46156" name="AutoShape 76"/>
          <p:cNvSpPr>
            <a:spLocks noChangeArrowheads="1"/>
          </p:cNvSpPr>
          <p:nvPr/>
        </p:nvSpPr>
        <p:spPr bwMode="auto">
          <a:xfrm>
            <a:off x="6802398" y="2241694"/>
            <a:ext cx="960519" cy="33626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外部機関</a:t>
            </a:r>
            <a:r>
              <a:rPr lang="en-US" altLang="ja-JP" sz="500"/>
              <a:t>DB</a:t>
            </a:r>
            <a:r>
              <a:rPr lang="ja-JP" altLang="en-US" sz="500"/>
              <a:t>リファレンス情報</a:t>
            </a:r>
          </a:p>
        </p:txBody>
      </p:sp>
      <p:cxnSp>
        <p:nvCxnSpPr>
          <p:cNvPr id="46157" name="AutoShape 77"/>
          <p:cNvCxnSpPr>
            <a:cxnSpLocks noChangeShapeType="1"/>
            <a:stCxn id="46156" idx="2"/>
            <a:endCxn id="46155" idx="3"/>
          </p:cNvCxnSpPr>
          <p:nvPr/>
        </p:nvCxnSpPr>
        <p:spPr bwMode="auto">
          <a:xfrm rot="10800000">
            <a:off x="6499014" y="2343151"/>
            <a:ext cx="303385" cy="66674"/>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58" name="AutoShape 78"/>
          <p:cNvCxnSpPr>
            <a:cxnSpLocks noChangeShapeType="1"/>
            <a:stCxn id="46150" idx="3"/>
            <a:endCxn id="46155" idx="1"/>
          </p:cNvCxnSpPr>
          <p:nvPr/>
        </p:nvCxnSpPr>
        <p:spPr bwMode="auto">
          <a:xfrm flipV="1">
            <a:off x="4195775" y="2343151"/>
            <a:ext cx="1897265" cy="7620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59" name="AutoShape 79"/>
          <p:cNvCxnSpPr>
            <a:cxnSpLocks noChangeShapeType="1"/>
            <a:stCxn id="46104" idx="3"/>
            <a:endCxn id="46150" idx="1"/>
          </p:cNvCxnSpPr>
          <p:nvPr/>
        </p:nvCxnSpPr>
        <p:spPr bwMode="auto">
          <a:xfrm>
            <a:off x="2972306" y="1158877"/>
            <a:ext cx="756722" cy="12604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60" name="AutoShape 80"/>
          <p:cNvSpPr>
            <a:spLocks noChangeArrowheads="1"/>
          </p:cNvSpPr>
          <p:nvPr/>
        </p:nvSpPr>
        <p:spPr bwMode="auto">
          <a:xfrm>
            <a:off x="8694455" y="2057401"/>
            <a:ext cx="518091" cy="169277"/>
          </a:xfrm>
          <a:prstGeom prst="wedgeRectCallout">
            <a:avLst>
              <a:gd name="adj1" fmla="val -80060"/>
              <a:gd name="adj2" fmla="val 10084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カレント情報</a:t>
            </a:r>
          </a:p>
        </p:txBody>
      </p:sp>
      <p:sp>
        <p:nvSpPr>
          <p:cNvPr id="46161" name="AutoShape 81"/>
          <p:cNvSpPr>
            <a:spLocks noChangeArrowheads="1"/>
          </p:cNvSpPr>
          <p:nvPr/>
        </p:nvSpPr>
        <p:spPr bwMode="auto">
          <a:xfrm>
            <a:off x="8923427" y="4343401"/>
            <a:ext cx="441146" cy="169277"/>
          </a:xfrm>
          <a:prstGeom prst="wedgeRectCallout">
            <a:avLst>
              <a:gd name="adj1" fmla="val -156944"/>
              <a:gd name="adj2" fmla="val -21185"/>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保存情報</a:t>
            </a:r>
          </a:p>
        </p:txBody>
      </p:sp>
      <p:sp>
        <p:nvSpPr>
          <p:cNvPr id="46162" name="AutoShape 82"/>
          <p:cNvSpPr>
            <a:spLocks noChangeArrowheads="1"/>
          </p:cNvSpPr>
          <p:nvPr/>
        </p:nvSpPr>
        <p:spPr bwMode="auto">
          <a:xfrm>
            <a:off x="6795787" y="1054022"/>
            <a:ext cx="1178528"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公共図書館が保有している書籍類の</a:t>
            </a:r>
          </a:p>
          <a:p>
            <a:pPr algn="ctr"/>
            <a:r>
              <a:rPr lang="ja-JP" altLang="en-US" sz="500"/>
              <a:t>書誌情報</a:t>
            </a:r>
            <a:r>
              <a:rPr lang="en-US" altLang="ja-JP" sz="500"/>
              <a:t>DB</a:t>
            </a:r>
          </a:p>
        </p:txBody>
      </p:sp>
      <p:sp>
        <p:nvSpPr>
          <p:cNvPr id="46163" name="AutoShape 83"/>
          <p:cNvSpPr>
            <a:spLocks noChangeArrowheads="1"/>
          </p:cNvSpPr>
          <p:nvPr/>
        </p:nvSpPr>
        <p:spPr bwMode="auto">
          <a:xfrm>
            <a:off x="6183303" y="1176657"/>
            <a:ext cx="466746"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総合目録</a:t>
            </a:r>
          </a:p>
          <a:p>
            <a:pPr algn="ctr"/>
            <a:r>
              <a:rPr lang="ja-JP" altLang="en-US" sz="500"/>
              <a:t>サーバ</a:t>
            </a:r>
          </a:p>
        </p:txBody>
      </p:sp>
      <p:cxnSp>
        <p:nvCxnSpPr>
          <p:cNvPr id="46164" name="AutoShape 84"/>
          <p:cNvCxnSpPr>
            <a:cxnSpLocks noChangeShapeType="1"/>
            <a:stCxn id="46162" idx="2"/>
            <a:endCxn id="46163" idx="3"/>
          </p:cNvCxnSpPr>
          <p:nvPr/>
        </p:nvCxnSpPr>
        <p:spPr bwMode="auto">
          <a:xfrm rot="10800000" flipV="1">
            <a:off x="6650049" y="1298576"/>
            <a:ext cx="145738" cy="1428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65" name="AutoShape 85"/>
          <p:cNvCxnSpPr>
            <a:cxnSpLocks noChangeShapeType="1"/>
            <a:stCxn id="46084" idx="3"/>
            <a:endCxn id="46163" idx="1"/>
          </p:cNvCxnSpPr>
          <p:nvPr/>
        </p:nvCxnSpPr>
        <p:spPr bwMode="auto">
          <a:xfrm>
            <a:off x="4240223" y="1200152"/>
            <a:ext cx="1943080" cy="112713"/>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66" name="AutoShape 86"/>
          <p:cNvSpPr>
            <a:spLocks noChangeArrowheads="1"/>
          </p:cNvSpPr>
          <p:nvPr/>
        </p:nvSpPr>
        <p:spPr bwMode="auto">
          <a:xfrm>
            <a:off x="7019825" y="793894"/>
            <a:ext cx="644727" cy="336262"/>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新聞記事索引</a:t>
            </a:r>
            <a:r>
              <a:rPr lang="en-US" altLang="ja-JP" sz="500"/>
              <a:t>DB</a:t>
            </a:r>
          </a:p>
        </p:txBody>
      </p:sp>
      <p:sp>
        <p:nvSpPr>
          <p:cNvPr id="46167" name="AutoShape 87"/>
          <p:cNvSpPr>
            <a:spLocks noChangeArrowheads="1"/>
          </p:cNvSpPr>
          <p:nvPr/>
        </p:nvSpPr>
        <p:spPr bwMode="auto">
          <a:xfrm>
            <a:off x="6113820" y="759144"/>
            <a:ext cx="526339" cy="27241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99FFCC"/>
                </a:solidFill>
              </a14:hiddenFill>
            </a:ext>
          </a:extLst>
        </p:spPr>
        <p:txBody>
          <a:bodyPr wrap="none" anchor="ctr">
            <a:spAutoFit/>
          </a:bodyPr>
          <a:lstStyle/>
          <a:p>
            <a:pPr algn="ctr"/>
            <a:r>
              <a:rPr lang="en-US" altLang="ja-JP" sz="500"/>
              <a:t>XX</a:t>
            </a:r>
            <a:r>
              <a:rPr lang="ja-JP" altLang="en-US" sz="500"/>
              <a:t>新聞社</a:t>
            </a:r>
          </a:p>
          <a:p>
            <a:pPr algn="ctr"/>
            <a:r>
              <a:rPr lang="ja-JP" altLang="en-US" sz="500"/>
              <a:t>検索サーバ</a:t>
            </a:r>
          </a:p>
        </p:txBody>
      </p:sp>
      <p:cxnSp>
        <p:nvCxnSpPr>
          <p:cNvPr id="46168" name="AutoShape 88"/>
          <p:cNvCxnSpPr>
            <a:cxnSpLocks noChangeShapeType="1"/>
            <a:stCxn id="46084" idx="3"/>
            <a:endCxn id="46167" idx="1"/>
          </p:cNvCxnSpPr>
          <p:nvPr/>
        </p:nvCxnSpPr>
        <p:spPr bwMode="auto">
          <a:xfrm flipV="1">
            <a:off x="4240223" y="895351"/>
            <a:ext cx="1873596" cy="304800"/>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69" name="AutoShape 89"/>
          <p:cNvCxnSpPr>
            <a:cxnSpLocks noChangeShapeType="1"/>
            <a:stCxn id="46166" idx="2"/>
            <a:endCxn id="46167" idx="3"/>
          </p:cNvCxnSpPr>
          <p:nvPr/>
        </p:nvCxnSpPr>
        <p:spPr bwMode="auto">
          <a:xfrm rot="10800000">
            <a:off x="6640158" y="895351"/>
            <a:ext cx="379666" cy="66674"/>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70" name="AutoShape 90"/>
          <p:cNvSpPr>
            <a:spLocks noChangeArrowheads="1"/>
          </p:cNvSpPr>
          <p:nvPr/>
        </p:nvSpPr>
        <p:spPr bwMode="auto">
          <a:xfrm>
            <a:off x="8607611" y="3807144"/>
            <a:ext cx="701304"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WARP</a:t>
            </a:r>
          </a:p>
          <a:p>
            <a:pPr algn="ctr"/>
            <a:r>
              <a:rPr lang="ja-JP" altLang="en-US" sz="500"/>
              <a:t>情報収集システム</a:t>
            </a:r>
          </a:p>
        </p:txBody>
      </p:sp>
      <p:cxnSp>
        <p:nvCxnSpPr>
          <p:cNvPr id="46171" name="AutoShape 91"/>
          <p:cNvCxnSpPr>
            <a:cxnSpLocks noChangeShapeType="1"/>
            <a:stCxn id="46131" idx="4"/>
            <a:endCxn id="46170" idx="0"/>
          </p:cNvCxnSpPr>
          <p:nvPr/>
        </p:nvCxnSpPr>
        <p:spPr bwMode="auto">
          <a:xfrm>
            <a:off x="8686801" y="3175001"/>
            <a:ext cx="271463" cy="63214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72" name="AutoShape 92"/>
          <p:cNvCxnSpPr>
            <a:cxnSpLocks noChangeShapeType="1"/>
            <a:stCxn id="46132" idx="4"/>
            <a:endCxn id="46170" idx="0"/>
          </p:cNvCxnSpPr>
          <p:nvPr/>
        </p:nvCxnSpPr>
        <p:spPr bwMode="auto">
          <a:xfrm>
            <a:off x="8382001" y="3708401"/>
            <a:ext cx="576263" cy="9874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73" name="AutoShape 93"/>
          <p:cNvCxnSpPr>
            <a:cxnSpLocks noChangeShapeType="1"/>
            <a:stCxn id="46170" idx="2"/>
            <a:endCxn id="46086" idx="4"/>
          </p:cNvCxnSpPr>
          <p:nvPr/>
        </p:nvCxnSpPr>
        <p:spPr bwMode="auto">
          <a:xfrm rot="5400000">
            <a:off x="8588217" y="3949543"/>
            <a:ext cx="240030" cy="50006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74" name="AutoShape 94"/>
          <p:cNvSpPr>
            <a:spLocks noChangeArrowheads="1"/>
          </p:cNvSpPr>
          <p:nvPr/>
        </p:nvSpPr>
        <p:spPr bwMode="auto">
          <a:xfrm>
            <a:off x="7924800" y="2308718"/>
            <a:ext cx="838200" cy="641955"/>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en-US" altLang="ja-JP" sz="500"/>
          </a:p>
          <a:p>
            <a:pPr algn="ctr"/>
            <a:r>
              <a:rPr lang="en-US" altLang="ja-JP" sz="500"/>
              <a:t>Web</a:t>
            </a:r>
            <a:r>
              <a:rPr lang="ja-JP" altLang="en-US" sz="500"/>
              <a:t>コンテンツ</a:t>
            </a:r>
          </a:p>
          <a:p>
            <a:pPr algn="ctr"/>
            <a:endParaRPr lang="en-US" altLang="ja-JP" sz="500"/>
          </a:p>
        </p:txBody>
      </p:sp>
      <p:cxnSp>
        <p:nvCxnSpPr>
          <p:cNvPr id="46175" name="AutoShape 95"/>
          <p:cNvCxnSpPr>
            <a:cxnSpLocks noChangeShapeType="1"/>
            <a:stCxn id="46174" idx="4"/>
            <a:endCxn id="46170" idx="0"/>
          </p:cNvCxnSpPr>
          <p:nvPr/>
        </p:nvCxnSpPr>
        <p:spPr bwMode="auto">
          <a:xfrm>
            <a:off x="8763001" y="2629695"/>
            <a:ext cx="195263" cy="117744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76" name="AutoShape 96"/>
          <p:cNvCxnSpPr>
            <a:cxnSpLocks noChangeShapeType="1"/>
            <a:stCxn id="46174" idx="2"/>
            <a:endCxn id="46151" idx="4"/>
          </p:cNvCxnSpPr>
          <p:nvPr/>
        </p:nvCxnSpPr>
        <p:spPr bwMode="auto">
          <a:xfrm rot="10800000" flipV="1">
            <a:off x="7535865" y="2629695"/>
            <a:ext cx="388937" cy="9921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77" name="AutoShape 97"/>
          <p:cNvSpPr>
            <a:spLocks noChangeArrowheads="1"/>
          </p:cNvSpPr>
          <p:nvPr/>
        </p:nvSpPr>
        <p:spPr bwMode="auto">
          <a:xfrm>
            <a:off x="2456598" y="1598634"/>
            <a:ext cx="585907"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閲覧請求画面</a:t>
            </a:r>
          </a:p>
        </p:txBody>
      </p:sp>
      <p:cxnSp>
        <p:nvCxnSpPr>
          <p:cNvPr id="46178" name="AutoShape 98"/>
          <p:cNvCxnSpPr>
            <a:cxnSpLocks noChangeShapeType="1"/>
            <a:stCxn id="46104" idx="2"/>
            <a:endCxn id="46177" idx="0"/>
          </p:cNvCxnSpPr>
          <p:nvPr/>
        </p:nvCxnSpPr>
        <p:spPr bwMode="auto">
          <a:xfrm rot="16200000" flipH="1">
            <a:off x="2573319" y="1422400"/>
            <a:ext cx="346115" cy="635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79" name="AutoShape 99"/>
          <p:cNvSpPr>
            <a:spLocks noChangeArrowheads="1"/>
          </p:cNvSpPr>
          <p:nvPr/>
        </p:nvSpPr>
        <p:spPr bwMode="auto">
          <a:xfrm>
            <a:off x="7468682" y="6475434"/>
            <a:ext cx="458212"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複写業務</a:t>
            </a:r>
          </a:p>
        </p:txBody>
      </p:sp>
      <p:cxnSp>
        <p:nvCxnSpPr>
          <p:cNvPr id="46180" name="AutoShape 100"/>
          <p:cNvCxnSpPr>
            <a:cxnSpLocks noChangeShapeType="1"/>
            <a:stCxn id="46143" idx="3"/>
            <a:endCxn id="46179" idx="1"/>
          </p:cNvCxnSpPr>
          <p:nvPr/>
        </p:nvCxnSpPr>
        <p:spPr bwMode="auto">
          <a:xfrm>
            <a:off x="7163306" y="6569076"/>
            <a:ext cx="30537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81" name="AutoShape 101"/>
          <p:cNvSpPr>
            <a:spLocks noChangeArrowheads="1"/>
          </p:cNvSpPr>
          <p:nvPr/>
        </p:nvSpPr>
        <p:spPr bwMode="auto">
          <a:xfrm>
            <a:off x="5851001" y="4644054"/>
            <a:ext cx="582074" cy="35754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NDL</a:t>
            </a:r>
            <a:r>
              <a:rPr lang="ja-JP" altLang="en-US" sz="500"/>
              <a:t>保有情報</a:t>
            </a:r>
            <a:br>
              <a:rPr lang="ja-JP" altLang="en-US" sz="500"/>
            </a:br>
            <a:r>
              <a:rPr lang="ja-JP" altLang="en-US" sz="500"/>
              <a:t>閲覧</a:t>
            </a:r>
            <a:r>
              <a:rPr lang="en-US" altLang="ja-JP" sz="500"/>
              <a:t>GW</a:t>
            </a:r>
          </a:p>
          <a:p>
            <a:pPr algn="ctr"/>
            <a:r>
              <a:rPr lang="ja-JP" altLang="en-US" sz="500"/>
              <a:t>（館内用）</a:t>
            </a:r>
          </a:p>
        </p:txBody>
      </p:sp>
      <p:cxnSp>
        <p:nvCxnSpPr>
          <p:cNvPr id="46182" name="AutoShape 102"/>
          <p:cNvCxnSpPr>
            <a:cxnSpLocks noChangeShapeType="1"/>
            <a:stCxn id="46107" idx="3"/>
            <a:endCxn id="46181" idx="1"/>
          </p:cNvCxnSpPr>
          <p:nvPr/>
        </p:nvCxnSpPr>
        <p:spPr bwMode="auto">
          <a:xfrm>
            <a:off x="5715001" y="4191000"/>
            <a:ext cx="136001" cy="631826"/>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83" name="AutoShape 103"/>
          <p:cNvCxnSpPr>
            <a:cxnSpLocks noChangeShapeType="1"/>
            <a:stCxn id="46181" idx="3"/>
            <a:endCxn id="46100" idx="1"/>
          </p:cNvCxnSpPr>
          <p:nvPr/>
        </p:nvCxnSpPr>
        <p:spPr bwMode="auto">
          <a:xfrm flipV="1">
            <a:off x="6433075" y="4283076"/>
            <a:ext cx="436270" cy="53975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84" name="AutoShape 104"/>
          <p:cNvCxnSpPr>
            <a:cxnSpLocks noChangeShapeType="1"/>
            <a:stCxn id="46181" idx="3"/>
            <a:endCxn id="46119" idx="1"/>
          </p:cNvCxnSpPr>
          <p:nvPr/>
        </p:nvCxnSpPr>
        <p:spPr bwMode="auto">
          <a:xfrm flipV="1">
            <a:off x="6433075" y="4656140"/>
            <a:ext cx="452656" cy="166687"/>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85" name="AutoShape 105"/>
          <p:cNvCxnSpPr>
            <a:cxnSpLocks noChangeShapeType="1"/>
            <a:stCxn id="46181" idx="3"/>
            <a:endCxn id="46123" idx="1"/>
          </p:cNvCxnSpPr>
          <p:nvPr/>
        </p:nvCxnSpPr>
        <p:spPr bwMode="auto">
          <a:xfrm>
            <a:off x="6433076" y="4822827"/>
            <a:ext cx="455831" cy="214313"/>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86" name="AutoShape 106"/>
          <p:cNvCxnSpPr>
            <a:cxnSpLocks noChangeShapeType="1"/>
            <a:stCxn id="46181" idx="3"/>
            <a:endCxn id="46125" idx="1"/>
          </p:cNvCxnSpPr>
          <p:nvPr/>
        </p:nvCxnSpPr>
        <p:spPr bwMode="auto">
          <a:xfrm>
            <a:off x="6433076" y="4822827"/>
            <a:ext cx="423151" cy="595313"/>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87" name="AutoShape 107"/>
          <p:cNvSpPr>
            <a:spLocks noChangeArrowheads="1"/>
          </p:cNvSpPr>
          <p:nvPr/>
        </p:nvSpPr>
        <p:spPr bwMode="auto">
          <a:xfrm>
            <a:off x="9226987" y="4648201"/>
            <a:ext cx="697627" cy="246221"/>
          </a:xfrm>
          <a:prstGeom prst="wedgeRectCallout">
            <a:avLst>
              <a:gd name="adj1" fmla="val -161606"/>
              <a:gd name="adj2" fmla="val 26505"/>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著作権</a:t>
            </a:r>
            <a:br>
              <a:rPr lang="ja-JP" altLang="en-US" sz="500"/>
            </a:br>
            <a:r>
              <a:rPr lang="ja-JP" altLang="en-US" sz="500"/>
              <a:t>（個別利用の承諾）</a:t>
            </a:r>
          </a:p>
        </p:txBody>
      </p:sp>
      <p:sp>
        <p:nvSpPr>
          <p:cNvPr id="46188" name="AutoShape 108"/>
          <p:cNvSpPr>
            <a:spLocks noChangeArrowheads="1"/>
          </p:cNvSpPr>
          <p:nvPr/>
        </p:nvSpPr>
        <p:spPr bwMode="auto">
          <a:xfrm>
            <a:off x="9311836" y="5562601"/>
            <a:ext cx="878767" cy="246221"/>
          </a:xfrm>
          <a:prstGeom prst="wedgeRectCallout">
            <a:avLst>
              <a:gd name="adj1" fmla="val -151426"/>
              <a:gd name="adj2" fmla="val -213255"/>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複製及び二次利用を</a:t>
            </a:r>
          </a:p>
          <a:p>
            <a:pPr algn="ctr"/>
            <a:r>
              <a:rPr lang="ja-JP" altLang="en-US" sz="500"/>
              <a:t>制限する著作館保護機能</a:t>
            </a:r>
          </a:p>
        </p:txBody>
      </p:sp>
      <p:sp>
        <p:nvSpPr>
          <p:cNvPr id="46189" name="AutoShape 109"/>
          <p:cNvSpPr>
            <a:spLocks noChangeArrowheads="1"/>
          </p:cNvSpPr>
          <p:nvPr/>
        </p:nvSpPr>
        <p:spPr bwMode="auto">
          <a:xfrm>
            <a:off x="1529648" y="990601"/>
            <a:ext cx="933269" cy="246221"/>
          </a:xfrm>
          <a:prstGeom prst="wedgeRectCallout">
            <a:avLst>
              <a:gd name="adj1" fmla="val 5125"/>
              <a:gd name="adj2" fmla="val -12409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ユーザの情報集検索方法と</a:t>
            </a:r>
            <a:br>
              <a:rPr lang="ja-JP" altLang="en-US" sz="500"/>
            </a:br>
            <a:r>
              <a:rPr lang="en-US" altLang="ja-JP" sz="500"/>
              <a:t>NDL</a:t>
            </a:r>
            <a:r>
              <a:rPr lang="ja-JP" altLang="en-US" sz="500"/>
              <a:t>への期待は？</a:t>
            </a:r>
          </a:p>
        </p:txBody>
      </p:sp>
      <p:sp>
        <p:nvSpPr>
          <p:cNvPr id="46191" name="AutoShape 111"/>
          <p:cNvSpPr>
            <a:spLocks noChangeArrowheads="1"/>
          </p:cNvSpPr>
          <p:nvPr/>
        </p:nvSpPr>
        <p:spPr bwMode="auto">
          <a:xfrm>
            <a:off x="4818832" y="381001"/>
            <a:ext cx="957313" cy="246221"/>
          </a:xfrm>
          <a:prstGeom prst="wedgeRectCallout">
            <a:avLst>
              <a:gd name="adj1" fmla="val -76366"/>
              <a:gd name="adj2" fmla="val 60241"/>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標準の普及の見込みは？</a:t>
            </a:r>
            <a:br>
              <a:rPr lang="ja-JP" altLang="en-US" sz="500"/>
            </a:br>
            <a:r>
              <a:rPr lang="en-US" altLang="ja-JP" sz="500"/>
              <a:t>OAI</a:t>
            </a:r>
            <a:r>
              <a:rPr lang="ja-JP" altLang="en-US" sz="500"/>
              <a:t>のインプリメント状況は？</a:t>
            </a:r>
          </a:p>
        </p:txBody>
      </p:sp>
      <p:sp>
        <p:nvSpPr>
          <p:cNvPr id="46192" name="AutoShape 112"/>
          <p:cNvSpPr>
            <a:spLocks noChangeArrowheads="1"/>
          </p:cNvSpPr>
          <p:nvPr/>
        </p:nvSpPr>
        <p:spPr bwMode="auto">
          <a:xfrm>
            <a:off x="4376527" y="685801"/>
            <a:ext cx="667170" cy="169277"/>
          </a:xfrm>
          <a:prstGeom prst="wedgeRectCallout">
            <a:avLst>
              <a:gd name="adj1" fmla="val -68528"/>
              <a:gd name="adj2" fmla="val 150847"/>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500"/>
              <a:t>Z39.50</a:t>
            </a:r>
            <a:r>
              <a:rPr lang="ja-JP" altLang="en-US" sz="500"/>
              <a:t>でいいか？</a:t>
            </a:r>
          </a:p>
        </p:txBody>
      </p:sp>
      <p:sp>
        <p:nvSpPr>
          <p:cNvPr id="46193" name="AutoShape 113"/>
          <p:cNvSpPr>
            <a:spLocks noChangeArrowheads="1"/>
          </p:cNvSpPr>
          <p:nvPr/>
        </p:nvSpPr>
        <p:spPr bwMode="auto">
          <a:xfrm>
            <a:off x="4378738" y="2590801"/>
            <a:ext cx="702436" cy="246221"/>
          </a:xfrm>
          <a:prstGeom prst="wedgeRectCallout">
            <a:avLst>
              <a:gd name="adj1" fmla="val -71616"/>
              <a:gd name="adj2" fmla="val 87954"/>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500"/>
              <a:t>OSI-ILL</a:t>
            </a:r>
            <a:r>
              <a:rPr lang="ja-JP" altLang="en-US" sz="500"/>
              <a:t>の考慮</a:t>
            </a:r>
          </a:p>
          <a:p>
            <a:pPr algn="ctr"/>
            <a:r>
              <a:rPr lang="en-US" altLang="ja-JP" sz="500"/>
              <a:t>NACSIS-ILL</a:t>
            </a:r>
            <a:r>
              <a:rPr lang="ja-JP" altLang="en-US" sz="500"/>
              <a:t>との連携</a:t>
            </a:r>
          </a:p>
        </p:txBody>
      </p:sp>
      <p:sp>
        <p:nvSpPr>
          <p:cNvPr id="46196" name="AutoShape 116"/>
          <p:cNvSpPr>
            <a:spLocks noChangeArrowheads="1"/>
          </p:cNvSpPr>
          <p:nvPr/>
        </p:nvSpPr>
        <p:spPr bwMode="auto">
          <a:xfrm>
            <a:off x="5569077" y="5105401"/>
            <a:ext cx="761747" cy="169277"/>
          </a:xfrm>
          <a:prstGeom prst="wedgeRectCallout">
            <a:avLst>
              <a:gd name="adj1" fmla="val 16190"/>
              <a:gd name="adj2" fmla="val -105083"/>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館内電子情報の利用</a:t>
            </a:r>
          </a:p>
        </p:txBody>
      </p:sp>
      <p:sp>
        <p:nvSpPr>
          <p:cNvPr id="46202" name="AutoShape 122"/>
          <p:cNvSpPr>
            <a:spLocks noChangeArrowheads="1"/>
          </p:cNvSpPr>
          <p:nvPr/>
        </p:nvSpPr>
        <p:spPr bwMode="auto">
          <a:xfrm>
            <a:off x="4286982" y="1447801"/>
            <a:ext cx="636713" cy="246221"/>
          </a:xfrm>
          <a:prstGeom prst="wedgeRectCallout">
            <a:avLst>
              <a:gd name="adj1" fmla="val -52347"/>
              <a:gd name="adj2" fmla="val -93375"/>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総合目録と</a:t>
            </a:r>
            <a:r>
              <a:rPr lang="en-US" altLang="ja-JP" sz="500"/>
              <a:t>OPAC</a:t>
            </a:r>
          </a:p>
          <a:p>
            <a:pPr algn="ctr"/>
            <a:r>
              <a:rPr lang="ja-JP" altLang="en-US" sz="500"/>
              <a:t>の連携は？</a:t>
            </a:r>
          </a:p>
        </p:txBody>
      </p:sp>
      <p:sp>
        <p:nvSpPr>
          <p:cNvPr id="46203" name="AutoShape 123"/>
          <p:cNvSpPr>
            <a:spLocks noChangeArrowheads="1"/>
          </p:cNvSpPr>
          <p:nvPr/>
        </p:nvSpPr>
        <p:spPr bwMode="auto">
          <a:xfrm>
            <a:off x="3435198" y="381001"/>
            <a:ext cx="819455" cy="323165"/>
          </a:xfrm>
          <a:prstGeom prst="wedgeRectCallout">
            <a:avLst>
              <a:gd name="adj1" fmla="val -93130"/>
              <a:gd name="adj2" fmla="val 40185"/>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ユーザの利便性の向上</a:t>
            </a:r>
            <a:br>
              <a:rPr lang="ja-JP" altLang="en-US" sz="500"/>
            </a:br>
            <a:r>
              <a:rPr lang="ja-JP" altLang="en-US" sz="500"/>
              <a:t>・来館利用者</a:t>
            </a:r>
          </a:p>
          <a:p>
            <a:pPr algn="ctr"/>
            <a:r>
              <a:rPr lang="ja-JP" altLang="en-US" sz="500"/>
              <a:t>・来館できない利用者</a:t>
            </a:r>
          </a:p>
        </p:txBody>
      </p:sp>
      <p:sp>
        <p:nvSpPr>
          <p:cNvPr id="46204" name="AutoShape 124"/>
          <p:cNvSpPr>
            <a:spLocks noChangeArrowheads="1"/>
          </p:cNvSpPr>
          <p:nvPr/>
        </p:nvSpPr>
        <p:spPr bwMode="auto">
          <a:xfrm>
            <a:off x="8692347" y="5867401"/>
            <a:ext cx="954107" cy="169277"/>
          </a:xfrm>
          <a:prstGeom prst="wedgeRectCallout">
            <a:avLst>
              <a:gd name="adj1" fmla="val -82074"/>
              <a:gd name="adj2" fmla="val -248306"/>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専門家用の高精彩画像は？</a:t>
            </a:r>
          </a:p>
        </p:txBody>
      </p:sp>
      <p:sp>
        <p:nvSpPr>
          <p:cNvPr id="46205" name="AutoShape 125"/>
          <p:cNvSpPr>
            <a:spLocks noChangeArrowheads="1"/>
          </p:cNvSpPr>
          <p:nvPr/>
        </p:nvSpPr>
        <p:spPr bwMode="auto">
          <a:xfrm>
            <a:off x="1607297" y="1447801"/>
            <a:ext cx="633507" cy="246221"/>
          </a:xfrm>
          <a:prstGeom prst="wedgeRectCallout">
            <a:avLst>
              <a:gd name="adj1" fmla="val 76718"/>
              <a:gd name="adj2" fmla="val 56023"/>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図書館からの</a:t>
            </a:r>
          </a:p>
          <a:p>
            <a:pPr algn="ctr"/>
            <a:r>
              <a:rPr lang="ja-JP" altLang="en-US" sz="500"/>
              <a:t>貸出請求処理は</a:t>
            </a:r>
          </a:p>
        </p:txBody>
      </p:sp>
      <p:sp>
        <p:nvSpPr>
          <p:cNvPr id="46207" name="Rectangle 127"/>
          <p:cNvSpPr>
            <a:spLocks noChangeArrowheads="1"/>
          </p:cNvSpPr>
          <p:nvPr/>
        </p:nvSpPr>
        <p:spPr bwMode="auto">
          <a:xfrm>
            <a:off x="9549597" y="4218703"/>
            <a:ext cx="954107" cy="246221"/>
          </a:xfrm>
          <a:prstGeom prst="rect">
            <a:avLst/>
          </a:prstGeom>
          <a:solidFill>
            <a:schemeClr val="accent1"/>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ネットワーク系電子出版物の</a:t>
            </a:r>
          </a:p>
          <a:p>
            <a:pPr algn="ctr"/>
            <a:r>
              <a:rPr lang="ja-JP" altLang="en-US" sz="500"/>
              <a:t>納本制度への取り組み</a:t>
            </a:r>
          </a:p>
        </p:txBody>
      </p:sp>
      <p:sp>
        <p:nvSpPr>
          <p:cNvPr id="46211" name="Rectangle 131"/>
          <p:cNvSpPr>
            <a:spLocks noChangeArrowheads="1"/>
          </p:cNvSpPr>
          <p:nvPr/>
        </p:nvSpPr>
        <p:spPr bwMode="auto">
          <a:xfrm>
            <a:off x="9473397" y="3837703"/>
            <a:ext cx="954107" cy="246221"/>
          </a:xfrm>
          <a:prstGeom prst="rect">
            <a:avLst/>
          </a:prstGeom>
          <a:solidFill>
            <a:schemeClr val="accent1"/>
          </a:soli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ネットワーク系電子出版物の</a:t>
            </a:r>
          </a:p>
          <a:p>
            <a:pPr algn="ctr"/>
            <a:r>
              <a:rPr lang="ja-JP" altLang="en-US" sz="500"/>
              <a:t>収集組織化・提供計画</a:t>
            </a:r>
          </a:p>
        </p:txBody>
      </p:sp>
      <p:sp>
        <p:nvSpPr>
          <p:cNvPr id="46214" name="AutoShape 134"/>
          <p:cNvSpPr>
            <a:spLocks noChangeArrowheads="1"/>
          </p:cNvSpPr>
          <p:nvPr/>
        </p:nvSpPr>
        <p:spPr bwMode="auto">
          <a:xfrm>
            <a:off x="8763001" y="5029201"/>
            <a:ext cx="1368425" cy="374809"/>
          </a:xfrm>
          <a:prstGeom prst="cloudCallout">
            <a:avLst>
              <a:gd name="adj1" fmla="val -75523"/>
              <a:gd name="adj2" fmla="val -8521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ja-JP" altLang="en-US" sz="500"/>
              <a:t>包括的な複製権・公衆送信権の許諾</a:t>
            </a:r>
          </a:p>
        </p:txBody>
      </p:sp>
      <p:sp>
        <p:nvSpPr>
          <p:cNvPr id="46216" name="AutoShape 136"/>
          <p:cNvSpPr>
            <a:spLocks noChangeArrowheads="1"/>
          </p:cNvSpPr>
          <p:nvPr/>
        </p:nvSpPr>
        <p:spPr bwMode="auto">
          <a:xfrm>
            <a:off x="7558810" y="1857297"/>
            <a:ext cx="966931"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ja-JP" sz="500"/>
              <a:t>NDL</a:t>
            </a:r>
            <a:r>
              <a:rPr lang="ja-JP" altLang="en-US" sz="500"/>
              <a:t>が保有している雑誌等の</a:t>
            </a:r>
          </a:p>
          <a:p>
            <a:pPr algn="ctr"/>
            <a:r>
              <a:rPr lang="ja-JP" altLang="en-US" sz="500"/>
              <a:t>書誌情報</a:t>
            </a:r>
            <a:r>
              <a:rPr lang="en-US" altLang="ja-JP" sz="500"/>
              <a:t>DB</a:t>
            </a:r>
          </a:p>
        </p:txBody>
      </p:sp>
      <p:sp>
        <p:nvSpPr>
          <p:cNvPr id="46217" name="AutoShape 137"/>
          <p:cNvSpPr>
            <a:spLocks noChangeArrowheads="1"/>
          </p:cNvSpPr>
          <p:nvPr/>
        </p:nvSpPr>
        <p:spPr bwMode="auto">
          <a:xfrm>
            <a:off x="6879456" y="1597344"/>
            <a:ext cx="480965"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NDL-OPAC</a:t>
            </a:r>
          </a:p>
          <a:p>
            <a:pPr algn="ctr"/>
            <a:r>
              <a:rPr lang="ja-JP" altLang="en-US" sz="500"/>
              <a:t>図書関連</a:t>
            </a:r>
          </a:p>
        </p:txBody>
      </p:sp>
      <p:sp>
        <p:nvSpPr>
          <p:cNvPr id="46218" name="AutoShape 138"/>
          <p:cNvSpPr>
            <a:spLocks noChangeArrowheads="1"/>
          </p:cNvSpPr>
          <p:nvPr/>
        </p:nvSpPr>
        <p:spPr bwMode="auto">
          <a:xfrm>
            <a:off x="6879456" y="1978344"/>
            <a:ext cx="480965"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en-US" altLang="ja-JP" sz="500"/>
              <a:t>NDL-OPAC</a:t>
            </a:r>
          </a:p>
          <a:p>
            <a:pPr algn="ctr"/>
            <a:r>
              <a:rPr lang="ja-JP" altLang="en-US" sz="500"/>
              <a:t>雑誌関連</a:t>
            </a:r>
          </a:p>
        </p:txBody>
      </p:sp>
      <p:cxnSp>
        <p:nvCxnSpPr>
          <p:cNvPr id="46219" name="AutoShape 139"/>
          <p:cNvCxnSpPr>
            <a:cxnSpLocks noChangeShapeType="1"/>
            <a:stCxn id="46216" idx="2"/>
            <a:endCxn id="46218" idx="3"/>
          </p:cNvCxnSpPr>
          <p:nvPr/>
        </p:nvCxnSpPr>
        <p:spPr bwMode="auto">
          <a:xfrm rot="10800000" flipV="1">
            <a:off x="7360422" y="2101851"/>
            <a:ext cx="198389" cy="127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20" name="AutoShape 140"/>
          <p:cNvCxnSpPr>
            <a:cxnSpLocks noChangeShapeType="1"/>
            <a:stCxn id="46217" idx="1"/>
            <a:endCxn id="46091" idx="3"/>
          </p:cNvCxnSpPr>
          <p:nvPr/>
        </p:nvCxnSpPr>
        <p:spPr bwMode="auto">
          <a:xfrm rot="10800000" flipV="1">
            <a:off x="6598419" y="1733551"/>
            <a:ext cx="281036"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21" name="AutoShape 141"/>
          <p:cNvCxnSpPr>
            <a:cxnSpLocks noChangeShapeType="1"/>
            <a:stCxn id="46218" idx="1"/>
            <a:endCxn id="46091" idx="3"/>
          </p:cNvCxnSpPr>
          <p:nvPr/>
        </p:nvCxnSpPr>
        <p:spPr bwMode="auto">
          <a:xfrm rot="10800000">
            <a:off x="6598419" y="1885951"/>
            <a:ext cx="281036" cy="2286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222" name="Rectangle 142"/>
          <p:cNvSpPr>
            <a:spLocks noChangeArrowheads="1"/>
          </p:cNvSpPr>
          <p:nvPr/>
        </p:nvSpPr>
        <p:spPr bwMode="auto">
          <a:xfrm>
            <a:off x="9372600" y="228600"/>
            <a:ext cx="1295400" cy="28194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a:lstStyle/>
          <a:p>
            <a:r>
              <a:rPr lang="en-US" altLang="ja-JP" sz="500"/>
              <a:t>■</a:t>
            </a:r>
            <a:r>
              <a:rPr lang="ja-JP" altLang="en-US" sz="500"/>
              <a:t>方針</a:t>
            </a:r>
          </a:p>
          <a:p>
            <a:r>
              <a:rPr lang="ja-JP" altLang="en-US" sz="500"/>
              <a:t>・来館利用者へのワンストップサービスと迅速な資料提供</a:t>
            </a:r>
          </a:p>
          <a:p>
            <a:r>
              <a:rPr lang="ja-JP" altLang="en-US" sz="500"/>
              <a:t>・非来館者への来館と同様のサービスの提供</a:t>
            </a:r>
          </a:p>
          <a:p>
            <a:r>
              <a:rPr lang="ja-JP" altLang="en-US" sz="500"/>
              <a:t>・将来の利用者のために文化資産としての網羅的な保存</a:t>
            </a:r>
          </a:p>
          <a:p>
            <a:r>
              <a:rPr lang="ja-JP" altLang="en-US" sz="500"/>
              <a:t>■ポイント</a:t>
            </a:r>
          </a:p>
          <a:p>
            <a:r>
              <a:rPr lang="ja-JP" altLang="en-US" sz="500"/>
              <a:t>・図書を始めとする情報検索の</a:t>
            </a:r>
            <a:r>
              <a:rPr lang="en-US" altLang="ja-JP" sz="500"/>
              <a:t>GW</a:t>
            </a:r>
            <a:r>
              <a:rPr lang="ja-JP" altLang="en-US" sz="500"/>
              <a:t>機能を持つ</a:t>
            </a:r>
          </a:p>
          <a:p>
            <a:r>
              <a:rPr lang="ja-JP" altLang="en-US" sz="500"/>
              <a:t>・他機関との情報共有においては、</a:t>
            </a:r>
            <a:r>
              <a:rPr lang="en-US" altLang="ja-JP" sz="500"/>
              <a:t>NDL</a:t>
            </a:r>
            <a:r>
              <a:rPr lang="ja-JP" altLang="en-US" sz="500"/>
              <a:t>サイドのほうが保有情報が多いので、</a:t>
            </a:r>
            <a:r>
              <a:rPr lang="en-US" altLang="ja-JP" sz="500"/>
              <a:t>NDL</a:t>
            </a:r>
            <a:r>
              <a:rPr lang="ja-JP" altLang="en-US" sz="500"/>
              <a:t>のデータベースを保管する形でアクセス提供を求める形が望ましい</a:t>
            </a:r>
          </a:p>
          <a:p>
            <a:endParaRPr lang="ja-JP" altLang="en-US" sz="500"/>
          </a:p>
          <a:p>
            <a:r>
              <a:rPr lang="ja-JP" altLang="en-US" sz="500"/>
              <a:t>■分担</a:t>
            </a:r>
          </a:p>
          <a:p>
            <a:r>
              <a:rPr lang="ja-JP" altLang="en-US" sz="500"/>
              <a:t>・資料の類別に特化してカレント情報を蓄積し、きめ細かな閲覧サービスを行うことは、各資料の提供主体に任せる</a:t>
            </a:r>
          </a:p>
          <a:p>
            <a:r>
              <a:rPr lang="ja-JP" altLang="en-US" sz="500"/>
              <a:t>・資料の類別に依存せず、過去の情報も含めて網羅的に蓄積し、書誌情報により検索、閲覧サービスを行うことは、</a:t>
            </a:r>
            <a:r>
              <a:rPr lang="en-US" altLang="ja-JP" sz="500"/>
              <a:t>NDL</a:t>
            </a:r>
            <a:r>
              <a:rPr lang="ja-JP" altLang="en-US" sz="500"/>
              <a:t>が行う</a:t>
            </a:r>
          </a:p>
          <a:p>
            <a:endParaRPr lang="ja-JP" altLang="en-US" sz="500"/>
          </a:p>
          <a:p>
            <a:r>
              <a:rPr lang="ja-JP" altLang="en-US" sz="500"/>
              <a:t>■システム化の姿勢</a:t>
            </a:r>
          </a:p>
          <a:p>
            <a:r>
              <a:rPr lang="ja-JP" altLang="en-US" sz="500"/>
              <a:t>・情報の持ち方、インターフェースは可能な限り、標準が見込まれる形とし、拡張性を重視する</a:t>
            </a:r>
          </a:p>
          <a:p>
            <a:r>
              <a:rPr lang="ja-JP" altLang="en-US" sz="500"/>
              <a:t>・数年後を想定し、数年間稼動すことを考慮して、将来普及しそうな技術を可能な限り取り入れて構築する</a:t>
            </a:r>
          </a:p>
          <a:p>
            <a:r>
              <a:rPr lang="ja-JP" altLang="en-US" sz="500"/>
              <a:t>・複数の</a:t>
            </a:r>
            <a:r>
              <a:rPr lang="en-US" altLang="ja-JP" sz="500"/>
              <a:t>DB</a:t>
            </a:r>
            <a:r>
              <a:rPr lang="ja-JP" altLang="en-US" sz="500"/>
              <a:t>の横断検索としては、</a:t>
            </a:r>
            <a:r>
              <a:rPr lang="en-US" altLang="ja-JP" sz="500"/>
              <a:t>GW</a:t>
            </a:r>
            <a:r>
              <a:rPr lang="ja-JP" altLang="en-US" sz="500"/>
              <a:t>機能よりも、</a:t>
            </a:r>
            <a:r>
              <a:rPr lang="en-US" altLang="ja-JP" sz="500"/>
              <a:t>P2P</a:t>
            </a:r>
            <a:r>
              <a:rPr lang="ja-JP" altLang="en-US" sz="500"/>
              <a:t>によるシステム構築のほうが利便性・拡張性が高いかも知れない</a:t>
            </a:r>
          </a:p>
        </p:txBody>
      </p:sp>
      <p:sp>
        <p:nvSpPr>
          <p:cNvPr id="46223" name="AutoShape 143"/>
          <p:cNvSpPr>
            <a:spLocks noChangeArrowheads="1"/>
          </p:cNvSpPr>
          <p:nvPr/>
        </p:nvSpPr>
        <p:spPr bwMode="auto">
          <a:xfrm>
            <a:off x="8399984" y="762001"/>
            <a:ext cx="679994" cy="246221"/>
          </a:xfrm>
          <a:prstGeom prst="wedgeRectCallout">
            <a:avLst>
              <a:gd name="adj1" fmla="val -147481"/>
              <a:gd name="adj2" fmla="val 20481"/>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館内インターネット</a:t>
            </a:r>
          </a:p>
          <a:p>
            <a:pPr algn="ctr"/>
            <a:r>
              <a:rPr lang="ja-JP" altLang="en-US" sz="500"/>
              <a:t>利用環境の整備</a:t>
            </a:r>
          </a:p>
        </p:txBody>
      </p:sp>
      <p:sp>
        <p:nvSpPr>
          <p:cNvPr id="46225" name="AutoShape 145"/>
          <p:cNvSpPr>
            <a:spLocks noChangeArrowheads="1"/>
          </p:cNvSpPr>
          <p:nvPr/>
        </p:nvSpPr>
        <p:spPr bwMode="auto">
          <a:xfrm>
            <a:off x="1703388" y="228601"/>
            <a:ext cx="1103312" cy="239713"/>
          </a:xfrm>
          <a:prstGeom prst="roundRect">
            <a:avLst>
              <a:gd name="adj" fmla="val 16667"/>
            </a:avLst>
          </a:prstGeom>
          <a:gradFill rotWithShape="0">
            <a:gsLst>
              <a:gs pos="0">
                <a:srgbClr val="66CCFF">
                  <a:gamma/>
                  <a:shade val="46275"/>
                  <a:invGamma/>
                </a:srgbClr>
              </a:gs>
              <a:gs pos="50000">
                <a:srgbClr val="66CCFF"/>
              </a:gs>
              <a:gs pos="100000">
                <a:srgbClr val="66CCFF">
                  <a:gamma/>
                  <a:shade val="46275"/>
                  <a:invGamma/>
                </a:srgbClr>
              </a:gs>
            </a:gsLst>
            <a:lin ang="5400000" scaled="1"/>
          </a:gradFill>
          <a:ln w="9525">
            <a:solidFill>
              <a:schemeClr val="tx1"/>
            </a:solidFill>
            <a:round/>
            <a:headEnd/>
            <a:tailEnd/>
          </a:ln>
          <a:effectLst>
            <a:outerShdw dist="35921" dir="2700000" algn="ctr" rotWithShape="0">
              <a:schemeClr val="bg2"/>
            </a:outerShdw>
          </a:effectLst>
        </p:spPr>
        <p:txBody>
          <a:bodyPr wrap="none" anchor="ctr">
            <a:spAutoFit/>
          </a:bodyPr>
          <a:lstStyle/>
          <a:p>
            <a:pPr algn="ctr"/>
            <a:r>
              <a:rPr lang="ja-JP" altLang="en-US" sz="800"/>
              <a:t>資料提供型サービス</a:t>
            </a:r>
          </a:p>
        </p:txBody>
      </p:sp>
      <p:sp>
        <p:nvSpPr>
          <p:cNvPr id="46229" name="AutoShape 149"/>
          <p:cNvSpPr>
            <a:spLocks noChangeArrowheads="1"/>
          </p:cNvSpPr>
          <p:nvPr/>
        </p:nvSpPr>
        <p:spPr bwMode="auto">
          <a:xfrm>
            <a:off x="1649738" y="6197100"/>
            <a:ext cx="501000" cy="169277"/>
          </a:xfrm>
          <a:prstGeom prst="flowChartPredefined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利用者</a:t>
            </a:r>
          </a:p>
        </p:txBody>
      </p:sp>
      <p:sp>
        <p:nvSpPr>
          <p:cNvPr id="46230" name="AutoShape 150"/>
          <p:cNvSpPr>
            <a:spLocks noChangeArrowheads="1"/>
          </p:cNvSpPr>
          <p:nvPr/>
        </p:nvSpPr>
        <p:spPr bwMode="auto">
          <a:xfrm>
            <a:off x="2306344" y="6191272"/>
            <a:ext cx="556215"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メルマガ配信</a:t>
            </a:r>
          </a:p>
        </p:txBody>
      </p:sp>
      <p:sp>
        <p:nvSpPr>
          <p:cNvPr id="46232" name="AutoShape 152"/>
          <p:cNvSpPr>
            <a:spLocks noChangeArrowheads="1"/>
          </p:cNvSpPr>
          <p:nvPr/>
        </p:nvSpPr>
        <p:spPr bwMode="auto">
          <a:xfrm>
            <a:off x="3048506" y="5648148"/>
            <a:ext cx="1011815" cy="1100495"/>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図書館活用のための情報提供</a:t>
            </a:r>
          </a:p>
          <a:p>
            <a:pPr algn="ctr"/>
            <a:r>
              <a:rPr lang="ja-JP" altLang="en-US" sz="500"/>
              <a:t>図書館関連最新トピックス</a:t>
            </a:r>
          </a:p>
          <a:p>
            <a:pPr algn="ctr"/>
            <a:r>
              <a:rPr lang="en-US" altLang="ja-JP" sz="500"/>
              <a:t>NDL</a:t>
            </a:r>
            <a:r>
              <a:rPr lang="ja-JP" altLang="en-US" sz="500"/>
              <a:t>情報</a:t>
            </a:r>
          </a:p>
          <a:p>
            <a:pPr algn="ctr"/>
            <a:r>
              <a:rPr lang="ja-JP" altLang="en-US" sz="500"/>
              <a:t>国内動向</a:t>
            </a:r>
          </a:p>
          <a:p>
            <a:pPr algn="ctr"/>
            <a:r>
              <a:rPr lang="ja-JP" altLang="en-US" sz="500"/>
              <a:t>海外動向</a:t>
            </a:r>
          </a:p>
          <a:p>
            <a:pPr algn="ctr"/>
            <a:r>
              <a:rPr lang="ja-JP" altLang="en-US" sz="500"/>
              <a:t>成果の紹介</a:t>
            </a:r>
          </a:p>
        </p:txBody>
      </p:sp>
      <p:cxnSp>
        <p:nvCxnSpPr>
          <p:cNvPr id="46233" name="AutoShape 153"/>
          <p:cNvCxnSpPr>
            <a:cxnSpLocks noChangeShapeType="1"/>
            <a:stCxn id="46230" idx="3"/>
            <a:endCxn id="46232" idx="2"/>
          </p:cNvCxnSpPr>
          <p:nvPr/>
        </p:nvCxnSpPr>
        <p:spPr bwMode="auto">
          <a:xfrm flipV="1">
            <a:off x="2862559" y="6198396"/>
            <a:ext cx="185947" cy="86519"/>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34" name="AutoShape 154"/>
          <p:cNvCxnSpPr>
            <a:cxnSpLocks noChangeShapeType="1"/>
            <a:stCxn id="46229" idx="3"/>
            <a:endCxn id="46230" idx="1"/>
          </p:cNvCxnSpPr>
          <p:nvPr/>
        </p:nvCxnSpPr>
        <p:spPr bwMode="auto">
          <a:xfrm>
            <a:off x="2150739" y="6281738"/>
            <a:ext cx="155605" cy="3176"/>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235" name="AutoShape 155"/>
          <p:cNvSpPr>
            <a:spLocks noChangeArrowheads="1"/>
          </p:cNvSpPr>
          <p:nvPr/>
        </p:nvSpPr>
        <p:spPr bwMode="auto">
          <a:xfrm>
            <a:off x="2293611" y="3116183"/>
            <a:ext cx="1124602" cy="612934"/>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コミュニケーションツールによる</a:t>
            </a:r>
          </a:p>
          <a:p>
            <a:pPr algn="ctr"/>
            <a:r>
              <a:rPr lang="ja-JP" altLang="en-US" sz="500"/>
              <a:t>リアルタイムサービス</a:t>
            </a:r>
          </a:p>
          <a:p>
            <a:pPr algn="ctr"/>
            <a:r>
              <a:rPr lang="ja-JP" altLang="en-US" sz="500"/>
              <a:t>メッセンジャー</a:t>
            </a:r>
          </a:p>
          <a:p>
            <a:pPr algn="ctr"/>
            <a:r>
              <a:rPr lang="ja-JP" altLang="en-US" sz="500"/>
              <a:t>チャット</a:t>
            </a:r>
          </a:p>
          <a:p>
            <a:pPr algn="ctr"/>
            <a:r>
              <a:rPr lang="ja-JP" altLang="en-US" sz="500"/>
              <a:t>その他</a:t>
            </a:r>
          </a:p>
          <a:p>
            <a:pPr algn="ctr"/>
            <a:r>
              <a:rPr lang="ja-JP" altLang="en-US" sz="500"/>
              <a:t>（電話・</a:t>
            </a:r>
            <a:r>
              <a:rPr lang="en-US" altLang="ja-JP" sz="500"/>
              <a:t>FAX</a:t>
            </a:r>
            <a:r>
              <a:rPr lang="ja-JP" altLang="en-US" sz="500"/>
              <a:t>・メールに替わるもの）</a:t>
            </a:r>
          </a:p>
        </p:txBody>
      </p:sp>
      <p:sp>
        <p:nvSpPr>
          <p:cNvPr id="46236" name="AutoShape 156"/>
          <p:cNvSpPr>
            <a:spLocks noChangeArrowheads="1"/>
          </p:cNvSpPr>
          <p:nvPr/>
        </p:nvSpPr>
        <p:spPr bwMode="auto">
          <a:xfrm>
            <a:off x="1695776" y="3322137"/>
            <a:ext cx="501000" cy="169277"/>
          </a:xfrm>
          <a:prstGeom prst="flowChartPredefined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利用者</a:t>
            </a:r>
          </a:p>
        </p:txBody>
      </p:sp>
      <p:cxnSp>
        <p:nvCxnSpPr>
          <p:cNvPr id="46238" name="AutoShape 158"/>
          <p:cNvCxnSpPr>
            <a:cxnSpLocks noChangeShapeType="1"/>
            <a:stCxn id="46235" idx="2"/>
            <a:endCxn id="46248" idx="0"/>
          </p:cNvCxnSpPr>
          <p:nvPr/>
        </p:nvCxnSpPr>
        <p:spPr bwMode="auto">
          <a:xfrm rot="16200000" flipH="1">
            <a:off x="2798445" y="3786584"/>
            <a:ext cx="237172" cy="122238"/>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39" name="AutoShape 159"/>
          <p:cNvCxnSpPr>
            <a:cxnSpLocks noChangeShapeType="1"/>
            <a:stCxn id="46236" idx="3"/>
            <a:endCxn id="46235" idx="1"/>
          </p:cNvCxnSpPr>
          <p:nvPr/>
        </p:nvCxnSpPr>
        <p:spPr bwMode="auto">
          <a:xfrm>
            <a:off x="2196777" y="3406776"/>
            <a:ext cx="96835" cy="15875"/>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240" name="AutoShape 160"/>
          <p:cNvSpPr>
            <a:spLocks noChangeArrowheads="1"/>
          </p:cNvSpPr>
          <p:nvPr/>
        </p:nvSpPr>
        <p:spPr bwMode="auto">
          <a:xfrm>
            <a:off x="1577975" y="2743201"/>
            <a:ext cx="1208088" cy="239713"/>
          </a:xfrm>
          <a:prstGeom prst="roundRect">
            <a:avLst>
              <a:gd name="adj" fmla="val 16667"/>
            </a:avLst>
          </a:prstGeom>
          <a:gradFill rotWithShape="0">
            <a:gsLst>
              <a:gs pos="0">
                <a:srgbClr val="66CCFF">
                  <a:gamma/>
                  <a:shade val="46275"/>
                  <a:invGamma/>
                </a:srgbClr>
              </a:gs>
              <a:gs pos="50000">
                <a:srgbClr val="66CCFF"/>
              </a:gs>
              <a:gs pos="100000">
                <a:srgbClr val="66CCFF">
                  <a:gamma/>
                  <a:shade val="46275"/>
                  <a:invGamma/>
                </a:srgbClr>
              </a:gs>
            </a:gsLst>
            <a:lin ang="5400000" scaled="1"/>
          </a:gradFill>
          <a:ln w="9525">
            <a:solidFill>
              <a:schemeClr val="tx1"/>
            </a:solidFill>
            <a:round/>
            <a:headEnd/>
            <a:tailEnd/>
          </a:ln>
          <a:effectLst>
            <a:outerShdw dist="35921" dir="2700000" algn="ctr" rotWithShape="0">
              <a:schemeClr val="bg2"/>
            </a:outerShdw>
          </a:effectLst>
        </p:spPr>
        <p:txBody>
          <a:bodyPr wrap="none" anchor="ctr">
            <a:spAutoFit/>
          </a:bodyPr>
          <a:lstStyle/>
          <a:p>
            <a:pPr algn="ctr"/>
            <a:r>
              <a:rPr lang="ja-JP" altLang="en-US" sz="800"/>
              <a:t>レファレンス型サービス</a:t>
            </a:r>
          </a:p>
        </p:txBody>
      </p:sp>
      <p:sp>
        <p:nvSpPr>
          <p:cNvPr id="46241" name="AutoShape 161"/>
          <p:cNvSpPr>
            <a:spLocks noChangeArrowheads="1"/>
          </p:cNvSpPr>
          <p:nvPr/>
        </p:nvSpPr>
        <p:spPr bwMode="auto">
          <a:xfrm>
            <a:off x="4343400" y="6629400"/>
            <a:ext cx="1066800" cy="228600"/>
          </a:xfrm>
          <a:prstGeom prst="bracePair">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500"/>
              <a:t>濃い部分は、</a:t>
            </a:r>
            <a:r>
              <a:rPr lang="en-US" altLang="ja-JP" sz="500"/>
              <a:t>NDL</a:t>
            </a:r>
            <a:r>
              <a:rPr lang="ja-JP" altLang="en-US" sz="500"/>
              <a:t>が実施すること</a:t>
            </a:r>
          </a:p>
        </p:txBody>
      </p:sp>
      <p:sp>
        <p:nvSpPr>
          <p:cNvPr id="46242" name="AutoShape 162"/>
          <p:cNvSpPr>
            <a:spLocks noChangeArrowheads="1"/>
          </p:cNvSpPr>
          <p:nvPr/>
        </p:nvSpPr>
        <p:spPr bwMode="auto">
          <a:xfrm>
            <a:off x="10058400" y="2971800"/>
            <a:ext cx="304800" cy="152400"/>
          </a:xfrm>
          <a:prstGeom prst="downArrow">
            <a:avLst>
              <a:gd name="adj1" fmla="val 50000"/>
              <a:gd name="adj2"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6244" name="AutoShape 164"/>
          <p:cNvSpPr>
            <a:spLocks noChangeArrowheads="1"/>
          </p:cNvSpPr>
          <p:nvPr/>
        </p:nvSpPr>
        <p:spPr bwMode="auto">
          <a:xfrm>
            <a:off x="8481753" y="1219201"/>
            <a:ext cx="841897" cy="246221"/>
          </a:xfrm>
          <a:prstGeom prst="wedgeRectCallout">
            <a:avLst>
              <a:gd name="adj1" fmla="val -106690"/>
              <a:gd name="adj2" fmla="val -3494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これからも所蔵館情報を</a:t>
            </a:r>
          </a:p>
          <a:p>
            <a:pPr algn="ctr"/>
            <a:r>
              <a:rPr lang="ja-JP" altLang="en-US" sz="500"/>
              <a:t>集中管理するか？</a:t>
            </a:r>
          </a:p>
        </p:txBody>
      </p:sp>
      <p:sp>
        <p:nvSpPr>
          <p:cNvPr id="46245" name="AutoShape 165"/>
          <p:cNvSpPr>
            <a:spLocks noChangeArrowheads="1"/>
          </p:cNvSpPr>
          <p:nvPr/>
        </p:nvSpPr>
        <p:spPr bwMode="auto">
          <a:xfrm>
            <a:off x="4759452" y="1905001"/>
            <a:ext cx="761747" cy="246221"/>
          </a:xfrm>
          <a:prstGeom prst="wedgeRectCallout">
            <a:avLst>
              <a:gd name="adj1" fmla="val -52347"/>
              <a:gd name="adj2" fmla="val -93375"/>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500"/>
              <a:t>NDL-ILL</a:t>
            </a:r>
            <a:r>
              <a:rPr lang="ja-JP" altLang="en-US" sz="500"/>
              <a:t>の</a:t>
            </a:r>
          </a:p>
          <a:p>
            <a:pPr algn="ctr"/>
            <a:r>
              <a:rPr lang="ja-JP" altLang="en-US" sz="500"/>
              <a:t>今後の運用計画は？</a:t>
            </a:r>
          </a:p>
        </p:txBody>
      </p:sp>
      <p:sp>
        <p:nvSpPr>
          <p:cNvPr id="46246" name="AutoShape 166"/>
          <p:cNvSpPr>
            <a:spLocks noChangeArrowheads="1"/>
          </p:cNvSpPr>
          <p:nvPr/>
        </p:nvSpPr>
        <p:spPr bwMode="auto">
          <a:xfrm>
            <a:off x="5187767" y="2819401"/>
            <a:ext cx="825867" cy="169277"/>
          </a:xfrm>
          <a:prstGeom prst="wedgeRectCallout">
            <a:avLst>
              <a:gd name="adj1" fmla="val -57954"/>
              <a:gd name="adj2" fmla="val -121185"/>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500"/>
              <a:t>標準の普及の見込みは</a:t>
            </a:r>
          </a:p>
        </p:txBody>
      </p:sp>
      <p:sp>
        <p:nvSpPr>
          <p:cNvPr id="46248" name="AutoShape 168"/>
          <p:cNvSpPr>
            <a:spLocks noChangeArrowheads="1"/>
          </p:cNvSpPr>
          <p:nvPr/>
        </p:nvSpPr>
        <p:spPr bwMode="auto">
          <a:xfrm>
            <a:off x="2482688" y="3966290"/>
            <a:ext cx="990924" cy="246221"/>
          </a:xfrm>
          <a:prstGeom prst="flowChartPredefinedProcess">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500"/>
              <a:t>専門家による</a:t>
            </a:r>
          </a:p>
          <a:p>
            <a:pPr algn="ctr"/>
            <a:r>
              <a:rPr lang="ja-JP" altLang="en-US" sz="500"/>
              <a:t>レファレンスサービス</a:t>
            </a:r>
          </a:p>
        </p:txBody>
      </p:sp>
      <p:sp>
        <p:nvSpPr>
          <p:cNvPr id="46249" name="AutoShape 169"/>
          <p:cNvSpPr>
            <a:spLocks noChangeArrowheads="1"/>
          </p:cNvSpPr>
          <p:nvPr/>
        </p:nvSpPr>
        <p:spPr bwMode="auto">
          <a:xfrm>
            <a:off x="9829800" y="3124200"/>
            <a:ext cx="762000" cy="304800"/>
          </a:xfrm>
          <a:prstGeom prst="flowChartMultidocumen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500"/>
              <a:t>・実施項目の洗い出し</a:t>
            </a:r>
          </a:p>
          <a:p>
            <a:pPr algn="ctr"/>
            <a:r>
              <a:rPr lang="ja-JP" altLang="en-US" sz="500"/>
              <a:t>・優先順位付け</a:t>
            </a:r>
          </a:p>
        </p:txBody>
      </p:sp>
      <p:sp>
        <p:nvSpPr>
          <p:cNvPr id="46251" name="AutoShape 171"/>
          <p:cNvSpPr>
            <a:spLocks noChangeArrowheads="1"/>
          </p:cNvSpPr>
          <p:nvPr/>
        </p:nvSpPr>
        <p:spPr bwMode="auto">
          <a:xfrm>
            <a:off x="3505200" y="1447800"/>
            <a:ext cx="685800" cy="381000"/>
          </a:xfrm>
          <a:prstGeom prst="cloudCallout">
            <a:avLst>
              <a:gd name="adj1" fmla="val 16204"/>
              <a:gd name="adj2" fmla="val -7625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関係機関と横断検索の仕様調整</a:t>
            </a:r>
          </a:p>
        </p:txBody>
      </p:sp>
      <p:sp>
        <p:nvSpPr>
          <p:cNvPr id="46252" name="AutoShape 172"/>
          <p:cNvSpPr>
            <a:spLocks noChangeArrowheads="1"/>
          </p:cNvSpPr>
          <p:nvPr/>
        </p:nvSpPr>
        <p:spPr bwMode="auto">
          <a:xfrm>
            <a:off x="3505200" y="1905000"/>
            <a:ext cx="914400" cy="304800"/>
          </a:xfrm>
          <a:prstGeom prst="cloudCallout">
            <a:avLst>
              <a:gd name="adj1" fmla="val 2431"/>
              <a:gd name="adj2" fmla="val 7552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どことどんな仕様調整だろう？</a:t>
            </a:r>
          </a:p>
        </p:txBody>
      </p:sp>
      <p:sp>
        <p:nvSpPr>
          <p:cNvPr id="46253" name="AutoShape 173"/>
          <p:cNvSpPr>
            <a:spLocks noChangeArrowheads="1"/>
          </p:cNvSpPr>
          <p:nvPr/>
        </p:nvSpPr>
        <p:spPr bwMode="auto">
          <a:xfrm>
            <a:off x="3429000" y="2514600"/>
            <a:ext cx="685800" cy="381000"/>
          </a:xfrm>
          <a:prstGeom prst="cloudCallout">
            <a:avLst>
              <a:gd name="adj1" fmla="val 33796"/>
              <a:gd name="adj2" fmla="val 7041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関係機関と</a:t>
            </a:r>
            <a:r>
              <a:rPr lang="en-US" altLang="ja-JP" sz="500"/>
              <a:t>ILL</a:t>
            </a:r>
            <a:r>
              <a:rPr lang="ja-JP" altLang="en-US" sz="500"/>
              <a:t>の仕様調整</a:t>
            </a:r>
          </a:p>
        </p:txBody>
      </p:sp>
      <p:sp>
        <p:nvSpPr>
          <p:cNvPr id="46254" name="AutoShape 174"/>
          <p:cNvSpPr>
            <a:spLocks noChangeArrowheads="1"/>
          </p:cNvSpPr>
          <p:nvPr/>
        </p:nvSpPr>
        <p:spPr bwMode="auto">
          <a:xfrm>
            <a:off x="3657600" y="3429000"/>
            <a:ext cx="685800" cy="914400"/>
          </a:xfrm>
          <a:prstGeom prst="cloudCallout">
            <a:avLst>
              <a:gd name="adj1" fmla="val 179167"/>
              <a:gd name="adj2" fmla="val 2239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ja-JP" sz="500"/>
              <a:t>NACSIS</a:t>
            </a:r>
            <a:r>
              <a:rPr lang="ja-JP" altLang="en-US" sz="500"/>
              <a:t>、他図書館からの貸出請求で、電子一次情報のあるものを閲覧させるスキーム</a:t>
            </a:r>
          </a:p>
        </p:txBody>
      </p:sp>
      <p:sp>
        <p:nvSpPr>
          <p:cNvPr id="46255" name="AutoShape 175"/>
          <p:cNvSpPr>
            <a:spLocks noChangeArrowheads="1"/>
          </p:cNvSpPr>
          <p:nvPr/>
        </p:nvSpPr>
        <p:spPr bwMode="auto">
          <a:xfrm>
            <a:off x="6096000" y="3657600"/>
            <a:ext cx="685800" cy="381000"/>
          </a:xfrm>
          <a:prstGeom prst="cloudCallout">
            <a:avLst>
              <a:gd name="adj1" fmla="val -61574"/>
              <a:gd name="adj2" fmla="val 2541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館内のみ許諾一次情報の閲覧制限</a:t>
            </a:r>
          </a:p>
        </p:txBody>
      </p:sp>
      <p:sp>
        <p:nvSpPr>
          <p:cNvPr id="46256" name="AutoShape 176"/>
          <p:cNvSpPr>
            <a:spLocks noChangeArrowheads="1"/>
          </p:cNvSpPr>
          <p:nvPr/>
        </p:nvSpPr>
        <p:spPr bwMode="auto">
          <a:xfrm>
            <a:off x="1752600" y="5638800"/>
            <a:ext cx="762000" cy="381000"/>
          </a:xfrm>
          <a:prstGeom prst="cloudCallout">
            <a:avLst>
              <a:gd name="adj1" fmla="val 72917"/>
              <a:gd name="adj2" fmla="val 9875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今後の新規発行に対応できるように</a:t>
            </a:r>
          </a:p>
        </p:txBody>
      </p:sp>
      <p:sp>
        <p:nvSpPr>
          <p:cNvPr id="46257" name="AutoShape 177"/>
          <p:cNvSpPr>
            <a:spLocks noChangeArrowheads="1"/>
          </p:cNvSpPr>
          <p:nvPr/>
        </p:nvSpPr>
        <p:spPr bwMode="auto">
          <a:xfrm>
            <a:off x="1524000" y="4267200"/>
            <a:ext cx="990600" cy="457200"/>
          </a:xfrm>
          <a:prstGeom prst="cloudCallout">
            <a:avLst>
              <a:gd name="adj1" fmla="val 41986"/>
              <a:gd name="adj2" fmla="val -17847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技術の進展が早いので、常に最新動向をウオッチする必要がある</a:t>
            </a:r>
          </a:p>
        </p:txBody>
      </p:sp>
      <p:sp>
        <p:nvSpPr>
          <p:cNvPr id="46258" name="AutoShape 178"/>
          <p:cNvSpPr>
            <a:spLocks noChangeArrowheads="1"/>
          </p:cNvSpPr>
          <p:nvPr/>
        </p:nvSpPr>
        <p:spPr bwMode="auto">
          <a:xfrm>
            <a:off x="8001000" y="228600"/>
            <a:ext cx="990600" cy="457200"/>
          </a:xfrm>
          <a:prstGeom prst="cloudCallout">
            <a:avLst>
              <a:gd name="adj1" fmla="val -27884"/>
              <a:gd name="adj2" fmla="val 9479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館内インターネット利用での二次情報検索の要請に応えられるように</a:t>
            </a:r>
          </a:p>
        </p:txBody>
      </p:sp>
      <p:sp>
        <p:nvSpPr>
          <p:cNvPr id="46259" name="AutoShape 179"/>
          <p:cNvSpPr>
            <a:spLocks noChangeArrowheads="1"/>
          </p:cNvSpPr>
          <p:nvPr/>
        </p:nvSpPr>
        <p:spPr bwMode="auto">
          <a:xfrm>
            <a:off x="1600200" y="1905000"/>
            <a:ext cx="990600" cy="533400"/>
          </a:xfrm>
          <a:prstGeom prst="cloudCallout">
            <a:avLst>
              <a:gd name="adj1" fmla="val 59296"/>
              <a:gd name="adj2" fmla="val -6875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・一般利用者は閲覧提供</a:t>
            </a:r>
          </a:p>
          <a:p>
            <a:pPr algn="ctr"/>
            <a:r>
              <a:rPr lang="ja-JP" altLang="en-US" sz="500"/>
              <a:t>・他図書館からは貸出・複写請求も</a:t>
            </a:r>
          </a:p>
        </p:txBody>
      </p:sp>
      <p:sp>
        <p:nvSpPr>
          <p:cNvPr id="46261" name="AutoShape 181"/>
          <p:cNvSpPr>
            <a:spLocks noChangeArrowheads="1"/>
          </p:cNvSpPr>
          <p:nvPr/>
        </p:nvSpPr>
        <p:spPr bwMode="auto">
          <a:xfrm>
            <a:off x="8763000" y="3048000"/>
            <a:ext cx="990600" cy="533400"/>
          </a:xfrm>
          <a:prstGeom prst="cloudCallout">
            <a:avLst>
              <a:gd name="adj1" fmla="val -82370"/>
              <a:gd name="adj2" fmla="val 6101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各省庁、関係機関が</a:t>
            </a:r>
            <a:r>
              <a:rPr lang="en-US" altLang="ja-JP" sz="500"/>
              <a:t>Web</a:t>
            </a:r>
            <a:r>
              <a:rPr lang="ja-JP" altLang="en-US" sz="500"/>
              <a:t>で公開する資料全て→印刷局がすべてを管理するだろうか？</a:t>
            </a:r>
          </a:p>
        </p:txBody>
      </p:sp>
      <p:sp>
        <p:nvSpPr>
          <p:cNvPr id="46262" name="AutoShape 182"/>
          <p:cNvSpPr>
            <a:spLocks noChangeArrowheads="1"/>
          </p:cNvSpPr>
          <p:nvPr/>
        </p:nvSpPr>
        <p:spPr bwMode="auto">
          <a:xfrm>
            <a:off x="5791200" y="3200400"/>
            <a:ext cx="1143000" cy="381000"/>
          </a:xfrm>
          <a:prstGeom prst="cloudCallout">
            <a:avLst>
              <a:gd name="adj1" fmla="val 78611"/>
              <a:gd name="adj2" fmla="val 4541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省庁の刊行物を印刷局がアーカイブするにはそれなりの付加価値付けが必要</a:t>
            </a:r>
          </a:p>
        </p:txBody>
      </p:sp>
      <p:sp>
        <p:nvSpPr>
          <p:cNvPr id="46263" name="AutoShape 183"/>
          <p:cNvSpPr>
            <a:spLocks noChangeArrowheads="1"/>
          </p:cNvSpPr>
          <p:nvPr/>
        </p:nvSpPr>
        <p:spPr bwMode="auto">
          <a:xfrm>
            <a:off x="5334000" y="1371600"/>
            <a:ext cx="990600" cy="457200"/>
          </a:xfrm>
          <a:prstGeom prst="cloudCallout">
            <a:avLst>
              <a:gd name="adj1" fmla="val 99037"/>
              <a:gd name="adj2" fmla="val 1423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ja-JP" sz="500"/>
              <a:t>NDL</a:t>
            </a:r>
            <a:r>
              <a:rPr lang="ja-JP" altLang="en-US" sz="500"/>
              <a:t>所蔵資料は様々な類別がありそれぞれに適切な検索手法が必要</a:t>
            </a:r>
          </a:p>
        </p:txBody>
      </p:sp>
      <p:sp>
        <p:nvSpPr>
          <p:cNvPr id="46264" name="AutoShape 184"/>
          <p:cNvSpPr>
            <a:spLocks noChangeArrowheads="1"/>
          </p:cNvSpPr>
          <p:nvPr/>
        </p:nvSpPr>
        <p:spPr bwMode="auto">
          <a:xfrm>
            <a:off x="6781800" y="3810000"/>
            <a:ext cx="1447800" cy="304800"/>
          </a:xfrm>
          <a:prstGeom prst="cloudCallout">
            <a:avLst>
              <a:gd name="adj1" fmla="val -16449"/>
              <a:gd name="adj2" fmla="val 6927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ja-JP" altLang="en-US" sz="500"/>
              <a:t>一次情報の類別の適した閲覧手段の提供が必要</a:t>
            </a:r>
          </a:p>
        </p:txBody>
      </p:sp>
      <p:sp>
        <p:nvSpPr>
          <p:cNvPr id="46266" name="AutoShape 186"/>
          <p:cNvSpPr>
            <a:spLocks noChangeArrowheads="1"/>
          </p:cNvSpPr>
          <p:nvPr/>
        </p:nvSpPr>
        <p:spPr bwMode="auto">
          <a:xfrm>
            <a:off x="2669463" y="4264344"/>
            <a:ext cx="564989" cy="27241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レファレンス</a:t>
            </a:r>
          </a:p>
          <a:p>
            <a:pPr algn="ctr"/>
            <a:r>
              <a:rPr lang="ja-JP" altLang="en-US" sz="500"/>
              <a:t>情報検索</a:t>
            </a:r>
            <a:r>
              <a:rPr lang="en-US" altLang="ja-JP" sz="500"/>
              <a:t>GW</a:t>
            </a:r>
          </a:p>
        </p:txBody>
      </p:sp>
      <p:sp>
        <p:nvSpPr>
          <p:cNvPr id="46267" name="AutoShape 187"/>
          <p:cNvSpPr>
            <a:spLocks noChangeArrowheads="1"/>
          </p:cNvSpPr>
          <p:nvPr/>
        </p:nvSpPr>
        <p:spPr bwMode="auto">
          <a:xfrm>
            <a:off x="3212461" y="4714897"/>
            <a:ext cx="961716" cy="187285"/>
          </a:xfrm>
          <a:prstGeom prst="flowChartAlternateProcess">
            <a:avLst/>
          </a:prstGeom>
          <a:solidFill>
            <a:srgbClr val="FFCCCC"/>
          </a:solidFill>
          <a:ln w="9525">
            <a:solidFill>
              <a:schemeClr val="tx1"/>
            </a:solidFill>
            <a:miter lim="800000"/>
            <a:headEnd/>
            <a:tailEnd/>
          </a:ln>
          <a:effectLst>
            <a:outerShdw dist="35921" dir="2700000" algn="ctr" rotWithShape="0">
              <a:schemeClr val="bg2"/>
            </a:outerShdw>
          </a:effectLst>
        </p:spPr>
        <p:txBody>
          <a:bodyPr wrap="none" anchor="ctr">
            <a:spAutoFit/>
          </a:bodyPr>
          <a:lstStyle/>
          <a:p>
            <a:pPr algn="ctr"/>
            <a:r>
              <a:rPr lang="ja-JP" altLang="en-US" sz="500"/>
              <a:t>レファレンス情報提供サーバ</a:t>
            </a:r>
          </a:p>
        </p:txBody>
      </p:sp>
      <p:sp>
        <p:nvSpPr>
          <p:cNvPr id="46268" name="AutoShape 188"/>
          <p:cNvSpPr>
            <a:spLocks noChangeArrowheads="1"/>
          </p:cNvSpPr>
          <p:nvPr/>
        </p:nvSpPr>
        <p:spPr bwMode="auto">
          <a:xfrm>
            <a:off x="4343400" y="4522709"/>
            <a:ext cx="762000" cy="489109"/>
          </a:xfrm>
          <a:prstGeom prst="flowChartMagneticDisk">
            <a:avLst/>
          </a:prstGeom>
          <a:solidFill>
            <a:srgbClr val="FF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ja-JP" sz="500"/>
              <a:t>NDL</a:t>
            </a:r>
            <a:r>
              <a:rPr lang="ja-JP" altLang="en-US" sz="500"/>
              <a:t>保有</a:t>
            </a:r>
          </a:p>
          <a:p>
            <a:pPr algn="ctr"/>
            <a:r>
              <a:rPr lang="ja-JP" altLang="en-US" sz="500"/>
              <a:t>レファレンス情報</a:t>
            </a:r>
            <a:r>
              <a:rPr lang="en-US" altLang="ja-JP" sz="500"/>
              <a:t>DB</a:t>
            </a:r>
          </a:p>
        </p:txBody>
      </p:sp>
      <p:sp>
        <p:nvSpPr>
          <p:cNvPr id="46269" name="AutoShape 189"/>
          <p:cNvSpPr>
            <a:spLocks noChangeArrowheads="1"/>
          </p:cNvSpPr>
          <p:nvPr/>
        </p:nvSpPr>
        <p:spPr bwMode="auto">
          <a:xfrm>
            <a:off x="3286358" y="5148284"/>
            <a:ext cx="809161" cy="187285"/>
          </a:xfrm>
          <a:prstGeom prst="flowChartAlternateProcess">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CCCC"/>
                </a:solidFill>
              </a14:hiddenFill>
            </a:ext>
          </a:extLst>
        </p:spPr>
        <p:txBody>
          <a:bodyPr wrap="none" anchor="ctr">
            <a:spAutoFit/>
          </a:bodyPr>
          <a:lstStyle/>
          <a:p>
            <a:pPr algn="ctr"/>
            <a:r>
              <a:rPr lang="en-US" altLang="ja-JP" sz="500"/>
              <a:t>WARP</a:t>
            </a:r>
            <a:r>
              <a:rPr lang="ja-JP" altLang="en-US" sz="500"/>
              <a:t>情報提供サーバ</a:t>
            </a:r>
          </a:p>
        </p:txBody>
      </p:sp>
      <p:sp>
        <p:nvSpPr>
          <p:cNvPr id="46270" name="AutoShape 190"/>
          <p:cNvSpPr>
            <a:spLocks noChangeArrowheads="1"/>
          </p:cNvSpPr>
          <p:nvPr/>
        </p:nvSpPr>
        <p:spPr bwMode="auto">
          <a:xfrm>
            <a:off x="4343400" y="4899518"/>
            <a:ext cx="762000" cy="641955"/>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ja-JP" altLang="en-US" sz="500"/>
              <a:t>各参加図書館保有</a:t>
            </a:r>
            <a:br>
              <a:rPr lang="ja-JP" altLang="en-US" sz="500"/>
            </a:br>
            <a:r>
              <a:rPr lang="ja-JP" altLang="en-US" sz="500"/>
              <a:t>レファレンス</a:t>
            </a:r>
          </a:p>
          <a:p>
            <a:pPr algn="ctr"/>
            <a:r>
              <a:rPr lang="ja-JP" altLang="en-US" sz="500"/>
              <a:t>情報</a:t>
            </a:r>
            <a:r>
              <a:rPr lang="en-US" altLang="ja-JP" sz="500"/>
              <a:t>DB</a:t>
            </a:r>
          </a:p>
        </p:txBody>
      </p:sp>
      <p:cxnSp>
        <p:nvCxnSpPr>
          <p:cNvPr id="46271" name="AutoShape 191"/>
          <p:cNvCxnSpPr>
            <a:cxnSpLocks noChangeShapeType="1"/>
            <a:stCxn id="46266" idx="2"/>
            <a:endCxn id="46267" idx="1"/>
          </p:cNvCxnSpPr>
          <p:nvPr/>
        </p:nvCxnSpPr>
        <p:spPr bwMode="auto">
          <a:xfrm rot="16200000" flipH="1">
            <a:off x="2946320" y="4542396"/>
            <a:ext cx="271781" cy="260504"/>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72" name="AutoShape 192"/>
          <p:cNvCxnSpPr>
            <a:cxnSpLocks noChangeShapeType="1"/>
            <a:stCxn id="46268" idx="2"/>
            <a:endCxn id="46267" idx="3"/>
          </p:cNvCxnSpPr>
          <p:nvPr/>
        </p:nvCxnSpPr>
        <p:spPr bwMode="auto">
          <a:xfrm rot="10800000" flipV="1">
            <a:off x="4174179" y="4767263"/>
            <a:ext cx="169223" cy="41276"/>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73" name="AutoShape 193"/>
          <p:cNvCxnSpPr>
            <a:cxnSpLocks noChangeShapeType="1"/>
            <a:stCxn id="46266" idx="2"/>
            <a:endCxn id="46269" idx="1"/>
          </p:cNvCxnSpPr>
          <p:nvPr/>
        </p:nvCxnSpPr>
        <p:spPr bwMode="auto">
          <a:xfrm rot="16200000" flipH="1">
            <a:off x="2766573" y="4722142"/>
            <a:ext cx="705168" cy="3344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74" name="AutoShape 194"/>
          <p:cNvCxnSpPr>
            <a:cxnSpLocks noChangeShapeType="1"/>
            <a:stCxn id="46270" idx="2"/>
            <a:endCxn id="46269" idx="3"/>
          </p:cNvCxnSpPr>
          <p:nvPr/>
        </p:nvCxnSpPr>
        <p:spPr bwMode="auto">
          <a:xfrm rot="10800000" flipV="1">
            <a:off x="4095518" y="5220495"/>
            <a:ext cx="247882" cy="2143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275" name="AutoShape 195"/>
          <p:cNvCxnSpPr>
            <a:cxnSpLocks noChangeShapeType="1"/>
            <a:stCxn id="46266" idx="0"/>
            <a:endCxn id="46248" idx="2"/>
          </p:cNvCxnSpPr>
          <p:nvPr/>
        </p:nvCxnSpPr>
        <p:spPr bwMode="auto">
          <a:xfrm rot="5400000" flipH="1" flipV="1">
            <a:off x="2939138" y="4225332"/>
            <a:ext cx="51833" cy="26193"/>
          </a:xfrm>
          <a:prstGeom prst="curvedConnector3">
            <a:avLst>
              <a:gd name="adj1" fmla="val 50000"/>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281" name="AutoShape 201"/>
          <p:cNvSpPr>
            <a:spLocks noChangeArrowheads="1"/>
          </p:cNvSpPr>
          <p:nvPr/>
        </p:nvSpPr>
        <p:spPr bwMode="auto">
          <a:xfrm>
            <a:off x="8688389" y="5759471"/>
            <a:ext cx="1978025" cy="1339810"/>
          </a:xfrm>
          <a:prstGeom prst="irregularSeal1">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ja-JP" altLang="en-US" sz="500"/>
              <a:t>将来的にも利用できる実設計するためには、最新技術動向調査や、小規模な実証環境を用意して実験して実現可能性を評価する必要がある</a:t>
            </a:r>
            <a:endParaRPr lang="ja-JP" altLang="en-US"/>
          </a:p>
        </p:txBody>
      </p:sp>
      <p:sp>
        <p:nvSpPr>
          <p:cNvPr id="46282" name="AutoShape 202"/>
          <p:cNvSpPr>
            <a:spLocks noChangeArrowheads="1"/>
          </p:cNvSpPr>
          <p:nvPr/>
        </p:nvSpPr>
        <p:spPr bwMode="auto">
          <a:xfrm>
            <a:off x="2362200" y="4953000"/>
            <a:ext cx="685800" cy="381000"/>
          </a:xfrm>
          <a:prstGeom prst="cloudCallout">
            <a:avLst>
              <a:gd name="adj1" fmla="val 9722"/>
              <a:gd name="adj2" fmla="val -15125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ja-JP" sz="500"/>
              <a:t>P2Pp0</a:t>
            </a:r>
            <a:r>
              <a:rPr lang="ja-JP" altLang="en-US" sz="500"/>
              <a:t>プロトコルの適用可能性は</a:t>
            </a:r>
          </a:p>
        </p:txBody>
      </p:sp>
      <p:sp>
        <p:nvSpPr>
          <p:cNvPr id="46283" name="AutoShape 203"/>
          <p:cNvSpPr>
            <a:spLocks noChangeArrowheads="1"/>
          </p:cNvSpPr>
          <p:nvPr/>
        </p:nvSpPr>
        <p:spPr bwMode="auto">
          <a:xfrm>
            <a:off x="7467601" y="5791200"/>
            <a:ext cx="989013" cy="491936"/>
          </a:xfrm>
          <a:prstGeom prst="cloudCallout">
            <a:avLst>
              <a:gd name="adj1" fmla="val -13241"/>
              <a:gd name="adj2" fmla="val -1208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ja-JP" altLang="en-US" sz="500"/>
              <a:t>電子的一次情報の</a:t>
            </a:r>
          </a:p>
          <a:p>
            <a:pPr algn="ctr"/>
            <a:r>
              <a:rPr lang="ja-JP" altLang="en-US" sz="500"/>
              <a:t>保存方法</a:t>
            </a:r>
          </a:p>
        </p:txBody>
      </p:sp>
      <p:sp>
        <p:nvSpPr>
          <p:cNvPr id="46284" name="AutoShape 204"/>
          <p:cNvSpPr>
            <a:spLocks noChangeArrowheads="1"/>
          </p:cNvSpPr>
          <p:nvPr/>
        </p:nvSpPr>
        <p:spPr bwMode="auto">
          <a:xfrm>
            <a:off x="6096001" y="5545138"/>
            <a:ext cx="1522413" cy="491936"/>
          </a:xfrm>
          <a:prstGeom prst="cloudCallout">
            <a:avLst>
              <a:gd name="adj1" fmla="val 59801"/>
              <a:gd name="adj2" fmla="val -5888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ja-JP" altLang="en-US" sz="500"/>
              <a:t>・マイクロフィルム化と</a:t>
            </a:r>
          </a:p>
          <a:p>
            <a:pPr algn="ctr"/>
            <a:r>
              <a:rPr lang="ja-JP" altLang="en-US" sz="500"/>
              <a:t>電子化の意義</a:t>
            </a:r>
          </a:p>
          <a:p>
            <a:pPr algn="ctr"/>
            <a:r>
              <a:rPr lang="ja-JP" altLang="en-US" sz="500"/>
              <a:t>・保存用と閲覧用の保持方法</a:t>
            </a:r>
          </a:p>
        </p:txBody>
      </p:sp>
      <p:sp>
        <p:nvSpPr>
          <p:cNvPr id="46285" name="Text Box 205"/>
          <p:cNvSpPr txBox="1">
            <a:spLocks noChangeArrowheads="1"/>
          </p:cNvSpPr>
          <p:nvPr/>
        </p:nvSpPr>
        <p:spPr bwMode="auto">
          <a:xfrm>
            <a:off x="9067800" y="1"/>
            <a:ext cx="1447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ja-JP" altLang="en-US" sz="1000" dirty="0"/>
              <a:t>平成</a:t>
            </a:r>
            <a:r>
              <a:rPr lang="en-US" altLang="ja-JP" sz="1000" dirty="0"/>
              <a:t>14</a:t>
            </a:r>
            <a:r>
              <a:rPr lang="ja-JP" altLang="en-US" sz="1000" dirty="0"/>
              <a:t>年</a:t>
            </a:r>
            <a:r>
              <a:rPr lang="en-US" altLang="ja-JP" sz="1000" dirty="0"/>
              <a:t>7</a:t>
            </a:r>
            <a:r>
              <a:rPr lang="ja-JP" altLang="en-US" sz="1000" dirty="0"/>
              <a:t>月</a:t>
            </a:r>
            <a:r>
              <a:rPr lang="en-US" altLang="ja-JP" sz="1000" dirty="0"/>
              <a:t>2</a:t>
            </a:r>
            <a:r>
              <a:rPr lang="ja-JP" altLang="en-US" sz="1000" dirty="0"/>
              <a:t>日　中山</a:t>
            </a:r>
          </a:p>
        </p:txBody>
      </p:sp>
    </p:spTree>
    <p:extLst>
      <p:ext uri="{BB962C8B-B14F-4D97-AF65-F5344CB8AC3E}">
        <p14:creationId xmlns:p14="http://schemas.microsoft.com/office/powerpoint/2010/main" val="375436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79" name="Line 351"/>
          <p:cNvSpPr>
            <a:spLocks noChangeShapeType="1"/>
          </p:cNvSpPr>
          <p:nvPr/>
        </p:nvSpPr>
        <p:spPr bwMode="auto">
          <a:xfrm>
            <a:off x="9604375" y="960438"/>
            <a:ext cx="0" cy="563086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77" name="Line 349"/>
          <p:cNvSpPr>
            <a:spLocks noChangeShapeType="1"/>
          </p:cNvSpPr>
          <p:nvPr/>
        </p:nvSpPr>
        <p:spPr bwMode="auto">
          <a:xfrm>
            <a:off x="9871075" y="947738"/>
            <a:ext cx="0" cy="563086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50" name="Line 322"/>
          <p:cNvSpPr>
            <a:spLocks noChangeShapeType="1"/>
          </p:cNvSpPr>
          <p:nvPr/>
        </p:nvSpPr>
        <p:spPr bwMode="auto">
          <a:xfrm>
            <a:off x="10671175" y="974726"/>
            <a:ext cx="0" cy="5591175"/>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51" name="Line 323"/>
          <p:cNvSpPr>
            <a:spLocks noChangeShapeType="1"/>
          </p:cNvSpPr>
          <p:nvPr/>
        </p:nvSpPr>
        <p:spPr bwMode="auto">
          <a:xfrm>
            <a:off x="10404475" y="987426"/>
            <a:ext cx="0" cy="557847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75" name="Line 347"/>
          <p:cNvSpPr>
            <a:spLocks noChangeShapeType="1"/>
          </p:cNvSpPr>
          <p:nvPr/>
        </p:nvSpPr>
        <p:spPr bwMode="auto">
          <a:xfrm>
            <a:off x="10137775" y="960438"/>
            <a:ext cx="0" cy="561816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12" name="Line 384"/>
          <p:cNvSpPr>
            <a:spLocks noChangeShapeType="1"/>
          </p:cNvSpPr>
          <p:nvPr/>
        </p:nvSpPr>
        <p:spPr bwMode="auto">
          <a:xfrm>
            <a:off x="9324975" y="974726"/>
            <a:ext cx="0" cy="560387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130" name="Rectangle 2"/>
          <p:cNvSpPr>
            <a:spLocks noGrp="1" noChangeArrowheads="1"/>
          </p:cNvSpPr>
          <p:nvPr>
            <p:ph type="title"/>
          </p:nvPr>
        </p:nvSpPr>
        <p:spPr bwMode="auto">
          <a:xfrm>
            <a:off x="1143000" y="0"/>
            <a:ext cx="9906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r>
              <a:rPr lang="ja-JP" altLang="en-US" sz="2400">
                <a:ea typeface="ＤＦ特太ゴシック体" pitchFamily="1" charset="-128"/>
              </a:rPr>
              <a:t>「</a:t>
            </a:r>
            <a:r>
              <a:rPr lang="en-US" altLang="ja-JP" sz="2400">
                <a:ea typeface="ＤＦ特太ゴシック体" pitchFamily="1" charset="-128"/>
              </a:rPr>
              <a:t>NDL</a:t>
            </a:r>
            <a:r>
              <a:rPr lang="ja-JP" altLang="en-US" sz="2400">
                <a:ea typeface="ＤＦ特太ゴシック体" pitchFamily="1" charset="-128"/>
              </a:rPr>
              <a:t>デジタルアーカイブ」のイメージ</a:t>
            </a:r>
          </a:p>
        </p:txBody>
      </p:sp>
      <p:sp>
        <p:nvSpPr>
          <p:cNvPr id="48222" name="Text Box 94"/>
          <p:cNvSpPr txBox="1">
            <a:spLocks noChangeArrowheads="1"/>
          </p:cNvSpPr>
          <p:nvPr/>
        </p:nvSpPr>
        <p:spPr bwMode="auto">
          <a:xfrm>
            <a:off x="6992938" y="1773239"/>
            <a:ext cx="2544762"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ja-JP" sz="1000">
              <a:solidFill>
                <a:srgbClr val="000000"/>
              </a:solidFill>
              <a:latin typeface="ＭＳ Ｐゴシック" panose="020B0600070205080204" pitchFamily="50" charset="-128"/>
            </a:endParaRPr>
          </a:p>
        </p:txBody>
      </p:sp>
      <p:sp>
        <p:nvSpPr>
          <p:cNvPr id="48379" name="AutoShape 251"/>
          <p:cNvSpPr>
            <a:spLocks noChangeArrowheads="1"/>
          </p:cNvSpPr>
          <p:nvPr/>
        </p:nvSpPr>
        <p:spPr bwMode="auto">
          <a:xfrm>
            <a:off x="10134601" y="4521200"/>
            <a:ext cx="739775" cy="927100"/>
          </a:xfrm>
          <a:prstGeom prst="rightArrow">
            <a:avLst>
              <a:gd name="adj1" fmla="val 47259"/>
              <a:gd name="adj2" fmla="val 26611"/>
            </a:avLst>
          </a:prstGeom>
          <a:gradFill rotWithShape="0">
            <a:gsLst>
              <a:gs pos="0">
                <a:srgbClr val="66FFFF">
                  <a:gamma/>
                  <a:tint val="39216"/>
                  <a:invGamma/>
                </a:srgbClr>
              </a:gs>
              <a:gs pos="100000">
                <a:srgbClr val="66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ja-JP" sz="1000">
              <a:solidFill>
                <a:srgbClr val="000000"/>
              </a:solidFill>
              <a:latin typeface="ＭＳ Ｐゴシック" panose="020B0600070205080204" pitchFamily="50" charset="-128"/>
            </a:endParaRPr>
          </a:p>
        </p:txBody>
      </p:sp>
      <p:sp>
        <p:nvSpPr>
          <p:cNvPr id="48390" name="Line 262"/>
          <p:cNvSpPr>
            <a:spLocks noChangeShapeType="1"/>
          </p:cNvSpPr>
          <p:nvPr/>
        </p:nvSpPr>
        <p:spPr bwMode="auto">
          <a:xfrm flipH="1">
            <a:off x="8974139" y="512763"/>
            <a:ext cx="7937" cy="6057900"/>
          </a:xfrm>
          <a:prstGeom prst="line">
            <a:avLst/>
          </a:prstGeom>
          <a:noFill/>
          <a:ln w="254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392" name="Oval 264"/>
          <p:cNvSpPr>
            <a:spLocks noChangeArrowheads="1"/>
          </p:cNvSpPr>
          <p:nvPr/>
        </p:nvSpPr>
        <p:spPr bwMode="auto">
          <a:xfrm rot="-10889814">
            <a:off x="2071689" y="2071689"/>
            <a:ext cx="4435475" cy="3513137"/>
          </a:xfrm>
          <a:prstGeom prst="ellipse">
            <a:avLst/>
          </a:prstGeom>
          <a:gradFill rotWithShape="0">
            <a:gsLst>
              <a:gs pos="0">
                <a:srgbClr val="66FF33">
                  <a:gamma/>
                  <a:tint val="48627"/>
                  <a:invGamma/>
                </a:srgbClr>
              </a:gs>
              <a:gs pos="100000">
                <a:srgbClr val="66FF33"/>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393" name="Oval 265"/>
          <p:cNvSpPr>
            <a:spLocks noChangeArrowheads="1"/>
          </p:cNvSpPr>
          <p:nvPr/>
        </p:nvSpPr>
        <p:spPr bwMode="auto">
          <a:xfrm rot="-12356136">
            <a:off x="5362575" y="508000"/>
            <a:ext cx="1728788" cy="1792288"/>
          </a:xfrm>
          <a:prstGeom prst="ellipse">
            <a:avLst/>
          </a:prstGeom>
          <a:solidFill>
            <a:srgbClr val="99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394" name="Line 266"/>
          <p:cNvSpPr>
            <a:spLocks noChangeShapeType="1"/>
          </p:cNvSpPr>
          <p:nvPr/>
        </p:nvSpPr>
        <p:spPr bwMode="auto">
          <a:xfrm flipH="1">
            <a:off x="7129463" y="2447925"/>
            <a:ext cx="500062" cy="139223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395" name="Line 267"/>
          <p:cNvSpPr>
            <a:spLocks noChangeShapeType="1"/>
          </p:cNvSpPr>
          <p:nvPr/>
        </p:nvSpPr>
        <p:spPr bwMode="auto">
          <a:xfrm flipH="1">
            <a:off x="7504114" y="3021013"/>
            <a:ext cx="911225" cy="785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397" name="Line 269"/>
          <p:cNvSpPr>
            <a:spLocks noChangeShapeType="1"/>
          </p:cNvSpPr>
          <p:nvPr/>
        </p:nvSpPr>
        <p:spPr bwMode="auto">
          <a:xfrm>
            <a:off x="6805613" y="4441825"/>
            <a:ext cx="0" cy="465138"/>
          </a:xfrm>
          <a:prstGeom prst="line">
            <a:avLst/>
          </a:prstGeom>
          <a:noFill/>
          <a:ln w="1016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398" name="Oval 270"/>
          <p:cNvSpPr>
            <a:spLocks noChangeArrowheads="1"/>
          </p:cNvSpPr>
          <p:nvPr/>
        </p:nvSpPr>
        <p:spPr bwMode="auto">
          <a:xfrm rot="-13268459">
            <a:off x="5407025" y="574676"/>
            <a:ext cx="1601788" cy="16287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399" name="AutoShape 271"/>
          <p:cNvSpPr>
            <a:spLocks noChangeArrowheads="1"/>
          </p:cNvSpPr>
          <p:nvPr/>
        </p:nvSpPr>
        <p:spPr bwMode="auto">
          <a:xfrm>
            <a:off x="5576888" y="1055689"/>
            <a:ext cx="558800" cy="452437"/>
          </a:xfrm>
          <a:prstGeom prst="can">
            <a:avLst>
              <a:gd name="adj" fmla="val 19296"/>
            </a:avLst>
          </a:prstGeom>
          <a:gradFill rotWithShape="0">
            <a:gsLst>
              <a:gs pos="0">
                <a:srgbClr val="FFCC99"/>
              </a:gs>
              <a:gs pos="100000">
                <a:srgbClr val="FF00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100">
              <a:solidFill>
                <a:srgbClr val="000000"/>
              </a:solidFill>
              <a:latin typeface="ＭＳ Ｐゴシック" panose="020B0600070205080204" pitchFamily="50" charset="-128"/>
            </a:endParaRPr>
          </a:p>
        </p:txBody>
      </p:sp>
      <p:sp>
        <p:nvSpPr>
          <p:cNvPr id="48400" name="AutoShape 272"/>
          <p:cNvSpPr>
            <a:spLocks noChangeArrowheads="1"/>
          </p:cNvSpPr>
          <p:nvPr/>
        </p:nvSpPr>
        <p:spPr bwMode="auto">
          <a:xfrm>
            <a:off x="5788025" y="1674814"/>
            <a:ext cx="584200" cy="452437"/>
          </a:xfrm>
          <a:prstGeom prst="can">
            <a:avLst>
              <a:gd name="adj" fmla="val 25000"/>
            </a:avLst>
          </a:prstGeom>
          <a:gradFill rotWithShape="0">
            <a:gsLst>
              <a:gs pos="0">
                <a:srgbClr val="FFCC99"/>
              </a:gs>
              <a:gs pos="100000">
                <a:srgbClr val="FF00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100">
              <a:solidFill>
                <a:srgbClr val="000000"/>
              </a:solidFill>
              <a:latin typeface="ＭＳ Ｐゴシック" panose="020B0600070205080204" pitchFamily="50" charset="-128"/>
            </a:endParaRPr>
          </a:p>
        </p:txBody>
      </p:sp>
      <p:sp>
        <p:nvSpPr>
          <p:cNvPr id="48401" name="AutoShape 273"/>
          <p:cNvSpPr>
            <a:spLocks noChangeArrowheads="1"/>
          </p:cNvSpPr>
          <p:nvPr/>
        </p:nvSpPr>
        <p:spPr bwMode="auto">
          <a:xfrm>
            <a:off x="3767138" y="4325939"/>
            <a:ext cx="1719262" cy="1216025"/>
          </a:xfrm>
          <a:prstGeom prst="can">
            <a:avLst>
              <a:gd name="adj" fmla="val 25000"/>
            </a:avLst>
          </a:prstGeom>
          <a:gradFill rotWithShape="0">
            <a:gsLst>
              <a:gs pos="0">
                <a:srgbClr val="FFCC99"/>
              </a:gs>
              <a:gs pos="100000">
                <a:srgbClr val="FF00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100">
                <a:solidFill>
                  <a:srgbClr val="000000"/>
                </a:solidFill>
                <a:latin typeface="ＭＳ Ｐゴシック" panose="020B0600070205080204" pitchFamily="50" charset="-128"/>
              </a:rPr>
              <a:t>デジタル化コンテンツ</a:t>
            </a:r>
          </a:p>
          <a:p>
            <a:pPr algn="ctr" fontAlgn="base">
              <a:spcBef>
                <a:spcPct val="0"/>
              </a:spcBef>
              <a:spcAft>
                <a:spcPct val="0"/>
              </a:spcAft>
            </a:pPr>
            <a:r>
              <a:rPr lang="en-US" altLang="ja-JP" sz="1100">
                <a:solidFill>
                  <a:srgbClr val="000000"/>
                </a:solidFill>
                <a:latin typeface="ＭＳ Ｐゴシック" panose="020B0600070205080204" pitchFamily="50" charset="-128"/>
              </a:rPr>
              <a:t>(</a:t>
            </a:r>
            <a:r>
              <a:rPr lang="ja-JP" altLang="en-US" sz="1100">
                <a:solidFill>
                  <a:srgbClr val="000000"/>
                </a:solidFill>
                <a:latin typeface="ＭＳ Ｐゴシック" panose="020B0600070205080204" pitchFamily="50" charset="-128"/>
              </a:rPr>
              <a:t>近代デジタルライブラリー</a:t>
            </a:r>
          </a:p>
          <a:p>
            <a:pPr algn="ctr" fontAlgn="base">
              <a:spcBef>
                <a:spcPct val="0"/>
              </a:spcBef>
              <a:spcAft>
                <a:spcPct val="0"/>
              </a:spcAft>
            </a:pPr>
            <a:r>
              <a:rPr lang="ja-JP" altLang="en-US" sz="1100">
                <a:solidFill>
                  <a:srgbClr val="000000"/>
                </a:solidFill>
                <a:latin typeface="ＭＳ Ｐゴシック" panose="020B0600070205080204" pitchFamily="50" charset="-128"/>
              </a:rPr>
              <a:t>貴重書データベース等）</a:t>
            </a:r>
          </a:p>
        </p:txBody>
      </p:sp>
      <p:grpSp>
        <p:nvGrpSpPr>
          <p:cNvPr id="48402" name="Group 274"/>
          <p:cNvGrpSpPr>
            <a:grpSpLocks/>
          </p:cNvGrpSpPr>
          <p:nvPr/>
        </p:nvGrpSpPr>
        <p:grpSpPr bwMode="auto">
          <a:xfrm>
            <a:off x="5426075" y="5854700"/>
            <a:ext cx="673100" cy="846138"/>
            <a:chOff x="3443" y="3527"/>
            <a:chExt cx="424" cy="533"/>
          </a:xfrm>
        </p:grpSpPr>
        <p:sp>
          <p:nvSpPr>
            <p:cNvPr id="48403" name="Text Box 275"/>
            <p:cNvSpPr txBox="1">
              <a:spLocks noChangeArrowheads="1"/>
            </p:cNvSpPr>
            <p:nvPr/>
          </p:nvSpPr>
          <p:spPr bwMode="auto">
            <a:xfrm>
              <a:off x="3513" y="3953"/>
              <a:ext cx="354"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ＭＳ Ｐゴシック" panose="020B0600070205080204" pitchFamily="50" charset="-128"/>
                </a:rPr>
                <a:t>職場</a:t>
              </a:r>
            </a:p>
          </p:txBody>
        </p:sp>
        <p:graphicFrame>
          <p:nvGraphicFramePr>
            <p:cNvPr id="48404" name="Object 276"/>
            <p:cNvGraphicFramePr>
              <a:graphicFrameLocks noChangeAspect="1"/>
            </p:cNvGraphicFramePr>
            <p:nvPr/>
          </p:nvGraphicFramePr>
          <p:xfrm>
            <a:off x="3443" y="3527"/>
            <a:ext cx="423" cy="373"/>
          </p:xfrm>
          <a:graphic>
            <a:graphicData uri="http://schemas.openxmlformats.org/presentationml/2006/ole">
              <mc:AlternateContent xmlns:mc="http://schemas.openxmlformats.org/markup-compatibility/2006">
                <mc:Choice xmlns:v="urn:schemas-microsoft-com:vml" Requires="v">
                  <p:oleObj spid="_x0000_s3081" name="Photo Editor Photo" r:id="rId3" imgW="3228571" imgH="2838846" progId="MSPhotoEd.3">
                    <p:embed/>
                  </p:oleObj>
                </mc:Choice>
                <mc:Fallback>
                  <p:oleObj name="Photo Editor Photo" r:id="rId3" imgW="3228571" imgH="283884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 y="3527"/>
                          <a:ext cx="423"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8405" name="Group 277"/>
          <p:cNvGrpSpPr>
            <a:grpSpLocks/>
          </p:cNvGrpSpPr>
          <p:nvPr/>
        </p:nvGrpSpPr>
        <p:grpSpPr bwMode="auto">
          <a:xfrm>
            <a:off x="6645276" y="5800725"/>
            <a:ext cx="733425" cy="901700"/>
            <a:chOff x="5496" y="3231"/>
            <a:chExt cx="462" cy="568"/>
          </a:xfrm>
        </p:grpSpPr>
        <p:sp>
          <p:nvSpPr>
            <p:cNvPr id="48406" name="Text Box 278"/>
            <p:cNvSpPr txBox="1">
              <a:spLocks noChangeArrowheads="1"/>
            </p:cNvSpPr>
            <p:nvPr/>
          </p:nvSpPr>
          <p:spPr bwMode="auto">
            <a:xfrm>
              <a:off x="5578" y="3692"/>
              <a:ext cx="316"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ＭＳ Ｐゴシック" panose="020B0600070205080204" pitchFamily="50" charset="-128"/>
                </a:rPr>
                <a:t>自宅</a:t>
              </a:r>
            </a:p>
          </p:txBody>
        </p:sp>
        <p:graphicFrame>
          <p:nvGraphicFramePr>
            <p:cNvPr id="48407" name="Object 279"/>
            <p:cNvGraphicFramePr>
              <a:graphicFrameLocks noChangeAspect="1"/>
            </p:cNvGraphicFramePr>
            <p:nvPr/>
          </p:nvGraphicFramePr>
          <p:xfrm>
            <a:off x="5496" y="3231"/>
            <a:ext cx="462" cy="460"/>
          </p:xfrm>
          <a:graphic>
            <a:graphicData uri="http://schemas.openxmlformats.org/presentationml/2006/ole">
              <mc:AlternateContent xmlns:mc="http://schemas.openxmlformats.org/markup-compatibility/2006">
                <mc:Choice xmlns:v="urn:schemas-microsoft-com:vml" Requires="v">
                  <p:oleObj spid="_x0000_s3082" name="Photo Editor Photo" r:id="rId5" imgW="3238952" imgH="3219899" progId="MSPhotoEd.3">
                    <p:embed/>
                  </p:oleObj>
                </mc:Choice>
                <mc:Fallback>
                  <p:oleObj name="Photo Editor Photo" r:id="rId5" imgW="3238952" imgH="3219899"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6" y="3231"/>
                          <a:ext cx="46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8411" name="Cloud"/>
          <p:cNvSpPr>
            <a:spLocks noChangeAspect="1" noEditPoints="1" noChangeArrowheads="1"/>
          </p:cNvSpPr>
          <p:nvPr/>
        </p:nvSpPr>
        <p:spPr bwMode="auto">
          <a:xfrm>
            <a:off x="5965825" y="4875213"/>
            <a:ext cx="1804988" cy="1028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12700">
            <a:solidFill>
              <a:srgbClr val="000000"/>
            </a:solidFill>
            <a:miter lim="800000"/>
            <a:headEnd/>
            <a:tailEnd/>
          </a:ln>
          <a:effectLst>
            <a:outerShdw dist="35921" dir="2700000" algn="ctr" rotWithShape="0">
              <a:srgbClr val="808080"/>
            </a:outerShdw>
          </a:effectLst>
        </p:spPr>
        <p:txBody>
          <a:bodyPr anchor="ctr"/>
          <a:lstStyle/>
          <a:p>
            <a:pPr algn="ctr" fontAlgn="base">
              <a:spcBef>
                <a:spcPct val="0"/>
              </a:spcBef>
              <a:spcAft>
                <a:spcPct val="0"/>
              </a:spcAft>
            </a:pPr>
            <a:r>
              <a:rPr lang="ja-JP" altLang="en-US" sz="1400">
                <a:solidFill>
                  <a:srgbClr val="000000"/>
                </a:solidFill>
              </a:rPr>
              <a:t>インターネット</a:t>
            </a:r>
          </a:p>
        </p:txBody>
      </p:sp>
      <p:sp>
        <p:nvSpPr>
          <p:cNvPr id="48412" name="AutoShape 284"/>
          <p:cNvSpPr>
            <a:spLocks noChangeArrowheads="1"/>
          </p:cNvSpPr>
          <p:nvPr/>
        </p:nvSpPr>
        <p:spPr bwMode="auto">
          <a:xfrm>
            <a:off x="7175500" y="1771651"/>
            <a:ext cx="865188" cy="758825"/>
          </a:xfrm>
          <a:prstGeom prst="can">
            <a:avLst>
              <a:gd name="adj" fmla="val 25000"/>
            </a:avLst>
          </a:prstGeom>
          <a:gradFill rotWithShape="0">
            <a:gsLst>
              <a:gs pos="0">
                <a:srgbClr val="66FF66"/>
              </a:gs>
              <a:gs pos="100000">
                <a:srgbClr val="66FF66">
                  <a:gamma/>
                  <a:tint val="7882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100">
                <a:solidFill>
                  <a:srgbClr val="000000"/>
                </a:solidFill>
                <a:latin typeface="ＭＳ Ｐゴシック" panose="020B0600070205080204" pitchFamily="50" charset="-128"/>
              </a:rPr>
              <a:t>公的機関</a:t>
            </a:r>
          </a:p>
        </p:txBody>
      </p:sp>
      <p:sp>
        <p:nvSpPr>
          <p:cNvPr id="48413" name="AutoShape 285"/>
          <p:cNvSpPr>
            <a:spLocks noChangeArrowheads="1"/>
          </p:cNvSpPr>
          <p:nvPr/>
        </p:nvSpPr>
        <p:spPr bwMode="auto">
          <a:xfrm>
            <a:off x="8034338" y="2287588"/>
            <a:ext cx="862012" cy="754062"/>
          </a:xfrm>
          <a:prstGeom prst="can">
            <a:avLst>
              <a:gd name="adj" fmla="val 25000"/>
            </a:avLst>
          </a:prstGeom>
          <a:gradFill rotWithShape="0">
            <a:gsLst>
              <a:gs pos="0">
                <a:srgbClr val="66FF66"/>
              </a:gs>
              <a:gs pos="100000">
                <a:srgbClr val="66FF66">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100">
              <a:solidFill>
                <a:srgbClr val="000000"/>
              </a:solidFill>
              <a:latin typeface="ＭＳ Ｐゴシック" panose="020B0600070205080204" pitchFamily="50" charset="-128"/>
            </a:endParaRPr>
          </a:p>
        </p:txBody>
      </p:sp>
      <p:sp>
        <p:nvSpPr>
          <p:cNvPr id="48422" name="AutoShape 294"/>
          <p:cNvSpPr>
            <a:spLocks noChangeArrowheads="1"/>
          </p:cNvSpPr>
          <p:nvPr/>
        </p:nvSpPr>
        <p:spPr bwMode="auto">
          <a:xfrm>
            <a:off x="6184900" y="1216025"/>
            <a:ext cx="661988" cy="452438"/>
          </a:xfrm>
          <a:prstGeom prst="can">
            <a:avLst>
              <a:gd name="adj" fmla="val 25000"/>
            </a:avLst>
          </a:prstGeom>
          <a:gradFill rotWithShape="0">
            <a:gsLst>
              <a:gs pos="0">
                <a:srgbClr val="FFCC99"/>
              </a:gs>
              <a:gs pos="100000">
                <a:srgbClr val="FF00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100">
              <a:solidFill>
                <a:srgbClr val="000000"/>
              </a:solidFill>
              <a:latin typeface="ＭＳ Ｐゴシック" panose="020B0600070205080204" pitchFamily="50" charset="-128"/>
            </a:endParaRPr>
          </a:p>
        </p:txBody>
      </p:sp>
      <p:sp>
        <p:nvSpPr>
          <p:cNvPr id="48424" name="AutoShape 296"/>
          <p:cNvSpPr>
            <a:spLocks noChangeArrowheads="1"/>
          </p:cNvSpPr>
          <p:nvPr/>
        </p:nvSpPr>
        <p:spPr bwMode="auto">
          <a:xfrm>
            <a:off x="3008313" y="3186114"/>
            <a:ext cx="1516062" cy="1169987"/>
          </a:xfrm>
          <a:prstGeom prst="can">
            <a:avLst>
              <a:gd name="adj" fmla="val 25000"/>
            </a:avLst>
          </a:prstGeom>
          <a:gradFill rotWithShape="0">
            <a:gsLst>
              <a:gs pos="0">
                <a:srgbClr val="66FFFF"/>
              </a:gs>
              <a:gs pos="100000">
                <a:srgbClr val="66FF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endParaRPr lang="ja-JP" altLang="ja-JP" sz="1100">
              <a:solidFill>
                <a:srgbClr val="000000"/>
              </a:solidFill>
              <a:latin typeface="ＭＳ Ｐゴシック" panose="020B0600070205080204" pitchFamily="50" charset="-128"/>
            </a:endParaRPr>
          </a:p>
        </p:txBody>
      </p:sp>
      <p:sp>
        <p:nvSpPr>
          <p:cNvPr id="48425" name="Text Box 297"/>
          <p:cNvSpPr txBox="1">
            <a:spLocks noChangeArrowheads="1"/>
          </p:cNvSpPr>
          <p:nvPr/>
        </p:nvSpPr>
        <p:spPr bwMode="auto">
          <a:xfrm>
            <a:off x="1395414" y="4513263"/>
            <a:ext cx="221932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600" b="1">
                <a:solidFill>
                  <a:srgbClr val="FF0000"/>
                </a:solidFill>
                <a:effectLst>
                  <a:outerShdw blurRad="38100" dist="38100" dir="2700000" algn="tl">
                    <a:srgbClr val="C0C0C0"/>
                  </a:outerShdw>
                </a:effectLst>
                <a:latin typeface="ＭＳ Ｐゴシック" panose="020B0600070205080204" pitchFamily="50" charset="-128"/>
              </a:rPr>
              <a:t>国立国会図書館</a:t>
            </a:r>
          </a:p>
          <a:p>
            <a:pPr algn="ctr" fontAlgn="base">
              <a:spcBef>
                <a:spcPct val="0"/>
              </a:spcBef>
              <a:spcAft>
                <a:spcPct val="0"/>
              </a:spcAft>
            </a:pPr>
            <a:r>
              <a:rPr lang="ja-JP" altLang="en-US" sz="1600" b="1">
                <a:solidFill>
                  <a:srgbClr val="FF0000"/>
                </a:solidFill>
                <a:effectLst>
                  <a:outerShdw blurRad="38100" dist="38100" dir="2700000" algn="tl">
                    <a:srgbClr val="C0C0C0"/>
                  </a:outerShdw>
                </a:effectLst>
                <a:latin typeface="ＭＳ Ｐゴシック" panose="020B0600070205080204" pitchFamily="50" charset="-128"/>
              </a:rPr>
              <a:t>デジタルアーカイブ</a:t>
            </a:r>
          </a:p>
        </p:txBody>
      </p:sp>
      <p:sp>
        <p:nvSpPr>
          <p:cNvPr id="48426" name="Line 298"/>
          <p:cNvSpPr>
            <a:spLocks noChangeShapeType="1"/>
          </p:cNvSpPr>
          <p:nvPr/>
        </p:nvSpPr>
        <p:spPr bwMode="auto">
          <a:xfrm flipH="1">
            <a:off x="5470526" y="2162175"/>
            <a:ext cx="665163" cy="110490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32" name="AutoShape 304"/>
          <p:cNvSpPr>
            <a:spLocks noChangeArrowheads="1"/>
          </p:cNvSpPr>
          <p:nvPr/>
        </p:nvSpPr>
        <p:spPr bwMode="auto">
          <a:xfrm>
            <a:off x="5108576" y="2393951"/>
            <a:ext cx="1609725" cy="511175"/>
          </a:xfrm>
          <a:prstGeom prst="roundRect">
            <a:avLst>
              <a:gd name="adj" fmla="val 16667"/>
            </a:avLst>
          </a:prstGeom>
          <a:solidFill>
            <a:srgbClr val="FFCCCC"/>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600" b="1">
                <a:solidFill>
                  <a:srgbClr val="FF0000"/>
                </a:solidFill>
                <a:latin typeface="HG丸ｺﾞｼｯｸM-PRO" panose="020F0600000000000000" pitchFamily="50" charset="-128"/>
                <a:ea typeface="HG丸ｺﾞｼｯｸM-PRO" panose="020F0600000000000000" pitchFamily="50" charset="-128"/>
              </a:rPr>
              <a:t>オンライン</a:t>
            </a:r>
          </a:p>
          <a:p>
            <a:pPr algn="ctr" fontAlgn="base">
              <a:spcBef>
                <a:spcPct val="0"/>
              </a:spcBef>
              <a:spcAft>
                <a:spcPct val="0"/>
              </a:spcAft>
            </a:pPr>
            <a:r>
              <a:rPr lang="ja-JP" altLang="en-US" sz="1600" b="1">
                <a:solidFill>
                  <a:srgbClr val="FF0000"/>
                </a:solidFill>
                <a:latin typeface="HG丸ｺﾞｼｯｸM-PRO" panose="020F0600000000000000" pitchFamily="50" charset="-128"/>
                <a:ea typeface="HG丸ｺﾞｼｯｸM-PRO" panose="020F0600000000000000" pitchFamily="50" charset="-128"/>
              </a:rPr>
              <a:t>デポジット</a:t>
            </a:r>
          </a:p>
        </p:txBody>
      </p:sp>
      <p:sp>
        <p:nvSpPr>
          <p:cNvPr id="48433" name="Rectangle 305"/>
          <p:cNvSpPr>
            <a:spLocks noChangeArrowheads="1"/>
          </p:cNvSpPr>
          <p:nvPr/>
        </p:nvSpPr>
        <p:spPr bwMode="auto">
          <a:xfrm>
            <a:off x="3017839" y="3627438"/>
            <a:ext cx="846137"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100">
                <a:solidFill>
                  <a:srgbClr val="000000"/>
                </a:solidFill>
                <a:latin typeface="ＭＳ Ｐゴシック" panose="020B0600070205080204" pitchFamily="50" charset="-128"/>
              </a:rPr>
              <a:t>ウェブサイト単位の</a:t>
            </a:r>
            <a:br>
              <a:rPr lang="ja-JP" altLang="en-US" sz="1100">
                <a:solidFill>
                  <a:srgbClr val="000000"/>
                </a:solidFill>
                <a:latin typeface="ＭＳ Ｐゴシック" panose="020B0600070205080204" pitchFamily="50" charset="-128"/>
              </a:rPr>
            </a:br>
            <a:r>
              <a:rPr lang="ja-JP" altLang="en-US" sz="1100">
                <a:solidFill>
                  <a:srgbClr val="000000"/>
                </a:solidFill>
                <a:latin typeface="ＭＳ Ｐゴシック" panose="020B0600070205080204" pitchFamily="50" charset="-128"/>
              </a:rPr>
              <a:t>アーカイブ</a:t>
            </a:r>
          </a:p>
        </p:txBody>
      </p:sp>
      <p:sp>
        <p:nvSpPr>
          <p:cNvPr id="48434" name="AutoShape 306"/>
          <p:cNvSpPr>
            <a:spLocks noChangeArrowheads="1"/>
          </p:cNvSpPr>
          <p:nvPr/>
        </p:nvSpPr>
        <p:spPr bwMode="auto">
          <a:xfrm>
            <a:off x="3178175" y="4973639"/>
            <a:ext cx="611188" cy="452437"/>
          </a:xfrm>
          <a:prstGeom prst="can">
            <a:avLst>
              <a:gd name="adj" fmla="val 25000"/>
            </a:avLst>
          </a:prstGeom>
          <a:gradFill rotWithShape="0">
            <a:gsLst>
              <a:gs pos="0">
                <a:srgbClr val="FFCC99"/>
              </a:gs>
              <a:gs pos="100000">
                <a:srgbClr val="FF00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44000" anchor="ctr"/>
          <a:lstStyle/>
          <a:p>
            <a:pPr algn="ctr" fontAlgn="base">
              <a:spcBef>
                <a:spcPct val="0"/>
              </a:spcBef>
              <a:spcAft>
                <a:spcPct val="0"/>
              </a:spcAft>
            </a:pPr>
            <a:r>
              <a:rPr lang="en-US" altLang="ja-JP" sz="1100">
                <a:solidFill>
                  <a:srgbClr val="000000"/>
                </a:solidFill>
                <a:latin typeface="ＭＳ Ｐゴシック" panose="020B0600070205080204" pitchFamily="50" charset="-128"/>
              </a:rPr>
              <a:t>NDL-OPAC</a:t>
            </a:r>
          </a:p>
        </p:txBody>
      </p:sp>
      <p:sp>
        <p:nvSpPr>
          <p:cNvPr id="48435" name="AutoShape 307"/>
          <p:cNvSpPr>
            <a:spLocks noChangeArrowheads="1"/>
          </p:cNvSpPr>
          <p:nvPr/>
        </p:nvSpPr>
        <p:spPr bwMode="auto">
          <a:xfrm>
            <a:off x="3727450" y="3746500"/>
            <a:ext cx="533400" cy="452438"/>
          </a:xfrm>
          <a:prstGeom prst="can">
            <a:avLst>
              <a:gd name="adj" fmla="val 25000"/>
            </a:avLst>
          </a:prstGeom>
          <a:gradFill rotWithShape="0">
            <a:gsLst>
              <a:gs pos="0">
                <a:srgbClr val="FFCC99"/>
              </a:gs>
              <a:gs pos="100000">
                <a:srgbClr val="FF00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en-US" altLang="ja-JP" sz="1100">
                <a:solidFill>
                  <a:srgbClr val="000000"/>
                </a:solidFill>
                <a:latin typeface="ＭＳ Ｐゴシック" panose="020B0600070205080204" pitchFamily="50" charset="-128"/>
              </a:rPr>
              <a:t>WARP</a:t>
            </a:r>
          </a:p>
        </p:txBody>
      </p:sp>
      <p:sp>
        <p:nvSpPr>
          <p:cNvPr id="48437" name="Text Box 309"/>
          <p:cNvSpPr txBox="1">
            <a:spLocks noChangeArrowheads="1"/>
          </p:cNvSpPr>
          <p:nvPr/>
        </p:nvSpPr>
        <p:spPr bwMode="auto">
          <a:xfrm>
            <a:off x="5394325" y="692150"/>
            <a:ext cx="1716088" cy="338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ja-JP" sz="1200">
              <a:solidFill>
                <a:srgbClr val="008000"/>
              </a:solidFill>
              <a:effectLst>
                <a:outerShdw blurRad="38100" dist="38100" dir="2700000" algn="tl">
                  <a:srgbClr val="C0C0C0"/>
                </a:outerShdw>
              </a:effectLst>
              <a:latin typeface="ＭＳ Ｐゴシック" panose="020B0600070205080204" pitchFamily="50" charset="-128"/>
            </a:endParaRPr>
          </a:p>
        </p:txBody>
      </p:sp>
      <p:sp>
        <p:nvSpPr>
          <p:cNvPr id="48438" name="AutoShape 310"/>
          <p:cNvSpPr>
            <a:spLocks noChangeArrowheads="1"/>
          </p:cNvSpPr>
          <p:nvPr/>
        </p:nvSpPr>
        <p:spPr bwMode="auto">
          <a:xfrm>
            <a:off x="5659439" y="3763964"/>
            <a:ext cx="1958975" cy="682625"/>
          </a:xfrm>
          <a:prstGeom prst="roundRect">
            <a:avLst>
              <a:gd name="adj" fmla="val 16667"/>
            </a:avLst>
          </a:prstGeom>
          <a:solidFill>
            <a:srgbClr val="FFCCCC"/>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600" b="1">
                <a:solidFill>
                  <a:srgbClr val="FF0000"/>
                </a:solidFill>
                <a:latin typeface="HG丸ｺﾞｼｯｸM-PRO" panose="020F0600000000000000" pitchFamily="50" charset="-128"/>
                <a:ea typeface="HG丸ｺﾞｼｯｸM-PRO" panose="020F0600000000000000" pitchFamily="50" charset="-128"/>
              </a:rPr>
              <a:t>デジタルアーカイブ</a:t>
            </a:r>
          </a:p>
          <a:p>
            <a:pPr algn="ctr" fontAlgn="base">
              <a:spcBef>
                <a:spcPct val="0"/>
              </a:spcBef>
              <a:spcAft>
                <a:spcPct val="0"/>
              </a:spcAft>
            </a:pPr>
            <a:r>
              <a:rPr lang="ja-JP" altLang="en-US" sz="1600" b="1">
                <a:solidFill>
                  <a:srgbClr val="FF0000"/>
                </a:solidFill>
                <a:latin typeface="HG丸ｺﾞｼｯｸM-PRO" panose="020F0600000000000000" pitchFamily="50" charset="-128"/>
                <a:ea typeface="HG丸ｺﾞｼｯｸM-PRO" panose="020F0600000000000000" pitchFamily="50" charset="-128"/>
              </a:rPr>
              <a:t>のポータル</a:t>
            </a:r>
          </a:p>
        </p:txBody>
      </p:sp>
      <p:sp>
        <p:nvSpPr>
          <p:cNvPr id="48439" name="Line 311"/>
          <p:cNvSpPr>
            <a:spLocks noChangeShapeType="1"/>
          </p:cNvSpPr>
          <p:nvPr/>
        </p:nvSpPr>
        <p:spPr bwMode="auto">
          <a:xfrm>
            <a:off x="2001838" y="1924051"/>
            <a:ext cx="1579562" cy="1287463"/>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40" name="Line 312"/>
          <p:cNvSpPr>
            <a:spLocks noChangeShapeType="1"/>
          </p:cNvSpPr>
          <p:nvPr/>
        </p:nvSpPr>
        <p:spPr bwMode="auto">
          <a:xfrm>
            <a:off x="2016125" y="2786063"/>
            <a:ext cx="1347788" cy="450850"/>
          </a:xfrm>
          <a:prstGeom prst="line">
            <a:avLst/>
          </a:prstGeom>
          <a:noFill/>
          <a:ln w="5715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41" name="AutoShape 313"/>
          <p:cNvSpPr>
            <a:spLocks noChangeArrowheads="1"/>
          </p:cNvSpPr>
          <p:nvPr/>
        </p:nvSpPr>
        <p:spPr bwMode="auto">
          <a:xfrm>
            <a:off x="2457450" y="1843088"/>
            <a:ext cx="552450" cy="1479550"/>
          </a:xfrm>
          <a:prstGeom prst="roundRect">
            <a:avLst>
              <a:gd name="adj" fmla="val 16667"/>
            </a:avLst>
          </a:prstGeom>
          <a:solidFill>
            <a:srgbClr val="FFCCCC"/>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base">
              <a:spcBef>
                <a:spcPct val="0"/>
              </a:spcBef>
              <a:spcAft>
                <a:spcPct val="0"/>
              </a:spcAft>
            </a:pPr>
            <a:r>
              <a:rPr lang="ja-JP" altLang="en-US" sz="1600" b="1">
                <a:solidFill>
                  <a:srgbClr val="FF0000"/>
                </a:solidFill>
                <a:latin typeface="HG丸ｺﾞｼｯｸM-PRO" panose="020F0600000000000000" pitchFamily="50" charset="-128"/>
                <a:ea typeface="HG丸ｺﾞｼｯｸM-PRO" panose="020F0600000000000000" pitchFamily="50" charset="-128"/>
              </a:rPr>
              <a:t>ウェブ</a:t>
            </a:r>
          </a:p>
          <a:p>
            <a:pPr algn="ctr" fontAlgn="base">
              <a:spcBef>
                <a:spcPct val="0"/>
              </a:spcBef>
              <a:spcAft>
                <a:spcPct val="0"/>
              </a:spcAft>
            </a:pPr>
            <a:r>
              <a:rPr lang="ja-JP" altLang="en-US" sz="1600" b="1">
                <a:solidFill>
                  <a:srgbClr val="FF0000"/>
                </a:solidFill>
                <a:latin typeface="HG丸ｺﾞｼｯｸM-PRO" panose="020F0600000000000000" pitchFamily="50" charset="-128"/>
                <a:ea typeface="HG丸ｺﾞｼｯｸM-PRO" panose="020F0600000000000000" pitchFamily="50" charset="-128"/>
              </a:rPr>
              <a:t>アーカイブ</a:t>
            </a:r>
          </a:p>
        </p:txBody>
      </p:sp>
      <p:sp>
        <p:nvSpPr>
          <p:cNvPr id="48457" name="Rectangle 329"/>
          <p:cNvSpPr>
            <a:spLocks noChangeArrowheads="1"/>
          </p:cNvSpPr>
          <p:nvPr/>
        </p:nvSpPr>
        <p:spPr bwMode="auto">
          <a:xfrm>
            <a:off x="9877425" y="4767263"/>
            <a:ext cx="1778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59" name="Rectangle 331"/>
          <p:cNvSpPr>
            <a:spLocks noChangeArrowheads="1"/>
          </p:cNvSpPr>
          <p:nvPr/>
        </p:nvSpPr>
        <p:spPr bwMode="auto">
          <a:xfrm>
            <a:off x="9705975" y="4765675"/>
            <a:ext cx="1016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60" name="Rectangle 332"/>
          <p:cNvSpPr>
            <a:spLocks noChangeArrowheads="1"/>
          </p:cNvSpPr>
          <p:nvPr/>
        </p:nvSpPr>
        <p:spPr bwMode="auto">
          <a:xfrm>
            <a:off x="9585325" y="4767263"/>
            <a:ext cx="508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61" name="Text Box 333"/>
          <p:cNvSpPr txBox="1">
            <a:spLocks noChangeArrowheads="1"/>
          </p:cNvSpPr>
          <p:nvPr/>
        </p:nvSpPr>
        <p:spPr bwMode="auto">
          <a:xfrm>
            <a:off x="9588500" y="4768851"/>
            <a:ext cx="1263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ja-JP" altLang="en-US" sz="1000">
                <a:solidFill>
                  <a:srgbClr val="000000"/>
                </a:solidFill>
                <a:latin typeface="ＭＳ Ｐゴシック" panose="020B0600070205080204" pitchFamily="50" charset="-128"/>
              </a:rPr>
              <a:t>オンラインデポジット</a:t>
            </a:r>
          </a:p>
          <a:p>
            <a:pPr algn="ctr" fontAlgn="base">
              <a:spcBef>
                <a:spcPct val="0"/>
              </a:spcBef>
              <a:spcAft>
                <a:spcPct val="0"/>
              </a:spcAft>
            </a:pPr>
            <a:r>
              <a:rPr lang="ja-JP" altLang="en-US" sz="1000">
                <a:solidFill>
                  <a:srgbClr val="000000"/>
                </a:solidFill>
                <a:latin typeface="ＭＳ Ｐゴシック" panose="020B0600070205080204" pitchFamily="50" charset="-128"/>
              </a:rPr>
              <a:t>開始</a:t>
            </a: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64" name="AutoShape 336"/>
          <p:cNvSpPr>
            <a:spLocks noChangeArrowheads="1"/>
          </p:cNvSpPr>
          <p:nvPr/>
        </p:nvSpPr>
        <p:spPr bwMode="auto">
          <a:xfrm>
            <a:off x="10402888" y="5614988"/>
            <a:ext cx="481012" cy="927100"/>
          </a:xfrm>
          <a:prstGeom prst="rightArrow">
            <a:avLst>
              <a:gd name="adj1" fmla="val 46917"/>
              <a:gd name="adj2" fmla="val 43560"/>
            </a:avLst>
          </a:prstGeom>
          <a:gradFill rotWithShape="0">
            <a:gsLst>
              <a:gs pos="0">
                <a:srgbClr val="66FFFF">
                  <a:gamma/>
                  <a:tint val="39216"/>
                  <a:invGamma/>
                </a:srgbClr>
              </a:gs>
              <a:gs pos="100000">
                <a:srgbClr val="66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ja-JP" sz="1000">
              <a:solidFill>
                <a:srgbClr val="000000"/>
              </a:solidFill>
              <a:latin typeface="ＭＳ Ｐゴシック" panose="020B0600070205080204" pitchFamily="50" charset="-128"/>
            </a:endParaRPr>
          </a:p>
        </p:txBody>
      </p:sp>
      <p:sp>
        <p:nvSpPr>
          <p:cNvPr id="48465" name="Rectangle 337"/>
          <p:cNvSpPr>
            <a:spLocks noChangeArrowheads="1"/>
          </p:cNvSpPr>
          <p:nvPr/>
        </p:nvSpPr>
        <p:spPr bwMode="auto">
          <a:xfrm>
            <a:off x="10142538" y="5861050"/>
            <a:ext cx="1778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66" name="Rectangle 338"/>
          <p:cNvSpPr>
            <a:spLocks noChangeArrowheads="1"/>
          </p:cNvSpPr>
          <p:nvPr/>
        </p:nvSpPr>
        <p:spPr bwMode="auto">
          <a:xfrm>
            <a:off x="9983788" y="5859463"/>
            <a:ext cx="1016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67" name="Rectangle 339"/>
          <p:cNvSpPr>
            <a:spLocks noChangeArrowheads="1"/>
          </p:cNvSpPr>
          <p:nvPr/>
        </p:nvSpPr>
        <p:spPr bwMode="auto">
          <a:xfrm>
            <a:off x="9850438" y="5861050"/>
            <a:ext cx="508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68" name="Text Box 340"/>
          <p:cNvSpPr txBox="1">
            <a:spLocks noChangeArrowheads="1"/>
          </p:cNvSpPr>
          <p:nvPr/>
        </p:nvSpPr>
        <p:spPr bwMode="auto">
          <a:xfrm>
            <a:off x="9594851" y="5811839"/>
            <a:ext cx="12033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ja-JP" altLang="en-US" sz="1000">
                <a:solidFill>
                  <a:srgbClr val="000000"/>
                </a:solidFill>
                <a:latin typeface="ＭＳ Ｐゴシック" panose="020B0600070205080204" pitchFamily="50" charset="-128"/>
              </a:rPr>
              <a:t>デジタルアーカイブ</a:t>
            </a:r>
          </a:p>
          <a:p>
            <a:pPr algn="ctr" fontAlgn="base">
              <a:spcBef>
                <a:spcPct val="0"/>
              </a:spcBef>
              <a:spcAft>
                <a:spcPct val="0"/>
              </a:spcAft>
            </a:pPr>
            <a:r>
              <a:rPr lang="ja-JP" altLang="en-US" sz="1000">
                <a:solidFill>
                  <a:srgbClr val="000000"/>
                </a:solidFill>
                <a:latin typeface="ＭＳ Ｐゴシック" panose="020B0600070205080204" pitchFamily="50" charset="-128"/>
              </a:rPr>
              <a:t>ポータル</a:t>
            </a:r>
          </a:p>
          <a:p>
            <a:pPr algn="ctr" fontAlgn="base">
              <a:spcBef>
                <a:spcPct val="0"/>
              </a:spcBef>
              <a:spcAft>
                <a:spcPct val="0"/>
              </a:spcAft>
            </a:pPr>
            <a:r>
              <a:rPr lang="ja-JP" altLang="en-US" sz="1000">
                <a:solidFill>
                  <a:srgbClr val="000000"/>
                </a:solidFill>
                <a:latin typeface="ＭＳ Ｐゴシック" panose="020B0600070205080204" pitchFamily="50" charset="-128"/>
              </a:rPr>
              <a:t>提供開始</a:t>
            </a: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69" name="AutoShape 341"/>
          <p:cNvSpPr>
            <a:spLocks noChangeArrowheads="1"/>
          </p:cNvSpPr>
          <p:nvPr/>
        </p:nvSpPr>
        <p:spPr bwMode="auto">
          <a:xfrm>
            <a:off x="9604376" y="3402013"/>
            <a:ext cx="1293813" cy="900112"/>
          </a:xfrm>
          <a:prstGeom prst="rightArrow">
            <a:avLst>
              <a:gd name="adj1" fmla="val 49528"/>
              <a:gd name="adj2" fmla="val 25221"/>
            </a:avLst>
          </a:prstGeom>
          <a:gradFill rotWithShape="0">
            <a:gsLst>
              <a:gs pos="0">
                <a:srgbClr val="66FFFF">
                  <a:gamma/>
                  <a:tint val="39216"/>
                  <a:invGamma/>
                </a:srgbClr>
              </a:gs>
              <a:gs pos="100000">
                <a:srgbClr val="66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ja-JP" sz="1000">
              <a:solidFill>
                <a:srgbClr val="000000"/>
              </a:solidFill>
              <a:latin typeface="ＭＳ Ｐゴシック" panose="020B0600070205080204" pitchFamily="50" charset="-128"/>
            </a:endParaRPr>
          </a:p>
        </p:txBody>
      </p:sp>
      <p:sp>
        <p:nvSpPr>
          <p:cNvPr id="48473" name="Text Box 345"/>
          <p:cNvSpPr txBox="1">
            <a:spLocks noChangeArrowheads="1"/>
          </p:cNvSpPr>
          <p:nvPr/>
        </p:nvSpPr>
        <p:spPr bwMode="auto">
          <a:xfrm>
            <a:off x="9615489" y="3648076"/>
            <a:ext cx="1165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ja-JP" altLang="en-US" sz="1000">
                <a:solidFill>
                  <a:srgbClr val="000000"/>
                </a:solidFill>
                <a:latin typeface="ＭＳ Ｐゴシック" panose="020B0600070205080204" pitchFamily="50" charset="-128"/>
              </a:rPr>
              <a:t>インターネット情報</a:t>
            </a:r>
          </a:p>
          <a:p>
            <a:pPr algn="ctr" fontAlgn="base">
              <a:spcBef>
                <a:spcPct val="0"/>
              </a:spcBef>
              <a:spcAft>
                <a:spcPct val="0"/>
              </a:spcAft>
            </a:pPr>
            <a:r>
              <a:rPr lang="ja-JP" altLang="en-US" sz="1000">
                <a:solidFill>
                  <a:srgbClr val="000000"/>
                </a:solidFill>
                <a:latin typeface="ＭＳ Ｐゴシック" panose="020B0600070205080204" pitchFamily="50" charset="-128"/>
              </a:rPr>
              <a:t>収集開始</a:t>
            </a: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80" name="Rectangle 352"/>
          <p:cNvSpPr>
            <a:spLocks noChangeArrowheads="1"/>
          </p:cNvSpPr>
          <p:nvPr/>
        </p:nvSpPr>
        <p:spPr bwMode="auto">
          <a:xfrm>
            <a:off x="9356725" y="3636963"/>
            <a:ext cx="1778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81" name="Rectangle 353"/>
          <p:cNvSpPr>
            <a:spLocks noChangeArrowheads="1"/>
          </p:cNvSpPr>
          <p:nvPr/>
        </p:nvSpPr>
        <p:spPr bwMode="auto">
          <a:xfrm>
            <a:off x="9185275" y="3635375"/>
            <a:ext cx="1016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82" name="Rectangle 354"/>
          <p:cNvSpPr>
            <a:spLocks noChangeArrowheads="1"/>
          </p:cNvSpPr>
          <p:nvPr/>
        </p:nvSpPr>
        <p:spPr bwMode="auto">
          <a:xfrm>
            <a:off x="9064625" y="3636963"/>
            <a:ext cx="50800" cy="4508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grpSp>
        <p:nvGrpSpPr>
          <p:cNvPr id="48497" name="Group 369"/>
          <p:cNvGrpSpPr>
            <a:grpSpLocks/>
          </p:cNvGrpSpPr>
          <p:nvPr/>
        </p:nvGrpSpPr>
        <p:grpSpPr bwMode="auto">
          <a:xfrm>
            <a:off x="9112251" y="2268539"/>
            <a:ext cx="1789113" cy="930275"/>
            <a:chOff x="5158" y="1653"/>
            <a:chExt cx="966" cy="586"/>
          </a:xfrm>
        </p:grpSpPr>
        <p:sp>
          <p:nvSpPr>
            <p:cNvPr id="48378" name="AutoShape 250"/>
            <p:cNvSpPr>
              <a:spLocks noChangeArrowheads="1"/>
            </p:cNvSpPr>
            <p:nvPr/>
          </p:nvSpPr>
          <p:spPr bwMode="auto">
            <a:xfrm>
              <a:off x="5469" y="1653"/>
              <a:ext cx="655" cy="584"/>
            </a:xfrm>
            <a:prstGeom prst="rightArrow">
              <a:avLst>
                <a:gd name="adj1" fmla="val 50000"/>
                <a:gd name="adj2" fmla="val 21232"/>
              </a:avLst>
            </a:prstGeom>
            <a:gradFill rotWithShape="0">
              <a:gsLst>
                <a:gs pos="0">
                  <a:srgbClr val="00FFFF">
                    <a:gamma/>
                    <a:tint val="21176"/>
                    <a:invGamma/>
                  </a:srgbClr>
                </a:gs>
                <a:gs pos="100000">
                  <a:srgbClr val="00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ja-JP" sz="1000">
                <a:solidFill>
                  <a:srgbClr val="000000"/>
                </a:solidFill>
                <a:latin typeface="ＭＳ Ｐゴシック" panose="020B0600070205080204" pitchFamily="50" charset="-128"/>
              </a:endParaRPr>
            </a:p>
          </p:txBody>
        </p:sp>
        <p:sp>
          <p:nvSpPr>
            <p:cNvPr id="48449" name="AutoShape 321"/>
            <p:cNvSpPr>
              <a:spLocks noChangeArrowheads="1"/>
            </p:cNvSpPr>
            <p:nvPr/>
          </p:nvSpPr>
          <p:spPr bwMode="auto">
            <a:xfrm rot="-5400000" flipH="1" flipV="1">
              <a:off x="5174" y="1794"/>
              <a:ext cx="292" cy="300"/>
            </a:xfrm>
            <a:prstGeom prst="flowChartDocumen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84" name="Freeform 356"/>
            <p:cNvSpPr>
              <a:spLocks/>
            </p:cNvSpPr>
            <p:nvPr/>
          </p:nvSpPr>
          <p:spPr bwMode="auto">
            <a:xfrm>
              <a:off x="5158" y="1801"/>
              <a:ext cx="83" cy="284"/>
            </a:xfrm>
            <a:custGeom>
              <a:avLst/>
              <a:gdLst>
                <a:gd name="T0" fmla="*/ 33 w 83"/>
                <a:gd name="T1" fmla="*/ 0 h 284"/>
                <a:gd name="T2" fmla="*/ 1 w 83"/>
                <a:gd name="T3" fmla="*/ 90 h 284"/>
                <a:gd name="T4" fmla="*/ 41 w 83"/>
                <a:gd name="T5" fmla="*/ 154 h 284"/>
                <a:gd name="T6" fmla="*/ 74 w 83"/>
                <a:gd name="T7" fmla="*/ 236 h 284"/>
                <a:gd name="T8" fmla="*/ 82 w 83"/>
                <a:gd name="T9" fmla="*/ 284 h 284"/>
              </a:gdLst>
              <a:ahLst/>
              <a:cxnLst>
                <a:cxn ang="0">
                  <a:pos x="T0" y="T1"/>
                </a:cxn>
                <a:cxn ang="0">
                  <a:pos x="T2" y="T3"/>
                </a:cxn>
                <a:cxn ang="0">
                  <a:pos x="T4" y="T5"/>
                </a:cxn>
                <a:cxn ang="0">
                  <a:pos x="T6" y="T7"/>
                </a:cxn>
                <a:cxn ang="0">
                  <a:pos x="T8" y="T9"/>
                </a:cxn>
              </a:cxnLst>
              <a:rect l="0" t="0" r="r" b="b"/>
              <a:pathLst>
                <a:path w="83" h="284">
                  <a:moveTo>
                    <a:pt x="33" y="0"/>
                  </a:moveTo>
                  <a:cubicBezTo>
                    <a:pt x="16" y="32"/>
                    <a:pt x="0" y="64"/>
                    <a:pt x="1" y="90"/>
                  </a:cubicBezTo>
                  <a:cubicBezTo>
                    <a:pt x="2" y="116"/>
                    <a:pt x="29" y="130"/>
                    <a:pt x="41" y="154"/>
                  </a:cubicBezTo>
                  <a:cubicBezTo>
                    <a:pt x="53" y="178"/>
                    <a:pt x="67" y="214"/>
                    <a:pt x="74" y="236"/>
                  </a:cubicBezTo>
                  <a:cubicBezTo>
                    <a:pt x="81" y="258"/>
                    <a:pt x="83" y="273"/>
                    <a:pt x="82" y="284"/>
                  </a:cubicBezTo>
                </a:path>
              </a:pathLst>
            </a:custGeom>
            <a:noFill/>
            <a:ln w="9525">
              <a:solidFill>
                <a:schemeClr val="tx1"/>
              </a:solidFill>
              <a:round/>
              <a:headEnd/>
              <a:tailEnd/>
            </a:ln>
            <a:effectLst/>
            <a:extLst>
              <a:ext uri="{909E8E84-426E-40DD-AFC4-6F175D3DCCD1}">
                <a14:hiddenFill xmlns:a14="http://schemas.microsoft.com/office/drawing/2010/main">
                  <a:gradFill rotWithShape="0">
                    <a:gsLst>
                      <a:gs pos="0">
                        <a:srgbClr val="00FFFF">
                          <a:gamma/>
                          <a:tint val="27451"/>
                          <a:invGamma/>
                        </a:srgbClr>
                      </a:gs>
                      <a:gs pos="100000">
                        <a:srgbClr val="00FFFF"/>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87" name="Line 359"/>
            <p:cNvSpPr>
              <a:spLocks noChangeShapeType="1"/>
            </p:cNvSpPr>
            <p:nvPr/>
          </p:nvSpPr>
          <p:spPr bwMode="auto">
            <a:xfrm>
              <a:off x="5199" y="1801"/>
              <a:ext cx="8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88" name="Line 360"/>
            <p:cNvSpPr>
              <a:spLocks noChangeShapeType="1"/>
            </p:cNvSpPr>
            <p:nvPr/>
          </p:nvSpPr>
          <p:spPr bwMode="auto">
            <a:xfrm>
              <a:off x="5240" y="2097"/>
              <a:ext cx="77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90" name="Line 362"/>
            <p:cNvSpPr>
              <a:spLocks noChangeShapeType="1"/>
            </p:cNvSpPr>
            <p:nvPr/>
          </p:nvSpPr>
          <p:spPr bwMode="auto">
            <a:xfrm>
              <a:off x="6002" y="1663"/>
              <a:ext cx="113" cy="27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91" name="Line 363"/>
            <p:cNvSpPr>
              <a:spLocks noChangeShapeType="1"/>
            </p:cNvSpPr>
            <p:nvPr/>
          </p:nvSpPr>
          <p:spPr bwMode="auto">
            <a:xfrm flipV="1">
              <a:off x="6002" y="1939"/>
              <a:ext cx="121" cy="30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93" name="Line 365"/>
            <p:cNvSpPr>
              <a:spLocks noChangeShapeType="1"/>
            </p:cNvSpPr>
            <p:nvPr/>
          </p:nvSpPr>
          <p:spPr bwMode="auto">
            <a:xfrm>
              <a:off x="5994" y="1671"/>
              <a:ext cx="0" cy="13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494" name="Line 366"/>
            <p:cNvSpPr>
              <a:spLocks noChangeShapeType="1"/>
            </p:cNvSpPr>
            <p:nvPr/>
          </p:nvSpPr>
          <p:spPr bwMode="auto">
            <a:xfrm>
              <a:off x="6002" y="2095"/>
              <a:ext cx="0" cy="13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grpSp>
      <p:sp>
        <p:nvSpPr>
          <p:cNvPr id="48495" name="Text Box 367"/>
          <p:cNvSpPr txBox="1">
            <a:spLocks noChangeArrowheads="1"/>
          </p:cNvSpPr>
          <p:nvPr/>
        </p:nvSpPr>
        <p:spPr bwMode="auto">
          <a:xfrm>
            <a:off x="9305926" y="2530476"/>
            <a:ext cx="1535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ja-JP" sz="1000">
                <a:solidFill>
                  <a:srgbClr val="000000"/>
                </a:solidFill>
                <a:latin typeface="ＭＳ Ｐゴシック" panose="020B0600070205080204" pitchFamily="50" charset="-128"/>
              </a:rPr>
              <a:t>WARP(</a:t>
            </a:r>
            <a:r>
              <a:rPr lang="ja-JP" altLang="en-US" sz="1000">
                <a:solidFill>
                  <a:srgbClr val="000000"/>
                </a:solidFill>
                <a:latin typeface="ＭＳ Ｐゴシック" panose="020B0600070205080204" pitchFamily="50" charset="-128"/>
              </a:rPr>
              <a:t>インターネット資源</a:t>
            </a:r>
          </a:p>
          <a:p>
            <a:pPr fontAlgn="base">
              <a:spcBef>
                <a:spcPct val="0"/>
              </a:spcBef>
              <a:spcAft>
                <a:spcPct val="0"/>
              </a:spcAft>
            </a:pPr>
            <a:r>
              <a:rPr lang="ja-JP" altLang="en-US" sz="1000">
                <a:solidFill>
                  <a:srgbClr val="000000"/>
                </a:solidFill>
                <a:latin typeface="ＭＳ Ｐゴシック" panose="020B0600070205080204" pitchFamily="50" charset="-128"/>
              </a:rPr>
              <a:t>選択的蓄積実験事業</a:t>
            </a:r>
            <a:r>
              <a:rPr lang="en-US" altLang="ja-JP" sz="1000">
                <a:solidFill>
                  <a:srgbClr val="000000"/>
                </a:solidFill>
                <a:latin typeface="ＭＳ Ｐゴシック" panose="020B0600070205080204" pitchFamily="50" charset="-128"/>
              </a:rPr>
              <a:t>)</a:t>
            </a:r>
            <a:endParaRPr lang="en-US" altLang="ja-JP" sz="2400">
              <a:solidFill>
                <a:srgbClr val="000000"/>
              </a:solidFill>
              <a:latin typeface="HGP創英角ﾎﾟｯﾌﾟ体" panose="040B0A00000000000000" pitchFamily="50" charset="-128"/>
              <a:ea typeface="HGP創英角ﾎﾟｯﾌﾟ体" panose="040B0A00000000000000" pitchFamily="50" charset="-128"/>
            </a:endParaRPr>
          </a:p>
        </p:txBody>
      </p:sp>
      <p:grpSp>
        <p:nvGrpSpPr>
          <p:cNvPr id="48499" name="Group 371"/>
          <p:cNvGrpSpPr>
            <a:grpSpLocks/>
          </p:cNvGrpSpPr>
          <p:nvPr/>
        </p:nvGrpSpPr>
        <p:grpSpPr bwMode="auto">
          <a:xfrm>
            <a:off x="9102725" y="1147764"/>
            <a:ext cx="1803400" cy="930275"/>
            <a:chOff x="5158" y="1653"/>
            <a:chExt cx="966" cy="586"/>
          </a:xfrm>
        </p:grpSpPr>
        <p:sp>
          <p:nvSpPr>
            <p:cNvPr id="48500" name="AutoShape 372"/>
            <p:cNvSpPr>
              <a:spLocks noChangeArrowheads="1"/>
            </p:cNvSpPr>
            <p:nvPr/>
          </p:nvSpPr>
          <p:spPr bwMode="auto">
            <a:xfrm>
              <a:off x="5469" y="1653"/>
              <a:ext cx="655" cy="584"/>
            </a:xfrm>
            <a:prstGeom prst="rightArrow">
              <a:avLst>
                <a:gd name="adj1" fmla="val 50000"/>
                <a:gd name="adj2" fmla="val 21232"/>
              </a:avLst>
            </a:prstGeom>
            <a:gradFill rotWithShape="0">
              <a:gsLst>
                <a:gs pos="0">
                  <a:srgbClr val="00FFFF">
                    <a:gamma/>
                    <a:tint val="21176"/>
                    <a:invGamma/>
                  </a:srgbClr>
                </a:gs>
                <a:gs pos="100000">
                  <a:srgbClr val="00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ja-JP" sz="1000">
                <a:solidFill>
                  <a:srgbClr val="000000"/>
                </a:solidFill>
                <a:latin typeface="ＭＳ Ｐゴシック" panose="020B0600070205080204" pitchFamily="50" charset="-128"/>
              </a:endParaRPr>
            </a:p>
          </p:txBody>
        </p:sp>
        <p:sp>
          <p:nvSpPr>
            <p:cNvPr id="48501" name="AutoShape 373"/>
            <p:cNvSpPr>
              <a:spLocks noChangeArrowheads="1"/>
            </p:cNvSpPr>
            <p:nvPr/>
          </p:nvSpPr>
          <p:spPr bwMode="auto">
            <a:xfrm rot="-5400000" flipH="1" flipV="1">
              <a:off x="5174" y="1794"/>
              <a:ext cx="292" cy="300"/>
            </a:xfrm>
            <a:prstGeom prst="flowChartDocumen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02" name="Freeform 374"/>
            <p:cNvSpPr>
              <a:spLocks/>
            </p:cNvSpPr>
            <p:nvPr/>
          </p:nvSpPr>
          <p:spPr bwMode="auto">
            <a:xfrm>
              <a:off x="5158" y="1801"/>
              <a:ext cx="83" cy="284"/>
            </a:xfrm>
            <a:custGeom>
              <a:avLst/>
              <a:gdLst>
                <a:gd name="T0" fmla="*/ 33 w 83"/>
                <a:gd name="T1" fmla="*/ 0 h 284"/>
                <a:gd name="T2" fmla="*/ 1 w 83"/>
                <a:gd name="T3" fmla="*/ 90 h 284"/>
                <a:gd name="T4" fmla="*/ 41 w 83"/>
                <a:gd name="T5" fmla="*/ 154 h 284"/>
                <a:gd name="T6" fmla="*/ 74 w 83"/>
                <a:gd name="T7" fmla="*/ 236 h 284"/>
                <a:gd name="T8" fmla="*/ 82 w 83"/>
                <a:gd name="T9" fmla="*/ 284 h 284"/>
              </a:gdLst>
              <a:ahLst/>
              <a:cxnLst>
                <a:cxn ang="0">
                  <a:pos x="T0" y="T1"/>
                </a:cxn>
                <a:cxn ang="0">
                  <a:pos x="T2" y="T3"/>
                </a:cxn>
                <a:cxn ang="0">
                  <a:pos x="T4" y="T5"/>
                </a:cxn>
                <a:cxn ang="0">
                  <a:pos x="T6" y="T7"/>
                </a:cxn>
                <a:cxn ang="0">
                  <a:pos x="T8" y="T9"/>
                </a:cxn>
              </a:cxnLst>
              <a:rect l="0" t="0" r="r" b="b"/>
              <a:pathLst>
                <a:path w="83" h="284">
                  <a:moveTo>
                    <a:pt x="33" y="0"/>
                  </a:moveTo>
                  <a:cubicBezTo>
                    <a:pt x="16" y="32"/>
                    <a:pt x="0" y="64"/>
                    <a:pt x="1" y="90"/>
                  </a:cubicBezTo>
                  <a:cubicBezTo>
                    <a:pt x="2" y="116"/>
                    <a:pt x="29" y="130"/>
                    <a:pt x="41" y="154"/>
                  </a:cubicBezTo>
                  <a:cubicBezTo>
                    <a:pt x="53" y="178"/>
                    <a:pt x="67" y="214"/>
                    <a:pt x="74" y="236"/>
                  </a:cubicBezTo>
                  <a:cubicBezTo>
                    <a:pt x="81" y="258"/>
                    <a:pt x="83" y="273"/>
                    <a:pt x="82" y="284"/>
                  </a:cubicBezTo>
                </a:path>
              </a:pathLst>
            </a:custGeom>
            <a:noFill/>
            <a:ln w="9525">
              <a:solidFill>
                <a:schemeClr val="tx1"/>
              </a:solidFill>
              <a:round/>
              <a:headEnd/>
              <a:tailEnd/>
            </a:ln>
            <a:effectLst/>
            <a:extLst>
              <a:ext uri="{909E8E84-426E-40DD-AFC4-6F175D3DCCD1}">
                <a14:hiddenFill xmlns:a14="http://schemas.microsoft.com/office/drawing/2010/main">
                  <a:gradFill rotWithShape="0">
                    <a:gsLst>
                      <a:gs pos="0">
                        <a:srgbClr val="00FFFF">
                          <a:gamma/>
                          <a:tint val="27451"/>
                          <a:invGamma/>
                        </a:srgbClr>
                      </a:gs>
                      <a:gs pos="100000">
                        <a:srgbClr val="00FFFF"/>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03" name="Line 375"/>
            <p:cNvSpPr>
              <a:spLocks noChangeShapeType="1"/>
            </p:cNvSpPr>
            <p:nvPr/>
          </p:nvSpPr>
          <p:spPr bwMode="auto">
            <a:xfrm>
              <a:off x="5199" y="1801"/>
              <a:ext cx="803"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04" name="Line 376"/>
            <p:cNvSpPr>
              <a:spLocks noChangeShapeType="1"/>
            </p:cNvSpPr>
            <p:nvPr/>
          </p:nvSpPr>
          <p:spPr bwMode="auto">
            <a:xfrm>
              <a:off x="5240" y="2097"/>
              <a:ext cx="77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05" name="Line 377"/>
            <p:cNvSpPr>
              <a:spLocks noChangeShapeType="1"/>
            </p:cNvSpPr>
            <p:nvPr/>
          </p:nvSpPr>
          <p:spPr bwMode="auto">
            <a:xfrm>
              <a:off x="6002" y="1663"/>
              <a:ext cx="113" cy="276"/>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06" name="Line 378"/>
            <p:cNvSpPr>
              <a:spLocks noChangeShapeType="1"/>
            </p:cNvSpPr>
            <p:nvPr/>
          </p:nvSpPr>
          <p:spPr bwMode="auto">
            <a:xfrm flipV="1">
              <a:off x="6002" y="1939"/>
              <a:ext cx="121" cy="30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07" name="Line 379"/>
            <p:cNvSpPr>
              <a:spLocks noChangeShapeType="1"/>
            </p:cNvSpPr>
            <p:nvPr/>
          </p:nvSpPr>
          <p:spPr bwMode="auto">
            <a:xfrm>
              <a:off x="5994" y="1671"/>
              <a:ext cx="0" cy="13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08" name="Line 380"/>
            <p:cNvSpPr>
              <a:spLocks noChangeShapeType="1"/>
            </p:cNvSpPr>
            <p:nvPr/>
          </p:nvSpPr>
          <p:spPr bwMode="auto">
            <a:xfrm>
              <a:off x="6002" y="2095"/>
              <a:ext cx="0" cy="13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grpSp>
      <p:sp>
        <p:nvSpPr>
          <p:cNvPr id="48509" name="Text Box 381"/>
          <p:cNvSpPr txBox="1">
            <a:spLocks noChangeArrowheads="1"/>
          </p:cNvSpPr>
          <p:nvPr/>
        </p:nvSpPr>
        <p:spPr bwMode="auto">
          <a:xfrm>
            <a:off x="9348789" y="1465264"/>
            <a:ext cx="14811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ja-JP" altLang="en-US" sz="1000">
                <a:solidFill>
                  <a:srgbClr val="000000"/>
                </a:solidFill>
                <a:effectLst>
                  <a:outerShdw blurRad="38100" dist="38100" dir="2700000" algn="tl">
                    <a:srgbClr val="C0C0C0"/>
                  </a:outerShdw>
                </a:effectLst>
                <a:latin typeface="ＭＳ Ｐゴシック" panose="020B0600070205080204" pitchFamily="50" charset="-128"/>
              </a:rPr>
              <a:t>近代デジタルライブラリ</a:t>
            </a:r>
            <a:r>
              <a:rPr lang="en-US" altLang="ja-JP" sz="1000">
                <a:solidFill>
                  <a:srgbClr val="000000"/>
                </a:solidFill>
                <a:effectLst>
                  <a:outerShdw blurRad="38100" dist="38100" dir="2700000" algn="tl">
                    <a:srgbClr val="C0C0C0"/>
                  </a:outerShdw>
                </a:effectLst>
                <a:latin typeface="ＭＳ Ｐゴシック" panose="020B0600070205080204" pitchFamily="50" charset="-128"/>
              </a:rPr>
              <a:t>-</a:t>
            </a:r>
          </a:p>
        </p:txBody>
      </p:sp>
      <p:sp>
        <p:nvSpPr>
          <p:cNvPr id="48511" name="AutoShape 383"/>
          <p:cNvSpPr>
            <a:spLocks noChangeArrowheads="1"/>
          </p:cNvSpPr>
          <p:nvPr/>
        </p:nvSpPr>
        <p:spPr bwMode="auto">
          <a:xfrm>
            <a:off x="4730751" y="3100388"/>
            <a:ext cx="766763" cy="690562"/>
          </a:xfrm>
          <a:prstGeom prst="can">
            <a:avLst>
              <a:gd name="adj" fmla="val 25000"/>
            </a:avLst>
          </a:prstGeom>
          <a:gradFill rotWithShape="0">
            <a:gsLst>
              <a:gs pos="0">
                <a:srgbClr val="FFCC99"/>
              </a:gs>
              <a:gs pos="100000">
                <a:srgbClr val="FF000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100">
                <a:solidFill>
                  <a:srgbClr val="000000"/>
                </a:solidFill>
                <a:latin typeface="ＭＳ Ｐゴシック" panose="020B0600070205080204" pitchFamily="50" charset="-128"/>
              </a:rPr>
              <a:t>著作単位の</a:t>
            </a:r>
          </a:p>
          <a:p>
            <a:pPr algn="ctr" fontAlgn="base">
              <a:spcBef>
                <a:spcPct val="0"/>
              </a:spcBef>
              <a:spcAft>
                <a:spcPct val="0"/>
              </a:spcAft>
            </a:pPr>
            <a:r>
              <a:rPr lang="ja-JP" altLang="en-US" sz="1100">
                <a:solidFill>
                  <a:srgbClr val="000000"/>
                </a:solidFill>
                <a:latin typeface="ＭＳ Ｐゴシック" panose="020B0600070205080204" pitchFamily="50" charset="-128"/>
              </a:rPr>
              <a:t>アーカイブ</a:t>
            </a:r>
          </a:p>
        </p:txBody>
      </p:sp>
      <p:sp>
        <p:nvSpPr>
          <p:cNvPr id="48516" name="Text Box 388"/>
          <p:cNvSpPr txBox="1">
            <a:spLocks noChangeArrowheads="1"/>
          </p:cNvSpPr>
          <p:nvPr/>
        </p:nvSpPr>
        <p:spPr bwMode="auto">
          <a:xfrm>
            <a:off x="9110663" y="731838"/>
            <a:ext cx="633412" cy="222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ja-JP" sz="1200" b="1" i="1">
                <a:solidFill>
                  <a:srgbClr val="3333CC"/>
                </a:solidFill>
                <a:effectLst>
                  <a:outerShdw blurRad="38100" dist="38100" dir="2700000" algn="tl">
                    <a:srgbClr val="C0C0C0"/>
                  </a:outerShdw>
                </a:effectLst>
                <a:latin typeface="ＭＳ Ｐゴシック" panose="020B0600070205080204" pitchFamily="50" charset="-128"/>
              </a:rPr>
              <a:t>‘</a:t>
            </a:r>
            <a:r>
              <a:rPr lang="ja-JP" altLang="en-US" sz="1200" b="1" i="1">
                <a:solidFill>
                  <a:srgbClr val="3333CC"/>
                </a:solidFill>
                <a:effectLst>
                  <a:outerShdw blurRad="38100" dist="38100" dir="2700000" algn="tl">
                    <a:srgbClr val="C0C0C0"/>
                  </a:outerShdw>
                </a:effectLst>
                <a:latin typeface="ＭＳ Ｐゴシック" panose="020B0600070205080204" pitchFamily="50" charset="-128"/>
              </a:rPr>
              <a:t>０５‘０</a:t>
            </a:r>
            <a:r>
              <a:rPr lang="en-US" altLang="ja-JP" sz="1200" b="1" i="1">
                <a:solidFill>
                  <a:srgbClr val="3333CC"/>
                </a:solidFill>
                <a:effectLst>
                  <a:outerShdw blurRad="38100" dist="38100" dir="2700000" algn="tl">
                    <a:srgbClr val="C0C0C0"/>
                  </a:outerShdw>
                </a:effectLst>
                <a:latin typeface="ＭＳ Ｐゴシック" panose="020B0600070205080204" pitchFamily="50" charset="-128"/>
              </a:rPr>
              <a:t>6 </a:t>
            </a:r>
          </a:p>
        </p:txBody>
      </p:sp>
      <p:sp>
        <p:nvSpPr>
          <p:cNvPr id="48518" name="Text Box 390"/>
          <p:cNvSpPr txBox="1">
            <a:spLocks noChangeArrowheads="1"/>
          </p:cNvSpPr>
          <p:nvPr/>
        </p:nvSpPr>
        <p:spPr bwMode="auto">
          <a:xfrm>
            <a:off x="9602788" y="712789"/>
            <a:ext cx="800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ja-JP" sz="1200" b="1" i="1">
                <a:solidFill>
                  <a:srgbClr val="3333CC"/>
                </a:solidFill>
                <a:effectLst>
                  <a:outerShdw blurRad="38100" dist="38100" dir="2700000" algn="tl">
                    <a:srgbClr val="C0C0C0"/>
                  </a:outerShdw>
                </a:effectLst>
                <a:latin typeface="ＭＳ Ｐゴシック" panose="020B0600070205080204" pitchFamily="50" charset="-128"/>
              </a:rPr>
              <a:t>‘</a:t>
            </a:r>
            <a:r>
              <a:rPr lang="ja-JP" altLang="en-US" sz="1200" b="1" i="1">
                <a:solidFill>
                  <a:srgbClr val="3333CC"/>
                </a:solidFill>
                <a:effectLst>
                  <a:outerShdw blurRad="38100" dist="38100" dir="2700000" algn="tl">
                    <a:srgbClr val="C0C0C0"/>
                  </a:outerShdw>
                </a:effectLst>
                <a:latin typeface="ＭＳ Ｐゴシック" panose="020B0600070205080204" pitchFamily="50" charset="-128"/>
              </a:rPr>
              <a:t>０</a:t>
            </a:r>
            <a:r>
              <a:rPr lang="en-US" altLang="ja-JP" sz="1200" b="1" i="1">
                <a:solidFill>
                  <a:srgbClr val="3333CC"/>
                </a:solidFill>
                <a:effectLst>
                  <a:outerShdw blurRad="38100" dist="38100" dir="2700000" algn="tl">
                    <a:srgbClr val="C0C0C0"/>
                  </a:outerShdw>
                </a:effectLst>
                <a:latin typeface="ＭＳ Ｐゴシック" panose="020B0600070205080204" pitchFamily="50" charset="-128"/>
              </a:rPr>
              <a:t>7‘</a:t>
            </a:r>
            <a:r>
              <a:rPr lang="ja-JP" altLang="en-US" sz="1200" b="1" i="1">
                <a:solidFill>
                  <a:srgbClr val="3333CC"/>
                </a:solidFill>
                <a:effectLst>
                  <a:outerShdw blurRad="38100" dist="38100" dir="2700000" algn="tl">
                    <a:srgbClr val="C0C0C0"/>
                  </a:outerShdw>
                </a:effectLst>
                <a:latin typeface="ＭＳ Ｐゴシック" panose="020B0600070205080204" pitchFamily="50" charset="-128"/>
              </a:rPr>
              <a:t>０</a:t>
            </a:r>
            <a:r>
              <a:rPr lang="en-US" altLang="ja-JP" sz="1200" b="1" i="1">
                <a:solidFill>
                  <a:srgbClr val="3333CC"/>
                </a:solidFill>
                <a:effectLst>
                  <a:outerShdw blurRad="38100" dist="38100" dir="2700000" algn="tl">
                    <a:srgbClr val="C0C0C0"/>
                  </a:outerShdw>
                </a:effectLst>
                <a:latin typeface="ＭＳ Ｐゴシック" panose="020B0600070205080204" pitchFamily="50" charset="-128"/>
              </a:rPr>
              <a:t>8</a:t>
            </a:r>
            <a:r>
              <a:rPr lang="ja-JP" altLang="en-US" sz="1200" b="1" i="1">
                <a:solidFill>
                  <a:srgbClr val="3333CC"/>
                </a:solidFill>
                <a:effectLst>
                  <a:outerShdw blurRad="38100" dist="38100" dir="2700000" algn="tl">
                    <a:srgbClr val="C0C0C0"/>
                  </a:outerShdw>
                </a:effectLst>
                <a:latin typeface="ＭＳ Ｐゴシック" panose="020B0600070205080204" pitchFamily="50" charset="-128"/>
              </a:rPr>
              <a:t>　</a:t>
            </a: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19" name="Text Box 391"/>
          <p:cNvSpPr txBox="1">
            <a:spLocks noChangeArrowheads="1"/>
          </p:cNvSpPr>
          <p:nvPr/>
        </p:nvSpPr>
        <p:spPr bwMode="auto">
          <a:xfrm>
            <a:off x="10136189" y="712789"/>
            <a:ext cx="771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ja-JP" sz="1200" b="1" i="1">
                <a:solidFill>
                  <a:srgbClr val="3333CC"/>
                </a:solidFill>
                <a:effectLst>
                  <a:outerShdw blurRad="38100" dist="38100" dir="2700000" algn="tl">
                    <a:srgbClr val="C0C0C0"/>
                  </a:outerShdw>
                </a:effectLst>
                <a:latin typeface="ＭＳ Ｐゴシック" panose="020B0600070205080204" pitchFamily="50" charset="-128"/>
              </a:rPr>
              <a:t>‘</a:t>
            </a:r>
            <a:r>
              <a:rPr lang="ja-JP" altLang="en-US" sz="1200" b="1" i="1">
                <a:solidFill>
                  <a:srgbClr val="3333CC"/>
                </a:solidFill>
                <a:effectLst>
                  <a:outerShdw blurRad="38100" dist="38100" dir="2700000" algn="tl">
                    <a:srgbClr val="C0C0C0"/>
                  </a:outerShdw>
                </a:effectLst>
                <a:latin typeface="ＭＳ Ｐゴシック" panose="020B0600070205080204" pitchFamily="50" charset="-128"/>
              </a:rPr>
              <a:t>０</a:t>
            </a:r>
            <a:r>
              <a:rPr lang="en-US" altLang="ja-JP" sz="1200" b="1" i="1">
                <a:solidFill>
                  <a:srgbClr val="3333CC"/>
                </a:solidFill>
                <a:effectLst>
                  <a:outerShdw blurRad="38100" dist="38100" dir="2700000" algn="tl">
                    <a:srgbClr val="C0C0C0"/>
                  </a:outerShdw>
                </a:effectLst>
                <a:latin typeface="ＭＳ Ｐゴシック" panose="020B0600070205080204" pitchFamily="50" charset="-128"/>
              </a:rPr>
              <a:t>9‘10</a:t>
            </a:r>
            <a:r>
              <a:rPr lang="ja-JP" altLang="en-US" sz="1200" b="1" i="1">
                <a:solidFill>
                  <a:srgbClr val="3333CC"/>
                </a:solidFill>
                <a:effectLst>
                  <a:outerShdw blurRad="38100" dist="38100" dir="2700000" algn="tl">
                    <a:srgbClr val="C0C0C0"/>
                  </a:outerShdw>
                </a:effectLst>
                <a:latin typeface="ＭＳ Ｐゴシック" panose="020B0600070205080204" pitchFamily="50" charset="-128"/>
              </a:rPr>
              <a:t>　</a:t>
            </a: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grpSp>
        <p:nvGrpSpPr>
          <p:cNvPr id="48520" name="Group 392"/>
          <p:cNvGrpSpPr>
            <a:grpSpLocks/>
          </p:cNvGrpSpPr>
          <p:nvPr/>
        </p:nvGrpSpPr>
        <p:grpSpPr bwMode="auto">
          <a:xfrm>
            <a:off x="7727950" y="5997576"/>
            <a:ext cx="793750" cy="708025"/>
            <a:chOff x="4805" y="3615"/>
            <a:chExt cx="500" cy="446"/>
          </a:xfrm>
        </p:grpSpPr>
        <p:sp>
          <p:nvSpPr>
            <p:cNvPr id="48521" name="Text Box 393"/>
            <p:cNvSpPr txBox="1">
              <a:spLocks noChangeArrowheads="1"/>
            </p:cNvSpPr>
            <p:nvPr/>
          </p:nvSpPr>
          <p:spPr bwMode="auto">
            <a:xfrm>
              <a:off x="4842" y="3954"/>
              <a:ext cx="354"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400">
                  <a:solidFill>
                    <a:srgbClr val="000000"/>
                  </a:solidFill>
                  <a:latin typeface="ＭＳ Ｐゴシック" panose="020B0600070205080204" pitchFamily="50" charset="-128"/>
                </a:rPr>
                <a:t>学校</a:t>
              </a:r>
            </a:p>
          </p:txBody>
        </p:sp>
        <p:pic>
          <p:nvPicPr>
            <p:cNvPr id="48522" name="Picture 394"/>
            <p:cNvPicPr preferRelativeResize="0">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5" y="3615"/>
              <a:ext cx="500"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8533" name="Text Box 405"/>
          <p:cNvSpPr txBox="1">
            <a:spLocks noChangeArrowheads="1"/>
          </p:cNvSpPr>
          <p:nvPr/>
        </p:nvSpPr>
        <p:spPr bwMode="auto">
          <a:xfrm>
            <a:off x="1143000" y="596900"/>
            <a:ext cx="1951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600">
                <a:solidFill>
                  <a:srgbClr val="000000"/>
                </a:solidFill>
                <a:latin typeface="HGP創英角ﾎﾟｯﾌﾟ体" panose="040B0A00000000000000" pitchFamily="50" charset="-128"/>
                <a:ea typeface="HGP創英角ﾎﾟｯﾌﾟ体" panose="040B0A00000000000000" pitchFamily="50" charset="-128"/>
              </a:rPr>
              <a:t>日本のウェブサイト</a:t>
            </a:r>
          </a:p>
        </p:txBody>
      </p:sp>
      <p:sp>
        <p:nvSpPr>
          <p:cNvPr id="48534" name="Text Box 406"/>
          <p:cNvSpPr txBox="1">
            <a:spLocks noChangeArrowheads="1"/>
          </p:cNvSpPr>
          <p:nvPr/>
        </p:nvSpPr>
        <p:spPr bwMode="auto">
          <a:xfrm>
            <a:off x="5300663" y="742950"/>
            <a:ext cx="2254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600">
                <a:solidFill>
                  <a:srgbClr val="000000"/>
                </a:solidFill>
                <a:latin typeface="HGP創英角ﾎﾟｯﾌﾟ体" panose="040B0A00000000000000" pitchFamily="50" charset="-128"/>
                <a:ea typeface="HGP創英角ﾎﾟｯﾌﾟ体" panose="040B0A00000000000000" pitchFamily="50" charset="-128"/>
              </a:rPr>
              <a:t>電子雑誌、電子書籍等</a:t>
            </a:r>
          </a:p>
        </p:txBody>
      </p:sp>
      <p:sp>
        <p:nvSpPr>
          <p:cNvPr id="48535" name="Text Box 407"/>
          <p:cNvSpPr txBox="1">
            <a:spLocks noChangeArrowheads="1"/>
          </p:cNvSpPr>
          <p:nvPr/>
        </p:nvSpPr>
        <p:spPr bwMode="auto">
          <a:xfrm>
            <a:off x="3641726" y="2036763"/>
            <a:ext cx="1146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600">
                <a:solidFill>
                  <a:srgbClr val="000000"/>
                </a:solidFill>
                <a:latin typeface="HGP創英角ﾎﾟｯﾌﾟ体" panose="040B0A00000000000000" pitchFamily="50" charset="-128"/>
                <a:ea typeface="HGP創英角ﾎﾟｯﾌﾟ体" panose="040B0A00000000000000" pitchFamily="50" charset="-128"/>
              </a:rPr>
              <a:t>登録、保存</a:t>
            </a:r>
          </a:p>
        </p:txBody>
      </p:sp>
      <p:sp>
        <p:nvSpPr>
          <p:cNvPr id="48539" name="Text Box 411"/>
          <p:cNvSpPr txBox="1">
            <a:spLocks noChangeArrowheads="1"/>
          </p:cNvSpPr>
          <p:nvPr/>
        </p:nvSpPr>
        <p:spPr bwMode="auto">
          <a:xfrm>
            <a:off x="6116639" y="4889500"/>
            <a:ext cx="854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600">
                <a:solidFill>
                  <a:srgbClr val="000000"/>
                </a:solidFill>
                <a:latin typeface="HGP創英角ﾎﾟｯﾌﾟ体" panose="040B0A00000000000000" pitchFamily="50" charset="-128"/>
                <a:ea typeface="HGP創英角ﾎﾟｯﾌﾟ体" panose="040B0A00000000000000" pitchFamily="50" charset="-128"/>
              </a:rPr>
              <a:t>発信</a:t>
            </a:r>
          </a:p>
        </p:txBody>
      </p:sp>
      <p:sp>
        <p:nvSpPr>
          <p:cNvPr id="48542" name="AutoShape 414"/>
          <p:cNvSpPr>
            <a:spLocks noChangeArrowheads="1"/>
          </p:cNvSpPr>
          <p:nvPr/>
        </p:nvSpPr>
        <p:spPr bwMode="auto">
          <a:xfrm>
            <a:off x="7315200" y="2079626"/>
            <a:ext cx="865188" cy="758825"/>
          </a:xfrm>
          <a:prstGeom prst="can">
            <a:avLst>
              <a:gd name="adj" fmla="val 25000"/>
            </a:avLst>
          </a:prstGeom>
          <a:gradFill rotWithShape="0">
            <a:gsLst>
              <a:gs pos="0">
                <a:srgbClr val="66FF66"/>
              </a:gs>
              <a:gs pos="100000">
                <a:srgbClr val="66FF66">
                  <a:gamma/>
                  <a:tint val="7882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100">
                <a:solidFill>
                  <a:srgbClr val="000000"/>
                </a:solidFill>
                <a:latin typeface="ＭＳ Ｐゴシック" panose="020B0600070205080204" pitchFamily="50" charset="-128"/>
              </a:rPr>
              <a:t>公的機関、</a:t>
            </a:r>
            <a:br>
              <a:rPr lang="ja-JP" altLang="en-US" sz="1100">
                <a:solidFill>
                  <a:srgbClr val="000000"/>
                </a:solidFill>
                <a:latin typeface="ＭＳ Ｐゴシック" panose="020B0600070205080204" pitchFamily="50" charset="-128"/>
              </a:rPr>
            </a:br>
            <a:r>
              <a:rPr lang="ja-JP" altLang="en-US" sz="1100">
                <a:solidFill>
                  <a:srgbClr val="000000"/>
                </a:solidFill>
                <a:latin typeface="ＭＳ Ｐゴシック" panose="020B0600070205080204" pitchFamily="50" charset="-128"/>
              </a:rPr>
              <a:t>民間の</a:t>
            </a:r>
          </a:p>
          <a:p>
            <a:pPr algn="ctr" fontAlgn="base">
              <a:spcBef>
                <a:spcPct val="0"/>
              </a:spcBef>
              <a:spcAft>
                <a:spcPct val="0"/>
              </a:spcAft>
            </a:pPr>
            <a:r>
              <a:rPr lang="ja-JP" altLang="en-US" sz="1100">
                <a:solidFill>
                  <a:srgbClr val="000000"/>
                </a:solidFill>
                <a:latin typeface="ＭＳ Ｐゴシック" panose="020B0600070205080204" pitchFamily="50" charset="-128"/>
              </a:rPr>
              <a:t>アーカイブ</a:t>
            </a:r>
          </a:p>
        </p:txBody>
      </p:sp>
      <p:sp>
        <p:nvSpPr>
          <p:cNvPr id="48543" name="AutoShape 415"/>
          <p:cNvSpPr>
            <a:spLocks noChangeArrowheads="1"/>
          </p:cNvSpPr>
          <p:nvPr/>
        </p:nvSpPr>
        <p:spPr bwMode="auto">
          <a:xfrm>
            <a:off x="8050214" y="2668589"/>
            <a:ext cx="865187" cy="771525"/>
          </a:xfrm>
          <a:prstGeom prst="can">
            <a:avLst>
              <a:gd name="adj" fmla="val 25000"/>
            </a:avLst>
          </a:prstGeom>
          <a:gradFill rotWithShape="0">
            <a:gsLst>
              <a:gs pos="0">
                <a:srgbClr val="66FF66"/>
              </a:gs>
              <a:gs pos="100000">
                <a:srgbClr val="66FF66">
                  <a:gamma/>
                  <a:tint val="7882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44000" anchor="ctr"/>
          <a:lstStyle/>
          <a:p>
            <a:pPr algn="ctr" fontAlgn="base">
              <a:spcBef>
                <a:spcPct val="0"/>
              </a:spcBef>
              <a:spcAft>
                <a:spcPct val="0"/>
              </a:spcAft>
            </a:pPr>
            <a:r>
              <a:rPr lang="ja-JP" altLang="en-US" sz="1100">
                <a:solidFill>
                  <a:srgbClr val="000000"/>
                </a:solidFill>
                <a:latin typeface="ＭＳ Ｐゴシック" panose="020B0600070205080204" pitchFamily="50" charset="-128"/>
              </a:rPr>
              <a:t>図書館の</a:t>
            </a:r>
          </a:p>
          <a:p>
            <a:pPr algn="ctr" fontAlgn="base">
              <a:spcBef>
                <a:spcPct val="0"/>
              </a:spcBef>
              <a:spcAft>
                <a:spcPct val="0"/>
              </a:spcAft>
            </a:pPr>
            <a:r>
              <a:rPr lang="ja-JP" altLang="en-US" sz="1100">
                <a:solidFill>
                  <a:srgbClr val="000000"/>
                </a:solidFill>
                <a:latin typeface="ＭＳ Ｐゴシック" panose="020B0600070205080204" pitchFamily="50" charset="-128"/>
              </a:rPr>
              <a:t>アーカイブ</a:t>
            </a:r>
          </a:p>
        </p:txBody>
      </p:sp>
      <p:sp>
        <p:nvSpPr>
          <p:cNvPr id="48544" name="Text Box 416"/>
          <p:cNvSpPr txBox="1">
            <a:spLocks noChangeArrowheads="1"/>
          </p:cNvSpPr>
          <p:nvPr/>
        </p:nvSpPr>
        <p:spPr bwMode="auto">
          <a:xfrm>
            <a:off x="7519989" y="4576763"/>
            <a:ext cx="147478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60000"/>
              </a:lnSpc>
              <a:spcBef>
                <a:spcPct val="50000"/>
              </a:spcBef>
              <a:spcAft>
                <a:spcPct val="0"/>
              </a:spcAft>
            </a:pPr>
            <a:r>
              <a:rPr lang="ja-JP" altLang="en-US" sz="1200" b="1" i="1">
                <a:solidFill>
                  <a:srgbClr val="000000"/>
                </a:solidFill>
                <a:latin typeface="ＭＳ Ｐゴシック" panose="020B0600070205080204" pitchFamily="50" charset="-128"/>
              </a:rPr>
              <a:t>日本へ　</a:t>
            </a:r>
          </a:p>
          <a:p>
            <a:pPr fontAlgn="base">
              <a:lnSpc>
                <a:spcPct val="60000"/>
              </a:lnSpc>
              <a:spcBef>
                <a:spcPct val="50000"/>
              </a:spcBef>
              <a:spcAft>
                <a:spcPct val="0"/>
              </a:spcAft>
            </a:pPr>
            <a:r>
              <a:rPr lang="ja-JP" altLang="en-US" sz="1200" b="1" i="1">
                <a:solidFill>
                  <a:srgbClr val="000000"/>
                </a:solidFill>
                <a:latin typeface="ＭＳ Ｐゴシック" panose="020B0600070205080204" pitchFamily="50" charset="-128"/>
              </a:rPr>
              <a:t>世界へ</a:t>
            </a:r>
          </a:p>
          <a:p>
            <a:pPr fontAlgn="base">
              <a:lnSpc>
                <a:spcPct val="60000"/>
              </a:lnSpc>
              <a:spcBef>
                <a:spcPct val="50000"/>
              </a:spcBef>
              <a:spcAft>
                <a:spcPct val="0"/>
              </a:spcAft>
            </a:pPr>
            <a:r>
              <a:rPr lang="ja-JP" altLang="en-US" sz="1200" b="1" i="1">
                <a:solidFill>
                  <a:srgbClr val="000000"/>
                </a:solidFill>
                <a:latin typeface="ＭＳ Ｐゴシック" panose="020B0600070205080204" pitchFamily="50" charset="-128"/>
              </a:rPr>
              <a:t>情報を求める</a:t>
            </a:r>
          </a:p>
          <a:p>
            <a:pPr fontAlgn="base">
              <a:lnSpc>
                <a:spcPct val="60000"/>
              </a:lnSpc>
              <a:spcBef>
                <a:spcPct val="50000"/>
              </a:spcBef>
              <a:spcAft>
                <a:spcPct val="0"/>
              </a:spcAft>
            </a:pPr>
            <a:r>
              <a:rPr lang="ja-JP" altLang="en-US" sz="1200" b="1" i="1">
                <a:solidFill>
                  <a:srgbClr val="000000"/>
                </a:solidFill>
                <a:latin typeface="ＭＳ Ｐゴシック" panose="020B0600070205080204" pitchFamily="50" charset="-128"/>
              </a:rPr>
              <a:t>すべての人へ</a:t>
            </a:r>
          </a:p>
        </p:txBody>
      </p:sp>
      <p:sp>
        <p:nvSpPr>
          <p:cNvPr id="48545" name="Line 417"/>
          <p:cNvSpPr>
            <a:spLocks noChangeShapeType="1"/>
          </p:cNvSpPr>
          <p:nvPr/>
        </p:nvSpPr>
        <p:spPr bwMode="auto">
          <a:xfrm>
            <a:off x="5272089" y="3760789"/>
            <a:ext cx="409575" cy="14128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46" name="Line 418"/>
          <p:cNvSpPr>
            <a:spLocks noChangeShapeType="1"/>
          </p:cNvSpPr>
          <p:nvPr/>
        </p:nvSpPr>
        <p:spPr bwMode="auto">
          <a:xfrm flipV="1">
            <a:off x="5451475" y="4454525"/>
            <a:ext cx="490538" cy="29845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47" name="Line 419"/>
          <p:cNvSpPr>
            <a:spLocks noChangeShapeType="1"/>
          </p:cNvSpPr>
          <p:nvPr/>
        </p:nvSpPr>
        <p:spPr bwMode="auto">
          <a:xfrm>
            <a:off x="4495800" y="4056063"/>
            <a:ext cx="1200150" cy="127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sz="2400">
              <a:solidFill>
                <a:srgbClr val="000000"/>
              </a:solidFill>
              <a:latin typeface="HGP創英角ﾎﾟｯﾌﾟ体" panose="040B0A00000000000000" pitchFamily="50" charset="-128"/>
              <a:ea typeface="HGP創英角ﾎﾟｯﾌﾟ体" panose="040B0A00000000000000" pitchFamily="50" charset="-128"/>
            </a:endParaRPr>
          </a:p>
        </p:txBody>
      </p:sp>
      <p:sp>
        <p:nvSpPr>
          <p:cNvPr id="48550" name="AutoShape 422"/>
          <p:cNvSpPr>
            <a:spLocks noChangeArrowheads="1"/>
          </p:cNvSpPr>
          <p:nvPr/>
        </p:nvSpPr>
        <p:spPr bwMode="auto">
          <a:xfrm>
            <a:off x="1143000" y="1071563"/>
            <a:ext cx="806450" cy="639762"/>
          </a:xfrm>
          <a:prstGeom prst="can">
            <a:avLst>
              <a:gd name="adj" fmla="val 25000"/>
            </a:avLst>
          </a:prstGeom>
          <a:gradFill rotWithShape="0">
            <a:gsLst>
              <a:gs pos="0">
                <a:srgbClr val="3366FF">
                  <a:gamma/>
                  <a:tint val="34118"/>
                  <a:invGamma/>
                </a:srgbClr>
              </a:gs>
              <a:gs pos="100000">
                <a:srgbClr val="3366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ＭＳ Ｐゴシック" panose="020B0600070205080204" pitchFamily="50" charset="-128"/>
              </a:rPr>
              <a:t>地域</a:t>
            </a:r>
          </a:p>
        </p:txBody>
      </p:sp>
      <p:sp>
        <p:nvSpPr>
          <p:cNvPr id="48551" name="AutoShape 423"/>
          <p:cNvSpPr>
            <a:spLocks noChangeArrowheads="1"/>
          </p:cNvSpPr>
          <p:nvPr/>
        </p:nvSpPr>
        <p:spPr bwMode="auto">
          <a:xfrm>
            <a:off x="1143000" y="1743076"/>
            <a:ext cx="806450" cy="639763"/>
          </a:xfrm>
          <a:prstGeom prst="can">
            <a:avLst>
              <a:gd name="adj" fmla="val 25000"/>
            </a:avLst>
          </a:prstGeom>
          <a:gradFill rotWithShape="0">
            <a:gsLst>
              <a:gs pos="0">
                <a:srgbClr val="3366FF">
                  <a:gamma/>
                  <a:tint val="34118"/>
                  <a:invGamma/>
                </a:srgbClr>
              </a:gs>
              <a:gs pos="100000">
                <a:srgbClr val="3366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ＭＳ Ｐゴシック" panose="020B0600070205080204" pitchFamily="50" charset="-128"/>
              </a:rPr>
              <a:t>文化</a:t>
            </a:r>
          </a:p>
        </p:txBody>
      </p:sp>
      <p:sp>
        <p:nvSpPr>
          <p:cNvPr id="48552" name="AutoShape 424"/>
          <p:cNvSpPr>
            <a:spLocks noChangeArrowheads="1"/>
          </p:cNvSpPr>
          <p:nvPr/>
        </p:nvSpPr>
        <p:spPr bwMode="auto">
          <a:xfrm>
            <a:off x="1320800" y="2601913"/>
            <a:ext cx="806450" cy="639762"/>
          </a:xfrm>
          <a:prstGeom prst="can">
            <a:avLst>
              <a:gd name="adj" fmla="val 25000"/>
            </a:avLst>
          </a:prstGeom>
          <a:gradFill rotWithShape="0">
            <a:gsLst>
              <a:gs pos="0">
                <a:srgbClr val="3366FF">
                  <a:gamma/>
                  <a:tint val="34118"/>
                  <a:invGamma/>
                </a:srgbClr>
              </a:gs>
              <a:gs pos="100000">
                <a:srgbClr val="3366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ＭＳ Ｐゴシック" panose="020B0600070205080204" pitchFamily="50" charset="-128"/>
              </a:rPr>
              <a:t>企業</a:t>
            </a:r>
          </a:p>
        </p:txBody>
      </p:sp>
      <p:sp>
        <p:nvSpPr>
          <p:cNvPr id="48548" name="AutoShape 420"/>
          <p:cNvSpPr>
            <a:spLocks noChangeArrowheads="1"/>
          </p:cNvSpPr>
          <p:nvPr/>
        </p:nvSpPr>
        <p:spPr bwMode="auto">
          <a:xfrm>
            <a:off x="1606550" y="2071688"/>
            <a:ext cx="806450" cy="627062"/>
          </a:xfrm>
          <a:prstGeom prst="can">
            <a:avLst>
              <a:gd name="adj" fmla="val 25000"/>
            </a:avLst>
          </a:prstGeom>
          <a:gradFill rotWithShape="0">
            <a:gsLst>
              <a:gs pos="0">
                <a:srgbClr val="3366FF">
                  <a:gamma/>
                  <a:tint val="34118"/>
                  <a:invGamma/>
                </a:srgbClr>
              </a:gs>
              <a:gs pos="100000">
                <a:srgbClr val="3366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ＭＳ Ｐゴシック" panose="020B0600070205080204" pitchFamily="50" charset="-128"/>
              </a:rPr>
              <a:t>学術</a:t>
            </a:r>
          </a:p>
        </p:txBody>
      </p:sp>
      <p:sp>
        <p:nvSpPr>
          <p:cNvPr id="48549" name="AutoShape 421"/>
          <p:cNvSpPr>
            <a:spLocks noChangeArrowheads="1"/>
          </p:cNvSpPr>
          <p:nvPr/>
        </p:nvSpPr>
        <p:spPr bwMode="auto">
          <a:xfrm>
            <a:off x="1746250" y="1273176"/>
            <a:ext cx="806450" cy="639763"/>
          </a:xfrm>
          <a:prstGeom prst="can">
            <a:avLst>
              <a:gd name="adj" fmla="val 25000"/>
            </a:avLst>
          </a:prstGeom>
          <a:gradFill rotWithShape="0">
            <a:gsLst>
              <a:gs pos="0">
                <a:srgbClr val="3366FF">
                  <a:gamma/>
                  <a:tint val="34118"/>
                  <a:invGamma/>
                </a:srgbClr>
              </a:gs>
              <a:gs pos="100000">
                <a:srgbClr val="3366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200">
                <a:solidFill>
                  <a:srgbClr val="000000"/>
                </a:solidFill>
                <a:latin typeface="ＭＳ Ｐゴシック" panose="020B0600070205080204" pitchFamily="50" charset="-128"/>
              </a:rPr>
              <a:t>官公庁</a:t>
            </a:r>
          </a:p>
        </p:txBody>
      </p:sp>
      <p:sp>
        <p:nvSpPr>
          <p:cNvPr id="48554" name="Text Box 426"/>
          <p:cNvSpPr txBox="1">
            <a:spLocks noChangeArrowheads="1"/>
          </p:cNvSpPr>
          <p:nvPr/>
        </p:nvSpPr>
        <p:spPr bwMode="auto">
          <a:xfrm>
            <a:off x="1143001" y="1"/>
            <a:ext cx="1419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a:solidFill>
                  <a:srgbClr val="000000"/>
                </a:solidFill>
                <a:latin typeface="ＤＦ特太ゴシック体" pitchFamily="1" charset="-128"/>
                <a:ea typeface="ＤＦ特太ゴシック体" pitchFamily="1" charset="-128"/>
              </a:rPr>
              <a:t>参考資料１</a:t>
            </a:r>
          </a:p>
        </p:txBody>
      </p:sp>
    </p:spTree>
    <p:extLst>
      <p:ext uri="{BB962C8B-B14F-4D97-AF65-F5344CB8AC3E}">
        <p14:creationId xmlns:p14="http://schemas.microsoft.com/office/powerpoint/2010/main" val="23159433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 </a:t>
            </a:r>
            <a:r>
              <a:rPr lang="ja-JP" altLang="en-US" dirty="0" smtClean="0"/>
              <a:t> 第</a:t>
            </a:r>
            <a:r>
              <a:rPr lang="en-US" altLang="ja-JP" dirty="0"/>
              <a:t>3</a:t>
            </a:r>
            <a:r>
              <a:rPr lang="ja-JP" altLang="en-US" dirty="0" smtClean="0"/>
              <a:t>ステージ</a:t>
            </a:r>
            <a:r>
              <a:rPr lang="en-US" altLang="ja-JP" dirty="0"/>
              <a:t>【</a:t>
            </a:r>
            <a:r>
              <a:rPr lang="en-US" altLang="ja-JP" dirty="0" smtClean="0"/>
              <a:t>2008</a:t>
            </a:r>
            <a:r>
              <a:rPr lang="ja-JP" altLang="en-US" dirty="0" smtClean="0"/>
              <a:t>～</a:t>
            </a:r>
            <a:r>
              <a:rPr lang="en-US" altLang="ja-JP" dirty="0"/>
              <a:t>2012</a:t>
            </a:r>
            <a:r>
              <a:rPr lang="en-US" altLang="ja-JP" dirty="0" smtClean="0"/>
              <a:t>】</a:t>
            </a:r>
            <a:r>
              <a:rPr lang="ja-JP" altLang="en-US" dirty="0" smtClean="0"/>
              <a:t>サービス発展期</a:t>
            </a:r>
            <a:endParaRPr kumimoji="1" lang="ja-JP" altLang="en-US" dirty="0"/>
          </a:p>
        </p:txBody>
      </p:sp>
      <p:sp>
        <p:nvSpPr>
          <p:cNvPr id="3" name="コンテンツ プレースホルダー 2"/>
          <p:cNvSpPr>
            <a:spLocks noGrp="1"/>
          </p:cNvSpPr>
          <p:nvPr>
            <p:ph idx="1"/>
          </p:nvPr>
        </p:nvSpPr>
        <p:spPr/>
        <p:txBody>
          <a:bodyPr>
            <a:noAutofit/>
          </a:bodyPr>
          <a:lstStyle/>
          <a:p>
            <a:r>
              <a:rPr lang="en-US" altLang="ja-JP" sz="3200" dirty="0"/>
              <a:t>2008/6: </a:t>
            </a:r>
            <a:r>
              <a:rPr lang="ja-JP" altLang="en-US" sz="3200" dirty="0"/>
              <a:t>知財計画</a:t>
            </a:r>
            <a:r>
              <a:rPr lang="en-US" altLang="ja-JP" sz="3200" dirty="0"/>
              <a:t>2008(</a:t>
            </a:r>
            <a:r>
              <a:rPr lang="ja-JP" altLang="en-US" sz="3200" dirty="0"/>
              <a:t>知財本部</a:t>
            </a:r>
            <a:r>
              <a:rPr lang="en-US" altLang="ja-JP" sz="3200" dirty="0"/>
              <a:t>)</a:t>
            </a:r>
          </a:p>
          <a:p>
            <a:r>
              <a:rPr lang="en-US" altLang="ja-JP" sz="3200" dirty="0">
                <a:solidFill>
                  <a:srgbClr val="FF0000"/>
                </a:solidFill>
              </a:rPr>
              <a:t>2009/5: </a:t>
            </a:r>
            <a:r>
              <a:rPr lang="ja-JP" altLang="en-US" sz="3200" dirty="0">
                <a:solidFill>
                  <a:srgbClr val="FF0000"/>
                </a:solidFill>
              </a:rPr>
              <a:t>大規模デジタル化の実施開始</a:t>
            </a:r>
          </a:p>
          <a:p>
            <a:r>
              <a:rPr lang="en-US" altLang="ja-JP" sz="3200" dirty="0"/>
              <a:t>2009/10: </a:t>
            </a:r>
            <a:r>
              <a:rPr lang="ja-JP" altLang="en-US" sz="3200" dirty="0"/>
              <a:t>日中韓電子図書館イニシアティブ協定締結</a:t>
            </a:r>
          </a:p>
          <a:p>
            <a:pPr lvl="1"/>
            <a:r>
              <a:rPr lang="ja-JP" altLang="en-US" dirty="0"/>
              <a:t>東アジアの日中韓</a:t>
            </a:r>
            <a:r>
              <a:rPr lang="en-US" altLang="ja-JP" dirty="0"/>
              <a:t>3</a:t>
            </a:r>
            <a:r>
              <a:rPr lang="ja-JP" altLang="en-US" dirty="0"/>
              <a:t>カ国を初めとするアジア諸国との連携の強化や、世界各国とのグローバルな協力の推進</a:t>
            </a:r>
          </a:p>
          <a:p>
            <a:r>
              <a:rPr lang="en-US" altLang="ja-JP" sz="3200" dirty="0"/>
              <a:t>2010/8: </a:t>
            </a:r>
            <a:r>
              <a:rPr lang="en-US" altLang="ja-JP" sz="3200" dirty="0" err="1"/>
              <a:t>NDLSearch</a:t>
            </a:r>
            <a:r>
              <a:rPr lang="ja-JP" altLang="en-US" sz="3200" dirty="0"/>
              <a:t>試験公開</a:t>
            </a:r>
          </a:p>
          <a:p>
            <a:r>
              <a:rPr lang="en-US" altLang="ja-JP" sz="3200" dirty="0">
                <a:solidFill>
                  <a:srgbClr val="FF0000"/>
                </a:solidFill>
              </a:rPr>
              <a:t>2010/4: </a:t>
            </a:r>
            <a:r>
              <a:rPr lang="ja-JP" altLang="en-US" sz="3200" dirty="0">
                <a:solidFill>
                  <a:srgbClr val="FF0000"/>
                </a:solidFill>
              </a:rPr>
              <a:t>国等のインターネット資料の制度収集開始</a:t>
            </a:r>
          </a:p>
          <a:p>
            <a:r>
              <a:rPr lang="en-US" altLang="ja-JP" sz="3200" dirty="0">
                <a:solidFill>
                  <a:srgbClr val="FF0000"/>
                </a:solidFill>
              </a:rPr>
              <a:t>2012/1: </a:t>
            </a:r>
            <a:r>
              <a:rPr lang="en-US" altLang="ja-JP" sz="3200" dirty="0" err="1">
                <a:solidFill>
                  <a:srgbClr val="FF0000"/>
                </a:solidFill>
              </a:rPr>
              <a:t>NDLSearch</a:t>
            </a:r>
            <a:r>
              <a:rPr lang="ja-JP" altLang="en-US" sz="3200" dirty="0" err="1">
                <a:solidFill>
                  <a:srgbClr val="FF0000"/>
                </a:solidFill>
              </a:rPr>
              <a:t>、</a:t>
            </a:r>
            <a:r>
              <a:rPr lang="ja-JP" altLang="en-US" sz="3200" dirty="0">
                <a:solidFill>
                  <a:srgbClr val="FF0000"/>
                </a:solidFill>
              </a:rPr>
              <a:t>新</a:t>
            </a:r>
            <a:r>
              <a:rPr lang="en-US" altLang="ja-JP" sz="3200" dirty="0">
                <a:solidFill>
                  <a:srgbClr val="FF0000"/>
                </a:solidFill>
              </a:rPr>
              <a:t>NDL-OPAC</a:t>
            </a:r>
            <a:r>
              <a:rPr lang="ja-JP" altLang="en-US" sz="3200" dirty="0" err="1">
                <a:solidFill>
                  <a:srgbClr val="FF0000"/>
                </a:solidFill>
              </a:rPr>
              <a:t>、</a:t>
            </a:r>
            <a:r>
              <a:rPr lang="ja-JP" altLang="en-US" sz="3200" dirty="0">
                <a:solidFill>
                  <a:srgbClr val="FF0000"/>
                </a:solidFill>
              </a:rPr>
              <a:t>来館者管理システム等、全面リニューアル公開</a:t>
            </a:r>
            <a:endParaRPr lang="en-US" altLang="ja-JP" sz="3200" dirty="0">
              <a:solidFill>
                <a:srgbClr val="FF0000"/>
              </a:solidFill>
            </a:endParaRPr>
          </a:p>
          <a:p>
            <a:pPr lvl="0"/>
            <a:r>
              <a:rPr lang="en-US" altLang="ja-JP" sz="3200" dirty="0">
                <a:solidFill>
                  <a:srgbClr val="FF0000"/>
                </a:solidFill>
              </a:rPr>
              <a:t>2012/4: </a:t>
            </a:r>
            <a:r>
              <a:rPr lang="ja-JP" altLang="en-US" sz="3200" dirty="0">
                <a:solidFill>
                  <a:srgbClr val="FF0000"/>
                </a:solidFill>
              </a:rPr>
              <a:t>東日本大震災アーカイブ</a:t>
            </a:r>
            <a:r>
              <a:rPr lang="ja-JP" altLang="ja-JP" sz="3200" dirty="0">
                <a:solidFill>
                  <a:srgbClr val="FF0000"/>
                </a:solidFill>
              </a:rPr>
              <a:t>開発</a:t>
            </a:r>
            <a:r>
              <a:rPr lang="ja-JP" altLang="ja-JP" sz="3200" dirty="0" smtClean="0">
                <a:solidFill>
                  <a:srgbClr val="FF0000"/>
                </a:solidFill>
              </a:rPr>
              <a:t>開始</a:t>
            </a:r>
            <a:endParaRPr lang="en-US" altLang="ja-JP" sz="3200" dirty="0" smtClean="0">
              <a:solidFill>
                <a:srgbClr val="FF0000"/>
              </a:solidFill>
            </a:endParaRPr>
          </a:p>
        </p:txBody>
      </p:sp>
      <p:sp>
        <p:nvSpPr>
          <p:cNvPr id="4" name="フッター プレースホルダー 3"/>
          <p:cNvSpPr>
            <a:spLocks noGrp="1"/>
          </p:cNvSpPr>
          <p:nvPr>
            <p:ph type="ftr" sz="quarter" idx="11"/>
          </p:nvPr>
        </p:nvSpPr>
        <p:spPr/>
        <p:txBody>
          <a:bodyPr/>
          <a:lstStyle/>
          <a:p>
            <a:endParaRPr kumimoji="0" 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7" name="円/楕円 6"/>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9073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第</a:t>
            </a:r>
            <a:r>
              <a:rPr lang="en-US" altLang="ja-JP" sz="3600" dirty="0" smtClean="0"/>
              <a:t>4</a:t>
            </a:r>
            <a:r>
              <a:rPr lang="ja-JP" altLang="en-US" sz="3600" dirty="0" smtClean="0"/>
              <a:t>ステージ</a:t>
            </a:r>
            <a:r>
              <a:rPr lang="en-US" altLang="ja-JP" sz="3600" dirty="0"/>
              <a:t>【2012</a:t>
            </a:r>
            <a:r>
              <a:rPr lang="ja-JP" altLang="en-US" sz="3600" dirty="0"/>
              <a:t>～</a:t>
            </a:r>
            <a:r>
              <a:rPr lang="en-US" altLang="ja-JP" sz="3600" dirty="0"/>
              <a:t>2014】	</a:t>
            </a:r>
            <a:r>
              <a:rPr lang="ja-JP" altLang="en-US" sz="3600" dirty="0"/>
              <a:t>総括と再始動期、</a:t>
            </a:r>
            <a:r>
              <a:rPr lang="ja-JP" altLang="en-US" sz="3600" dirty="0" smtClean="0"/>
              <a:t>見直し期</a:t>
            </a:r>
            <a:endParaRPr kumimoji="1" lang="ja-JP" altLang="en-US" sz="3600" dirty="0"/>
          </a:p>
        </p:txBody>
      </p:sp>
      <p:sp>
        <p:nvSpPr>
          <p:cNvPr id="3" name="コンテンツ プレースホルダー 2"/>
          <p:cNvSpPr>
            <a:spLocks noGrp="1"/>
          </p:cNvSpPr>
          <p:nvPr>
            <p:ph idx="1"/>
          </p:nvPr>
        </p:nvSpPr>
        <p:spPr>
          <a:xfrm>
            <a:off x="414337" y="965200"/>
            <a:ext cx="11344275" cy="5211763"/>
          </a:xfrm>
        </p:spPr>
        <p:txBody>
          <a:bodyPr>
            <a:normAutofit/>
          </a:bodyPr>
          <a:lstStyle/>
          <a:p>
            <a:pPr lvl="0"/>
            <a:r>
              <a:rPr lang="en-US" altLang="ja-JP" dirty="0" smtClean="0"/>
              <a:t>2012/7</a:t>
            </a:r>
            <a:r>
              <a:rPr lang="en-US" altLang="ja-JP" dirty="0"/>
              <a:t>:</a:t>
            </a:r>
            <a:r>
              <a:rPr lang="ja-JP" altLang="ja-JP" dirty="0"/>
              <a:t>「私たちの使命・目標</a:t>
            </a:r>
            <a:r>
              <a:rPr lang="en-US" altLang="ja-JP" dirty="0"/>
              <a:t>2012-2016</a:t>
            </a:r>
            <a:r>
              <a:rPr lang="ja-JP" altLang="ja-JP" dirty="0"/>
              <a:t>」</a:t>
            </a:r>
          </a:p>
          <a:p>
            <a:pPr lvl="0"/>
            <a:r>
              <a:rPr lang="en-US" altLang="ja-JP" dirty="0"/>
              <a:t>2013/3: </a:t>
            </a:r>
            <a:r>
              <a:rPr lang="ja-JP" altLang="en-US" dirty="0" smtClean="0"/>
              <a:t>東日本大震災アーカイブ（</a:t>
            </a:r>
            <a:r>
              <a:rPr lang="ja-JP" altLang="ja-JP" dirty="0" smtClean="0"/>
              <a:t>ひなぎく</a:t>
            </a:r>
            <a:r>
              <a:rPr lang="ja-JP" altLang="en-US" dirty="0" smtClean="0"/>
              <a:t>）</a:t>
            </a:r>
            <a:r>
              <a:rPr lang="ja-JP" altLang="ja-JP" dirty="0" smtClean="0"/>
              <a:t>公開</a:t>
            </a:r>
            <a:r>
              <a:rPr lang="ja-JP" altLang="en-US" sz="2000" dirty="0" smtClean="0"/>
              <a:t>（</a:t>
            </a:r>
            <a:r>
              <a:rPr lang="en-US" altLang="ja-JP" sz="2000" dirty="0" smtClean="0"/>
              <a:t>2011</a:t>
            </a:r>
            <a:r>
              <a:rPr lang="ja-JP" altLang="en-US" sz="2000" dirty="0" smtClean="0"/>
              <a:t>年度補正予算）</a:t>
            </a:r>
            <a:endParaRPr lang="ja-JP" altLang="ja-JP" dirty="0"/>
          </a:p>
          <a:p>
            <a:pPr lvl="0"/>
            <a:r>
              <a:rPr lang="en-US" altLang="ja-JP" dirty="0"/>
              <a:t>2013/5:</a:t>
            </a:r>
            <a:r>
              <a:rPr lang="ja-JP" altLang="ja-JP" dirty="0"/>
              <a:t>「戦略的目標」</a:t>
            </a:r>
          </a:p>
          <a:p>
            <a:r>
              <a:rPr lang="en-US" altLang="ja-JP" dirty="0"/>
              <a:t>2013/5: </a:t>
            </a:r>
            <a:r>
              <a:rPr lang="ja-JP" altLang="en-US" dirty="0" smtClean="0"/>
              <a:t>資料デジタル化にかかる基本方針策定</a:t>
            </a:r>
            <a:endParaRPr lang="en-US" altLang="ja-JP" dirty="0" smtClean="0"/>
          </a:p>
          <a:p>
            <a:pPr lvl="0"/>
            <a:r>
              <a:rPr lang="en-US" altLang="ja-JP" dirty="0" smtClean="0"/>
              <a:t>2013/5</a:t>
            </a:r>
            <a:r>
              <a:rPr lang="en-US" altLang="ja-JP" dirty="0"/>
              <a:t>: </a:t>
            </a:r>
            <a:r>
              <a:rPr lang="ja-JP" altLang="ja-JP" dirty="0"/>
              <a:t>リニューアル総括及び次期業務・システム最適化計画策定</a:t>
            </a:r>
          </a:p>
          <a:p>
            <a:pPr lvl="0"/>
            <a:r>
              <a:rPr lang="en-US" altLang="ja-JP" dirty="0"/>
              <a:t>2013/7: </a:t>
            </a:r>
            <a:r>
              <a:rPr lang="ja-JP" altLang="ja-JP" dirty="0"/>
              <a:t>民間オンライン資料制度収集</a:t>
            </a:r>
            <a:r>
              <a:rPr lang="ja-JP" altLang="ja-JP" dirty="0" smtClean="0"/>
              <a:t>開始</a:t>
            </a:r>
            <a:r>
              <a:rPr lang="ja-JP" altLang="en-US" sz="2000" dirty="0" smtClean="0"/>
              <a:t>（</a:t>
            </a:r>
            <a:r>
              <a:rPr lang="en-US" altLang="ja-JP" sz="2000" dirty="0"/>
              <a:t>2012</a:t>
            </a:r>
            <a:r>
              <a:rPr lang="zh-TW" altLang="en-US" sz="2000" dirty="0" smtClean="0"/>
              <a:t>年</a:t>
            </a:r>
            <a:r>
              <a:rPr lang="en-US" altLang="zh-TW" sz="2000" dirty="0" smtClean="0"/>
              <a:t>6</a:t>
            </a:r>
            <a:r>
              <a:rPr lang="zh-TW" altLang="en-US" sz="2000" dirty="0" smtClean="0"/>
              <a:t>月</a:t>
            </a:r>
            <a:r>
              <a:rPr lang="ja-JP" altLang="en-US" sz="2000" dirty="0" smtClean="0"/>
              <a:t>国立国会図書館法改正）</a:t>
            </a:r>
            <a:endParaRPr lang="ja-JP" altLang="ja-JP" sz="2000" dirty="0"/>
          </a:p>
          <a:p>
            <a:r>
              <a:rPr lang="en-US" altLang="ja-JP" dirty="0" smtClean="0">
                <a:solidFill>
                  <a:srgbClr val="C00000"/>
                </a:solidFill>
              </a:rPr>
              <a:t>2013/10〜2014/5: </a:t>
            </a:r>
            <a:r>
              <a:rPr lang="ja-JP" altLang="en-US" dirty="0">
                <a:solidFill>
                  <a:srgbClr val="C00000"/>
                </a:solidFill>
              </a:rPr>
              <a:t>「国立デジタル文化資産振興センター（仮称）」設立</a:t>
            </a:r>
            <a:r>
              <a:rPr lang="ja-JP" altLang="en-US" dirty="0" smtClean="0">
                <a:solidFill>
                  <a:srgbClr val="C00000"/>
                </a:solidFill>
              </a:rPr>
              <a:t>構想</a:t>
            </a:r>
            <a:r>
              <a:rPr lang="zh-TW" altLang="en-US" dirty="0">
                <a:solidFill>
                  <a:srgbClr val="C00000"/>
                </a:solidFill>
              </a:rPr>
              <a:t>提言</a:t>
            </a:r>
            <a:r>
              <a:rPr lang="ja-JP" altLang="en-US" dirty="0">
                <a:solidFill>
                  <a:srgbClr val="C00000"/>
                </a:solidFill>
              </a:rPr>
              <a:t>（デジタル文化資産推進議員連盟）</a:t>
            </a:r>
            <a:endParaRPr lang="ja-JP" altLang="ja-JP" dirty="0">
              <a:solidFill>
                <a:srgbClr val="C00000"/>
              </a:solidFill>
            </a:endParaRPr>
          </a:p>
          <a:p>
            <a:pPr lvl="0"/>
            <a:r>
              <a:rPr lang="en-US" altLang="ja-JP" dirty="0" smtClean="0"/>
              <a:t>2014/1</a:t>
            </a:r>
            <a:r>
              <a:rPr lang="en-US" altLang="ja-JP" dirty="0"/>
              <a:t>: </a:t>
            </a:r>
            <a:r>
              <a:rPr lang="ja-JP" altLang="ja-JP" dirty="0"/>
              <a:t>図書館向けデジタル化資料送信サービス</a:t>
            </a:r>
            <a:r>
              <a:rPr lang="ja-JP" altLang="ja-JP" dirty="0" smtClean="0"/>
              <a:t>開始</a:t>
            </a:r>
            <a:r>
              <a:rPr lang="ja-JP" altLang="en-US" sz="2000" dirty="0" smtClean="0"/>
              <a:t>（</a:t>
            </a:r>
            <a:r>
              <a:rPr lang="en-US" altLang="ja-JP" sz="2000" dirty="0" smtClean="0"/>
              <a:t>2012</a:t>
            </a:r>
            <a:r>
              <a:rPr lang="ja-JP" altLang="en-US" sz="2000" dirty="0" smtClean="0"/>
              <a:t>年著作権法改正）</a:t>
            </a:r>
            <a:endParaRPr lang="en-US" altLang="ja-JP" sz="3600" dirty="0" smtClean="0"/>
          </a:p>
          <a:p>
            <a:endParaRPr kumimoji="1" lang="ja-JP" altLang="en-US" dirty="0"/>
          </a:p>
        </p:txBody>
      </p:sp>
      <p:sp>
        <p:nvSpPr>
          <p:cNvPr id="4" name="フッター プレースホルダー 3"/>
          <p:cNvSpPr>
            <a:spLocks noGrp="1"/>
          </p:cNvSpPr>
          <p:nvPr>
            <p:ph type="ftr" sz="quarter" idx="11"/>
          </p:nvPr>
        </p:nvSpPr>
        <p:spPr/>
        <p:txBody>
          <a:bodyPr/>
          <a:lstStyle/>
          <a:p>
            <a:endParaRPr kumimoji="0" lang="en-US" dirty="0"/>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6" name="円/楕円 5"/>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1555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kumimoji="1" lang="en-US" altLang="ja-JP" dirty="0" smtClean="0">
                <a:latin typeface="HG丸ｺﾞｼｯｸM-PRO" pitchFamily="50" charset="-128"/>
                <a:ea typeface="HG丸ｺﾞｼｯｸM-PRO" pitchFamily="50" charset="-128"/>
              </a:rPr>
              <a:t>PORTA</a:t>
            </a:r>
            <a:r>
              <a:rPr lang="ja-JP" altLang="en-US" dirty="0" smtClean="0">
                <a:latin typeface="HG丸ｺﾞｼｯｸM-PRO" pitchFamily="50" charset="-128"/>
                <a:ea typeface="HG丸ｺﾞｼｯｸM-PRO" pitchFamily="50" charset="-128"/>
              </a:rPr>
              <a:t>の構築概念</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lang="en-US" smtClean="0">
                <a:solidFill>
                  <a:prstClr val="black">
                    <a:lumMod val="85000"/>
                    <a:lumOff val="15000"/>
                  </a:prstClr>
                </a:solidFill>
              </a:rPr>
              <a:pPr/>
              <a:t>25</a:t>
            </a:fld>
            <a:endParaRPr lang="en-US">
              <a:solidFill>
                <a:prstClr val="black">
                  <a:lumMod val="85000"/>
                  <a:lumOff val="15000"/>
                </a:prstClr>
              </a:solidFill>
            </a:endParaRPr>
          </a:p>
        </p:txBody>
      </p:sp>
      <p:sp>
        <p:nvSpPr>
          <p:cNvPr id="2" name="フッター プレースホルダー 1"/>
          <p:cNvSpPr>
            <a:spLocks noGrp="1"/>
          </p:cNvSpPr>
          <p:nvPr>
            <p:ph type="ftr" sz="quarter" idx="11"/>
          </p:nvPr>
        </p:nvSpPr>
        <p:spPr/>
        <p:txBody>
          <a:bodyPr/>
          <a:lstStyle/>
          <a:p>
            <a:pPr>
              <a:defRPr/>
            </a:pPr>
            <a:endParaRPr lang="ja-JP" altLang="en-US" dirty="0">
              <a:solidFill>
                <a:prstClr val="black">
                  <a:lumMod val="85000"/>
                  <a:lumOff val="15000"/>
                </a:prstClr>
              </a:solidFill>
            </a:endParaRPr>
          </a:p>
        </p:txBody>
      </p:sp>
    </p:spTree>
    <p:extLst>
      <p:ext uri="{BB962C8B-B14F-4D97-AF65-F5344CB8AC3E}">
        <p14:creationId xmlns:p14="http://schemas.microsoft.com/office/powerpoint/2010/main" val="467671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981200" y="274638"/>
            <a:ext cx="7467600" cy="582594"/>
          </a:xfrm>
        </p:spPr>
        <p:txBody>
          <a:bodyPr>
            <a:normAutofit fontScale="90000"/>
          </a:bodyPr>
          <a:lstStyle/>
          <a:p>
            <a:r>
              <a:rPr kumimoji="1" lang="ja-JP" altLang="en-US" dirty="0" smtClean="0">
                <a:latin typeface="HG丸ｺﾞｼｯｸM-PRO" pitchFamily="50" charset="-128"/>
                <a:ea typeface="HG丸ｺﾞｼｯｸM-PRO" pitchFamily="50" charset="-128"/>
              </a:rPr>
              <a:t>プロトタイピングの基本方針</a:t>
            </a:r>
            <a:endParaRPr kumimoji="1" lang="ja-JP" altLang="en-US"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1981200" y="1643050"/>
            <a:ext cx="7972452" cy="5000660"/>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lvl="0"/>
            <a:r>
              <a:rPr lang="ja-JP" altLang="en-US" b="1" dirty="0" smtClean="0">
                <a:latin typeface="HG丸ｺﾞｼｯｸM-PRO" pitchFamily="50" charset="-128"/>
                <a:ea typeface="HG丸ｺﾞｼｯｸM-PRO" pitchFamily="50" charset="-128"/>
              </a:rPr>
              <a:t>ＮＤＬの新しい利用者サービスの方向性を打ち出す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網羅性が保証された情報資源へ利用者をナビゲート</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利用者オリエンテッドでユーザビリティを追求する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利用者の検索プロセスを考慮したユーザインターフェースの提供</a:t>
            </a:r>
            <a:endParaRPr lang="en-US" altLang="ja-JP" dirty="0" smtClean="0">
              <a:latin typeface="HG丸ｺﾞｼｯｸM-PRO" pitchFamily="50" charset="-128"/>
              <a:ea typeface="HG丸ｺﾞｼｯｸM-PRO" pitchFamily="50" charset="-128"/>
            </a:endParaRPr>
          </a:p>
          <a:p>
            <a:pPr lvl="2"/>
            <a:r>
              <a:rPr lang="ja-JP" altLang="en-US" dirty="0" smtClean="0">
                <a:latin typeface="HG丸ｺﾞｼｯｸM-PRO" pitchFamily="50" charset="-128"/>
                <a:ea typeface="HG丸ｺﾞｼｯｸM-PRO" pitchFamily="50" charset="-128"/>
              </a:rPr>
              <a:t>旧来の</a:t>
            </a:r>
            <a:r>
              <a:rPr lang="en-US" altLang="ja-JP" dirty="0" smtClean="0">
                <a:latin typeface="HG丸ｺﾞｼｯｸM-PRO" pitchFamily="50" charset="-128"/>
                <a:ea typeface="HG丸ｺﾞｼｯｸM-PRO" pitchFamily="50" charset="-128"/>
              </a:rPr>
              <a:t>OPAC</a:t>
            </a:r>
            <a:r>
              <a:rPr lang="ja-JP" altLang="en-US" dirty="0" err="1" smtClean="0">
                <a:latin typeface="HG丸ｺﾞｼｯｸM-PRO" pitchFamily="50" charset="-128"/>
                <a:ea typeface="HG丸ｺﾞｼｯｸM-PRO" pitchFamily="50" charset="-128"/>
              </a:rPr>
              <a:t>のような</a:t>
            </a:r>
            <a:r>
              <a:rPr lang="ja-JP" altLang="en-US" dirty="0" smtClean="0">
                <a:latin typeface="HG丸ｺﾞｼｯｸM-PRO" pitchFamily="50" charset="-128"/>
                <a:ea typeface="HG丸ｺﾞｼｯｸM-PRO" pitchFamily="50" charset="-128"/>
              </a:rPr>
              <a:t>表示にはこだわらない。</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利用者をターゲッティングする</a:t>
            </a:r>
            <a:endParaRPr lang="en-US" altLang="ja-JP" dirty="0" smtClean="0">
              <a:latin typeface="HG丸ｺﾞｼｯｸM-PRO" pitchFamily="50" charset="-128"/>
              <a:ea typeface="HG丸ｺﾞｼｯｸM-PRO" pitchFamily="50" charset="-128"/>
            </a:endParaRPr>
          </a:p>
          <a:p>
            <a:pPr lvl="1"/>
            <a:r>
              <a:rPr lang="ja-JP" altLang="en-US" sz="2300" dirty="0">
                <a:latin typeface="HG丸ｺﾞｼｯｸM-PRO" pitchFamily="50" charset="-128"/>
                <a:ea typeface="HG丸ｺﾞｼｯｸM-PRO" pitchFamily="50" charset="-128"/>
              </a:rPr>
              <a:t>あくまでも「一般ユーザ」。未利用者層を開拓</a:t>
            </a:r>
            <a:endParaRPr lang="en-US" altLang="ja-JP" sz="2300"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確証をもった形での利用</a:t>
            </a:r>
          </a:p>
          <a:p>
            <a:pPr lvl="1"/>
            <a:r>
              <a:rPr lang="ja-JP" altLang="en-US" dirty="0">
                <a:latin typeface="HG丸ｺﾞｼｯｸM-PRO" pitchFamily="50" charset="-128"/>
                <a:ea typeface="HG丸ｺﾞｼｯｸM-PRO" pitchFamily="50" charset="-128"/>
              </a:rPr>
              <a:t>試行錯誤によりたどり着いた利用</a:t>
            </a:r>
          </a:p>
          <a:p>
            <a:pPr lvl="0"/>
            <a:r>
              <a:rPr lang="ja-JP" altLang="en-US" b="1" dirty="0" smtClean="0">
                <a:latin typeface="HG丸ｺﾞｼｯｸM-PRO" pitchFamily="50" charset="-128"/>
                <a:ea typeface="HG丸ｺﾞｼｯｸM-PRO" pitchFamily="50" charset="-128"/>
              </a:rPr>
              <a:t>検索エンジン経由で訪れるユーザを重視する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ＮＤＬのサイトという認識なしに訪問したユーザを適切にナビゲートすることを重視</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デザイン・操作性を磨き上げる</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他の優れたアイデアや工夫は積極的に取り込み、無理なオリジナリティは追及しない。</a:t>
            </a:r>
            <a:r>
              <a:rPr lang="en-US" dirty="0" smtClean="0">
                <a:latin typeface="HG丸ｺﾞｼｯｸM-PRO" pitchFamily="50" charset="-128"/>
                <a:ea typeface="HG丸ｺﾞｼｯｸM-PRO" pitchFamily="50" charset="-128"/>
              </a:rPr>
              <a:t> </a:t>
            </a:r>
            <a:endParaRPr lang="ja-JP" altLang="en-US"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「いつでも、どこでも」を実現する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携帯端末利用者にも、高い操作性とデザインの</a:t>
            </a:r>
            <a:r>
              <a:rPr lang="en-US" dirty="0" smtClean="0">
                <a:latin typeface="HG丸ｺﾞｼｯｸM-PRO" pitchFamily="50" charset="-128"/>
                <a:ea typeface="HG丸ｺﾞｼｯｸM-PRO" pitchFamily="50" charset="-128"/>
              </a:rPr>
              <a:t>GUI</a:t>
            </a:r>
            <a:r>
              <a:rPr lang="ja-JP" altLang="en-US" dirty="0" smtClean="0">
                <a:latin typeface="HG丸ｺﾞｼｯｸM-PRO" pitchFamily="50" charset="-128"/>
                <a:ea typeface="HG丸ｺﾞｼｯｸM-PRO" pitchFamily="50" charset="-128"/>
              </a:rPr>
              <a:t>を提供</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新しい付加価値を生み出す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民間企業や非営利団体、個人が提供しているサービスとの連携や複数の異質なサービスの組み合わせ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従来の図書館の枠にとらわれない自由な発想による付加価値創造の仕掛け</a:t>
            </a:r>
          </a:p>
          <a:p>
            <a:endParaRPr kumimoji="1" lang="ja-JP" altLang="en-US"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26</a:t>
            </a:fld>
            <a:endParaRPr kumimoji="0" lang="en-US" dirty="0"/>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
        <p:nvSpPr>
          <p:cNvPr id="2" name="正方形/長方形 1"/>
          <p:cNvSpPr/>
          <p:nvPr/>
        </p:nvSpPr>
        <p:spPr>
          <a:xfrm>
            <a:off x="10667646" y="381269"/>
            <a:ext cx="883575" cy="369332"/>
          </a:xfrm>
          <a:prstGeom prst="rect">
            <a:avLst/>
          </a:prstGeom>
        </p:spPr>
        <p:txBody>
          <a:bodyPr wrap="none">
            <a:spAutoFit/>
          </a:bodyPr>
          <a:lstStyle/>
          <a:p>
            <a:r>
              <a:rPr lang="en-US" altLang="ja-JP" dirty="0"/>
              <a:t>2004</a:t>
            </a:r>
            <a:r>
              <a:rPr lang="ja-JP" altLang="en-US" dirty="0"/>
              <a:t>年</a:t>
            </a:r>
          </a:p>
        </p:txBody>
      </p:sp>
    </p:spTree>
    <p:extLst>
      <p:ext uri="{BB962C8B-B14F-4D97-AF65-F5344CB8AC3E}">
        <p14:creationId xmlns:p14="http://schemas.microsoft.com/office/powerpoint/2010/main" val="5395383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981200" y="274638"/>
            <a:ext cx="7467600" cy="511156"/>
          </a:xfrm>
        </p:spPr>
        <p:txBody>
          <a:bodyPr>
            <a:noAutofit/>
          </a:bodyPr>
          <a:lstStyle/>
          <a:p>
            <a:r>
              <a:rPr lang="ja-JP" altLang="en-US" sz="2800" dirty="0">
                <a:latin typeface="HG丸ｺﾞｼｯｸM-PRO" pitchFamily="50" charset="-128"/>
                <a:ea typeface="HG丸ｺﾞｼｯｸM-PRO" pitchFamily="50" charset="-128"/>
              </a:rPr>
              <a:t>プロトタイプシステム機能の構成</a:t>
            </a:r>
          </a:p>
        </p:txBody>
      </p:sp>
      <p:sp>
        <p:nvSpPr>
          <p:cNvPr id="4" name="コンテンツ プレースホルダ 3"/>
          <p:cNvSpPr>
            <a:spLocks noGrp="1"/>
          </p:cNvSpPr>
          <p:nvPr>
            <p:ph sz="quarter" idx="1"/>
          </p:nvPr>
        </p:nvSpPr>
        <p:spPr>
          <a:xfrm>
            <a:off x="1981202" y="1571612"/>
            <a:ext cx="7829576" cy="5143536"/>
          </a:xfrm>
        </p:spPr>
        <p:style>
          <a:lnRef idx="2">
            <a:schemeClr val="accent5"/>
          </a:lnRef>
          <a:fillRef idx="1">
            <a:schemeClr val="lt1"/>
          </a:fillRef>
          <a:effectRef idx="0">
            <a:schemeClr val="accent5"/>
          </a:effectRef>
          <a:fontRef idx="minor">
            <a:schemeClr val="dk1"/>
          </a:fontRef>
        </p:style>
        <p:txBody>
          <a:bodyPr>
            <a:normAutofit fontScale="62500" lnSpcReduction="20000"/>
          </a:bodyPr>
          <a:lstStyle/>
          <a:p>
            <a:pPr lvl="0"/>
            <a:r>
              <a:rPr lang="ja-JP" altLang="en-US" b="1" dirty="0" smtClean="0">
                <a:latin typeface="HG丸ｺﾞｼｯｸM-PRO" pitchFamily="50" charset="-128"/>
                <a:ea typeface="HG丸ｺﾞｼｯｸM-PRO" pitchFamily="50" charset="-128"/>
              </a:rPr>
              <a:t>情報の収集</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当館及び他機関のデータベースに格納された書籍、ジャーナル、雑誌、地図、画像、映像、音楽等のコンテンツのメタデータ</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ハーベスティングや横断検索</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情報の組織化</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収集したメタデータについて、インデックスを作成して組織化</a:t>
            </a:r>
            <a:endParaRPr lang="en-US" altLang="ja-JP" dirty="0" smtClean="0">
              <a:latin typeface="HG丸ｺﾞｼｯｸM-PRO" pitchFamily="50" charset="-128"/>
              <a:ea typeface="HG丸ｺﾞｼｯｸM-PRO" pitchFamily="50" charset="-128"/>
            </a:endParaRPr>
          </a:p>
          <a:p>
            <a:pPr lvl="1"/>
            <a:r>
              <a:rPr lang="en-US" dirty="0" smtClean="0">
                <a:latin typeface="HG丸ｺﾞｼｯｸM-PRO" pitchFamily="50" charset="-128"/>
                <a:ea typeface="HG丸ｺﾞｼｯｸM-PRO" pitchFamily="50" charset="-128"/>
              </a:rPr>
              <a:t>DC-NDL</a:t>
            </a:r>
            <a:r>
              <a:rPr lang="ja-JP" altLang="en-US" dirty="0" smtClean="0">
                <a:latin typeface="HG丸ｺﾞｼｯｸM-PRO" pitchFamily="50" charset="-128"/>
                <a:ea typeface="HG丸ｺﾞｼｯｸM-PRO" pitchFamily="50" charset="-128"/>
              </a:rPr>
              <a:t>形式により体系化された形でデータベースに保管</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関連資料をグルーピングするなど、情報の構造的な見せ方も可能に</a:t>
            </a:r>
          </a:p>
          <a:p>
            <a:pPr lvl="0"/>
            <a:r>
              <a:rPr lang="ja-JP" altLang="en-US" b="1" dirty="0" smtClean="0">
                <a:latin typeface="HG丸ｺﾞｼｯｸM-PRO" pitchFamily="50" charset="-128"/>
                <a:ea typeface="HG丸ｺﾞｼｯｸM-PRO" pitchFamily="50" charset="-128"/>
              </a:rPr>
              <a:t>データ管理</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情報探索サービス用に収集・組織化したデータを最新の状態で管理</a:t>
            </a:r>
          </a:p>
          <a:p>
            <a:pPr lvl="0"/>
            <a:r>
              <a:rPr lang="ja-JP" altLang="en-US" b="1" dirty="0" smtClean="0">
                <a:latin typeface="HG丸ｺﾞｼｯｸM-PRO" pitchFamily="50" charset="-128"/>
                <a:ea typeface="HG丸ｺﾞｼｯｸM-PRO" pitchFamily="50" charset="-128"/>
              </a:rPr>
              <a:t>情報の検索</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情報探索サービスシステム内のデータベース及び全国の公共図書館等のサイトから、簡易検索、詳細検索その他様々な検索方法を提供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その際、サジェスト機能やレファレンス情報、外部機関が提供する連想検索機能等のナビゲーションサービスを活用</a:t>
            </a:r>
          </a:p>
          <a:p>
            <a:pPr lvl="0"/>
            <a:r>
              <a:rPr lang="ja-JP" altLang="en-US" b="1" dirty="0" smtClean="0">
                <a:latin typeface="HG丸ｺﾞｼｯｸM-PRO" pitchFamily="50" charset="-128"/>
                <a:ea typeface="HG丸ｺﾞｼｯｸM-PRO" pitchFamily="50" charset="-128"/>
              </a:rPr>
              <a:t>付加価値サービスの提供</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検索機能のほか、</a:t>
            </a:r>
            <a:r>
              <a:rPr lang="en-US" dirty="0" smtClean="0">
                <a:latin typeface="HG丸ｺﾞｼｯｸM-PRO" pitchFamily="50" charset="-128"/>
                <a:ea typeface="HG丸ｺﾞｼｯｸM-PRO" pitchFamily="50" charset="-128"/>
              </a:rPr>
              <a:t>RSS</a:t>
            </a:r>
            <a:r>
              <a:rPr lang="ja-JP" altLang="en-US" dirty="0" smtClean="0">
                <a:latin typeface="HG丸ｺﾞｼｯｸM-PRO" pitchFamily="50" charset="-128"/>
                <a:ea typeface="HG丸ｺﾞｼｯｸM-PRO" pitchFamily="50" charset="-128"/>
              </a:rPr>
              <a:t>配信やブックマーク機能など情報探索に役立つ検索以外のサービスも提供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また、公共図書館等に対し、情報提供・収集用の</a:t>
            </a:r>
            <a:r>
              <a:rPr lang="en-US" dirty="0" smtClean="0">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も提供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民間企業や非営利団体、個人等と連携しながら、保有する情報資源を活用した様々なサービスを提供することを目指す</a:t>
            </a:r>
            <a:endParaRPr lang="ja-JP" altLang="en-US"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27</a:t>
            </a:fld>
            <a:endParaRPr kumimoji="0" lang="en-US" dirty="0"/>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
        <p:nvSpPr>
          <p:cNvPr id="2" name="正方形/長方形 1"/>
          <p:cNvSpPr/>
          <p:nvPr/>
        </p:nvSpPr>
        <p:spPr>
          <a:xfrm>
            <a:off x="10912012" y="274638"/>
            <a:ext cx="883575" cy="369332"/>
          </a:xfrm>
          <a:prstGeom prst="rect">
            <a:avLst/>
          </a:prstGeom>
        </p:spPr>
        <p:txBody>
          <a:bodyPr wrap="none">
            <a:spAutoFit/>
          </a:bodyPr>
          <a:lstStyle/>
          <a:p>
            <a:r>
              <a:rPr lang="en-US" altLang="ja-JP" dirty="0"/>
              <a:t>2004</a:t>
            </a:r>
            <a:r>
              <a:rPr lang="ja-JP" altLang="en-US" dirty="0"/>
              <a:t>年</a:t>
            </a:r>
          </a:p>
        </p:txBody>
      </p:sp>
    </p:spTree>
    <p:extLst>
      <p:ext uri="{BB962C8B-B14F-4D97-AF65-F5344CB8AC3E}">
        <p14:creationId xmlns:p14="http://schemas.microsoft.com/office/powerpoint/2010/main" val="61771515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a:bodyPr>
          <a:lstStyle/>
          <a:p>
            <a:r>
              <a:rPr lang="ja-JP" altLang="en-US" dirty="0" smtClean="0"/>
              <a:t>開発当初のサービス要件とシステム化</a:t>
            </a:r>
            <a:endParaRPr kumimoji="1" lang="ja-JP" altLang="en-US" dirty="0"/>
          </a:p>
        </p:txBody>
      </p:sp>
      <p:sp>
        <p:nvSpPr>
          <p:cNvPr id="3" name="コンテンツ プレースホルダー 2"/>
          <p:cNvSpPr>
            <a:spLocks noGrp="1"/>
          </p:cNvSpPr>
          <p:nvPr>
            <p:ph idx="1"/>
          </p:nvPr>
        </p:nvSpPr>
        <p:spPr>
          <a:xfrm>
            <a:off x="172995" y="1052736"/>
            <a:ext cx="11850129" cy="5805264"/>
          </a:xfrm>
        </p:spPr>
        <p:txBody>
          <a:bodyPr>
            <a:normAutofit fontScale="92500" lnSpcReduction="20000"/>
          </a:bodyPr>
          <a:lstStyle/>
          <a:p>
            <a:r>
              <a:rPr lang="ja-JP" altLang="en-US" dirty="0"/>
              <a:t>サービス要件定義において（</a:t>
            </a:r>
            <a:r>
              <a:rPr lang="en-US" altLang="ja-JP" dirty="0"/>
              <a:t>2004</a:t>
            </a:r>
            <a:r>
              <a:rPr lang="ja-JP" altLang="en-US" dirty="0"/>
              <a:t>年）</a:t>
            </a:r>
            <a:endParaRPr lang="en-US" altLang="ja-JP" dirty="0"/>
          </a:p>
          <a:p>
            <a:pPr lvl="1"/>
            <a:r>
              <a:rPr lang="ja-JP" altLang="en-US" dirty="0">
                <a:solidFill>
                  <a:srgbClr val="FF0000"/>
                </a:solidFill>
              </a:rPr>
              <a:t>利用イメージ</a:t>
            </a:r>
            <a:endParaRPr lang="en-US" altLang="ja-JP" dirty="0">
              <a:solidFill>
                <a:srgbClr val="FF0000"/>
              </a:solidFill>
            </a:endParaRPr>
          </a:p>
          <a:p>
            <a:pPr lvl="2"/>
            <a:r>
              <a:rPr lang="ja-JP" altLang="en-US" dirty="0">
                <a:solidFill>
                  <a:srgbClr val="FF0000"/>
                </a:solidFill>
              </a:rPr>
              <a:t>利用者の情報探索行動の全般を</a:t>
            </a:r>
            <a:r>
              <a:rPr lang="ja-JP" altLang="en-US" dirty="0" smtClean="0">
                <a:solidFill>
                  <a:srgbClr val="FF0000"/>
                </a:solidFill>
              </a:rPr>
              <a:t>サポート</a:t>
            </a:r>
            <a:endParaRPr lang="en-US" altLang="ja-JP" dirty="0" smtClean="0">
              <a:solidFill>
                <a:srgbClr val="FF0000"/>
              </a:solidFill>
            </a:endParaRPr>
          </a:p>
          <a:p>
            <a:pPr lvl="3"/>
            <a:r>
              <a:rPr lang="ja-JP" altLang="en-US" dirty="0"/>
              <a:t>問題の定義、情報ニーズの</a:t>
            </a:r>
            <a:r>
              <a:rPr lang="ja-JP" altLang="en-US" dirty="0" smtClean="0"/>
              <a:t>識別、情報</a:t>
            </a:r>
            <a:r>
              <a:rPr lang="ja-JP" altLang="en-US" dirty="0"/>
              <a:t>探索戦略の</a:t>
            </a:r>
            <a:r>
              <a:rPr lang="ja-JP" altLang="en-US" dirty="0" smtClean="0"/>
              <a:t>策定、情報</a:t>
            </a:r>
            <a:r>
              <a:rPr lang="ja-JP" altLang="en-US" dirty="0"/>
              <a:t>探索戦略の</a:t>
            </a:r>
            <a:r>
              <a:rPr lang="ja-JP" altLang="en-US" dirty="0" smtClean="0"/>
              <a:t>策定、情報</a:t>
            </a:r>
            <a:r>
              <a:rPr lang="ja-JP" altLang="en-US" dirty="0"/>
              <a:t>の獲得（情報源の咀嚼、情報の</a:t>
            </a:r>
            <a:r>
              <a:rPr lang="ja-JP" altLang="en-US" dirty="0" smtClean="0"/>
              <a:t>抽出、情報</a:t>
            </a:r>
            <a:r>
              <a:rPr lang="ja-JP" altLang="en-US" dirty="0"/>
              <a:t>の統合（情報の組織化、提示</a:t>
            </a:r>
            <a:r>
              <a:rPr lang="ja-JP" altLang="en-US" dirty="0" smtClean="0"/>
              <a:t>）、評価</a:t>
            </a:r>
            <a:r>
              <a:rPr lang="ja-JP" altLang="en-US" dirty="0"/>
              <a:t>（成果の評価、プロセスの評価）</a:t>
            </a:r>
          </a:p>
          <a:p>
            <a:pPr lvl="2"/>
            <a:r>
              <a:rPr lang="ja-JP" altLang="en-US" dirty="0" smtClean="0">
                <a:solidFill>
                  <a:srgbClr val="FF0000"/>
                </a:solidFill>
              </a:rPr>
              <a:t>二次</a:t>
            </a:r>
            <a:r>
              <a:rPr lang="ja-JP" altLang="en-US" dirty="0">
                <a:solidFill>
                  <a:srgbClr val="FF0000"/>
                </a:solidFill>
              </a:rPr>
              <a:t>情報の統合検索に留まらず、一次情報の閲覧および入手まで</a:t>
            </a:r>
            <a:endParaRPr lang="en-US" altLang="ja-JP" dirty="0">
              <a:solidFill>
                <a:srgbClr val="FF0000"/>
              </a:solidFill>
            </a:endParaRPr>
          </a:p>
          <a:p>
            <a:pPr lvl="1"/>
            <a:r>
              <a:rPr lang="ja-JP" altLang="en-US" dirty="0">
                <a:solidFill>
                  <a:srgbClr val="FF0000"/>
                </a:solidFill>
              </a:rPr>
              <a:t>デジタルアーカイブの構築の在り方にも言及</a:t>
            </a:r>
            <a:endParaRPr lang="en-US" altLang="ja-JP" dirty="0">
              <a:solidFill>
                <a:srgbClr val="FF0000"/>
              </a:solidFill>
            </a:endParaRPr>
          </a:p>
          <a:p>
            <a:pPr lvl="2"/>
            <a:r>
              <a:rPr lang="ja-JP" altLang="en-US" dirty="0"/>
              <a:t>交換用の標準メタデータ記述要素、記述規則の適用、交換用</a:t>
            </a:r>
            <a:r>
              <a:rPr lang="en-US" altLang="ja-JP" dirty="0"/>
              <a:t>API</a:t>
            </a:r>
            <a:r>
              <a:rPr lang="ja-JP" altLang="en-US" dirty="0"/>
              <a:t>の実装</a:t>
            </a:r>
            <a:endParaRPr lang="en-US" altLang="ja-JP" dirty="0"/>
          </a:p>
          <a:p>
            <a:pPr lvl="2"/>
            <a:r>
              <a:rPr lang="ja-JP" altLang="en-US" dirty="0"/>
              <a:t>巨大な知識ベースとして「意味ある情報資源」として利用できるように、本文内容を組織化、検索できるように研究開発、技術開発成果を活用</a:t>
            </a:r>
            <a:endParaRPr lang="en-US" altLang="ja-JP" dirty="0"/>
          </a:p>
          <a:p>
            <a:r>
              <a:rPr lang="ja-JP" altLang="en-US" dirty="0">
                <a:solidFill>
                  <a:srgbClr val="FF0000"/>
                </a:solidFill>
              </a:rPr>
              <a:t>システム化において</a:t>
            </a:r>
            <a:endParaRPr lang="en-US" altLang="ja-JP" dirty="0">
              <a:solidFill>
                <a:srgbClr val="FF0000"/>
              </a:solidFill>
            </a:endParaRPr>
          </a:p>
          <a:p>
            <a:pPr lvl="1"/>
            <a:r>
              <a:rPr lang="ja-JP" altLang="en-US" dirty="0">
                <a:solidFill>
                  <a:srgbClr val="FF0000"/>
                </a:solidFill>
              </a:rPr>
              <a:t>先進的かつ将来標準的な仕様となることが見込まれる技術の適用</a:t>
            </a:r>
          </a:p>
          <a:p>
            <a:pPr lvl="1"/>
            <a:r>
              <a:rPr lang="ja-JP" altLang="en-US" dirty="0" smtClean="0">
                <a:solidFill>
                  <a:srgbClr val="FF0000"/>
                </a:solidFill>
              </a:rPr>
              <a:t>オープンソース・パッケージソフトの活用</a:t>
            </a:r>
            <a:endParaRPr lang="en-US" altLang="ja-JP" dirty="0" smtClean="0">
              <a:solidFill>
                <a:srgbClr val="FF0000"/>
              </a:solidFill>
            </a:endParaRPr>
          </a:p>
          <a:p>
            <a:pPr lvl="2"/>
            <a:r>
              <a:rPr lang="ja-JP" altLang="en-US" dirty="0" smtClean="0"/>
              <a:t>適用</a:t>
            </a:r>
            <a:r>
              <a:rPr lang="ja-JP" altLang="en-US" dirty="0"/>
              <a:t>事例が多いオープンソースの活用。可能な限り新規開発はしない。カスタマイズは必要最低限とする。</a:t>
            </a:r>
          </a:p>
          <a:p>
            <a:pPr lvl="1"/>
            <a:r>
              <a:rPr lang="en-US" altLang="ja-JP" dirty="0" smtClean="0">
                <a:solidFill>
                  <a:srgbClr val="FF0000"/>
                </a:solidFill>
              </a:rPr>
              <a:t>Web</a:t>
            </a:r>
            <a:r>
              <a:rPr lang="ja-JP" altLang="en-US" dirty="0" smtClean="0">
                <a:solidFill>
                  <a:srgbClr val="FF0000"/>
                </a:solidFill>
              </a:rPr>
              <a:t>サービスとして他サービスから利用しやすいように</a:t>
            </a:r>
            <a:endParaRPr lang="en-US" altLang="ja-JP" dirty="0" smtClean="0">
              <a:solidFill>
                <a:srgbClr val="FF0000"/>
              </a:solidFill>
            </a:endParaRPr>
          </a:p>
          <a:p>
            <a:pPr lvl="2"/>
            <a:r>
              <a:rPr lang="ja-JP" altLang="en-US" dirty="0" smtClean="0"/>
              <a:t>各々</a:t>
            </a:r>
            <a:r>
              <a:rPr lang="ja-JP" altLang="en-US" dirty="0"/>
              <a:t>の機能は独立した</a:t>
            </a:r>
            <a:r>
              <a:rPr lang="en-US" altLang="ja-JP" dirty="0"/>
              <a:t>Web</a:t>
            </a:r>
            <a:r>
              <a:rPr lang="ja-JP" altLang="en-US" dirty="0"/>
              <a:t>サービス機能として、他システムからも容易に利用できるものを目指す。その仕様としては、図書館界のみならず、デジタルアーカイブの世界で標準となり得る仕様を採用</a:t>
            </a:r>
          </a:p>
          <a:p>
            <a:pPr lvl="1"/>
            <a:r>
              <a:rPr lang="en-US" altLang="ja-JP" dirty="0" smtClean="0">
                <a:solidFill>
                  <a:srgbClr val="FF0000"/>
                </a:solidFill>
              </a:rPr>
              <a:t>Web2.0</a:t>
            </a:r>
            <a:r>
              <a:rPr lang="ja-JP" altLang="en-US" dirty="0">
                <a:solidFill>
                  <a:srgbClr val="FF0000"/>
                </a:solidFill>
              </a:rPr>
              <a:t>世代のポータルを</a:t>
            </a:r>
            <a:r>
              <a:rPr lang="ja-JP" altLang="en-US" dirty="0" smtClean="0">
                <a:solidFill>
                  <a:srgbClr val="FF0000"/>
                </a:solidFill>
              </a:rPr>
              <a:t>目指して、他サービスと合わせてマッシュアップ</a:t>
            </a:r>
            <a:endParaRPr lang="en-US" altLang="ja-JP" dirty="0" smtClean="0">
              <a:solidFill>
                <a:srgbClr val="FF0000"/>
              </a:solidFill>
            </a:endParaRPr>
          </a:p>
          <a:p>
            <a:pPr lvl="2"/>
            <a:r>
              <a:rPr lang="ja-JP" altLang="en-US" dirty="0" smtClean="0"/>
              <a:t>メタデータ</a:t>
            </a:r>
            <a:r>
              <a:rPr lang="ja-JP" altLang="en-US" dirty="0"/>
              <a:t>の</a:t>
            </a:r>
            <a:r>
              <a:rPr lang="ja-JP" altLang="en-US" dirty="0" smtClean="0"/>
              <a:t>取得、 </a:t>
            </a:r>
            <a:r>
              <a:rPr lang="en-US" altLang="ja-JP" dirty="0"/>
              <a:t>RSS</a:t>
            </a:r>
            <a:r>
              <a:rPr lang="ja-JP" altLang="en-US" dirty="0"/>
              <a:t>の</a:t>
            </a:r>
            <a:r>
              <a:rPr lang="ja-JP" altLang="en-US" dirty="0" smtClean="0"/>
              <a:t>活用、ソーシャルブックマーク、辞書</a:t>
            </a:r>
            <a:r>
              <a:rPr lang="ja-JP" altLang="en-US" dirty="0"/>
              <a:t>の</a:t>
            </a:r>
            <a:r>
              <a:rPr lang="ja-JP" altLang="en-US" dirty="0" smtClean="0"/>
              <a:t>活用、メタデータ</a:t>
            </a:r>
            <a:r>
              <a:rPr lang="ja-JP" altLang="en-US" dirty="0"/>
              <a:t>の自動生成，組織化，</a:t>
            </a:r>
            <a:r>
              <a:rPr lang="ja-JP" altLang="en-US" dirty="0" smtClean="0"/>
              <a:t>保存、メタデータ</a:t>
            </a:r>
            <a:r>
              <a:rPr lang="ja-JP" altLang="en-US" dirty="0"/>
              <a:t>提供と</a:t>
            </a:r>
            <a:r>
              <a:rPr lang="ja-JP" altLang="en-US" dirty="0" smtClean="0"/>
              <a:t>インタフェース、ウェブサービス</a:t>
            </a:r>
            <a:r>
              <a:rPr lang="ja-JP" altLang="en-US" dirty="0"/>
              <a:t>による</a:t>
            </a:r>
            <a:r>
              <a:rPr lang="ja-JP" altLang="en-US" dirty="0" smtClean="0"/>
              <a:t>連携、</a:t>
            </a:r>
            <a:r>
              <a:rPr lang="en-US" altLang="ja-JP" dirty="0" smtClean="0"/>
              <a:t>Blog</a:t>
            </a:r>
            <a:r>
              <a:rPr lang="en-US" altLang="ja-JP" dirty="0"/>
              <a:t>, </a:t>
            </a:r>
            <a:r>
              <a:rPr lang="en-US" altLang="ja-JP" dirty="0" smtClean="0"/>
              <a:t>wiki</a:t>
            </a:r>
            <a:r>
              <a:rPr lang="ja-JP" altLang="en-US" dirty="0" err="1" smtClean="0"/>
              <a:t>、</a:t>
            </a:r>
            <a:r>
              <a:rPr lang="ja-JP" altLang="en-US" dirty="0" smtClean="0"/>
              <a:t>システム基盤（仮想化技術）</a:t>
            </a:r>
            <a:endParaRPr lang="ja-JP" altLang="en-US" dirty="0"/>
          </a:p>
          <a:p>
            <a:pPr lvl="1"/>
            <a:endParaRPr kumimoji="1" lang="ja-JP" altLang="en-US" dirty="0"/>
          </a:p>
        </p:txBody>
      </p:sp>
      <p:sp>
        <p:nvSpPr>
          <p:cNvPr id="4" name="フッター プレースホルダー 3"/>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2308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スライド番号プレースホルダー 5"/>
          <p:cNvSpPr>
            <a:spLocks noGrp="1"/>
          </p:cNvSpPr>
          <p:nvPr>
            <p:ph type="sldNum" sz="quarter" idx="12"/>
          </p:nvPr>
        </p:nvSpPr>
        <p:spPr/>
        <p:txBody>
          <a:bodyPr/>
          <a:lstStyle/>
          <a:p>
            <a:fld id="{A8B4CD0D-88CB-48FD-9F36-C41F79F596EC}" type="slidenum">
              <a:rPr lang="en-US" altLang="ja-JP">
                <a:solidFill>
                  <a:srgbClr val="000000"/>
                </a:solidFill>
              </a:rPr>
              <a:pPr/>
              <a:t>29</a:t>
            </a:fld>
            <a:endParaRPr lang="en-US" altLang="ja-JP">
              <a:solidFill>
                <a:srgbClr val="000000"/>
              </a:solidFill>
            </a:endParaRPr>
          </a:p>
        </p:txBody>
      </p:sp>
      <p:sp>
        <p:nvSpPr>
          <p:cNvPr id="792672" name="AutoShape 96"/>
          <p:cNvSpPr>
            <a:spLocks noChangeArrowheads="1"/>
          </p:cNvSpPr>
          <p:nvPr/>
        </p:nvSpPr>
        <p:spPr bwMode="auto">
          <a:xfrm>
            <a:off x="7319964" y="1412876"/>
            <a:ext cx="1081087"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ja-JP" sz="1200">
              <a:solidFill>
                <a:srgbClr val="663300"/>
              </a:solidFill>
              <a:latin typeface="Meiryo UI" panose="020B0604030504040204" pitchFamily="50" charset="-128"/>
              <a:ea typeface="Meiryo UI" panose="020B0604030504040204" pitchFamily="50" charset="-128"/>
            </a:endParaRPr>
          </a:p>
        </p:txBody>
      </p:sp>
      <p:sp>
        <p:nvSpPr>
          <p:cNvPr id="792671" name="AutoShape 95"/>
          <p:cNvSpPr>
            <a:spLocks noChangeArrowheads="1"/>
          </p:cNvSpPr>
          <p:nvPr/>
        </p:nvSpPr>
        <p:spPr bwMode="auto">
          <a:xfrm>
            <a:off x="7248525" y="1557339"/>
            <a:ext cx="107950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ja-JP" sz="1200">
              <a:solidFill>
                <a:srgbClr val="663300"/>
              </a:solidFill>
              <a:latin typeface="Meiryo UI" panose="020B0604030504040204" pitchFamily="50" charset="-128"/>
              <a:ea typeface="Meiryo UI" panose="020B0604030504040204" pitchFamily="50" charset="-128"/>
            </a:endParaRPr>
          </a:p>
        </p:txBody>
      </p:sp>
      <p:sp>
        <p:nvSpPr>
          <p:cNvPr id="792578" name="AutoShape 2"/>
          <p:cNvSpPr>
            <a:spLocks noChangeArrowheads="1"/>
          </p:cNvSpPr>
          <p:nvPr/>
        </p:nvSpPr>
        <p:spPr bwMode="auto">
          <a:xfrm>
            <a:off x="4872039" y="1487488"/>
            <a:ext cx="1150937" cy="42465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lstStyle/>
          <a:p>
            <a:pPr algn="ctr" fontAlgn="base">
              <a:spcBef>
                <a:spcPct val="0"/>
              </a:spcBef>
              <a:spcAft>
                <a:spcPct val="0"/>
              </a:spcAft>
            </a:pPr>
            <a:r>
              <a:rPr lang="en-US" altLang="ja-JP" dirty="0">
                <a:solidFill>
                  <a:srgbClr val="663300"/>
                </a:solidFill>
                <a:latin typeface="Meiryo UI" panose="020B0604030504040204" pitchFamily="50" charset="-128"/>
                <a:ea typeface="Meiryo UI" panose="020B0604030504040204" pitchFamily="50" charset="-128"/>
              </a:rPr>
              <a:t>PORTA</a:t>
            </a:r>
          </a:p>
          <a:p>
            <a:pPr algn="ctr" fontAlgn="base">
              <a:spcBef>
                <a:spcPct val="0"/>
              </a:spcBef>
              <a:spcAft>
                <a:spcPct val="0"/>
              </a:spcAft>
            </a:pPr>
            <a:r>
              <a:rPr lang="ja-JP" altLang="en-US" dirty="0">
                <a:solidFill>
                  <a:srgbClr val="663300"/>
                </a:solidFill>
                <a:latin typeface="Meiryo UI" panose="020B0604030504040204" pitchFamily="50" charset="-128"/>
                <a:ea typeface="Meiryo UI" panose="020B0604030504040204" pitchFamily="50" charset="-128"/>
              </a:rPr>
              <a:t>検索機能</a:t>
            </a:r>
          </a:p>
        </p:txBody>
      </p:sp>
      <p:sp>
        <p:nvSpPr>
          <p:cNvPr id="792579" name="Line 3"/>
          <p:cNvSpPr>
            <a:spLocks noChangeShapeType="1"/>
          </p:cNvSpPr>
          <p:nvPr/>
        </p:nvSpPr>
        <p:spPr bwMode="auto">
          <a:xfrm>
            <a:off x="8256588" y="2060575"/>
            <a:ext cx="647700"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0" name="Line 4"/>
          <p:cNvSpPr>
            <a:spLocks noChangeShapeType="1"/>
          </p:cNvSpPr>
          <p:nvPr/>
        </p:nvSpPr>
        <p:spPr bwMode="auto">
          <a:xfrm flipH="1">
            <a:off x="8185150" y="1771650"/>
            <a:ext cx="769938"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1" name="Line 5"/>
          <p:cNvSpPr>
            <a:spLocks noChangeShapeType="1"/>
          </p:cNvSpPr>
          <p:nvPr/>
        </p:nvSpPr>
        <p:spPr bwMode="auto">
          <a:xfrm flipH="1">
            <a:off x="6024564" y="2205038"/>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2" name="Line 6"/>
          <p:cNvSpPr>
            <a:spLocks noChangeShapeType="1"/>
          </p:cNvSpPr>
          <p:nvPr/>
        </p:nvSpPr>
        <p:spPr bwMode="auto">
          <a:xfrm>
            <a:off x="6022976" y="1841500"/>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3" name="Line 7"/>
          <p:cNvSpPr>
            <a:spLocks noChangeShapeType="1"/>
          </p:cNvSpPr>
          <p:nvPr/>
        </p:nvSpPr>
        <p:spPr bwMode="auto">
          <a:xfrm flipH="1">
            <a:off x="6096001" y="4868863"/>
            <a:ext cx="1871663"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4" name="Line 8"/>
          <p:cNvSpPr>
            <a:spLocks noChangeShapeType="1"/>
          </p:cNvSpPr>
          <p:nvPr/>
        </p:nvSpPr>
        <p:spPr bwMode="auto">
          <a:xfrm>
            <a:off x="6096000" y="4581525"/>
            <a:ext cx="1944688"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85" name="AutoShape 9"/>
          <p:cNvSpPr>
            <a:spLocks noChangeArrowheads="1"/>
          </p:cNvSpPr>
          <p:nvPr/>
        </p:nvSpPr>
        <p:spPr bwMode="auto">
          <a:xfrm>
            <a:off x="6743701" y="2708275"/>
            <a:ext cx="2016125" cy="719138"/>
          </a:xfrm>
          <a:prstGeom prst="wedgeRoundRectCallout">
            <a:avLst>
              <a:gd name="adj1" fmla="val -57403"/>
              <a:gd name="adj2" fmla="val -103861"/>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200" b="1">
                <a:solidFill>
                  <a:srgbClr val="C87700"/>
                </a:solidFill>
                <a:latin typeface="Meiryo UI" panose="020B0604030504040204" pitchFamily="50" charset="-128"/>
                <a:ea typeface="Meiryo UI" panose="020B0604030504040204" pitchFamily="50" charset="-128"/>
              </a:rPr>
              <a:t>PORTA</a:t>
            </a:r>
            <a:r>
              <a:rPr lang="ja-JP" altLang="en-US" sz="1200" b="1">
                <a:solidFill>
                  <a:srgbClr val="C87700"/>
                </a:solidFill>
                <a:latin typeface="Meiryo UI" panose="020B0604030504040204" pitchFamily="50" charset="-128"/>
                <a:ea typeface="Meiryo UI" panose="020B0604030504040204" pitchFamily="50" charset="-128"/>
              </a:rPr>
              <a:t>検索機能を利用するためのインタフェース</a:t>
            </a:r>
          </a:p>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OAI-PMH</a:t>
            </a: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SRW</a:t>
            </a:r>
            <a:r>
              <a:rPr lang="ja-JP" altLang="en-US" sz="1200" b="1">
                <a:solidFill>
                  <a:srgbClr val="C87700"/>
                </a:solidFill>
                <a:latin typeface="Meiryo UI" panose="020B0604030504040204" pitchFamily="50" charset="-128"/>
                <a:ea typeface="Meiryo UI" panose="020B0604030504040204" pitchFamily="50" charset="-128"/>
              </a:rPr>
              <a:t>等）</a:t>
            </a:r>
          </a:p>
        </p:txBody>
      </p:sp>
      <p:sp>
        <p:nvSpPr>
          <p:cNvPr id="792586" name="AutoShape 10"/>
          <p:cNvSpPr>
            <a:spLocks noChangeArrowheads="1"/>
          </p:cNvSpPr>
          <p:nvPr/>
        </p:nvSpPr>
        <p:spPr bwMode="auto">
          <a:xfrm>
            <a:off x="1919289" y="1844675"/>
            <a:ext cx="1800225" cy="5032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国立公文書館</a:t>
            </a:r>
          </a:p>
        </p:txBody>
      </p:sp>
      <p:sp>
        <p:nvSpPr>
          <p:cNvPr id="792587" name="AutoShape 11"/>
          <p:cNvSpPr>
            <a:spLocks noChangeArrowheads="1"/>
          </p:cNvSpPr>
          <p:nvPr/>
        </p:nvSpPr>
        <p:spPr bwMode="auto">
          <a:xfrm>
            <a:off x="1919289" y="2565400"/>
            <a:ext cx="1800225" cy="7191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400">
                <a:solidFill>
                  <a:srgbClr val="336699"/>
                </a:solidFill>
                <a:latin typeface="Meiryo UI" panose="020B0604030504040204" pitchFamily="50" charset="-128"/>
                <a:ea typeface="Meiryo UI" panose="020B0604030504040204" pitchFamily="50" charset="-128"/>
              </a:rPr>
              <a:t>JST</a:t>
            </a:r>
            <a:br>
              <a:rPr lang="en-US" altLang="ja-JP" sz="1400">
                <a:solidFill>
                  <a:srgbClr val="336699"/>
                </a:solidFill>
                <a:latin typeface="Meiryo UI" panose="020B0604030504040204" pitchFamily="50" charset="-128"/>
                <a:ea typeface="Meiryo UI" panose="020B0604030504040204" pitchFamily="50" charset="-128"/>
              </a:rPr>
            </a:br>
            <a:r>
              <a:rPr lang="en-US" altLang="ja-JP" sz="1400">
                <a:solidFill>
                  <a:srgbClr val="336699"/>
                </a:solidFill>
                <a:latin typeface="Meiryo UI" panose="020B0604030504040204" pitchFamily="50" charset="-128"/>
                <a:ea typeface="Meiryo UI" panose="020B0604030504040204" pitchFamily="50" charset="-128"/>
              </a:rPr>
              <a:t>J-Stage</a:t>
            </a:r>
          </a:p>
          <a:p>
            <a:pPr algn="ctr" fontAlgn="base">
              <a:spcBef>
                <a:spcPct val="0"/>
              </a:spcBef>
              <a:spcAft>
                <a:spcPct val="0"/>
              </a:spcAft>
            </a:pPr>
            <a:r>
              <a:rPr lang="en-US" altLang="ja-JP" sz="1400">
                <a:solidFill>
                  <a:srgbClr val="336699"/>
                </a:solidFill>
                <a:latin typeface="Meiryo UI" panose="020B0604030504040204" pitchFamily="50" charset="-128"/>
                <a:ea typeface="Meiryo UI" panose="020B0604030504040204" pitchFamily="50" charset="-128"/>
              </a:rPr>
              <a:t>Journal@rchive</a:t>
            </a:r>
          </a:p>
        </p:txBody>
      </p:sp>
      <p:sp>
        <p:nvSpPr>
          <p:cNvPr id="792588" name="AutoShape 12"/>
          <p:cNvSpPr>
            <a:spLocks noChangeArrowheads="1"/>
          </p:cNvSpPr>
          <p:nvPr/>
        </p:nvSpPr>
        <p:spPr bwMode="auto">
          <a:xfrm>
            <a:off x="9671581" y="723374"/>
            <a:ext cx="1512887" cy="790575"/>
          </a:xfrm>
          <a:prstGeom prst="wedgeRoundRectCallout">
            <a:avLst>
              <a:gd name="adj1" fmla="val -124291"/>
              <a:gd name="adj2" fmla="val 61113"/>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各機関の既存サービスに</a:t>
            </a:r>
            <a:r>
              <a:rPr lang="ja-JP" altLang="en-US" sz="1200" dirty="0">
                <a:solidFill>
                  <a:srgbClr val="C87700"/>
                </a:solidFill>
                <a:latin typeface="Meiryo UI" panose="020B0604030504040204" pitchFamily="50" charset="-128"/>
                <a:ea typeface="Meiryo UI" panose="020B0604030504040204" pitchFamily="50" charset="-128"/>
              </a:rPr>
              <a:t>付加価値</a:t>
            </a:r>
            <a:r>
              <a:rPr lang="ja-JP" altLang="en-US" sz="1200" dirty="0">
                <a:solidFill>
                  <a:srgbClr val="663300"/>
                </a:solidFill>
                <a:latin typeface="Meiryo UI" panose="020B0604030504040204" pitchFamily="50" charset="-128"/>
                <a:ea typeface="Meiryo UI" panose="020B0604030504040204" pitchFamily="50" charset="-128"/>
              </a:rPr>
              <a:t>をつけたサービスの提供</a:t>
            </a:r>
          </a:p>
        </p:txBody>
      </p:sp>
      <p:grpSp>
        <p:nvGrpSpPr>
          <p:cNvPr id="792596" name="Group 20"/>
          <p:cNvGrpSpPr>
            <a:grpSpLocks/>
          </p:cNvGrpSpPr>
          <p:nvPr/>
        </p:nvGrpSpPr>
        <p:grpSpPr bwMode="auto">
          <a:xfrm>
            <a:off x="12444413" y="1916113"/>
            <a:ext cx="719137" cy="792162"/>
            <a:chOff x="3696" y="1161"/>
            <a:chExt cx="609" cy="636"/>
          </a:xfrm>
        </p:grpSpPr>
        <p:sp>
          <p:nvSpPr>
            <p:cNvPr id="792597" name="AutoShape 21"/>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98" name="AutoShape 22"/>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99" name="AutoShape 23"/>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0" name="AutoShape 24"/>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1" name="AutoShape 25"/>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2" name="AutoShape 26"/>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03" name="Text Box 27"/>
          <p:cNvSpPr txBox="1">
            <a:spLocks noChangeArrowheads="1"/>
          </p:cNvSpPr>
          <p:nvPr/>
        </p:nvSpPr>
        <p:spPr bwMode="auto">
          <a:xfrm>
            <a:off x="9767889" y="3213100"/>
            <a:ext cx="757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sz="1400">
                <a:solidFill>
                  <a:srgbClr val="663300"/>
                </a:solidFill>
                <a:latin typeface="Meiryo UI" panose="020B0604030504040204" pitchFamily="50" charset="-128"/>
                <a:ea typeface="Meiryo UI" panose="020B0604030504040204" pitchFamily="50" charset="-128"/>
              </a:rPr>
              <a:t>ユーザ</a:t>
            </a:r>
          </a:p>
        </p:txBody>
      </p:sp>
      <p:sp>
        <p:nvSpPr>
          <p:cNvPr id="792604" name="Freeform 28"/>
          <p:cNvSpPr>
            <a:spLocks/>
          </p:cNvSpPr>
          <p:nvPr/>
        </p:nvSpPr>
        <p:spPr bwMode="auto">
          <a:xfrm>
            <a:off x="9134475" y="1936751"/>
            <a:ext cx="528638" cy="265113"/>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2EB71B"/>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nvGrpSpPr>
          <p:cNvPr id="792605" name="Group 29"/>
          <p:cNvGrpSpPr>
            <a:grpSpLocks/>
          </p:cNvGrpSpPr>
          <p:nvPr/>
        </p:nvGrpSpPr>
        <p:grpSpPr bwMode="auto">
          <a:xfrm>
            <a:off x="9120188" y="1412875"/>
            <a:ext cx="576262" cy="501650"/>
            <a:chOff x="3833" y="1797"/>
            <a:chExt cx="363" cy="316"/>
          </a:xfrm>
        </p:grpSpPr>
        <p:sp>
          <p:nvSpPr>
            <p:cNvPr id="792606" name="AutoShape 30"/>
            <p:cNvSpPr>
              <a:spLocks noChangeArrowheads="1"/>
            </p:cNvSpPr>
            <p:nvPr/>
          </p:nvSpPr>
          <p:spPr bwMode="auto">
            <a:xfrm>
              <a:off x="3833" y="1797"/>
              <a:ext cx="363" cy="316"/>
            </a:xfrm>
            <a:prstGeom prst="flowChartAlternateProcess">
              <a:avLst/>
            </a:prstGeom>
            <a:solidFill>
              <a:srgbClr val="2EB7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07" name="AutoShape 31"/>
            <p:cNvSpPr>
              <a:spLocks noChangeArrowheads="1"/>
            </p:cNvSpPr>
            <p:nvPr/>
          </p:nvSpPr>
          <p:spPr bwMode="auto">
            <a:xfrm>
              <a:off x="3870" y="1842"/>
              <a:ext cx="290" cy="237"/>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grpSp>
        <p:nvGrpSpPr>
          <p:cNvPr id="792608" name="Group 32"/>
          <p:cNvGrpSpPr>
            <a:grpSpLocks/>
          </p:cNvGrpSpPr>
          <p:nvPr/>
        </p:nvGrpSpPr>
        <p:grpSpPr bwMode="auto">
          <a:xfrm>
            <a:off x="8759826" y="1489075"/>
            <a:ext cx="576263" cy="788988"/>
            <a:chOff x="3606" y="1845"/>
            <a:chExt cx="363" cy="497"/>
          </a:xfrm>
        </p:grpSpPr>
        <p:sp>
          <p:nvSpPr>
            <p:cNvPr id="792609" name="AutoShape 33"/>
            <p:cNvSpPr>
              <a:spLocks noChangeArrowheads="1"/>
            </p:cNvSpPr>
            <p:nvPr/>
          </p:nvSpPr>
          <p:spPr bwMode="auto">
            <a:xfrm>
              <a:off x="3606" y="1845"/>
              <a:ext cx="363" cy="316"/>
            </a:xfrm>
            <a:prstGeom prst="flowChartAlternateProces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0" name="Freeform 34"/>
            <p:cNvSpPr>
              <a:spLocks/>
            </p:cNvSpPr>
            <p:nvPr/>
          </p:nvSpPr>
          <p:spPr bwMode="auto">
            <a:xfrm>
              <a:off x="3615" y="2175"/>
              <a:ext cx="333"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chemeClr val="hlink"/>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1" name="AutoShape 35"/>
            <p:cNvSpPr>
              <a:spLocks noChangeArrowheads="1"/>
            </p:cNvSpPr>
            <p:nvPr/>
          </p:nvSpPr>
          <p:spPr bwMode="auto">
            <a:xfrm>
              <a:off x="3643" y="1890"/>
              <a:ext cx="290" cy="237"/>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grpSp>
        <p:nvGrpSpPr>
          <p:cNvPr id="792612" name="Group 36"/>
          <p:cNvGrpSpPr>
            <a:grpSpLocks/>
          </p:cNvGrpSpPr>
          <p:nvPr/>
        </p:nvGrpSpPr>
        <p:grpSpPr bwMode="auto">
          <a:xfrm>
            <a:off x="8904289" y="1700214"/>
            <a:ext cx="720725" cy="790575"/>
            <a:chOff x="3696" y="2025"/>
            <a:chExt cx="454" cy="498"/>
          </a:xfrm>
        </p:grpSpPr>
        <p:sp>
          <p:nvSpPr>
            <p:cNvPr id="792613" name="AutoShape 37"/>
            <p:cNvSpPr>
              <a:spLocks noChangeArrowheads="1"/>
            </p:cNvSpPr>
            <p:nvPr/>
          </p:nvSpPr>
          <p:spPr bwMode="auto">
            <a:xfrm>
              <a:off x="3696" y="2025"/>
              <a:ext cx="454" cy="317"/>
            </a:xfrm>
            <a:prstGeom prst="flowChartAlternateProcess">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4" name="Freeform 38"/>
            <p:cNvSpPr>
              <a:spLocks/>
            </p:cNvSpPr>
            <p:nvPr/>
          </p:nvSpPr>
          <p:spPr bwMode="auto">
            <a:xfrm>
              <a:off x="3707" y="2356"/>
              <a:ext cx="417"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5" name="AutoShape 39"/>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16" name="Line 40"/>
          <p:cNvSpPr>
            <a:spLocks noChangeShapeType="1"/>
          </p:cNvSpPr>
          <p:nvPr/>
        </p:nvSpPr>
        <p:spPr bwMode="auto">
          <a:xfrm>
            <a:off x="3719514" y="16287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7" name="Rectangle 41"/>
          <p:cNvSpPr>
            <a:spLocks noGrp="1" noChangeArrowheads="1"/>
          </p:cNvSpPr>
          <p:nvPr>
            <p:ph type="title"/>
          </p:nvPr>
        </p:nvSpPr>
        <p:spPr>
          <a:xfrm>
            <a:off x="1415482" y="24120"/>
            <a:ext cx="9252519" cy="1101419"/>
          </a:xfrm>
          <a:noFill/>
          <a:ln/>
        </p:spPr>
        <p:txBody>
          <a:bodyPr>
            <a:normAutofit/>
          </a:bodyPr>
          <a:lstStyle/>
          <a:p>
            <a:r>
              <a:rPr lang="ja-JP" altLang="en-US" dirty="0"/>
              <a:t>☆ </a:t>
            </a:r>
            <a:r>
              <a:rPr lang="en-US" altLang="ja-JP" sz="4000" dirty="0" smtClean="0"/>
              <a:t>PORTA</a:t>
            </a:r>
            <a:r>
              <a:rPr lang="ja-JP" altLang="en-US" sz="4000" dirty="0" err="1"/>
              <a:t>での</a:t>
            </a:r>
            <a:r>
              <a:rPr lang="ja-JP" altLang="en-US" sz="4000" dirty="0"/>
              <a:t>統合検索の概念（全体）</a:t>
            </a:r>
          </a:p>
        </p:txBody>
      </p:sp>
      <p:sp>
        <p:nvSpPr>
          <p:cNvPr id="792618" name="Line 42"/>
          <p:cNvSpPr>
            <a:spLocks noChangeShapeType="1"/>
          </p:cNvSpPr>
          <p:nvPr/>
        </p:nvSpPr>
        <p:spPr bwMode="auto">
          <a:xfrm>
            <a:off x="3719514" y="20605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19" name="Line 43"/>
          <p:cNvSpPr>
            <a:spLocks noChangeShapeType="1"/>
          </p:cNvSpPr>
          <p:nvPr/>
        </p:nvSpPr>
        <p:spPr bwMode="auto">
          <a:xfrm>
            <a:off x="3719514" y="4652963"/>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20" name="AutoShape 44"/>
          <p:cNvSpPr>
            <a:spLocks noChangeArrowheads="1"/>
          </p:cNvSpPr>
          <p:nvPr/>
        </p:nvSpPr>
        <p:spPr bwMode="auto">
          <a:xfrm>
            <a:off x="1992313" y="5302250"/>
            <a:ext cx="1727200" cy="64928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他デジタル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アーカイブ</a:t>
            </a:r>
          </a:p>
        </p:txBody>
      </p:sp>
      <p:sp>
        <p:nvSpPr>
          <p:cNvPr id="792621" name="AutoShape 45"/>
          <p:cNvSpPr>
            <a:spLocks noChangeArrowheads="1"/>
          </p:cNvSpPr>
          <p:nvPr/>
        </p:nvSpPr>
        <p:spPr bwMode="auto">
          <a:xfrm>
            <a:off x="1919289" y="4149726"/>
            <a:ext cx="1800225" cy="10080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400" b="1">
                <a:solidFill>
                  <a:srgbClr val="663300"/>
                </a:solidFill>
                <a:latin typeface="Meiryo UI" panose="020B0604030504040204" pitchFamily="50" charset="-128"/>
                <a:ea typeface="Meiryo UI" panose="020B0604030504040204" pitchFamily="50" charset="-128"/>
              </a:rPr>
              <a:t>NDL</a:t>
            </a:r>
          </a:p>
          <a:p>
            <a:pPr algn="ctr" fontAlgn="base">
              <a:spcBef>
                <a:spcPct val="0"/>
              </a:spcBef>
              <a:spcAft>
                <a:spcPct val="0"/>
              </a:spcAft>
            </a:pPr>
            <a:r>
              <a:rPr lang="ja-JP" altLang="en-US" sz="1400">
                <a:solidFill>
                  <a:srgbClr val="663300"/>
                </a:solidFill>
                <a:latin typeface="Meiryo UI" panose="020B0604030504040204" pitchFamily="50" charset="-128"/>
                <a:ea typeface="Meiryo UI" panose="020B0604030504040204" pitchFamily="50" charset="-128"/>
              </a:rPr>
              <a:t>･デジタルデポジット</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・近代デジタルライブラリ</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・貴重書デジタルライブラリ</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a:t>
            </a:r>
            <a:r>
              <a:rPr lang="en-US" altLang="ja-JP" sz="1200">
                <a:solidFill>
                  <a:srgbClr val="663300"/>
                </a:solidFill>
                <a:latin typeface="Meiryo UI" panose="020B0604030504040204" pitchFamily="50" charset="-128"/>
                <a:ea typeface="Meiryo UI" panose="020B0604030504040204" pitchFamily="50" charset="-128"/>
              </a:rPr>
              <a:t>WARP</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a:t>
            </a:r>
          </a:p>
        </p:txBody>
      </p:sp>
      <p:sp>
        <p:nvSpPr>
          <p:cNvPr id="792622" name="AutoShape 46"/>
          <p:cNvSpPr>
            <a:spLocks noChangeArrowheads="1"/>
          </p:cNvSpPr>
          <p:nvPr/>
        </p:nvSpPr>
        <p:spPr bwMode="auto">
          <a:xfrm>
            <a:off x="4440238" y="5805488"/>
            <a:ext cx="1873250" cy="863600"/>
          </a:xfrm>
          <a:prstGeom prst="wedgeRoundRectCallout">
            <a:avLst>
              <a:gd name="adj1" fmla="val -72713"/>
              <a:gd name="adj2" fmla="val -167278"/>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統合検索のためのインタフェース</a:t>
            </a:r>
          </a:p>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OAI-PMH</a:t>
            </a: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SRW</a:t>
            </a:r>
            <a:r>
              <a:rPr lang="ja-JP" altLang="en-US" sz="1200" b="1">
                <a:solidFill>
                  <a:srgbClr val="C87700"/>
                </a:solidFill>
                <a:latin typeface="Meiryo UI" panose="020B0604030504040204" pitchFamily="50" charset="-128"/>
                <a:ea typeface="Meiryo UI" panose="020B0604030504040204" pitchFamily="50" charset="-128"/>
              </a:rPr>
              <a:t>、</a:t>
            </a:r>
            <a:r>
              <a:rPr lang="en-US" altLang="ja-JP" sz="1200" b="1">
                <a:solidFill>
                  <a:srgbClr val="C87700"/>
                </a:solidFill>
                <a:latin typeface="Meiryo UI" panose="020B0604030504040204" pitchFamily="50" charset="-128"/>
                <a:ea typeface="Meiryo UI" panose="020B0604030504040204" pitchFamily="50" charset="-128"/>
              </a:rPr>
              <a:t>Z39.50</a:t>
            </a:r>
            <a:r>
              <a:rPr lang="ja-JP" altLang="en-US" sz="1200" b="1">
                <a:solidFill>
                  <a:srgbClr val="C87700"/>
                </a:solidFill>
                <a:latin typeface="Meiryo UI" panose="020B0604030504040204" pitchFamily="50" charset="-128"/>
                <a:ea typeface="Meiryo UI" panose="020B0604030504040204" pitchFamily="50" charset="-128"/>
              </a:rPr>
              <a:t>等）</a:t>
            </a:r>
          </a:p>
        </p:txBody>
      </p:sp>
      <p:sp>
        <p:nvSpPr>
          <p:cNvPr id="792623" name="Line 47"/>
          <p:cNvSpPr>
            <a:spLocks noChangeShapeType="1"/>
          </p:cNvSpPr>
          <p:nvPr/>
        </p:nvSpPr>
        <p:spPr bwMode="auto">
          <a:xfrm>
            <a:off x="3719514" y="5445125"/>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24" name="AutoShape 48"/>
          <p:cNvSpPr>
            <a:spLocks noChangeArrowheads="1"/>
          </p:cNvSpPr>
          <p:nvPr/>
        </p:nvSpPr>
        <p:spPr bwMode="auto">
          <a:xfrm>
            <a:off x="7104064" y="1700214"/>
            <a:ext cx="1152525"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・各図書館</a:t>
            </a:r>
          </a:p>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・他システム</a:t>
            </a:r>
          </a:p>
          <a:p>
            <a:pPr algn="ctr" fontAlgn="base">
              <a:spcBef>
                <a:spcPct val="0"/>
              </a:spcBef>
              <a:spcAft>
                <a:spcPct val="0"/>
              </a:spcAft>
            </a:pPr>
            <a:r>
              <a:rPr lang="ja-JP" altLang="en-US" sz="1200" dirty="0">
                <a:solidFill>
                  <a:srgbClr val="663300"/>
                </a:solidFill>
                <a:latin typeface="Meiryo UI" panose="020B0604030504040204" pitchFamily="50" charset="-128"/>
                <a:ea typeface="Meiryo UI" panose="020B0604030504040204" pitchFamily="50" charset="-128"/>
              </a:rPr>
              <a:t>・</a:t>
            </a:r>
            <a:r>
              <a:rPr lang="en-US" altLang="ja-JP" sz="1200" dirty="0">
                <a:solidFill>
                  <a:srgbClr val="663300"/>
                </a:solidFill>
                <a:latin typeface="Meiryo UI" panose="020B0604030504040204" pitchFamily="50" charset="-128"/>
                <a:ea typeface="Meiryo UI" panose="020B0604030504040204" pitchFamily="50" charset="-128"/>
              </a:rPr>
              <a:t>Google</a:t>
            </a:r>
            <a:r>
              <a:rPr lang="ja-JP" altLang="en-US" sz="1200" dirty="0">
                <a:solidFill>
                  <a:srgbClr val="663300"/>
                </a:solidFill>
                <a:latin typeface="Meiryo UI" panose="020B0604030504040204" pitchFamily="50" charset="-128"/>
                <a:ea typeface="Meiryo UI" panose="020B0604030504040204" pitchFamily="50" charset="-128"/>
              </a:rPr>
              <a:t>等</a:t>
            </a:r>
          </a:p>
        </p:txBody>
      </p:sp>
      <p:sp>
        <p:nvSpPr>
          <p:cNvPr id="792625" name="AutoShape 49"/>
          <p:cNvSpPr>
            <a:spLocks noChangeArrowheads="1"/>
          </p:cNvSpPr>
          <p:nvPr/>
        </p:nvSpPr>
        <p:spPr bwMode="auto">
          <a:xfrm>
            <a:off x="1919289" y="1196976"/>
            <a:ext cx="1800225" cy="5762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岡山デジタル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大百科</a:t>
            </a:r>
          </a:p>
        </p:txBody>
      </p:sp>
      <p:sp>
        <p:nvSpPr>
          <p:cNvPr id="792626" name="AutoShape 50"/>
          <p:cNvSpPr>
            <a:spLocks noChangeArrowheads="1"/>
          </p:cNvSpPr>
          <p:nvPr/>
        </p:nvSpPr>
        <p:spPr bwMode="auto">
          <a:xfrm>
            <a:off x="1847850" y="5446714"/>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他デジタル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アーカイブ</a:t>
            </a:r>
          </a:p>
        </p:txBody>
      </p:sp>
      <p:sp>
        <p:nvSpPr>
          <p:cNvPr id="792627" name="AutoShape 51"/>
          <p:cNvSpPr>
            <a:spLocks noChangeArrowheads="1"/>
          </p:cNvSpPr>
          <p:nvPr/>
        </p:nvSpPr>
        <p:spPr bwMode="auto">
          <a:xfrm>
            <a:off x="1703388" y="5589589"/>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他デジタル</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アーカイブ</a:t>
            </a:r>
          </a:p>
        </p:txBody>
      </p:sp>
      <p:grpSp>
        <p:nvGrpSpPr>
          <p:cNvPr id="792628" name="Group 52"/>
          <p:cNvGrpSpPr>
            <a:grpSpLocks noChangeAspect="1"/>
          </p:cNvGrpSpPr>
          <p:nvPr/>
        </p:nvGrpSpPr>
        <p:grpSpPr bwMode="auto">
          <a:xfrm>
            <a:off x="12372975" y="4292600"/>
            <a:ext cx="787400" cy="2305050"/>
            <a:chOff x="4785" y="2704"/>
            <a:chExt cx="496" cy="1452"/>
          </a:xfrm>
        </p:grpSpPr>
        <p:sp>
          <p:nvSpPr>
            <p:cNvPr id="792629" name="AutoShape 53"/>
            <p:cNvSpPr>
              <a:spLocks noChangeAspect="1" noChangeArrowheads="1" noTextEdit="1"/>
            </p:cNvSpPr>
            <p:nvPr/>
          </p:nvSpPr>
          <p:spPr bwMode="auto">
            <a:xfrm>
              <a:off x="4785" y="2704"/>
              <a:ext cx="496" cy="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pic>
          <p:nvPicPr>
            <p:cNvPr id="792630"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 y="3394"/>
              <a:ext cx="4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31" name="Freeform 55"/>
            <p:cNvSpPr>
              <a:spLocks/>
            </p:cNvSpPr>
            <p:nvPr/>
          </p:nvSpPr>
          <p:spPr bwMode="auto">
            <a:xfrm>
              <a:off x="4818" y="3406"/>
              <a:ext cx="453" cy="353"/>
            </a:xfrm>
            <a:custGeom>
              <a:avLst/>
              <a:gdLst>
                <a:gd name="T0" fmla="*/ 0 w 1209"/>
                <a:gd name="T1" fmla="*/ 807 h 941"/>
                <a:gd name="T2" fmla="*/ 0 w 1209"/>
                <a:gd name="T3" fmla="*/ 0 h 941"/>
                <a:gd name="T4" fmla="*/ 1209 w 1209"/>
                <a:gd name="T5" fmla="*/ 0 h 941"/>
                <a:gd name="T6" fmla="*/ 1209 w 1209"/>
                <a:gd name="T7" fmla="*/ 807 h 941"/>
                <a:gd name="T8" fmla="*/ 604 w 1209"/>
                <a:gd name="T9" fmla="*/ 807 h 941"/>
                <a:gd name="T10" fmla="*/ 0 w 1209"/>
                <a:gd name="T11" fmla="*/ 807 h 941"/>
              </a:gdLst>
              <a:ahLst/>
              <a:cxnLst>
                <a:cxn ang="0">
                  <a:pos x="T0" y="T1"/>
                </a:cxn>
                <a:cxn ang="0">
                  <a:pos x="T2" y="T3"/>
                </a:cxn>
                <a:cxn ang="0">
                  <a:pos x="T4" y="T5"/>
                </a:cxn>
                <a:cxn ang="0">
                  <a:pos x="T6" y="T7"/>
                </a:cxn>
                <a:cxn ang="0">
                  <a:pos x="T8" y="T9"/>
                </a:cxn>
                <a:cxn ang="0">
                  <a:pos x="T10" y="T11"/>
                </a:cxn>
              </a:cxnLst>
              <a:rect l="0" t="0" r="r" b="b"/>
              <a:pathLst>
                <a:path w="1209" h="941">
                  <a:moveTo>
                    <a:pt x="0" y="807"/>
                  </a:moveTo>
                  <a:lnTo>
                    <a:pt x="0" y="0"/>
                  </a:lnTo>
                  <a:lnTo>
                    <a:pt x="1209" y="0"/>
                  </a:lnTo>
                  <a:lnTo>
                    <a:pt x="1209" y="807"/>
                  </a:lnTo>
                  <a:cubicBezTo>
                    <a:pt x="1030" y="672"/>
                    <a:pt x="783" y="672"/>
                    <a:pt x="604" y="807"/>
                  </a:cubicBezTo>
                  <a:cubicBezTo>
                    <a:pt x="425" y="941"/>
                    <a:pt x="179" y="941"/>
                    <a:pt x="0" y="807"/>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32" name="Rectangle 56"/>
            <p:cNvSpPr>
              <a:spLocks noChangeArrowheads="1"/>
            </p:cNvSpPr>
            <p:nvPr/>
          </p:nvSpPr>
          <p:spPr bwMode="auto">
            <a:xfrm>
              <a:off x="4857" y="3424"/>
              <a:ext cx="25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統合検索</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3" name="Rectangle 57"/>
            <p:cNvSpPr>
              <a:spLocks noChangeArrowheads="1"/>
            </p:cNvSpPr>
            <p:nvPr/>
          </p:nvSpPr>
          <p:spPr bwMode="auto">
            <a:xfrm>
              <a:off x="5109" y="3424"/>
              <a:ext cx="10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のた</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4" name="Rectangle 58"/>
            <p:cNvSpPr>
              <a:spLocks noChangeArrowheads="1"/>
            </p:cNvSpPr>
            <p:nvPr/>
          </p:nvSpPr>
          <p:spPr bwMode="auto">
            <a:xfrm>
              <a:off x="4851" y="3502"/>
              <a:ext cx="10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めの</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5" name="Rectangle 59"/>
            <p:cNvSpPr>
              <a:spLocks noChangeArrowheads="1"/>
            </p:cNvSpPr>
            <p:nvPr/>
          </p:nvSpPr>
          <p:spPr bwMode="auto">
            <a:xfrm>
              <a:off x="4977" y="3502"/>
              <a:ext cx="23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ガイドライ</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36" name="Rectangle 60"/>
            <p:cNvSpPr>
              <a:spLocks noChangeArrowheads="1"/>
            </p:cNvSpPr>
            <p:nvPr/>
          </p:nvSpPr>
          <p:spPr bwMode="auto">
            <a:xfrm>
              <a:off x="5019" y="3580"/>
              <a:ext cx="4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ン</a:t>
              </a:r>
              <a:endParaRPr lang="ja-JP" altLang="en-US">
                <a:solidFill>
                  <a:srgbClr val="000000"/>
                </a:solidFill>
                <a:latin typeface="Meiryo UI" panose="020B0604030504040204" pitchFamily="50" charset="-128"/>
                <a:ea typeface="Meiryo UI" panose="020B0604030504040204" pitchFamily="50" charset="-128"/>
              </a:endParaRPr>
            </a:p>
          </p:txBody>
        </p:sp>
        <p:pic>
          <p:nvPicPr>
            <p:cNvPr id="792637"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 y="3796"/>
              <a:ext cx="46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38" name="Freeform 62"/>
            <p:cNvSpPr>
              <a:spLocks/>
            </p:cNvSpPr>
            <p:nvPr/>
          </p:nvSpPr>
          <p:spPr bwMode="auto">
            <a:xfrm>
              <a:off x="4818" y="3803"/>
              <a:ext cx="453" cy="353"/>
            </a:xfrm>
            <a:custGeom>
              <a:avLst/>
              <a:gdLst>
                <a:gd name="T0" fmla="*/ 0 w 1209"/>
                <a:gd name="T1" fmla="*/ 806 h 940"/>
                <a:gd name="T2" fmla="*/ 0 w 1209"/>
                <a:gd name="T3" fmla="*/ 0 h 940"/>
                <a:gd name="T4" fmla="*/ 1209 w 1209"/>
                <a:gd name="T5" fmla="*/ 0 h 940"/>
                <a:gd name="T6" fmla="*/ 1209 w 1209"/>
                <a:gd name="T7" fmla="*/ 806 h 940"/>
                <a:gd name="T8" fmla="*/ 604 w 1209"/>
                <a:gd name="T9" fmla="*/ 806 h 940"/>
                <a:gd name="T10" fmla="*/ 0 w 1209"/>
                <a:gd name="T11" fmla="*/ 806 h 940"/>
              </a:gdLst>
              <a:ahLst/>
              <a:cxnLst>
                <a:cxn ang="0">
                  <a:pos x="T0" y="T1"/>
                </a:cxn>
                <a:cxn ang="0">
                  <a:pos x="T2" y="T3"/>
                </a:cxn>
                <a:cxn ang="0">
                  <a:pos x="T4" y="T5"/>
                </a:cxn>
                <a:cxn ang="0">
                  <a:pos x="T6" y="T7"/>
                </a:cxn>
                <a:cxn ang="0">
                  <a:pos x="T8" y="T9"/>
                </a:cxn>
                <a:cxn ang="0">
                  <a:pos x="T10" y="T11"/>
                </a:cxn>
              </a:cxnLst>
              <a:rect l="0" t="0" r="r" b="b"/>
              <a:pathLst>
                <a:path w="1209" h="940">
                  <a:moveTo>
                    <a:pt x="0" y="806"/>
                  </a:moveTo>
                  <a:lnTo>
                    <a:pt x="0" y="0"/>
                  </a:lnTo>
                  <a:lnTo>
                    <a:pt x="1209" y="0"/>
                  </a:lnTo>
                  <a:lnTo>
                    <a:pt x="1209" y="806"/>
                  </a:lnTo>
                  <a:cubicBezTo>
                    <a:pt x="1030" y="672"/>
                    <a:pt x="783" y="672"/>
                    <a:pt x="604" y="806"/>
                  </a:cubicBezTo>
                  <a:cubicBezTo>
                    <a:pt x="425" y="940"/>
                    <a:pt x="179" y="940"/>
                    <a:pt x="0" y="80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39" name="Rectangle 63"/>
            <p:cNvSpPr>
              <a:spLocks noChangeArrowheads="1"/>
            </p:cNvSpPr>
            <p:nvPr/>
          </p:nvSpPr>
          <p:spPr bwMode="auto">
            <a:xfrm>
              <a:off x="4851" y="3826"/>
              <a:ext cx="25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検索機能</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0" name="Rectangle 64"/>
            <p:cNvSpPr>
              <a:spLocks noChangeArrowheads="1"/>
            </p:cNvSpPr>
            <p:nvPr/>
          </p:nvSpPr>
          <p:spPr bwMode="auto">
            <a:xfrm>
              <a:off x="5109" y="3826"/>
              <a:ext cx="5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の</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1" name="Rectangle 65"/>
            <p:cNvSpPr>
              <a:spLocks noChangeArrowheads="1"/>
            </p:cNvSpPr>
            <p:nvPr/>
          </p:nvSpPr>
          <p:spPr bwMode="auto">
            <a:xfrm>
              <a:off x="5175" y="3826"/>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提</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2" name="Rectangle 66"/>
            <p:cNvSpPr>
              <a:spLocks noChangeArrowheads="1"/>
            </p:cNvSpPr>
            <p:nvPr/>
          </p:nvSpPr>
          <p:spPr bwMode="auto">
            <a:xfrm>
              <a:off x="4857" y="3898"/>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供</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3" name="Rectangle 67"/>
            <p:cNvSpPr>
              <a:spLocks noChangeArrowheads="1"/>
            </p:cNvSpPr>
            <p:nvPr/>
          </p:nvSpPr>
          <p:spPr bwMode="auto">
            <a:xfrm>
              <a:off x="4923" y="3898"/>
              <a:ext cx="20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のための</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4" name="Rectangle 68"/>
            <p:cNvSpPr>
              <a:spLocks noChangeArrowheads="1"/>
            </p:cNvSpPr>
            <p:nvPr/>
          </p:nvSpPr>
          <p:spPr bwMode="auto">
            <a:xfrm>
              <a:off x="5169" y="3898"/>
              <a:ext cx="5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ガ</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45" name="Rectangle 69"/>
            <p:cNvSpPr>
              <a:spLocks noChangeArrowheads="1"/>
            </p:cNvSpPr>
            <p:nvPr/>
          </p:nvSpPr>
          <p:spPr bwMode="auto">
            <a:xfrm>
              <a:off x="4917" y="3976"/>
              <a:ext cx="23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イドライン</a:t>
              </a:r>
              <a:endParaRPr lang="ja-JP" altLang="en-US">
                <a:solidFill>
                  <a:srgbClr val="000000"/>
                </a:solidFill>
                <a:latin typeface="Meiryo UI" panose="020B0604030504040204" pitchFamily="50" charset="-128"/>
                <a:ea typeface="Meiryo UI" panose="020B0604030504040204" pitchFamily="50" charset="-128"/>
              </a:endParaRPr>
            </a:p>
          </p:txBody>
        </p:sp>
        <p:pic>
          <p:nvPicPr>
            <p:cNvPr id="792646"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9" y="2998"/>
              <a:ext cx="46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47" name="Freeform 71"/>
            <p:cNvSpPr>
              <a:spLocks/>
            </p:cNvSpPr>
            <p:nvPr/>
          </p:nvSpPr>
          <p:spPr bwMode="auto">
            <a:xfrm>
              <a:off x="4818" y="3009"/>
              <a:ext cx="453" cy="342"/>
            </a:xfrm>
            <a:custGeom>
              <a:avLst/>
              <a:gdLst>
                <a:gd name="T0" fmla="*/ 0 w 1209"/>
                <a:gd name="T1" fmla="*/ 776 h 911"/>
                <a:gd name="T2" fmla="*/ 0 w 1209"/>
                <a:gd name="T3" fmla="*/ 0 h 911"/>
                <a:gd name="T4" fmla="*/ 1209 w 1209"/>
                <a:gd name="T5" fmla="*/ 0 h 911"/>
                <a:gd name="T6" fmla="*/ 1209 w 1209"/>
                <a:gd name="T7" fmla="*/ 776 h 911"/>
                <a:gd name="T8" fmla="*/ 604 w 1209"/>
                <a:gd name="T9" fmla="*/ 776 h 911"/>
                <a:gd name="T10" fmla="*/ 0 w 1209"/>
                <a:gd name="T11" fmla="*/ 776 h 911"/>
              </a:gdLst>
              <a:ahLst/>
              <a:cxnLst>
                <a:cxn ang="0">
                  <a:pos x="T0" y="T1"/>
                </a:cxn>
                <a:cxn ang="0">
                  <a:pos x="T2" y="T3"/>
                </a:cxn>
                <a:cxn ang="0">
                  <a:pos x="T4" y="T5"/>
                </a:cxn>
                <a:cxn ang="0">
                  <a:pos x="T6" y="T7"/>
                </a:cxn>
                <a:cxn ang="0">
                  <a:pos x="T8" y="T9"/>
                </a:cxn>
                <a:cxn ang="0">
                  <a:pos x="T10" y="T11"/>
                </a:cxn>
              </a:cxnLst>
              <a:rect l="0" t="0" r="r" b="b"/>
              <a:pathLst>
                <a:path w="1209" h="911">
                  <a:moveTo>
                    <a:pt x="0" y="776"/>
                  </a:moveTo>
                  <a:lnTo>
                    <a:pt x="0" y="0"/>
                  </a:lnTo>
                  <a:lnTo>
                    <a:pt x="1209" y="0"/>
                  </a:lnTo>
                  <a:lnTo>
                    <a:pt x="1209" y="776"/>
                  </a:lnTo>
                  <a:cubicBezTo>
                    <a:pt x="1030" y="642"/>
                    <a:pt x="783" y="642"/>
                    <a:pt x="604" y="776"/>
                  </a:cubicBezTo>
                  <a:cubicBezTo>
                    <a:pt x="425" y="911"/>
                    <a:pt x="179" y="911"/>
                    <a:pt x="0" y="77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48" name="Rectangle 72"/>
            <p:cNvSpPr>
              <a:spLocks noChangeArrowheads="1"/>
            </p:cNvSpPr>
            <p:nvPr/>
          </p:nvSpPr>
          <p:spPr bwMode="auto">
            <a:xfrm>
              <a:off x="4839" y="3022"/>
              <a:ext cx="9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ja-JP" sz="800">
                  <a:solidFill>
                    <a:srgbClr val="000000"/>
                  </a:solidFill>
                  <a:latin typeface="Meiryo UI" panose="020B0604030504040204" pitchFamily="50" charset="-128"/>
                  <a:ea typeface="Meiryo UI" panose="020B0604030504040204" pitchFamily="50" charset="-128"/>
                </a:rPr>
                <a:t>DA</a:t>
              </a:r>
              <a:endParaRPr lang="en-US" altLang="ja-JP">
                <a:solidFill>
                  <a:srgbClr val="000000"/>
                </a:solidFill>
                <a:latin typeface="Meiryo UI" panose="020B0604030504040204" pitchFamily="50" charset="-128"/>
                <a:ea typeface="Meiryo UI" panose="020B0604030504040204" pitchFamily="50" charset="-128"/>
              </a:endParaRPr>
            </a:p>
          </p:txBody>
        </p:sp>
        <p:sp>
          <p:nvSpPr>
            <p:cNvPr id="792649" name="Rectangle 73"/>
            <p:cNvSpPr>
              <a:spLocks noChangeArrowheads="1"/>
            </p:cNvSpPr>
            <p:nvPr/>
          </p:nvSpPr>
          <p:spPr bwMode="auto">
            <a:xfrm>
              <a:off x="4923" y="3022"/>
              <a:ext cx="28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メタデータス</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0" name="Rectangle 74"/>
            <p:cNvSpPr>
              <a:spLocks noChangeArrowheads="1"/>
            </p:cNvSpPr>
            <p:nvPr/>
          </p:nvSpPr>
          <p:spPr bwMode="auto">
            <a:xfrm>
              <a:off x="4851" y="3100"/>
              <a:ext cx="34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キーマガイドラ</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1" name="Rectangle 75"/>
            <p:cNvSpPr>
              <a:spLocks noChangeArrowheads="1"/>
            </p:cNvSpPr>
            <p:nvPr/>
          </p:nvSpPr>
          <p:spPr bwMode="auto">
            <a:xfrm>
              <a:off x="4989" y="3178"/>
              <a:ext cx="9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イン</a:t>
              </a:r>
              <a:endParaRPr lang="ja-JP" altLang="en-US">
                <a:solidFill>
                  <a:srgbClr val="000000"/>
                </a:solidFill>
                <a:latin typeface="Meiryo UI" panose="020B0604030504040204" pitchFamily="50" charset="-128"/>
                <a:ea typeface="Meiryo UI" panose="020B0604030504040204" pitchFamily="50" charset="-128"/>
              </a:endParaRPr>
            </a:p>
          </p:txBody>
        </p:sp>
        <p:pic>
          <p:nvPicPr>
            <p:cNvPr id="792652"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 y="2704"/>
              <a:ext cx="4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2653" name="Freeform 77"/>
            <p:cNvSpPr>
              <a:spLocks/>
            </p:cNvSpPr>
            <p:nvPr/>
          </p:nvSpPr>
          <p:spPr bwMode="auto">
            <a:xfrm>
              <a:off x="4795" y="2714"/>
              <a:ext cx="476" cy="248"/>
            </a:xfrm>
            <a:custGeom>
              <a:avLst/>
              <a:gdLst>
                <a:gd name="T0" fmla="*/ 0 w 1270"/>
                <a:gd name="T1" fmla="*/ 556 h 661"/>
                <a:gd name="T2" fmla="*/ 0 w 1270"/>
                <a:gd name="T3" fmla="*/ 0 h 661"/>
                <a:gd name="T4" fmla="*/ 1270 w 1270"/>
                <a:gd name="T5" fmla="*/ 0 h 661"/>
                <a:gd name="T6" fmla="*/ 1270 w 1270"/>
                <a:gd name="T7" fmla="*/ 556 h 661"/>
                <a:gd name="T8" fmla="*/ 635 w 1270"/>
                <a:gd name="T9" fmla="*/ 556 h 661"/>
                <a:gd name="T10" fmla="*/ 0 w 1270"/>
                <a:gd name="T11" fmla="*/ 556 h 661"/>
              </a:gdLst>
              <a:ahLst/>
              <a:cxnLst>
                <a:cxn ang="0">
                  <a:pos x="T0" y="T1"/>
                </a:cxn>
                <a:cxn ang="0">
                  <a:pos x="T2" y="T3"/>
                </a:cxn>
                <a:cxn ang="0">
                  <a:pos x="T4" y="T5"/>
                </a:cxn>
                <a:cxn ang="0">
                  <a:pos x="T6" y="T7"/>
                </a:cxn>
                <a:cxn ang="0">
                  <a:pos x="T8" y="T9"/>
                </a:cxn>
                <a:cxn ang="0">
                  <a:pos x="T10" y="T11"/>
                </a:cxn>
              </a:cxnLst>
              <a:rect l="0" t="0" r="r" b="b"/>
              <a:pathLst>
                <a:path w="1270" h="661">
                  <a:moveTo>
                    <a:pt x="0" y="556"/>
                  </a:moveTo>
                  <a:lnTo>
                    <a:pt x="0" y="0"/>
                  </a:lnTo>
                  <a:lnTo>
                    <a:pt x="1270" y="0"/>
                  </a:lnTo>
                  <a:lnTo>
                    <a:pt x="1270" y="556"/>
                  </a:lnTo>
                  <a:cubicBezTo>
                    <a:pt x="1072" y="450"/>
                    <a:pt x="833" y="450"/>
                    <a:pt x="635" y="556"/>
                  </a:cubicBezTo>
                  <a:cubicBezTo>
                    <a:pt x="437" y="661"/>
                    <a:pt x="198" y="661"/>
                    <a:pt x="0" y="556"/>
                  </a:cubicBez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54" name="Rectangle 78"/>
            <p:cNvSpPr>
              <a:spLocks noChangeArrowheads="1"/>
            </p:cNvSpPr>
            <p:nvPr/>
          </p:nvSpPr>
          <p:spPr bwMode="auto">
            <a:xfrm>
              <a:off x="4827" y="2728"/>
              <a:ext cx="20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デジタル</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5" name="Rectangle 79"/>
            <p:cNvSpPr>
              <a:spLocks noChangeArrowheads="1"/>
            </p:cNvSpPr>
            <p:nvPr/>
          </p:nvSpPr>
          <p:spPr bwMode="auto">
            <a:xfrm>
              <a:off x="5061" y="2728"/>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化</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6" name="Rectangle 80"/>
            <p:cNvSpPr>
              <a:spLocks noChangeArrowheads="1"/>
            </p:cNvSpPr>
            <p:nvPr/>
          </p:nvSpPr>
          <p:spPr bwMode="auto">
            <a:xfrm>
              <a:off x="5127" y="2728"/>
              <a:ext cx="9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ガイ</a:t>
              </a:r>
              <a:endParaRPr lang="ja-JP" altLang="en-US">
                <a:solidFill>
                  <a:srgbClr val="000000"/>
                </a:solidFill>
                <a:latin typeface="Meiryo UI" panose="020B0604030504040204" pitchFamily="50" charset="-128"/>
                <a:ea typeface="Meiryo UI" panose="020B0604030504040204" pitchFamily="50" charset="-128"/>
              </a:endParaRPr>
            </a:p>
          </p:txBody>
        </p:sp>
        <p:sp>
          <p:nvSpPr>
            <p:cNvPr id="792657" name="Rectangle 81"/>
            <p:cNvSpPr>
              <a:spLocks noChangeArrowheads="1"/>
            </p:cNvSpPr>
            <p:nvPr/>
          </p:nvSpPr>
          <p:spPr bwMode="auto">
            <a:xfrm>
              <a:off x="4929" y="2806"/>
              <a:ext cx="18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ja-JP" altLang="en-US" sz="800">
                  <a:solidFill>
                    <a:srgbClr val="000000"/>
                  </a:solidFill>
                  <a:latin typeface="Meiryo UI" panose="020B0604030504040204" pitchFamily="50" charset="-128"/>
                  <a:ea typeface="Meiryo UI" panose="020B0604030504040204" pitchFamily="50" charset="-128"/>
                </a:rPr>
                <a:t>ドライン</a:t>
              </a:r>
              <a:endParaRPr lang="ja-JP" altLang="en-US">
                <a:solidFill>
                  <a:srgbClr val="000000"/>
                </a:solidFill>
                <a:latin typeface="Meiryo UI" panose="020B0604030504040204" pitchFamily="50" charset="-128"/>
                <a:ea typeface="Meiryo UI" panose="020B0604030504040204" pitchFamily="50" charset="-128"/>
              </a:endParaRPr>
            </a:p>
          </p:txBody>
        </p:sp>
      </p:grpSp>
      <p:sp>
        <p:nvSpPr>
          <p:cNvPr id="792658" name="AutoShape 82"/>
          <p:cNvSpPr>
            <a:spLocks noChangeArrowheads="1"/>
          </p:cNvSpPr>
          <p:nvPr/>
        </p:nvSpPr>
        <p:spPr bwMode="auto">
          <a:xfrm>
            <a:off x="5880101" y="5229226"/>
            <a:ext cx="2232025" cy="792163"/>
          </a:xfrm>
          <a:prstGeom prst="cloudCallout">
            <a:avLst>
              <a:gd name="adj1" fmla="val -51282"/>
              <a:gd name="adj2" fmla="val -97296"/>
            </a:avLst>
          </a:prstGeom>
          <a:gradFill rotWithShape="1">
            <a:gsLst>
              <a:gs pos="0">
                <a:schemeClr val="bg1"/>
              </a:gs>
              <a:gs pos="100000">
                <a:srgbClr val="FFCC99"/>
              </a:gs>
            </a:gsLst>
            <a:path path="rect">
              <a:fillToRect l="50000" t="50000" r="50000" b="50000"/>
            </a:path>
          </a:gra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ja-JP" altLang="en-US" sz="1400" b="1">
                <a:solidFill>
                  <a:srgbClr val="FF3300"/>
                </a:solidFill>
                <a:latin typeface="Meiryo UI" panose="020B0604030504040204" pitchFamily="50" charset="-128"/>
                <a:ea typeface="Meiryo UI" panose="020B0604030504040204" pitchFamily="50" charset="-128"/>
              </a:rPr>
              <a:t>アクセスの入り口を広く多様に</a:t>
            </a:r>
          </a:p>
        </p:txBody>
      </p:sp>
      <p:sp>
        <p:nvSpPr>
          <p:cNvPr id="792659" name="Line 83"/>
          <p:cNvSpPr>
            <a:spLocks noChangeShapeType="1"/>
          </p:cNvSpPr>
          <p:nvPr/>
        </p:nvSpPr>
        <p:spPr bwMode="auto">
          <a:xfrm>
            <a:off x="3719514" y="2852738"/>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nvGrpSpPr>
          <p:cNvPr id="792660" name="Group 84"/>
          <p:cNvGrpSpPr>
            <a:grpSpLocks/>
          </p:cNvGrpSpPr>
          <p:nvPr/>
        </p:nvGrpSpPr>
        <p:grpSpPr bwMode="auto">
          <a:xfrm>
            <a:off x="9767889" y="2349501"/>
            <a:ext cx="719137" cy="792163"/>
            <a:chOff x="3696" y="1161"/>
            <a:chExt cx="609" cy="636"/>
          </a:xfrm>
        </p:grpSpPr>
        <p:sp>
          <p:nvSpPr>
            <p:cNvPr id="792661" name="AutoShape 85"/>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2" name="AutoShape 86"/>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3" name="AutoShape 87"/>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4" name="AutoShape 88"/>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5" name="AutoShape 89"/>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6" name="AutoShape 90"/>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grpSp>
        <p:nvGrpSpPr>
          <p:cNvPr id="792667" name="Group 91"/>
          <p:cNvGrpSpPr>
            <a:grpSpLocks/>
          </p:cNvGrpSpPr>
          <p:nvPr/>
        </p:nvGrpSpPr>
        <p:grpSpPr bwMode="auto">
          <a:xfrm>
            <a:off x="8112126" y="4437064"/>
            <a:ext cx="720725" cy="790575"/>
            <a:chOff x="3696" y="2025"/>
            <a:chExt cx="454" cy="498"/>
          </a:xfrm>
        </p:grpSpPr>
        <p:sp>
          <p:nvSpPr>
            <p:cNvPr id="792668" name="AutoShape 92"/>
            <p:cNvSpPr>
              <a:spLocks noChangeArrowheads="1"/>
            </p:cNvSpPr>
            <p:nvPr/>
          </p:nvSpPr>
          <p:spPr bwMode="auto">
            <a:xfrm>
              <a:off x="3696" y="2025"/>
              <a:ext cx="454" cy="317"/>
            </a:xfrm>
            <a:prstGeom prst="flowChartAlternateProcess">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69" name="Freeform 93"/>
            <p:cNvSpPr>
              <a:spLocks/>
            </p:cNvSpPr>
            <p:nvPr/>
          </p:nvSpPr>
          <p:spPr bwMode="auto">
            <a:xfrm>
              <a:off x="3707" y="2356"/>
              <a:ext cx="417"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0" name="AutoShape 94"/>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73" name="Line 97"/>
          <p:cNvSpPr>
            <a:spLocks noChangeShapeType="1"/>
          </p:cNvSpPr>
          <p:nvPr/>
        </p:nvSpPr>
        <p:spPr bwMode="auto">
          <a:xfrm flipH="1">
            <a:off x="6096001" y="4005263"/>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4" name="Line 98"/>
          <p:cNvSpPr>
            <a:spLocks noChangeShapeType="1"/>
          </p:cNvSpPr>
          <p:nvPr/>
        </p:nvSpPr>
        <p:spPr bwMode="auto">
          <a:xfrm>
            <a:off x="6094414" y="3641725"/>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5" name="AutoShape 99"/>
          <p:cNvSpPr>
            <a:spLocks noChangeArrowheads="1"/>
          </p:cNvSpPr>
          <p:nvPr/>
        </p:nvSpPr>
        <p:spPr bwMode="auto">
          <a:xfrm>
            <a:off x="7175500" y="3500439"/>
            <a:ext cx="122555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ブラウザ機能拡張</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a:t>
            </a:r>
            <a:r>
              <a:rPr lang="en-US" altLang="ja-JP" sz="1200">
                <a:solidFill>
                  <a:srgbClr val="663300"/>
                </a:solidFill>
                <a:latin typeface="Meiryo UI" panose="020B0604030504040204" pitchFamily="50" charset="-128"/>
                <a:ea typeface="Meiryo UI" panose="020B0604030504040204" pitchFamily="50" charset="-128"/>
              </a:rPr>
              <a:t>Firefox</a:t>
            </a:r>
            <a:r>
              <a:rPr lang="ja-JP" altLang="en-US" sz="1200">
                <a:solidFill>
                  <a:srgbClr val="663300"/>
                </a:solidFill>
                <a:latin typeface="Meiryo UI" panose="020B0604030504040204" pitchFamily="50" charset="-128"/>
                <a:ea typeface="Meiryo UI" panose="020B0604030504040204" pitchFamily="50" charset="-128"/>
              </a:rPr>
              <a:t>検索バー</a:t>
            </a:r>
            <a:br>
              <a:rPr lang="ja-JP" altLang="en-US" sz="1200">
                <a:solidFill>
                  <a:srgbClr val="663300"/>
                </a:solidFill>
                <a:latin typeface="Meiryo UI" panose="020B0604030504040204" pitchFamily="50" charset="-128"/>
                <a:ea typeface="Meiryo UI" panose="020B0604030504040204" pitchFamily="50" charset="-128"/>
              </a:rPr>
            </a:br>
            <a:r>
              <a:rPr lang="ja-JP" altLang="en-US" sz="1200">
                <a:solidFill>
                  <a:srgbClr val="663300"/>
                </a:solidFill>
                <a:latin typeface="Meiryo UI" panose="020B0604030504040204" pitchFamily="50" charset="-128"/>
                <a:ea typeface="Meiryo UI" panose="020B0604030504040204" pitchFamily="50" charset="-128"/>
              </a:rPr>
              <a:t>・</a:t>
            </a:r>
            <a:r>
              <a:rPr lang="en-US" altLang="ja-JP" sz="1200">
                <a:solidFill>
                  <a:srgbClr val="663300"/>
                </a:solidFill>
                <a:latin typeface="Meiryo UI" panose="020B0604030504040204" pitchFamily="50" charset="-128"/>
                <a:ea typeface="Meiryo UI" panose="020B0604030504040204" pitchFamily="50" charset="-128"/>
              </a:rPr>
              <a:t>Google</a:t>
            </a:r>
            <a:r>
              <a:rPr lang="ja-JP" altLang="en-US" sz="1200">
                <a:solidFill>
                  <a:srgbClr val="663300"/>
                </a:solidFill>
                <a:latin typeface="Meiryo UI" panose="020B0604030504040204" pitchFamily="50" charset="-128"/>
                <a:ea typeface="Meiryo UI" panose="020B0604030504040204" pitchFamily="50" charset="-128"/>
              </a:rPr>
              <a:t>ツールバー</a:t>
            </a:r>
          </a:p>
        </p:txBody>
      </p:sp>
      <p:sp>
        <p:nvSpPr>
          <p:cNvPr id="792676" name="AutoShape 100"/>
          <p:cNvSpPr>
            <a:spLocks noChangeArrowheads="1"/>
          </p:cNvSpPr>
          <p:nvPr/>
        </p:nvSpPr>
        <p:spPr bwMode="auto">
          <a:xfrm>
            <a:off x="1919289" y="3429001"/>
            <a:ext cx="1800225" cy="5746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400" dirty="0">
                <a:solidFill>
                  <a:srgbClr val="336699"/>
                </a:solidFill>
                <a:latin typeface="Meiryo UI" panose="020B0604030504040204" pitchFamily="50" charset="-128"/>
                <a:ea typeface="Meiryo UI" panose="020B0604030504040204" pitchFamily="50" charset="-128"/>
              </a:rPr>
              <a:t>NII</a:t>
            </a:r>
          </a:p>
          <a:p>
            <a:pPr algn="ctr" fontAlgn="base">
              <a:spcBef>
                <a:spcPct val="0"/>
              </a:spcBef>
              <a:spcAft>
                <a:spcPct val="0"/>
              </a:spcAft>
            </a:pPr>
            <a:r>
              <a:rPr lang="en-US" altLang="ja-JP" sz="1400" dirty="0" err="1">
                <a:solidFill>
                  <a:srgbClr val="336699"/>
                </a:solidFill>
                <a:latin typeface="Meiryo UI" panose="020B0604030504040204" pitchFamily="50" charset="-128"/>
                <a:ea typeface="Meiryo UI" panose="020B0604030504040204" pitchFamily="50" charset="-128"/>
              </a:rPr>
              <a:t>CiNii</a:t>
            </a:r>
            <a:r>
              <a:rPr lang="ja-JP" altLang="en-US" sz="1400" dirty="0" err="1">
                <a:solidFill>
                  <a:srgbClr val="336699"/>
                </a:solidFill>
                <a:latin typeface="Meiryo UI" panose="020B0604030504040204" pitchFamily="50" charset="-128"/>
                <a:ea typeface="Meiryo UI" panose="020B0604030504040204" pitchFamily="50" charset="-128"/>
              </a:rPr>
              <a:t>、</a:t>
            </a:r>
            <a:r>
              <a:rPr lang="en-US" altLang="ja-JP" sz="1400" dirty="0" err="1">
                <a:solidFill>
                  <a:srgbClr val="336699"/>
                </a:solidFill>
                <a:latin typeface="Meiryo UI" panose="020B0604030504040204" pitchFamily="50" charset="-128"/>
                <a:ea typeface="Meiryo UI" panose="020B0604030504040204" pitchFamily="50" charset="-128"/>
              </a:rPr>
              <a:t>JuNii</a:t>
            </a:r>
            <a:r>
              <a:rPr lang="en-US" altLang="ja-JP" sz="1400" dirty="0">
                <a:solidFill>
                  <a:srgbClr val="336699"/>
                </a:solidFill>
                <a:latin typeface="Meiryo UI" panose="020B0604030504040204" pitchFamily="50" charset="-128"/>
                <a:ea typeface="Meiryo UI" panose="020B0604030504040204" pitchFamily="50" charset="-128"/>
              </a:rPr>
              <a:t>+</a:t>
            </a:r>
          </a:p>
        </p:txBody>
      </p:sp>
      <p:sp>
        <p:nvSpPr>
          <p:cNvPr id="792677" name="Line 101"/>
          <p:cNvSpPr>
            <a:spLocks noChangeShapeType="1"/>
          </p:cNvSpPr>
          <p:nvPr/>
        </p:nvSpPr>
        <p:spPr bwMode="auto">
          <a:xfrm flipV="1">
            <a:off x="3719514" y="3644900"/>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78" name="Line 102"/>
          <p:cNvSpPr>
            <a:spLocks noChangeShapeType="1"/>
          </p:cNvSpPr>
          <p:nvPr/>
        </p:nvSpPr>
        <p:spPr bwMode="auto">
          <a:xfrm>
            <a:off x="3719514" y="5661025"/>
            <a:ext cx="1152525" cy="0"/>
          </a:xfrm>
          <a:prstGeom prst="line">
            <a:avLst/>
          </a:prstGeom>
          <a:noFill/>
          <a:ln w="101600">
            <a:solidFill>
              <a:srgbClr val="33CC33"/>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nvGrpSpPr>
          <p:cNvPr id="792679" name="Group 103"/>
          <p:cNvGrpSpPr>
            <a:grpSpLocks/>
          </p:cNvGrpSpPr>
          <p:nvPr/>
        </p:nvGrpSpPr>
        <p:grpSpPr bwMode="auto">
          <a:xfrm>
            <a:off x="9048751" y="3573464"/>
            <a:ext cx="720725" cy="790575"/>
            <a:chOff x="3696" y="2025"/>
            <a:chExt cx="454" cy="498"/>
          </a:xfrm>
        </p:grpSpPr>
        <p:sp>
          <p:nvSpPr>
            <p:cNvPr id="792680" name="AutoShape 104"/>
            <p:cNvSpPr>
              <a:spLocks noChangeArrowheads="1"/>
            </p:cNvSpPr>
            <p:nvPr/>
          </p:nvSpPr>
          <p:spPr bwMode="auto">
            <a:xfrm>
              <a:off x="3696" y="2025"/>
              <a:ext cx="454" cy="317"/>
            </a:xfrm>
            <a:prstGeom prst="flowChartAlternateProcess">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1" name="Freeform 105"/>
            <p:cNvSpPr>
              <a:spLocks/>
            </p:cNvSpPr>
            <p:nvPr/>
          </p:nvSpPr>
          <p:spPr bwMode="auto">
            <a:xfrm>
              <a:off x="3707" y="2356"/>
              <a:ext cx="417" cy="167"/>
            </a:xfrm>
            <a:custGeom>
              <a:avLst/>
              <a:gdLst>
                <a:gd name="T0" fmla="*/ 0 w 454"/>
                <a:gd name="T1" fmla="*/ 0 h 272"/>
                <a:gd name="T2" fmla="*/ 227 w 454"/>
                <a:gd name="T3" fmla="*/ 45 h 272"/>
                <a:gd name="T4" fmla="*/ 227 w 454"/>
                <a:gd name="T5" fmla="*/ 181 h 272"/>
                <a:gd name="T6" fmla="*/ 91 w 454"/>
                <a:gd name="T7" fmla="*/ 272 h 272"/>
                <a:gd name="T8" fmla="*/ 408 w 454"/>
                <a:gd name="T9" fmla="*/ 272 h 272"/>
                <a:gd name="T10" fmla="*/ 272 w 454"/>
                <a:gd name="T11" fmla="*/ 181 h 272"/>
                <a:gd name="T12" fmla="*/ 272 w 454"/>
                <a:gd name="T13" fmla="*/ 45 h 272"/>
                <a:gd name="T14" fmla="*/ 454 w 454"/>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a:noFill/>
            </a:ln>
            <a:effectLst/>
            <a:extLst>
              <a:ext uri="{91240B29-F687-4F45-9708-019B960494DF}">
                <a14:hiddenLine xmlns:a14="http://schemas.microsoft.com/office/drawing/2010/main" w="127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2" name="AutoShape 106"/>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grpSp>
      <p:sp>
        <p:nvSpPr>
          <p:cNvPr id="792683" name="Line 107"/>
          <p:cNvSpPr>
            <a:spLocks noChangeShapeType="1"/>
          </p:cNvSpPr>
          <p:nvPr/>
        </p:nvSpPr>
        <p:spPr bwMode="auto">
          <a:xfrm>
            <a:off x="8472488" y="3933825"/>
            <a:ext cx="647700"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4" name="Line 108"/>
          <p:cNvSpPr>
            <a:spLocks noChangeShapeType="1"/>
          </p:cNvSpPr>
          <p:nvPr/>
        </p:nvSpPr>
        <p:spPr bwMode="auto">
          <a:xfrm flipH="1">
            <a:off x="8401050" y="3716338"/>
            <a:ext cx="647700"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89" name="Line 113"/>
          <p:cNvSpPr>
            <a:spLocks noChangeShapeType="1"/>
          </p:cNvSpPr>
          <p:nvPr/>
        </p:nvSpPr>
        <p:spPr bwMode="auto">
          <a:xfrm>
            <a:off x="9696451" y="1989139"/>
            <a:ext cx="360363" cy="287337"/>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690" name="Line 114"/>
          <p:cNvSpPr>
            <a:spLocks noChangeShapeType="1"/>
          </p:cNvSpPr>
          <p:nvPr/>
        </p:nvSpPr>
        <p:spPr bwMode="auto">
          <a:xfrm flipV="1">
            <a:off x="9264650" y="2924176"/>
            <a:ext cx="431800" cy="576263"/>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792595" name="Text Box 19"/>
          <p:cNvSpPr txBox="1">
            <a:spLocks noChangeArrowheads="1"/>
          </p:cNvSpPr>
          <p:nvPr/>
        </p:nvSpPr>
        <p:spPr bwMode="auto">
          <a:xfrm>
            <a:off x="8040689" y="4437064"/>
            <a:ext cx="8651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ja-JP" sz="1200">
                <a:solidFill>
                  <a:srgbClr val="663300"/>
                </a:solidFill>
                <a:latin typeface="Meiryo UI" panose="020B0604030504040204" pitchFamily="50" charset="-128"/>
                <a:ea typeface="Meiryo UI" panose="020B0604030504040204" pitchFamily="50" charset="-128"/>
              </a:rPr>
              <a:t>PORTA</a:t>
            </a:r>
            <a:br>
              <a:rPr lang="en-US" altLang="ja-JP" sz="1200">
                <a:solidFill>
                  <a:srgbClr val="663300"/>
                </a:solidFill>
                <a:latin typeface="Meiryo UI" panose="020B0604030504040204" pitchFamily="50" charset="-128"/>
                <a:ea typeface="Meiryo UI" panose="020B0604030504040204" pitchFamily="50" charset="-128"/>
              </a:rPr>
            </a:br>
            <a:r>
              <a:rPr lang="ja-JP" altLang="en-US" sz="1200">
                <a:solidFill>
                  <a:srgbClr val="663300"/>
                </a:solidFill>
                <a:latin typeface="Meiryo UI" panose="020B0604030504040204" pitchFamily="50" charset="-128"/>
                <a:ea typeface="Meiryo UI" panose="020B0604030504040204" pitchFamily="50" charset="-128"/>
              </a:rPr>
              <a:t>ホームページ</a:t>
            </a:r>
          </a:p>
        </p:txBody>
      </p:sp>
      <p:sp>
        <p:nvSpPr>
          <p:cNvPr id="792691" name="Text Box 115"/>
          <p:cNvSpPr txBox="1">
            <a:spLocks noChangeArrowheads="1"/>
          </p:cNvSpPr>
          <p:nvPr/>
        </p:nvSpPr>
        <p:spPr bwMode="auto">
          <a:xfrm>
            <a:off x="8832850" y="1700213"/>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ja-JP" altLang="en-US" sz="1200">
                <a:solidFill>
                  <a:srgbClr val="663300"/>
                </a:solidFill>
                <a:latin typeface="Meiryo UI" panose="020B0604030504040204" pitchFamily="50" charset="-128"/>
                <a:ea typeface="Meiryo UI" panose="020B0604030504040204" pitchFamily="50" charset="-128"/>
              </a:rPr>
              <a:t>各機関ページ</a:t>
            </a:r>
          </a:p>
        </p:txBody>
      </p:sp>
      <p:sp>
        <p:nvSpPr>
          <p:cNvPr id="792694" name="AutoShape 118"/>
          <p:cNvSpPr>
            <a:spLocks noChangeArrowheads="1"/>
          </p:cNvSpPr>
          <p:nvPr/>
        </p:nvSpPr>
        <p:spPr bwMode="auto">
          <a:xfrm>
            <a:off x="7175501" y="5805488"/>
            <a:ext cx="3241675" cy="863600"/>
          </a:xfrm>
          <a:prstGeom prst="wedgeRoundRectCallout">
            <a:avLst>
              <a:gd name="adj1" fmla="val -41579"/>
              <a:gd name="adj2" fmla="val -77574"/>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・統合検索のためのインタフェースが実装されることを目指す。</a:t>
            </a:r>
          </a:p>
          <a:p>
            <a:pPr fontAlgn="base">
              <a:spcBef>
                <a:spcPct val="0"/>
              </a:spcBef>
              <a:spcAft>
                <a:spcPct val="0"/>
              </a:spcAft>
            </a:pPr>
            <a:r>
              <a:rPr lang="ja-JP" altLang="en-US" sz="1200" b="1">
                <a:solidFill>
                  <a:srgbClr val="C87700"/>
                </a:solidFill>
                <a:latin typeface="Meiryo UI" panose="020B0604030504040204" pitchFamily="50" charset="-128"/>
                <a:ea typeface="Meiryo UI" panose="020B0604030504040204" pitchFamily="50" charset="-128"/>
              </a:rPr>
              <a:t>・各機関のサービスで</a:t>
            </a:r>
            <a:r>
              <a:rPr lang="en-US" altLang="ja-JP" sz="1200" b="1">
                <a:solidFill>
                  <a:srgbClr val="C87700"/>
                </a:solidFill>
                <a:latin typeface="Meiryo UI" panose="020B0604030504040204" pitchFamily="50" charset="-128"/>
                <a:ea typeface="Meiryo UI" panose="020B0604030504040204" pitchFamily="50" charset="-128"/>
              </a:rPr>
              <a:t>PORTA</a:t>
            </a:r>
            <a:r>
              <a:rPr lang="ja-JP" altLang="en-US" sz="1200" b="1">
                <a:solidFill>
                  <a:srgbClr val="C87700"/>
                </a:solidFill>
                <a:latin typeface="Meiryo UI" panose="020B0604030504040204" pitchFamily="50" charset="-128"/>
                <a:ea typeface="Meiryo UI" panose="020B0604030504040204" pitchFamily="50" charset="-128"/>
              </a:rPr>
              <a:t>の統合検索機能が利用されることを目指す。</a:t>
            </a:r>
          </a:p>
          <a:p>
            <a:pPr fontAlgn="base">
              <a:spcBef>
                <a:spcPct val="0"/>
              </a:spcBef>
              <a:spcAft>
                <a:spcPct val="0"/>
              </a:spcAft>
            </a:pPr>
            <a:endParaRPr lang="en-US" altLang="ja-JP" sz="1200" b="1">
              <a:solidFill>
                <a:srgbClr val="C87700"/>
              </a:solidFill>
              <a:latin typeface="Meiryo UI" panose="020B0604030504040204" pitchFamily="50" charset="-128"/>
              <a:ea typeface="Meiryo UI" panose="020B0604030504040204" pitchFamily="50" charset="-128"/>
            </a:endParaRPr>
          </a:p>
        </p:txBody>
      </p:sp>
      <p:sp>
        <p:nvSpPr>
          <p:cNvPr id="792695" name="AutoShape 119"/>
          <p:cNvSpPr>
            <a:spLocks noChangeArrowheads="1"/>
          </p:cNvSpPr>
          <p:nvPr/>
        </p:nvSpPr>
        <p:spPr bwMode="auto">
          <a:xfrm>
            <a:off x="4656138" y="2636838"/>
            <a:ext cx="431800" cy="12239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個別</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連携</a:t>
            </a:r>
          </a:p>
          <a:p>
            <a:pPr algn="ct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機能</a:t>
            </a:r>
          </a:p>
        </p:txBody>
      </p:sp>
      <p:sp>
        <p:nvSpPr>
          <p:cNvPr id="792696" name="AutoShape 120"/>
          <p:cNvSpPr>
            <a:spLocks noChangeArrowheads="1"/>
          </p:cNvSpPr>
          <p:nvPr/>
        </p:nvSpPr>
        <p:spPr bwMode="auto">
          <a:xfrm>
            <a:off x="8975726" y="4581525"/>
            <a:ext cx="1547813" cy="719138"/>
          </a:xfrm>
          <a:prstGeom prst="wedgeRoundRectCallout">
            <a:avLst>
              <a:gd name="adj1" fmla="val -89282"/>
              <a:gd name="adj2" fmla="val -120639"/>
              <a:gd name="adj3" fmla="val 16667"/>
            </a:avLst>
          </a:prstGeom>
          <a:solidFill>
            <a:schemeClr val="bg1">
              <a:alpha val="70000"/>
            </a:schemeClr>
          </a:solidFill>
          <a:ln w="952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1200" b="1">
                <a:solidFill>
                  <a:srgbClr val="C87700"/>
                </a:solidFill>
                <a:latin typeface="Meiryo UI" panose="020B0604030504040204" pitchFamily="50" charset="-128"/>
                <a:ea typeface="Meiryo UI" panose="020B0604030504040204" pitchFamily="50" charset="-128"/>
              </a:rPr>
              <a:t>PORTA</a:t>
            </a:r>
            <a:r>
              <a:rPr lang="ja-JP" altLang="en-US" sz="1200" b="1">
                <a:solidFill>
                  <a:srgbClr val="C87700"/>
                </a:solidFill>
                <a:latin typeface="Meiryo UI" panose="020B0604030504040204" pitchFamily="50" charset="-128"/>
                <a:ea typeface="Meiryo UI" panose="020B0604030504040204" pitchFamily="50" charset="-128"/>
              </a:rPr>
              <a:t>のホームページを見ていなくても検索が可能</a:t>
            </a:r>
          </a:p>
        </p:txBody>
      </p:sp>
      <p:sp>
        <p:nvSpPr>
          <p:cNvPr id="2" name="フッター プレースホルダー 1"/>
          <p:cNvSpPr>
            <a:spLocks noGrp="1"/>
          </p:cNvSpPr>
          <p:nvPr>
            <p:ph type="ftr" sz="quarter" idx="11"/>
          </p:nvPr>
        </p:nvSpPr>
        <p:spPr/>
        <p:txBody>
          <a:bodyPr/>
          <a:lstStyle/>
          <a:p>
            <a:endParaRPr kumimoji="0" lang="en-US"/>
          </a:p>
        </p:txBody>
      </p:sp>
      <p:sp>
        <p:nvSpPr>
          <p:cNvPr id="112" name="円/楕円 111"/>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33190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図表 11"/>
          <p:cNvGraphicFramePr/>
          <p:nvPr>
            <p:extLst/>
          </p:nvPr>
        </p:nvGraphicFramePr>
        <p:xfrm>
          <a:off x="0" y="-783738"/>
          <a:ext cx="13163550" cy="6167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タイトル 1"/>
          <p:cNvSpPr>
            <a:spLocks noGrp="1"/>
          </p:cNvSpPr>
          <p:nvPr>
            <p:ph type="title"/>
          </p:nvPr>
        </p:nvSpPr>
        <p:spPr>
          <a:xfrm>
            <a:off x="0" y="61915"/>
            <a:ext cx="12192000" cy="928670"/>
          </a:xfrm>
        </p:spPr>
        <p:txBody>
          <a:bodyPr>
            <a:noAutofit/>
          </a:bodyPr>
          <a:lstStyle/>
          <a:p>
            <a:r>
              <a:rPr lang="ja-JP" altLang="en-US" sz="3600" dirty="0" smtClean="0"/>
              <a:t>知識インフラの構築を目指した電子図書館サービスの</a:t>
            </a:r>
            <a:r>
              <a:rPr lang="en-US" altLang="ja-JP" sz="3600" dirty="0" smtClean="0"/>
              <a:t/>
            </a:r>
            <a:br>
              <a:rPr lang="en-US" altLang="ja-JP" sz="3600" dirty="0" smtClean="0"/>
            </a:br>
            <a:r>
              <a:rPr lang="ja-JP" altLang="en-US" sz="3600" dirty="0" smtClean="0"/>
              <a:t>歩みと今後</a:t>
            </a:r>
            <a:endParaRPr lang="ja-JP" altLang="en-US" sz="3600" dirty="0"/>
          </a:p>
        </p:txBody>
      </p:sp>
      <p:graphicFrame>
        <p:nvGraphicFramePr>
          <p:cNvPr id="4" name="コンテンツ プレースホルダ 4"/>
          <p:cNvGraphicFramePr>
            <a:graphicFrameLocks/>
          </p:cNvGraphicFramePr>
          <p:nvPr>
            <p:extLst/>
          </p:nvPr>
        </p:nvGraphicFramePr>
        <p:xfrm>
          <a:off x="226142" y="728272"/>
          <a:ext cx="3643306" cy="35389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6" name="フッター プレースホルダ 5"/>
          <p:cNvSpPr>
            <a:spLocks noGrp="1"/>
          </p:cNvSpPr>
          <p:nvPr>
            <p:ph type="ftr" sz="quarter" idx="11"/>
          </p:nvPr>
        </p:nvSpPr>
        <p:spPr/>
        <p:txBody>
          <a:bodyPr/>
          <a:lstStyle/>
          <a:p>
            <a:endParaRPr kumimoji="0" lang="en-US" dirty="0"/>
          </a:p>
        </p:txBody>
      </p:sp>
      <p:sp>
        <p:nvSpPr>
          <p:cNvPr id="7" name="円/楕円 6"/>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2413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番号プレースホルダー 5"/>
          <p:cNvSpPr>
            <a:spLocks noGrp="1"/>
          </p:cNvSpPr>
          <p:nvPr>
            <p:ph type="sldNum" sz="quarter" idx="12"/>
          </p:nvPr>
        </p:nvSpPr>
        <p:spPr>
          <a:noFill/>
        </p:spPr>
        <p:txBody>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fld id="{71369846-C50E-45D5-ABBF-B088CA47A266}" type="slidenum">
              <a:rPr kumimoji="0" lang="en-US" altLang="ja-JP">
                <a:solidFill>
                  <a:srgbClr val="000000"/>
                </a:solidFill>
                <a:latin typeface="Meiryo UI" panose="020B0604030504040204" pitchFamily="50" charset="-128"/>
                <a:ea typeface="Meiryo UI" panose="020B0604030504040204" pitchFamily="50" charset="-128"/>
              </a:rPr>
              <a:pPr/>
              <a:t>30</a:t>
            </a:fld>
            <a:endParaRPr kumimoji="0" lang="en-US" altLang="ja-JP">
              <a:solidFill>
                <a:srgbClr val="000000"/>
              </a:solidFill>
              <a:latin typeface="Meiryo UI" panose="020B0604030504040204" pitchFamily="50" charset="-128"/>
              <a:ea typeface="Meiryo UI" panose="020B0604030504040204" pitchFamily="50" charset="-128"/>
            </a:endParaRPr>
          </a:p>
        </p:txBody>
      </p:sp>
      <p:sp>
        <p:nvSpPr>
          <p:cNvPr id="13315" name="Rectangle 2"/>
          <p:cNvSpPr>
            <a:spLocks noGrp="1" noChangeArrowheads="1"/>
          </p:cNvSpPr>
          <p:nvPr>
            <p:ph type="title"/>
          </p:nvPr>
        </p:nvSpPr>
        <p:spPr>
          <a:xfrm>
            <a:off x="0" y="-3172"/>
            <a:ext cx="12192000" cy="796924"/>
          </a:xfrm>
        </p:spPr>
        <p:txBody>
          <a:bodyPr>
            <a:normAutofit/>
          </a:bodyPr>
          <a:lstStyle/>
          <a:p>
            <a:r>
              <a:rPr lang="ja-JP" altLang="en-US" sz="4000" dirty="0"/>
              <a:t>☆</a:t>
            </a:r>
            <a:r>
              <a:rPr lang="ja-JP" altLang="en-US" sz="4000" dirty="0" smtClean="0"/>
              <a:t>データ</a:t>
            </a:r>
            <a:r>
              <a:rPr lang="ja-JP" altLang="en-US" sz="4000" dirty="0"/>
              <a:t>提供側で共通インターフェースを　！！</a:t>
            </a:r>
          </a:p>
        </p:txBody>
      </p:sp>
      <p:grpSp>
        <p:nvGrpSpPr>
          <p:cNvPr id="13316" name="Group 3"/>
          <p:cNvGrpSpPr>
            <a:grpSpLocks/>
          </p:cNvGrpSpPr>
          <p:nvPr/>
        </p:nvGrpSpPr>
        <p:grpSpPr bwMode="auto">
          <a:xfrm>
            <a:off x="7680325" y="1484314"/>
            <a:ext cx="1250950" cy="4105275"/>
            <a:chOff x="3833" y="527"/>
            <a:chExt cx="788" cy="3583"/>
          </a:xfrm>
        </p:grpSpPr>
        <p:sp>
          <p:nvSpPr>
            <p:cNvPr id="13351" name="Freeform 4"/>
            <p:cNvSpPr>
              <a:spLocks/>
            </p:cNvSpPr>
            <p:nvPr/>
          </p:nvSpPr>
          <p:spPr bwMode="auto">
            <a:xfrm>
              <a:off x="4241" y="935"/>
              <a:ext cx="380" cy="3175"/>
            </a:xfrm>
            <a:custGeom>
              <a:avLst/>
              <a:gdLst>
                <a:gd name="T0" fmla="*/ 0 w 1332"/>
                <a:gd name="T1" fmla="*/ 0 h 3175"/>
                <a:gd name="T2" fmla="*/ 380 w 1332"/>
                <a:gd name="T3" fmla="*/ 0 h 3175"/>
                <a:gd name="T4" fmla="*/ 380 w 1332"/>
                <a:gd name="T5" fmla="*/ 3175 h 3175"/>
                <a:gd name="T6" fmla="*/ 0 w 1332"/>
                <a:gd name="T7" fmla="*/ 3175 h 3175"/>
                <a:gd name="T8" fmla="*/ 0 w 1332"/>
                <a:gd name="T9" fmla="*/ 0 h 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2" h="3175">
                  <a:moveTo>
                    <a:pt x="0" y="0"/>
                  </a:moveTo>
                  <a:lnTo>
                    <a:pt x="1332" y="0"/>
                  </a:lnTo>
                  <a:lnTo>
                    <a:pt x="1332" y="3175"/>
                  </a:lnTo>
                  <a:lnTo>
                    <a:pt x="0" y="3175"/>
                  </a:lnTo>
                  <a:lnTo>
                    <a:pt x="0"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52" name="Freeform 5"/>
            <p:cNvSpPr>
              <a:spLocks/>
            </p:cNvSpPr>
            <p:nvPr/>
          </p:nvSpPr>
          <p:spPr bwMode="auto">
            <a:xfrm>
              <a:off x="4105" y="799"/>
              <a:ext cx="380" cy="3175"/>
            </a:xfrm>
            <a:custGeom>
              <a:avLst/>
              <a:gdLst>
                <a:gd name="T0" fmla="*/ 0 w 1332"/>
                <a:gd name="T1" fmla="*/ 0 h 3175"/>
                <a:gd name="T2" fmla="*/ 380 w 1332"/>
                <a:gd name="T3" fmla="*/ 0 h 3175"/>
                <a:gd name="T4" fmla="*/ 380 w 1332"/>
                <a:gd name="T5" fmla="*/ 3175 h 3175"/>
                <a:gd name="T6" fmla="*/ 0 w 1332"/>
                <a:gd name="T7" fmla="*/ 3175 h 3175"/>
                <a:gd name="T8" fmla="*/ 0 w 1332"/>
                <a:gd name="T9" fmla="*/ 0 h 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2" h="3175">
                  <a:moveTo>
                    <a:pt x="0" y="0"/>
                  </a:moveTo>
                  <a:lnTo>
                    <a:pt x="1332" y="0"/>
                  </a:lnTo>
                  <a:lnTo>
                    <a:pt x="1332" y="3175"/>
                  </a:lnTo>
                  <a:lnTo>
                    <a:pt x="0" y="3175"/>
                  </a:lnTo>
                  <a:lnTo>
                    <a:pt x="0"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53" name="Freeform 6"/>
            <p:cNvSpPr>
              <a:spLocks/>
            </p:cNvSpPr>
            <p:nvPr/>
          </p:nvSpPr>
          <p:spPr bwMode="auto">
            <a:xfrm>
              <a:off x="3969" y="663"/>
              <a:ext cx="380" cy="3175"/>
            </a:xfrm>
            <a:custGeom>
              <a:avLst/>
              <a:gdLst>
                <a:gd name="T0" fmla="*/ 0 w 1332"/>
                <a:gd name="T1" fmla="*/ 0 h 3175"/>
                <a:gd name="T2" fmla="*/ 380 w 1332"/>
                <a:gd name="T3" fmla="*/ 0 h 3175"/>
                <a:gd name="T4" fmla="*/ 380 w 1332"/>
                <a:gd name="T5" fmla="*/ 3175 h 3175"/>
                <a:gd name="T6" fmla="*/ 0 w 1332"/>
                <a:gd name="T7" fmla="*/ 3175 h 3175"/>
                <a:gd name="T8" fmla="*/ 0 w 1332"/>
                <a:gd name="T9" fmla="*/ 0 h 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2" h="3175">
                  <a:moveTo>
                    <a:pt x="0" y="0"/>
                  </a:moveTo>
                  <a:lnTo>
                    <a:pt x="1332" y="0"/>
                  </a:lnTo>
                  <a:lnTo>
                    <a:pt x="1332" y="3175"/>
                  </a:lnTo>
                  <a:lnTo>
                    <a:pt x="0" y="3175"/>
                  </a:lnTo>
                  <a:lnTo>
                    <a:pt x="0"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54" name="Freeform 7"/>
            <p:cNvSpPr>
              <a:spLocks/>
            </p:cNvSpPr>
            <p:nvPr/>
          </p:nvSpPr>
          <p:spPr bwMode="auto">
            <a:xfrm>
              <a:off x="3833" y="527"/>
              <a:ext cx="380" cy="3175"/>
            </a:xfrm>
            <a:custGeom>
              <a:avLst/>
              <a:gdLst>
                <a:gd name="T0" fmla="*/ 0 w 1332"/>
                <a:gd name="T1" fmla="*/ 0 h 3175"/>
                <a:gd name="T2" fmla="*/ 380 w 1332"/>
                <a:gd name="T3" fmla="*/ 0 h 3175"/>
                <a:gd name="T4" fmla="*/ 380 w 1332"/>
                <a:gd name="T5" fmla="*/ 3175 h 3175"/>
                <a:gd name="T6" fmla="*/ 0 w 1332"/>
                <a:gd name="T7" fmla="*/ 3175 h 3175"/>
                <a:gd name="T8" fmla="*/ 0 w 1332"/>
                <a:gd name="T9" fmla="*/ 0 h 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2" h="3175">
                  <a:moveTo>
                    <a:pt x="0" y="0"/>
                  </a:moveTo>
                  <a:lnTo>
                    <a:pt x="1332" y="0"/>
                  </a:lnTo>
                  <a:lnTo>
                    <a:pt x="1332" y="3175"/>
                  </a:lnTo>
                  <a:lnTo>
                    <a:pt x="0" y="3175"/>
                  </a:lnTo>
                  <a:lnTo>
                    <a:pt x="0"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55" name="Text Box 8"/>
            <p:cNvSpPr txBox="1">
              <a:spLocks noChangeArrowheads="1"/>
            </p:cNvSpPr>
            <p:nvPr/>
          </p:nvSpPr>
          <p:spPr bwMode="auto">
            <a:xfrm>
              <a:off x="3876" y="935"/>
              <a:ext cx="291" cy="2325"/>
            </a:xfrm>
            <a:prstGeom prst="rect">
              <a:avLst/>
            </a:prstGeom>
            <a:ln/>
            <a:extLst/>
          </p:spPr>
          <p:style>
            <a:lnRef idx="1">
              <a:schemeClr val="accent2"/>
            </a:lnRef>
            <a:fillRef idx="2">
              <a:schemeClr val="accent2"/>
            </a:fillRef>
            <a:effectRef idx="1">
              <a:schemeClr val="accent2"/>
            </a:effectRef>
            <a:fontRef idx="minor">
              <a:schemeClr val="dk1"/>
            </a:fontRef>
          </p:style>
          <p:txBody>
            <a:bodyPr vert="eaVert">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fontAlgn="base">
                <a:spcBef>
                  <a:spcPct val="0"/>
                </a:spcBef>
                <a:spcAft>
                  <a:spcPct val="0"/>
                </a:spcAft>
              </a:pPr>
              <a:r>
                <a:rPr lang="ja-JP" altLang="en-US" b="1">
                  <a:solidFill>
                    <a:srgbClr val="000000"/>
                  </a:solidFill>
                  <a:latin typeface="Meiryo UI" panose="020B0604030504040204" pitchFamily="50" charset="-128"/>
                  <a:ea typeface="Meiryo UI" panose="020B0604030504040204" pitchFamily="50" charset="-128"/>
                </a:rPr>
                <a:t>各種サービスプロバイダ</a:t>
              </a:r>
            </a:p>
          </p:txBody>
        </p:sp>
      </p:grpSp>
      <p:grpSp>
        <p:nvGrpSpPr>
          <p:cNvPr id="13317" name="Group 9"/>
          <p:cNvGrpSpPr>
            <a:grpSpLocks/>
          </p:cNvGrpSpPr>
          <p:nvPr/>
        </p:nvGrpSpPr>
        <p:grpSpPr bwMode="auto">
          <a:xfrm>
            <a:off x="9336088" y="1700214"/>
            <a:ext cx="1016000" cy="3722687"/>
            <a:chOff x="4893" y="482"/>
            <a:chExt cx="640" cy="3388"/>
          </a:xfrm>
        </p:grpSpPr>
        <p:sp>
          <p:nvSpPr>
            <p:cNvPr id="13347" name="Freeform 10"/>
            <p:cNvSpPr>
              <a:spLocks/>
            </p:cNvSpPr>
            <p:nvPr/>
          </p:nvSpPr>
          <p:spPr bwMode="auto">
            <a:xfrm>
              <a:off x="5193" y="1888"/>
              <a:ext cx="340" cy="1982"/>
            </a:xfrm>
            <a:custGeom>
              <a:avLst/>
              <a:gdLst>
                <a:gd name="T0" fmla="*/ 0 w 1332"/>
                <a:gd name="T1" fmla="*/ 0 h 3175"/>
                <a:gd name="T2" fmla="*/ 340 w 1332"/>
                <a:gd name="T3" fmla="*/ 0 h 3175"/>
                <a:gd name="T4" fmla="*/ 340 w 1332"/>
                <a:gd name="T5" fmla="*/ 1982 h 3175"/>
                <a:gd name="T6" fmla="*/ 0 w 1332"/>
                <a:gd name="T7" fmla="*/ 1982 h 3175"/>
                <a:gd name="T8" fmla="*/ 0 w 1332"/>
                <a:gd name="T9" fmla="*/ 0 h 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2" h="3175">
                  <a:moveTo>
                    <a:pt x="0" y="0"/>
                  </a:moveTo>
                  <a:lnTo>
                    <a:pt x="1332" y="0"/>
                  </a:lnTo>
                  <a:lnTo>
                    <a:pt x="1332" y="3175"/>
                  </a:lnTo>
                  <a:lnTo>
                    <a:pt x="0" y="3175"/>
                  </a:lnTo>
                  <a:lnTo>
                    <a:pt x="0"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48" name="Freeform 11"/>
            <p:cNvSpPr>
              <a:spLocks/>
            </p:cNvSpPr>
            <p:nvPr/>
          </p:nvSpPr>
          <p:spPr bwMode="auto">
            <a:xfrm>
              <a:off x="5012" y="1480"/>
              <a:ext cx="340" cy="1982"/>
            </a:xfrm>
            <a:custGeom>
              <a:avLst/>
              <a:gdLst>
                <a:gd name="T0" fmla="*/ 0 w 1332"/>
                <a:gd name="T1" fmla="*/ 0 h 3175"/>
                <a:gd name="T2" fmla="*/ 340 w 1332"/>
                <a:gd name="T3" fmla="*/ 0 h 3175"/>
                <a:gd name="T4" fmla="*/ 340 w 1332"/>
                <a:gd name="T5" fmla="*/ 1982 h 3175"/>
                <a:gd name="T6" fmla="*/ 0 w 1332"/>
                <a:gd name="T7" fmla="*/ 1982 h 3175"/>
                <a:gd name="T8" fmla="*/ 0 w 1332"/>
                <a:gd name="T9" fmla="*/ 0 h 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2" h="3175">
                  <a:moveTo>
                    <a:pt x="0" y="0"/>
                  </a:moveTo>
                  <a:lnTo>
                    <a:pt x="1332" y="0"/>
                  </a:lnTo>
                  <a:lnTo>
                    <a:pt x="1332" y="3175"/>
                  </a:lnTo>
                  <a:lnTo>
                    <a:pt x="0" y="3175"/>
                  </a:lnTo>
                  <a:lnTo>
                    <a:pt x="0"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49" name="Freeform 12"/>
            <p:cNvSpPr>
              <a:spLocks/>
            </p:cNvSpPr>
            <p:nvPr/>
          </p:nvSpPr>
          <p:spPr bwMode="auto">
            <a:xfrm>
              <a:off x="4893" y="541"/>
              <a:ext cx="340" cy="1982"/>
            </a:xfrm>
            <a:custGeom>
              <a:avLst/>
              <a:gdLst>
                <a:gd name="T0" fmla="*/ 0 w 1332"/>
                <a:gd name="T1" fmla="*/ 0 h 3175"/>
                <a:gd name="T2" fmla="*/ 340 w 1332"/>
                <a:gd name="T3" fmla="*/ 0 h 3175"/>
                <a:gd name="T4" fmla="*/ 340 w 1332"/>
                <a:gd name="T5" fmla="*/ 1982 h 3175"/>
                <a:gd name="T6" fmla="*/ 0 w 1332"/>
                <a:gd name="T7" fmla="*/ 1982 h 3175"/>
                <a:gd name="T8" fmla="*/ 0 w 1332"/>
                <a:gd name="T9" fmla="*/ 0 h 3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2" h="3175">
                  <a:moveTo>
                    <a:pt x="0" y="0"/>
                  </a:moveTo>
                  <a:lnTo>
                    <a:pt x="1332" y="0"/>
                  </a:lnTo>
                  <a:lnTo>
                    <a:pt x="1332" y="3175"/>
                  </a:lnTo>
                  <a:lnTo>
                    <a:pt x="0" y="3175"/>
                  </a:lnTo>
                  <a:lnTo>
                    <a:pt x="0"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50" name="Text Box 13"/>
            <p:cNvSpPr txBox="1">
              <a:spLocks noChangeArrowheads="1"/>
            </p:cNvSpPr>
            <p:nvPr/>
          </p:nvSpPr>
          <p:spPr bwMode="auto">
            <a:xfrm>
              <a:off x="4919" y="482"/>
              <a:ext cx="291" cy="1871"/>
            </a:xfrm>
            <a:prstGeom prst="rect">
              <a:avLst/>
            </a:prstGeom>
            <a:ln/>
            <a:extLst/>
          </p:spPr>
          <p:style>
            <a:lnRef idx="1">
              <a:schemeClr val="accent2"/>
            </a:lnRef>
            <a:fillRef idx="2">
              <a:schemeClr val="accent2"/>
            </a:fillRef>
            <a:effectRef idx="1">
              <a:schemeClr val="accent2"/>
            </a:effectRef>
            <a:fontRef idx="minor">
              <a:schemeClr val="dk1"/>
            </a:fontRef>
          </p:style>
          <p:txBody>
            <a:bodyPr vert="eaVert">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fontAlgn="base">
                <a:spcBef>
                  <a:spcPct val="0"/>
                </a:spcBef>
                <a:spcAft>
                  <a:spcPct val="0"/>
                </a:spcAft>
              </a:pPr>
              <a:r>
                <a:rPr lang="ja-JP" altLang="en-US" b="1">
                  <a:solidFill>
                    <a:srgbClr val="000000"/>
                  </a:solidFill>
                  <a:latin typeface="Meiryo UI" panose="020B0604030504040204" pitchFamily="50" charset="-128"/>
                  <a:ea typeface="Meiryo UI" panose="020B0604030504040204" pitchFamily="50" charset="-128"/>
                </a:rPr>
                <a:t>各種ポータル</a:t>
              </a:r>
            </a:p>
          </p:txBody>
        </p:sp>
      </p:grpSp>
      <p:sp>
        <p:nvSpPr>
          <p:cNvPr id="13318" name="AutoShape 14"/>
          <p:cNvSpPr>
            <a:spLocks/>
          </p:cNvSpPr>
          <p:nvPr/>
        </p:nvSpPr>
        <p:spPr bwMode="auto">
          <a:xfrm>
            <a:off x="5846763" y="1557338"/>
            <a:ext cx="609600" cy="4176712"/>
          </a:xfrm>
          <a:prstGeom prst="rightBrace">
            <a:avLst>
              <a:gd name="adj1" fmla="val 57096"/>
              <a:gd name="adj2" fmla="val 4581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19" name="Freeform 15"/>
          <p:cNvSpPr>
            <a:spLocks/>
          </p:cNvSpPr>
          <p:nvPr/>
        </p:nvSpPr>
        <p:spPr bwMode="auto">
          <a:xfrm>
            <a:off x="3551239" y="1579564"/>
            <a:ext cx="2205037" cy="1343025"/>
          </a:xfrm>
          <a:custGeom>
            <a:avLst/>
            <a:gdLst>
              <a:gd name="T0" fmla="*/ 735552 w 1361"/>
              <a:gd name="T1" fmla="*/ 0 h 907"/>
              <a:gd name="T2" fmla="*/ 2205037 w 1361"/>
              <a:gd name="T3" fmla="*/ 0 h 907"/>
              <a:gd name="T4" fmla="*/ 2205037 w 1361"/>
              <a:gd name="T5" fmla="*/ 1343025 h 907"/>
              <a:gd name="T6" fmla="*/ 0 w 1361"/>
              <a:gd name="T7" fmla="*/ 1343025 h 907"/>
              <a:gd name="T8" fmla="*/ 0 w 1361"/>
              <a:gd name="T9" fmla="*/ 672253 h 907"/>
              <a:gd name="T10" fmla="*/ 735552 w 1361"/>
              <a:gd name="T11" fmla="*/ 672253 h 907"/>
              <a:gd name="T12" fmla="*/ 735552 w 1361"/>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1" h="907">
                <a:moveTo>
                  <a:pt x="454" y="0"/>
                </a:moveTo>
                <a:lnTo>
                  <a:pt x="1361" y="0"/>
                </a:lnTo>
                <a:lnTo>
                  <a:pt x="1361" y="907"/>
                </a:lnTo>
                <a:lnTo>
                  <a:pt x="0" y="907"/>
                </a:lnTo>
                <a:lnTo>
                  <a:pt x="0" y="454"/>
                </a:lnTo>
                <a:lnTo>
                  <a:pt x="454" y="454"/>
                </a:lnTo>
                <a:lnTo>
                  <a:pt x="454" y="0"/>
                </a:lnTo>
                <a:close/>
              </a:path>
            </a:pathLst>
          </a:custGeom>
          <a:ln>
            <a:headEnd/>
            <a:tailEnd/>
          </a:ln>
          <a:extLst/>
        </p:spPr>
        <p:style>
          <a:lnRef idx="1">
            <a:schemeClr val="accent5"/>
          </a:lnRef>
          <a:fillRef idx="2">
            <a:schemeClr val="accent5"/>
          </a:fillRef>
          <a:effectRef idx="1">
            <a:schemeClr val="accent5"/>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0" name="Freeform 16"/>
          <p:cNvSpPr>
            <a:spLocks/>
          </p:cNvSpPr>
          <p:nvPr/>
        </p:nvSpPr>
        <p:spPr bwMode="auto">
          <a:xfrm flipV="1">
            <a:off x="2155825" y="1579564"/>
            <a:ext cx="2160588" cy="1355725"/>
          </a:xfrm>
          <a:custGeom>
            <a:avLst/>
            <a:gdLst>
              <a:gd name="T0" fmla="*/ 0 w 1361"/>
              <a:gd name="T1" fmla="*/ 0 h 879"/>
              <a:gd name="T2" fmla="*/ 1395413 w 1361"/>
              <a:gd name="T3" fmla="*/ 0 h 879"/>
              <a:gd name="T4" fmla="*/ 1395413 w 1361"/>
              <a:gd name="T5" fmla="*/ 700227 h 879"/>
              <a:gd name="T6" fmla="*/ 2160588 w 1361"/>
              <a:gd name="T7" fmla="*/ 700227 h 879"/>
              <a:gd name="T8" fmla="*/ 2160588 w 1361"/>
              <a:gd name="T9" fmla="*/ 1355725 h 879"/>
              <a:gd name="T10" fmla="*/ 0 w 1361"/>
              <a:gd name="T11" fmla="*/ 1355725 h 879"/>
              <a:gd name="T12" fmla="*/ 0 w 1361"/>
              <a:gd name="T13" fmla="*/ 0 h 8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1" h="879">
                <a:moveTo>
                  <a:pt x="0" y="0"/>
                </a:moveTo>
                <a:lnTo>
                  <a:pt x="879" y="0"/>
                </a:lnTo>
                <a:lnTo>
                  <a:pt x="879" y="454"/>
                </a:lnTo>
                <a:lnTo>
                  <a:pt x="1361" y="454"/>
                </a:lnTo>
                <a:lnTo>
                  <a:pt x="1361" y="879"/>
                </a:lnTo>
                <a:lnTo>
                  <a:pt x="0" y="879"/>
                </a:lnTo>
                <a:lnTo>
                  <a:pt x="0" y="0"/>
                </a:lnTo>
                <a:close/>
              </a:path>
            </a:pathLst>
          </a:custGeom>
          <a:ln>
            <a:headEnd/>
            <a:tailEnd/>
          </a:ln>
          <a:extLst/>
        </p:spPr>
        <p:style>
          <a:lnRef idx="1">
            <a:schemeClr val="accent4"/>
          </a:lnRef>
          <a:fillRef idx="2">
            <a:schemeClr val="accent4"/>
          </a:fillRef>
          <a:effectRef idx="1">
            <a:schemeClr val="accent4"/>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1" name="Line 17"/>
          <p:cNvSpPr>
            <a:spLocks noChangeShapeType="1"/>
          </p:cNvSpPr>
          <p:nvPr/>
        </p:nvSpPr>
        <p:spPr bwMode="auto">
          <a:xfrm>
            <a:off x="2155825" y="1560513"/>
            <a:ext cx="36004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2" name="Text Box 18"/>
          <p:cNvSpPr txBox="1">
            <a:spLocks noChangeArrowheads="1"/>
          </p:cNvSpPr>
          <p:nvPr/>
        </p:nvSpPr>
        <p:spPr bwMode="auto">
          <a:xfrm>
            <a:off x="3935414" y="2205039"/>
            <a:ext cx="15600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0" fontAlgn="base" hangingPunct="0">
              <a:spcBef>
                <a:spcPct val="0"/>
              </a:spcBef>
              <a:spcAft>
                <a:spcPct val="0"/>
              </a:spcAft>
            </a:pPr>
            <a:r>
              <a:rPr kumimoji="0" lang="ja-JP" altLang="en-US" sz="1600" b="1" dirty="0">
                <a:solidFill>
                  <a:srgbClr val="000000"/>
                </a:solidFill>
                <a:latin typeface="Meiryo UI" panose="020B0604030504040204" pitchFamily="50" charset="-128"/>
                <a:ea typeface="Meiryo UI" panose="020B0604030504040204" pitchFamily="50" charset="-128"/>
              </a:rPr>
              <a:t>データプロバイダ</a:t>
            </a:r>
          </a:p>
          <a:p>
            <a:pPr eaLnBrk="0" fontAlgn="base" hangingPunct="0">
              <a:spcBef>
                <a:spcPct val="0"/>
              </a:spcBef>
              <a:spcAft>
                <a:spcPct val="0"/>
              </a:spcAft>
            </a:pPr>
            <a:r>
              <a:rPr kumimoji="0" lang="ja-JP" altLang="en-US" sz="1600" b="1" dirty="0">
                <a:solidFill>
                  <a:srgbClr val="000000"/>
                </a:solidFill>
                <a:latin typeface="Meiryo UI" panose="020B0604030504040204" pitchFamily="50" charset="-128"/>
                <a:ea typeface="Meiryo UI" panose="020B0604030504040204" pitchFamily="50" charset="-128"/>
              </a:rPr>
              <a:t>機能</a:t>
            </a:r>
            <a:r>
              <a:rPr kumimoji="0" lang="en-US" altLang="ja-JP" sz="1600" b="1" dirty="0">
                <a:solidFill>
                  <a:srgbClr val="000000"/>
                </a:solidFill>
                <a:latin typeface="Meiryo UI" panose="020B0604030504040204" pitchFamily="50" charset="-128"/>
                <a:ea typeface="Meiryo UI" panose="020B0604030504040204" pitchFamily="50" charset="-128"/>
              </a:rPr>
              <a:t>1</a:t>
            </a:r>
          </a:p>
        </p:txBody>
      </p:sp>
      <p:sp>
        <p:nvSpPr>
          <p:cNvPr id="13323" name="Line 19"/>
          <p:cNvSpPr>
            <a:spLocks noChangeShapeType="1"/>
          </p:cNvSpPr>
          <p:nvPr/>
        </p:nvSpPr>
        <p:spPr bwMode="auto">
          <a:xfrm>
            <a:off x="2155825" y="2908300"/>
            <a:ext cx="36004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4" name="Line 20"/>
          <p:cNvSpPr>
            <a:spLocks noChangeShapeType="1"/>
          </p:cNvSpPr>
          <p:nvPr/>
        </p:nvSpPr>
        <p:spPr bwMode="auto">
          <a:xfrm>
            <a:off x="2155825" y="1557338"/>
            <a:ext cx="0" cy="13509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5" name="Line 21"/>
          <p:cNvSpPr>
            <a:spLocks noChangeShapeType="1"/>
          </p:cNvSpPr>
          <p:nvPr/>
        </p:nvSpPr>
        <p:spPr bwMode="auto">
          <a:xfrm>
            <a:off x="5757863" y="1557338"/>
            <a:ext cx="0" cy="13509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6" name="Text Box 22"/>
          <p:cNvSpPr txBox="1">
            <a:spLocks noChangeArrowheads="1"/>
          </p:cNvSpPr>
          <p:nvPr/>
        </p:nvSpPr>
        <p:spPr bwMode="auto">
          <a:xfrm>
            <a:off x="2208214" y="1700213"/>
            <a:ext cx="20281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0" fontAlgn="base" hangingPunct="0">
              <a:spcBef>
                <a:spcPct val="0"/>
              </a:spcBef>
              <a:spcAft>
                <a:spcPct val="0"/>
              </a:spcAft>
            </a:pPr>
            <a:r>
              <a:rPr kumimoji="0" lang="ja-JP" altLang="en-US" sz="1600" b="1" dirty="0">
                <a:solidFill>
                  <a:srgbClr val="000000"/>
                </a:solidFill>
                <a:latin typeface="Meiryo UI" panose="020B0604030504040204" pitchFamily="50" charset="-128"/>
                <a:ea typeface="Meiryo UI" panose="020B0604030504040204" pitchFamily="50" charset="-128"/>
              </a:rPr>
              <a:t>デジタル情報提供者</a:t>
            </a:r>
            <a:r>
              <a:rPr kumimoji="0" lang="en-US" altLang="ja-JP" sz="1600" b="1" dirty="0">
                <a:solidFill>
                  <a:srgbClr val="000000"/>
                </a:solidFill>
                <a:latin typeface="Meiryo UI" panose="020B0604030504040204" pitchFamily="50" charset="-128"/>
                <a:ea typeface="Meiryo UI" panose="020B0604030504040204" pitchFamily="50" charset="-128"/>
              </a:rPr>
              <a:t>1</a:t>
            </a:r>
          </a:p>
        </p:txBody>
      </p:sp>
      <p:sp>
        <p:nvSpPr>
          <p:cNvPr id="13327" name="Freeform 23"/>
          <p:cNvSpPr>
            <a:spLocks/>
          </p:cNvSpPr>
          <p:nvPr/>
        </p:nvSpPr>
        <p:spPr bwMode="auto">
          <a:xfrm>
            <a:off x="3509964" y="4365626"/>
            <a:ext cx="2205037" cy="1400175"/>
          </a:xfrm>
          <a:custGeom>
            <a:avLst/>
            <a:gdLst>
              <a:gd name="T0" fmla="*/ 0 w 1389"/>
              <a:gd name="T1" fmla="*/ 0 h 907"/>
              <a:gd name="T2" fmla="*/ 2205037 w 1389"/>
              <a:gd name="T3" fmla="*/ 0 h 907"/>
              <a:gd name="T4" fmla="*/ 2205037 w 1389"/>
              <a:gd name="T5" fmla="*/ 1400175 h 907"/>
              <a:gd name="T6" fmla="*/ 719137 w 1389"/>
              <a:gd name="T7" fmla="*/ 1400175 h 907"/>
              <a:gd name="T8" fmla="*/ 719137 w 1389"/>
              <a:gd name="T9" fmla="*/ 744084 h 907"/>
              <a:gd name="T10" fmla="*/ 0 w 1389"/>
              <a:gd name="T11" fmla="*/ 744084 h 907"/>
              <a:gd name="T12" fmla="*/ 0 w 1389"/>
              <a:gd name="T13" fmla="*/ 0 h 9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9" h="907">
                <a:moveTo>
                  <a:pt x="0" y="0"/>
                </a:moveTo>
                <a:lnTo>
                  <a:pt x="1389" y="0"/>
                </a:lnTo>
                <a:lnTo>
                  <a:pt x="1389" y="907"/>
                </a:lnTo>
                <a:lnTo>
                  <a:pt x="453" y="907"/>
                </a:lnTo>
                <a:lnTo>
                  <a:pt x="453" y="482"/>
                </a:lnTo>
                <a:lnTo>
                  <a:pt x="0" y="482"/>
                </a:lnTo>
                <a:lnTo>
                  <a:pt x="0" y="0"/>
                </a:lnTo>
                <a:close/>
              </a:path>
            </a:pathLst>
          </a:custGeom>
          <a:ln>
            <a:headEnd/>
            <a:tailEnd/>
          </a:ln>
          <a:extLst/>
        </p:spPr>
        <p:style>
          <a:lnRef idx="1">
            <a:schemeClr val="accent5"/>
          </a:lnRef>
          <a:fillRef idx="2">
            <a:schemeClr val="accent5"/>
          </a:fillRef>
          <a:effectRef idx="1">
            <a:schemeClr val="accent5"/>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8" name="Freeform 24"/>
          <p:cNvSpPr>
            <a:spLocks/>
          </p:cNvSpPr>
          <p:nvPr/>
        </p:nvSpPr>
        <p:spPr bwMode="auto">
          <a:xfrm>
            <a:off x="2135188" y="4387851"/>
            <a:ext cx="2139950" cy="1355725"/>
          </a:xfrm>
          <a:custGeom>
            <a:avLst/>
            <a:gdLst>
              <a:gd name="T0" fmla="*/ 0 w 1361"/>
              <a:gd name="T1" fmla="*/ 0 h 879"/>
              <a:gd name="T2" fmla="*/ 1382084 w 1361"/>
              <a:gd name="T3" fmla="*/ 0 h 879"/>
              <a:gd name="T4" fmla="*/ 1382084 w 1361"/>
              <a:gd name="T5" fmla="*/ 700227 h 879"/>
              <a:gd name="T6" fmla="*/ 2139950 w 1361"/>
              <a:gd name="T7" fmla="*/ 700227 h 879"/>
              <a:gd name="T8" fmla="*/ 2139950 w 1361"/>
              <a:gd name="T9" fmla="*/ 1355725 h 879"/>
              <a:gd name="T10" fmla="*/ 0 w 1361"/>
              <a:gd name="T11" fmla="*/ 1355725 h 879"/>
              <a:gd name="T12" fmla="*/ 0 w 1361"/>
              <a:gd name="T13" fmla="*/ 0 h 8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1" h="879">
                <a:moveTo>
                  <a:pt x="0" y="0"/>
                </a:moveTo>
                <a:lnTo>
                  <a:pt x="879" y="0"/>
                </a:lnTo>
                <a:lnTo>
                  <a:pt x="879" y="454"/>
                </a:lnTo>
                <a:lnTo>
                  <a:pt x="1361" y="454"/>
                </a:lnTo>
                <a:lnTo>
                  <a:pt x="1361" y="879"/>
                </a:lnTo>
                <a:lnTo>
                  <a:pt x="0" y="879"/>
                </a:lnTo>
                <a:lnTo>
                  <a:pt x="0" y="0"/>
                </a:lnTo>
                <a:close/>
              </a:path>
            </a:pathLst>
          </a:custGeom>
          <a:ln>
            <a:headEnd/>
            <a:tailEnd/>
          </a:ln>
          <a:extLst/>
        </p:spPr>
        <p:style>
          <a:lnRef idx="1">
            <a:schemeClr val="accent4"/>
          </a:lnRef>
          <a:fillRef idx="2">
            <a:schemeClr val="accent4"/>
          </a:fillRef>
          <a:effectRef idx="1">
            <a:schemeClr val="accent4"/>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29" name="Text Box 25"/>
          <p:cNvSpPr txBox="1">
            <a:spLocks noChangeArrowheads="1"/>
          </p:cNvSpPr>
          <p:nvPr/>
        </p:nvSpPr>
        <p:spPr bwMode="auto">
          <a:xfrm>
            <a:off x="3935414" y="4365626"/>
            <a:ext cx="15600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0" fontAlgn="base" hangingPunct="0">
              <a:spcBef>
                <a:spcPct val="0"/>
              </a:spcBef>
              <a:spcAft>
                <a:spcPct val="0"/>
              </a:spcAft>
            </a:pPr>
            <a:r>
              <a:rPr kumimoji="0" lang="ja-JP" altLang="en-US" sz="1600" b="1">
                <a:solidFill>
                  <a:srgbClr val="000000"/>
                </a:solidFill>
                <a:latin typeface="Meiryo UI" panose="020B0604030504040204" pitchFamily="50" charset="-128"/>
                <a:ea typeface="Meiryo UI" panose="020B0604030504040204" pitchFamily="50" charset="-128"/>
              </a:rPr>
              <a:t>データプロバイダ</a:t>
            </a:r>
          </a:p>
          <a:p>
            <a:pPr eaLnBrk="0" fontAlgn="base" hangingPunct="0">
              <a:spcBef>
                <a:spcPct val="0"/>
              </a:spcBef>
              <a:spcAft>
                <a:spcPct val="0"/>
              </a:spcAft>
            </a:pPr>
            <a:r>
              <a:rPr kumimoji="0" lang="ja-JP" altLang="en-US" sz="1600" b="1">
                <a:solidFill>
                  <a:srgbClr val="000000"/>
                </a:solidFill>
                <a:latin typeface="Meiryo UI" panose="020B0604030504040204" pitchFamily="50" charset="-128"/>
                <a:ea typeface="Meiryo UI" panose="020B0604030504040204" pitchFamily="50" charset="-128"/>
              </a:rPr>
              <a:t>機能</a:t>
            </a:r>
            <a:r>
              <a:rPr kumimoji="0" lang="en-US" altLang="ja-JP" sz="1600" b="1">
                <a:solidFill>
                  <a:srgbClr val="000000"/>
                </a:solidFill>
                <a:latin typeface="Meiryo UI" panose="020B0604030504040204" pitchFamily="50" charset="-128"/>
                <a:ea typeface="Meiryo UI" panose="020B0604030504040204" pitchFamily="50" charset="-128"/>
              </a:rPr>
              <a:t>3</a:t>
            </a:r>
          </a:p>
        </p:txBody>
      </p:sp>
      <p:sp>
        <p:nvSpPr>
          <p:cNvPr id="13330" name="Line 26"/>
          <p:cNvSpPr>
            <a:spLocks noChangeShapeType="1"/>
          </p:cNvSpPr>
          <p:nvPr/>
        </p:nvSpPr>
        <p:spPr bwMode="auto">
          <a:xfrm flipH="1">
            <a:off x="2135188" y="5741988"/>
            <a:ext cx="36004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31" name="Line 27"/>
          <p:cNvSpPr>
            <a:spLocks noChangeShapeType="1"/>
          </p:cNvSpPr>
          <p:nvPr/>
        </p:nvSpPr>
        <p:spPr bwMode="auto">
          <a:xfrm>
            <a:off x="5715000" y="4383088"/>
            <a:ext cx="0" cy="13509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32" name="Line 28"/>
          <p:cNvSpPr>
            <a:spLocks noChangeShapeType="1"/>
          </p:cNvSpPr>
          <p:nvPr/>
        </p:nvSpPr>
        <p:spPr bwMode="auto">
          <a:xfrm>
            <a:off x="2135188" y="4387850"/>
            <a:ext cx="357981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33" name="Text Box 29"/>
          <p:cNvSpPr txBox="1">
            <a:spLocks noChangeArrowheads="1"/>
          </p:cNvSpPr>
          <p:nvPr/>
        </p:nvSpPr>
        <p:spPr bwMode="auto">
          <a:xfrm>
            <a:off x="2208213" y="5084763"/>
            <a:ext cx="2305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0" fontAlgn="base" hangingPunct="0">
              <a:spcBef>
                <a:spcPct val="0"/>
              </a:spcBef>
              <a:spcAft>
                <a:spcPct val="0"/>
              </a:spcAft>
            </a:pPr>
            <a:r>
              <a:rPr kumimoji="0" lang="ja-JP" altLang="en-US" sz="1600" b="1">
                <a:solidFill>
                  <a:srgbClr val="000000"/>
                </a:solidFill>
                <a:latin typeface="Meiryo UI" panose="020B0604030504040204" pitchFamily="50" charset="-128"/>
                <a:ea typeface="Meiryo UI" panose="020B0604030504040204" pitchFamily="50" charset="-128"/>
              </a:rPr>
              <a:t>デジタル情報提供者</a:t>
            </a:r>
            <a:r>
              <a:rPr kumimoji="0" lang="en-US" altLang="ja-JP" sz="1600" b="1">
                <a:solidFill>
                  <a:srgbClr val="000000"/>
                </a:solidFill>
                <a:latin typeface="Meiryo UI" panose="020B0604030504040204" pitchFamily="50" charset="-128"/>
                <a:ea typeface="Meiryo UI" panose="020B0604030504040204" pitchFamily="50" charset="-128"/>
              </a:rPr>
              <a:t>2</a:t>
            </a:r>
          </a:p>
        </p:txBody>
      </p:sp>
      <p:sp>
        <p:nvSpPr>
          <p:cNvPr id="13334" name="Line 30"/>
          <p:cNvSpPr>
            <a:spLocks noChangeShapeType="1"/>
          </p:cNvSpPr>
          <p:nvPr/>
        </p:nvSpPr>
        <p:spPr bwMode="auto">
          <a:xfrm>
            <a:off x="5756275" y="3003550"/>
            <a:ext cx="1588" cy="1282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35" name="Freeform 31"/>
          <p:cNvSpPr>
            <a:spLocks/>
          </p:cNvSpPr>
          <p:nvPr/>
        </p:nvSpPr>
        <p:spPr bwMode="auto">
          <a:xfrm>
            <a:off x="3530600" y="2997200"/>
            <a:ext cx="2205038" cy="1289050"/>
          </a:xfrm>
          <a:custGeom>
            <a:avLst/>
            <a:gdLst>
              <a:gd name="T0" fmla="*/ 765175 w 1389"/>
              <a:gd name="T1" fmla="*/ 0 h 1361"/>
              <a:gd name="T2" fmla="*/ 2205038 w 1389"/>
              <a:gd name="T3" fmla="*/ 0 h 1361"/>
              <a:gd name="T4" fmla="*/ 2205038 w 1389"/>
              <a:gd name="T5" fmla="*/ 1289050 h 1361"/>
              <a:gd name="T6" fmla="*/ 765175 w 1389"/>
              <a:gd name="T7" fmla="*/ 1289050 h 1361"/>
              <a:gd name="T8" fmla="*/ 765175 w 1389"/>
              <a:gd name="T9" fmla="*/ 859998 h 1361"/>
              <a:gd name="T10" fmla="*/ 0 w 1389"/>
              <a:gd name="T11" fmla="*/ 859998 h 1361"/>
              <a:gd name="T12" fmla="*/ 0 w 1389"/>
              <a:gd name="T13" fmla="*/ 429999 h 1361"/>
              <a:gd name="T14" fmla="*/ 765175 w 1389"/>
              <a:gd name="T15" fmla="*/ 429999 h 1361"/>
              <a:gd name="T16" fmla="*/ 765175 w 1389"/>
              <a:gd name="T17" fmla="*/ 0 h 13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9" h="1361">
                <a:moveTo>
                  <a:pt x="482" y="0"/>
                </a:moveTo>
                <a:lnTo>
                  <a:pt x="1389" y="0"/>
                </a:lnTo>
                <a:lnTo>
                  <a:pt x="1389" y="1361"/>
                </a:lnTo>
                <a:lnTo>
                  <a:pt x="482" y="1361"/>
                </a:lnTo>
                <a:lnTo>
                  <a:pt x="482" y="908"/>
                </a:lnTo>
                <a:lnTo>
                  <a:pt x="0" y="908"/>
                </a:lnTo>
                <a:lnTo>
                  <a:pt x="0" y="454"/>
                </a:lnTo>
                <a:lnTo>
                  <a:pt x="482" y="454"/>
                </a:lnTo>
                <a:lnTo>
                  <a:pt x="482" y="0"/>
                </a:lnTo>
                <a:close/>
              </a:path>
            </a:pathLst>
          </a:custGeom>
          <a:ln>
            <a:headEnd/>
            <a:tailEnd/>
          </a:ln>
          <a:extLst/>
        </p:spPr>
        <p:style>
          <a:lnRef idx="1">
            <a:schemeClr val="accent5"/>
          </a:lnRef>
          <a:fillRef idx="2">
            <a:schemeClr val="accent5"/>
          </a:fillRef>
          <a:effectRef idx="1">
            <a:schemeClr val="accent5"/>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36" name="Freeform 32"/>
          <p:cNvSpPr>
            <a:spLocks/>
          </p:cNvSpPr>
          <p:nvPr/>
        </p:nvSpPr>
        <p:spPr bwMode="auto">
          <a:xfrm>
            <a:off x="2135189" y="3003550"/>
            <a:ext cx="2160587" cy="1289050"/>
          </a:xfrm>
          <a:custGeom>
            <a:avLst/>
            <a:gdLst>
              <a:gd name="T0" fmla="*/ 0 w 1361"/>
              <a:gd name="T1" fmla="*/ 0 h 1361"/>
              <a:gd name="T2" fmla="*/ 2160587 w 1361"/>
              <a:gd name="T3" fmla="*/ 0 h 1361"/>
              <a:gd name="T4" fmla="*/ 2160587 w 1361"/>
              <a:gd name="T5" fmla="*/ 429999 h 1361"/>
              <a:gd name="T6" fmla="*/ 1395412 w 1361"/>
              <a:gd name="T7" fmla="*/ 429999 h 1361"/>
              <a:gd name="T8" fmla="*/ 1395412 w 1361"/>
              <a:gd name="T9" fmla="*/ 859998 h 1361"/>
              <a:gd name="T10" fmla="*/ 2160587 w 1361"/>
              <a:gd name="T11" fmla="*/ 859998 h 1361"/>
              <a:gd name="T12" fmla="*/ 2160587 w 1361"/>
              <a:gd name="T13" fmla="*/ 1289050 h 1361"/>
              <a:gd name="T14" fmla="*/ 0 w 1361"/>
              <a:gd name="T15" fmla="*/ 1289050 h 1361"/>
              <a:gd name="T16" fmla="*/ 0 w 1361"/>
              <a:gd name="T17" fmla="*/ 0 h 13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61" h="1361">
                <a:moveTo>
                  <a:pt x="0" y="0"/>
                </a:moveTo>
                <a:lnTo>
                  <a:pt x="1361" y="0"/>
                </a:lnTo>
                <a:lnTo>
                  <a:pt x="1361" y="454"/>
                </a:lnTo>
                <a:lnTo>
                  <a:pt x="879" y="454"/>
                </a:lnTo>
                <a:lnTo>
                  <a:pt x="879" y="908"/>
                </a:lnTo>
                <a:lnTo>
                  <a:pt x="1361" y="908"/>
                </a:lnTo>
                <a:lnTo>
                  <a:pt x="1361" y="1361"/>
                </a:lnTo>
                <a:lnTo>
                  <a:pt x="0" y="1361"/>
                </a:lnTo>
                <a:lnTo>
                  <a:pt x="0" y="0"/>
                </a:lnTo>
                <a:close/>
              </a:path>
            </a:pathLst>
          </a:custGeom>
          <a:ln>
            <a:headEnd/>
            <a:tailEnd/>
          </a:ln>
          <a:extLst/>
        </p:spPr>
        <p:style>
          <a:lnRef idx="1">
            <a:schemeClr val="accent4"/>
          </a:lnRef>
          <a:fillRef idx="2">
            <a:schemeClr val="accent4"/>
          </a:fillRef>
          <a:effectRef idx="1">
            <a:schemeClr val="accent4"/>
          </a:effectRef>
          <a:fontRef idx="minor">
            <a:schemeClr val="dk1"/>
          </a:fontRef>
        </p:style>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37" name="Text Box 33"/>
          <p:cNvSpPr txBox="1">
            <a:spLocks noChangeArrowheads="1"/>
          </p:cNvSpPr>
          <p:nvPr/>
        </p:nvSpPr>
        <p:spPr bwMode="auto">
          <a:xfrm>
            <a:off x="4151314" y="3357564"/>
            <a:ext cx="15600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0" fontAlgn="base" hangingPunct="0">
              <a:spcBef>
                <a:spcPct val="0"/>
              </a:spcBef>
              <a:spcAft>
                <a:spcPct val="0"/>
              </a:spcAft>
            </a:pPr>
            <a:r>
              <a:rPr kumimoji="0" lang="ja-JP" altLang="en-US" sz="1600" b="1">
                <a:solidFill>
                  <a:srgbClr val="000000"/>
                </a:solidFill>
                <a:latin typeface="Meiryo UI" panose="020B0604030504040204" pitchFamily="50" charset="-128"/>
                <a:ea typeface="Meiryo UI" panose="020B0604030504040204" pitchFamily="50" charset="-128"/>
              </a:rPr>
              <a:t>データプロバイダ</a:t>
            </a:r>
          </a:p>
          <a:p>
            <a:pPr eaLnBrk="0" fontAlgn="base" hangingPunct="0">
              <a:spcBef>
                <a:spcPct val="0"/>
              </a:spcBef>
              <a:spcAft>
                <a:spcPct val="0"/>
              </a:spcAft>
            </a:pPr>
            <a:r>
              <a:rPr kumimoji="0" lang="ja-JP" altLang="en-US" sz="1600" b="1">
                <a:solidFill>
                  <a:srgbClr val="000000"/>
                </a:solidFill>
                <a:latin typeface="Meiryo UI" panose="020B0604030504040204" pitchFamily="50" charset="-128"/>
                <a:ea typeface="Meiryo UI" panose="020B0604030504040204" pitchFamily="50" charset="-128"/>
              </a:rPr>
              <a:t>機能</a:t>
            </a:r>
            <a:r>
              <a:rPr kumimoji="0" lang="en-US" altLang="ja-JP" sz="1600" b="1">
                <a:solidFill>
                  <a:srgbClr val="000000"/>
                </a:solidFill>
                <a:latin typeface="Meiryo UI" panose="020B0604030504040204" pitchFamily="50" charset="-128"/>
                <a:ea typeface="Meiryo UI" panose="020B0604030504040204" pitchFamily="50" charset="-128"/>
              </a:rPr>
              <a:t>2</a:t>
            </a:r>
          </a:p>
        </p:txBody>
      </p:sp>
      <p:sp>
        <p:nvSpPr>
          <p:cNvPr id="13338" name="Line 34"/>
          <p:cNvSpPr>
            <a:spLocks noChangeShapeType="1"/>
          </p:cNvSpPr>
          <p:nvPr/>
        </p:nvSpPr>
        <p:spPr bwMode="auto">
          <a:xfrm>
            <a:off x="2135188" y="2997200"/>
            <a:ext cx="0" cy="12890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39" name="Line 35"/>
          <p:cNvSpPr>
            <a:spLocks noChangeShapeType="1"/>
          </p:cNvSpPr>
          <p:nvPr/>
        </p:nvSpPr>
        <p:spPr bwMode="auto">
          <a:xfrm>
            <a:off x="2135189" y="4292600"/>
            <a:ext cx="36226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40" name="Line 36"/>
          <p:cNvSpPr>
            <a:spLocks noChangeShapeType="1"/>
          </p:cNvSpPr>
          <p:nvPr/>
        </p:nvSpPr>
        <p:spPr bwMode="auto">
          <a:xfrm>
            <a:off x="2135188" y="2997200"/>
            <a:ext cx="36004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41" name="Text Box 37"/>
          <p:cNvSpPr txBox="1">
            <a:spLocks noChangeArrowheads="1"/>
          </p:cNvSpPr>
          <p:nvPr/>
        </p:nvSpPr>
        <p:spPr bwMode="auto">
          <a:xfrm>
            <a:off x="2208213" y="3068638"/>
            <a:ext cx="19351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eaLnBrk="0" fontAlgn="base" hangingPunct="0">
              <a:spcBef>
                <a:spcPct val="0"/>
              </a:spcBef>
              <a:spcAft>
                <a:spcPct val="0"/>
              </a:spcAft>
            </a:pPr>
            <a:r>
              <a:rPr kumimoji="0" lang="ja-JP" altLang="en-US" sz="1600" b="1">
                <a:solidFill>
                  <a:srgbClr val="000000"/>
                </a:solidFill>
                <a:latin typeface="Meiryo UI" panose="020B0604030504040204" pitchFamily="50" charset="-128"/>
                <a:ea typeface="Meiryo UI" panose="020B0604030504040204" pitchFamily="50" charset="-128"/>
              </a:rPr>
              <a:t>デジタルアーカイブ１</a:t>
            </a:r>
          </a:p>
        </p:txBody>
      </p:sp>
      <p:sp>
        <p:nvSpPr>
          <p:cNvPr id="13342" name="AutoShape 38"/>
          <p:cNvSpPr>
            <a:spLocks noChangeArrowheads="1"/>
          </p:cNvSpPr>
          <p:nvPr/>
        </p:nvSpPr>
        <p:spPr bwMode="auto">
          <a:xfrm>
            <a:off x="3000375" y="5373688"/>
            <a:ext cx="2952750" cy="1295400"/>
          </a:xfrm>
          <a:prstGeom prst="wedgeRoundRectCallout">
            <a:avLst>
              <a:gd name="adj1" fmla="val 10056"/>
              <a:gd name="adj2" fmla="val -87134"/>
              <a:gd name="adj3" fmla="val 1666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fontAlgn="base">
              <a:spcBef>
                <a:spcPct val="0"/>
              </a:spcBef>
              <a:spcAft>
                <a:spcPct val="0"/>
              </a:spcAft>
            </a:pPr>
            <a:r>
              <a:rPr lang="ja-JP" altLang="en-US" sz="1400" b="1" dirty="0">
                <a:solidFill>
                  <a:srgbClr val="FF0000"/>
                </a:solidFill>
                <a:latin typeface="Meiryo UI" panose="020B0604030504040204" pitchFamily="50" charset="-128"/>
                <a:ea typeface="Meiryo UI" panose="020B0604030504040204" pitchFamily="50" charset="-128"/>
              </a:rPr>
              <a:t>データプロバイダ機能とは</a:t>
            </a:r>
            <a:r>
              <a:rPr lang="ja-JP" altLang="en-US" sz="1400" b="1" dirty="0">
                <a:solidFill>
                  <a:srgbClr val="000000"/>
                </a:solidFill>
                <a:latin typeface="Meiryo UI" panose="020B0604030504040204" pitchFamily="50" charset="-128"/>
                <a:ea typeface="Meiryo UI" panose="020B0604030504040204" pitchFamily="50" charset="-128"/>
              </a:rPr>
              <a:t>：</a:t>
            </a:r>
          </a:p>
          <a:p>
            <a:pPr fontAlgn="base">
              <a:spcBef>
                <a:spcPct val="0"/>
              </a:spcBef>
              <a:spcAft>
                <a:spcPct val="0"/>
              </a:spcAft>
            </a:pPr>
            <a:r>
              <a:rPr lang="ja-JP" altLang="en-US" sz="1400" dirty="0">
                <a:solidFill>
                  <a:srgbClr val="000000"/>
                </a:solidFill>
                <a:latin typeface="Meiryo UI" panose="020B0604030504040204" pitchFamily="50" charset="-128"/>
                <a:ea typeface="Meiryo UI" panose="020B0604030504040204" pitchFamily="50" charset="-128"/>
              </a:rPr>
              <a:t>他のアプリケーションシステム等のプログラムから検索・閲覧利用する機能 → </a:t>
            </a:r>
            <a:r>
              <a:rPr lang="en-US" altLang="ja-JP" sz="1400" dirty="0">
                <a:solidFill>
                  <a:srgbClr val="000000"/>
                </a:solidFill>
                <a:latin typeface="Meiryo UI" panose="020B0604030504040204" pitchFamily="50" charset="-128"/>
                <a:ea typeface="Meiryo UI" panose="020B0604030504040204" pitchFamily="50" charset="-128"/>
              </a:rPr>
              <a:t>API </a:t>
            </a:r>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Application Programming Interface</a:t>
            </a:r>
            <a:r>
              <a:rPr lang="ja-JP" altLang="en-US" sz="1400" dirty="0">
                <a:solidFill>
                  <a:srgbClr val="000000"/>
                </a:solidFill>
                <a:latin typeface="Meiryo UI" panose="020B0604030504040204" pitchFamily="50" charset="-128"/>
                <a:ea typeface="Meiryo UI" panose="020B0604030504040204" pitchFamily="50" charset="-128"/>
              </a:rPr>
              <a:t>） を持つこと</a:t>
            </a:r>
          </a:p>
        </p:txBody>
      </p:sp>
      <p:sp>
        <p:nvSpPr>
          <p:cNvPr id="13343" name="AutoShape 39"/>
          <p:cNvSpPr>
            <a:spLocks noChangeArrowheads="1"/>
          </p:cNvSpPr>
          <p:nvPr/>
        </p:nvSpPr>
        <p:spPr bwMode="auto">
          <a:xfrm>
            <a:off x="8256588" y="3716339"/>
            <a:ext cx="1943100" cy="720725"/>
          </a:xfrm>
          <a:prstGeom prst="wedgeEllipseCallout">
            <a:avLst>
              <a:gd name="adj1" fmla="val -21894"/>
              <a:gd name="adj2" fmla="val 35681"/>
            </a:avLst>
          </a:prstGeom>
          <a:ln>
            <a:headEnd/>
            <a:tailEnd/>
          </a:ln>
          <a:extLst/>
        </p:spPr>
        <p:style>
          <a:lnRef idx="1">
            <a:schemeClr val="accent1"/>
          </a:lnRef>
          <a:fillRef idx="2">
            <a:schemeClr val="accent1"/>
          </a:fillRef>
          <a:effectRef idx="1">
            <a:schemeClr val="accent1"/>
          </a:effectRef>
          <a:fontRef idx="minor">
            <a:schemeClr val="dk1"/>
          </a:fontRef>
        </p:style>
        <p:txBody>
          <a:bodyP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fontAlgn="base">
              <a:spcBef>
                <a:spcPct val="0"/>
              </a:spcBef>
              <a:spcAft>
                <a:spcPct val="0"/>
              </a:spcAft>
            </a:pPr>
            <a:r>
              <a:rPr lang="ja-JP" altLang="en-US">
                <a:solidFill>
                  <a:srgbClr val="000000"/>
                </a:solidFill>
                <a:latin typeface="Meiryo UI" panose="020B0604030504040204" pitchFamily="50" charset="-128"/>
                <a:ea typeface="Meiryo UI" panose="020B0604030504040204" pitchFamily="50" charset="-128"/>
              </a:rPr>
              <a:t>＋付加価値</a:t>
            </a:r>
          </a:p>
        </p:txBody>
      </p:sp>
      <p:sp>
        <p:nvSpPr>
          <p:cNvPr id="13344" name="AutoShape 40"/>
          <p:cNvSpPr>
            <a:spLocks noChangeArrowheads="1"/>
          </p:cNvSpPr>
          <p:nvPr/>
        </p:nvSpPr>
        <p:spPr bwMode="auto">
          <a:xfrm>
            <a:off x="6456364" y="3284539"/>
            <a:ext cx="2835275" cy="314325"/>
          </a:xfrm>
          <a:prstGeom prst="rightArrow">
            <a:avLst>
              <a:gd name="adj1" fmla="val 61620"/>
              <a:gd name="adj2" fmla="val 106990"/>
            </a:avLst>
          </a:prstGeom>
          <a:solidFill>
            <a:schemeClr val="tx1">
              <a:alpha val="27843"/>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45" name="Line 41"/>
          <p:cNvSpPr>
            <a:spLocks noChangeShapeType="1"/>
          </p:cNvSpPr>
          <p:nvPr/>
        </p:nvSpPr>
        <p:spPr bwMode="auto">
          <a:xfrm>
            <a:off x="2135188" y="4365626"/>
            <a:ext cx="0" cy="1350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13346" name="Oval 43"/>
          <p:cNvSpPr>
            <a:spLocks noChangeArrowheads="1"/>
          </p:cNvSpPr>
          <p:nvPr/>
        </p:nvSpPr>
        <p:spPr bwMode="auto">
          <a:xfrm>
            <a:off x="6600825" y="1989139"/>
            <a:ext cx="552450" cy="2879725"/>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vert="eaVert" wrap="none" anchor="ctr"/>
          <a:lstStyle>
            <a:lvl1pPr>
              <a:defRPr kumimoji="1">
                <a:solidFill>
                  <a:schemeClr val="tx1"/>
                </a:solidFill>
                <a:latin typeface="Verdana" panose="020B0604030504040204" pitchFamily="34" charset="0"/>
                <a:ea typeface="ＭＳ Ｐゴシック" panose="020B0600070205080204" pitchFamily="50" charset="-128"/>
              </a:defRPr>
            </a:lvl1pPr>
            <a:lvl2pPr marL="742950" indent="-285750">
              <a:defRPr kumimoji="1">
                <a:solidFill>
                  <a:schemeClr val="tx1"/>
                </a:solidFill>
                <a:latin typeface="Verdana" panose="020B0604030504040204" pitchFamily="34" charset="0"/>
                <a:ea typeface="ＭＳ Ｐゴシック" panose="020B0600070205080204" pitchFamily="50" charset="-128"/>
              </a:defRPr>
            </a:lvl2pPr>
            <a:lvl3pPr marL="1143000" indent="-228600">
              <a:defRPr kumimoji="1">
                <a:solidFill>
                  <a:schemeClr val="tx1"/>
                </a:solidFill>
                <a:latin typeface="Verdana" panose="020B0604030504040204" pitchFamily="34" charset="0"/>
                <a:ea typeface="ＭＳ Ｐゴシック" panose="020B0600070205080204" pitchFamily="50" charset="-128"/>
              </a:defRPr>
            </a:lvl3pPr>
            <a:lvl4pPr marL="1600200" indent="-228600">
              <a:defRPr kumimoji="1">
                <a:solidFill>
                  <a:schemeClr val="tx1"/>
                </a:solidFill>
                <a:latin typeface="Verdana" panose="020B0604030504040204" pitchFamily="34" charset="0"/>
                <a:ea typeface="ＭＳ Ｐゴシック" panose="020B0600070205080204" pitchFamily="50" charset="-128"/>
              </a:defRPr>
            </a:lvl4pPr>
            <a:lvl5pPr marL="2057400" indent="-228600">
              <a:defRPr kumimoji="1">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ＭＳ Ｐゴシック" panose="020B0600070205080204" pitchFamily="50" charset="-128"/>
              </a:defRPr>
            </a:lvl9pPr>
          </a:lstStyle>
          <a:p>
            <a:pPr algn="ctr" fontAlgn="base">
              <a:spcBef>
                <a:spcPct val="0"/>
              </a:spcBef>
              <a:spcAft>
                <a:spcPct val="0"/>
              </a:spcAft>
            </a:pPr>
            <a:r>
              <a:rPr lang="ja-JP" altLang="en-US" sz="2400">
                <a:solidFill>
                  <a:srgbClr val="FF0000"/>
                </a:solidFill>
                <a:latin typeface="Meiryo UI" panose="020B0604030504040204" pitchFamily="50" charset="-128"/>
                <a:ea typeface="Meiryo UI" panose="020B0604030504040204" pitchFamily="50" charset="-128"/>
              </a:rPr>
              <a:t>共通仕様</a:t>
            </a:r>
            <a:endParaRPr lang="ja-JP" altLang="en-US" sz="2400" i="1">
              <a:solidFill>
                <a:srgbClr val="FF0000"/>
              </a:solidFill>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pPr>
              <a:defRPr/>
            </a:pPr>
            <a:endParaRPr lang="en-US" altLang="ja-JP">
              <a:solidFill>
                <a:srgbClr val="000000"/>
              </a:solidFill>
            </a:endParaRPr>
          </a:p>
        </p:txBody>
      </p:sp>
      <p:sp>
        <p:nvSpPr>
          <p:cNvPr id="45" name="円/楕円 4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928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スライド番号プレースホルダー 5"/>
          <p:cNvSpPr>
            <a:spLocks noGrp="1"/>
          </p:cNvSpPr>
          <p:nvPr>
            <p:ph type="sldNum" sz="quarter" idx="12"/>
          </p:nvPr>
        </p:nvSpPr>
        <p:spPr/>
        <p:txBody>
          <a:bodyPr/>
          <a:lstStyle/>
          <a:p>
            <a:fld id="{4700EABB-7551-43FC-ACC4-01EE98B47B5D}" type="slidenum">
              <a:rPr lang="en-US" altLang="ja-JP">
                <a:solidFill>
                  <a:srgbClr val="000000"/>
                </a:solidFill>
              </a:rPr>
              <a:pPr/>
              <a:t>31</a:t>
            </a:fld>
            <a:endParaRPr lang="en-US" altLang="ja-JP">
              <a:solidFill>
                <a:srgbClr val="000000"/>
              </a:solidFill>
            </a:endParaRPr>
          </a:p>
        </p:txBody>
      </p:sp>
      <p:sp>
        <p:nvSpPr>
          <p:cNvPr id="790530" name="Rectangle 2"/>
          <p:cNvSpPr>
            <a:spLocks noGrp="1" noChangeArrowheads="1"/>
          </p:cNvSpPr>
          <p:nvPr>
            <p:ph type="title"/>
          </p:nvPr>
        </p:nvSpPr>
        <p:spPr>
          <a:xfrm>
            <a:off x="1524000" y="-99392"/>
            <a:ext cx="9036050" cy="1151905"/>
          </a:xfrm>
        </p:spPr>
        <p:txBody>
          <a:bodyPr>
            <a:normAutofit/>
          </a:bodyPr>
          <a:lstStyle/>
          <a:p>
            <a:r>
              <a:rPr lang="ja-JP" altLang="en-US" sz="4000" dirty="0"/>
              <a:t>☆</a:t>
            </a:r>
            <a:r>
              <a:rPr lang="ja-JP" altLang="en-US" sz="4000" dirty="0" smtClean="0"/>
              <a:t>連携</a:t>
            </a:r>
            <a:r>
              <a:rPr lang="ja-JP" altLang="en-US" sz="4000" dirty="0"/>
              <a:t>のための共通</a:t>
            </a:r>
            <a:r>
              <a:rPr lang="ja-JP" altLang="en-US" sz="4000" dirty="0" smtClean="0"/>
              <a:t>仕様（</a:t>
            </a:r>
            <a:r>
              <a:rPr lang="en-US" altLang="ja-JP" sz="4000" dirty="0" smtClean="0"/>
              <a:t>2006</a:t>
            </a:r>
            <a:r>
              <a:rPr lang="ja-JP" altLang="en-US" sz="4000" dirty="0" smtClean="0"/>
              <a:t>年）</a:t>
            </a:r>
            <a:endParaRPr lang="ja-JP" altLang="en-US" sz="4000" dirty="0"/>
          </a:p>
        </p:txBody>
      </p:sp>
      <p:graphicFrame>
        <p:nvGraphicFramePr>
          <p:cNvPr id="790674" name="Group 146"/>
          <p:cNvGraphicFramePr>
            <a:graphicFrameLocks noGrp="1"/>
          </p:cNvGraphicFramePr>
          <p:nvPr>
            <p:extLst/>
          </p:nvPr>
        </p:nvGraphicFramePr>
        <p:xfrm>
          <a:off x="1704975" y="1125539"/>
          <a:ext cx="5327650" cy="5411153"/>
        </p:xfrm>
        <a:graphic>
          <a:graphicData uri="http://schemas.openxmlformats.org/drawingml/2006/table">
            <a:tbl>
              <a:tblPr/>
              <a:tblGrid>
                <a:gridCol w="503238"/>
                <a:gridCol w="1079500"/>
                <a:gridCol w="3744912"/>
              </a:tblGrid>
              <a:tr h="180975">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ja-JP" altLang="ja-JP"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254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gridSpan="2">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メタデータ形式</a:t>
                      </a:r>
                    </a:p>
                  </a:txBody>
                  <a:tcPr anchor="ctr" horzOverflow="overflow">
                    <a:lnL w="12700"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tr>
              <a:tr h="190500">
                <a:tc rowSpan="14">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テ</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ツ</a:t>
                      </a:r>
                      <a:endPar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4">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DC</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系</a:t>
                      </a:r>
                      <a:endPar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DC-NDL</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Junii</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Junii2</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0002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RSS2.0</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に</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DC-NDL</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要素を拡張</a:t>
                      </a:r>
                      <a:endPar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8097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oai_dc</a:t>
                      </a:r>
                      <a:endParaRPr kumimoji="1" lang="en-US" altLang="ja-JP"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rowSpan="5">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RSS</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RSS1.0</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形式</a:t>
                      </a:r>
                      <a:endPar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RSS1.0</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に</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Dublin Core</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モジュールを追加</a:t>
                      </a:r>
                      <a:endPar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RSS2.0</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形式、</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Podcast</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形式</a:t>
                      </a:r>
                      <a:endPar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OpenSearch</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Atom0.3</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MODS</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NDL-DA</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メタデータスキーマ</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(METS,MODS</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準拠</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ja-JP"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ja-JP"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MARC</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JAPAN/MARC(M)</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JAPAN/MARC(S)</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rowSpan="2">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その他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SRW</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Z39.50</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等に準拠した仕様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vMerge="1">
                  <a:txBody>
                    <a:bodyPr/>
                    <a:lstStyle/>
                    <a:p>
                      <a:endParaRPr kumimoji="1" lang="ja-JP" altLang="en-US"/>
                    </a:p>
                  </a:txBody>
                  <a:tcPr/>
                </a:tc>
                <a:tc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標準仕様での提供が困難な場合は、データプロバイダ独自仕様も考慮</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rowSpan="3" gridSpan="2">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サイト情報もしくは</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サイト内基点情報</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3" h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OPML</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形式（</a:t>
                      </a: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RSS</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リスト）</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gridSpan="2" vMerge="1">
                  <a:txBody>
                    <a:bodyPr/>
                    <a:lstStyle/>
                    <a:p>
                      <a:endParaRPr kumimoji="1" lang="ja-JP" altLang="en-US"/>
                    </a:p>
                  </a:txBody>
                  <a:tcPr/>
                </a:tc>
                <a:tc hMerge="1"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Google SiteMap</a:t>
                      </a: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形式 （適用検討中）</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kumimoji="1" lang="ja-JP" altLang="en-US"/>
                    </a:p>
                  </a:txBody>
                  <a:tcPr/>
                </a:tc>
                <a:tc hMerge="1" vMerge="1">
                  <a:txBody>
                    <a:bodyPr/>
                    <a:lstStyle/>
                    <a:p>
                      <a:endParaRPr kumimoji="1" lang="ja-JP" altLang="en-US"/>
                    </a:p>
                  </a:txBody>
                  <a:tcPr/>
                </a:tc>
                <a:tc>
                  <a:txBody>
                    <a:bodyPr/>
                    <a:lstStyle>
                      <a:lvl1pPr marL="342900" indent="-342900"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marL="742950" indent="-285750"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marL="1143000" indent="-228600"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marL="1600200" indent="-228600"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marL="2057400" indent="-228600"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marL="25146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marL="29718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marL="34290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marL="3886200" indent="-228600"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UDDI</a:t>
                      </a:r>
                      <a:r>
                        <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ディレクトリ形式（拡張仕様）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90580" name="Group 52"/>
          <p:cNvGraphicFramePr>
            <a:graphicFrameLocks noGrp="1"/>
          </p:cNvGraphicFramePr>
          <p:nvPr>
            <p:extLst/>
          </p:nvPr>
        </p:nvGraphicFramePr>
        <p:xfrm>
          <a:off x="7248525" y="2060575"/>
          <a:ext cx="3240088" cy="3192466"/>
        </p:xfrm>
        <a:graphic>
          <a:graphicData uri="http://schemas.openxmlformats.org/drawingml/2006/table">
            <a:tbl>
              <a:tblPr/>
              <a:tblGrid>
                <a:gridCol w="1106488"/>
                <a:gridCol w="2133600"/>
              </a:tblGrid>
              <a:tr h="319088">
                <a:tc gridSpan="2">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通信プロトコル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tr>
              <a:tr h="319088">
                <a:tc rowSpan="2">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ハーベスト</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OAI-PMH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RSS</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rowSpan="3">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横断検索</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SRW(SRU/SOAP)</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Z39.50</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OpenSearch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7500">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1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リンクリゾルバ</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OpenURL</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47688">
                <a:tc rowSpan="2">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ja-JP" altLang="en-US" sz="13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rPr>
                        <a:t>サービス連携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Web</a:t>
                      </a:r>
                      <a:r>
                        <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サービス</a:t>
                      </a:r>
                      <a:r>
                        <a:rPr kumimoji="1" lang="en-US" altLang="ja-JP"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API</a:t>
                      </a:r>
                      <a:r>
                        <a:rPr kumimoji="1" lang="ja-JP" altLang="en-US"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によるシステム連携　</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12750">
                <a:tc vMerge="1">
                  <a:txBody>
                    <a:bodyPr/>
                    <a:lstStyle/>
                    <a:p>
                      <a:endParaRPr kumimoji="1" lang="ja-JP" altLang="en-US"/>
                    </a:p>
                  </a:txBody>
                  <a:tcPr/>
                </a:tc>
                <a:tc>
                  <a:txBody>
                    <a:bodyPr/>
                    <a:lstStyle>
                      <a:lvl1pPr algn="l">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ＭＳ Ｐゴシック" panose="020B0600070205080204" pitchFamily="50" charset="-128"/>
                        </a:defRPr>
                      </a:lvl1pPr>
                      <a:lvl2pPr algn="l">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ＭＳ Ｐゴシック" panose="020B0600070205080204" pitchFamily="50" charset="-128"/>
                        </a:defRPr>
                      </a:lvl2pPr>
                      <a:lvl3pPr algn="l">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ＭＳ Ｐゴシック" panose="020B0600070205080204" pitchFamily="50" charset="-128"/>
                        </a:defRPr>
                      </a:lvl3pPr>
                      <a:lvl4pPr algn="l">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4pPr>
                      <a:lvl5pPr algn="l">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ＭＳ Ｐゴシック" panose="020B0600070205080204" pitchFamily="50" charset="-128"/>
                        </a:defRPr>
                      </a:lvl9p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ja-JP" sz="13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rPr>
                        <a:t>UDDI</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90608" name="AutoShape 80"/>
          <p:cNvSpPr>
            <a:spLocks noChangeArrowheads="1"/>
          </p:cNvSpPr>
          <p:nvPr/>
        </p:nvSpPr>
        <p:spPr bwMode="auto">
          <a:xfrm>
            <a:off x="7175501" y="5084764"/>
            <a:ext cx="3097213" cy="1584325"/>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ja-JP" altLang="en-US" sz="1600" dirty="0" err="1">
                <a:solidFill>
                  <a:srgbClr val="663300"/>
                </a:solidFill>
                <a:latin typeface="Meiryo UI" panose="020B0604030504040204" pitchFamily="50" charset="-128"/>
                <a:ea typeface="Meiryo UI" panose="020B0604030504040204" pitchFamily="50" charset="-128"/>
              </a:rPr>
              <a:t>ー</a:t>
            </a:r>
            <a:r>
              <a:rPr lang="ja-JP" altLang="en-US" sz="1600" dirty="0">
                <a:solidFill>
                  <a:srgbClr val="663300"/>
                </a:solidFill>
                <a:latin typeface="Meiryo UI" panose="020B0604030504040204" pitchFamily="50" charset="-128"/>
                <a:ea typeface="Meiryo UI" panose="020B0604030504040204" pitchFamily="50" charset="-128"/>
              </a:rPr>
              <a:t>方針</a:t>
            </a:r>
            <a:r>
              <a:rPr lang="ja-JP" altLang="en-US" sz="1600" dirty="0" err="1">
                <a:solidFill>
                  <a:srgbClr val="663300"/>
                </a:solidFill>
                <a:latin typeface="Meiryo UI" panose="020B0604030504040204" pitchFamily="50" charset="-128"/>
                <a:ea typeface="Meiryo UI" panose="020B0604030504040204" pitchFamily="50" charset="-128"/>
              </a:rPr>
              <a:t>ー</a:t>
            </a:r>
            <a:endParaRPr lang="ja-JP" altLang="en-US" sz="1600" dirty="0">
              <a:solidFill>
                <a:srgbClr val="663300"/>
              </a:solidFill>
              <a:latin typeface="Meiryo UI" panose="020B0604030504040204" pitchFamily="50" charset="-128"/>
              <a:ea typeface="Meiryo UI" panose="020B0604030504040204" pitchFamily="50" charset="-128"/>
            </a:endParaRPr>
          </a:p>
          <a:p>
            <a:pPr fontAlgn="base">
              <a:spcBef>
                <a:spcPct val="0"/>
              </a:spcBef>
              <a:spcAft>
                <a:spcPct val="0"/>
              </a:spcAft>
              <a:buFontTx/>
              <a:buChar char="•"/>
            </a:pPr>
            <a:r>
              <a:rPr lang="ja-JP" altLang="en-US" sz="1400" dirty="0">
                <a:solidFill>
                  <a:srgbClr val="FF0000"/>
                </a:solidFill>
                <a:latin typeface="Meiryo UI" panose="020B0604030504040204" pitchFamily="50" charset="-128"/>
                <a:ea typeface="Meiryo UI" panose="020B0604030504040204" pitchFamily="50" charset="-128"/>
              </a:rPr>
              <a:t>市場で広く普及している、もしくは、普及が見込まれる複数の仕様を可能な限り受け入れる。</a:t>
            </a:r>
          </a:p>
          <a:p>
            <a:pPr fontAlgn="base">
              <a:spcBef>
                <a:spcPct val="0"/>
              </a:spcBef>
              <a:spcAft>
                <a:spcPct val="0"/>
              </a:spcAft>
              <a:buFontTx/>
              <a:buChar char="•"/>
            </a:pPr>
            <a:r>
              <a:rPr lang="ja-JP" altLang="en-US" sz="1400" dirty="0">
                <a:solidFill>
                  <a:srgbClr val="663300"/>
                </a:solidFill>
                <a:latin typeface="Meiryo UI" panose="020B0604030504040204" pitchFamily="50" charset="-128"/>
                <a:ea typeface="Meiryo UI" panose="020B0604030504040204" pitchFamily="50" charset="-128"/>
              </a:rPr>
              <a:t>（最低限のメタデータであっても受け入れて利用する）</a:t>
            </a:r>
          </a:p>
        </p:txBody>
      </p:sp>
      <p:sp>
        <p:nvSpPr>
          <p:cNvPr id="790609" name="Rectangle 81"/>
          <p:cNvSpPr>
            <a:spLocks noChangeArrowheads="1"/>
          </p:cNvSpPr>
          <p:nvPr/>
        </p:nvSpPr>
        <p:spPr bwMode="auto">
          <a:xfrm>
            <a:off x="7104064" y="836613"/>
            <a:ext cx="3455987" cy="1079500"/>
          </a:xfrm>
          <a:prstGeom prst="rect">
            <a:avLst/>
          </a:prstGeom>
          <a:solidFill>
            <a:schemeClr val="accent2"/>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fontAlgn="base">
              <a:spcBef>
                <a:spcPct val="0"/>
              </a:spcBef>
              <a:spcAft>
                <a:spcPct val="0"/>
              </a:spcAft>
            </a:pPr>
            <a:r>
              <a:rPr lang="ja-JP" altLang="en-US" sz="1600" dirty="0">
                <a:solidFill>
                  <a:srgbClr val="FFFFFF"/>
                </a:solidFill>
                <a:latin typeface="Meiryo UI" panose="020B0604030504040204" pitchFamily="50" charset="-128"/>
                <a:ea typeface="Meiryo UI" panose="020B0604030504040204" pitchFamily="50" charset="-128"/>
              </a:rPr>
              <a:t>通信プロトコル</a:t>
            </a:r>
          </a:p>
        </p:txBody>
      </p:sp>
      <p:sp>
        <p:nvSpPr>
          <p:cNvPr id="790610" name="Rectangle 82"/>
          <p:cNvSpPr>
            <a:spLocks noChangeArrowheads="1"/>
          </p:cNvSpPr>
          <p:nvPr/>
        </p:nvSpPr>
        <p:spPr bwMode="auto">
          <a:xfrm>
            <a:off x="7246938" y="1196976"/>
            <a:ext cx="3168650" cy="720725"/>
          </a:xfrm>
          <a:prstGeom prst="rect">
            <a:avLst/>
          </a:prstGeom>
          <a:solidFill>
            <a:srgbClr val="FF660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pPr algn="ctr" fontAlgn="base">
              <a:spcBef>
                <a:spcPct val="0"/>
              </a:spcBef>
              <a:spcAft>
                <a:spcPct val="0"/>
              </a:spcAft>
            </a:pPr>
            <a:r>
              <a:rPr lang="ja-JP" altLang="en-US" sz="1600" dirty="0">
                <a:solidFill>
                  <a:srgbClr val="FFFFFF"/>
                </a:solidFill>
                <a:latin typeface="Meiryo UI" panose="020B0604030504040204" pitchFamily="50" charset="-128"/>
                <a:ea typeface="Meiryo UI" panose="020B0604030504040204" pitchFamily="50" charset="-128"/>
              </a:rPr>
              <a:t>メタデータ記述要素</a:t>
            </a:r>
          </a:p>
        </p:txBody>
      </p:sp>
      <p:sp>
        <p:nvSpPr>
          <p:cNvPr id="790611" name="Rectangle 83"/>
          <p:cNvSpPr>
            <a:spLocks noChangeArrowheads="1"/>
          </p:cNvSpPr>
          <p:nvPr/>
        </p:nvSpPr>
        <p:spPr bwMode="auto">
          <a:xfrm>
            <a:off x="7462838" y="1557338"/>
            <a:ext cx="2736850" cy="360362"/>
          </a:xfrm>
          <a:prstGeom prst="rect">
            <a:avLst/>
          </a:prstGeom>
          <a:solidFill>
            <a:srgbClr val="FF000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sz="1600" dirty="0">
                <a:solidFill>
                  <a:srgbClr val="FFFFFF"/>
                </a:solidFill>
                <a:latin typeface="Meiryo UI" panose="020B0604030504040204" pitchFamily="50" charset="-128"/>
                <a:ea typeface="Meiryo UI" panose="020B0604030504040204" pitchFamily="50" charset="-128"/>
              </a:rPr>
              <a:t>メタデータ記述規則</a:t>
            </a:r>
          </a:p>
        </p:txBody>
      </p:sp>
      <p:sp>
        <p:nvSpPr>
          <p:cNvPr id="2" name="フッター プレースホルダー 1"/>
          <p:cNvSpPr>
            <a:spLocks noGrp="1"/>
          </p:cNvSpPr>
          <p:nvPr>
            <p:ph type="ftr" sz="quarter" idx="11"/>
          </p:nvPr>
        </p:nvSpPr>
        <p:spPr/>
        <p:txBody>
          <a:bodyPr/>
          <a:lstStyle/>
          <a:p>
            <a:endParaRPr kumimoji="0" lang="en-US"/>
          </a:p>
        </p:txBody>
      </p:sp>
      <p:sp>
        <p:nvSpPr>
          <p:cNvPr id="11" name="円/楕円 10"/>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3997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スライド番号プレースホルダー 4"/>
          <p:cNvSpPr>
            <a:spLocks noGrp="1"/>
          </p:cNvSpPr>
          <p:nvPr>
            <p:ph type="sldNum" sz="quarter" idx="12"/>
          </p:nvPr>
        </p:nvSpPr>
        <p:spPr/>
        <p:txBody>
          <a:bodyPr/>
          <a:lstStyle/>
          <a:p>
            <a:fld id="{5439E2E0-8C39-4E0D-9A71-1118D4EF81A2}" type="slidenum">
              <a:rPr lang="en-US" altLang="ja-JP">
                <a:solidFill>
                  <a:srgbClr val="000000"/>
                </a:solidFill>
              </a:rPr>
              <a:pPr/>
              <a:t>32</a:t>
            </a:fld>
            <a:endParaRPr lang="en-US" altLang="ja-JP">
              <a:solidFill>
                <a:srgbClr val="000000"/>
              </a:solidFill>
            </a:endParaRPr>
          </a:p>
        </p:txBody>
      </p:sp>
      <p:sp>
        <p:nvSpPr>
          <p:cNvPr id="788586" name="AutoShape 106"/>
          <p:cNvSpPr>
            <a:spLocks noChangeArrowheads="1"/>
          </p:cNvSpPr>
          <p:nvPr/>
        </p:nvSpPr>
        <p:spPr bwMode="auto">
          <a:xfrm>
            <a:off x="2927351" y="1412876"/>
            <a:ext cx="1008063" cy="5256213"/>
          </a:xfrm>
          <a:prstGeom prst="roundRect">
            <a:avLst>
              <a:gd name="adj" fmla="val 16667"/>
            </a:avLst>
          </a:prstGeom>
          <a:gradFill rotWithShape="1">
            <a:gsLst>
              <a:gs pos="0">
                <a:schemeClr val="bg1"/>
              </a:gs>
              <a:gs pos="100000">
                <a:srgbClr val="CC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ja-JP" altLang="ja-JP" sz="1400">
              <a:solidFill>
                <a:srgbClr val="000000"/>
              </a:solidFill>
              <a:latin typeface="HG丸ｺﾞｼｯｸM-PRO" panose="020F0600000000000000" pitchFamily="50" charset="-128"/>
              <a:ea typeface="HG丸ｺﾞｼｯｸM-PRO" panose="020F0600000000000000" pitchFamily="50" charset="-128"/>
            </a:endParaRPr>
          </a:p>
        </p:txBody>
      </p:sp>
      <p:sp>
        <p:nvSpPr>
          <p:cNvPr id="788542" name="AutoShape 62"/>
          <p:cNvSpPr>
            <a:spLocks noChangeArrowheads="1"/>
          </p:cNvSpPr>
          <p:nvPr/>
        </p:nvSpPr>
        <p:spPr bwMode="auto">
          <a:xfrm>
            <a:off x="4511675" y="3789364"/>
            <a:ext cx="1511300" cy="1296987"/>
          </a:xfrm>
          <a:prstGeom prst="roundRect">
            <a:avLst>
              <a:gd name="adj" fmla="val 16667"/>
            </a:avLst>
          </a:prstGeom>
          <a:gradFill rotWithShape="1">
            <a:gsLst>
              <a:gs pos="0">
                <a:schemeClr val="bg1"/>
              </a:gs>
              <a:gs pos="100000">
                <a:srgbClr val="FFFF99"/>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r>
              <a:rPr lang="ja-JP" altLang="en-US" sz="1400">
                <a:solidFill>
                  <a:srgbClr val="000000"/>
                </a:solidFill>
                <a:latin typeface="HG丸ｺﾞｼｯｸM-PRO" panose="020F0600000000000000" pitchFamily="50" charset="-128"/>
                <a:ea typeface="HG丸ｺﾞｼｯｸM-PRO" panose="020F0600000000000000" pitchFamily="50" charset="-128"/>
              </a:rPr>
              <a:t>ハーベスト機能</a:t>
            </a:r>
          </a:p>
        </p:txBody>
      </p:sp>
      <p:sp>
        <p:nvSpPr>
          <p:cNvPr id="788484" name="Rectangle 4"/>
          <p:cNvSpPr>
            <a:spLocks noGrp="1" noChangeArrowheads="1"/>
          </p:cNvSpPr>
          <p:nvPr>
            <p:ph type="title"/>
          </p:nvPr>
        </p:nvSpPr>
        <p:spPr>
          <a:xfrm>
            <a:off x="0" y="42665"/>
            <a:ext cx="12192000" cy="934731"/>
          </a:xfrm>
        </p:spPr>
        <p:txBody>
          <a:bodyPr>
            <a:normAutofit fontScale="90000"/>
          </a:bodyPr>
          <a:lstStyle/>
          <a:p>
            <a:r>
              <a:rPr lang="ja-JP" altLang="en-US" sz="3200" dirty="0"/>
              <a:t>メタデータ収集・横断検索の概念（詳細１）</a:t>
            </a:r>
            <a:br>
              <a:rPr lang="ja-JP" altLang="en-US" sz="3200" dirty="0"/>
            </a:br>
            <a:r>
              <a:rPr lang="ja-JP" altLang="en-US" sz="4000" dirty="0"/>
              <a:t>メタデータ収集・横断検索の概念</a:t>
            </a:r>
          </a:p>
        </p:txBody>
      </p:sp>
      <p:sp>
        <p:nvSpPr>
          <p:cNvPr id="788485" name="AutoShape 5"/>
          <p:cNvSpPr>
            <a:spLocks noChangeArrowheads="1"/>
          </p:cNvSpPr>
          <p:nvPr/>
        </p:nvSpPr>
        <p:spPr bwMode="auto">
          <a:xfrm>
            <a:off x="4008439" y="1773238"/>
            <a:ext cx="2016125" cy="1943100"/>
          </a:xfrm>
          <a:prstGeom prst="roundRect">
            <a:avLst>
              <a:gd name="adj" fmla="val 16667"/>
            </a:avLst>
          </a:prstGeom>
          <a:gradFill rotWithShape="1">
            <a:gsLst>
              <a:gs pos="0">
                <a:schemeClr val="bg1"/>
              </a:gs>
              <a:gs pos="100000">
                <a:srgbClr val="FFFF99"/>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r>
              <a:rPr lang="ja-JP" altLang="en-US" sz="1400">
                <a:solidFill>
                  <a:srgbClr val="000000"/>
                </a:solidFill>
                <a:latin typeface="HG丸ｺﾞｼｯｸM-PRO" panose="020F0600000000000000" pitchFamily="50" charset="-128"/>
                <a:ea typeface="HG丸ｺﾞｼｯｸM-PRO" panose="020F0600000000000000" pitchFamily="50" charset="-128"/>
              </a:rPr>
              <a:t>横断検索機能</a:t>
            </a:r>
          </a:p>
        </p:txBody>
      </p:sp>
      <p:sp>
        <p:nvSpPr>
          <p:cNvPr id="788486" name="Oval 6"/>
          <p:cNvSpPr>
            <a:spLocks noChangeArrowheads="1"/>
          </p:cNvSpPr>
          <p:nvPr/>
        </p:nvSpPr>
        <p:spPr bwMode="auto">
          <a:xfrm>
            <a:off x="4692789" y="4638596"/>
            <a:ext cx="1125260"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HG丸ｺﾞｼｯｸM-PRO" panose="020F0600000000000000" pitchFamily="50" charset="-128"/>
                <a:ea typeface="HG丸ｺﾞｼｯｸM-PRO" panose="020F0600000000000000" pitchFamily="50" charset="-128"/>
              </a:rPr>
              <a:t>OAI-PMH</a:t>
            </a:r>
          </a:p>
        </p:txBody>
      </p:sp>
      <p:sp>
        <p:nvSpPr>
          <p:cNvPr id="788487" name="Oval 7"/>
          <p:cNvSpPr>
            <a:spLocks noChangeArrowheads="1"/>
          </p:cNvSpPr>
          <p:nvPr/>
        </p:nvSpPr>
        <p:spPr bwMode="auto">
          <a:xfrm>
            <a:off x="4420777" y="2117646"/>
            <a:ext cx="131686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HG丸ｺﾞｼｯｸM-PRO" panose="020F0600000000000000" pitchFamily="50" charset="-128"/>
                <a:ea typeface="HG丸ｺﾞｼｯｸM-PRO" panose="020F0600000000000000" pitchFamily="50" charset="-128"/>
              </a:rPr>
              <a:t>SRU/SOAP</a:t>
            </a:r>
          </a:p>
        </p:txBody>
      </p:sp>
      <p:sp>
        <p:nvSpPr>
          <p:cNvPr id="788488" name="Oval 8"/>
          <p:cNvSpPr>
            <a:spLocks noChangeArrowheads="1"/>
          </p:cNvSpPr>
          <p:nvPr/>
        </p:nvSpPr>
        <p:spPr bwMode="auto">
          <a:xfrm>
            <a:off x="4405087" y="2909808"/>
            <a:ext cx="1154564"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HG丸ｺﾞｼｯｸM-PRO" panose="020F0600000000000000" pitchFamily="50" charset="-128"/>
                <a:ea typeface="HG丸ｺﾞｼｯｸM-PRO" panose="020F0600000000000000" pitchFamily="50" charset="-128"/>
              </a:rPr>
              <a:t>OpenURL</a:t>
            </a:r>
          </a:p>
        </p:txBody>
      </p:sp>
      <p:sp>
        <p:nvSpPr>
          <p:cNvPr id="788489" name="Oval 9"/>
          <p:cNvSpPr>
            <a:spLocks noChangeArrowheads="1"/>
          </p:cNvSpPr>
          <p:nvPr/>
        </p:nvSpPr>
        <p:spPr bwMode="auto">
          <a:xfrm>
            <a:off x="4333292" y="3270171"/>
            <a:ext cx="140928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HG丸ｺﾞｼｯｸM-PRO" panose="020F0600000000000000" pitchFamily="50" charset="-128"/>
                <a:ea typeface="HG丸ｺﾞｼｯｸM-PRO" panose="020F0600000000000000" pitchFamily="50" charset="-128"/>
              </a:rPr>
              <a:t>OpenSearch</a:t>
            </a:r>
          </a:p>
        </p:txBody>
      </p:sp>
      <p:cxnSp>
        <p:nvCxnSpPr>
          <p:cNvPr id="788490" name="AutoShape 10"/>
          <p:cNvCxnSpPr>
            <a:cxnSpLocks noChangeShapeType="1"/>
            <a:stCxn id="788527" idx="0"/>
            <a:endCxn id="788486" idx="2"/>
          </p:cNvCxnSpPr>
          <p:nvPr/>
        </p:nvCxnSpPr>
        <p:spPr bwMode="auto">
          <a:xfrm flipV="1">
            <a:off x="4620419" y="4811714"/>
            <a:ext cx="72370" cy="645517"/>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491" name="AutoShape 11"/>
          <p:cNvCxnSpPr>
            <a:cxnSpLocks noChangeShapeType="1"/>
            <a:stCxn id="788516" idx="4"/>
            <a:endCxn id="788487" idx="2"/>
          </p:cNvCxnSpPr>
          <p:nvPr/>
        </p:nvCxnSpPr>
        <p:spPr bwMode="auto">
          <a:xfrm>
            <a:off x="3573464" y="1969105"/>
            <a:ext cx="847313" cy="321658"/>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492" name="AutoShape 12"/>
          <p:cNvCxnSpPr>
            <a:cxnSpLocks noChangeShapeType="1"/>
            <a:stCxn id="788535" idx="0"/>
            <a:endCxn id="788488" idx="2"/>
          </p:cNvCxnSpPr>
          <p:nvPr/>
        </p:nvCxnSpPr>
        <p:spPr bwMode="auto">
          <a:xfrm flipV="1">
            <a:off x="3517949" y="3082926"/>
            <a:ext cx="887139" cy="58499"/>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493" name="AutoShape 13"/>
          <p:cNvCxnSpPr>
            <a:cxnSpLocks noChangeShapeType="1"/>
            <a:stCxn id="788541" idx="2"/>
            <a:endCxn id="788489" idx="2"/>
          </p:cNvCxnSpPr>
          <p:nvPr/>
        </p:nvCxnSpPr>
        <p:spPr bwMode="auto">
          <a:xfrm flipV="1">
            <a:off x="3462433" y="3443289"/>
            <a:ext cx="870858" cy="428315"/>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494" name="AutoShape 14"/>
          <p:cNvCxnSpPr>
            <a:cxnSpLocks noChangeShapeType="1"/>
            <a:stCxn id="788486" idx="6"/>
            <a:endCxn id="788504" idx="1"/>
          </p:cNvCxnSpPr>
          <p:nvPr/>
        </p:nvCxnSpPr>
        <p:spPr bwMode="auto">
          <a:xfrm flipV="1">
            <a:off x="5818049" y="4056857"/>
            <a:ext cx="422414" cy="754857"/>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495" name="AutoShape 15"/>
          <p:cNvCxnSpPr>
            <a:cxnSpLocks noChangeShapeType="1"/>
            <a:stCxn id="788487" idx="6"/>
            <a:endCxn id="788505" idx="1"/>
          </p:cNvCxnSpPr>
          <p:nvPr/>
        </p:nvCxnSpPr>
        <p:spPr bwMode="auto">
          <a:xfrm>
            <a:off x="5737637" y="2290763"/>
            <a:ext cx="718726" cy="151606"/>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496" name="AutoShape 16"/>
          <p:cNvCxnSpPr>
            <a:cxnSpLocks noChangeShapeType="1"/>
            <a:stCxn id="788488" idx="6"/>
            <a:endCxn id="788505" idx="1"/>
          </p:cNvCxnSpPr>
          <p:nvPr/>
        </p:nvCxnSpPr>
        <p:spPr bwMode="auto">
          <a:xfrm flipV="1">
            <a:off x="5559651" y="2442369"/>
            <a:ext cx="896712" cy="640556"/>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497" name="AutoShape 17"/>
          <p:cNvCxnSpPr>
            <a:cxnSpLocks noChangeShapeType="1"/>
            <a:stCxn id="788489" idx="6"/>
            <a:endCxn id="788505" idx="1"/>
          </p:cNvCxnSpPr>
          <p:nvPr/>
        </p:nvCxnSpPr>
        <p:spPr bwMode="auto">
          <a:xfrm flipV="1">
            <a:off x="5742573" y="2442370"/>
            <a:ext cx="713791" cy="1000919"/>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788498" name="Oval 18"/>
          <p:cNvSpPr>
            <a:spLocks noChangeArrowheads="1"/>
          </p:cNvSpPr>
          <p:nvPr/>
        </p:nvSpPr>
        <p:spPr bwMode="auto">
          <a:xfrm>
            <a:off x="4045482" y="2551033"/>
            <a:ext cx="95620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HG丸ｺﾞｼｯｸM-PRO" panose="020F0600000000000000" pitchFamily="50" charset="-128"/>
                <a:ea typeface="HG丸ｺﾞｼｯｸM-PRO" panose="020F0600000000000000" pitchFamily="50" charset="-128"/>
              </a:rPr>
              <a:t>Z39.50</a:t>
            </a:r>
          </a:p>
        </p:txBody>
      </p:sp>
      <p:cxnSp>
        <p:nvCxnSpPr>
          <p:cNvPr id="788500" name="AutoShape 20"/>
          <p:cNvCxnSpPr>
            <a:cxnSpLocks noChangeShapeType="1"/>
            <a:stCxn id="788498" idx="0"/>
            <a:endCxn id="788487" idx="4"/>
          </p:cNvCxnSpPr>
          <p:nvPr/>
        </p:nvCxnSpPr>
        <p:spPr bwMode="auto">
          <a:xfrm flipV="1">
            <a:off x="4523583" y="2463881"/>
            <a:ext cx="555625" cy="87153"/>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788501" name="Oval 21"/>
          <p:cNvSpPr>
            <a:spLocks noChangeArrowheads="1"/>
          </p:cNvSpPr>
          <p:nvPr/>
        </p:nvSpPr>
        <p:spPr bwMode="auto">
          <a:xfrm>
            <a:off x="4909295" y="4206796"/>
            <a:ext cx="654148"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HG丸ｺﾞｼｯｸM-PRO" panose="020F0600000000000000" pitchFamily="50" charset="-128"/>
                <a:ea typeface="HG丸ｺﾞｼｯｸM-PRO" panose="020F0600000000000000" pitchFamily="50" charset="-128"/>
              </a:rPr>
              <a:t>RSS</a:t>
            </a:r>
          </a:p>
        </p:txBody>
      </p:sp>
      <p:cxnSp>
        <p:nvCxnSpPr>
          <p:cNvPr id="788502" name="AutoShape 22"/>
          <p:cNvCxnSpPr>
            <a:cxnSpLocks noChangeShapeType="1"/>
            <a:stCxn id="788547" idx="0"/>
            <a:endCxn id="788501" idx="2"/>
          </p:cNvCxnSpPr>
          <p:nvPr/>
        </p:nvCxnSpPr>
        <p:spPr bwMode="auto">
          <a:xfrm flipV="1">
            <a:off x="3517949" y="4379914"/>
            <a:ext cx="1391347" cy="58499"/>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03" name="AutoShape 23"/>
          <p:cNvCxnSpPr>
            <a:cxnSpLocks noChangeShapeType="1"/>
            <a:stCxn id="788501" idx="6"/>
            <a:endCxn id="788504" idx="1"/>
          </p:cNvCxnSpPr>
          <p:nvPr/>
        </p:nvCxnSpPr>
        <p:spPr bwMode="auto">
          <a:xfrm flipV="1">
            <a:off x="5563443" y="4056857"/>
            <a:ext cx="677020" cy="323057"/>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788504" name="AutoShape 24"/>
          <p:cNvSpPr>
            <a:spLocks noChangeArrowheads="1"/>
          </p:cNvSpPr>
          <p:nvPr/>
        </p:nvSpPr>
        <p:spPr bwMode="auto">
          <a:xfrm>
            <a:off x="6240463" y="3801467"/>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メタデータ</a:t>
            </a:r>
            <a:br>
              <a:rPr lang="ja-JP" altLang="en-US" sz="1200" b="1">
                <a:solidFill>
                  <a:srgbClr val="CC6600"/>
                </a:solidFill>
                <a:latin typeface="HG丸ｺﾞｼｯｸM-PRO" panose="020F0600000000000000" pitchFamily="50" charset="-128"/>
                <a:ea typeface="HG丸ｺﾞｼｯｸM-PRO" panose="020F0600000000000000" pitchFamily="50" charset="-128"/>
              </a:rPr>
            </a:br>
            <a:r>
              <a:rPr lang="ja-JP" altLang="en-US" sz="1200" b="1">
                <a:solidFill>
                  <a:srgbClr val="CC6600"/>
                </a:solidFill>
                <a:latin typeface="HG丸ｺﾞｼｯｸM-PRO" panose="020F0600000000000000" pitchFamily="50" charset="-128"/>
                <a:ea typeface="HG丸ｺﾞｼｯｸM-PRO" panose="020F0600000000000000" pitchFamily="50" charset="-128"/>
              </a:rPr>
              <a:t>ハーベスト機能</a:t>
            </a:r>
          </a:p>
        </p:txBody>
      </p:sp>
      <p:sp>
        <p:nvSpPr>
          <p:cNvPr id="788505" name="AutoShape 25"/>
          <p:cNvSpPr>
            <a:spLocks noChangeArrowheads="1"/>
          </p:cNvSpPr>
          <p:nvPr/>
        </p:nvSpPr>
        <p:spPr bwMode="auto">
          <a:xfrm>
            <a:off x="6456364" y="2289136"/>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横断検索機能</a:t>
            </a:r>
          </a:p>
        </p:txBody>
      </p:sp>
      <p:sp>
        <p:nvSpPr>
          <p:cNvPr id="788506" name="AutoShape 26"/>
          <p:cNvSpPr>
            <a:spLocks noChangeArrowheads="1"/>
          </p:cNvSpPr>
          <p:nvPr/>
        </p:nvSpPr>
        <p:spPr bwMode="auto">
          <a:xfrm>
            <a:off x="8401051" y="2709864"/>
            <a:ext cx="792163"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全文</a:t>
            </a:r>
          </a:p>
          <a:p>
            <a:pPr algn="ctr" fontAlgn="base">
              <a:spcBef>
                <a:spcPct val="0"/>
              </a:spcBef>
              <a:spcAft>
                <a:spcPct val="0"/>
              </a:spcAft>
            </a:pPr>
            <a:r>
              <a:rPr lang="ja-JP" altLang="en-US" sz="1200">
                <a:solidFill>
                  <a:srgbClr val="000000"/>
                </a:solidFill>
                <a:latin typeface="Arial" panose="020B0604020202020204" pitchFamily="34" charset="0"/>
              </a:rPr>
              <a:t>インデックス</a:t>
            </a:r>
            <a:endParaRPr lang="ja-JP" altLang="en-US" sz="800">
              <a:solidFill>
                <a:srgbClr val="000000"/>
              </a:solidFill>
              <a:latin typeface="Arial" panose="020B0604020202020204" pitchFamily="34" charset="0"/>
            </a:endParaRPr>
          </a:p>
        </p:txBody>
      </p:sp>
      <p:sp>
        <p:nvSpPr>
          <p:cNvPr id="788507" name="AutoShape 27"/>
          <p:cNvSpPr>
            <a:spLocks noChangeArrowheads="1"/>
          </p:cNvSpPr>
          <p:nvPr/>
        </p:nvSpPr>
        <p:spPr bwMode="auto">
          <a:xfrm>
            <a:off x="8472488" y="5157789"/>
            <a:ext cx="792162"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連想検索</a:t>
            </a:r>
          </a:p>
          <a:p>
            <a:pPr algn="ctr" fontAlgn="base">
              <a:spcBef>
                <a:spcPct val="0"/>
              </a:spcBef>
              <a:spcAft>
                <a:spcPct val="0"/>
              </a:spcAft>
            </a:pPr>
            <a:r>
              <a:rPr lang="ja-JP" altLang="en-US" sz="1200">
                <a:solidFill>
                  <a:srgbClr val="000000"/>
                </a:solidFill>
                <a:latin typeface="Arial" panose="020B0604020202020204" pitchFamily="34" charset="0"/>
              </a:rPr>
              <a:t>インデックス</a:t>
            </a:r>
            <a:endParaRPr lang="ja-JP" altLang="en-US" sz="800">
              <a:solidFill>
                <a:srgbClr val="000000"/>
              </a:solidFill>
              <a:latin typeface="Arial" panose="020B0604020202020204" pitchFamily="34" charset="0"/>
            </a:endParaRPr>
          </a:p>
        </p:txBody>
      </p:sp>
      <p:sp>
        <p:nvSpPr>
          <p:cNvPr id="788508" name="AutoShape 28"/>
          <p:cNvSpPr>
            <a:spLocks noChangeArrowheads="1"/>
          </p:cNvSpPr>
          <p:nvPr/>
        </p:nvSpPr>
        <p:spPr bwMode="auto">
          <a:xfrm>
            <a:off x="8256588" y="2146261"/>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全文検索</a:t>
            </a:r>
          </a:p>
        </p:txBody>
      </p:sp>
      <p:sp>
        <p:nvSpPr>
          <p:cNvPr id="788509" name="AutoShape 29"/>
          <p:cNvSpPr>
            <a:spLocks noChangeArrowheads="1"/>
          </p:cNvSpPr>
          <p:nvPr/>
        </p:nvSpPr>
        <p:spPr bwMode="auto">
          <a:xfrm>
            <a:off x="8328025" y="4665624"/>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連想検索</a:t>
            </a:r>
          </a:p>
        </p:txBody>
      </p:sp>
      <p:sp>
        <p:nvSpPr>
          <p:cNvPr id="788510" name="AutoShape 30"/>
          <p:cNvSpPr>
            <a:spLocks noChangeArrowheads="1"/>
          </p:cNvSpPr>
          <p:nvPr/>
        </p:nvSpPr>
        <p:spPr bwMode="auto">
          <a:xfrm>
            <a:off x="9409114" y="1569442"/>
            <a:ext cx="1017587"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統合検索</a:t>
            </a:r>
          </a:p>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機能</a:t>
            </a:r>
          </a:p>
        </p:txBody>
      </p:sp>
      <p:sp>
        <p:nvSpPr>
          <p:cNvPr id="788511" name="AutoShape 31"/>
          <p:cNvSpPr>
            <a:spLocks noChangeArrowheads="1"/>
          </p:cNvSpPr>
          <p:nvPr/>
        </p:nvSpPr>
        <p:spPr bwMode="auto">
          <a:xfrm>
            <a:off x="6888163" y="4652964"/>
            <a:ext cx="792162"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メタデータ</a:t>
            </a:r>
          </a:p>
          <a:p>
            <a:pPr algn="ctr" fontAlgn="base">
              <a:spcBef>
                <a:spcPct val="0"/>
              </a:spcBef>
              <a:spcAft>
                <a:spcPct val="0"/>
              </a:spcAft>
            </a:pPr>
            <a:r>
              <a:rPr lang="en-US" altLang="ja-JP" sz="1200">
                <a:solidFill>
                  <a:srgbClr val="000000"/>
                </a:solidFill>
                <a:latin typeface="Arial" panose="020B0604020202020204" pitchFamily="34" charset="0"/>
              </a:rPr>
              <a:t>DB</a:t>
            </a:r>
            <a:endParaRPr lang="en-US" altLang="ja-JP" sz="800">
              <a:solidFill>
                <a:srgbClr val="000000"/>
              </a:solidFill>
              <a:latin typeface="Arial" panose="020B0604020202020204" pitchFamily="34" charset="0"/>
            </a:endParaRPr>
          </a:p>
        </p:txBody>
      </p:sp>
      <p:grpSp>
        <p:nvGrpSpPr>
          <p:cNvPr id="788512" name="Group 32"/>
          <p:cNvGrpSpPr>
            <a:grpSpLocks/>
          </p:cNvGrpSpPr>
          <p:nvPr/>
        </p:nvGrpSpPr>
        <p:grpSpPr bwMode="auto">
          <a:xfrm>
            <a:off x="3070225" y="1628776"/>
            <a:ext cx="503238" cy="576263"/>
            <a:chOff x="2200" y="2478"/>
            <a:chExt cx="349" cy="276"/>
          </a:xfrm>
        </p:grpSpPr>
        <p:grpSp>
          <p:nvGrpSpPr>
            <p:cNvPr id="788513" name="Group 33"/>
            <p:cNvGrpSpPr>
              <a:grpSpLocks/>
            </p:cNvGrpSpPr>
            <p:nvPr/>
          </p:nvGrpSpPr>
          <p:grpSpPr bwMode="auto">
            <a:xfrm>
              <a:off x="2200" y="2478"/>
              <a:ext cx="266" cy="276"/>
              <a:chOff x="2296" y="1071"/>
              <a:chExt cx="266" cy="276"/>
            </a:xfrm>
          </p:grpSpPr>
          <p:graphicFrame>
            <p:nvGraphicFramePr>
              <p:cNvPr id="788514" name="Object 34"/>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1" name="Visio" r:id="rId4" imgW="738530" imgH="941222" progId="Visio.Drawing.11">
                      <p:embed/>
                    </p:oleObj>
                  </mc:Choice>
                  <mc:Fallback>
                    <p:oleObj name="Visio" r:id="rId4"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15" name="AutoShape 35"/>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16" name="AutoShape 36"/>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grpSp>
        <p:nvGrpSpPr>
          <p:cNvPr id="788517" name="Group 37"/>
          <p:cNvGrpSpPr>
            <a:grpSpLocks/>
          </p:cNvGrpSpPr>
          <p:nvPr/>
        </p:nvGrpSpPr>
        <p:grpSpPr bwMode="auto">
          <a:xfrm>
            <a:off x="3070225" y="2276475"/>
            <a:ext cx="503238" cy="503238"/>
            <a:chOff x="2200" y="2478"/>
            <a:chExt cx="349" cy="276"/>
          </a:xfrm>
        </p:grpSpPr>
        <p:grpSp>
          <p:nvGrpSpPr>
            <p:cNvPr id="788518" name="Group 38"/>
            <p:cNvGrpSpPr>
              <a:grpSpLocks/>
            </p:cNvGrpSpPr>
            <p:nvPr/>
          </p:nvGrpSpPr>
          <p:grpSpPr bwMode="auto">
            <a:xfrm>
              <a:off x="2200" y="2478"/>
              <a:ext cx="266" cy="276"/>
              <a:chOff x="2296" y="1071"/>
              <a:chExt cx="266" cy="276"/>
            </a:xfrm>
          </p:grpSpPr>
          <p:graphicFrame>
            <p:nvGraphicFramePr>
              <p:cNvPr id="788519" name="Object 39"/>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2" name="Visio" r:id="rId6" imgW="738530" imgH="941222" progId="Visio.Drawing.11">
                      <p:embed/>
                    </p:oleObj>
                  </mc:Choice>
                  <mc:Fallback>
                    <p:oleObj name="Visio" r:id="rId6"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0" name="AutoShape 40"/>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21" name="AutoShape 41"/>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grpSp>
        <p:nvGrpSpPr>
          <p:cNvPr id="788522" name="Group 42"/>
          <p:cNvGrpSpPr>
            <a:grpSpLocks/>
          </p:cNvGrpSpPr>
          <p:nvPr/>
        </p:nvGrpSpPr>
        <p:grpSpPr bwMode="auto">
          <a:xfrm>
            <a:off x="3070226" y="4868864"/>
            <a:ext cx="504825" cy="503237"/>
            <a:chOff x="2200" y="2478"/>
            <a:chExt cx="349" cy="276"/>
          </a:xfrm>
        </p:grpSpPr>
        <p:grpSp>
          <p:nvGrpSpPr>
            <p:cNvPr id="788523" name="Group 43"/>
            <p:cNvGrpSpPr>
              <a:grpSpLocks/>
            </p:cNvGrpSpPr>
            <p:nvPr/>
          </p:nvGrpSpPr>
          <p:grpSpPr bwMode="auto">
            <a:xfrm>
              <a:off x="2200" y="2478"/>
              <a:ext cx="266" cy="276"/>
              <a:chOff x="2296" y="1071"/>
              <a:chExt cx="266" cy="276"/>
            </a:xfrm>
          </p:grpSpPr>
          <p:graphicFrame>
            <p:nvGraphicFramePr>
              <p:cNvPr id="788524" name="Object 44"/>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3" name="Visio" r:id="rId7" imgW="738530" imgH="941222" progId="Visio.Drawing.11">
                      <p:embed/>
                    </p:oleObj>
                  </mc:Choice>
                  <mc:Fallback>
                    <p:oleObj name="Visio" r:id="rId7"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5" name="AutoShape 45"/>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26" name="AutoShape 46"/>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27" name="AutoShape 47"/>
          <p:cNvSpPr>
            <a:spLocks noChangeArrowheads="1"/>
          </p:cNvSpPr>
          <p:nvPr/>
        </p:nvSpPr>
        <p:spPr bwMode="auto">
          <a:xfrm>
            <a:off x="3935413" y="5457230"/>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仮データプロバイダ機能</a:t>
            </a:r>
          </a:p>
        </p:txBody>
      </p:sp>
      <p:sp>
        <p:nvSpPr>
          <p:cNvPr id="788528" name="AutoShape 48"/>
          <p:cNvSpPr>
            <a:spLocks noChangeArrowheads="1"/>
          </p:cNvSpPr>
          <p:nvPr/>
        </p:nvSpPr>
        <p:spPr bwMode="auto">
          <a:xfrm>
            <a:off x="4800601" y="6165850"/>
            <a:ext cx="792163"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メタデータ</a:t>
            </a:r>
          </a:p>
          <a:p>
            <a:pPr algn="ctr" fontAlgn="base">
              <a:spcBef>
                <a:spcPct val="0"/>
              </a:spcBef>
              <a:spcAft>
                <a:spcPct val="0"/>
              </a:spcAft>
            </a:pPr>
            <a:r>
              <a:rPr lang="ja-JP" altLang="en-US" sz="1200">
                <a:solidFill>
                  <a:srgbClr val="000000"/>
                </a:solidFill>
                <a:latin typeface="Arial" panose="020B0604020202020204" pitchFamily="34" charset="0"/>
              </a:rPr>
              <a:t>仮</a:t>
            </a:r>
            <a:r>
              <a:rPr lang="en-US" altLang="ja-JP" sz="1200">
                <a:solidFill>
                  <a:srgbClr val="000000"/>
                </a:solidFill>
                <a:latin typeface="Arial" panose="020B0604020202020204" pitchFamily="34" charset="0"/>
              </a:rPr>
              <a:t>DB</a:t>
            </a:r>
            <a:endParaRPr lang="en-US" altLang="ja-JP" sz="800">
              <a:solidFill>
                <a:srgbClr val="000000"/>
              </a:solidFill>
              <a:latin typeface="Arial" panose="020B0604020202020204" pitchFamily="34" charset="0"/>
            </a:endParaRPr>
          </a:p>
        </p:txBody>
      </p:sp>
      <p:cxnSp>
        <p:nvCxnSpPr>
          <p:cNvPr id="788529" name="AutoShape 49"/>
          <p:cNvCxnSpPr>
            <a:cxnSpLocks noChangeShapeType="1"/>
            <a:stCxn id="788526" idx="4"/>
            <a:endCxn id="788486" idx="2"/>
          </p:cNvCxnSpPr>
          <p:nvPr/>
        </p:nvCxnSpPr>
        <p:spPr bwMode="auto">
          <a:xfrm flipV="1">
            <a:off x="3575051" y="4811713"/>
            <a:ext cx="1117739" cy="354352"/>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30" name="AutoShape 50"/>
          <p:cNvCxnSpPr>
            <a:cxnSpLocks noChangeShapeType="1"/>
            <a:stCxn id="788552" idx="4"/>
            <a:endCxn id="788527" idx="1"/>
          </p:cNvCxnSpPr>
          <p:nvPr/>
        </p:nvCxnSpPr>
        <p:spPr bwMode="auto">
          <a:xfrm flipV="1">
            <a:off x="3575051" y="5712619"/>
            <a:ext cx="360363" cy="101146"/>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grpSp>
        <p:nvGrpSpPr>
          <p:cNvPr id="788531" name="Group 51"/>
          <p:cNvGrpSpPr>
            <a:grpSpLocks/>
          </p:cNvGrpSpPr>
          <p:nvPr/>
        </p:nvGrpSpPr>
        <p:grpSpPr bwMode="auto">
          <a:xfrm>
            <a:off x="3070225" y="2924176"/>
            <a:ext cx="503238" cy="504825"/>
            <a:chOff x="2200" y="2478"/>
            <a:chExt cx="349" cy="276"/>
          </a:xfrm>
        </p:grpSpPr>
        <p:grpSp>
          <p:nvGrpSpPr>
            <p:cNvPr id="788532" name="Group 52"/>
            <p:cNvGrpSpPr>
              <a:grpSpLocks/>
            </p:cNvGrpSpPr>
            <p:nvPr/>
          </p:nvGrpSpPr>
          <p:grpSpPr bwMode="auto">
            <a:xfrm>
              <a:off x="2200" y="2478"/>
              <a:ext cx="266" cy="276"/>
              <a:chOff x="2296" y="1071"/>
              <a:chExt cx="266" cy="276"/>
            </a:xfrm>
          </p:grpSpPr>
          <p:graphicFrame>
            <p:nvGraphicFramePr>
              <p:cNvPr id="788533" name="Object 53"/>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4" name="Visio" r:id="rId8" imgW="738530" imgH="941222" progId="Visio.Drawing.11">
                      <p:embed/>
                    </p:oleObj>
                  </mc:Choice>
                  <mc:Fallback>
                    <p:oleObj name="Visio" r:id="rId8"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4" name="AutoShape 54"/>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35" name="AutoShape 55"/>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cxnSp>
        <p:nvCxnSpPr>
          <p:cNvPr id="788536" name="AutoShape 56"/>
          <p:cNvCxnSpPr>
            <a:cxnSpLocks noChangeShapeType="1"/>
            <a:stCxn id="788521" idx="0"/>
            <a:endCxn id="788498" idx="2"/>
          </p:cNvCxnSpPr>
          <p:nvPr/>
        </p:nvCxnSpPr>
        <p:spPr bwMode="auto">
          <a:xfrm>
            <a:off x="3517949" y="2493206"/>
            <a:ext cx="527533" cy="230944"/>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grpSp>
        <p:nvGrpSpPr>
          <p:cNvPr id="788537" name="Group 57"/>
          <p:cNvGrpSpPr>
            <a:grpSpLocks/>
          </p:cNvGrpSpPr>
          <p:nvPr/>
        </p:nvGrpSpPr>
        <p:grpSpPr bwMode="auto">
          <a:xfrm>
            <a:off x="3070225" y="3573464"/>
            <a:ext cx="503238" cy="504825"/>
            <a:chOff x="2200" y="2478"/>
            <a:chExt cx="349" cy="276"/>
          </a:xfrm>
        </p:grpSpPr>
        <p:grpSp>
          <p:nvGrpSpPr>
            <p:cNvPr id="788538" name="Group 58"/>
            <p:cNvGrpSpPr>
              <a:grpSpLocks/>
            </p:cNvGrpSpPr>
            <p:nvPr/>
          </p:nvGrpSpPr>
          <p:grpSpPr bwMode="auto">
            <a:xfrm>
              <a:off x="2200" y="2478"/>
              <a:ext cx="266" cy="276"/>
              <a:chOff x="2296" y="1071"/>
              <a:chExt cx="266" cy="276"/>
            </a:xfrm>
          </p:grpSpPr>
          <p:graphicFrame>
            <p:nvGraphicFramePr>
              <p:cNvPr id="788539" name="Object 59"/>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5" name="Visio" r:id="rId9" imgW="738530" imgH="941222" progId="Visio.Drawing.11">
                      <p:embed/>
                    </p:oleObj>
                  </mc:Choice>
                  <mc:Fallback>
                    <p:oleObj name="Visio" r:id="rId9"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40" name="AutoShape 60"/>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41" name="AutoShape 61"/>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grpSp>
        <p:nvGrpSpPr>
          <p:cNvPr id="788543" name="Group 63"/>
          <p:cNvGrpSpPr>
            <a:grpSpLocks/>
          </p:cNvGrpSpPr>
          <p:nvPr/>
        </p:nvGrpSpPr>
        <p:grpSpPr bwMode="auto">
          <a:xfrm>
            <a:off x="3070225" y="4221164"/>
            <a:ext cx="503238" cy="504825"/>
            <a:chOff x="2200" y="2478"/>
            <a:chExt cx="349" cy="276"/>
          </a:xfrm>
        </p:grpSpPr>
        <p:grpSp>
          <p:nvGrpSpPr>
            <p:cNvPr id="788544" name="Group 64"/>
            <p:cNvGrpSpPr>
              <a:grpSpLocks/>
            </p:cNvGrpSpPr>
            <p:nvPr/>
          </p:nvGrpSpPr>
          <p:grpSpPr bwMode="auto">
            <a:xfrm>
              <a:off x="2200" y="2478"/>
              <a:ext cx="266" cy="276"/>
              <a:chOff x="2296" y="1071"/>
              <a:chExt cx="266" cy="276"/>
            </a:xfrm>
          </p:grpSpPr>
          <p:graphicFrame>
            <p:nvGraphicFramePr>
              <p:cNvPr id="788545" name="Object 65"/>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6" name="Visio" r:id="rId10" imgW="738530" imgH="941222" progId="Visio.Drawing.11">
                      <p:embed/>
                    </p:oleObj>
                  </mc:Choice>
                  <mc:Fallback>
                    <p:oleObj name="Visio" r:id="rId10"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46" name="AutoShape 66"/>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47" name="AutoShape 67"/>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grpSp>
        <p:nvGrpSpPr>
          <p:cNvPr id="788548" name="Group 68"/>
          <p:cNvGrpSpPr>
            <a:grpSpLocks/>
          </p:cNvGrpSpPr>
          <p:nvPr/>
        </p:nvGrpSpPr>
        <p:grpSpPr bwMode="auto">
          <a:xfrm>
            <a:off x="3070226" y="5516564"/>
            <a:ext cx="504825" cy="503237"/>
            <a:chOff x="2200" y="2478"/>
            <a:chExt cx="349" cy="276"/>
          </a:xfrm>
        </p:grpSpPr>
        <p:grpSp>
          <p:nvGrpSpPr>
            <p:cNvPr id="788549" name="Group 69"/>
            <p:cNvGrpSpPr>
              <a:grpSpLocks/>
            </p:cNvGrpSpPr>
            <p:nvPr/>
          </p:nvGrpSpPr>
          <p:grpSpPr bwMode="auto">
            <a:xfrm>
              <a:off x="2200" y="2478"/>
              <a:ext cx="266" cy="276"/>
              <a:chOff x="2296" y="1071"/>
              <a:chExt cx="266" cy="276"/>
            </a:xfrm>
          </p:grpSpPr>
          <p:graphicFrame>
            <p:nvGraphicFramePr>
              <p:cNvPr id="788550" name="Object 70"/>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7" name="Visio" r:id="rId11" imgW="738530" imgH="941222" progId="Visio.Drawing.11">
                      <p:embed/>
                    </p:oleObj>
                  </mc:Choice>
                  <mc:Fallback>
                    <p:oleObj name="Visio" r:id="rId11"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51" name="AutoShape 71"/>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52" name="AutoShape 72"/>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cxnSp>
        <p:nvCxnSpPr>
          <p:cNvPr id="788553" name="AutoShape 73"/>
          <p:cNvCxnSpPr>
            <a:cxnSpLocks noChangeShapeType="1"/>
            <a:stCxn id="788505" idx="3"/>
            <a:endCxn id="788508" idx="1"/>
          </p:cNvCxnSpPr>
          <p:nvPr/>
        </p:nvCxnSpPr>
        <p:spPr bwMode="auto">
          <a:xfrm flipV="1">
            <a:off x="7805738" y="2299495"/>
            <a:ext cx="450850" cy="142875"/>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54" name="AutoShape 74"/>
          <p:cNvCxnSpPr>
            <a:cxnSpLocks noChangeShapeType="1"/>
            <a:stCxn id="788504" idx="2"/>
            <a:endCxn id="788511" idx="1"/>
          </p:cNvCxnSpPr>
          <p:nvPr/>
        </p:nvCxnSpPr>
        <p:spPr bwMode="auto">
          <a:xfrm>
            <a:off x="6925470" y="4312245"/>
            <a:ext cx="358775" cy="340718"/>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55" name="AutoShape 75"/>
          <p:cNvCxnSpPr>
            <a:cxnSpLocks noChangeShapeType="1"/>
            <a:stCxn id="788511" idx="4"/>
            <a:endCxn id="788509" idx="1"/>
          </p:cNvCxnSpPr>
          <p:nvPr/>
        </p:nvCxnSpPr>
        <p:spPr bwMode="auto">
          <a:xfrm flipV="1">
            <a:off x="7680325" y="4818858"/>
            <a:ext cx="647700" cy="85725"/>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56" name="AutoShape 76"/>
          <p:cNvCxnSpPr>
            <a:cxnSpLocks noChangeShapeType="1"/>
            <a:stCxn id="788511" idx="4"/>
            <a:endCxn id="788508" idx="1"/>
          </p:cNvCxnSpPr>
          <p:nvPr/>
        </p:nvCxnSpPr>
        <p:spPr bwMode="auto">
          <a:xfrm flipV="1">
            <a:off x="7680326" y="2299494"/>
            <a:ext cx="576263" cy="2605088"/>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57" name="AutoShape 77"/>
          <p:cNvCxnSpPr>
            <a:cxnSpLocks noChangeShapeType="1"/>
            <a:stCxn id="788508" idx="2"/>
            <a:endCxn id="788506" idx="1"/>
          </p:cNvCxnSpPr>
          <p:nvPr/>
        </p:nvCxnSpPr>
        <p:spPr bwMode="auto">
          <a:xfrm>
            <a:off x="8755064" y="2452727"/>
            <a:ext cx="42069" cy="257136"/>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58" name="AutoShape 78"/>
          <p:cNvCxnSpPr>
            <a:cxnSpLocks noChangeShapeType="1"/>
            <a:stCxn id="788509" idx="2"/>
            <a:endCxn id="788507" idx="1"/>
          </p:cNvCxnSpPr>
          <p:nvPr/>
        </p:nvCxnSpPr>
        <p:spPr bwMode="auto">
          <a:xfrm>
            <a:off x="8826501" y="4972090"/>
            <a:ext cx="42069" cy="185698"/>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788560" name="AutoShape 80"/>
          <p:cNvSpPr>
            <a:spLocks noChangeArrowheads="1"/>
          </p:cNvSpPr>
          <p:nvPr/>
        </p:nvSpPr>
        <p:spPr bwMode="auto">
          <a:xfrm>
            <a:off x="8401051" y="3933825"/>
            <a:ext cx="792163"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000000"/>
                </a:solidFill>
                <a:latin typeface="Arial" panose="020B0604020202020204" pitchFamily="34" charset="0"/>
              </a:rPr>
              <a:t>全文</a:t>
            </a:r>
          </a:p>
          <a:p>
            <a:pPr algn="ctr" fontAlgn="base">
              <a:spcBef>
                <a:spcPct val="0"/>
              </a:spcBef>
              <a:spcAft>
                <a:spcPct val="0"/>
              </a:spcAft>
            </a:pPr>
            <a:r>
              <a:rPr lang="ja-JP" altLang="en-US" sz="1200">
                <a:solidFill>
                  <a:srgbClr val="000000"/>
                </a:solidFill>
                <a:latin typeface="Arial" panose="020B0604020202020204" pitchFamily="34" charset="0"/>
              </a:rPr>
              <a:t>インデックス</a:t>
            </a:r>
            <a:endParaRPr lang="ja-JP" altLang="en-US" sz="800">
              <a:solidFill>
                <a:srgbClr val="000000"/>
              </a:solidFill>
              <a:latin typeface="Arial" panose="020B0604020202020204" pitchFamily="34" charset="0"/>
            </a:endParaRPr>
          </a:p>
        </p:txBody>
      </p:sp>
      <p:sp>
        <p:nvSpPr>
          <p:cNvPr id="788561" name="AutoShape 81"/>
          <p:cNvSpPr>
            <a:spLocks noChangeArrowheads="1"/>
          </p:cNvSpPr>
          <p:nvPr/>
        </p:nvSpPr>
        <p:spPr bwMode="auto">
          <a:xfrm>
            <a:off x="8256588" y="3441661"/>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詳細検索</a:t>
            </a:r>
          </a:p>
        </p:txBody>
      </p:sp>
      <p:cxnSp>
        <p:nvCxnSpPr>
          <p:cNvPr id="788562" name="AutoShape 82"/>
          <p:cNvCxnSpPr>
            <a:cxnSpLocks noChangeShapeType="1"/>
            <a:stCxn id="788561" idx="2"/>
            <a:endCxn id="788560" idx="1"/>
          </p:cNvCxnSpPr>
          <p:nvPr/>
        </p:nvCxnSpPr>
        <p:spPr bwMode="auto">
          <a:xfrm>
            <a:off x="8755064" y="3748127"/>
            <a:ext cx="42069" cy="185698"/>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63" name="AutoShape 83"/>
          <p:cNvCxnSpPr>
            <a:cxnSpLocks noChangeShapeType="1"/>
            <a:stCxn id="788511" idx="4"/>
            <a:endCxn id="788561" idx="1"/>
          </p:cNvCxnSpPr>
          <p:nvPr/>
        </p:nvCxnSpPr>
        <p:spPr bwMode="auto">
          <a:xfrm flipV="1">
            <a:off x="7680326" y="3594894"/>
            <a:ext cx="576263" cy="1309688"/>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64" name="AutoShape 84"/>
          <p:cNvCxnSpPr>
            <a:cxnSpLocks noChangeShapeType="1"/>
            <a:stCxn id="788509" idx="3"/>
            <a:endCxn id="788510" idx="2"/>
          </p:cNvCxnSpPr>
          <p:nvPr/>
        </p:nvCxnSpPr>
        <p:spPr bwMode="auto">
          <a:xfrm flipV="1">
            <a:off x="9324975" y="2080221"/>
            <a:ext cx="592932" cy="2738637"/>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65" name="AutoShape 85"/>
          <p:cNvCxnSpPr>
            <a:cxnSpLocks noChangeShapeType="1"/>
            <a:stCxn id="788508" idx="3"/>
            <a:endCxn id="788510" idx="2"/>
          </p:cNvCxnSpPr>
          <p:nvPr/>
        </p:nvCxnSpPr>
        <p:spPr bwMode="auto">
          <a:xfrm flipV="1">
            <a:off x="9253539" y="2080220"/>
            <a:ext cx="664369" cy="219274"/>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66" name="AutoShape 86"/>
          <p:cNvCxnSpPr>
            <a:cxnSpLocks noChangeShapeType="1"/>
            <a:stCxn id="788561" idx="3"/>
            <a:endCxn id="788510" idx="2"/>
          </p:cNvCxnSpPr>
          <p:nvPr/>
        </p:nvCxnSpPr>
        <p:spPr bwMode="auto">
          <a:xfrm flipV="1">
            <a:off x="9253539" y="2080220"/>
            <a:ext cx="664369" cy="151467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788567" name="AutoShape 87"/>
          <p:cNvSpPr>
            <a:spLocks noChangeArrowheads="1"/>
          </p:cNvSpPr>
          <p:nvPr/>
        </p:nvSpPr>
        <p:spPr bwMode="auto">
          <a:xfrm>
            <a:off x="1703388" y="1557339"/>
            <a:ext cx="1225550" cy="287337"/>
          </a:xfrm>
          <a:prstGeom prst="wedgeRoundRectCallout">
            <a:avLst>
              <a:gd name="adj1" fmla="val 62954"/>
              <a:gd name="adj2" fmla="val 124032"/>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ＭＳ Ｐゴシック" panose="020B0600070205080204" pitchFamily="50" charset="-128"/>
              </a:rPr>
              <a:t>国立公文書館等</a:t>
            </a:r>
          </a:p>
        </p:txBody>
      </p:sp>
      <p:cxnSp>
        <p:nvCxnSpPr>
          <p:cNvPr id="788568" name="AutoShape 88"/>
          <p:cNvCxnSpPr>
            <a:cxnSpLocks noChangeShapeType="1"/>
            <a:stCxn id="788527" idx="2"/>
            <a:endCxn id="788528" idx="1"/>
          </p:cNvCxnSpPr>
          <p:nvPr/>
        </p:nvCxnSpPr>
        <p:spPr bwMode="auto">
          <a:xfrm>
            <a:off x="4620420" y="5968008"/>
            <a:ext cx="576263" cy="197842"/>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grpSp>
        <p:nvGrpSpPr>
          <p:cNvPr id="788569" name="Group 89"/>
          <p:cNvGrpSpPr>
            <a:grpSpLocks/>
          </p:cNvGrpSpPr>
          <p:nvPr/>
        </p:nvGrpSpPr>
        <p:grpSpPr bwMode="auto">
          <a:xfrm>
            <a:off x="3071814" y="6092825"/>
            <a:ext cx="504825" cy="503238"/>
            <a:chOff x="2200" y="2478"/>
            <a:chExt cx="349" cy="276"/>
          </a:xfrm>
        </p:grpSpPr>
        <p:grpSp>
          <p:nvGrpSpPr>
            <p:cNvPr id="788570" name="Group 90"/>
            <p:cNvGrpSpPr>
              <a:grpSpLocks/>
            </p:cNvGrpSpPr>
            <p:nvPr/>
          </p:nvGrpSpPr>
          <p:grpSpPr bwMode="auto">
            <a:xfrm>
              <a:off x="2200" y="2478"/>
              <a:ext cx="266" cy="276"/>
              <a:chOff x="2296" y="1071"/>
              <a:chExt cx="266" cy="276"/>
            </a:xfrm>
          </p:grpSpPr>
          <p:graphicFrame>
            <p:nvGraphicFramePr>
              <p:cNvPr id="788571" name="Object 91"/>
              <p:cNvGraphicFramePr>
                <a:graphicFrameLocks noChangeAspect="1"/>
              </p:cNvGraphicFramePr>
              <p:nvPr/>
            </p:nvGraphicFramePr>
            <p:xfrm>
              <a:off x="2296" y="1071"/>
              <a:ext cx="216" cy="276"/>
            </p:xfrm>
            <a:graphic>
              <a:graphicData uri="http://schemas.openxmlformats.org/presentationml/2006/ole">
                <mc:AlternateContent xmlns:mc="http://schemas.openxmlformats.org/markup-compatibility/2006">
                  <mc:Choice xmlns:v="urn:schemas-microsoft-com:vml" Requires="v">
                    <p:oleObj spid="_x0000_s2088" name="Visio" r:id="rId12" imgW="738530" imgH="941222" progId="Visio.Drawing.11">
                      <p:embed/>
                    </p:oleObj>
                  </mc:Choice>
                  <mc:Fallback>
                    <p:oleObj name="Visio" r:id="rId12" imgW="738530" imgH="941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6" y="1071"/>
                            <a:ext cx="21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72" name="AutoShape 92"/>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sp>
          <p:nvSpPr>
            <p:cNvPr id="788573" name="AutoShape 93"/>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HG丸ｺﾞｼｯｸM-PRO" panose="020F0600000000000000" pitchFamily="50" charset="-128"/>
                <a:ea typeface="HG丸ｺﾞｼｯｸM-PRO" panose="020F0600000000000000" pitchFamily="50" charset="-128"/>
              </a:endParaRPr>
            </a:p>
          </p:txBody>
        </p:sp>
      </p:grpSp>
      <p:cxnSp>
        <p:nvCxnSpPr>
          <p:cNvPr id="788574" name="AutoShape 94"/>
          <p:cNvCxnSpPr>
            <a:cxnSpLocks noChangeShapeType="1"/>
            <a:stCxn id="788573" idx="4"/>
            <a:endCxn id="788527" idx="1"/>
          </p:cNvCxnSpPr>
          <p:nvPr/>
        </p:nvCxnSpPr>
        <p:spPr bwMode="auto">
          <a:xfrm flipV="1">
            <a:off x="3576639" y="5712619"/>
            <a:ext cx="358775" cy="677408"/>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75" name="AutoShape 95"/>
          <p:cNvCxnSpPr>
            <a:cxnSpLocks noChangeShapeType="1"/>
            <a:stCxn id="788505" idx="3"/>
            <a:endCxn id="788561" idx="1"/>
          </p:cNvCxnSpPr>
          <p:nvPr/>
        </p:nvCxnSpPr>
        <p:spPr bwMode="auto">
          <a:xfrm>
            <a:off x="7805738" y="2442370"/>
            <a:ext cx="450850" cy="1152525"/>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788576" name="AutoShape 96"/>
          <p:cNvCxnSpPr>
            <a:cxnSpLocks noChangeShapeType="1"/>
            <a:stCxn id="788505" idx="3"/>
            <a:endCxn id="788509" idx="1"/>
          </p:cNvCxnSpPr>
          <p:nvPr/>
        </p:nvCxnSpPr>
        <p:spPr bwMode="auto">
          <a:xfrm>
            <a:off x="7805739" y="2442369"/>
            <a:ext cx="522287" cy="2376488"/>
          </a:xfrm>
          <a:prstGeom prst="straightConnector1">
            <a:avLst/>
          </a:prstGeom>
          <a:noFill/>
          <a:ln w="19050">
            <a:solidFill>
              <a:srgbClr val="FF010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788577" name="AutoShape 97"/>
          <p:cNvSpPr>
            <a:spLocks noChangeArrowheads="1"/>
          </p:cNvSpPr>
          <p:nvPr/>
        </p:nvSpPr>
        <p:spPr bwMode="auto">
          <a:xfrm>
            <a:off x="1703389" y="2133600"/>
            <a:ext cx="1296987" cy="287338"/>
          </a:xfrm>
          <a:prstGeom prst="wedgeRoundRectCallout">
            <a:avLst>
              <a:gd name="adj1" fmla="val 52815"/>
              <a:gd name="adj2" fmla="val 87019"/>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ＭＳ Ｐゴシック" panose="020B0600070205080204" pitchFamily="50" charset="-128"/>
              </a:rPr>
              <a:t>デジタル岡山大百科</a:t>
            </a:r>
          </a:p>
        </p:txBody>
      </p:sp>
      <p:sp>
        <p:nvSpPr>
          <p:cNvPr id="788578" name="AutoShape 98"/>
          <p:cNvSpPr>
            <a:spLocks noChangeArrowheads="1"/>
          </p:cNvSpPr>
          <p:nvPr/>
        </p:nvSpPr>
        <p:spPr bwMode="auto">
          <a:xfrm>
            <a:off x="1703389" y="3500439"/>
            <a:ext cx="1296987" cy="287337"/>
          </a:xfrm>
          <a:prstGeom prst="wedgeRoundRectCallout">
            <a:avLst>
              <a:gd name="adj1" fmla="val 55755"/>
              <a:gd name="adj2" fmla="val 47236"/>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ＭＳ Ｐゴシック" panose="020B0600070205080204" pitchFamily="50" charset="-128"/>
              </a:rPr>
              <a:t>農林水産情報</a:t>
            </a:r>
          </a:p>
        </p:txBody>
      </p:sp>
      <p:sp>
        <p:nvSpPr>
          <p:cNvPr id="788579" name="AutoShape 99"/>
          <p:cNvSpPr>
            <a:spLocks noChangeArrowheads="1"/>
          </p:cNvSpPr>
          <p:nvPr/>
        </p:nvSpPr>
        <p:spPr bwMode="auto">
          <a:xfrm>
            <a:off x="1703389" y="4149726"/>
            <a:ext cx="1296987" cy="358775"/>
          </a:xfrm>
          <a:prstGeom prst="wedgeRoundRectCallout">
            <a:avLst>
              <a:gd name="adj1" fmla="val 52815"/>
              <a:gd name="adj2" fmla="val 66370"/>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ＭＳ Ｐゴシック" panose="020B0600070205080204" pitchFamily="50" charset="-128"/>
              </a:rPr>
              <a:t>新著マップ、レファ協、カレントアウェアネス</a:t>
            </a:r>
          </a:p>
        </p:txBody>
      </p:sp>
      <p:sp>
        <p:nvSpPr>
          <p:cNvPr id="788580" name="AutoShape 100"/>
          <p:cNvSpPr>
            <a:spLocks noChangeArrowheads="1"/>
          </p:cNvSpPr>
          <p:nvPr/>
        </p:nvSpPr>
        <p:spPr bwMode="auto">
          <a:xfrm>
            <a:off x="1703389" y="4868864"/>
            <a:ext cx="1296987" cy="504825"/>
          </a:xfrm>
          <a:prstGeom prst="wedgeRoundRectCallout">
            <a:avLst>
              <a:gd name="adj1" fmla="val 60648"/>
              <a:gd name="adj2" fmla="val 21069"/>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ＭＳ Ｐゴシック" panose="020B0600070205080204" pitchFamily="50" charset="-128"/>
              </a:rPr>
              <a:t>一橋大学、京都大学、</a:t>
            </a:r>
          </a:p>
          <a:p>
            <a:pPr fontAlgn="base">
              <a:spcBef>
                <a:spcPct val="0"/>
              </a:spcBef>
              <a:spcAft>
                <a:spcPct val="0"/>
              </a:spcAft>
            </a:pPr>
            <a:r>
              <a:rPr lang="ja-JP" altLang="en-US" sz="900">
                <a:solidFill>
                  <a:srgbClr val="0000FF"/>
                </a:solidFill>
                <a:latin typeface="ＭＳ Ｐゴシック" panose="020B0600070205080204" pitchFamily="50" charset="-128"/>
              </a:rPr>
              <a:t>近デジ、貴重書</a:t>
            </a:r>
            <a:r>
              <a:rPr lang="en-US" altLang="ja-JP" sz="900">
                <a:solidFill>
                  <a:srgbClr val="0000FF"/>
                </a:solidFill>
                <a:latin typeface="ＭＳ Ｐゴシック" panose="020B0600070205080204" pitchFamily="50" charset="-128"/>
              </a:rPr>
              <a:t>DB</a:t>
            </a:r>
            <a:r>
              <a:rPr lang="ja-JP" altLang="en-US" sz="900">
                <a:solidFill>
                  <a:srgbClr val="0000FF"/>
                </a:solidFill>
                <a:latin typeface="ＭＳ Ｐゴシック" panose="020B0600070205080204" pitchFamily="50" charset="-128"/>
              </a:rPr>
              <a:t>等</a:t>
            </a:r>
          </a:p>
        </p:txBody>
      </p:sp>
      <p:sp>
        <p:nvSpPr>
          <p:cNvPr id="788581" name="AutoShape 101"/>
          <p:cNvSpPr>
            <a:spLocks noChangeArrowheads="1"/>
          </p:cNvSpPr>
          <p:nvPr/>
        </p:nvSpPr>
        <p:spPr bwMode="auto">
          <a:xfrm>
            <a:off x="1703389" y="5661026"/>
            <a:ext cx="1296987" cy="360363"/>
          </a:xfrm>
          <a:prstGeom prst="wedgeRoundRectCallout">
            <a:avLst>
              <a:gd name="adj1" fmla="val 56731"/>
              <a:gd name="adj2" fmla="val 41190"/>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900">
                <a:solidFill>
                  <a:srgbClr val="FF3300"/>
                </a:solidFill>
                <a:latin typeface="ＭＳ Ｐゴシック" panose="020B0600070205080204" pitchFamily="50" charset="-128"/>
              </a:rPr>
              <a:t>NDL</a:t>
            </a:r>
            <a:r>
              <a:rPr lang="ja-JP" altLang="en-US" sz="900">
                <a:solidFill>
                  <a:srgbClr val="FF3300"/>
                </a:solidFill>
                <a:latin typeface="ＭＳ Ｐゴシック" panose="020B0600070205080204" pitchFamily="50" charset="-128"/>
              </a:rPr>
              <a:t>蔵書目録、雑誌記事索引等</a:t>
            </a:r>
          </a:p>
        </p:txBody>
      </p:sp>
      <p:sp>
        <p:nvSpPr>
          <p:cNvPr id="788582" name="AutoShape 102"/>
          <p:cNvSpPr>
            <a:spLocks noChangeArrowheads="1"/>
          </p:cNvSpPr>
          <p:nvPr/>
        </p:nvSpPr>
        <p:spPr bwMode="auto">
          <a:xfrm>
            <a:off x="1703389" y="6092825"/>
            <a:ext cx="1296987" cy="215900"/>
          </a:xfrm>
          <a:prstGeom prst="wedgeRoundRectCallout">
            <a:avLst>
              <a:gd name="adj1" fmla="val 53796"/>
              <a:gd name="adj2" fmla="val 143384"/>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FF3300"/>
                </a:solidFill>
                <a:latin typeface="ＭＳ Ｐゴシック" panose="020B0600070205080204" pitchFamily="50" charset="-128"/>
              </a:rPr>
              <a:t>日本ペンクラブ等</a:t>
            </a:r>
          </a:p>
        </p:txBody>
      </p:sp>
      <p:sp>
        <p:nvSpPr>
          <p:cNvPr id="788583" name="AutoShape 103"/>
          <p:cNvSpPr>
            <a:spLocks noChangeArrowheads="1"/>
          </p:cNvSpPr>
          <p:nvPr/>
        </p:nvSpPr>
        <p:spPr bwMode="auto">
          <a:xfrm>
            <a:off x="6527800" y="5516563"/>
            <a:ext cx="1296988" cy="576262"/>
          </a:xfrm>
          <a:prstGeom prst="wedgeRoundRectCallout">
            <a:avLst>
              <a:gd name="adj1" fmla="val 77417"/>
              <a:gd name="adj2" fmla="val -205921"/>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ＭＳ Ｐゴシック" panose="020B0600070205080204" pitchFamily="50" charset="-128"/>
              </a:rPr>
              <a:t>連想検索の分散</a:t>
            </a:r>
            <a:r>
              <a:rPr lang="en-US" altLang="ja-JP" sz="900">
                <a:solidFill>
                  <a:srgbClr val="0000FF"/>
                </a:solidFill>
                <a:latin typeface="ＭＳ Ｐゴシック" panose="020B0600070205080204" pitchFamily="50" charset="-128"/>
              </a:rPr>
              <a:t>DB</a:t>
            </a:r>
            <a:r>
              <a:rPr lang="ja-JP" altLang="en-US" sz="900">
                <a:solidFill>
                  <a:srgbClr val="0000FF"/>
                </a:solidFill>
                <a:latin typeface="ＭＳ Ｐゴシック" panose="020B0600070205080204" pitchFamily="50" charset="-128"/>
              </a:rPr>
              <a:t>機能を利用させていただければ。</a:t>
            </a:r>
          </a:p>
        </p:txBody>
      </p:sp>
      <p:sp>
        <p:nvSpPr>
          <p:cNvPr id="788585" name="AutoShape 105"/>
          <p:cNvSpPr>
            <a:spLocks noChangeArrowheads="1"/>
          </p:cNvSpPr>
          <p:nvPr/>
        </p:nvSpPr>
        <p:spPr bwMode="auto">
          <a:xfrm>
            <a:off x="8112126" y="5589588"/>
            <a:ext cx="2447925" cy="1268412"/>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ja-JP" altLang="en-US" sz="1200">
                <a:solidFill>
                  <a:srgbClr val="663300"/>
                </a:solidFill>
                <a:latin typeface="ＭＳ Ｐゴシック" panose="020B0600070205080204" pitchFamily="50" charset="-128"/>
              </a:rPr>
              <a:t>・共通インタフェースが実装されている</a:t>
            </a:r>
            <a:r>
              <a:rPr lang="en-US" altLang="ja-JP" sz="1200">
                <a:solidFill>
                  <a:srgbClr val="663300"/>
                </a:solidFill>
                <a:latin typeface="ＭＳ Ｐゴシック" panose="020B0600070205080204" pitchFamily="50" charset="-128"/>
              </a:rPr>
              <a:t>DB</a:t>
            </a:r>
            <a:r>
              <a:rPr lang="ja-JP" altLang="en-US" sz="1200">
                <a:solidFill>
                  <a:srgbClr val="663300"/>
                </a:solidFill>
                <a:latin typeface="ＭＳ Ｐゴシック" panose="020B0600070205080204" pitchFamily="50" charset="-128"/>
              </a:rPr>
              <a:t>は容易に統合検索が可能</a:t>
            </a:r>
          </a:p>
          <a:p>
            <a:pPr fontAlgn="base">
              <a:spcBef>
                <a:spcPct val="0"/>
              </a:spcBef>
              <a:spcAft>
                <a:spcPct val="0"/>
              </a:spcAft>
            </a:pPr>
            <a:r>
              <a:rPr lang="ja-JP" altLang="en-US" sz="1200">
                <a:solidFill>
                  <a:srgbClr val="663300"/>
                </a:solidFill>
                <a:latin typeface="ＭＳ Ｐゴシック" panose="020B0600070205080204" pitchFamily="50" charset="-128"/>
              </a:rPr>
              <a:t>・共通インタフェース実装の普及により、</a:t>
            </a:r>
            <a:r>
              <a:rPr lang="en-US" altLang="ja-JP" sz="1200">
                <a:solidFill>
                  <a:srgbClr val="663300"/>
                </a:solidFill>
                <a:latin typeface="ＭＳ Ｐゴシック" panose="020B0600070205080204" pitchFamily="50" charset="-128"/>
              </a:rPr>
              <a:t>DB</a:t>
            </a:r>
            <a:r>
              <a:rPr lang="ja-JP" altLang="en-US" sz="1200">
                <a:solidFill>
                  <a:srgbClr val="663300"/>
                </a:solidFill>
                <a:latin typeface="ＭＳ Ｐゴシック" panose="020B0600070205080204" pitchFamily="50" charset="-128"/>
              </a:rPr>
              <a:t>の可視化を目指す。</a:t>
            </a:r>
          </a:p>
        </p:txBody>
      </p:sp>
      <p:sp>
        <p:nvSpPr>
          <p:cNvPr id="788587" name="AutoShape 107"/>
          <p:cNvSpPr>
            <a:spLocks noChangeArrowheads="1"/>
          </p:cNvSpPr>
          <p:nvPr/>
        </p:nvSpPr>
        <p:spPr bwMode="auto">
          <a:xfrm>
            <a:off x="6383338" y="1353542"/>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a:solidFill>
                  <a:srgbClr val="CC6600"/>
                </a:solidFill>
                <a:latin typeface="HG丸ｺﾞｼｯｸM-PRO" panose="020F0600000000000000" pitchFamily="50" charset="-128"/>
                <a:ea typeface="HG丸ｺﾞｼｯｸM-PRO" panose="020F0600000000000000" pitchFamily="50" charset="-128"/>
              </a:rPr>
              <a:t>データプロバイダ管理機能</a:t>
            </a:r>
          </a:p>
        </p:txBody>
      </p:sp>
      <p:cxnSp>
        <p:nvCxnSpPr>
          <p:cNvPr id="788588" name="AutoShape 108"/>
          <p:cNvCxnSpPr>
            <a:cxnSpLocks noChangeShapeType="1"/>
            <a:stCxn id="788587" idx="1"/>
            <a:endCxn id="788586" idx="0"/>
          </p:cNvCxnSpPr>
          <p:nvPr/>
        </p:nvCxnSpPr>
        <p:spPr bwMode="auto">
          <a:xfrm flipH="1" flipV="1">
            <a:off x="3431382" y="1412875"/>
            <a:ext cx="2951956" cy="196056"/>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Tree>
    <p:extLst>
      <p:ext uri="{BB962C8B-B14F-4D97-AF65-F5344CB8AC3E}">
        <p14:creationId xmlns:p14="http://schemas.microsoft.com/office/powerpoint/2010/main" val="2220072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スライド番号プレースホルダー 4"/>
          <p:cNvSpPr>
            <a:spLocks noGrp="1"/>
          </p:cNvSpPr>
          <p:nvPr>
            <p:ph type="sldNum" sz="quarter" idx="12"/>
          </p:nvPr>
        </p:nvSpPr>
        <p:spPr/>
        <p:txBody>
          <a:bodyPr/>
          <a:lstStyle/>
          <a:p>
            <a:fld id="{0E4D4795-84DA-4C23-93FA-64FA9E209971}" type="slidenum">
              <a:rPr lang="en-US" altLang="ja-JP">
                <a:solidFill>
                  <a:srgbClr val="000000"/>
                </a:solidFill>
              </a:rPr>
              <a:pPr/>
              <a:t>33</a:t>
            </a:fld>
            <a:endParaRPr lang="en-US" altLang="ja-JP">
              <a:solidFill>
                <a:srgbClr val="000000"/>
              </a:solidFill>
            </a:endParaRPr>
          </a:p>
        </p:txBody>
      </p:sp>
      <p:sp>
        <p:nvSpPr>
          <p:cNvPr id="979970" name="AutoShape 2"/>
          <p:cNvSpPr>
            <a:spLocks noChangeArrowheads="1"/>
          </p:cNvSpPr>
          <p:nvPr/>
        </p:nvSpPr>
        <p:spPr bwMode="auto">
          <a:xfrm>
            <a:off x="6600826" y="1555750"/>
            <a:ext cx="1655763" cy="2044700"/>
          </a:xfrm>
          <a:prstGeom prst="roundRect">
            <a:avLst>
              <a:gd name="adj" fmla="val 16667"/>
            </a:avLst>
          </a:prstGeom>
          <a:gradFill rotWithShape="1">
            <a:gsLst>
              <a:gs pos="0">
                <a:schemeClr val="bg1"/>
              </a:gs>
              <a:gs pos="100000">
                <a:srgbClr val="FFFF99"/>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ja-JP" altLang="ja-JP" sz="1400">
              <a:solidFill>
                <a:srgbClr val="000000"/>
              </a:solidFill>
              <a:latin typeface="Meiryo UI" panose="020B0604030504040204" pitchFamily="50" charset="-128"/>
              <a:ea typeface="Meiryo UI" panose="020B0604030504040204" pitchFamily="50" charset="-128"/>
            </a:endParaRPr>
          </a:p>
        </p:txBody>
      </p:sp>
      <p:pic>
        <p:nvPicPr>
          <p:cNvPr id="979971" name="Picture 3" descr="j040415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2238" y="908050"/>
            <a:ext cx="868362" cy="871538"/>
          </a:xfrm>
          <a:prstGeom prst="rect">
            <a:avLst/>
          </a:prstGeom>
          <a:noFill/>
          <a:extLst>
            <a:ext uri="{909E8E84-426E-40DD-AFC4-6F175D3DCCD1}">
              <a14:hiddenFill xmlns:a14="http://schemas.microsoft.com/office/drawing/2010/main">
                <a:solidFill>
                  <a:srgbClr val="FFFFFF"/>
                </a:solidFill>
              </a14:hiddenFill>
            </a:ext>
          </a:extLst>
        </p:spPr>
      </p:pic>
      <p:pic>
        <p:nvPicPr>
          <p:cNvPr id="979972" name="Picture 4" descr="j040415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339" y="5516563"/>
            <a:ext cx="796925" cy="800100"/>
          </a:xfrm>
          <a:prstGeom prst="rect">
            <a:avLst/>
          </a:prstGeom>
          <a:noFill/>
          <a:extLst>
            <a:ext uri="{909E8E84-426E-40DD-AFC4-6F175D3DCCD1}">
              <a14:hiddenFill xmlns:a14="http://schemas.microsoft.com/office/drawing/2010/main">
                <a:solidFill>
                  <a:srgbClr val="FFFFFF"/>
                </a:solidFill>
              </a14:hiddenFill>
            </a:ext>
          </a:extLst>
        </p:spPr>
      </p:pic>
      <p:sp>
        <p:nvSpPr>
          <p:cNvPr id="979973" name="AutoShape 5"/>
          <p:cNvSpPr>
            <a:spLocks noChangeArrowheads="1"/>
          </p:cNvSpPr>
          <p:nvPr/>
        </p:nvSpPr>
        <p:spPr bwMode="auto">
          <a:xfrm>
            <a:off x="3216276" y="1412875"/>
            <a:ext cx="1800225" cy="2952750"/>
          </a:xfrm>
          <a:prstGeom prst="roundRect">
            <a:avLst>
              <a:gd name="adj" fmla="val 16667"/>
            </a:avLst>
          </a:prstGeom>
          <a:gradFill rotWithShape="1">
            <a:gsLst>
              <a:gs pos="0">
                <a:schemeClr val="bg1"/>
              </a:gs>
              <a:gs pos="100000">
                <a:srgbClr val="3399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r>
              <a:rPr lang="en-US" altLang="ja-JP" sz="1400">
                <a:solidFill>
                  <a:srgbClr val="000000"/>
                </a:solidFill>
                <a:latin typeface="Meiryo UI" panose="020B0604030504040204" pitchFamily="50" charset="-128"/>
                <a:ea typeface="Meiryo UI" panose="020B0604030504040204" pitchFamily="50" charset="-128"/>
              </a:rPr>
              <a:t>PORTA</a:t>
            </a:r>
            <a:r>
              <a:rPr lang="ja-JP" altLang="en-US" sz="1400">
                <a:solidFill>
                  <a:srgbClr val="000000"/>
                </a:solidFill>
                <a:latin typeface="Meiryo UI" panose="020B0604030504040204" pitchFamily="50" charset="-128"/>
                <a:ea typeface="Meiryo UI" panose="020B0604030504040204" pitchFamily="50" charset="-128"/>
              </a:rPr>
              <a:t>検索機能</a:t>
            </a:r>
          </a:p>
        </p:txBody>
      </p:sp>
      <p:sp>
        <p:nvSpPr>
          <p:cNvPr id="979974" name="Rectangle 6"/>
          <p:cNvSpPr>
            <a:spLocks noGrp="1" noChangeArrowheads="1"/>
          </p:cNvSpPr>
          <p:nvPr>
            <p:ph type="title"/>
          </p:nvPr>
        </p:nvSpPr>
        <p:spPr>
          <a:xfrm>
            <a:off x="0" y="-30162"/>
            <a:ext cx="10197885" cy="1099545"/>
          </a:xfrm>
        </p:spPr>
        <p:txBody>
          <a:bodyPr>
            <a:normAutofit/>
          </a:bodyPr>
          <a:lstStyle/>
          <a:p>
            <a:r>
              <a:rPr lang="ja-JP" altLang="en-US" sz="3200" dirty="0"/>
              <a:t>メタデータ収集・横断検索の概念（詳細２） </a:t>
            </a:r>
            <a:r>
              <a:rPr lang="ja-JP" altLang="en-US" sz="4000" dirty="0"/>
              <a:t/>
            </a:r>
            <a:br>
              <a:rPr lang="ja-JP" altLang="en-US" sz="4000" dirty="0"/>
            </a:br>
            <a:r>
              <a:rPr lang="ja-JP" altLang="en-US" sz="4000" dirty="0"/>
              <a:t>検索・閲覧サービス提供の概念</a:t>
            </a:r>
          </a:p>
        </p:txBody>
      </p:sp>
      <p:sp>
        <p:nvSpPr>
          <p:cNvPr id="979975" name="AutoShape 7"/>
          <p:cNvSpPr>
            <a:spLocks noChangeArrowheads="1"/>
          </p:cNvSpPr>
          <p:nvPr/>
        </p:nvSpPr>
        <p:spPr bwMode="auto">
          <a:xfrm>
            <a:off x="6600826" y="5025430"/>
            <a:ext cx="122396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en-US" altLang="ja-JP" sz="1200" b="1">
                <a:solidFill>
                  <a:srgbClr val="CC6600"/>
                </a:solidFill>
                <a:latin typeface="Meiryo UI" panose="020B0604030504040204" pitchFamily="50" charset="-128"/>
                <a:ea typeface="Meiryo UI" panose="020B0604030504040204" pitchFamily="50" charset="-128"/>
              </a:rPr>
              <a:t>PORTA</a:t>
            </a:r>
            <a:br>
              <a:rPr lang="en-US" altLang="ja-JP" sz="1200" b="1">
                <a:solidFill>
                  <a:srgbClr val="CC6600"/>
                </a:solidFill>
                <a:latin typeface="Meiryo UI" panose="020B0604030504040204" pitchFamily="50" charset="-128"/>
                <a:ea typeface="Meiryo UI" panose="020B0604030504040204" pitchFamily="50" charset="-128"/>
              </a:rPr>
            </a:br>
            <a:r>
              <a:rPr lang="en-US" altLang="ja-JP" sz="1200" b="1">
                <a:solidFill>
                  <a:srgbClr val="CC6600"/>
                </a:solidFill>
                <a:latin typeface="Meiryo UI" panose="020B0604030504040204" pitchFamily="50" charset="-128"/>
                <a:ea typeface="Meiryo UI" panose="020B0604030504040204" pitchFamily="50" charset="-128"/>
              </a:rPr>
              <a:t>GUI</a:t>
            </a:r>
            <a:r>
              <a:rPr lang="ja-JP" altLang="en-US" sz="1200" b="1">
                <a:solidFill>
                  <a:srgbClr val="CC6600"/>
                </a:solidFill>
                <a:latin typeface="Meiryo UI" panose="020B0604030504040204" pitchFamily="50" charset="-128"/>
                <a:ea typeface="Meiryo UI" panose="020B0604030504040204" pitchFamily="50" charset="-128"/>
              </a:rPr>
              <a:t>画面</a:t>
            </a:r>
          </a:p>
        </p:txBody>
      </p:sp>
      <p:sp>
        <p:nvSpPr>
          <p:cNvPr id="979976" name="Oval 8"/>
          <p:cNvSpPr>
            <a:spLocks noChangeArrowheads="1"/>
          </p:cNvSpPr>
          <p:nvPr/>
        </p:nvSpPr>
        <p:spPr bwMode="auto">
          <a:xfrm>
            <a:off x="3495851" y="1758871"/>
            <a:ext cx="1323623" cy="346234"/>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dirty="0">
                <a:solidFill>
                  <a:srgbClr val="000000"/>
                </a:solidFill>
                <a:latin typeface="Meiryo UI" panose="020B0604030504040204" pitchFamily="50" charset="-128"/>
                <a:ea typeface="Meiryo UI" panose="020B0604030504040204" pitchFamily="50" charset="-128"/>
              </a:rPr>
              <a:t>キーワード検索</a:t>
            </a:r>
          </a:p>
        </p:txBody>
      </p:sp>
      <p:sp>
        <p:nvSpPr>
          <p:cNvPr id="979977" name="Oval 9"/>
          <p:cNvSpPr>
            <a:spLocks noChangeArrowheads="1"/>
          </p:cNvSpPr>
          <p:nvPr/>
        </p:nvSpPr>
        <p:spPr bwMode="auto">
          <a:xfrm>
            <a:off x="3685421" y="2190671"/>
            <a:ext cx="980996" cy="346234"/>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連想検索</a:t>
            </a:r>
          </a:p>
        </p:txBody>
      </p:sp>
      <p:sp>
        <p:nvSpPr>
          <p:cNvPr id="979978" name="Oval 10"/>
          <p:cNvSpPr>
            <a:spLocks noChangeArrowheads="1"/>
          </p:cNvSpPr>
          <p:nvPr/>
        </p:nvSpPr>
        <p:spPr bwMode="auto">
          <a:xfrm>
            <a:off x="3685421" y="3343196"/>
            <a:ext cx="980996" cy="346234"/>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辞書検索</a:t>
            </a:r>
          </a:p>
        </p:txBody>
      </p:sp>
      <p:sp>
        <p:nvSpPr>
          <p:cNvPr id="979979" name="Oval 11"/>
          <p:cNvSpPr>
            <a:spLocks noChangeArrowheads="1"/>
          </p:cNvSpPr>
          <p:nvPr/>
        </p:nvSpPr>
        <p:spPr bwMode="auto">
          <a:xfrm>
            <a:off x="1969477" y="4062333"/>
            <a:ext cx="1028333" cy="346234"/>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ブックマーク</a:t>
            </a:r>
          </a:p>
        </p:txBody>
      </p:sp>
      <p:sp>
        <p:nvSpPr>
          <p:cNvPr id="979980" name="Oval 12"/>
          <p:cNvSpPr>
            <a:spLocks noChangeArrowheads="1"/>
          </p:cNvSpPr>
          <p:nvPr/>
        </p:nvSpPr>
        <p:spPr bwMode="auto">
          <a:xfrm>
            <a:off x="1929807" y="2693660"/>
            <a:ext cx="1071161" cy="562630"/>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新着・更新</a:t>
            </a:r>
          </a:p>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コンテンツ</a:t>
            </a:r>
          </a:p>
        </p:txBody>
      </p:sp>
      <p:sp>
        <p:nvSpPr>
          <p:cNvPr id="979981" name="Oval 13"/>
          <p:cNvSpPr>
            <a:spLocks noChangeArrowheads="1"/>
          </p:cNvSpPr>
          <p:nvPr/>
        </p:nvSpPr>
        <p:spPr bwMode="auto">
          <a:xfrm>
            <a:off x="1995177" y="3486071"/>
            <a:ext cx="940421" cy="346234"/>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ランキング</a:t>
            </a:r>
          </a:p>
        </p:txBody>
      </p:sp>
      <p:sp>
        <p:nvSpPr>
          <p:cNvPr id="979982" name="Oval 14"/>
          <p:cNvSpPr>
            <a:spLocks noChangeArrowheads="1"/>
          </p:cNvSpPr>
          <p:nvPr/>
        </p:nvSpPr>
        <p:spPr bwMode="auto">
          <a:xfrm>
            <a:off x="2097691" y="4567158"/>
            <a:ext cx="1240219" cy="346234"/>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パーソナライズ</a:t>
            </a:r>
          </a:p>
        </p:txBody>
      </p:sp>
      <p:sp>
        <p:nvSpPr>
          <p:cNvPr id="979983" name="Oval 15"/>
          <p:cNvSpPr>
            <a:spLocks noChangeArrowheads="1"/>
          </p:cNvSpPr>
          <p:nvPr/>
        </p:nvSpPr>
        <p:spPr bwMode="auto">
          <a:xfrm>
            <a:off x="6465515" y="4494133"/>
            <a:ext cx="1515223" cy="346234"/>
          </a:xfrm>
          <a:prstGeom prst="ellipse">
            <a:avLst/>
          </a:prstGeom>
          <a:gradFill rotWithShape="1">
            <a:gsLst>
              <a:gs pos="0">
                <a:schemeClr val="bg1"/>
              </a:gs>
              <a:gs pos="100000">
                <a:srgbClr val="CCFF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Firefox</a:t>
            </a:r>
            <a:r>
              <a:rPr lang="ja-JP" altLang="en-US" sz="1000">
                <a:solidFill>
                  <a:srgbClr val="000000"/>
                </a:solidFill>
                <a:latin typeface="Meiryo UI" panose="020B0604030504040204" pitchFamily="50" charset="-128"/>
                <a:ea typeface="Meiryo UI" panose="020B0604030504040204" pitchFamily="50" charset="-128"/>
              </a:rPr>
              <a:t>検索バー</a:t>
            </a:r>
          </a:p>
        </p:txBody>
      </p:sp>
      <p:sp>
        <p:nvSpPr>
          <p:cNvPr id="979984" name="Oval 16"/>
          <p:cNvSpPr>
            <a:spLocks noChangeArrowheads="1"/>
          </p:cNvSpPr>
          <p:nvPr/>
        </p:nvSpPr>
        <p:spPr bwMode="auto">
          <a:xfrm>
            <a:off x="3544315" y="2695248"/>
            <a:ext cx="1226696" cy="562630"/>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分類検索</a:t>
            </a:r>
          </a:p>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ファセット検索</a:t>
            </a:r>
          </a:p>
        </p:txBody>
      </p:sp>
      <p:sp>
        <p:nvSpPr>
          <p:cNvPr id="979985" name="Oval 17"/>
          <p:cNvSpPr>
            <a:spLocks noChangeArrowheads="1"/>
          </p:cNvSpPr>
          <p:nvPr/>
        </p:nvSpPr>
        <p:spPr bwMode="auto">
          <a:xfrm>
            <a:off x="6654173" y="3846185"/>
            <a:ext cx="985504" cy="562630"/>
          </a:xfrm>
          <a:prstGeom prst="ellipse">
            <a:avLst/>
          </a:prstGeom>
          <a:gradFill rotWithShape="1">
            <a:gsLst>
              <a:gs pos="0">
                <a:schemeClr val="bg1"/>
              </a:gs>
              <a:gs pos="100000">
                <a:srgbClr val="CCFF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Google</a:t>
            </a:r>
          </a:p>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ツールバー</a:t>
            </a:r>
          </a:p>
        </p:txBody>
      </p:sp>
      <p:sp>
        <p:nvSpPr>
          <p:cNvPr id="979986" name="AutoShape 18"/>
          <p:cNvSpPr>
            <a:spLocks noChangeArrowheads="1"/>
          </p:cNvSpPr>
          <p:nvPr/>
        </p:nvSpPr>
        <p:spPr bwMode="auto">
          <a:xfrm>
            <a:off x="5232401" y="2001242"/>
            <a:ext cx="122396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en-US" altLang="ja-JP" sz="1200" b="1">
                <a:solidFill>
                  <a:srgbClr val="CC6600"/>
                </a:solidFill>
                <a:latin typeface="Meiryo UI" panose="020B0604030504040204" pitchFamily="50" charset="-128"/>
                <a:ea typeface="Meiryo UI" panose="020B0604030504040204" pitchFamily="50" charset="-128"/>
              </a:rPr>
              <a:t>P</a:t>
            </a:r>
            <a:r>
              <a:rPr lang="en-US" sz="1200" b="1">
                <a:solidFill>
                  <a:srgbClr val="CC6600"/>
                </a:solidFill>
                <a:latin typeface="Meiryo UI" panose="020B0604030504040204" pitchFamily="50" charset="-128"/>
                <a:ea typeface="Meiryo UI" panose="020B0604030504040204" pitchFamily="50" charset="-128"/>
              </a:rPr>
              <a:t>ORTA</a:t>
            </a:r>
            <a:endParaRPr lang="en-US" altLang="ja-JP" sz="1200" b="1">
              <a:solidFill>
                <a:srgbClr val="CC66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200" b="1">
                <a:solidFill>
                  <a:srgbClr val="CC6600"/>
                </a:solidFill>
                <a:latin typeface="Meiryo UI" panose="020B0604030504040204" pitchFamily="50" charset="-128"/>
                <a:ea typeface="Meiryo UI" panose="020B0604030504040204" pitchFamily="50" charset="-128"/>
              </a:rPr>
              <a:t>API</a:t>
            </a:r>
            <a:r>
              <a:rPr lang="ja-JP" altLang="en-US" sz="1200" b="1">
                <a:solidFill>
                  <a:srgbClr val="CC6600"/>
                </a:solidFill>
                <a:latin typeface="Meiryo UI" panose="020B0604030504040204" pitchFamily="50" charset="-128"/>
                <a:ea typeface="Meiryo UI" panose="020B0604030504040204" pitchFamily="50" charset="-128"/>
              </a:rPr>
              <a:t>サービス</a:t>
            </a:r>
          </a:p>
        </p:txBody>
      </p:sp>
      <p:sp>
        <p:nvSpPr>
          <p:cNvPr id="979987" name="Oval 19"/>
          <p:cNvSpPr>
            <a:spLocks noChangeArrowheads="1"/>
          </p:cNvSpPr>
          <p:nvPr/>
        </p:nvSpPr>
        <p:spPr bwMode="auto">
          <a:xfrm>
            <a:off x="6959087" y="1425496"/>
            <a:ext cx="1059889"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OAI-PMH</a:t>
            </a:r>
          </a:p>
        </p:txBody>
      </p:sp>
      <p:pic>
        <p:nvPicPr>
          <p:cNvPr id="979988" name="Picture 20" descr="j01953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5013" y="3789364"/>
            <a:ext cx="703262" cy="719137"/>
          </a:xfrm>
          <a:prstGeom prst="rect">
            <a:avLst/>
          </a:prstGeom>
          <a:noFill/>
          <a:extLst>
            <a:ext uri="{909E8E84-426E-40DD-AFC4-6F175D3DCCD1}">
              <a14:hiddenFill xmlns:a14="http://schemas.microsoft.com/office/drawing/2010/main">
                <a:solidFill>
                  <a:srgbClr val="FFFFFF"/>
                </a:solidFill>
              </a14:hiddenFill>
            </a:ext>
          </a:extLst>
        </p:spPr>
      </p:pic>
      <p:pic>
        <p:nvPicPr>
          <p:cNvPr id="979989" name="Picture 21" descr="j040415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7413" y="981075"/>
            <a:ext cx="868362" cy="871538"/>
          </a:xfrm>
          <a:prstGeom prst="rect">
            <a:avLst/>
          </a:prstGeom>
          <a:noFill/>
          <a:extLst>
            <a:ext uri="{909E8E84-426E-40DD-AFC4-6F175D3DCCD1}">
              <a14:hiddenFill xmlns:a14="http://schemas.microsoft.com/office/drawing/2010/main">
                <a:solidFill>
                  <a:srgbClr val="FFFFFF"/>
                </a:solidFill>
              </a14:hiddenFill>
            </a:ext>
          </a:extLst>
        </p:spPr>
      </p:pic>
      <p:sp>
        <p:nvSpPr>
          <p:cNvPr id="979990" name="Oval 22"/>
          <p:cNvSpPr>
            <a:spLocks noChangeArrowheads="1"/>
          </p:cNvSpPr>
          <p:nvPr/>
        </p:nvSpPr>
        <p:spPr bwMode="auto">
          <a:xfrm>
            <a:off x="6930691" y="1785858"/>
            <a:ext cx="1192883"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SRU/SOAP</a:t>
            </a:r>
          </a:p>
        </p:txBody>
      </p:sp>
      <p:sp>
        <p:nvSpPr>
          <p:cNvPr id="979991" name="Oval 23"/>
          <p:cNvSpPr>
            <a:spLocks noChangeArrowheads="1"/>
          </p:cNvSpPr>
          <p:nvPr/>
        </p:nvSpPr>
        <p:spPr bwMode="auto">
          <a:xfrm>
            <a:off x="6891332" y="3270171"/>
            <a:ext cx="1077924"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OpenURL</a:t>
            </a:r>
          </a:p>
        </p:txBody>
      </p:sp>
      <p:sp>
        <p:nvSpPr>
          <p:cNvPr id="979992" name="Oval 24"/>
          <p:cNvSpPr>
            <a:spLocks noChangeArrowheads="1"/>
          </p:cNvSpPr>
          <p:nvPr/>
        </p:nvSpPr>
        <p:spPr bwMode="auto">
          <a:xfrm>
            <a:off x="6853748" y="2189083"/>
            <a:ext cx="1321369"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OpenSearch</a:t>
            </a:r>
          </a:p>
        </p:txBody>
      </p:sp>
      <p:pic>
        <p:nvPicPr>
          <p:cNvPr id="979993" name="Picture 25" descr="j040415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3976" y="5661025"/>
            <a:ext cx="796925" cy="800100"/>
          </a:xfrm>
          <a:prstGeom prst="rect">
            <a:avLst/>
          </a:prstGeom>
          <a:noFill/>
          <a:extLst>
            <a:ext uri="{909E8E84-426E-40DD-AFC4-6F175D3DCCD1}">
              <a14:hiddenFill xmlns:a14="http://schemas.microsoft.com/office/drawing/2010/main">
                <a:solidFill>
                  <a:srgbClr val="FFFFFF"/>
                </a:solidFill>
              </a14:hiddenFill>
            </a:ext>
          </a:extLst>
        </p:spPr>
      </p:pic>
      <p:sp>
        <p:nvSpPr>
          <p:cNvPr id="979994" name="Oval 26"/>
          <p:cNvSpPr>
            <a:spLocks noChangeArrowheads="1"/>
          </p:cNvSpPr>
          <p:nvPr/>
        </p:nvSpPr>
        <p:spPr bwMode="auto">
          <a:xfrm>
            <a:off x="8942270" y="3429001"/>
            <a:ext cx="519351" cy="1552575"/>
          </a:xfrm>
          <a:prstGeom prst="ellipse">
            <a:avLst/>
          </a:prstGeom>
          <a:gradFill rotWithShape="1">
            <a:gsLst>
              <a:gs pos="0">
                <a:schemeClr val="bg1"/>
              </a:gs>
              <a:gs pos="100000">
                <a:srgbClr val="FF9999"/>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eaVert" anchor="ctr">
            <a:spAutoFit/>
          </a:bodyP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ブラウザ</a:t>
            </a:r>
            <a:endParaRPr lang="ja-JP" altLang="en-US" sz="900" b="1">
              <a:solidFill>
                <a:srgbClr val="3333CC"/>
              </a:solidFill>
              <a:latin typeface="Meiryo UI" panose="020B0604030504040204" pitchFamily="50" charset="-128"/>
              <a:ea typeface="Meiryo UI" panose="020B0604030504040204" pitchFamily="50" charset="-128"/>
            </a:endParaRPr>
          </a:p>
        </p:txBody>
      </p:sp>
      <p:sp>
        <p:nvSpPr>
          <p:cNvPr id="979995" name="Oval 27"/>
          <p:cNvSpPr>
            <a:spLocks noChangeArrowheads="1"/>
          </p:cNvSpPr>
          <p:nvPr/>
        </p:nvSpPr>
        <p:spPr bwMode="auto">
          <a:xfrm>
            <a:off x="3491849" y="3871541"/>
            <a:ext cx="1237966" cy="32459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ja-JP" altLang="en-US" sz="900">
                <a:solidFill>
                  <a:srgbClr val="000000"/>
                </a:solidFill>
                <a:latin typeface="Meiryo UI" panose="020B0604030504040204" pitchFamily="50" charset="-128"/>
                <a:ea typeface="Meiryo UI" panose="020B0604030504040204" pitchFamily="50" charset="-128"/>
              </a:rPr>
              <a:t>関連情報リンク</a:t>
            </a:r>
          </a:p>
        </p:txBody>
      </p:sp>
      <p:sp>
        <p:nvSpPr>
          <p:cNvPr id="979996" name="Freeform 28"/>
          <p:cNvSpPr>
            <a:spLocks/>
          </p:cNvSpPr>
          <p:nvPr/>
        </p:nvSpPr>
        <p:spPr bwMode="auto">
          <a:xfrm>
            <a:off x="12444413" y="5157788"/>
            <a:ext cx="3529012" cy="1143000"/>
          </a:xfrm>
          <a:custGeom>
            <a:avLst/>
            <a:gdLst>
              <a:gd name="T0" fmla="*/ 0 w 2223"/>
              <a:gd name="T1" fmla="*/ 671 h 720"/>
              <a:gd name="T2" fmla="*/ 897 w 2223"/>
              <a:gd name="T3" fmla="*/ 706 h 720"/>
              <a:gd name="T4" fmla="*/ 1647 w 2223"/>
              <a:gd name="T5" fmla="*/ 586 h 720"/>
              <a:gd name="T6" fmla="*/ 2223 w 2223"/>
              <a:gd name="T7" fmla="*/ 0 h 720"/>
            </a:gdLst>
            <a:ahLst/>
            <a:cxnLst>
              <a:cxn ang="0">
                <a:pos x="T0" y="T1"/>
              </a:cxn>
              <a:cxn ang="0">
                <a:pos x="T2" y="T3"/>
              </a:cxn>
              <a:cxn ang="0">
                <a:pos x="T4" y="T5"/>
              </a:cxn>
              <a:cxn ang="0">
                <a:pos x="T6" y="T7"/>
              </a:cxn>
            </a:cxnLst>
            <a:rect l="0" t="0" r="r" b="b"/>
            <a:pathLst>
              <a:path w="2223" h="720">
                <a:moveTo>
                  <a:pt x="0" y="671"/>
                </a:moveTo>
                <a:cubicBezTo>
                  <a:pt x="149" y="677"/>
                  <a:pt x="623" y="720"/>
                  <a:pt x="897" y="706"/>
                </a:cubicBezTo>
                <a:cubicBezTo>
                  <a:pt x="1171" y="692"/>
                  <a:pt x="1426" y="704"/>
                  <a:pt x="1647" y="586"/>
                </a:cubicBezTo>
                <a:cubicBezTo>
                  <a:pt x="1868" y="468"/>
                  <a:pt x="2103" y="122"/>
                  <a:pt x="2223" y="0"/>
                </a:cubicBezTo>
              </a:path>
            </a:pathLst>
          </a:custGeom>
          <a:noFill/>
          <a:ln w="19050" cap="flat" cmpd="sng">
            <a:solidFill>
              <a:srgbClr val="FF0000"/>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cxnSp>
        <p:nvCxnSpPr>
          <p:cNvPr id="979997" name="AutoShape 29"/>
          <p:cNvCxnSpPr>
            <a:cxnSpLocks noChangeShapeType="1"/>
            <a:stCxn id="979976" idx="6"/>
            <a:endCxn id="979975" idx="1"/>
          </p:cNvCxnSpPr>
          <p:nvPr/>
        </p:nvCxnSpPr>
        <p:spPr bwMode="auto">
          <a:xfrm>
            <a:off x="4819474" y="1931988"/>
            <a:ext cx="1781352" cy="3348831"/>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79998" name="AutoShape 30"/>
          <p:cNvCxnSpPr>
            <a:cxnSpLocks noChangeShapeType="1"/>
            <a:stCxn id="979977" idx="6"/>
            <a:endCxn id="979975" idx="1"/>
          </p:cNvCxnSpPr>
          <p:nvPr/>
        </p:nvCxnSpPr>
        <p:spPr bwMode="auto">
          <a:xfrm>
            <a:off x="4666417" y="2363789"/>
            <a:ext cx="1934408" cy="2917031"/>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79999" name="AutoShape 31"/>
          <p:cNvCxnSpPr>
            <a:cxnSpLocks noChangeShapeType="1"/>
            <a:stCxn id="979984" idx="6"/>
            <a:endCxn id="979975" idx="1"/>
          </p:cNvCxnSpPr>
          <p:nvPr/>
        </p:nvCxnSpPr>
        <p:spPr bwMode="auto">
          <a:xfrm>
            <a:off x="4771011" y="2976563"/>
            <a:ext cx="1829815" cy="2304256"/>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00" name="AutoShape 32"/>
          <p:cNvCxnSpPr>
            <a:cxnSpLocks noChangeShapeType="1"/>
            <a:stCxn id="979978" idx="6"/>
            <a:endCxn id="979975" idx="1"/>
          </p:cNvCxnSpPr>
          <p:nvPr/>
        </p:nvCxnSpPr>
        <p:spPr bwMode="auto">
          <a:xfrm>
            <a:off x="4666417" y="3516313"/>
            <a:ext cx="1934408" cy="1764506"/>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980001" name="Freeform 33"/>
          <p:cNvSpPr>
            <a:spLocks/>
          </p:cNvSpPr>
          <p:nvPr/>
        </p:nvSpPr>
        <p:spPr bwMode="auto">
          <a:xfrm>
            <a:off x="7824789" y="4437063"/>
            <a:ext cx="2016125" cy="647700"/>
          </a:xfrm>
          <a:custGeom>
            <a:avLst/>
            <a:gdLst>
              <a:gd name="T0" fmla="*/ 0 w 1405"/>
              <a:gd name="T1" fmla="*/ 182 h 207"/>
              <a:gd name="T2" fmla="*/ 554 w 1405"/>
              <a:gd name="T3" fmla="*/ 193 h 207"/>
              <a:gd name="T4" fmla="*/ 1122 w 1405"/>
              <a:gd name="T5" fmla="*/ 97 h 207"/>
              <a:gd name="T6" fmla="*/ 1405 w 1405"/>
              <a:gd name="T7" fmla="*/ 0 h 207"/>
            </a:gdLst>
            <a:ahLst/>
            <a:cxnLst>
              <a:cxn ang="0">
                <a:pos x="T0" y="T1"/>
              </a:cxn>
              <a:cxn ang="0">
                <a:pos x="T2" y="T3"/>
              </a:cxn>
              <a:cxn ang="0">
                <a:pos x="T4" y="T5"/>
              </a:cxn>
              <a:cxn ang="0">
                <a:pos x="T6" y="T7"/>
              </a:cxn>
            </a:cxnLst>
            <a:rect l="0" t="0" r="r" b="b"/>
            <a:pathLst>
              <a:path w="1405" h="207">
                <a:moveTo>
                  <a:pt x="0" y="182"/>
                </a:moveTo>
                <a:cubicBezTo>
                  <a:pt x="92" y="184"/>
                  <a:pt x="367" y="207"/>
                  <a:pt x="554" y="193"/>
                </a:cubicBezTo>
                <a:cubicBezTo>
                  <a:pt x="741" y="179"/>
                  <a:pt x="980" y="129"/>
                  <a:pt x="1122" y="97"/>
                </a:cubicBezTo>
                <a:cubicBezTo>
                  <a:pt x="1264" y="65"/>
                  <a:pt x="1346" y="20"/>
                  <a:pt x="1405" y="0"/>
                </a:cubicBezTo>
              </a:path>
            </a:pathLst>
          </a:custGeom>
          <a:noFill/>
          <a:ln w="19050" cap="flat" cmpd="sng">
            <a:solidFill>
              <a:srgbClr val="0000FF"/>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980002" name="Freeform 34"/>
          <p:cNvSpPr>
            <a:spLocks/>
          </p:cNvSpPr>
          <p:nvPr/>
        </p:nvSpPr>
        <p:spPr bwMode="auto">
          <a:xfrm>
            <a:off x="12588875" y="4076701"/>
            <a:ext cx="1800225" cy="720725"/>
          </a:xfrm>
          <a:custGeom>
            <a:avLst/>
            <a:gdLst>
              <a:gd name="T0" fmla="*/ 0 w 1408"/>
              <a:gd name="T1" fmla="*/ 880 h 880"/>
              <a:gd name="T2" fmla="*/ 752 w 1408"/>
              <a:gd name="T3" fmla="*/ 512 h 880"/>
              <a:gd name="T4" fmla="*/ 1152 w 1408"/>
              <a:gd name="T5" fmla="*/ 240 h 880"/>
              <a:gd name="T6" fmla="*/ 1408 w 1408"/>
              <a:gd name="T7" fmla="*/ 0 h 880"/>
            </a:gdLst>
            <a:ahLst/>
            <a:cxnLst>
              <a:cxn ang="0">
                <a:pos x="T0" y="T1"/>
              </a:cxn>
              <a:cxn ang="0">
                <a:pos x="T2" y="T3"/>
              </a:cxn>
              <a:cxn ang="0">
                <a:pos x="T4" y="T5"/>
              </a:cxn>
              <a:cxn ang="0">
                <a:pos x="T6" y="T7"/>
              </a:cxn>
            </a:cxnLst>
            <a:rect l="0" t="0" r="r" b="b"/>
            <a:pathLst>
              <a:path w="1408" h="880">
                <a:moveTo>
                  <a:pt x="0" y="880"/>
                </a:moveTo>
                <a:cubicBezTo>
                  <a:pt x="125" y="817"/>
                  <a:pt x="560" y="619"/>
                  <a:pt x="752" y="512"/>
                </a:cubicBezTo>
                <a:cubicBezTo>
                  <a:pt x="944" y="405"/>
                  <a:pt x="1043" y="325"/>
                  <a:pt x="1152" y="240"/>
                </a:cubicBezTo>
                <a:cubicBezTo>
                  <a:pt x="1261" y="155"/>
                  <a:pt x="1355" y="50"/>
                  <a:pt x="1408" y="0"/>
                </a:cubicBezTo>
              </a:path>
            </a:pathLst>
          </a:custGeom>
          <a:noFill/>
          <a:ln w="19050" cap="flat" cmpd="sng">
            <a:solidFill>
              <a:srgbClr val="0000FF"/>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cxnSp>
        <p:nvCxnSpPr>
          <p:cNvPr id="980003" name="AutoShape 35"/>
          <p:cNvCxnSpPr>
            <a:cxnSpLocks noChangeShapeType="1"/>
            <a:stCxn id="979973" idx="3"/>
            <a:endCxn id="979986" idx="1"/>
          </p:cNvCxnSpPr>
          <p:nvPr/>
        </p:nvCxnSpPr>
        <p:spPr bwMode="auto">
          <a:xfrm flipV="1">
            <a:off x="5016500" y="2256632"/>
            <a:ext cx="215900" cy="632619"/>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04" name="AutoShape 36"/>
          <p:cNvCxnSpPr>
            <a:cxnSpLocks noChangeShapeType="1"/>
            <a:stCxn id="979986" idx="3"/>
            <a:endCxn id="979987" idx="2"/>
          </p:cNvCxnSpPr>
          <p:nvPr/>
        </p:nvCxnSpPr>
        <p:spPr bwMode="auto">
          <a:xfrm flipV="1">
            <a:off x="6456364" y="1598613"/>
            <a:ext cx="502723" cy="658018"/>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05" name="AutoShape 37"/>
          <p:cNvCxnSpPr>
            <a:cxnSpLocks noChangeShapeType="1"/>
            <a:stCxn id="979986" idx="3"/>
            <a:endCxn id="979990" idx="2"/>
          </p:cNvCxnSpPr>
          <p:nvPr/>
        </p:nvCxnSpPr>
        <p:spPr bwMode="auto">
          <a:xfrm flipV="1">
            <a:off x="6456364" y="1958975"/>
            <a:ext cx="474327" cy="297656"/>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06" name="AutoShape 38"/>
          <p:cNvCxnSpPr>
            <a:cxnSpLocks noChangeShapeType="1"/>
            <a:stCxn id="979986" idx="3"/>
            <a:endCxn id="979991" idx="2"/>
          </p:cNvCxnSpPr>
          <p:nvPr/>
        </p:nvCxnSpPr>
        <p:spPr bwMode="auto">
          <a:xfrm>
            <a:off x="6456364" y="2256631"/>
            <a:ext cx="434968" cy="1186657"/>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07" name="AutoShape 39"/>
          <p:cNvCxnSpPr>
            <a:cxnSpLocks noChangeShapeType="1"/>
            <a:stCxn id="979986" idx="3"/>
            <a:endCxn id="979992" idx="2"/>
          </p:cNvCxnSpPr>
          <p:nvPr/>
        </p:nvCxnSpPr>
        <p:spPr bwMode="auto">
          <a:xfrm>
            <a:off x="6456364" y="2256631"/>
            <a:ext cx="397384" cy="105569"/>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08" name="AutoShape 40"/>
          <p:cNvCxnSpPr>
            <a:cxnSpLocks noChangeShapeType="1"/>
            <a:stCxn id="979986" idx="2"/>
            <a:endCxn id="979983" idx="2"/>
          </p:cNvCxnSpPr>
          <p:nvPr/>
        </p:nvCxnSpPr>
        <p:spPr bwMode="auto">
          <a:xfrm>
            <a:off x="5844383" y="2512020"/>
            <a:ext cx="621132" cy="2155230"/>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09" name="AutoShape 41"/>
          <p:cNvCxnSpPr>
            <a:cxnSpLocks noChangeShapeType="1"/>
            <a:stCxn id="979986" idx="2"/>
            <a:endCxn id="979985" idx="2"/>
          </p:cNvCxnSpPr>
          <p:nvPr/>
        </p:nvCxnSpPr>
        <p:spPr bwMode="auto">
          <a:xfrm>
            <a:off x="5844383" y="2512020"/>
            <a:ext cx="809790" cy="1615480"/>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980010" name="Freeform 42"/>
          <p:cNvSpPr>
            <a:spLocks/>
          </p:cNvSpPr>
          <p:nvPr/>
        </p:nvSpPr>
        <p:spPr bwMode="auto">
          <a:xfrm>
            <a:off x="8588376" y="1773238"/>
            <a:ext cx="1063625" cy="2146300"/>
          </a:xfrm>
          <a:custGeom>
            <a:avLst/>
            <a:gdLst>
              <a:gd name="T0" fmla="*/ 280 w 670"/>
              <a:gd name="T1" fmla="*/ 0 h 1352"/>
              <a:gd name="T2" fmla="*/ 12 w 670"/>
              <a:gd name="T3" fmla="*/ 885 h 1352"/>
              <a:gd name="T4" fmla="*/ 350 w 670"/>
              <a:gd name="T5" fmla="*/ 1233 h 1352"/>
              <a:gd name="T6" fmla="*/ 670 w 670"/>
              <a:gd name="T7" fmla="*/ 1352 h 1352"/>
            </a:gdLst>
            <a:ahLst/>
            <a:cxnLst>
              <a:cxn ang="0">
                <a:pos x="T0" y="T1"/>
              </a:cxn>
              <a:cxn ang="0">
                <a:pos x="T2" y="T3"/>
              </a:cxn>
              <a:cxn ang="0">
                <a:pos x="T4" y="T5"/>
              </a:cxn>
              <a:cxn ang="0">
                <a:pos x="T6" y="T7"/>
              </a:cxn>
            </a:cxnLst>
            <a:rect l="0" t="0" r="r" b="b"/>
            <a:pathLst>
              <a:path w="670" h="1352">
                <a:moveTo>
                  <a:pt x="280" y="0"/>
                </a:moveTo>
                <a:cubicBezTo>
                  <a:pt x="235" y="147"/>
                  <a:pt x="0" y="680"/>
                  <a:pt x="12" y="885"/>
                </a:cubicBezTo>
                <a:cubicBezTo>
                  <a:pt x="24" y="1090"/>
                  <a:pt x="240" y="1155"/>
                  <a:pt x="350" y="1233"/>
                </a:cubicBezTo>
                <a:cubicBezTo>
                  <a:pt x="460" y="1311"/>
                  <a:pt x="603" y="1327"/>
                  <a:pt x="670" y="1352"/>
                </a:cubicBezTo>
              </a:path>
            </a:pathLst>
          </a:custGeom>
          <a:noFill/>
          <a:ln w="19050" cap="flat" cmpd="sng">
            <a:solidFill>
              <a:srgbClr val="FF0000"/>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980011" name="AutoShape 43"/>
          <p:cNvSpPr>
            <a:spLocks noChangeArrowheads="1"/>
          </p:cNvSpPr>
          <p:nvPr/>
        </p:nvSpPr>
        <p:spPr bwMode="auto">
          <a:xfrm>
            <a:off x="2640013" y="1412875"/>
            <a:ext cx="576262"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200">
                <a:solidFill>
                  <a:srgbClr val="000000"/>
                </a:solidFill>
                <a:latin typeface="Meiryo UI" panose="020B0604030504040204" pitchFamily="50" charset="-128"/>
                <a:ea typeface="Meiryo UI" panose="020B0604030504040204" pitchFamily="50" charset="-128"/>
              </a:rPr>
              <a:t>DB</a:t>
            </a:r>
            <a:endParaRPr lang="en-US" altLang="ja-JP" sz="800">
              <a:solidFill>
                <a:srgbClr val="000000"/>
              </a:solidFill>
              <a:latin typeface="Meiryo UI" panose="020B0604030504040204" pitchFamily="50" charset="-128"/>
              <a:ea typeface="Meiryo UI" panose="020B0604030504040204" pitchFamily="50" charset="-128"/>
            </a:endParaRPr>
          </a:p>
        </p:txBody>
      </p:sp>
      <p:pic>
        <p:nvPicPr>
          <p:cNvPr id="980012" name="Picture 44" descr="j040415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850" y="1844676"/>
            <a:ext cx="723900" cy="727075"/>
          </a:xfrm>
          <a:prstGeom prst="rect">
            <a:avLst/>
          </a:prstGeom>
          <a:noFill/>
          <a:extLst>
            <a:ext uri="{909E8E84-426E-40DD-AFC4-6F175D3DCCD1}">
              <a14:hiddenFill xmlns:a14="http://schemas.microsoft.com/office/drawing/2010/main">
                <a:solidFill>
                  <a:srgbClr val="FFFFFF"/>
                </a:solidFill>
              </a14:hiddenFill>
            </a:ext>
          </a:extLst>
        </p:spPr>
      </p:pic>
      <p:sp>
        <p:nvSpPr>
          <p:cNvPr id="980013" name="AutoShape 45"/>
          <p:cNvSpPr>
            <a:spLocks noChangeArrowheads="1"/>
          </p:cNvSpPr>
          <p:nvPr/>
        </p:nvSpPr>
        <p:spPr bwMode="auto">
          <a:xfrm>
            <a:off x="10091738" y="1123950"/>
            <a:ext cx="576262"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en-US" altLang="ja-JP" sz="1200">
                <a:solidFill>
                  <a:srgbClr val="000000"/>
                </a:solidFill>
                <a:latin typeface="Meiryo UI" panose="020B0604030504040204" pitchFamily="50" charset="-128"/>
                <a:ea typeface="Meiryo UI" panose="020B0604030504040204" pitchFamily="50" charset="-128"/>
              </a:rPr>
              <a:t>DB</a:t>
            </a:r>
            <a:endParaRPr lang="en-US" altLang="ja-JP" sz="800">
              <a:solidFill>
                <a:srgbClr val="000000"/>
              </a:solidFill>
              <a:latin typeface="Meiryo UI" panose="020B0604030504040204" pitchFamily="50" charset="-128"/>
              <a:ea typeface="Meiryo UI" panose="020B0604030504040204" pitchFamily="50" charset="-128"/>
            </a:endParaRPr>
          </a:p>
        </p:txBody>
      </p:sp>
      <p:cxnSp>
        <p:nvCxnSpPr>
          <p:cNvPr id="980014" name="AutoShape 46"/>
          <p:cNvCxnSpPr>
            <a:cxnSpLocks noChangeShapeType="1"/>
            <a:stCxn id="980013" idx="2"/>
            <a:endCxn id="979989" idx="3"/>
          </p:cNvCxnSpPr>
          <p:nvPr/>
        </p:nvCxnSpPr>
        <p:spPr bwMode="auto">
          <a:xfrm flipH="1">
            <a:off x="9375776" y="1376364"/>
            <a:ext cx="715963" cy="41275"/>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15" name="AutoShape 47"/>
          <p:cNvCxnSpPr>
            <a:cxnSpLocks noChangeShapeType="1"/>
            <a:stCxn id="980011" idx="3"/>
            <a:endCxn id="979973" idx="1"/>
          </p:cNvCxnSpPr>
          <p:nvPr/>
        </p:nvCxnSpPr>
        <p:spPr bwMode="auto">
          <a:xfrm>
            <a:off x="2928939" y="1916114"/>
            <a:ext cx="287337" cy="973137"/>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16" name="AutoShape 48"/>
          <p:cNvCxnSpPr>
            <a:cxnSpLocks noChangeShapeType="1"/>
            <a:stCxn id="980012" idx="3"/>
            <a:endCxn id="979973" idx="1"/>
          </p:cNvCxnSpPr>
          <p:nvPr/>
        </p:nvCxnSpPr>
        <p:spPr bwMode="auto">
          <a:xfrm>
            <a:off x="2571751" y="2208214"/>
            <a:ext cx="644525" cy="681037"/>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980017" name="AutoShape 49"/>
          <p:cNvSpPr>
            <a:spLocks noChangeArrowheads="1"/>
          </p:cNvSpPr>
          <p:nvPr/>
        </p:nvSpPr>
        <p:spPr bwMode="auto">
          <a:xfrm>
            <a:off x="1774826" y="5445126"/>
            <a:ext cx="1654175" cy="1152525"/>
          </a:xfrm>
          <a:prstGeom prst="wedgeRoundRectCallout">
            <a:avLst>
              <a:gd name="adj1" fmla="val 76009"/>
              <a:gd name="adj2" fmla="val 3995"/>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00"/>
                </a:solidFill>
                <a:latin typeface="Meiryo UI" panose="020B0604030504040204" pitchFamily="50" charset="-128"/>
                <a:ea typeface="Meiryo UI" panose="020B0604030504040204" pitchFamily="50" charset="-128"/>
              </a:rPr>
              <a:t>・総合目録ネットワーク</a:t>
            </a:r>
          </a:p>
          <a:p>
            <a:pPr fontAlgn="base">
              <a:spcBef>
                <a:spcPct val="0"/>
              </a:spcBef>
              <a:spcAft>
                <a:spcPct val="0"/>
              </a:spcAft>
            </a:pPr>
            <a:r>
              <a:rPr lang="ja-JP" altLang="en-US" sz="900">
                <a:solidFill>
                  <a:srgbClr val="000000"/>
                </a:solidFill>
                <a:latin typeface="Meiryo UI" panose="020B0604030504040204" pitchFamily="50" charset="-128"/>
                <a:ea typeface="Meiryo UI" panose="020B0604030504040204" pitchFamily="50" charset="-128"/>
              </a:rPr>
              <a:t>・</a:t>
            </a:r>
            <a:r>
              <a:rPr lang="en-US" altLang="ja-JP" sz="900">
                <a:solidFill>
                  <a:srgbClr val="000000"/>
                </a:solidFill>
                <a:latin typeface="Meiryo UI" panose="020B0604030504040204" pitchFamily="50" charset="-128"/>
                <a:ea typeface="Meiryo UI" panose="020B0604030504040204" pitchFamily="50" charset="-128"/>
              </a:rPr>
              <a:t>Amazon.co.jp,, </a:t>
            </a:r>
          </a:p>
          <a:p>
            <a:pPr fontAlgn="base">
              <a:spcBef>
                <a:spcPct val="0"/>
              </a:spcBef>
              <a:spcAft>
                <a:spcPct val="0"/>
              </a:spcAft>
            </a:pPr>
            <a:r>
              <a:rPr lang="ja-JP" altLang="en-US" sz="900">
                <a:solidFill>
                  <a:srgbClr val="000000"/>
                </a:solidFill>
                <a:latin typeface="Meiryo UI" panose="020B0604030504040204" pitchFamily="50" charset="-128"/>
                <a:ea typeface="Meiryo UI" panose="020B0604030504040204" pitchFamily="50" charset="-128"/>
              </a:rPr>
              <a:t>・</a:t>
            </a:r>
            <a:r>
              <a:rPr lang="en-US" altLang="ja-JP" sz="900">
                <a:solidFill>
                  <a:srgbClr val="000000"/>
                </a:solidFill>
                <a:latin typeface="Meiryo UI" panose="020B0604030504040204" pitchFamily="50" charset="-128"/>
                <a:ea typeface="Meiryo UI" panose="020B0604030504040204" pitchFamily="50" charset="-128"/>
              </a:rPr>
              <a:t>Kinokuniya BookWeb, </a:t>
            </a:r>
          </a:p>
          <a:p>
            <a:pPr fontAlgn="base">
              <a:spcBef>
                <a:spcPct val="0"/>
              </a:spcBef>
              <a:spcAft>
                <a:spcPct val="0"/>
              </a:spcAft>
            </a:pPr>
            <a:r>
              <a:rPr lang="ja-JP" altLang="en-US" sz="900">
                <a:solidFill>
                  <a:srgbClr val="000000"/>
                </a:solidFill>
                <a:latin typeface="Meiryo UI" panose="020B0604030504040204" pitchFamily="50" charset="-128"/>
                <a:ea typeface="Meiryo UI" panose="020B0604030504040204" pitchFamily="50" charset="-128"/>
              </a:rPr>
              <a:t>・</a:t>
            </a:r>
            <a:r>
              <a:rPr lang="en-US" altLang="ja-JP" sz="900">
                <a:solidFill>
                  <a:srgbClr val="000000"/>
                </a:solidFill>
                <a:latin typeface="Meiryo UI" panose="020B0604030504040204" pitchFamily="50" charset="-128"/>
                <a:ea typeface="Meiryo UI" panose="020B0604030504040204" pitchFamily="50" charset="-128"/>
              </a:rPr>
              <a:t>bk1</a:t>
            </a:r>
          </a:p>
          <a:p>
            <a:pPr fontAlgn="base">
              <a:spcBef>
                <a:spcPct val="0"/>
              </a:spcBef>
              <a:spcAft>
                <a:spcPct val="0"/>
              </a:spcAft>
            </a:pPr>
            <a:r>
              <a:rPr lang="ja-JP" altLang="en-US" sz="900">
                <a:solidFill>
                  <a:srgbClr val="000000"/>
                </a:solidFill>
                <a:latin typeface="Meiryo UI" panose="020B0604030504040204" pitchFamily="50" charset="-128"/>
                <a:ea typeface="Meiryo UI" panose="020B0604030504040204" pitchFamily="50" charset="-128"/>
              </a:rPr>
              <a:t>・</a:t>
            </a:r>
            <a:r>
              <a:rPr lang="en-US" altLang="ja-JP" sz="900">
                <a:solidFill>
                  <a:srgbClr val="000000"/>
                </a:solidFill>
                <a:latin typeface="Meiryo UI" panose="020B0604030504040204" pitchFamily="50" charset="-128"/>
                <a:ea typeface="Meiryo UI" panose="020B0604030504040204" pitchFamily="50" charset="-128"/>
              </a:rPr>
              <a:t>Google </a:t>
            </a:r>
            <a:r>
              <a:rPr lang="ja-JP" altLang="en-US" sz="900">
                <a:solidFill>
                  <a:srgbClr val="000000"/>
                </a:solidFill>
                <a:latin typeface="Meiryo UI" panose="020B0604030504040204" pitchFamily="50" charset="-128"/>
                <a:ea typeface="Meiryo UI" panose="020B0604030504040204" pitchFamily="50" charset="-128"/>
              </a:rPr>
              <a:t>ブック検索</a:t>
            </a:r>
            <a:r>
              <a:rPr lang="en-US" altLang="ja-JP" sz="900">
                <a:solidFill>
                  <a:srgbClr val="000000"/>
                </a:solidFill>
                <a:latin typeface="Meiryo UI" panose="020B0604030504040204" pitchFamily="50" charset="-128"/>
                <a:ea typeface="Meiryo UI" panose="020B0604030504040204" pitchFamily="50" charset="-128"/>
              </a:rPr>
              <a:t>, </a:t>
            </a:r>
          </a:p>
          <a:p>
            <a:pPr fontAlgn="base">
              <a:spcBef>
                <a:spcPct val="0"/>
              </a:spcBef>
              <a:spcAft>
                <a:spcPct val="0"/>
              </a:spcAft>
            </a:pPr>
            <a:r>
              <a:rPr lang="en-US" altLang="ja-JP" sz="900">
                <a:solidFill>
                  <a:srgbClr val="000000"/>
                </a:solidFill>
                <a:latin typeface="Meiryo UI" panose="020B0604030504040204" pitchFamily="50" charset="-128"/>
                <a:ea typeface="Meiryo UI" panose="020B0604030504040204" pitchFamily="50" charset="-128"/>
              </a:rPr>
              <a:t>Google Scholar, Google </a:t>
            </a:r>
            <a:r>
              <a:rPr lang="ja-JP" altLang="en-US" sz="900">
                <a:solidFill>
                  <a:srgbClr val="000000"/>
                </a:solidFill>
                <a:latin typeface="Meiryo UI" panose="020B0604030504040204" pitchFamily="50" charset="-128"/>
                <a:ea typeface="Meiryo UI" panose="020B0604030504040204" pitchFamily="50" charset="-128"/>
              </a:rPr>
              <a:t>イメージ検索</a:t>
            </a:r>
            <a:r>
              <a:rPr lang="en-US" altLang="ja-JP" sz="900">
                <a:solidFill>
                  <a:srgbClr val="000000"/>
                </a:solidFill>
                <a:latin typeface="Meiryo UI" panose="020B0604030504040204" pitchFamily="50" charset="-128"/>
                <a:ea typeface="Meiryo UI" panose="020B0604030504040204" pitchFamily="50" charset="-128"/>
              </a:rPr>
              <a:t>, Wikipedia</a:t>
            </a:r>
            <a:r>
              <a:rPr lang="en-US" altLang="ja-JP" sz="900" b="1">
                <a:solidFill>
                  <a:srgbClr val="000000"/>
                </a:solidFill>
                <a:latin typeface="Meiryo UI" panose="020B0604030504040204" pitchFamily="50" charset="-128"/>
                <a:ea typeface="Meiryo UI" panose="020B0604030504040204" pitchFamily="50" charset="-128"/>
              </a:rPr>
              <a:t> </a:t>
            </a:r>
            <a:endParaRPr lang="en-US" altLang="ja-JP" sz="900">
              <a:solidFill>
                <a:srgbClr val="0000FF"/>
              </a:solidFill>
              <a:latin typeface="Meiryo UI" panose="020B0604030504040204" pitchFamily="50" charset="-128"/>
              <a:ea typeface="Meiryo UI" panose="020B0604030504040204" pitchFamily="50" charset="-128"/>
            </a:endParaRPr>
          </a:p>
        </p:txBody>
      </p:sp>
      <p:cxnSp>
        <p:nvCxnSpPr>
          <p:cNvPr id="980018" name="AutoShape 50"/>
          <p:cNvCxnSpPr>
            <a:cxnSpLocks noChangeShapeType="1"/>
            <a:stCxn id="979975" idx="1"/>
            <a:endCxn id="979995" idx="6"/>
          </p:cNvCxnSpPr>
          <p:nvPr/>
        </p:nvCxnSpPr>
        <p:spPr bwMode="auto">
          <a:xfrm flipH="1" flipV="1">
            <a:off x="4729815" y="4033838"/>
            <a:ext cx="1871011" cy="1246981"/>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19" name="AutoShape 51"/>
          <p:cNvCxnSpPr>
            <a:cxnSpLocks noChangeShapeType="1"/>
            <a:stCxn id="979995" idx="4"/>
            <a:endCxn id="979993" idx="0"/>
          </p:cNvCxnSpPr>
          <p:nvPr/>
        </p:nvCxnSpPr>
        <p:spPr bwMode="auto">
          <a:xfrm>
            <a:off x="4110832" y="4196135"/>
            <a:ext cx="151607" cy="1464890"/>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0" name="AutoShape 52"/>
          <p:cNvCxnSpPr>
            <a:cxnSpLocks noChangeShapeType="1"/>
            <a:stCxn id="979987" idx="6"/>
            <a:endCxn id="979989" idx="1"/>
          </p:cNvCxnSpPr>
          <p:nvPr/>
        </p:nvCxnSpPr>
        <p:spPr bwMode="auto">
          <a:xfrm flipV="1">
            <a:off x="8018976" y="1416844"/>
            <a:ext cx="488437" cy="181769"/>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1" name="AutoShape 53"/>
          <p:cNvCxnSpPr>
            <a:cxnSpLocks noChangeShapeType="1"/>
            <a:stCxn id="979990" idx="6"/>
            <a:endCxn id="979989" idx="1"/>
          </p:cNvCxnSpPr>
          <p:nvPr/>
        </p:nvCxnSpPr>
        <p:spPr bwMode="auto">
          <a:xfrm flipV="1">
            <a:off x="8123574" y="1416844"/>
            <a:ext cx="383839" cy="542131"/>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2" name="AutoShape 54"/>
          <p:cNvCxnSpPr>
            <a:cxnSpLocks noChangeShapeType="1"/>
            <a:stCxn id="979991" idx="6"/>
            <a:endCxn id="979994" idx="2"/>
          </p:cNvCxnSpPr>
          <p:nvPr/>
        </p:nvCxnSpPr>
        <p:spPr bwMode="auto">
          <a:xfrm>
            <a:off x="7969256" y="3443288"/>
            <a:ext cx="973014" cy="762001"/>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3" name="AutoShape 55"/>
          <p:cNvCxnSpPr>
            <a:cxnSpLocks noChangeShapeType="1"/>
            <a:stCxn id="979992" idx="6"/>
            <a:endCxn id="979989" idx="1"/>
          </p:cNvCxnSpPr>
          <p:nvPr/>
        </p:nvCxnSpPr>
        <p:spPr bwMode="auto">
          <a:xfrm flipV="1">
            <a:off x="8175117" y="1416844"/>
            <a:ext cx="332296" cy="945356"/>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4" name="AutoShape 56"/>
          <p:cNvCxnSpPr>
            <a:cxnSpLocks noChangeShapeType="1"/>
            <a:stCxn id="979980" idx="6"/>
            <a:endCxn id="979973" idx="1"/>
          </p:cNvCxnSpPr>
          <p:nvPr/>
        </p:nvCxnSpPr>
        <p:spPr bwMode="auto">
          <a:xfrm flipV="1">
            <a:off x="3000968" y="2889250"/>
            <a:ext cx="215308" cy="85725"/>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5" name="AutoShape 57"/>
          <p:cNvCxnSpPr>
            <a:cxnSpLocks noChangeShapeType="1"/>
            <a:stCxn id="979981" idx="6"/>
            <a:endCxn id="979973" idx="1"/>
          </p:cNvCxnSpPr>
          <p:nvPr/>
        </p:nvCxnSpPr>
        <p:spPr bwMode="auto">
          <a:xfrm flipV="1">
            <a:off x="2935598" y="2889250"/>
            <a:ext cx="280678" cy="769938"/>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6" name="AutoShape 58"/>
          <p:cNvCxnSpPr>
            <a:cxnSpLocks noChangeShapeType="1"/>
            <a:stCxn id="979979" idx="7"/>
            <a:endCxn id="979973" idx="1"/>
          </p:cNvCxnSpPr>
          <p:nvPr/>
        </p:nvCxnSpPr>
        <p:spPr bwMode="auto">
          <a:xfrm flipV="1">
            <a:off x="2847214" y="2889250"/>
            <a:ext cx="369062" cy="1223788"/>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27" name="AutoShape 59"/>
          <p:cNvCxnSpPr>
            <a:cxnSpLocks noChangeShapeType="1"/>
            <a:stCxn id="979982" idx="7"/>
            <a:endCxn id="979973" idx="2"/>
          </p:cNvCxnSpPr>
          <p:nvPr/>
        </p:nvCxnSpPr>
        <p:spPr bwMode="auto">
          <a:xfrm flipV="1">
            <a:off x="3156284" y="4365625"/>
            <a:ext cx="960105" cy="252238"/>
          </a:xfrm>
          <a:prstGeom prst="straightConnector1">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980028" name="AutoShape 60"/>
          <p:cNvSpPr>
            <a:spLocks noChangeArrowheads="1"/>
          </p:cNvSpPr>
          <p:nvPr/>
        </p:nvSpPr>
        <p:spPr bwMode="auto">
          <a:xfrm>
            <a:off x="8112126" y="5445126"/>
            <a:ext cx="2447925" cy="1439863"/>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a:t>
            </a:r>
            <a:r>
              <a:rPr lang="en-US" altLang="ja-JP" sz="1200">
                <a:solidFill>
                  <a:srgbClr val="663300"/>
                </a:solidFill>
                <a:latin typeface="Meiryo UI" panose="020B0604030504040204" pitchFamily="50" charset="-128"/>
                <a:ea typeface="Meiryo UI" panose="020B0604030504040204" pitchFamily="50" charset="-128"/>
              </a:rPr>
              <a:t>Web2.0</a:t>
            </a:r>
            <a:r>
              <a:rPr lang="ja-JP" altLang="en-US" sz="1200">
                <a:solidFill>
                  <a:srgbClr val="663300"/>
                </a:solidFill>
                <a:latin typeface="Meiryo UI" panose="020B0604030504040204" pitchFamily="50" charset="-128"/>
                <a:ea typeface="Meiryo UI" panose="020B0604030504040204" pitchFamily="50" charset="-128"/>
              </a:rPr>
              <a:t>的なサービスを積極的に適用</a:t>
            </a:r>
          </a:p>
          <a:p>
            <a:pPr fontAlgn="base">
              <a:spcBef>
                <a:spcPct val="0"/>
              </a:spcBef>
              <a:spcAft>
                <a:spcPct val="0"/>
              </a:spcAft>
            </a:pPr>
            <a:r>
              <a:rPr lang="ja-JP" altLang="en-US" sz="1200">
                <a:solidFill>
                  <a:srgbClr val="663300"/>
                </a:solidFill>
                <a:latin typeface="Meiryo UI" panose="020B0604030504040204" pitchFamily="50" charset="-128"/>
                <a:ea typeface="Meiryo UI" panose="020B0604030504040204" pitchFamily="50" charset="-128"/>
              </a:rPr>
              <a:t>・利用者参加型のサービスを目指す</a:t>
            </a:r>
            <a:endParaRPr lang="ja-JP" altLang="en-US" sz="1600">
              <a:solidFill>
                <a:srgbClr val="663300"/>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1200">
              <a:solidFill>
                <a:srgbClr val="663300"/>
              </a:solidFill>
              <a:latin typeface="Meiryo UI" panose="020B0604030504040204" pitchFamily="50" charset="-128"/>
              <a:ea typeface="Meiryo UI" panose="020B0604030504040204" pitchFamily="50" charset="-128"/>
            </a:endParaRPr>
          </a:p>
        </p:txBody>
      </p:sp>
      <p:sp>
        <p:nvSpPr>
          <p:cNvPr id="980029" name="AutoShape 61"/>
          <p:cNvSpPr>
            <a:spLocks noChangeArrowheads="1"/>
          </p:cNvSpPr>
          <p:nvPr/>
        </p:nvSpPr>
        <p:spPr bwMode="auto">
          <a:xfrm>
            <a:off x="3000376" y="4941888"/>
            <a:ext cx="1008063" cy="431800"/>
          </a:xfrm>
          <a:prstGeom prst="wedgeRoundRectCallout">
            <a:avLst>
              <a:gd name="adj1" fmla="val 63856"/>
              <a:gd name="adj2" fmla="val 14338"/>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リンクリゾルバでナビゲート</a:t>
            </a:r>
            <a:r>
              <a:rPr lang="ja-JP" altLang="en-US" sz="900" b="1">
                <a:solidFill>
                  <a:srgbClr val="000000"/>
                </a:solidFill>
                <a:latin typeface="Meiryo UI" panose="020B0604030504040204" pitchFamily="50" charset="-128"/>
                <a:ea typeface="Meiryo UI" panose="020B0604030504040204" pitchFamily="50" charset="-128"/>
              </a:rPr>
              <a:t> </a:t>
            </a:r>
            <a:endParaRPr lang="ja-JP" altLang="en-US" sz="900">
              <a:solidFill>
                <a:srgbClr val="0000FF"/>
              </a:solidFill>
              <a:latin typeface="Meiryo UI" panose="020B0604030504040204" pitchFamily="50" charset="-128"/>
              <a:ea typeface="Meiryo UI" panose="020B0604030504040204" pitchFamily="50" charset="-128"/>
            </a:endParaRPr>
          </a:p>
        </p:txBody>
      </p:sp>
      <p:sp>
        <p:nvSpPr>
          <p:cNvPr id="980030" name="AutoShape 62"/>
          <p:cNvSpPr>
            <a:spLocks noChangeArrowheads="1"/>
          </p:cNvSpPr>
          <p:nvPr/>
        </p:nvSpPr>
        <p:spPr bwMode="auto">
          <a:xfrm>
            <a:off x="1703388" y="1268413"/>
            <a:ext cx="1008062" cy="431800"/>
          </a:xfrm>
          <a:prstGeom prst="wedgeRoundRectCallout">
            <a:avLst>
              <a:gd name="adj1" fmla="val 39449"/>
              <a:gd name="adj2" fmla="val 168750"/>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横断検索もしくはハーベスト</a:t>
            </a:r>
            <a:r>
              <a:rPr lang="ja-JP" altLang="en-US" sz="900" b="1">
                <a:solidFill>
                  <a:srgbClr val="000000"/>
                </a:solidFill>
                <a:latin typeface="Meiryo UI" panose="020B0604030504040204" pitchFamily="50" charset="-128"/>
                <a:ea typeface="Meiryo UI" panose="020B0604030504040204" pitchFamily="50" charset="-128"/>
              </a:rPr>
              <a:t> </a:t>
            </a:r>
            <a:endParaRPr lang="ja-JP" altLang="en-US" sz="900">
              <a:solidFill>
                <a:srgbClr val="0000FF"/>
              </a:solidFill>
              <a:latin typeface="Meiryo UI" panose="020B0604030504040204" pitchFamily="50" charset="-128"/>
              <a:ea typeface="Meiryo UI" panose="020B0604030504040204" pitchFamily="50" charset="-128"/>
            </a:endParaRPr>
          </a:p>
        </p:txBody>
      </p:sp>
      <p:sp>
        <p:nvSpPr>
          <p:cNvPr id="980031" name="AutoShape 63"/>
          <p:cNvSpPr>
            <a:spLocks noChangeArrowheads="1"/>
          </p:cNvSpPr>
          <p:nvPr/>
        </p:nvSpPr>
        <p:spPr bwMode="auto">
          <a:xfrm>
            <a:off x="1703388" y="3860800"/>
            <a:ext cx="1223962" cy="215900"/>
          </a:xfrm>
          <a:prstGeom prst="wedgeRoundRectCallout">
            <a:avLst>
              <a:gd name="adj1" fmla="val -18481"/>
              <a:gd name="adj2" fmla="val -125736"/>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ユーザ評価の活用</a:t>
            </a:r>
          </a:p>
        </p:txBody>
      </p:sp>
      <p:sp>
        <p:nvSpPr>
          <p:cNvPr id="980032" name="AutoShape 64"/>
          <p:cNvSpPr>
            <a:spLocks noChangeArrowheads="1"/>
          </p:cNvSpPr>
          <p:nvPr/>
        </p:nvSpPr>
        <p:spPr bwMode="auto">
          <a:xfrm>
            <a:off x="1703388" y="4365625"/>
            <a:ext cx="1439862" cy="215900"/>
          </a:xfrm>
          <a:prstGeom prst="wedgeRoundRectCallout">
            <a:avLst>
              <a:gd name="adj1" fmla="val -33130"/>
              <a:gd name="adj2" fmla="val -99264"/>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ソーシャルブックマーク</a:t>
            </a:r>
          </a:p>
        </p:txBody>
      </p:sp>
      <p:sp>
        <p:nvSpPr>
          <p:cNvPr id="980033" name="AutoShape 65"/>
          <p:cNvSpPr>
            <a:spLocks noChangeArrowheads="1"/>
          </p:cNvSpPr>
          <p:nvPr/>
        </p:nvSpPr>
        <p:spPr bwMode="auto">
          <a:xfrm>
            <a:off x="1703389" y="3284538"/>
            <a:ext cx="936625" cy="215900"/>
          </a:xfrm>
          <a:prstGeom prst="wedgeRoundRectCallout">
            <a:avLst>
              <a:gd name="adj1" fmla="val -16273"/>
              <a:gd name="adj2" fmla="val -133824"/>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900">
                <a:solidFill>
                  <a:srgbClr val="0000FF"/>
                </a:solidFill>
                <a:latin typeface="Meiryo UI" panose="020B0604030504040204" pitchFamily="50" charset="-128"/>
                <a:ea typeface="Meiryo UI" panose="020B0604030504040204" pitchFamily="50" charset="-128"/>
              </a:rPr>
              <a:t>RSS</a:t>
            </a:r>
            <a:r>
              <a:rPr lang="ja-JP" altLang="en-US" sz="900">
                <a:solidFill>
                  <a:srgbClr val="0000FF"/>
                </a:solidFill>
                <a:latin typeface="Meiryo UI" panose="020B0604030504040204" pitchFamily="50" charset="-128"/>
                <a:ea typeface="Meiryo UI" panose="020B0604030504040204" pitchFamily="50" charset="-128"/>
              </a:rPr>
              <a:t>で提供</a:t>
            </a:r>
          </a:p>
        </p:txBody>
      </p:sp>
      <p:sp>
        <p:nvSpPr>
          <p:cNvPr id="980034" name="AutoShape 66"/>
          <p:cNvSpPr>
            <a:spLocks noChangeArrowheads="1"/>
          </p:cNvSpPr>
          <p:nvPr/>
        </p:nvSpPr>
        <p:spPr bwMode="auto">
          <a:xfrm>
            <a:off x="9696450" y="2852739"/>
            <a:ext cx="863600" cy="649287"/>
          </a:xfrm>
          <a:prstGeom prst="wedgeRoundRectCallout">
            <a:avLst>
              <a:gd name="adj1" fmla="val -285111"/>
              <a:gd name="adj2" fmla="val 136796"/>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900" dirty="0">
                <a:solidFill>
                  <a:srgbClr val="0000FF"/>
                </a:solidFill>
                <a:latin typeface="Meiryo UI" panose="020B0604030504040204" pitchFamily="50" charset="-128"/>
                <a:ea typeface="Meiryo UI" panose="020B0604030504040204" pitchFamily="50" charset="-128"/>
              </a:rPr>
              <a:t>PORTA</a:t>
            </a:r>
            <a:r>
              <a:rPr lang="ja-JP" altLang="en-US" sz="900" dirty="0">
                <a:solidFill>
                  <a:srgbClr val="0000FF"/>
                </a:solidFill>
                <a:latin typeface="Meiryo UI" panose="020B0604030504040204" pitchFamily="50" charset="-128"/>
                <a:ea typeface="Meiryo UI" panose="020B0604030504040204" pitchFamily="50" charset="-128"/>
              </a:rPr>
              <a:t>サイトへ来なくてもブラウザから利用可</a:t>
            </a:r>
          </a:p>
        </p:txBody>
      </p:sp>
      <p:sp>
        <p:nvSpPr>
          <p:cNvPr id="980035" name="AutoShape 67"/>
          <p:cNvSpPr>
            <a:spLocks noChangeArrowheads="1"/>
          </p:cNvSpPr>
          <p:nvPr/>
        </p:nvSpPr>
        <p:spPr bwMode="auto">
          <a:xfrm>
            <a:off x="6816726" y="5949950"/>
            <a:ext cx="1008063" cy="503238"/>
          </a:xfrm>
          <a:prstGeom prst="wedgeRoundRectCallout">
            <a:avLst>
              <a:gd name="adj1" fmla="val -21181"/>
              <a:gd name="adj2" fmla="val -136435"/>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画面からの基本的なサービスのみ</a:t>
            </a:r>
          </a:p>
        </p:txBody>
      </p:sp>
      <p:sp>
        <p:nvSpPr>
          <p:cNvPr id="980036" name="AutoShape 68"/>
          <p:cNvSpPr>
            <a:spLocks noChangeArrowheads="1"/>
          </p:cNvSpPr>
          <p:nvPr/>
        </p:nvSpPr>
        <p:spPr bwMode="auto">
          <a:xfrm>
            <a:off x="9480550" y="115889"/>
            <a:ext cx="1150938" cy="649287"/>
          </a:xfrm>
          <a:prstGeom prst="wedgeRoundRectCallout">
            <a:avLst>
              <a:gd name="adj1" fmla="val -184069"/>
              <a:gd name="adj2" fmla="val 153667"/>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dirty="0">
                <a:solidFill>
                  <a:srgbClr val="0000FF"/>
                </a:solidFill>
                <a:latin typeface="Meiryo UI" panose="020B0604030504040204" pitchFamily="50" charset="-128"/>
                <a:ea typeface="Meiryo UI" panose="020B0604030504040204" pitchFamily="50" charset="-128"/>
              </a:rPr>
              <a:t>平成</a:t>
            </a:r>
            <a:r>
              <a:rPr lang="en-US" altLang="ja-JP" sz="900" dirty="0">
                <a:solidFill>
                  <a:srgbClr val="0000FF"/>
                </a:solidFill>
                <a:latin typeface="Meiryo UI" panose="020B0604030504040204" pitchFamily="50" charset="-128"/>
                <a:ea typeface="Meiryo UI" panose="020B0604030504040204" pitchFamily="50" charset="-128"/>
              </a:rPr>
              <a:t>20</a:t>
            </a:r>
            <a:r>
              <a:rPr lang="ja-JP" altLang="en-US" sz="900" dirty="0">
                <a:solidFill>
                  <a:srgbClr val="0000FF"/>
                </a:solidFill>
                <a:latin typeface="Meiryo UI" panose="020B0604030504040204" pitchFamily="50" charset="-128"/>
                <a:ea typeface="Meiryo UI" panose="020B0604030504040204" pitchFamily="50" charset="-128"/>
              </a:rPr>
              <a:t>年</a:t>
            </a:r>
            <a:r>
              <a:rPr lang="en-US" altLang="ja-JP" sz="900" dirty="0">
                <a:solidFill>
                  <a:srgbClr val="0000FF"/>
                </a:solidFill>
                <a:latin typeface="Meiryo UI" panose="020B0604030504040204" pitchFamily="50" charset="-128"/>
                <a:ea typeface="Meiryo UI" panose="020B0604030504040204" pitchFamily="50" charset="-128"/>
              </a:rPr>
              <a:t>3</a:t>
            </a:r>
            <a:r>
              <a:rPr lang="ja-JP" altLang="en-US" sz="900" dirty="0">
                <a:solidFill>
                  <a:srgbClr val="0000FF"/>
                </a:solidFill>
                <a:latin typeface="Meiryo UI" panose="020B0604030504040204" pitchFamily="50" charset="-128"/>
                <a:ea typeface="Meiryo UI" panose="020B0604030504040204" pitchFamily="50" charset="-128"/>
              </a:rPr>
              <a:t>月公開</a:t>
            </a:r>
          </a:p>
          <a:p>
            <a:pPr fontAlgn="base">
              <a:spcBef>
                <a:spcPct val="0"/>
              </a:spcBef>
              <a:spcAft>
                <a:spcPct val="0"/>
              </a:spcAft>
            </a:pPr>
            <a:r>
              <a:rPr lang="ja-JP" altLang="en-US" sz="900" dirty="0">
                <a:solidFill>
                  <a:srgbClr val="0000FF"/>
                </a:solidFill>
                <a:latin typeface="Meiryo UI" panose="020B0604030504040204" pitchFamily="50" charset="-128"/>
                <a:ea typeface="Meiryo UI" panose="020B0604030504040204" pitchFamily="50" charset="-128"/>
              </a:rPr>
              <a:t>（</a:t>
            </a:r>
            <a:r>
              <a:rPr lang="en-US" altLang="ja-JP" sz="900" dirty="0">
                <a:solidFill>
                  <a:srgbClr val="0000FF"/>
                </a:solidFill>
                <a:latin typeface="Meiryo UI" panose="020B0604030504040204" pitchFamily="50" charset="-128"/>
                <a:ea typeface="Meiryo UI" panose="020B0604030504040204" pitchFamily="50" charset="-128"/>
              </a:rPr>
              <a:t>OAI-PMH</a:t>
            </a:r>
            <a:r>
              <a:rPr lang="ja-JP" altLang="en-US" sz="900" dirty="0">
                <a:solidFill>
                  <a:srgbClr val="0000FF"/>
                </a:solidFill>
                <a:latin typeface="Meiryo UI" panose="020B0604030504040204" pitchFamily="50" charset="-128"/>
                <a:ea typeface="Meiryo UI" panose="020B0604030504040204" pitchFamily="50" charset="-128"/>
              </a:rPr>
              <a:t>は近々公開予定）</a:t>
            </a:r>
          </a:p>
        </p:txBody>
      </p:sp>
      <p:sp>
        <p:nvSpPr>
          <p:cNvPr id="980037" name="Oval 69"/>
          <p:cNvSpPr>
            <a:spLocks noChangeArrowheads="1"/>
          </p:cNvSpPr>
          <p:nvPr/>
        </p:nvSpPr>
        <p:spPr bwMode="auto">
          <a:xfrm>
            <a:off x="7030917" y="2549446"/>
            <a:ext cx="89083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Z39.50</a:t>
            </a:r>
          </a:p>
        </p:txBody>
      </p:sp>
      <p:cxnSp>
        <p:nvCxnSpPr>
          <p:cNvPr id="980038" name="AutoShape 70"/>
          <p:cNvCxnSpPr>
            <a:cxnSpLocks noChangeShapeType="1"/>
            <a:stCxn id="979986" idx="3"/>
            <a:endCxn id="980037" idx="2"/>
          </p:cNvCxnSpPr>
          <p:nvPr/>
        </p:nvCxnSpPr>
        <p:spPr bwMode="auto">
          <a:xfrm>
            <a:off x="6456364" y="2256631"/>
            <a:ext cx="574553" cy="465932"/>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39" name="AutoShape 71"/>
          <p:cNvCxnSpPr>
            <a:cxnSpLocks noChangeShapeType="1"/>
            <a:stCxn id="980037" idx="6"/>
            <a:endCxn id="979989" idx="1"/>
          </p:cNvCxnSpPr>
          <p:nvPr/>
        </p:nvCxnSpPr>
        <p:spPr bwMode="auto">
          <a:xfrm flipV="1">
            <a:off x="7921748" y="1416844"/>
            <a:ext cx="585665" cy="1305719"/>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980040" name="Rectangle 72"/>
          <p:cNvSpPr>
            <a:spLocks noChangeArrowheads="1"/>
          </p:cNvSpPr>
          <p:nvPr/>
        </p:nvSpPr>
        <p:spPr bwMode="auto">
          <a:xfrm>
            <a:off x="4527416" y="6308725"/>
            <a:ext cx="13083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3333CC"/>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base">
              <a:spcBef>
                <a:spcPct val="0"/>
              </a:spcBef>
              <a:spcAft>
                <a:spcPct val="0"/>
              </a:spcAft>
            </a:pPr>
            <a:r>
              <a:rPr lang="en-US" altLang="ja-JP" sz="800">
                <a:solidFill>
                  <a:srgbClr val="FF0101"/>
                </a:solidFill>
                <a:latin typeface="Meiryo UI" panose="020B0604030504040204" pitchFamily="50" charset="-128"/>
                <a:ea typeface="Meiryo UI" panose="020B0604030504040204" pitchFamily="50" charset="-128"/>
              </a:rPr>
              <a:t>Web</a:t>
            </a:r>
            <a:r>
              <a:rPr lang="ja-JP" altLang="en-US" sz="800">
                <a:solidFill>
                  <a:srgbClr val="FF0101"/>
                </a:solidFill>
                <a:latin typeface="Meiryo UI" panose="020B0604030504040204" pitchFamily="50" charset="-128"/>
                <a:ea typeface="Meiryo UI" panose="020B0604030504040204" pitchFamily="50" charset="-128"/>
              </a:rPr>
              <a:t>サービスインタフェース、</a:t>
            </a:r>
          </a:p>
          <a:p>
            <a:pPr algn="ctr" fontAlgn="base">
              <a:spcBef>
                <a:spcPct val="0"/>
              </a:spcBef>
              <a:spcAft>
                <a:spcPct val="0"/>
              </a:spcAft>
            </a:pPr>
            <a:r>
              <a:rPr lang="en-US" altLang="ja-JP" sz="800">
                <a:solidFill>
                  <a:srgbClr val="FF0101"/>
                </a:solidFill>
                <a:latin typeface="Meiryo UI" panose="020B0604030504040204" pitchFamily="50" charset="-128"/>
                <a:ea typeface="Meiryo UI" panose="020B0604030504040204" pitchFamily="50" charset="-128"/>
              </a:rPr>
              <a:t>OpenURL</a:t>
            </a:r>
            <a:r>
              <a:rPr lang="ja-JP" altLang="en-US" sz="800">
                <a:solidFill>
                  <a:srgbClr val="FF0101"/>
                </a:solidFill>
                <a:latin typeface="Meiryo UI" panose="020B0604030504040204" pitchFamily="50" charset="-128"/>
                <a:ea typeface="Meiryo UI" panose="020B0604030504040204" pitchFamily="50" charset="-128"/>
              </a:rPr>
              <a:t>等対応サイト</a:t>
            </a:r>
          </a:p>
        </p:txBody>
      </p:sp>
      <p:sp>
        <p:nvSpPr>
          <p:cNvPr id="980041" name="Rectangle 73"/>
          <p:cNvSpPr>
            <a:spLocks noChangeArrowheads="1"/>
          </p:cNvSpPr>
          <p:nvPr/>
        </p:nvSpPr>
        <p:spPr bwMode="auto">
          <a:xfrm>
            <a:off x="9509236" y="788988"/>
            <a:ext cx="7649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3333CC"/>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base">
              <a:spcBef>
                <a:spcPct val="0"/>
              </a:spcBef>
              <a:spcAft>
                <a:spcPct val="0"/>
              </a:spcAft>
            </a:pPr>
            <a:r>
              <a:rPr lang="ja-JP" altLang="en-US" sz="800">
                <a:solidFill>
                  <a:srgbClr val="FF0101"/>
                </a:solidFill>
                <a:latin typeface="Meiryo UI" panose="020B0604030504040204" pitchFamily="50" charset="-128"/>
                <a:ea typeface="Meiryo UI" panose="020B0604030504040204" pitchFamily="50" charset="-128"/>
              </a:rPr>
              <a:t>ポータルサイト</a:t>
            </a:r>
          </a:p>
          <a:p>
            <a:pPr algn="ctr" fontAlgn="base">
              <a:spcBef>
                <a:spcPct val="0"/>
              </a:spcBef>
              <a:spcAft>
                <a:spcPct val="0"/>
              </a:spcAft>
            </a:pPr>
            <a:r>
              <a:rPr lang="en-US" altLang="ja-JP" sz="800">
                <a:solidFill>
                  <a:srgbClr val="FF0101"/>
                </a:solidFill>
                <a:latin typeface="Meiryo UI" panose="020B0604030504040204" pitchFamily="50" charset="-128"/>
                <a:ea typeface="Meiryo UI" panose="020B0604030504040204" pitchFamily="50" charset="-128"/>
              </a:rPr>
              <a:t>DB</a:t>
            </a:r>
            <a:r>
              <a:rPr lang="ja-JP" altLang="en-US" sz="800">
                <a:solidFill>
                  <a:srgbClr val="FF0101"/>
                </a:solidFill>
                <a:latin typeface="Meiryo UI" panose="020B0604030504040204" pitchFamily="50" charset="-128"/>
                <a:ea typeface="Meiryo UI" panose="020B0604030504040204" pitchFamily="50" charset="-128"/>
              </a:rPr>
              <a:t>提供サイト</a:t>
            </a:r>
          </a:p>
        </p:txBody>
      </p:sp>
      <p:sp>
        <p:nvSpPr>
          <p:cNvPr id="980042" name="AutoShape 74"/>
          <p:cNvSpPr>
            <a:spLocks noChangeArrowheads="1"/>
          </p:cNvSpPr>
          <p:nvPr/>
        </p:nvSpPr>
        <p:spPr bwMode="auto">
          <a:xfrm>
            <a:off x="1524001" y="5013325"/>
            <a:ext cx="1439863" cy="215900"/>
          </a:xfrm>
          <a:prstGeom prst="wedgeRoundRectCallout">
            <a:avLst>
              <a:gd name="adj1" fmla="val -8324"/>
              <a:gd name="adj2" fmla="val -131616"/>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自分用にカスタマイズ</a:t>
            </a:r>
          </a:p>
        </p:txBody>
      </p:sp>
      <p:sp>
        <p:nvSpPr>
          <p:cNvPr id="980043" name="AutoShape 75"/>
          <p:cNvSpPr>
            <a:spLocks noChangeArrowheads="1"/>
          </p:cNvSpPr>
          <p:nvPr/>
        </p:nvSpPr>
        <p:spPr bwMode="auto">
          <a:xfrm>
            <a:off x="5592763" y="1125539"/>
            <a:ext cx="1225550" cy="503237"/>
          </a:xfrm>
          <a:prstGeom prst="wedgeRoundRectCallout">
            <a:avLst>
              <a:gd name="adj1" fmla="val -86398"/>
              <a:gd name="adj2" fmla="val 87222"/>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大学、研究機関等による研究開発成果を積極的に適用</a:t>
            </a:r>
          </a:p>
        </p:txBody>
      </p:sp>
      <p:sp>
        <p:nvSpPr>
          <p:cNvPr id="980044" name="Oval 76"/>
          <p:cNvSpPr>
            <a:spLocks noChangeArrowheads="1"/>
          </p:cNvSpPr>
          <p:nvPr/>
        </p:nvSpPr>
        <p:spPr bwMode="auto">
          <a:xfrm>
            <a:off x="7161608" y="2909808"/>
            <a:ext cx="613572"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fontAlgn="base">
              <a:spcBef>
                <a:spcPct val="0"/>
              </a:spcBef>
              <a:spcAft>
                <a:spcPct val="0"/>
              </a:spcAft>
            </a:pPr>
            <a:r>
              <a:rPr lang="en-US" altLang="ja-JP" sz="1000">
                <a:solidFill>
                  <a:srgbClr val="000000"/>
                </a:solidFill>
                <a:latin typeface="Meiryo UI" panose="020B0604030504040204" pitchFamily="50" charset="-128"/>
                <a:ea typeface="Meiryo UI" panose="020B0604030504040204" pitchFamily="50" charset="-128"/>
              </a:rPr>
              <a:t>RSS</a:t>
            </a:r>
          </a:p>
        </p:txBody>
      </p:sp>
      <p:sp>
        <p:nvSpPr>
          <p:cNvPr id="980045" name="AutoShape 77"/>
          <p:cNvSpPr>
            <a:spLocks noChangeArrowheads="1"/>
          </p:cNvSpPr>
          <p:nvPr/>
        </p:nvSpPr>
        <p:spPr bwMode="auto">
          <a:xfrm>
            <a:off x="8832850" y="2565401"/>
            <a:ext cx="863600" cy="360363"/>
          </a:xfrm>
          <a:prstGeom prst="wedgeRoundRectCallout">
            <a:avLst>
              <a:gd name="adj1" fmla="val -170037"/>
              <a:gd name="adj2" fmla="val 55727"/>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新着・更新のみ</a:t>
            </a:r>
          </a:p>
        </p:txBody>
      </p:sp>
      <p:cxnSp>
        <p:nvCxnSpPr>
          <p:cNvPr id="980046" name="AutoShape 78"/>
          <p:cNvCxnSpPr>
            <a:cxnSpLocks noChangeShapeType="1"/>
            <a:endCxn id="980044" idx="2"/>
          </p:cNvCxnSpPr>
          <p:nvPr/>
        </p:nvCxnSpPr>
        <p:spPr bwMode="auto">
          <a:xfrm>
            <a:off x="6475414" y="2500313"/>
            <a:ext cx="686194" cy="582612"/>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47" name="AutoShape 79"/>
          <p:cNvCxnSpPr>
            <a:cxnSpLocks noChangeShapeType="1"/>
            <a:stCxn id="980044" idx="6"/>
            <a:endCxn id="979989" idx="1"/>
          </p:cNvCxnSpPr>
          <p:nvPr/>
        </p:nvCxnSpPr>
        <p:spPr bwMode="auto">
          <a:xfrm flipV="1">
            <a:off x="7775180" y="1416844"/>
            <a:ext cx="732233" cy="1666081"/>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980048" name="AutoShape 80"/>
          <p:cNvSpPr>
            <a:spLocks noChangeArrowheads="1"/>
          </p:cNvSpPr>
          <p:nvPr/>
        </p:nvSpPr>
        <p:spPr bwMode="auto">
          <a:xfrm>
            <a:off x="9625013" y="1844676"/>
            <a:ext cx="863600" cy="506413"/>
          </a:xfrm>
          <a:prstGeom prst="wedgeRoundRectCallout">
            <a:avLst>
              <a:gd name="adj1" fmla="val -135662"/>
              <a:gd name="adj2" fmla="val 13949"/>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en-US" altLang="ja-JP" sz="900">
                <a:solidFill>
                  <a:srgbClr val="0000FF"/>
                </a:solidFill>
                <a:latin typeface="Meiryo UI" panose="020B0604030504040204" pitchFamily="50" charset="-128"/>
                <a:ea typeface="Meiryo UI" panose="020B0604030504040204" pitchFamily="50" charset="-128"/>
              </a:rPr>
              <a:t>PORTA</a:t>
            </a:r>
            <a:r>
              <a:rPr lang="ja-JP" altLang="en-US" sz="900">
                <a:solidFill>
                  <a:srgbClr val="0000FF"/>
                </a:solidFill>
                <a:latin typeface="Meiryo UI" panose="020B0604030504040204" pitchFamily="50" charset="-128"/>
                <a:ea typeface="Meiryo UI" panose="020B0604030504040204" pitchFamily="50" charset="-128"/>
              </a:rPr>
              <a:t>も含めてサービス提供</a:t>
            </a:r>
          </a:p>
        </p:txBody>
      </p:sp>
      <p:sp>
        <p:nvSpPr>
          <p:cNvPr id="980049" name="Oval 81"/>
          <p:cNvSpPr>
            <a:spLocks noChangeArrowheads="1"/>
          </p:cNvSpPr>
          <p:nvPr/>
        </p:nvSpPr>
        <p:spPr bwMode="auto">
          <a:xfrm>
            <a:off x="8367554" y="4724401"/>
            <a:ext cx="692468" cy="862013"/>
          </a:xfrm>
          <a:prstGeom prst="ellipse">
            <a:avLst/>
          </a:prstGeom>
          <a:gradFill rotWithShape="1">
            <a:gsLst>
              <a:gs pos="0">
                <a:schemeClr val="bg1"/>
              </a:gs>
              <a:gs pos="100000">
                <a:srgbClr val="FFFF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eaVert" anchor="ct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ダウンロード</a:t>
            </a:r>
            <a:endParaRPr lang="ja-JP" altLang="en-US" sz="800" b="1">
              <a:solidFill>
                <a:srgbClr val="3333CC"/>
              </a:solidFill>
              <a:latin typeface="Meiryo UI" panose="020B0604030504040204" pitchFamily="50" charset="-128"/>
              <a:ea typeface="Meiryo UI" panose="020B0604030504040204" pitchFamily="50" charset="-128"/>
            </a:endParaRPr>
          </a:p>
        </p:txBody>
      </p:sp>
      <p:sp>
        <p:nvSpPr>
          <p:cNvPr id="980050" name="Freeform 82"/>
          <p:cNvSpPr>
            <a:spLocks/>
          </p:cNvSpPr>
          <p:nvPr/>
        </p:nvSpPr>
        <p:spPr bwMode="auto">
          <a:xfrm>
            <a:off x="12588875" y="5589588"/>
            <a:ext cx="2230438" cy="512762"/>
          </a:xfrm>
          <a:custGeom>
            <a:avLst/>
            <a:gdLst>
              <a:gd name="T0" fmla="*/ 0 w 1405"/>
              <a:gd name="T1" fmla="*/ 323 h 323"/>
              <a:gd name="T2" fmla="*/ 490 w 1405"/>
              <a:gd name="T3" fmla="*/ 48 h 323"/>
              <a:gd name="T4" fmla="*/ 1138 w 1405"/>
              <a:gd name="T5" fmla="*/ 32 h 323"/>
              <a:gd name="T6" fmla="*/ 1405 w 1405"/>
              <a:gd name="T7" fmla="*/ 141 h 323"/>
            </a:gdLst>
            <a:ahLst/>
            <a:cxnLst>
              <a:cxn ang="0">
                <a:pos x="T0" y="T1"/>
              </a:cxn>
              <a:cxn ang="0">
                <a:pos x="T2" y="T3"/>
              </a:cxn>
              <a:cxn ang="0">
                <a:pos x="T4" y="T5"/>
              </a:cxn>
              <a:cxn ang="0">
                <a:pos x="T6" y="T7"/>
              </a:cxn>
            </a:cxnLst>
            <a:rect l="0" t="0" r="r" b="b"/>
            <a:pathLst>
              <a:path w="1405" h="323">
                <a:moveTo>
                  <a:pt x="0" y="323"/>
                </a:moveTo>
                <a:cubicBezTo>
                  <a:pt x="81" y="277"/>
                  <a:pt x="300" y="96"/>
                  <a:pt x="490" y="48"/>
                </a:cubicBezTo>
                <a:cubicBezTo>
                  <a:pt x="680" y="0"/>
                  <a:pt x="986" y="17"/>
                  <a:pt x="1138" y="32"/>
                </a:cubicBezTo>
                <a:cubicBezTo>
                  <a:pt x="1290" y="47"/>
                  <a:pt x="1350" y="118"/>
                  <a:pt x="1405" y="141"/>
                </a:cubicBezTo>
              </a:path>
            </a:pathLst>
          </a:custGeom>
          <a:noFill/>
          <a:ln w="19050" cap="flat" cmpd="sng">
            <a:solidFill>
              <a:srgbClr val="0000FF"/>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sp>
        <p:nvSpPr>
          <p:cNvPr id="980051" name="AutoShape 83"/>
          <p:cNvSpPr>
            <a:spLocks noChangeArrowheads="1"/>
          </p:cNvSpPr>
          <p:nvPr/>
        </p:nvSpPr>
        <p:spPr bwMode="auto">
          <a:xfrm>
            <a:off x="9444038" y="5013326"/>
            <a:ext cx="1223962" cy="358775"/>
          </a:xfrm>
          <a:prstGeom prst="wedgeRoundRectCallout">
            <a:avLst>
              <a:gd name="adj1" fmla="val -85407"/>
              <a:gd name="adj2" fmla="val -21681"/>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a:solidFill>
                  <a:srgbClr val="0000FF"/>
                </a:solidFill>
                <a:latin typeface="Meiryo UI" panose="020B0604030504040204" pitchFamily="50" charset="-128"/>
                <a:ea typeface="Meiryo UI" panose="020B0604030504040204" pitchFamily="50" charset="-128"/>
              </a:rPr>
              <a:t>検索結果を</a:t>
            </a:r>
            <a:r>
              <a:rPr lang="en-US" altLang="ja-JP" sz="900">
                <a:solidFill>
                  <a:srgbClr val="0000FF"/>
                </a:solidFill>
                <a:latin typeface="Meiryo UI" panose="020B0604030504040204" pitchFamily="50" charset="-128"/>
                <a:ea typeface="Meiryo UI" panose="020B0604030504040204" pitchFamily="50" charset="-128"/>
              </a:rPr>
              <a:t>XML</a:t>
            </a:r>
            <a:r>
              <a:rPr lang="ja-JP" altLang="en-US" sz="900">
                <a:solidFill>
                  <a:srgbClr val="0000FF"/>
                </a:solidFill>
                <a:latin typeface="Meiryo UI" panose="020B0604030504040204" pitchFamily="50" charset="-128"/>
                <a:ea typeface="Meiryo UI" panose="020B0604030504040204" pitchFamily="50" charset="-128"/>
              </a:rPr>
              <a:t>でダウンロード</a:t>
            </a:r>
          </a:p>
        </p:txBody>
      </p:sp>
      <p:sp>
        <p:nvSpPr>
          <p:cNvPr id="980052" name="Freeform 84"/>
          <p:cNvSpPr>
            <a:spLocks/>
          </p:cNvSpPr>
          <p:nvPr/>
        </p:nvSpPr>
        <p:spPr bwMode="auto">
          <a:xfrm>
            <a:off x="12660312" y="3647507"/>
            <a:ext cx="2087563" cy="71437"/>
          </a:xfrm>
          <a:custGeom>
            <a:avLst/>
            <a:gdLst>
              <a:gd name="T0" fmla="*/ 0 w 1224"/>
              <a:gd name="T1" fmla="*/ 519 h 519"/>
              <a:gd name="T2" fmla="*/ 477 w 1224"/>
              <a:gd name="T3" fmla="*/ 417 h 519"/>
              <a:gd name="T4" fmla="*/ 925 w 1224"/>
              <a:gd name="T5" fmla="*/ 209 h 519"/>
              <a:gd name="T6" fmla="*/ 1224 w 1224"/>
              <a:gd name="T7" fmla="*/ 0 h 519"/>
            </a:gdLst>
            <a:ahLst/>
            <a:cxnLst>
              <a:cxn ang="0">
                <a:pos x="T0" y="T1"/>
              </a:cxn>
              <a:cxn ang="0">
                <a:pos x="T2" y="T3"/>
              </a:cxn>
              <a:cxn ang="0">
                <a:pos x="T4" y="T5"/>
              </a:cxn>
              <a:cxn ang="0">
                <a:pos x="T6" y="T7"/>
              </a:cxn>
            </a:cxnLst>
            <a:rect l="0" t="0" r="r" b="b"/>
            <a:pathLst>
              <a:path w="1224" h="519">
                <a:moveTo>
                  <a:pt x="0" y="519"/>
                </a:moveTo>
                <a:cubicBezTo>
                  <a:pt x="79" y="502"/>
                  <a:pt x="323" y="469"/>
                  <a:pt x="477" y="417"/>
                </a:cubicBezTo>
                <a:cubicBezTo>
                  <a:pt x="631" y="365"/>
                  <a:pt x="801" y="279"/>
                  <a:pt x="925" y="209"/>
                </a:cubicBezTo>
                <a:cubicBezTo>
                  <a:pt x="1049" y="139"/>
                  <a:pt x="1162" y="44"/>
                  <a:pt x="1224" y="0"/>
                </a:cubicBezTo>
              </a:path>
            </a:pathLst>
          </a:custGeom>
          <a:noFill/>
          <a:ln w="19050" cap="flat" cmpd="sng">
            <a:solidFill>
              <a:srgbClr val="0000FF"/>
            </a:solidFill>
            <a:prstDash val="solid"/>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ja-JP" altLang="en-US" sz="1600" b="1">
              <a:solidFill>
                <a:srgbClr val="3333CC"/>
              </a:solidFill>
              <a:latin typeface="Meiryo UI" panose="020B0604030504040204" pitchFamily="50" charset="-128"/>
              <a:ea typeface="Meiryo UI" panose="020B0604030504040204" pitchFamily="50" charset="-128"/>
            </a:endParaRPr>
          </a:p>
        </p:txBody>
      </p:sp>
      <p:cxnSp>
        <p:nvCxnSpPr>
          <p:cNvPr id="980053" name="AutoShape 85"/>
          <p:cNvCxnSpPr>
            <a:cxnSpLocks noChangeShapeType="1"/>
            <a:stCxn id="979985" idx="6"/>
            <a:endCxn id="979994" idx="2"/>
          </p:cNvCxnSpPr>
          <p:nvPr/>
        </p:nvCxnSpPr>
        <p:spPr bwMode="auto">
          <a:xfrm>
            <a:off x="7639677" y="4127500"/>
            <a:ext cx="1302593" cy="77789"/>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54" name="AutoShape 86"/>
          <p:cNvCxnSpPr>
            <a:cxnSpLocks noChangeShapeType="1"/>
            <a:stCxn id="979983" idx="6"/>
            <a:endCxn id="979994" idx="2"/>
          </p:cNvCxnSpPr>
          <p:nvPr/>
        </p:nvCxnSpPr>
        <p:spPr bwMode="auto">
          <a:xfrm flipV="1">
            <a:off x="7980738" y="4205289"/>
            <a:ext cx="961532" cy="461961"/>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55" name="AutoShape 87"/>
          <p:cNvCxnSpPr>
            <a:cxnSpLocks noChangeShapeType="1"/>
            <a:stCxn id="979975" idx="3"/>
            <a:endCxn id="979994" idx="2"/>
          </p:cNvCxnSpPr>
          <p:nvPr/>
        </p:nvCxnSpPr>
        <p:spPr bwMode="auto">
          <a:xfrm flipV="1">
            <a:off x="7824789" y="4205289"/>
            <a:ext cx="1117481" cy="1075530"/>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980056" name="AutoShape 88"/>
          <p:cNvCxnSpPr>
            <a:cxnSpLocks noChangeShapeType="1"/>
            <a:stCxn id="980044" idx="6"/>
            <a:endCxn id="979994" idx="2"/>
          </p:cNvCxnSpPr>
          <p:nvPr/>
        </p:nvCxnSpPr>
        <p:spPr bwMode="auto">
          <a:xfrm>
            <a:off x="7775180" y="3082925"/>
            <a:ext cx="1167090" cy="1122364"/>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Tree>
    <p:extLst>
      <p:ext uri="{BB962C8B-B14F-4D97-AF65-F5344CB8AC3E}">
        <p14:creationId xmlns:p14="http://schemas.microsoft.com/office/powerpoint/2010/main" val="3736874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0030"/>
                                        </p:tgtEl>
                                        <p:attrNameLst>
                                          <p:attrName>style.visibility</p:attrName>
                                        </p:attrNameLst>
                                      </p:cBhvr>
                                      <p:to>
                                        <p:strVal val="visible"/>
                                      </p:to>
                                    </p:set>
                                    <p:anim calcmode="lin" valueType="num">
                                      <p:cBhvr additive="base">
                                        <p:cTn id="7" dur="500" fill="hold"/>
                                        <p:tgtEl>
                                          <p:spTgt spid="980030"/>
                                        </p:tgtEl>
                                        <p:attrNameLst>
                                          <p:attrName>ppt_x</p:attrName>
                                        </p:attrNameLst>
                                      </p:cBhvr>
                                      <p:tavLst>
                                        <p:tav tm="0">
                                          <p:val>
                                            <p:strVal val="#ppt_x"/>
                                          </p:val>
                                        </p:tav>
                                        <p:tav tm="100000">
                                          <p:val>
                                            <p:strVal val="#ppt_x"/>
                                          </p:val>
                                        </p:tav>
                                      </p:tavLst>
                                    </p:anim>
                                    <p:anim calcmode="lin" valueType="num">
                                      <p:cBhvr additive="base">
                                        <p:cTn id="8" dur="500" fill="hold"/>
                                        <p:tgtEl>
                                          <p:spTgt spid="9800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80033"/>
                                        </p:tgtEl>
                                        <p:attrNameLst>
                                          <p:attrName>style.visibility</p:attrName>
                                        </p:attrNameLst>
                                      </p:cBhvr>
                                      <p:to>
                                        <p:strVal val="visible"/>
                                      </p:to>
                                    </p:set>
                                    <p:anim calcmode="lin" valueType="num">
                                      <p:cBhvr additive="base">
                                        <p:cTn id="11" dur="500" fill="hold"/>
                                        <p:tgtEl>
                                          <p:spTgt spid="980033"/>
                                        </p:tgtEl>
                                        <p:attrNameLst>
                                          <p:attrName>ppt_x</p:attrName>
                                        </p:attrNameLst>
                                      </p:cBhvr>
                                      <p:tavLst>
                                        <p:tav tm="0">
                                          <p:val>
                                            <p:strVal val="#ppt_x"/>
                                          </p:val>
                                        </p:tav>
                                        <p:tav tm="100000">
                                          <p:val>
                                            <p:strVal val="#ppt_x"/>
                                          </p:val>
                                        </p:tav>
                                      </p:tavLst>
                                    </p:anim>
                                    <p:anim calcmode="lin" valueType="num">
                                      <p:cBhvr additive="base">
                                        <p:cTn id="12" dur="500" fill="hold"/>
                                        <p:tgtEl>
                                          <p:spTgt spid="9800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80031"/>
                                        </p:tgtEl>
                                        <p:attrNameLst>
                                          <p:attrName>style.visibility</p:attrName>
                                        </p:attrNameLst>
                                      </p:cBhvr>
                                      <p:to>
                                        <p:strVal val="visible"/>
                                      </p:to>
                                    </p:set>
                                    <p:anim calcmode="lin" valueType="num">
                                      <p:cBhvr additive="base">
                                        <p:cTn id="15" dur="500" fill="hold"/>
                                        <p:tgtEl>
                                          <p:spTgt spid="980031"/>
                                        </p:tgtEl>
                                        <p:attrNameLst>
                                          <p:attrName>ppt_x</p:attrName>
                                        </p:attrNameLst>
                                      </p:cBhvr>
                                      <p:tavLst>
                                        <p:tav tm="0">
                                          <p:val>
                                            <p:strVal val="#ppt_x"/>
                                          </p:val>
                                        </p:tav>
                                        <p:tav tm="100000">
                                          <p:val>
                                            <p:strVal val="#ppt_x"/>
                                          </p:val>
                                        </p:tav>
                                      </p:tavLst>
                                    </p:anim>
                                    <p:anim calcmode="lin" valueType="num">
                                      <p:cBhvr additive="base">
                                        <p:cTn id="16" dur="500" fill="hold"/>
                                        <p:tgtEl>
                                          <p:spTgt spid="9800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80032"/>
                                        </p:tgtEl>
                                        <p:attrNameLst>
                                          <p:attrName>style.visibility</p:attrName>
                                        </p:attrNameLst>
                                      </p:cBhvr>
                                      <p:to>
                                        <p:strVal val="visible"/>
                                      </p:to>
                                    </p:set>
                                    <p:anim calcmode="lin" valueType="num">
                                      <p:cBhvr additive="base">
                                        <p:cTn id="19" dur="500" fill="hold"/>
                                        <p:tgtEl>
                                          <p:spTgt spid="980032"/>
                                        </p:tgtEl>
                                        <p:attrNameLst>
                                          <p:attrName>ppt_x</p:attrName>
                                        </p:attrNameLst>
                                      </p:cBhvr>
                                      <p:tavLst>
                                        <p:tav tm="0">
                                          <p:val>
                                            <p:strVal val="#ppt_x"/>
                                          </p:val>
                                        </p:tav>
                                        <p:tav tm="100000">
                                          <p:val>
                                            <p:strVal val="#ppt_x"/>
                                          </p:val>
                                        </p:tav>
                                      </p:tavLst>
                                    </p:anim>
                                    <p:anim calcmode="lin" valueType="num">
                                      <p:cBhvr additive="base">
                                        <p:cTn id="20" dur="500" fill="hold"/>
                                        <p:tgtEl>
                                          <p:spTgt spid="9800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80042"/>
                                        </p:tgtEl>
                                        <p:attrNameLst>
                                          <p:attrName>style.visibility</p:attrName>
                                        </p:attrNameLst>
                                      </p:cBhvr>
                                      <p:to>
                                        <p:strVal val="visible"/>
                                      </p:to>
                                    </p:set>
                                    <p:anim calcmode="lin" valueType="num">
                                      <p:cBhvr additive="base">
                                        <p:cTn id="23" dur="500" fill="hold"/>
                                        <p:tgtEl>
                                          <p:spTgt spid="980042"/>
                                        </p:tgtEl>
                                        <p:attrNameLst>
                                          <p:attrName>ppt_x</p:attrName>
                                        </p:attrNameLst>
                                      </p:cBhvr>
                                      <p:tavLst>
                                        <p:tav tm="0">
                                          <p:val>
                                            <p:strVal val="#ppt_x"/>
                                          </p:val>
                                        </p:tav>
                                        <p:tav tm="100000">
                                          <p:val>
                                            <p:strVal val="#ppt_x"/>
                                          </p:val>
                                        </p:tav>
                                      </p:tavLst>
                                    </p:anim>
                                    <p:anim calcmode="lin" valueType="num">
                                      <p:cBhvr additive="base">
                                        <p:cTn id="24" dur="500" fill="hold"/>
                                        <p:tgtEl>
                                          <p:spTgt spid="9800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80029"/>
                                        </p:tgtEl>
                                        <p:attrNameLst>
                                          <p:attrName>style.visibility</p:attrName>
                                        </p:attrNameLst>
                                      </p:cBhvr>
                                      <p:to>
                                        <p:strVal val="visible"/>
                                      </p:to>
                                    </p:set>
                                    <p:anim calcmode="lin" valueType="num">
                                      <p:cBhvr additive="base">
                                        <p:cTn id="27" dur="500" fill="hold"/>
                                        <p:tgtEl>
                                          <p:spTgt spid="980029"/>
                                        </p:tgtEl>
                                        <p:attrNameLst>
                                          <p:attrName>ppt_x</p:attrName>
                                        </p:attrNameLst>
                                      </p:cBhvr>
                                      <p:tavLst>
                                        <p:tav tm="0">
                                          <p:val>
                                            <p:strVal val="#ppt_x"/>
                                          </p:val>
                                        </p:tav>
                                        <p:tav tm="100000">
                                          <p:val>
                                            <p:strVal val="#ppt_x"/>
                                          </p:val>
                                        </p:tav>
                                      </p:tavLst>
                                    </p:anim>
                                    <p:anim calcmode="lin" valueType="num">
                                      <p:cBhvr additive="base">
                                        <p:cTn id="28" dur="500" fill="hold"/>
                                        <p:tgtEl>
                                          <p:spTgt spid="9800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80043"/>
                                        </p:tgtEl>
                                        <p:attrNameLst>
                                          <p:attrName>style.visibility</p:attrName>
                                        </p:attrNameLst>
                                      </p:cBhvr>
                                      <p:to>
                                        <p:strVal val="visible"/>
                                      </p:to>
                                    </p:set>
                                    <p:anim calcmode="lin" valueType="num">
                                      <p:cBhvr additive="base">
                                        <p:cTn id="31" dur="500" fill="hold"/>
                                        <p:tgtEl>
                                          <p:spTgt spid="980043"/>
                                        </p:tgtEl>
                                        <p:attrNameLst>
                                          <p:attrName>ppt_x</p:attrName>
                                        </p:attrNameLst>
                                      </p:cBhvr>
                                      <p:tavLst>
                                        <p:tav tm="0">
                                          <p:val>
                                            <p:strVal val="#ppt_x"/>
                                          </p:val>
                                        </p:tav>
                                        <p:tav tm="100000">
                                          <p:val>
                                            <p:strVal val="#ppt_x"/>
                                          </p:val>
                                        </p:tav>
                                      </p:tavLst>
                                    </p:anim>
                                    <p:anim calcmode="lin" valueType="num">
                                      <p:cBhvr additive="base">
                                        <p:cTn id="32" dur="500" fill="hold"/>
                                        <p:tgtEl>
                                          <p:spTgt spid="9800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80035"/>
                                        </p:tgtEl>
                                        <p:attrNameLst>
                                          <p:attrName>style.visibility</p:attrName>
                                        </p:attrNameLst>
                                      </p:cBhvr>
                                      <p:to>
                                        <p:strVal val="visible"/>
                                      </p:to>
                                    </p:set>
                                    <p:anim calcmode="lin" valueType="num">
                                      <p:cBhvr additive="base">
                                        <p:cTn id="35" dur="500" fill="hold"/>
                                        <p:tgtEl>
                                          <p:spTgt spid="980035"/>
                                        </p:tgtEl>
                                        <p:attrNameLst>
                                          <p:attrName>ppt_x</p:attrName>
                                        </p:attrNameLst>
                                      </p:cBhvr>
                                      <p:tavLst>
                                        <p:tav tm="0">
                                          <p:val>
                                            <p:strVal val="#ppt_x"/>
                                          </p:val>
                                        </p:tav>
                                        <p:tav tm="100000">
                                          <p:val>
                                            <p:strVal val="#ppt_x"/>
                                          </p:val>
                                        </p:tav>
                                      </p:tavLst>
                                    </p:anim>
                                    <p:anim calcmode="lin" valueType="num">
                                      <p:cBhvr additive="base">
                                        <p:cTn id="36" dur="500" fill="hold"/>
                                        <p:tgtEl>
                                          <p:spTgt spid="9800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80034"/>
                                        </p:tgtEl>
                                        <p:attrNameLst>
                                          <p:attrName>style.visibility</p:attrName>
                                        </p:attrNameLst>
                                      </p:cBhvr>
                                      <p:to>
                                        <p:strVal val="visible"/>
                                      </p:to>
                                    </p:set>
                                    <p:anim calcmode="lin" valueType="num">
                                      <p:cBhvr additive="base">
                                        <p:cTn id="39" dur="500" fill="hold"/>
                                        <p:tgtEl>
                                          <p:spTgt spid="980034"/>
                                        </p:tgtEl>
                                        <p:attrNameLst>
                                          <p:attrName>ppt_x</p:attrName>
                                        </p:attrNameLst>
                                      </p:cBhvr>
                                      <p:tavLst>
                                        <p:tav tm="0">
                                          <p:val>
                                            <p:strVal val="#ppt_x"/>
                                          </p:val>
                                        </p:tav>
                                        <p:tav tm="100000">
                                          <p:val>
                                            <p:strVal val="#ppt_x"/>
                                          </p:val>
                                        </p:tav>
                                      </p:tavLst>
                                    </p:anim>
                                    <p:anim calcmode="lin" valueType="num">
                                      <p:cBhvr additive="base">
                                        <p:cTn id="40" dur="500" fill="hold"/>
                                        <p:tgtEl>
                                          <p:spTgt spid="98003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80045"/>
                                        </p:tgtEl>
                                        <p:attrNameLst>
                                          <p:attrName>style.visibility</p:attrName>
                                        </p:attrNameLst>
                                      </p:cBhvr>
                                      <p:to>
                                        <p:strVal val="visible"/>
                                      </p:to>
                                    </p:set>
                                    <p:anim calcmode="lin" valueType="num">
                                      <p:cBhvr additive="base">
                                        <p:cTn id="43" dur="500" fill="hold"/>
                                        <p:tgtEl>
                                          <p:spTgt spid="980045"/>
                                        </p:tgtEl>
                                        <p:attrNameLst>
                                          <p:attrName>ppt_x</p:attrName>
                                        </p:attrNameLst>
                                      </p:cBhvr>
                                      <p:tavLst>
                                        <p:tav tm="0">
                                          <p:val>
                                            <p:strVal val="#ppt_x"/>
                                          </p:val>
                                        </p:tav>
                                        <p:tav tm="100000">
                                          <p:val>
                                            <p:strVal val="#ppt_x"/>
                                          </p:val>
                                        </p:tav>
                                      </p:tavLst>
                                    </p:anim>
                                    <p:anim calcmode="lin" valueType="num">
                                      <p:cBhvr additive="base">
                                        <p:cTn id="44" dur="500" fill="hold"/>
                                        <p:tgtEl>
                                          <p:spTgt spid="9800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80036"/>
                                        </p:tgtEl>
                                        <p:attrNameLst>
                                          <p:attrName>style.visibility</p:attrName>
                                        </p:attrNameLst>
                                      </p:cBhvr>
                                      <p:to>
                                        <p:strVal val="visible"/>
                                      </p:to>
                                    </p:set>
                                    <p:anim calcmode="lin" valueType="num">
                                      <p:cBhvr additive="base">
                                        <p:cTn id="47" dur="500" fill="hold"/>
                                        <p:tgtEl>
                                          <p:spTgt spid="980036"/>
                                        </p:tgtEl>
                                        <p:attrNameLst>
                                          <p:attrName>ppt_x</p:attrName>
                                        </p:attrNameLst>
                                      </p:cBhvr>
                                      <p:tavLst>
                                        <p:tav tm="0">
                                          <p:val>
                                            <p:strVal val="#ppt_x"/>
                                          </p:val>
                                        </p:tav>
                                        <p:tav tm="100000">
                                          <p:val>
                                            <p:strVal val="#ppt_x"/>
                                          </p:val>
                                        </p:tav>
                                      </p:tavLst>
                                    </p:anim>
                                    <p:anim calcmode="lin" valueType="num">
                                      <p:cBhvr additive="base">
                                        <p:cTn id="48" dur="500" fill="hold"/>
                                        <p:tgtEl>
                                          <p:spTgt spid="9800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80051"/>
                                        </p:tgtEl>
                                        <p:attrNameLst>
                                          <p:attrName>style.visibility</p:attrName>
                                        </p:attrNameLst>
                                      </p:cBhvr>
                                      <p:to>
                                        <p:strVal val="visible"/>
                                      </p:to>
                                    </p:set>
                                    <p:anim calcmode="lin" valueType="num">
                                      <p:cBhvr additive="base">
                                        <p:cTn id="51" dur="500" fill="hold"/>
                                        <p:tgtEl>
                                          <p:spTgt spid="980051"/>
                                        </p:tgtEl>
                                        <p:attrNameLst>
                                          <p:attrName>ppt_x</p:attrName>
                                        </p:attrNameLst>
                                      </p:cBhvr>
                                      <p:tavLst>
                                        <p:tav tm="0">
                                          <p:val>
                                            <p:strVal val="#ppt_x"/>
                                          </p:val>
                                        </p:tav>
                                        <p:tav tm="100000">
                                          <p:val>
                                            <p:strVal val="#ppt_x"/>
                                          </p:val>
                                        </p:tav>
                                      </p:tavLst>
                                    </p:anim>
                                    <p:anim calcmode="lin" valueType="num">
                                      <p:cBhvr additive="base">
                                        <p:cTn id="52" dur="500" fill="hold"/>
                                        <p:tgtEl>
                                          <p:spTgt spid="98005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80048"/>
                                        </p:tgtEl>
                                        <p:attrNameLst>
                                          <p:attrName>style.visibility</p:attrName>
                                        </p:attrNameLst>
                                      </p:cBhvr>
                                      <p:to>
                                        <p:strVal val="visible"/>
                                      </p:to>
                                    </p:set>
                                    <p:anim calcmode="lin" valueType="num">
                                      <p:cBhvr additive="base">
                                        <p:cTn id="55" dur="500" fill="hold"/>
                                        <p:tgtEl>
                                          <p:spTgt spid="980048"/>
                                        </p:tgtEl>
                                        <p:attrNameLst>
                                          <p:attrName>ppt_x</p:attrName>
                                        </p:attrNameLst>
                                      </p:cBhvr>
                                      <p:tavLst>
                                        <p:tav tm="0">
                                          <p:val>
                                            <p:strVal val="#ppt_x"/>
                                          </p:val>
                                        </p:tav>
                                        <p:tav tm="100000">
                                          <p:val>
                                            <p:strVal val="#ppt_x"/>
                                          </p:val>
                                        </p:tav>
                                      </p:tavLst>
                                    </p:anim>
                                    <p:anim calcmode="lin" valueType="num">
                                      <p:cBhvr additive="base">
                                        <p:cTn id="56" dur="500" fill="hold"/>
                                        <p:tgtEl>
                                          <p:spTgt spid="980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029" grpId="0" animBg="1"/>
      <p:bldP spid="980030" grpId="0" animBg="1"/>
      <p:bldP spid="980031" grpId="0" animBg="1"/>
      <p:bldP spid="980032" grpId="0" animBg="1"/>
      <p:bldP spid="980033" grpId="0" animBg="1"/>
      <p:bldP spid="980034" grpId="0" animBg="1"/>
      <p:bldP spid="980035" grpId="0" animBg="1"/>
      <p:bldP spid="980036" grpId="0" animBg="1"/>
      <p:bldP spid="980042" grpId="0" animBg="1"/>
      <p:bldP spid="980043" grpId="0" animBg="1"/>
      <p:bldP spid="980045" grpId="0" animBg="1"/>
      <p:bldP spid="980048" grpId="0" animBg="1"/>
      <p:bldP spid="98005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スライド番号プレースホルダー 4"/>
          <p:cNvSpPr>
            <a:spLocks noGrp="1"/>
          </p:cNvSpPr>
          <p:nvPr>
            <p:ph type="sldNum" sz="quarter" idx="12"/>
          </p:nvPr>
        </p:nvSpPr>
        <p:spPr/>
        <p:txBody>
          <a:bodyPr/>
          <a:lstStyle/>
          <a:p>
            <a:fld id="{D0094618-DCB5-40D7-B33D-979DA75D4306}" type="slidenum">
              <a:rPr lang="en-US" altLang="ja-JP">
                <a:solidFill>
                  <a:srgbClr val="000000"/>
                </a:solidFill>
              </a:rPr>
              <a:pPr/>
              <a:t>34</a:t>
            </a:fld>
            <a:endParaRPr lang="en-US" altLang="ja-JP">
              <a:solidFill>
                <a:srgbClr val="000000"/>
              </a:solidFill>
            </a:endParaRPr>
          </a:p>
        </p:txBody>
      </p:sp>
      <p:sp>
        <p:nvSpPr>
          <p:cNvPr id="828458" name="Oval 42"/>
          <p:cNvSpPr>
            <a:spLocks noChangeArrowheads="1"/>
          </p:cNvSpPr>
          <p:nvPr/>
        </p:nvSpPr>
        <p:spPr bwMode="auto">
          <a:xfrm>
            <a:off x="7032626" y="3644900"/>
            <a:ext cx="3635375" cy="3213100"/>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lstStyle/>
          <a:p>
            <a:pPr algn="ctr" fontAlgn="base">
              <a:spcBef>
                <a:spcPct val="0"/>
              </a:spcBef>
              <a:spcAft>
                <a:spcPct val="0"/>
              </a:spcAft>
            </a:pPr>
            <a:endParaRPr lang="ja-JP" altLang="ja-JP" sz="1000">
              <a:solidFill>
                <a:srgbClr val="000000"/>
              </a:solidFill>
              <a:latin typeface="Meiryo UI" panose="020B0604030504040204" pitchFamily="50" charset="-128"/>
              <a:ea typeface="Meiryo UI" panose="020B0604030504040204" pitchFamily="50" charset="-128"/>
            </a:endParaRPr>
          </a:p>
        </p:txBody>
      </p:sp>
      <p:sp>
        <p:nvSpPr>
          <p:cNvPr id="828432" name="AutoShape 16"/>
          <p:cNvSpPr>
            <a:spLocks noChangeArrowheads="1"/>
          </p:cNvSpPr>
          <p:nvPr/>
        </p:nvSpPr>
        <p:spPr bwMode="auto">
          <a:xfrm>
            <a:off x="7535864" y="4049714"/>
            <a:ext cx="2447925" cy="2808287"/>
          </a:xfrm>
          <a:prstGeom prst="can">
            <a:avLst>
              <a:gd name="adj" fmla="val 2868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ja-JP" sz="1200">
                <a:solidFill>
                  <a:srgbClr val="000000"/>
                </a:solidFill>
                <a:latin typeface="Meiryo UI" panose="020B0604030504040204" pitchFamily="50" charset="-128"/>
                <a:ea typeface="Meiryo UI" panose="020B0604030504040204" pitchFamily="50" charset="-128"/>
              </a:rPr>
              <a:t>DB</a:t>
            </a:r>
            <a:endParaRPr lang="en-US" altLang="ja-JP" sz="800">
              <a:solidFill>
                <a:srgbClr val="000000"/>
              </a:solidFill>
              <a:latin typeface="Meiryo UI" panose="020B0604030504040204" pitchFamily="50" charset="-128"/>
              <a:ea typeface="Meiryo UI" panose="020B0604030504040204" pitchFamily="50" charset="-128"/>
            </a:endParaRPr>
          </a:p>
        </p:txBody>
      </p:sp>
      <p:sp>
        <p:nvSpPr>
          <p:cNvPr id="828420" name="Rectangle 4"/>
          <p:cNvSpPr>
            <a:spLocks noGrp="1" noChangeArrowheads="1"/>
          </p:cNvSpPr>
          <p:nvPr>
            <p:ph type="title"/>
          </p:nvPr>
        </p:nvSpPr>
        <p:spPr>
          <a:xfrm>
            <a:off x="0" y="34609"/>
            <a:ext cx="12192000" cy="797240"/>
          </a:xfrm>
        </p:spPr>
        <p:txBody>
          <a:bodyPr>
            <a:normAutofit/>
          </a:bodyPr>
          <a:lstStyle/>
          <a:p>
            <a:r>
              <a:rPr lang="ja-JP" altLang="en-US" sz="4000" dirty="0"/>
              <a:t>☆ </a:t>
            </a:r>
            <a:r>
              <a:rPr lang="en-US" altLang="ja-JP" sz="4000" dirty="0" smtClean="0"/>
              <a:t>PORTA/DA</a:t>
            </a:r>
            <a:r>
              <a:rPr lang="ja-JP" altLang="en-US" sz="4000" dirty="0"/>
              <a:t>システムで</a:t>
            </a:r>
            <a:r>
              <a:rPr lang="ja-JP" altLang="en-US" sz="4000" dirty="0" smtClean="0"/>
              <a:t>のメタデータ</a:t>
            </a:r>
            <a:r>
              <a:rPr lang="ja-JP" altLang="en-US" sz="4000" dirty="0"/>
              <a:t>の仕様の関係</a:t>
            </a:r>
          </a:p>
        </p:txBody>
      </p:sp>
      <p:sp>
        <p:nvSpPr>
          <p:cNvPr id="828421" name="Oval 5"/>
          <p:cNvSpPr>
            <a:spLocks noChangeArrowheads="1"/>
          </p:cNvSpPr>
          <p:nvPr/>
        </p:nvSpPr>
        <p:spPr bwMode="auto">
          <a:xfrm>
            <a:off x="7319964" y="1484314"/>
            <a:ext cx="3024187" cy="1368425"/>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lstStyle/>
          <a:p>
            <a:pPr algn="ctr" fontAlgn="base">
              <a:spcBef>
                <a:spcPct val="0"/>
              </a:spcBef>
              <a:spcAft>
                <a:spcPct val="0"/>
              </a:spcAft>
            </a:pPr>
            <a:endParaRPr lang="ja-JP" altLang="ja-JP" sz="1000">
              <a:solidFill>
                <a:srgbClr val="000000"/>
              </a:solidFill>
              <a:latin typeface="Meiryo UI" panose="020B0604030504040204" pitchFamily="50" charset="-128"/>
              <a:ea typeface="Meiryo UI" panose="020B0604030504040204" pitchFamily="50" charset="-128"/>
            </a:endParaRPr>
          </a:p>
        </p:txBody>
      </p:sp>
      <p:sp>
        <p:nvSpPr>
          <p:cNvPr id="828424" name="AutoShape 8"/>
          <p:cNvSpPr>
            <a:spLocks noChangeArrowheads="1"/>
          </p:cNvSpPr>
          <p:nvPr/>
        </p:nvSpPr>
        <p:spPr bwMode="auto">
          <a:xfrm>
            <a:off x="3432176" y="1628775"/>
            <a:ext cx="1008063" cy="503238"/>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刊行物</a:t>
            </a:r>
          </a:p>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デジタル化</a:t>
            </a:r>
            <a:endParaRPr lang="ja-JP" altLang="en-US" sz="800">
              <a:solidFill>
                <a:srgbClr val="000000"/>
              </a:solidFill>
              <a:latin typeface="Meiryo UI" panose="020B0604030504040204" pitchFamily="50" charset="-128"/>
              <a:ea typeface="Meiryo UI" panose="020B0604030504040204" pitchFamily="50" charset="-128"/>
            </a:endParaRPr>
          </a:p>
        </p:txBody>
      </p:sp>
      <p:sp>
        <p:nvSpPr>
          <p:cNvPr id="828426" name="Oval 10"/>
          <p:cNvSpPr>
            <a:spLocks noChangeArrowheads="1"/>
          </p:cNvSpPr>
          <p:nvPr/>
        </p:nvSpPr>
        <p:spPr bwMode="auto">
          <a:xfrm>
            <a:off x="2855913" y="1412875"/>
            <a:ext cx="2735262" cy="3816350"/>
          </a:xfrm>
          <a:prstGeom prst="ellipse">
            <a:avLst/>
          </a:prstGeom>
          <a:ln>
            <a:headEnd/>
            <a:tailEn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lang="ja-JP" altLang="ja-JP" sz="1000">
              <a:solidFill>
                <a:srgbClr val="000000"/>
              </a:solidFill>
              <a:latin typeface="Meiryo UI" panose="020B0604030504040204" pitchFamily="50" charset="-128"/>
              <a:ea typeface="Meiryo UI" panose="020B0604030504040204" pitchFamily="50" charset="-128"/>
            </a:endParaRPr>
          </a:p>
        </p:txBody>
      </p:sp>
      <p:sp>
        <p:nvSpPr>
          <p:cNvPr id="828427" name="Text Box 11"/>
          <p:cNvSpPr txBox="1">
            <a:spLocks noChangeArrowheads="1"/>
          </p:cNvSpPr>
          <p:nvPr/>
        </p:nvSpPr>
        <p:spPr bwMode="auto">
          <a:xfrm>
            <a:off x="8110539" y="4410075"/>
            <a:ext cx="1584325" cy="18034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ja-JP" sz="1400">
                <a:solidFill>
                  <a:srgbClr val="000000"/>
                </a:solidFill>
                <a:latin typeface="Meiryo UI" panose="020B0604030504040204" pitchFamily="50" charset="-128"/>
                <a:ea typeface="Meiryo UI" panose="020B0604030504040204" pitchFamily="50" charset="-128"/>
              </a:rPr>
              <a:t>METS</a:t>
            </a:r>
          </a:p>
          <a:p>
            <a:pPr algn="ctr" fontAlgn="base">
              <a:spcBef>
                <a:spcPct val="0"/>
              </a:spcBef>
              <a:spcAft>
                <a:spcPct val="0"/>
              </a:spcAft>
            </a:pPr>
            <a:endParaRPr lang="en-US" altLang="ja-JP" sz="140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ja-JP" sz="140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ja-JP" sz="140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ja-JP" sz="140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ja-JP" sz="140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ja-JP" sz="1400">
              <a:solidFill>
                <a:srgbClr val="000000"/>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ja-JP" sz="1400">
              <a:solidFill>
                <a:srgbClr val="000000"/>
              </a:solidFill>
              <a:latin typeface="Meiryo UI" panose="020B0604030504040204" pitchFamily="50" charset="-128"/>
              <a:ea typeface="Meiryo UI" panose="020B0604030504040204" pitchFamily="50" charset="-128"/>
            </a:endParaRPr>
          </a:p>
        </p:txBody>
      </p:sp>
      <p:sp>
        <p:nvSpPr>
          <p:cNvPr id="828428" name="Text Box 12"/>
          <p:cNvSpPr txBox="1">
            <a:spLocks noChangeArrowheads="1"/>
          </p:cNvSpPr>
          <p:nvPr/>
        </p:nvSpPr>
        <p:spPr bwMode="auto">
          <a:xfrm>
            <a:off x="8110539" y="6210301"/>
            <a:ext cx="1584325" cy="3143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ja-JP" altLang="en-US" sz="1400">
                <a:solidFill>
                  <a:srgbClr val="000000"/>
                </a:solidFill>
                <a:latin typeface="Meiryo UI" panose="020B0604030504040204" pitchFamily="50" charset="-128"/>
                <a:ea typeface="Meiryo UI" panose="020B0604030504040204" pitchFamily="50" charset="-128"/>
              </a:rPr>
              <a:t>コンテンツ</a:t>
            </a:r>
          </a:p>
        </p:txBody>
      </p:sp>
      <p:sp>
        <p:nvSpPr>
          <p:cNvPr id="828429" name="Text Box 13"/>
          <p:cNvSpPr txBox="1">
            <a:spLocks noChangeArrowheads="1"/>
          </p:cNvSpPr>
          <p:nvPr/>
        </p:nvSpPr>
        <p:spPr bwMode="auto">
          <a:xfrm>
            <a:off x="8255000" y="4733925"/>
            <a:ext cx="1295400" cy="415498"/>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記述メタデータ</a:t>
            </a:r>
            <a:r>
              <a:rPr lang="ja-JP" altLang="en-US" sz="900">
                <a:solidFill>
                  <a:srgbClr val="000000"/>
                </a:solidFill>
                <a:latin typeface="Meiryo UI" panose="020B0604030504040204" pitchFamily="50" charset="-128"/>
                <a:ea typeface="Meiryo UI" panose="020B0604030504040204" pitchFamily="50" charset="-128"/>
              </a:rPr>
              <a:t>（各種記述規則・要素）</a:t>
            </a:r>
          </a:p>
        </p:txBody>
      </p:sp>
      <p:sp>
        <p:nvSpPr>
          <p:cNvPr id="828430" name="Text Box 14"/>
          <p:cNvSpPr txBox="1">
            <a:spLocks noChangeArrowheads="1"/>
          </p:cNvSpPr>
          <p:nvPr/>
        </p:nvSpPr>
        <p:spPr bwMode="auto">
          <a:xfrm>
            <a:off x="8255000" y="5200650"/>
            <a:ext cx="1295400" cy="83185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技術メタデータ</a:t>
            </a:r>
          </a:p>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権利メタデータ</a:t>
            </a:r>
          </a:p>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保存メタデータ</a:t>
            </a:r>
          </a:p>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管理メタデータ</a:t>
            </a:r>
          </a:p>
        </p:txBody>
      </p:sp>
      <p:sp>
        <p:nvSpPr>
          <p:cNvPr id="828433" name="Text Box 17"/>
          <p:cNvSpPr txBox="1">
            <a:spLocks noChangeArrowheads="1"/>
          </p:cNvSpPr>
          <p:nvPr/>
        </p:nvSpPr>
        <p:spPr bwMode="auto">
          <a:xfrm>
            <a:off x="7967664" y="4122739"/>
            <a:ext cx="1368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3333CC"/>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fontAlgn="base">
              <a:spcBef>
                <a:spcPct val="50000"/>
              </a:spcBef>
              <a:spcAft>
                <a:spcPct val="0"/>
              </a:spcAft>
            </a:pPr>
            <a:r>
              <a:rPr lang="ja-JP" altLang="en-US" sz="1200" b="1">
                <a:solidFill>
                  <a:srgbClr val="3333CC"/>
                </a:solidFill>
                <a:latin typeface="Meiryo UI" panose="020B0604030504040204" pitchFamily="50" charset="-128"/>
                <a:ea typeface="Meiryo UI" panose="020B0604030504040204" pitchFamily="50" charset="-128"/>
              </a:rPr>
              <a:t>保存機能</a:t>
            </a:r>
          </a:p>
        </p:txBody>
      </p:sp>
      <p:sp>
        <p:nvSpPr>
          <p:cNvPr id="828434" name="Text Box 18"/>
          <p:cNvSpPr txBox="1">
            <a:spLocks noChangeArrowheads="1"/>
          </p:cNvSpPr>
          <p:nvPr/>
        </p:nvSpPr>
        <p:spPr bwMode="auto">
          <a:xfrm>
            <a:off x="8183564" y="1557339"/>
            <a:ext cx="1368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3333CC"/>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fontAlgn="base">
              <a:spcBef>
                <a:spcPct val="50000"/>
              </a:spcBef>
              <a:spcAft>
                <a:spcPct val="0"/>
              </a:spcAft>
            </a:pPr>
            <a:r>
              <a:rPr lang="en-US" altLang="ja-JP" sz="1200" b="1">
                <a:solidFill>
                  <a:srgbClr val="3333CC"/>
                </a:solidFill>
                <a:latin typeface="Meiryo UI" panose="020B0604030504040204" pitchFamily="50" charset="-128"/>
                <a:ea typeface="Meiryo UI" panose="020B0604030504040204" pitchFamily="50" charset="-128"/>
              </a:rPr>
              <a:t>PORTA</a:t>
            </a:r>
          </a:p>
        </p:txBody>
      </p:sp>
      <p:sp>
        <p:nvSpPr>
          <p:cNvPr id="828435" name="AutoShape 19"/>
          <p:cNvSpPr>
            <a:spLocks noChangeArrowheads="1"/>
          </p:cNvSpPr>
          <p:nvPr/>
        </p:nvSpPr>
        <p:spPr bwMode="auto">
          <a:xfrm>
            <a:off x="8472489" y="1989138"/>
            <a:ext cx="1584325" cy="792162"/>
          </a:xfrm>
          <a:prstGeom prst="can">
            <a:avLst>
              <a:gd name="adj" fmla="val 25000"/>
            </a:avLst>
          </a:prstGeom>
          <a:gradFill rotWithShape="1">
            <a:gsLst>
              <a:gs pos="0">
                <a:srgbClr val="66FFFF">
                  <a:gamma/>
                  <a:tint val="0"/>
                  <a:invGamma/>
                </a:srgbClr>
              </a:gs>
              <a:gs pos="100000">
                <a:srgbClr val="66FF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lang="ja-JP" altLang="ja-JP" sz="800">
              <a:solidFill>
                <a:srgbClr val="000000"/>
              </a:solidFill>
              <a:latin typeface="Meiryo UI" panose="020B0604030504040204" pitchFamily="50" charset="-128"/>
              <a:ea typeface="Meiryo UI" panose="020B0604030504040204" pitchFamily="50" charset="-128"/>
            </a:endParaRPr>
          </a:p>
        </p:txBody>
      </p:sp>
      <p:sp>
        <p:nvSpPr>
          <p:cNvPr id="828431" name="Text Box 15"/>
          <p:cNvSpPr txBox="1">
            <a:spLocks noChangeArrowheads="1"/>
          </p:cNvSpPr>
          <p:nvPr/>
        </p:nvSpPr>
        <p:spPr bwMode="auto">
          <a:xfrm>
            <a:off x="8616950" y="2349500"/>
            <a:ext cx="1295400" cy="4064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br>
              <a:rPr lang="ja-JP" altLang="en-US" sz="1000">
                <a:solidFill>
                  <a:srgbClr val="000000"/>
                </a:solidFill>
                <a:latin typeface="Meiryo UI" panose="020B0604030504040204" pitchFamily="50" charset="-128"/>
                <a:ea typeface="Meiryo UI" panose="020B0604030504040204" pitchFamily="50" charset="-128"/>
              </a:rPr>
            </a:br>
            <a:r>
              <a:rPr lang="ja-JP" altLang="en-US" sz="1000">
                <a:solidFill>
                  <a:srgbClr val="000000"/>
                </a:solidFill>
                <a:latin typeface="Meiryo UI" panose="020B0604030504040204" pitchFamily="50" charset="-128"/>
                <a:ea typeface="Meiryo UI" panose="020B0604030504040204" pitchFamily="50" charset="-128"/>
              </a:rPr>
              <a:t>（</a:t>
            </a:r>
            <a:r>
              <a:rPr lang="en-US" altLang="ja-JP" sz="1000">
                <a:solidFill>
                  <a:srgbClr val="000000"/>
                </a:solidFill>
                <a:latin typeface="Meiryo UI" panose="020B0604030504040204" pitchFamily="50" charset="-128"/>
                <a:ea typeface="Meiryo UI" panose="020B0604030504040204" pitchFamily="50" charset="-128"/>
              </a:rPr>
              <a:t>DC-NDL</a:t>
            </a:r>
            <a:r>
              <a:rPr lang="ja-JP" altLang="en-US" sz="1000">
                <a:solidFill>
                  <a:srgbClr val="000000"/>
                </a:solidFill>
                <a:latin typeface="Meiryo UI" panose="020B0604030504040204" pitchFamily="50" charset="-128"/>
                <a:ea typeface="Meiryo UI" panose="020B0604030504040204" pitchFamily="50" charset="-128"/>
              </a:rPr>
              <a:t>）</a:t>
            </a:r>
          </a:p>
        </p:txBody>
      </p:sp>
      <p:sp>
        <p:nvSpPr>
          <p:cNvPr id="828436" name="Rectangle 20"/>
          <p:cNvSpPr>
            <a:spLocks noChangeArrowheads="1"/>
          </p:cNvSpPr>
          <p:nvPr/>
        </p:nvSpPr>
        <p:spPr bwMode="auto">
          <a:xfrm>
            <a:off x="9021355" y="1989139"/>
            <a:ext cx="543739" cy="246221"/>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メタ</a:t>
            </a:r>
            <a:r>
              <a:rPr lang="en-US" altLang="ja-JP" sz="1000">
                <a:solidFill>
                  <a:srgbClr val="000000"/>
                </a:solidFill>
                <a:latin typeface="Meiryo UI" panose="020B0604030504040204" pitchFamily="50" charset="-128"/>
                <a:ea typeface="Meiryo UI" panose="020B0604030504040204" pitchFamily="50" charset="-128"/>
              </a:rPr>
              <a:t>DB</a:t>
            </a:r>
          </a:p>
        </p:txBody>
      </p:sp>
      <p:sp>
        <p:nvSpPr>
          <p:cNvPr id="828437" name="AutoShape 21"/>
          <p:cNvSpPr>
            <a:spLocks noChangeArrowheads="1"/>
          </p:cNvSpPr>
          <p:nvPr/>
        </p:nvSpPr>
        <p:spPr bwMode="auto">
          <a:xfrm>
            <a:off x="6318250" y="2749451"/>
            <a:ext cx="1570038" cy="42564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000" b="1">
                <a:solidFill>
                  <a:srgbClr val="CC6600"/>
                </a:solidFill>
                <a:latin typeface="Meiryo UI" panose="020B0604030504040204" pitchFamily="50" charset="-128"/>
                <a:ea typeface="Meiryo UI" panose="020B0604030504040204" pitchFamily="50" charset="-128"/>
              </a:rPr>
              <a:t>メタデータ交換</a:t>
            </a:r>
          </a:p>
          <a:p>
            <a:pPr algn="ctr" fontAlgn="base">
              <a:spcBef>
                <a:spcPct val="0"/>
              </a:spcBef>
              <a:spcAft>
                <a:spcPct val="0"/>
              </a:spcAft>
            </a:pPr>
            <a:r>
              <a:rPr lang="ja-JP" altLang="en-US" sz="900" b="1">
                <a:solidFill>
                  <a:srgbClr val="CC6600"/>
                </a:solidFill>
                <a:latin typeface="Meiryo UI" panose="020B0604030504040204" pitchFamily="50" charset="-128"/>
                <a:ea typeface="Meiryo UI" panose="020B0604030504040204" pitchFamily="50" charset="-128"/>
              </a:rPr>
              <a:t>（</a:t>
            </a:r>
            <a:r>
              <a:rPr lang="en-US" altLang="ja-JP" sz="900" b="1">
                <a:solidFill>
                  <a:srgbClr val="CC6600"/>
                </a:solidFill>
                <a:latin typeface="Meiryo UI" panose="020B0604030504040204" pitchFamily="50" charset="-128"/>
                <a:ea typeface="Meiryo UI" panose="020B0604030504040204" pitchFamily="50" charset="-128"/>
              </a:rPr>
              <a:t>DC</a:t>
            </a:r>
            <a:r>
              <a:rPr lang="ja-JP" altLang="en-US" sz="900" b="1">
                <a:solidFill>
                  <a:srgbClr val="CC6600"/>
                </a:solidFill>
                <a:latin typeface="Meiryo UI" panose="020B0604030504040204" pitchFamily="50" charset="-128"/>
                <a:ea typeface="Meiryo UI" panose="020B0604030504040204" pitchFamily="50" charset="-128"/>
              </a:rPr>
              <a:t>にマッピング）</a:t>
            </a:r>
          </a:p>
        </p:txBody>
      </p:sp>
      <p:sp>
        <p:nvSpPr>
          <p:cNvPr id="828439" name="AutoShape 23"/>
          <p:cNvSpPr>
            <a:spLocks noChangeArrowheads="1"/>
          </p:cNvSpPr>
          <p:nvPr/>
        </p:nvSpPr>
        <p:spPr bwMode="auto">
          <a:xfrm>
            <a:off x="3216276" y="1700213"/>
            <a:ext cx="504825" cy="360362"/>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音声</a:t>
            </a:r>
            <a:endParaRPr lang="ja-JP" altLang="en-US" sz="800" dirty="0">
              <a:solidFill>
                <a:srgbClr val="000000"/>
              </a:solidFill>
              <a:latin typeface="Meiryo UI" panose="020B0604030504040204" pitchFamily="50" charset="-128"/>
              <a:ea typeface="Meiryo UI" panose="020B0604030504040204" pitchFamily="50" charset="-128"/>
            </a:endParaRPr>
          </a:p>
        </p:txBody>
      </p:sp>
      <p:sp>
        <p:nvSpPr>
          <p:cNvPr id="828440" name="AutoShape 24"/>
          <p:cNvSpPr>
            <a:spLocks noChangeArrowheads="1"/>
          </p:cNvSpPr>
          <p:nvPr/>
        </p:nvSpPr>
        <p:spPr bwMode="auto">
          <a:xfrm>
            <a:off x="3143250" y="2565400"/>
            <a:ext cx="1873250" cy="577850"/>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図書館資料デジタル化</a:t>
            </a:r>
            <a:endParaRPr lang="ja-JP" altLang="en-US" sz="800" dirty="0">
              <a:solidFill>
                <a:srgbClr val="000000"/>
              </a:solidFill>
              <a:latin typeface="Meiryo UI" panose="020B0604030504040204" pitchFamily="50" charset="-128"/>
              <a:ea typeface="Meiryo UI" panose="020B0604030504040204" pitchFamily="50" charset="-128"/>
            </a:endParaRPr>
          </a:p>
        </p:txBody>
      </p:sp>
      <p:sp>
        <p:nvSpPr>
          <p:cNvPr id="828441" name="AutoShape 25"/>
          <p:cNvSpPr>
            <a:spLocks noChangeArrowheads="1"/>
          </p:cNvSpPr>
          <p:nvPr/>
        </p:nvSpPr>
        <p:spPr bwMode="auto">
          <a:xfrm>
            <a:off x="1828790" y="2507169"/>
            <a:ext cx="1101746" cy="346650"/>
          </a:xfrm>
          <a:prstGeom prst="flowChartMultidocument">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spAutoFit/>
          </a:bodyPr>
          <a:lstStyle/>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図書館資料</a:t>
            </a:r>
          </a:p>
        </p:txBody>
      </p:sp>
      <p:sp>
        <p:nvSpPr>
          <p:cNvPr id="828442" name="Rectangle 26"/>
          <p:cNvSpPr>
            <a:spLocks noChangeArrowheads="1"/>
          </p:cNvSpPr>
          <p:nvPr/>
        </p:nvSpPr>
        <p:spPr bwMode="auto">
          <a:xfrm>
            <a:off x="2956492" y="1412876"/>
            <a:ext cx="9989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3333CC"/>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ネットワーク情報</a:t>
            </a:r>
          </a:p>
        </p:txBody>
      </p:sp>
      <p:sp>
        <p:nvSpPr>
          <p:cNvPr id="828443" name="AutoShape 27"/>
          <p:cNvSpPr>
            <a:spLocks noChangeArrowheads="1"/>
          </p:cNvSpPr>
          <p:nvPr/>
        </p:nvSpPr>
        <p:spPr bwMode="auto">
          <a:xfrm>
            <a:off x="2927350" y="2060576"/>
            <a:ext cx="647700" cy="358775"/>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dirty="0">
                <a:solidFill>
                  <a:srgbClr val="000000"/>
                </a:solidFill>
                <a:latin typeface="Meiryo UI" panose="020B0604030504040204" pitchFamily="50" charset="-128"/>
                <a:ea typeface="Meiryo UI" panose="020B0604030504040204" pitchFamily="50" charset="-128"/>
              </a:rPr>
              <a:t>動画</a:t>
            </a:r>
            <a:endParaRPr lang="ja-JP" altLang="en-US" sz="800" dirty="0">
              <a:solidFill>
                <a:srgbClr val="000000"/>
              </a:solidFill>
              <a:latin typeface="Meiryo UI" panose="020B0604030504040204" pitchFamily="50" charset="-128"/>
              <a:ea typeface="Meiryo UI" panose="020B0604030504040204" pitchFamily="50" charset="-128"/>
            </a:endParaRPr>
          </a:p>
        </p:txBody>
      </p:sp>
      <p:sp>
        <p:nvSpPr>
          <p:cNvPr id="828444" name="AutoShape 28"/>
          <p:cNvSpPr>
            <a:spLocks noChangeArrowheads="1"/>
          </p:cNvSpPr>
          <p:nvPr/>
        </p:nvSpPr>
        <p:spPr bwMode="auto">
          <a:xfrm>
            <a:off x="3648075" y="2133601"/>
            <a:ext cx="647700" cy="358775"/>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静止画</a:t>
            </a:r>
            <a:endParaRPr lang="ja-JP" altLang="en-US" sz="800">
              <a:solidFill>
                <a:srgbClr val="000000"/>
              </a:solidFill>
              <a:latin typeface="Meiryo UI" panose="020B0604030504040204" pitchFamily="50" charset="-128"/>
              <a:ea typeface="Meiryo UI" panose="020B0604030504040204" pitchFamily="50" charset="-128"/>
            </a:endParaRPr>
          </a:p>
        </p:txBody>
      </p:sp>
      <p:sp>
        <p:nvSpPr>
          <p:cNvPr id="828446" name="Oval 30"/>
          <p:cNvSpPr>
            <a:spLocks noChangeArrowheads="1"/>
          </p:cNvSpPr>
          <p:nvPr/>
        </p:nvSpPr>
        <p:spPr bwMode="auto">
          <a:xfrm>
            <a:off x="2135188" y="5273676"/>
            <a:ext cx="2519362" cy="1323975"/>
          </a:xfrm>
          <a:prstGeom prst="ellipse">
            <a:avLst/>
          </a:prstGeom>
          <a:ln>
            <a:headEnd/>
            <a:tailEnd/>
          </a:ln>
          <a:extLst/>
        </p:spPr>
        <p:style>
          <a:lnRef idx="1">
            <a:schemeClr val="accent4"/>
          </a:lnRef>
          <a:fillRef idx="2">
            <a:schemeClr val="accent4"/>
          </a:fillRef>
          <a:effectRef idx="1">
            <a:schemeClr val="accent4"/>
          </a:effectRef>
          <a:fontRef idx="minor">
            <a:schemeClr val="dk1"/>
          </a:fontRef>
        </p:style>
        <p:txBody>
          <a:bodyPr/>
          <a:lstStyle/>
          <a:p>
            <a:pPr algn="ctr" fontAlgn="base">
              <a:spcBef>
                <a:spcPct val="0"/>
              </a:spcBef>
              <a:spcAft>
                <a:spcPct val="0"/>
              </a:spcAft>
            </a:pPr>
            <a:endParaRPr lang="ja-JP" altLang="ja-JP" sz="1000">
              <a:solidFill>
                <a:srgbClr val="000000"/>
              </a:solidFill>
              <a:latin typeface="Meiryo UI" panose="020B0604030504040204" pitchFamily="50" charset="-128"/>
              <a:ea typeface="Meiryo UI" panose="020B0604030504040204" pitchFamily="50" charset="-128"/>
            </a:endParaRPr>
          </a:p>
        </p:txBody>
      </p:sp>
      <p:sp>
        <p:nvSpPr>
          <p:cNvPr id="828447" name="Rectangle 31"/>
          <p:cNvSpPr>
            <a:spLocks noChangeArrowheads="1"/>
          </p:cNvSpPr>
          <p:nvPr/>
        </p:nvSpPr>
        <p:spPr bwMode="auto">
          <a:xfrm>
            <a:off x="3059188" y="5418139"/>
            <a:ext cx="9364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3333CC"/>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パッケージ情報</a:t>
            </a:r>
          </a:p>
        </p:txBody>
      </p:sp>
      <p:sp>
        <p:nvSpPr>
          <p:cNvPr id="828448" name="AutoShape 32"/>
          <p:cNvSpPr>
            <a:spLocks noChangeArrowheads="1"/>
          </p:cNvSpPr>
          <p:nvPr/>
        </p:nvSpPr>
        <p:spPr bwMode="auto">
          <a:xfrm>
            <a:off x="2351088" y="5705476"/>
            <a:ext cx="431800" cy="360363"/>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ja-JP" sz="1200">
                <a:solidFill>
                  <a:srgbClr val="000000"/>
                </a:solidFill>
                <a:latin typeface="Meiryo UI" panose="020B0604030504040204" pitchFamily="50" charset="-128"/>
                <a:ea typeface="Meiryo UI" panose="020B0604030504040204" pitchFamily="50" charset="-128"/>
              </a:rPr>
              <a:t>CD</a:t>
            </a:r>
            <a:endParaRPr lang="en-US" altLang="ja-JP" sz="800">
              <a:solidFill>
                <a:srgbClr val="000000"/>
              </a:solidFill>
              <a:latin typeface="Meiryo UI" panose="020B0604030504040204" pitchFamily="50" charset="-128"/>
              <a:ea typeface="Meiryo UI" panose="020B0604030504040204" pitchFamily="50" charset="-128"/>
            </a:endParaRPr>
          </a:p>
        </p:txBody>
      </p:sp>
      <p:sp>
        <p:nvSpPr>
          <p:cNvPr id="828449" name="AutoShape 33"/>
          <p:cNvSpPr>
            <a:spLocks noChangeArrowheads="1"/>
          </p:cNvSpPr>
          <p:nvPr/>
        </p:nvSpPr>
        <p:spPr bwMode="auto">
          <a:xfrm>
            <a:off x="2927351" y="5634038"/>
            <a:ext cx="360363" cy="431800"/>
          </a:xfrm>
          <a:prstGeom prst="can">
            <a:avLst>
              <a:gd name="adj" fmla="val 29956"/>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ja-JP" sz="1200">
                <a:solidFill>
                  <a:srgbClr val="000000"/>
                </a:solidFill>
                <a:latin typeface="Meiryo UI" panose="020B0604030504040204" pitchFamily="50" charset="-128"/>
                <a:ea typeface="Meiryo UI" panose="020B0604030504040204" pitchFamily="50" charset="-128"/>
              </a:rPr>
              <a:t>DVD</a:t>
            </a:r>
            <a:endParaRPr lang="en-US" altLang="ja-JP" sz="800">
              <a:solidFill>
                <a:srgbClr val="000000"/>
              </a:solidFill>
              <a:latin typeface="Meiryo UI" panose="020B0604030504040204" pitchFamily="50" charset="-128"/>
              <a:ea typeface="Meiryo UI" panose="020B0604030504040204" pitchFamily="50" charset="-128"/>
            </a:endParaRPr>
          </a:p>
        </p:txBody>
      </p:sp>
      <p:sp>
        <p:nvSpPr>
          <p:cNvPr id="828450" name="AutoShape 34"/>
          <p:cNvSpPr>
            <a:spLocks noChangeArrowheads="1"/>
          </p:cNvSpPr>
          <p:nvPr/>
        </p:nvSpPr>
        <p:spPr bwMode="auto">
          <a:xfrm>
            <a:off x="2998788" y="6137276"/>
            <a:ext cx="431800" cy="358775"/>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ja-JP" sz="1200">
                <a:solidFill>
                  <a:srgbClr val="000000"/>
                </a:solidFill>
                <a:latin typeface="Meiryo UI" panose="020B0604030504040204" pitchFamily="50" charset="-128"/>
                <a:ea typeface="Meiryo UI" panose="020B0604030504040204" pitchFamily="50" charset="-128"/>
              </a:rPr>
              <a:t>VTR</a:t>
            </a:r>
            <a:endParaRPr lang="en-US" altLang="ja-JP" sz="800">
              <a:solidFill>
                <a:srgbClr val="000000"/>
              </a:solidFill>
              <a:latin typeface="Meiryo UI" panose="020B0604030504040204" pitchFamily="50" charset="-128"/>
              <a:ea typeface="Meiryo UI" panose="020B0604030504040204" pitchFamily="50" charset="-128"/>
            </a:endParaRPr>
          </a:p>
        </p:txBody>
      </p:sp>
      <p:sp>
        <p:nvSpPr>
          <p:cNvPr id="828451" name="AutoShape 35"/>
          <p:cNvSpPr>
            <a:spLocks noChangeArrowheads="1"/>
          </p:cNvSpPr>
          <p:nvPr/>
        </p:nvSpPr>
        <p:spPr bwMode="auto">
          <a:xfrm>
            <a:off x="2351089" y="6281739"/>
            <a:ext cx="504825" cy="287337"/>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ゲーム</a:t>
            </a:r>
            <a:endParaRPr lang="ja-JP" altLang="en-US" sz="800">
              <a:solidFill>
                <a:srgbClr val="000000"/>
              </a:solidFill>
              <a:latin typeface="Meiryo UI" panose="020B0604030504040204" pitchFamily="50" charset="-128"/>
              <a:ea typeface="Meiryo UI" panose="020B0604030504040204" pitchFamily="50" charset="-128"/>
            </a:endParaRPr>
          </a:p>
        </p:txBody>
      </p:sp>
      <p:cxnSp>
        <p:nvCxnSpPr>
          <p:cNvPr id="828452" name="AutoShape 36"/>
          <p:cNvCxnSpPr>
            <a:cxnSpLocks noChangeShapeType="1"/>
            <a:stCxn id="828437" idx="3"/>
            <a:endCxn id="828431" idx="1"/>
          </p:cNvCxnSpPr>
          <p:nvPr/>
        </p:nvCxnSpPr>
        <p:spPr bwMode="auto">
          <a:xfrm flipV="1">
            <a:off x="7888288" y="2552701"/>
            <a:ext cx="728662" cy="409575"/>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828453" name="AutoShape 37"/>
          <p:cNvCxnSpPr>
            <a:cxnSpLocks noChangeShapeType="1"/>
            <a:stCxn id="828464" idx="3"/>
            <a:endCxn id="828437" idx="1"/>
          </p:cNvCxnSpPr>
          <p:nvPr/>
        </p:nvCxnSpPr>
        <p:spPr bwMode="auto">
          <a:xfrm flipV="1">
            <a:off x="5159376" y="2962276"/>
            <a:ext cx="1158875" cy="238125"/>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828454" name="AutoShape 38"/>
          <p:cNvSpPr>
            <a:spLocks noChangeArrowheads="1"/>
          </p:cNvSpPr>
          <p:nvPr/>
        </p:nvSpPr>
        <p:spPr bwMode="auto">
          <a:xfrm>
            <a:off x="5591176" y="6021388"/>
            <a:ext cx="1374775" cy="5842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900" b="1">
                <a:solidFill>
                  <a:srgbClr val="CC6600"/>
                </a:solidFill>
                <a:latin typeface="Meiryo UI" panose="020B0604030504040204" pitchFamily="50" charset="-128"/>
                <a:ea typeface="Meiryo UI" panose="020B0604030504040204" pitchFamily="50" charset="-128"/>
              </a:rPr>
              <a:t>コンテンツ交換</a:t>
            </a:r>
          </a:p>
          <a:p>
            <a:pPr algn="ctr" fontAlgn="base">
              <a:spcBef>
                <a:spcPct val="0"/>
              </a:spcBef>
              <a:spcAft>
                <a:spcPct val="0"/>
              </a:spcAft>
            </a:pPr>
            <a:r>
              <a:rPr lang="ja-JP" altLang="en-US" sz="900" b="1">
                <a:solidFill>
                  <a:srgbClr val="CC6600"/>
                </a:solidFill>
                <a:latin typeface="Meiryo UI" panose="020B0604030504040204" pitchFamily="50" charset="-128"/>
                <a:ea typeface="Meiryo UI" panose="020B0604030504040204" pitchFamily="50" charset="-128"/>
              </a:rPr>
              <a:t>（可能な限り情報パッケージの形で）</a:t>
            </a:r>
          </a:p>
        </p:txBody>
      </p:sp>
      <p:sp>
        <p:nvSpPr>
          <p:cNvPr id="828455" name="AutoShape 39"/>
          <p:cNvSpPr>
            <a:spLocks noChangeArrowheads="1"/>
          </p:cNvSpPr>
          <p:nvPr/>
        </p:nvSpPr>
        <p:spPr bwMode="auto">
          <a:xfrm>
            <a:off x="8562976" y="3355380"/>
            <a:ext cx="137001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en-US" altLang="ja-JP" sz="1200" b="1">
                <a:solidFill>
                  <a:srgbClr val="CC6600"/>
                </a:solidFill>
                <a:latin typeface="Meiryo UI" panose="020B0604030504040204" pitchFamily="50" charset="-128"/>
                <a:ea typeface="Meiryo UI" panose="020B0604030504040204" pitchFamily="50" charset="-128"/>
              </a:rPr>
              <a:t>DC</a:t>
            </a:r>
            <a:r>
              <a:rPr lang="ja-JP" altLang="en-US" sz="1200" b="1">
                <a:solidFill>
                  <a:srgbClr val="CC6600"/>
                </a:solidFill>
                <a:latin typeface="Meiryo UI" panose="020B0604030504040204" pitchFamily="50" charset="-128"/>
                <a:ea typeface="Meiryo UI" panose="020B0604030504040204" pitchFamily="50" charset="-128"/>
              </a:rPr>
              <a:t>－</a:t>
            </a:r>
            <a:r>
              <a:rPr lang="en-US" altLang="ja-JP" sz="1200" b="1">
                <a:solidFill>
                  <a:srgbClr val="CC6600"/>
                </a:solidFill>
                <a:latin typeface="Meiryo UI" panose="020B0604030504040204" pitchFamily="50" charset="-128"/>
                <a:ea typeface="Meiryo UI" panose="020B0604030504040204" pitchFamily="50" charset="-128"/>
              </a:rPr>
              <a:t>NDL</a:t>
            </a:r>
            <a:r>
              <a:rPr lang="ja-JP" altLang="en-US" sz="1200" b="1">
                <a:solidFill>
                  <a:srgbClr val="CC6600"/>
                </a:solidFill>
                <a:latin typeface="Meiryo UI" panose="020B0604030504040204" pitchFamily="50" charset="-128"/>
                <a:ea typeface="Meiryo UI" panose="020B0604030504040204" pitchFamily="50" charset="-128"/>
              </a:rPr>
              <a:t>にマッピング</a:t>
            </a:r>
          </a:p>
        </p:txBody>
      </p:sp>
      <p:cxnSp>
        <p:nvCxnSpPr>
          <p:cNvPr id="828456" name="AutoShape 40"/>
          <p:cNvCxnSpPr>
            <a:cxnSpLocks noChangeShapeType="1"/>
            <a:stCxn id="828455" idx="0"/>
            <a:endCxn id="828431" idx="2"/>
          </p:cNvCxnSpPr>
          <p:nvPr/>
        </p:nvCxnSpPr>
        <p:spPr bwMode="auto">
          <a:xfrm flipV="1">
            <a:off x="9247982" y="2755900"/>
            <a:ext cx="16668" cy="599480"/>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828457" name="AutoShape 41"/>
          <p:cNvCxnSpPr>
            <a:cxnSpLocks noChangeShapeType="1"/>
            <a:stCxn id="828429" idx="0"/>
            <a:endCxn id="828455" idx="2"/>
          </p:cNvCxnSpPr>
          <p:nvPr/>
        </p:nvCxnSpPr>
        <p:spPr bwMode="auto">
          <a:xfrm flipV="1">
            <a:off x="8902700" y="3866158"/>
            <a:ext cx="345283" cy="867767"/>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828459" name="Text Box 43"/>
          <p:cNvSpPr txBox="1">
            <a:spLocks noChangeArrowheads="1"/>
          </p:cNvSpPr>
          <p:nvPr/>
        </p:nvSpPr>
        <p:spPr bwMode="auto">
          <a:xfrm>
            <a:off x="7104064" y="3789364"/>
            <a:ext cx="1368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3333CC"/>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fontAlgn="base">
              <a:spcBef>
                <a:spcPct val="50000"/>
              </a:spcBef>
              <a:spcAft>
                <a:spcPct val="0"/>
              </a:spcAft>
            </a:pPr>
            <a:r>
              <a:rPr lang="en-US" altLang="ja-JP" sz="1200" b="1">
                <a:solidFill>
                  <a:srgbClr val="3333CC"/>
                </a:solidFill>
                <a:latin typeface="Meiryo UI" panose="020B0604030504040204" pitchFamily="50" charset="-128"/>
                <a:ea typeface="Meiryo UI" panose="020B0604030504040204" pitchFamily="50" charset="-128"/>
              </a:rPr>
              <a:t>DA</a:t>
            </a:r>
            <a:r>
              <a:rPr lang="ja-JP" altLang="en-US" sz="1200" b="1">
                <a:solidFill>
                  <a:srgbClr val="3333CC"/>
                </a:solidFill>
                <a:latin typeface="Meiryo UI" panose="020B0604030504040204" pitchFamily="50" charset="-128"/>
                <a:ea typeface="Meiryo UI" panose="020B0604030504040204" pitchFamily="50" charset="-128"/>
              </a:rPr>
              <a:t>システム</a:t>
            </a:r>
          </a:p>
        </p:txBody>
      </p:sp>
      <p:cxnSp>
        <p:nvCxnSpPr>
          <p:cNvPr id="828460" name="AutoShape 44"/>
          <p:cNvCxnSpPr>
            <a:cxnSpLocks noChangeShapeType="1"/>
            <a:stCxn id="828465" idx="3"/>
            <a:endCxn id="828437" idx="1"/>
          </p:cNvCxnSpPr>
          <p:nvPr/>
        </p:nvCxnSpPr>
        <p:spPr bwMode="auto">
          <a:xfrm>
            <a:off x="5662614" y="2336801"/>
            <a:ext cx="655637" cy="625475"/>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828461" name="AutoShape 45"/>
          <p:cNvCxnSpPr>
            <a:cxnSpLocks noChangeShapeType="1"/>
            <a:stCxn id="828446" idx="6"/>
            <a:endCxn id="828454" idx="1"/>
          </p:cNvCxnSpPr>
          <p:nvPr/>
        </p:nvCxnSpPr>
        <p:spPr bwMode="auto">
          <a:xfrm>
            <a:off x="4654551" y="5935664"/>
            <a:ext cx="917575" cy="377825"/>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828462" name="AutoShape 46"/>
          <p:cNvCxnSpPr>
            <a:cxnSpLocks noChangeShapeType="1"/>
            <a:stCxn id="828454" idx="3"/>
            <a:endCxn id="828427" idx="1"/>
          </p:cNvCxnSpPr>
          <p:nvPr/>
        </p:nvCxnSpPr>
        <p:spPr bwMode="auto">
          <a:xfrm flipV="1">
            <a:off x="6985000" y="5311776"/>
            <a:ext cx="1125538" cy="1001713"/>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828463" name="AutoShape 47"/>
          <p:cNvCxnSpPr>
            <a:cxnSpLocks noChangeShapeType="1"/>
            <a:stCxn id="828426" idx="4"/>
            <a:endCxn id="828454" idx="1"/>
          </p:cNvCxnSpPr>
          <p:nvPr/>
        </p:nvCxnSpPr>
        <p:spPr bwMode="auto">
          <a:xfrm>
            <a:off x="4224339" y="5229226"/>
            <a:ext cx="1347787" cy="1084263"/>
          </a:xfrm>
          <a:prstGeom prst="straightConnector1">
            <a:avLst/>
          </a:prstGeom>
          <a:noFill/>
          <a:ln w="19050">
            <a:solidFill>
              <a:srgbClr val="FF010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828464" name="Text Box 48"/>
          <p:cNvSpPr txBox="1">
            <a:spLocks noChangeArrowheads="1"/>
          </p:cNvSpPr>
          <p:nvPr/>
        </p:nvSpPr>
        <p:spPr bwMode="auto">
          <a:xfrm>
            <a:off x="3863975" y="2997200"/>
            <a:ext cx="1295400" cy="4064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r>
              <a:rPr lang="en-US" altLang="ja-JP" sz="1000">
                <a:solidFill>
                  <a:srgbClr val="000000"/>
                </a:solidFill>
                <a:latin typeface="Meiryo UI" panose="020B0604030504040204" pitchFamily="50" charset="-128"/>
                <a:ea typeface="Meiryo UI" panose="020B0604030504040204" pitchFamily="50" charset="-128"/>
              </a:rPr>
              <a:t>ISBD/MODS</a:t>
            </a:r>
            <a:r>
              <a:rPr lang="ja-JP" altLang="en-US" sz="1000">
                <a:solidFill>
                  <a:srgbClr val="000000"/>
                </a:solidFill>
                <a:latin typeface="Meiryo UI" panose="020B0604030504040204" pitchFamily="50" charset="-128"/>
                <a:ea typeface="Meiryo UI" panose="020B0604030504040204" pitchFamily="50" charset="-128"/>
              </a:rPr>
              <a:t>）</a:t>
            </a:r>
          </a:p>
        </p:txBody>
      </p:sp>
      <p:sp>
        <p:nvSpPr>
          <p:cNvPr id="828465" name="Text Box 49"/>
          <p:cNvSpPr txBox="1">
            <a:spLocks noChangeArrowheads="1"/>
          </p:cNvSpPr>
          <p:nvPr/>
        </p:nvSpPr>
        <p:spPr bwMode="auto">
          <a:xfrm>
            <a:off x="4367213" y="2133600"/>
            <a:ext cx="1295400" cy="4064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p>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（各種記述要素）</a:t>
            </a:r>
          </a:p>
        </p:txBody>
      </p:sp>
      <p:sp>
        <p:nvSpPr>
          <p:cNvPr id="828466" name="Text Box 50"/>
          <p:cNvSpPr txBox="1">
            <a:spLocks noChangeArrowheads="1"/>
          </p:cNvSpPr>
          <p:nvPr/>
        </p:nvSpPr>
        <p:spPr bwMode="auto">
          <a:xfrm>
            <a:off x="3503613" y="5734050"/>
            <a:ext cx="1295400" cy="52322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p>
          <a:p>
            <a:pPr algn="ctr" fontAlgn="base">
              <a:spcBef>
                <a:spcPct val="0"/>
              </a:spcBef>
              <a:spcAft>
                <a:spcPct val="0"/>
              </a:spcAft>
            </a:pPr>
            <a:r>
              <a:rPr lang="ja-JP" altLang="en-US" sz="900">
                <a:solidFill>
                  <a:srgbClr val="000000"/>
                </a:solidFill>
                <a:latin typeface="Meiryo UI" panose="020B0604030504040204" pitchFamily="50" charset="-128"/>
                <a:ea typeface="Meiryo UI" panose="020B0604030504040204" pitchFamily="50" charset="-128"/>
              </a:rPr>
              <a:t>（各種記述規則・要素）</a:t>
            </a:r>
          </a:p>
        </p:txBody>
      </p:sp>
      <p:cxnSp>
        <p:nvCxnSpPr>
          <p:cNvPr id="828467" name="AutoShape 51"/>
          <p:cNvCxnSpPr>
            <a:cxnSpLocks noChangeShapeType="1"/>
            <a:stCxn id="828466" idx="3"/>
            <a:endCxn id="828437" idx="1"/>
          </p:cNvCxnSpPr>
          <p:nvPr/>
        </p:nvCxnSpPr>
        <p:spPr bwMode="auto">
          <a:xfrm flipV="1">
            <a:off x="4799014" y="2962276"/>
            <a:ext cx="1519237" cy="3033385"/>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828469" name="AutoShape 53"/>
          <p:cNvCxnSpPr>
            <a:cxnSpLocks noChangeShapeType="1"/>
            <a:stCxn id="828441" idx="3"/>
            <a:endCxn id="828440" idx="2"/>
          </p:cNvCxnSpPr>
          <p:nvPr/>
        </p:nvCxnSpPr>
        <p:spPr bwMode="auto">
          <a:xfrm>
            <a:off x="2930536" y="2680495"/>
            <a:ext cx="212714" cy="173831"/>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828471" name="Text Box 55"/>
          <p:cNvSpPr txBox="1">
            <a:spLocks noChangeArrowheads="1"/>
          </p:cNvSpPr>
          <p:nvPr/>
        </p:nvSpPr>
        <p:spPr bwMode="auto">
          <a:xfrm>
            <a:off x="1919288" y="2781300"/>
            <a:ext cx="1079500" cy="553998"/>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r>
              <a:rPr lang="en-US" altLang="ja-JP" sz="1000">
                <a:solidFill>
                  <a:srgbClr val="000000"/>
                </a:solidFill>
                <a:latin typeface="Meiryo UI" panose="020B0604030504040204" pitchFamily="50" charset="-128"/>
                <a:ea typeface="Meiryo UI" panose="020B0604030504040204" pitchFamily="50" charset="-128"/>
              </a:rPr>
              <a:t>ISBD/MARC</a:t>
            </a:r>
            <a:r>
              <a:rPr lang="ja-JP" altLang="en-US" sz="1000">
                <a:solidFill>
                  <a:srgbClr val="000000"/>
                </a:solidFill>
                <a:latin typeface="Meiryo UI" panose="020B0604030504040204" pitchFamily="50" charset="-128"/>
                <a:ea typeface="Meiryo UI" panose="020B0604030504040204" pitchFamily="50" charset="-128"/>
              </a:rPr>
              <a:t>）</a:t>
            </a:r>
          </a:p>
        </p:txBody>
      </p:sp>
      <p:sp>
        <p:nvSpPr>
          <p:cNvPr id="828474" name="AutoShape 58"/>
          <p:cNvSpPr>
            <a:spLocks noChangeArrowheads="1"/>
          </p:cNvSpPr>
          <p:nvPr/>
        </p:nvSpPr>
        <p:spPr bwMode="auto">
          <a:xfrm>
            <a:off x="3071813" y="3429000"/>
            <a:ext cx="1873250" cy="577850"/>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記録史料デジタル化</a:t>
            </a:r>
            <a:endParaRPr lang="ja-JP" altLang="en-US" sz="800">
              <a:solidFill>
                <a:srgbClr val="000000"/>
              </a:solidFill>
              <a:latin typeface="Meiryo UI" panose="020B0604030504040204" pitchFamily="50" charset="-128"/>
              <a:ea typeface="Meiryo UI" panose="020B0604030504040204" pitchFamily="50" charset="-128"/>
            </a:endParaRPr>
          </a:p>
        </p:txBody>
      </p:sp>
      <p:sp>
        <p:nvSpPr>
          <p:cNvPr id="828475" name="AutoShape 59"/>
          <p:cNvSpPr>
            <a:spLocks noChangeArrowheads="1"/>
          </p:cNvSpPr>
          <p:nvPr/>
        </p:nvSpPr>
        <p:spPr bwMode="auto">
          <a:xfrm>
            <a:off x="3143250" y="4221163"/>
            <a:ext cx="1873250" cy="577850"/>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博物館資料デジタル化</a:t>
            </a:r>
            <a:endParaRPr lang="ja-JP" altLang="en-US" sz="800">
              <a:solidFill>
                <a:srgbClr val="000000"/>
              </a:solidFill>
              <a:latin typeface="Meiryo UI" panose="020B0604030504040204" pitchFamily="50" charset="-128"/>
              <a:ea typeface="Meiryo UI" panose="020B0604030504040204" pitchFamily="50" charset="-128"/>
            </a:endParaRPr>
          </a:p>
        </p:txBody>
      </p:sp>
      <p:sp>
        <p:nvSpPr>
          <p:cNvPr id="828472" name="Text Box 56"/>
          <p:cNvSpPr txBox="1">
            <a:spLocks noChangeArrowheads="1"/>
          </p:cNvSpPr>
          <p:nvPr/>
        </p:nvSpPr>
        <p:spPr bwMode="auto">
          <a:xfrm>
            <a:off x="3863975" y="3860800"/>
            <a:ext cx="1295400" cy="4064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r>
              <a:rPr lang="en-US" altLang="ja-JP" sz="1000">
                <a:solidFill>
                  <a:srgbClr val="000000"/>
                </a:solidFill>
                <a:latin typeface="Meiryo UI" panose="020B0604030504040204" pitchFamily="50" charset="-128"/>
                <a:ea typeface="Meiryo UI" panose="020B0604030504040204" pitchFamily="50" charset="-128"/>
              </a:rPr>
              <a:t>ISAD/EAD</a:t>
            </a:r>
            <a:r>
              <a:rPr lang="ja-JP" altLang="en-US" sz="1000">
                <a:solidFill>
                  <a:srgbClr val="000000"/>
                </a:solidFill>
                <a:latin typeface="Meiryo UI" panose="020B0604030504040204" pitchFamily="50" charset="-128"/>
                <a:ea typeface="Meiryo UI" panose="020B0604030504040204" pitchFamily="50" charset="-128"/>
              </a:rPr>
              <a:t>）</a:t>
            </a:r>
          </a:p>
        </p:txBody>
      </p:sp>
      <p:sp>
        <p:nvSpPr>
          <p:cNvPr id="828473" name="Text Box 57"/>
          <p:cNvSpPr txBox="1">
            <a:spLocks noChangeArrowheads="1"/>
          </p:cNvSpPr>
          <p:nvPr/>
        </p:nvSpPr>
        <p:spPr bwMode="auto">
          <a:xfrm>
            <a:off x="3863975" y="4724400"/>
            <a:ext cx="1295400" cy="4064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p>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a:t>
            </a:r>
            <a:r>
              <a:rPr lang="en-US" altLang="ja-JP" sz="1000">
                <a:solidFill>
                  <a:srgbClr val="000000"/>
                </a:solidFill>
                <a:latin typeface="Meiryo UI" panose="020B0604030504040204" pitchFamily="50" charset="-128"/>
                <a:ea typeface="Meiryo UI" panose="020B0604030504040204" pitchFamily="50" charset="-128"/>
              </a:rPr>
              <a:t>IGMOI/</a:t>
            </a:r>
            <a:r>
              <a:rPr lang="ja-JP" altLang="en-US" sz="1000">
                <a:solidFill>
                  <a:srgbClr val="000000"/>
                </a:solidFill>
                <a:latin typeface="Meiryo UI" panose="020B0604030504040204" pitchFamily="50" charset="-128"/>
                <a:ea typeface="Meiryo UI" panose="020B0604030504040204" pitchFamily="50" charset="-128"/>
              </a:rPr>
              <a:t>？）</a:t>
            </a:r>
          </a:p>
        </p:txBody>
      </p:sp>
      <p:cxnSp>
        <p:nvCxnSpPr>
          <p:cNvPr id="828476" name="AutoShape 60"/>
          <p:cNvCxnSpPr>
            <a:cxnSpLocks noChangeShapeType="1"/>
            <a:stCxn id="828472" idx="3"/>
            <a:endCxn id="828437" idx="1"/>
          </p:cNvCxnSpPr>
          <p:nvPr/>
        </p:nvCxnSpPr>
        <p:spPr bwMode="auto">
          <a:xfrm flipV="1">
            <a:off x="5159376" y="2962276"/>
            <a:ext cx="1158875" cy="1101725"/>
          </a:xfrm>
          <a:prstGeom prst="straightConnector1">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828477" name="AutoShape 61"/>
          <p:cNvCxnSpPr>
            <a:cxnSpLocks noChangeShapeType="1"/>
            <a:stCxn id="828473" idx="3"/>
            <a:endCxn id="828437" idx="1"/>
          </p:cNvCxnSpPr>
          <p:nvPr/>
        </p:nvCxnSpPr>
        <p:spPr bwMode="auto">
          <a:xfrm flipV="1">
            <a:off x="5159376" y="2962276"/>
            <a:ext cx="1158875" cy="1965325"/>
          </a:xfrm>
          <a:prstGeom prst="straightConnector1">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828478" name="AutoShape 62"/>
          <p:cNvSpPr>
            <a:spLocks noChangeArrowheads="1"/>
          </p:cNvSpPr>
          <p:nvPr/>
        </p:nvSpPr>
        <p:spPr bwMode="auto">
          <a:xfrm>
            <a:off x="6240464" y="4581525"/>
            <a:ext cx="1296987" cy="935038"/>
          </a:xfrm>
          <a:prstGeom prst="wedgeRoundRectCallout">
            <a:avLst>
              <a:gd name="adj1" fmla="val 94065"/>
              <a:gd name="adj2" fmla="val -1273"/>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000" dirty="0">
                <a:solidFill>
                  <a:srgbClr val="FF0000"/>
                </a:solidFill>
                <a:latin typeface="Meiryo UI" panose="020B0604030504040204" pitchFamily="50" charset="-128"/>
                <a:ea typeface="Meiryo UI" panose="020B0604030504040204" pitchFamily="50" charset="-128"/>
              </a:rPr>
              <a:t>保存時に</a:t>
            </a:r>
            <a:r>
              <a:rPr lang="en-US" altLang="ja-JP" sz="1000" dirty="0">
                <a:solidFill>
                  <a:srgbClr val="FF0000"/>
                </a:solidFill>
                <a:latin typeface="Meiryo UI" panose="020B0604030504040204" pitchFamily="50" charset="-128"/>
                <a:ea typeface="Meiryo UI" panose="020B0604030504040204" pitchFamily="50" charset="-128"/>
              </a:rPr>
              <a:t>MODS</a:t>
            </a:r>
            <a:r>
              <a:rPr lang="ja-JP" altLang="en-US" sz="1000" dirty="0">
                <a:solidFill>
                  <a:srgbClr val="FF0000"/>
                </a:solidFill>
                <a:latin typeface="Meiryo UI" panose="020B0604030504040204" pitchFamily="50" charset="-128"/>
                <a:ea typeface="Meiryo UI" panose="020B0604030504040204" pitchFamily="50" charset="-128"/>
              </a:rPr>
              <a:t>にマッピングすることはやめた。</a:t>
            </a:r>
          </a:p>
          <a:p>
            <a:pPr fontAlgn="base">
              <a:spcBef>
                <a:spcPct val="0"/>
              </a:spcBef>
              <a:spcAft>
                <a:spcPct val="0"/>
              </a:spcAft>
            </a:pPr>
            <a:r>
              <a:rPr lang="ja-JP" altLang="en-US" sz="1000" dirty="0">
                <a:solidFill>
                  <a:srgbClr val="FF0000"/>
                </a:solidFill>
                <a:latin typeface="Meiryo UI" panose="020B0604030504040204" pitchFamily="50" charset="-128"/>
                <a:ea typeface="Meiryo UI" panose="020B0604030504040204" pitchFamily="50" charset="-128"/>
              </a:rPr>
              <a:t>無理にマッピングして、情報を欠落させない。</a:t>
            </a:r>
          </a:p>
        </p:txBody>
      </p:sp>
      <p:sp>
        <p:nvSpPr>
          <p:cNvPr id="828479" name="AutoShape 63"/>
          <p:cNvSpPr>
            <a:spLocks noChangeArrowheads="1"/>
          </p:cNvSpPr>
          <p:nvPr/>
        </p:nvSpPr>
        <p:spPr bwMode="auto">
          <a:xfrm>
            <a:off x="5951539" y="3644900"/>
            <a:ext cx="1296987" cy="647700"/>
          </a:xfrm>
          <a:prstGeom prst="wedgeRoundRectCallout">
            <a:avLst>
              <a:gd name="adj1" fmla="val 32741"/>
              <a:gd name="adj2" fmla="val -106370"/>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900" dirty="0">
                <a:solidFill>
                  <a:srgbClr val="0000FF"/>
                </a:solidFill>
                <a:latin typeface="Meiryo UI" panose="020B0604030504040204" pitchFamily="50" charset="-128"/>
                <a:ea typeface="Meiryo UI" panose="020B0604030504040204" pitchFamily="50" charset="-128"/>
              </a:rPr>
              <a:t>統合検索のために、最大公約数の記述要素に無理にでもマッピング</a:t>
            </a:r>
          </a:p>
        </p:txBody>
      </p:sp>
      <p:sp>
        <p:nvSpPr>
          <p:cNvPr id="828480" name="AutoShape 64"/>
          <p:cNvSpPr>
            <a:spLocks noChangeArrowheads="1"/>
          </p:cNvSpPr>
          <p:nvPr/>
        </p:nvSpPr>
        <p:spPr bwMode="auto">
          <a:xfrm>
            <a:off x="4079876" y="1412876"/>
            <a:ext cx="936625" cy="360363"/>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ja-JP" altLang="en-US" sz="1200">
                <a:solidFill>
                  <a:srgbClr val="000000"/>
                </a:solidFill>
                <a:latin typeface="Meiryo UI" panose="020B0604030504040204" pitchFamily="50" charset="-128"/>
                <a:ea typeface="Meiryo UI" panose="020B0604030504040204" pitchFamily="50" charset="-128"/>
              </a:rPr>
              <a:t>ウェブページ</a:t>
            </a:r>
            <a:endParaRPr lang="ja-JP" altLang="en-US" sz="800">
              <a:solidFill>
                <a:srgbClr val="000000"/>
              </a:solidFill>
              <a:latin typeface="Meiryo UI" panose="020B0604030504040204" pitchFamily="50" charset="-128"/>
              <a:ea typeface="Meiryo UI" panose="020B0604030504040204" pitchFamily="50" charset="-128"/>
            </a:endParaRPr>
          </a:p>
        </p:txBody>
      </p:sp>
      <p:sp>
        <p:nvSpPr>
          <p:cNvPr id="828481" name="Text Box 65"/>
          <p:cNvSpPr txBox="1">
            <a:spLocks noChangeArrowheads="1"/>
          </p:cNvSpPr>
          <p:nvPr/>
        </p:nvSpPr>
        <p:spPr bwMode="auto">
          <a:xfrm>
            <a:off x="4943475" y="1557338"/>
            <a:ext cx="1079500" cy="4064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a:spAutoFit/>
          </a:bodyPr>
          <a:lstStyle/>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記述メタデータ</a:t>
            </a:r>
          </a:p>
          <a:p>
            <a:pPr algn="ctr" fontAlgn="base">
              <a:spcBef>
                <a:spcPct val="0"/>
              </a:spcBef>
              <a:spcAft>
                <a:spcPct val="0"/>
              </a:spcAft>
            </a:pPr>
            <a:r>
              <a:rPr lang="ja-JP" altLang="en-US" sz="1000">
                <a:solidFill>
                  <a:srgbClr val="000000"/>
                </a:solidFill>
                <a:latin typeface="Meiryo UI" panose="020B0604030504040204" pitchFamily="50" charset="-128"/>
                <a:ea typeface="Meiryo UI" panose="020B0604030504040204" pitchFamily="50" charset="-128"/>
              </a:rPr>
              <a:t>（</a:t>
            </a:r>
            <a:r>
              <a:rPr lang="en-US" altLang="ja-JP" sz="1000">
                <a:solidFill>
                  <a:srgbClr val="000000"/>
                </a:solidFill>
                <a:latin typeface="Meiryo UI" panose="020B0604030504040204" pitchFamily="50" charset="-128"/>
                <a:ea typeface="Meiryo UI" panose="020B0604030504040204" pitchFamily="50" charset="-128"/>
              </a:rPr>
              <a:t>DC</a:t>
            </a:r>
            <a:r>
              <a:rPr lang="ja-JP" altLang="en-US" sz="1000">
                <a:solidFill>
                  <a:srgbClr val="000000"/>
                </a:solidFill>
                <a:latin typeface="Meiryo UI" panose="020B0604030504040204" pitchFamily="50" charset="-128"/>
                <a:ea typeface="Meiryo UI" panose="020B0604030504040204" pitchFamily="50" charset="-128"/>
              </a:rPr>
              <a:t>）</a:t>
            </a:r>
          </a:p>
        </p:txBody>
      </p:sp>
      <p:cxnSp>
        <p:nvCxnSpPr>
          <p:cNvPr id="828482" name="AutoShape 66"/>
          <p:cNvCxnSpPr>
            <a:cxnSpLocks noChangeShapeType="1"/>
            <a:stCxn id="828481" idx="2"/>
            <a:endCxn id="828437" idx="1"/>
          </p:cNvCxnSpPr>
          <p:nvPr/>
        </p:nvCxnSpPr>
        <p:spPr bwMode="auto">
          <a:xfrm>
            <a:off x="5483226" y="1963739"/>
            <a:ext cx="835025" cy="998537"/>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828483" name="AutoShape 67"/>
          <p:cNvSpPr>
            <a:spLocks noChangeArrowheads="1"/>
          </p:cNvSpPr>
          <p:nvPr/>
        </p:nvSpPr>
        <p:spPr bwMode="auto">
          <a:xfrm>
            <a:off x="6456363" y="1424980"/>
            <a:ext cx="1638300"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en-US" altLang="ja-JP" sz="1200" b="1">
                <a:solidFill>
                  <a:srgbClr val="CC6600"/>
                </a:solidFill>
                <a:latin typeface="Meiryo UI" panose="020B0604030504040204" pitchFamily="50" charset="-128"/>
                <a:ea typeface="Meiryo UI" panose="020B0604030504040204" pitchFamily="50" charset="-128"/>
              </a:rPr>
              <a:t>Web</a:t>
            </a:r>
            <a:r>
              <a:rPr lang="ja-JP" altLang="en-US" sz="1200" b="1">
                <a:solidFill>
                  <a:srgbClr val="CC6600"/>
                </a:solidFill>
                <a:latin typeface="Meiryo UI" panose="020B0604030504040204" pitchFamily="50" charset="-128"/>
                <a:ea typeface="Meiryo UI" panose="020B0604030504040204" pitchFamily="50" charset="-128"/>
              </a:rPr>
              <a:t>サービス連携</a:t>
            </a:r>
          </a:p>
          <a:p>
            <a:pPr algn="ctr" fontAlgn="base">
              <a:spcBef>
                <a:spcPct val="0"/>
              </a:spcBef>
              <a:spcAft>
                <a:spcPct val="0"/>
              </a:spcAft>
            </a:pPr>
            <a:endParaRPr lang="en-US" altLang="ja-JP" sz="1200" b="1">
              <a:solidFill>
                <a:srgbClr val="CC6600"/>
              </a:solidFill>
              <a:latin typeface="Meiryo UI" panose="020B0604030504040204" pitchFamily="50" charset="-128"/>
              <a:ea typeface="Meiryo UI" panose="020B0604030504040204" pitchFamily="50" charset="-128"/>
            </a:endParaRPr>
          </a:p>
        </p:txBody>
      </p:sp>
      <p:sp>
        <p:nvSpPr>
          <p:cNvPr id="828445" name="AutoShape 29"/>
          <p:cNvSpPr>
            <a:spLocks noChangeArrowheads="1"/>
          </p:cNvSpPr>
          <p:nvPr/>
        </p:nvSpPr>
        <p:spPr bwMode="auto">
          <a:xfrm>
            <a:off x="6240464" y="1700213"/>
            <a:ext cx="1647825" cy="6350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lgn="ctr" fontAlgn="base">
              <a:spcBef>
                <a:spcPct val="0"/>
              </a:spcBef>
              <a:spcAft>
                <a:spcPct val="0"/>
              </a:spcAft>
            </a:pPr>
            <a:r>
              <a:rPr lang="ja-JP" altLang="en-US" sz="1200" b="1" dirty="0">
                <a:solidFill>
                  <a:srgbClr val="CC6600"/>
                </a:solidFill>
                <a:latin typeface="Meiryo UI" panose="020B0604030504040204" pitchFamily="50" charset="-128"/>
                <a:ea typeface="Meiryo UI" panose="020B0604030504040204" pitchFamily="50" charset="-128"/>
              </a:rPr>
              <a:t>横断検索</a:t>
            </a:r>
          </a:p>
          <a:p>
            <a:pPr algn="ctr" fontAlgn="base">
              <a:spcBef>
                <a:spcPct val="0"/>
              </a:spcBef>
              <a:spcAft>
                <a:spcPct val="0"/>
              </a:spcAft>
            </a:pPr>
            <a:r>
              <a:rPr lang="ja-JP" altLang="en-US" sz="900" b="1" dirty="0">
                <a:solidFill>
                  <a:srgbClr val="CC6600"/>
                </a:solidFill>
                <a:latin typeface="Meiryo UI" panose="020B0604030504040204" pitchFamily="50" charset="-128"/>
                <a:ea typeface="Meiryo UI" panose="020B0604030504040204" pitchFamily="50" charset="-128"/>
              </a:rPr>
              <a:t>（検索結果はプロトコルによる）</a:t>
            </a:r>
          </a:p>
        </p:txBody>
      </p:sp>
      <p:sp>
        <p:nvSpPr>
          <p:cNvPr id="828484" name="AutoShape 68"/>
          <p:cNvSpPr>
            <a:spLocks noChangeArrowheads="1"/>
          </p:cNvSpPr>
          <p:nvPr/>
        </p:nvSpPr>
        <p:spPr bwMode="auto">
          <a:xfrm>
            <a:off x="7967662" y="692151"/>
            <a:ext cx="1727201" cy="655638"/>
          </a:xfrm>
          <a:prstGeom prst="wedgeRoundRectCallout">
            <a:avLst>
              <a:gd name="adj1" fmla="val -84583"/>
              <a:gd name="adj2" fmla="val 97801"/>
              <a:gd name="adj3" fmla="val 16667"/>
            </a:avLst>
          </a:prstGeom>
          <a:solidFill>
            <a:schemeClr val="bg1">
              <a:alpha val="70000"/>
            </a:schemeClr>
          </a:solidFill>
          <a:ln w="28575" algn="ctr">
            <a:solidFill>
              <a:srgbClr val="8E8E8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r>
              <a:rPr lang="ja-JP" altLang="en-US" sz="1200" dirty="0">
                <a:solidFill>
                  <a:srgbClr val="FF0000"/>
                </a:solidFill>
                <a:latin typeface="Meiryo UI" panose="020B0604030504040204" pitchFamily="50" charset="-128"/>
                <a:ea typeface="Meiryo UI" panose="020B0604030504040204" pitchFamily="50" charset="-128"/>
              </a:rPr>
              <a:t>将来的には、メタデータ検索ではなく、サービス連携を目指す</a:t>
            </a:r>
          </a:p>
        </p:txBody>
      </p:sp>
      <p:sp>
        <p:nvSpPr>
          <p:cNvPr id="828485" name="Rectangle 69"/>
          <p:cNvSpPr>
            <a:spLocks noChangeArrowheads="1"/>
          </p:cNvSpPr>
          <p:nvPr/>
        </p:nvSpPr>
        <p:spPr bwMode="auto">
          <a:xfrm>
            <a:off x="-1460225" y="1016794"/>
            <a:ext cx="1152525" cy="3603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ja-JP" altLang="en-US">
                <a:solidFill>
                  <a:srgbClr val="FF0000"/>
                </a:solidFill>
                <a:latin typeface="Meiryo UI" panose="020B0604030504040204" pitchFamily="50" charset="-128"/>
                <a:ea typeface="Meiryo UI" panose="020B0604030504040204" pitchFamily="50" charset="-128"/>
              </a:rPr>
              <a:t>参考</a:t>
            </a:r>
          </a:p>
        </p:txBody>
      </p:sp>
      <p:sp>
        <p:nvSpPr>
          <p:cNvPr id="2" name="フッター プレースホルダー 1"/>
          <p:cNvSpPr>
            <a:spLocks noGrp="1"/>
          </p:cNvSpPr>
          <p:nvPr>
            <p:ph type="ftr" sz="quarter" idx="11"/>
          </p:nvPr>
        </p:nvSpPr>
        <p:spPr/>
        <p:txBody>
          <a:bodyPr/>
          <a:lstStyle/>
          <a:p>
            <a:endParaRPr kumimoji="0" lang="en-US" dirty="0"/>
          </a:p>
        </p:txBody>
      </p:sp>
      <p:sp>
        <p:nvSpPr>
          <p:cNvPr id="65" name="円/楕円 6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2274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7" name="図 6"/>
          <p:cNvPicPr>
            <a:picLocks noChangeAspect="1"/>
          </p:cNvPicPr>
          <p:nvPr/>
        </p:nvPicPr>
        <p:blipFill>
          <a:blip r:embed="rId2"/>
          <a:stretch>
            <a:fillRect/>
          </a:stretch>
        </p:blipFill>
        <p:spPr>
          <a:xfrm>
            <a:off x="1240837" y="121499"/>
            <a:ext cx="9710326" cy="6615001"/>
          </a:xfrm>
          <a:prstGeom prst="rect">
            <a:avLst/>
          </a:prstGeom>
        </p:spPr>
      </p:pic>
    </p:spTree>
    <p:extLst>
      <p:ext uri="{BB962C8B-B14F-4D97-AF65-F5344CB8AC3E}">
        <p14:creationId xmlns:p14="http://schemas.microsoft.com/office/powerpoint/2010/main" val="2610745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0" name="Rectangle 284"/>
          <p:cNvSpPr>
            <a:spLocks noChangeArrowheads="1"/>
          </p:cNvSpPr>
          <p:nvPr/>
        </p:nvSpPr>
        <p:spPr bwMode="auto">
          <a:xfrm>
            <a:off x="7162800" y="1523774"/>
            <a:ext cx="1371600" cy="3497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endParaRPr lang="ja-JP" altLang="en-US"/>
          </a:p>
        </p:txBody>
      </p:sp>
      <p:sp>
        <p:nvSpPr>
          <p:cNvPr id="4381" name="Rectangle 285"/>
          <p:cNvSpPr>
            <a:spLocks noChangeArrowheads="1"/>
          </p:cNvSpPr>
          <p:nvPr/>
        </p:nvSpPr>
        <p:spPr bwMode="auto">
          <a:xfrm>
            <a:off x="7010400" y="836614"/>
            <a:ext cx="1447800" cy="20208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公共図書館</a:t>
            </a:r>
          </a:p>
        </p:txBody>
      </p:sp>
      <p:sp>
        <p:nvSpPr>
          <p:cNvPr id="4357" name="Rectangle 261"/>
          <p:cNvSpPr>
            <a:spLocks noChangeArrowheads="1"/>
          </p:cNvSpPr>
          <p:nvPr/>
        </p:nvSpPr>
        <p:spPr bwMode="auto">
          <a:xfrm>
            <a:off x="8759825" y="511176"/>
            <a:ext cx="1676400" cy="2189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地方公共団体等</a:t>
            </a:r>
            <a:endParaRPr lang="ja-JP" altLang="en-US" b="1">
              <a:latin typeface="ＭＳ Ｐゴシック" panose="020B0600070205080204" pitchFamily="50" charset="-128"/>
            </a:endParaRPr>
          </a:p>
        </p:txBody>
      </p:sp>
      <p:sp>
        <p:nvSpPr>
          <p:cNvPr id="4330" name="Rectangle 234"/>
          <p:cNvSpPr>
            <a:spLocks noChangeArrowheads="1"/>
          </p:cNvSpPr>
          <p:nvPr/>
        </p:nvSpPr>
        <p:spPr bwMode="auto">
          <a:xfrm>
            <a:off x="5791200" y="620714"/>
            <a:ext cx="1143000" cy="2084387"/>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en-US" altLang="ja-JP" sz="900" b="1">
                <a:latin typeface="ＭＳ Ｐゴシック" panose="020B0600070205080204" pitchFamily="50" charset="-128"/>
              </a:rPr>
              <a:t>NDL</a:t>
            </a:r>
            <a:r>
              <a:rPr lang="ja-JP" altLang="en-US" sz="900" b="1">
                <a:latin typeface="ＭＳ Ｐゴシック" panose="020B0600070205080204" pitchFamily="50" charset="-128"/>
              </a:rPr>
              <a:t>（貴重書</a:t>
            </a:r>
            <a:r>
              <a:rPr lang="en-US" altLang="ja-JP" sz="900" b="1">
                <a:latin typeface="ＭＳ Ｐゴシック" panose="020B0600070205080204" pitchFamily="50" charset="-128"/>
              </a:rPr>
              <a:t>DB</a:t>
            </a:r>
            <a:r>
              <a:rPr lang="ja-JP" altLang="en-US" sz="900" b="1">
                <a:latin typeface="ＭＳ Ｐゴシック" panose="020B0600070205080204" pitchFamily="50" charset="-128"/>
              </a:rPr>
              <a:t>．．．）</a:t>
            </a:r>
          </a:p>
        </p:txBody>
      </p:sp>
      <p:sp>
        <p:nvSpPr>
          <p:cNvPr id="4270" name="Rectangle 174"/>
          <p:cNvSpPr>
            <a:spLocks noChangeArrowheads="1"/>
          </p:cNvSpPr>
          <p:nvPr/>
        </p:nvSpPr>
        <p:spPr bwMode="auto">
          <a:xfrm>
            <a:off x="1814513" y="672874"/>
            <a:ext cx="1143000" cy="3497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endParaRPr lang="ja-JP" altLang="en-US"/>
          </a:p>
        </p:txBody>
      </p:sp>
      <p:sp>
        <p:nvSpPr>
          <p:cNvPr id="4263" name="Rectangle 167"/>
          <p:cNvSpPr>
            <a:spLocks noChangeArrowheads="1"/>
          </p:cNvSpPr>
          <p:nvPr/>
        </p:nvSpPr>
        <p:spPr bwMode="auto">
          <a:xfrm>
            <a:off x="3200400" y="1559493"/>
            <a:ext cx="1371600" cy="3497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endParaRPr lang="ja-JP" altLang="en-US"/>
          </a:p>
        </p:txBody>
      </p:sp>
      <p:sp>
        <p:nvSpPr>
          <p:cNvPr id="4221" name="Rectangle 125"/>
          <p:cNvSpPr>
            <a:spLocks noChangeArrowheads="1"/>
          </p:cNvSpPr>
          <p:nvPr/>
        </p:nvSpPr>
        <p:spPr bwMode="auto">
          <a:xfrm>
            <a:off x="2782888" y="0"/>
            <a:ext cx="7632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chemeClr val="tx2"/>
                </a:solidFill>
                <a:latin typeface="Times New Roman" panose="02020603050405020304" pitchFamily="18" charset="0"/>
                <a:ea typeface="ＭＳ Ｐゴシック" panose="020B0600070205080204" pitchFamily="50" charset="-128"/>
              </a:defRPr>
            </a:lvl1pPr>
            <a:lvl2pPr algn="ctr">
              <a:defRPr kumimoji="1" sz="4400">
                <a:solidFill>
                  <a:schemeClr val="tx2"/>
                </a:solidFill>
                <a:latin typeface="Times New Roman" panose="02020603050405020304" pitchFamily="18" charset="0"/>
                <a:ea typeface="ＭＳ Ｐゴシック" panose="020B0600070205080204" pitchFamily="50" charset="-128"/>
              </a:defRPr>
            </a:lvl2pPr>
            <a:lvl3pPr algn="ctr">
              <a:defRPr kumimoji="1" sz="4400">
                <a:solidFill>
                  <a:schemeClr val="tx2"/>
                </a:solidFill>
                <a:latin typeface="Times New Roman" panose="02020603050405020304" pitchFamily="18" charset="0"/>
                <a:ea typeface="ＭＳ Ｐゴシック" panose="020B0600070205080204" pitchFamily="50" charset="-128"/>
              </a:defRPr>
            </a:lvl3pPr>
            <a:lvl4pPr algn="ctr">
              <a:defRPr kumimoji="1" sz="4400">
                <a:solidFill>
                  <a:schemeClr val="tx2"/>
                </a:solidFill>
                <a:latin typeface="Times New Roman" panose="02020603050405020304" pitchFamily="18" charset="0"/>
                <a:ea typeface="ＭＳ Ｐゴシック" panose="020B0600070205080204" pitchFamily="50" charset="-128"/>
              </a:defRPr>
            </a:lvl4pPr>
            <a:lvl5pPr algn="ctr">
              <a:defRPr kumimoji="1" sz="4400">
                <a:solidFill>
                  <a:schemeClr val="tx2"/>
                </a:solidFill>
                <a:latin typeface="Times New Roman" panose="02020603050405020304" pitchFamily="18" charset="0"/>
                <a:ea typeface="ＭＳ Ｐゴシック" panose="020B0600070205080204" pitchFamily="50" charset="-128"/>
              </a:defRPr>
            </a:lvl5pPr>
            <a:lvl6pPr marL="457200" algn="ctr" fontAlgn="base">
              <a:spcBef>
                <a:spcPct val="0"/>
              </a:spcBef>
              <a:spcAft>
                <a:spcPct val="0"/>
              </a:spcAft>
              <a:defRPr kumimoji="1" sz="4400">
                <a:solidFill>
                  <a:schemeClr val="tx2"/>
                </a:solidFill>
                <a:latin typeface="Times New Roman" panose="02020603050405020304" pitchFamily="18" charset="0"/>
                <a:ea typeface="ＭＳ Ｐゴシック" panose="020B0600070205080204" pitchFamily="50" charset="-128"/>
              </a:defRPr>
            </a:lvl6pPr>
            <a:lvl7pPr marL="914400" algn="ctr" fontAlgn="base">
              <a:spcBef>
                <a:spcPct val="0"/>
              </a:spcBef>
              <a:spcAft>
                <a:spcPct val="0"/>
              </a:spcAft>
              <a:defRPr kumimoji="1" sz="4400">
                <a:solidFill>
                  <a:schemeClr val="tx2"/>
                </a:solidFill>
                <a:latin typeface="Times New Roman" panose="02020603050405020304" pitchFamily="18" charset="0"/>
                <a:ea typeface="ＭＳ Ｐゴシック" panose="020B0600070205080204" pitchFamily="50" charset="-128"/>
              </a:defRPr>
            </a:lvl7pPr>
            <a:lvl8pPr marL="1371600" algn="ctr" fontAlgn="base">
              <a:spcBef>
                <a:spcPct val="0"/>
              </a:spcBef>
              <a:spcAft>
                <a:spcPct val="0"/>
              </a:spcAft>
              <a:defRPr kumimoji="1" sz="4400">
                <a:solidFill>
                  <a:schemeClr val="tx2"/>
                </a:solidFill>
                <a:latin typeface="Times New Roman" panose="02020603050405020304" pitchFamily="18" charset="0"/>
                <a:ea typeface="ＭＳ Ｐゴシック" panose="020B0600070205080204" pitchFamily="50" charset="-128"/>
              </a:defRPr>
            </a:lvl8pPr>
            <a:lvl9pPr marL="1828800" algn="ctr" fontAlgn="base">
              <a:spcBef>
                <a:spcPct val="0"/>
              </a:spcBef>
              <a:spcAft>
                <a:spcPct val="0"/>
              </a:spcAft>
              <a:defRPr kumimoji="1" sz="4400">
                <a:solidFill>
                  <a:schemeClr val="tx2"/>
                </a:solidFill>
                <a:latin typeface="Times New Roman" panose="02020603050405020304" pitchFamily="18" charset="0"/>
                <a:ea typeface="ＭＳ Ｐゴシック" panose="020B0600070205080204" pitchFamily="50" charset="-128"/>
              </a:defRPr>
            </a:lvl9pPr>
          </a:lstStyle>
          <a:p>
            <a:pPr algn="l"/>
            <a:r>
              <a:rPr lang="ja-JP" altLang="en-US" sz="1600" b="1" dirty="0">
                <a:latin typeface="ＭＳ Ｐゴシック" panose="020B0600070205080204" pitchFamily="50" charset="-128"/>
              </a:rPr>
              <a:t>デジタルアーカイブポータル構築で必要な機能モジュール</a:t>
            </a:r>
          </a:p>
        </p:txBody>
      </p:sp>
      <p:sp>
        <p:nvSpPr>
          <p:cNvPr id="4241" name="AutoShape 145"/>
          <p:cNvSpPr>
            <a:spLocks noChangeArrowheads="1"/>
          </p:cNvSpPr>
          <p:nvPr/>
        </p:nvSpPr>
        <p:spPr bwMode="auto">
          <a:xfrm>
            <a:off x="-2819400" y="4249738"/>
            <a:ext cx="509587" cy="431800"/>
          </a:xfrm>
          <a:prstGeom prst="can">
            <a:avLst>
              <a:gd name="adj" fmla="val 25000"/>
            </a:avLst>
          </a:prstGeom>
          <a:gradFill rotWithShape="0">
            <a:gsLst>
              <a:gs pos="0">
                <a:srgbClr val="EAEAEA"/>
              </a:gs>
              <a:gs pos="100000">
                <a:srgbClr val="EAEAEA">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Dnavi</a:t>
            </a:r>
          </a:p>
          <a:p>
            <a:pPr algn="ctr"/>
            <a:r>
              <a:rPr lang="en-US" altLang="ja-JP" sz="800">
                <a:solidFill>
                  <a:schemeClr val="accent2"/>
                </a:solidFill>
                <a:latin typeface="ＭＳ Ｐゴシック" panose="020B0600070205080204" pitchFamily="50" charset="-128"/>
              </a:rPr>
              <a:t>DB</a:t>
            </a:r>
          </a:p>
        </p:txBody>
      </p:sp>
      <p:sp>
        <p:nvSpPr>
          <p:cNvPr id="4242" name="AutoShape 146"/>
          <p:cNvSpPr>
            <a:spLocks noChangeArrowheads="1"/>
          </p:cNvSpPr>
          <p:nvPr/>
        </p:nvSpPr>
        <p:spPr bwMode="auto">
          <a:xfrm>
            <a:off x="-2057400" y="4191000"/>
            <a:ext cx="676275" cy="539750"/>
          </a:xfrm>
          <a:prstGeom prst="can">
            <a:avLst>
              <a:gd name="adj" fmla="val 25000"/>
            </a:avLst>
          </a:prstGeom>
          <a:gradFill rotWithShape="0">
            <a:gsLst>
              <a:gs pos="0">
                <a:srgbClr val="EAEAEA"/>
              </a:gs>
              <a:gs pos="100000">
                <a:srgbClr val="EAEAEA">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近代デジタル</a:t>
            </a:r>
          </a:p>
          <a:p>
            <a:pPr algn="ctr"/>
            <a:r>
              <a:rPr lang="ja-JP" altLang="en-US" sz="800">
                <a:solidFill>
                  <a:schemeClr val="accent2"/>
                </a:solidFill>
                <a:latin typeface="ＭＳ Ｐゴシック" panose="020B0600070205080204" pitchFamily="50" charset="-128"/>
              </a:rPr>
              <a:t>ライブラリ</a:t>
            </a:r>
          </a:p>
          <a:p>
            <a:pPr algn="ctr"/>
            <a:r>
              <a:rPr lang="en-US" altLang="ja-JP" sz="800">
                <a:solidFill>
                  <a:schemeClr val="accent2"/>
                </a:solidFill>
                <a:latin typeface="ＭＳ Ｐゴシック" panose="020B0600070205080204" pitchFamily="50" charset="-128"/>
              </a:rPr>
              <a:t>DB</a:t>
            </a:r>
          </a:p>
        </p:txBody>
      </p:sp>
      <p:sp>
        <p:nvSpPr>
          <p:cNvPr id="4243" name="AutoShape 147"/>
          <p:cNvSpPr>
            <a:spLocks noChangeArrowheads="1"/>
          </p:cNvSpPr>
          <p:nvPr/>
        </p:nvSpPr>
        <p:spPr bwMode="auto">
          <a:xfrm>
            <a:off x="-2667000" y="4191000"/>
            <a:ext cx="663575" cy="592138"/>
          </a:xfrm>
          <a:prstGeom prst="can">
            <a:avLst>
              <a:gd name="adj" fmla="val 25000"/>
            </a:avLst>
          </a:prstGeom>
          <a:gradFill rotWithShape="0">
            <a:gsLst>
              <a:gs pos="0">
                <a:srgbClr val="EAEAEA"/>
              </a:gs>
              <a:gs pos="100000">
                <a:srgbClr val="EAEAEA">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貴重書サンプル</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r>
              <a:rPr lang="en-US" altLang="ja-JP" sz="800">
                <a:solidFill>
                  <a:schemeClr val="accent2"/>
                </a:solidFill>
                <a:latin typeface="ＭＳ Ｐゴシック" panose="020B0600070205080204" pitchFamily="50" charset="-128"/>
              </a:rPr>
              <a:t>DB</a:t>
            </a:r>
          </a:p>
        </p:txBody>
      </p:sp>
      <p:sp>
        <p:nvSpPr>
          <p:cNvPr id="4244" name="Rectangle 148"/>
          <p:cNvSpPr>
            <a:spLocks noChangeArrowheads="1"/>
          </p:cNvSpPr>
          <p:nvPr/>
        </p:nvSpPr>
        <p:spPr bwMode="auto">
          <a:xfrm>
            <a:off x="4648200" y="836614"/>
            <a:ext cx="914400" cy="2020887"/>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en-US" altLang="ja-JP" sz="900" b="1">
                <a:latin typeface="ＭＳ Ｐゴシック" panose="020B0600070205080204" pitchFamily="50" charset="-128"/>
              </a:rPr>
              <a:t>NDL</a:t>
            </a:r>
          </a:p>
        </p:txBody>
      </p:sp>
      <p:sp>
        <p:nvSpPr>
          <p:cNvPr id="4247" name="Rectangle 151"/>
          <p:cNvSpPr>
            <a:spLocks noChangeArrowheads="1"/>
          </p:cNvSpPr>
          <p:nvPr/>
        </p:nvSpPr>
        <p:spPr bwMode="auto">
          <a:xfrm>
            <a:off x="-3276600" y="903289"/>
            <a:ext cx="990600" cy="325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OAI-PMH</a:t>
            </a:r>
            <a:r>
              <a:rPr lang="ja-JP" altLang="en-US" sz="800">
                <a:solidFill>
                  <a:schemeClr val="accent2"/>
                </a:solidFill>
                <a:latin typeface="ＭＳ Ｐゴシック" panose="020B0600070205080204" pitchFamily="50" charset="-128"/>
              </a:rPr>
              <a:t>ハーベスタ</a:t>
            </a:r>
          </a:p>
          <a:p>
            <a:pPr algn="ctr"/>
            <a:r>
              <a:rPr lang="en-US" altLang="ja-JP" sz="800">
                <a:solidFill>
                  <a:schemeClr val="accent2"/>
                </a:solidFill>
                <a:latin typeface="ＭＳ Ｐゴシック" panose="020B0600070205080204" pitchFamily="50" charset="-128"/>
              </a:rPr>
              <a:t>(UIUC</a:t>
            </a:r>
            <a:r>
              <a:rPr lang="ja-JP" altLang="en-US" sz="800">
                <a:solidFill>
                  <a:schemeClr val="accent2"/>
                </a:solidFill>
                <a:latin typeface="ＭＳ Ｐゴシック" panose="020B0600070205080204" pitchFamily="50" charset="-128"/>
              </a:rPr>
              <a:t>等</a:t>
            </a:r>
            <a:r>
              <a:rPr lang="en-US" altLang="ja-JP" sz="800">
                <a:solidFill>
                  <a:schemeClr val="accent2"/>
                </a:solidFill>
                <a:latin typeface="ＭＳ Ｐゴシック" panose="020B0600070205080204" pitchFamily="50" charset="-128"/>
              </a:rPr>
              <a:t>)</a:t>
            </a:r>
          </a:p>
        </p:txBody>
      </p:sp>
      <p:sp>
        <p:nvSpPr>
          <p:cNvPr id="4248" name="Rectangle 152"/>
          <p:cNvSpPr>
            <a:spLocks noChangeArrowheads="1"/>
          </p:cNvSpPr>
          <p:nvPr/>
        </p:nvSpPr>
        <p:spPr bwMode="auto">
          <a:xfrm>
            <a:off x="-1295400" y="3429000"/>
            <a:ext cx="762000" cy="241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クライアント機能</a:t>
            </a:r>
          </a:p>
        </p:txBody>
      </p:sp>
      <p:sp>
        <p:nvSpPr>
          <p:cNvPr id="4249" name="Rectangle 153"/>
          <p:cNvSpPr>
            <a:spLocks noChangeArrowheads="1"/>
          </p:cNvSpPr>
          <p:nvPr/>
        </p:nvSpPr>
        <p:spPr bwMode="auto">
          <a:xfrm>
            <a:off x="4800600" y="1916113"/>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50" name="Rectangle 154"/>
          <p:cNvSpPr>
            <a:spLocks noChangeArrowheads="1"/>
          </p:cNvSpPr>
          <p:nvPr/>
        </p:nvSpPr>
        <p:spPr bwMode="auto">
          <a:xfrm>
            <a:off x="-1600200" y="4724400"/>
            <a:ext cx="1014412" cy="368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51" name="AutoShape 155"/>
          <p:cNvSpPr>
            <a:spLocks noChangeArrowheads="1"/>
          </p:cNvSpPr>
          <p:nvPr/>
        </p:nvSpPr>
        <p:spPr bwMode="auto">
          <a:xfrm>
            <a:off x="4724400" y="1201738"/>
            <a:ext cx="685800" cy="53975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NDL-OPAC</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（蔵書目録）</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252" name="Rectangle 156"/>
          <p:cNvSpPr>
            <a:spLocks noChangeArrowheads="1"/>
          </p:cNvSpPr>
          <p:nvPr/>
        </p:nvSpPr>
        <p:spPr bwMode="auto">
          <a:xfrm>
            <a:off x="5664200" y="836614"/>
            <a:ext cx="1143000" cy="2020887"/>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en-US" altLang="ja-JP" sz="900" b="1">
                <a:latin typeface="ＭＳ Ｐゴシック" panose="020B0600070205080204" pitchFamily="50" charset="-128"/>
              </a:rPr>
              <a:t>NDL</a:t>
            </a:r>
            <a:r>
              <a:rPr lang="ja-JP" altLang="en-US" sz="900" b="1">
                <a:latin typeface="ＭＳ Ｐゴシック" panose="020B0600070205080204" pitchFamily="50" charset="-128"/>
              </a:rPr>
              <a:t>（近代デジタルライブラリ）</a:t>
            </a:r>
          </a:p>
        </p:txBody>
      </p:sp>
      <p:sp>
        <p:nvSpPr>
          <p:cNvPr id="4253" name="Rectangle 157"/>
          <p:cNvSpPr>
            <a:spLocks noChangeArrowheads="1"/>
          </p:cNvSpPr>
          <p:nvPr/>
        </p:nvSpPr>
        <p:spPr bwMode="auto">
          <a:xfrm>
            <a:off x="5707063" y="2420938"/>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54" name="AutoShape 158"/>
          <p:cNvSpPr>
            <a:spLocks noChangeArrowheads="1"/>
          </p:cNvSpPr>
          <p:nvPr/>
        </p:nvSpPr>
        <p:spPr bwMode="auto">
          <a:xfrm>
            <a:off x="5880101" y="1916114"/>
            <a:ext cx="676275" cy="414337"/>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近デジ目録</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255" name="AutoShape 159"/>
          <p:cNvSpPr>
            <a:spLocks noChangeArrowheads="1"/>
          </p:cNvSpPr>
          <p:nvPr/>
        </p:nvSpPr>
        <p:spPr bwMode="auto">
          <a:xfrm>
            <a:off x="5880101" y="1268413"/>
            <a:ext cx="676275" cy="53975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近デジ</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コンテンツ</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一次情報）</a:t>
            </a:r>
          </a:p>
        </p:txBody>
      </p:sp>
      <p:sp>
        <p:nvSpPr>
          <p:cNvPr id="4257" name="Rectangle 161"/>
          <p:cNvSpPr>
            <a:spLocks noChangeArrowheads="1"/>
          </p:cNvSpPr>
          <p:nvPr/>
        </p:nvSpPr>
        <p:spPr bwMode="auto">
          <a:xfrm>
            <a:off x="3048000" y="836614"/>
            <a:ext cx="1447800" cy="20208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大学図書館</a:t>
            </a:r>
          </a:p>
        </p:txBody>
      </p:sp>
      <p:sp>
        <p:nvSpPr>
          <p:cNvPr id="4258" name="Rectangle 162"/>
          <p:cNvSpPr>
            <a:spLocks noChangeArrowheads="1"/>
          </p:cNvSpPr>
          <p:nvPr/>
        </p:nvSpPr>
        <p:spPr bwMode="auto">
          <a:xfrm>
            <a:off x="3143250" y="1851025"/>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59" name="AutoShape 163"/>
          <p:cNvSpPr>
            <a:spLocks noChangeArrowheads="1"/>
          </p:cNvSpPr>
          <p:nvPr/>
        </p:nvSpPr>
        <p:spPr bwMode="auto">
          <a:xfrm>
            <a:off x="3071814" y="1130300"/>
            <a:ext cx="676275" cy="53975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大学図書館</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OPAC</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蔵書目録</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260" name="AutoShape 164"/>
          <p:cNvSpPr>
            <a:spLocks noChangeArrowheads="1"/>
          </p:cNvSpPr>
          <p:nvPr/>
        </p:nvSpPr>
        <p:spPr bwMode="auto">
          <a:xfrm>
            <a:off x="3863975" y="1268413"/>
            <a:ext cx="566738" cy="4572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機関レポジトリ</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一次情報）</a:t>
            </a:r>
          </a:p>
        </p:txBody>
      </p:sp>
      <p:sp>
        <p:nvSpPr>
          <p:cNvPr id="4262" name="Rectangle 166"/>
          <p:cNvSpPr>
            <a:spLocks noChangeArrowheads="1"/>
          </p:cNvSpPr>
          <p:nvPr/>
        </p:nvSpPr>
        <p:spPr bwMode="auto">
          <a:xfrm>
            <a:off x="3863975" y="2420938"/>
            <a:ext cx="533400" cy="304800"/>
          </a:xfrm>
          <a:prstGeom prst="rect">
            <a:avLst/>
          </a:prstGeom>
          <a:solidFill>
            <a:schemeClr val="bg1"/>
          </a:solidFill>
          <a:ln w="9525">
            <a:solidFill>
              <a:schemeClr val="tx1"/>
            </a:solidFill>
            <a:prstDash val="dash"/>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64" name="Rectangle 168"/>
          <p:cNvSpPr>
            <a:spLocks noChangeArrowheads="1"/>
          </p:cNvSpPr>
          <p:nvPr/>
        </p:nvSpPr>
        <p:spPr bwMode="auto">
          <a:xfrm>
            <a:off x="1703388" y="1335089"/>
            <a:ext cx="1295400" cy="15890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文化遺産オンラインサイト</a:t>
            </a:r>
          </a:p>
        </p:txBody>
      </p:sp>
      <p:sp>
        <p:nvSpPr>
          <p:cNvPr id="4266" name="Rectangle 170"/>
          <p:cNvSpPr>
            <a:spLocks noChangeArrowheads="1"/>
          </p:cNvSpPr>
          <p:nvPr/>
        </p:nvSpPr>
        <p:spPr bwMode="auto">
          <a:xfrm>
            <a:off x="1855788" y="1604963"/>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収集機能</a:t>
            </a:r>
          </a:p>
        </p:txBody>
      </p:sp>
      <p:sp>
        <p:nvSpPr>
          <p:cNvPr id="4267" name="Rectangle 171"/>
          <p:cNvSpPr>
            <a:spLocks noChangeArrowheads="1"/>
          </p:cNvSpPr>
          <p:nvPr/>
        </p:nvSpPr>
        <p:spPr bwMode="auto">
          <a:xfrm>
            <a:off x="1779588" y="2520950"/>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68" name="Rectangle 172"/>
          <p:cNvSpPr>
            <a:spLocks noChangeArrowheads="1"/>
          </p:cNvSpPr>
          <p:nvPr/>
        </p:nvSpPr>
        <p:spPr bwMode="auto">
          <a:xfrm>
            <a:off x="1738313" y="657225"/>
            <a:ext cx="1143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美術館・博物館</a:t>
            </a:r>
          </a:p>
        </p:txBody>
      </p:sp>
      <p:sp>
        <p:nvSpPr>
          <p:cNvPr id="4269" name="AutoShape 173"/>
          <p:cNvSpPr>
            <a:spLocks noChangeArrowheads="1"/>
          </p:cNvSpPr>
          <p:nvPr/>
        </p:nvSpPr>
        <p:spPr bwMode="auto">
          <a:xfrm>
            <a:off x="-1066800" y="5562600"/>
            <a:ext cx="676275" cy="539750"/>
          </a:xfrm>
          <a:prstGeom prst="can">
            <a:avLst>
              <a:gd name="adj" fmla="val 25000"/>
            </a:avLst>
          </a:prstGeom>
          <a:gradFill rotWithShape="0">
            <a:gsLst>
              <a:gs pos="0">
                <a:srgbClr val="EAEAEA"/>
              </a:gs>
              <a:gs pos="100000">
                <a:srgbClr val="EAEAEA">
                  <a:gamma/>
                  <a:shade val="46275"/>
                  <a:invGamma/>
                </a:srgbClr>
              </a:gs>
            </a:gsLst>
            <a:lin ang="0" scaled="1"/>
          </a:gra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近デジ目録</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レポジトリ</a:t>
            </a:r>
          </a:p>
        </p:txBody>
      </p:sp>
      <p:sp>
        <p:nvSpPr>
          <p:cNvPr id="4272" name="AutoShape 176"/>
          <p:cNvSpPr>
            <a:spLocks noChangeArrowheads="1"/>
          </p:cNvSpPr>
          <p:nvPr/>
        </p:nvSpPr>
        <p:spPr bwMode="auto">
          <a:xfrm>
            <a:off x="2424114" y="809625"/>
            <a:ext cx="414337" cy="3048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デジタル</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アーカイブ</a:t>
            </a:r>
          </a:p>
        </p:txBody>
      </p:sp>
      <p:sp>
        <p:nvSpPr>
          <p:cNvPr id="4273" name="Rectangle 177"/>
          <p:cNvSpPr>
            <a:spLocks noChangeArrowheads="1"/>
          </p:cNvSpPr>
          <p:nvPr/>
        </p:nvSpPr>
        <p:spPr bwMode="auto">
          <a:xfrm>
            <a:off x="1798638" y="838200"/>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74" name="Rectangle 178"/>
          <p:cNvSpPr>
            <a:spLocks noChangeArrowheads="1"/>
          </p:cNvSpPr>
          <p:nvPr/>
        </p:nvSpPr>
        <p:spPr bwMode="auto">
          <a:xfrm>
            <a:off x="6286500" y="2420939"/>
            <a:ext cx="457200"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276" name="Rectangle 180"/>
          <p:cNvSpPr>
            <a:spLocks noChangeArrowheads="1"/>
          </p:cNvSpPr>
          <p:nvPr/>
        </p:nvSpPr>
        <p:spPr bwMode="auto">
          <a:xfrm>
            <a:off x="2389188" y="2520950"/>
            <a:ext cx="457200" cy="325438"/>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277" name="Rectangle 181"/>
          <p:cNvSpPr>
            <a:spLocks noChangeArrowheads="1"/>
          </p:cNvSpPr>
          <p:nvPr/>
        </p:nvSpPr>
        <p:spPr bwMode="auto">
          <a:xfrm>
            <a:off x="5791200" y="3500438"/>
            <a:ext cx="2286000" cy="1828800"/>
          </a:xfrm>
          <a:prstGeom prst="rect">
            <a:avLst/>
          </a:prstGeom>
          <a:solidFill>
            <a:srgbClr val="CCFFFF"/>
          </a:solidFill>
          <a:ln w="25400">
            <a:solidFill>
              <a:srgbClr val="008080"/>
            </a:solidFill>
            <a:miter lim="800000"/>
            <a:headEnd/>
            <a:tailEnd/>
          </a:ln>
          <a:effectLst>
            <a:outerShdw dist="35921" dir="2700000" algn="ctr" rotWithShape="0">
              <a:srgbClr val="808080"/>
            </a:outerShdw>
          </a:effectLst>
        </p:spPr>
        <p:txBody>
          <a:bodyPr lIns="36000" tIns="36000" rIns="36000" bIns="36000"/>
          <a:lstStyle/>
          <a:p>
            <a:r>
              <a:rPr lang="ja-JP" altLang="en-US" sz="900" b="1">
                <a:latin typeface="ＭＳ Ｐゴシック" panose="020B0600070205080204" pitchFamily="50" charset="-128"/>
              </a:rPr>
              <a:t>デジタルアーカイブポータル</a:t>
            </a:r>
          </a:p>
        </p:txBody>
      </p:sp>
      <p:sp>
        <p:nvSpPr>
          <p:cNvPr id="4279" name="Rectangle 183"/>
          <p:cNvSpPr>
            <a:spLocks noChangeArrowheads="1"/>
          </p:cNvSpPr>
          <p:nvPr/>
        </p:nvSpPr>
        <p:spPr bwMode="auto">
          <a:xfrm>
            <a:off x="5951538" y="3889375"/>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収集機能</a:t>
            </a:r>
          </a:p>
        </p:txBody>
      </p:sp>
      <p:sp>
        <p:nvSpPr>
          <p:cNvPr id="4280" name="Rectangle 184"/>
          <p:cNvSpPr>
            <a:spLocks noChangeArrowheads="1"/>
          </p:cNvSpPr>
          <p:nvPr/>
        </p:nvSpPr>
        <p:spPr bwMode="auto">
          <a:xfrm>
            <a:off x="6629400" y="3805238"/>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RSS</a:t>
            </a:r>
            <a:r>
              <a:rPr lang="ja-JP" altLang="en-US" sz="800">
                <a:solidFill>
                  <a:schemeClr val="accent2"/>
                </a:solidFill>
                <a:latin typeface="ＭＳ Ｐゴシック" panose="020B0600070205080204" pitchFamily="50" charset="-128"/>
              </a:rPr>
              <a:t>文書</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収集機能</a:t>
            </a:r>
          </a:p>
        </p:txBody>
      </p:sp>
      <p:sp>
        <p:nvSpPr>
          <p:cNvPr id="4281" name="Rectangle 185"/>
          <p:cNvSpPr>
            <a:spLocks noChangeArrowheads="1"/>
          </p:cNvSpPr>
          <p:nvPr/>
        </p:nvSpPr>
        <p:spPr bwMode="auto">
          <a:xfrm>
            <a:off x="7319963" y="3889375"/>
            <a:ext cx="576262" cy="4572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クライアント</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機能</a:t>
            </a:r>
          </a:p>
        </p:txBody>
      </p:sp>
      <p:sp>
        <p:nvSpPr>
          <p:cNvPr id="4282" name="Rectangle 186"/>
          <p:cNvSpPr>
            <a:spLocks noChangeArrowheads="1"/>
          </p:cNvSpPr>
          <p:nvPr/>
        </p:nvSpPr>
        <p:spPr bwMode="auto">
          <a:xfrm>
            <a:off x="-838200" y="3733800"/>
            <a:ext cx="457200" cy="325438"/>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283" name="AutoShape 187"/>
          <p:cNvSpPr>
            <a:spLocks noChangeArrowheads="1"/>
          </p:cNvSpPr>
          <p:nvPr/>
        </p:nvSpPr>
        <p:spPr bwMode="auto">
          <a:xfrm>
            <a:off x="6400800" y="4371975"/>
            <a:ext cx="609600" cy="381000"/>
          </a:xfrm>
          <a:prstGeom prst="can">
            <a:avLst>
              <a:gd name="adj" fmla="val 25000"/>
            </a:avLst>
          </a:prstGeom>
          <a:solidFill>
            <a:srgbClr val="FFCCFF"/>
          </a:solidFill>
          <a:ln w="28575">
            <a:solidFill>
              <a:srgbClr val="800080"/>
            </a:solidFill>
            <a:round/>
            <a:headEnd/>
            <a:tailEnd/>
          </a:ln>
          <a:effectLst>
            <a:outerShdw dist="107763" dir="2700000" algn="ctr" rotWithShape="0">
              <a:schemeClr val="bg2"/>
            </a:outerShdw>
          </a:effectLst>
        </p:spPr>
        <p:txBody>
          <a:bodyPr wrap="none" anchor="ctr"/>
          <a:lstStyle/>
          <a:p>
            <a:pPr algn="ctr"/>
            <a:r>
              <a:rPr lang="ja-JP" altLang="en-US" sz="800">
                <a:solidFill>
                  <a:schemeClr val="accent2"/>
                </a:solidFill>
                <a:latin typeface="ＭＳ Ｐゴシック" panose="020B0600070205080204" pitchFamily="50" charset="-128"/>
              </a:rPr>
              <a:t>メタデータ</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DB</a:t>
            </a:r>
          </a:p>
        </p:txBody>
      </p:sp>
      <p:sp>
        <p:nvSpPr>
          <p:cNvPr id="4284" name="Rectangle 188"/>
          <p:cNvSpPr>
            <a:spLocks noChangeArrowheads="1"/>
          </p:cNvSpPr>
          <p:nvPr/>
        </p:nvSpPr>
        <p:spPr bwMode="auto">
          <a:xfrm>
            <a:off x="7391400" y="4537075"/>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ja-JP" altLang="en-US" sz="800">
                <a:solidFill>
                  <a:schemeClr val="accent2"/>
                </a:solidFill>
                <a:latin typeface="ＭＳ Ｐゴシック" panose="020B0600070205080204" pitchFamily="50" charset="-128"/>
              </a:rPr>
              <a:t>各種</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検索機能</a:t>
            </a:r>
          </a:p>
        </p:txBody>
      </p:sp>
      <p:sp>
        <p:nvSpPr>
          <p:cNvPr id="4285" name="Rectangle 189"/>
          <p:cNvSpPr>
            <a:spLocks noChangeArrowheads="1"/>
          </p:cNvSpPr>
          <p:nvPr/>
        </p:nvSpPr>
        <p:spPr bwMode="auto">
          <a:xfrm>
            <a:off x="6672263" y="4872038"/>
            <a:ext cx="647700" cy="385762"/>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ja-JP" altLang="en-US" sz="800">
                <a:solidFill>
                  <a:schemeClr val="accent2"/>
                </a:solidFill>
                <a:latin typeface="ＭＳ Ｐゴシック" panose="020B0600070205080204" pitchFamily="50" charset="-128"/>
              </a:rPr>
              <a:t>メタデータ</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一覧表示機能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286" name="Rectangle 190"/>
          <p:cNvSpPr>
            <a:spLocks noChangeArrowheads="1"/>
          </p:cNvSpPr>
          <p:nvPr/>
        </p:nvSpPr>
        <p:spPr bwMode="auto">
          <a:xfrm>
            <a:off x="-3581400" y="2514600"/>
            <a:ext cx="533400" cy="304800"/>
          </a:xfrm>
          <a:prstGeom prst="rect">
            <a:avLst/>
          </a:prstGeom>
          <a:gradFill rotWithShape="0">
            <a:gsLst>
              <a:gs pos="0">
                <a:srgbClr val="FFFF99"/>
              </a:gs>
              <a:gs pos="100000">
                <a:srgbClr val="FFFF99">
                  <a:gamma/>
                  <a:shade val="46275"/>
                  <a:invGamma/>
                </a:srgbClr>
              </a:gs>
            </a:gsLst>
            <a:lin ang="0" scaled="1"/>
          </a:gradFill>
          <a:ln w="9525">
            <a:solidFill>
              <a:schemeClr val="tx1"/>
            </a:solidFill>
            <a:miter lim="800000"/>
            <a:headEnd/>
            <a:tailEnd/>
          </a:ln>
          <a:effectLst>
            <a:outerShdw dist="35921" dir="2700000" algn="ctr" rotWithShape="0">
              <a:schemeClr val="bg2"/>
            </a:outerShdw>
          </a:effectLst>
        </p:spPr>
        <p:txBody>
          <a:bodyPr wrap="none" anchor="ctr"/>
          <a:lstStyle/>
          <a:p>
            <a:pPr algn="ctr"/>
            <a:r>
              <a:rPr lang="ja-JP" altLang="en-US" sz="800">
                <a:solidFill>
                  <a:schemeClr val="accent2"/>
                </a:solidFill>
                <a:latin typeface="ＭＳ Ｐゴシック" panose="020B0600070205080204" pitchFamily="50" charset="-128"/>
              </a:rPr>
              <a:t>一次情報への</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リダイレクト</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機能</a:t>
            </a:r>
          </a:p>
        </p:txBody>
      </p:sp>
      <p:sp>
        <p:nvSpPr>
          <p:cNvPr id="4288" name="AutoShape 192"/>
          <p:cNvSpPr>
            <a:spLocks noChangeArrowheads="1"/>
          </p:cNvSpPr>
          <p:nvPr/>
        </p:nvSpPr>
        <p:spPr bwMode="auto">
          <a:xfrm>
            <a:off x="1779588" y="1987550"/>
            <a:ext cx="609600" cy="3810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メタデータ</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DB</a:t>
            </a:r>
          </a:p>
        </p:txBody>
      </p:sp>
      <p:sp>
        <p:nvSpPr>
          <p:cNvPr id="4290" name="AutoShape 194"/>
          <p:cNvSpPr>
            <a:spLocks noChangeArrowheads="1"/>
          </p:cNvSpPr>
          <p:nvPr/>
        </p:nvSpPr>
        <p:spPr bwMode="auto">
          <a:xfrm>
            <a:off x="3863975" y="1844675"/>
            <a:ext cx="566738" cy="4572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機関レポジトリ</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メタデータ）</a:t>
            </a:r>
          </a:p>
        </p:txBody>
      </p:sp>
      <p:sp>
        <p:nvSpPr>
          <p:cNvPr id="4291" name="Rectangle 195"/>
          <p:cNvSpPr>
            <a:spLocks noChangeArrowheads="1"/>
          </p:cNvSpPr>
          <p:nvPr/>
        </p:nvSpPr>
        <p:spPr bwMode="auto">
          <a:xfrm>
            <a:off x="8688388" y="663576"/>
            <a:ext cx="1676400" cy="2189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政府関係機関</a:t>
            </a:r>
            <a:endParaRPr lang="ja-JP" altLang="en-US" b="1">
              <a:latin typeface="ＭＳ Ｐゴシック" panose="020B0600070205080204" pitchFamily="50" charset="-128"/>
            </a:endParaRPr>
          </a:p>
        </p:txBody>
      </p:sp>
      <p:sp>
        <p:nvSpPr>
          <p:cNvPr id="4292" name="Rectangle 196"/>
          <p:cNvSpPr>
            <a:spLocks noChangeArrowheads="1"/>
          </p:cNvSpPr>
          <p:nvPr/>
        </p:nvSpPr>
        <p:spPr bwMode="auto">
          <a:xfrm>
            <a:off x="8616950" y="836613"/>
            <a:ext cx="1676400" cy="2062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政府</a:t>
            </a:r>
            <a:br>
              <a:rPr lang="ja-JP" altLang="en-US" sz="800" b="1">
                <a:latin typeface="ＭＳ Ｐゴシック" panose="020B0600070205080204" pitchFamily="50" charset="-128"/>
              </a:rPr>
            </a:br>
            <a:r>
              <a:rPr lang="ja-JP" altLang="en-US" sz="800" b="1">
                <a:latin typeface="ＭＳ Ｐゴシック" panose="020B0600070205080204" pitchFamily="50" charset="-128"/>
              </a:rPr>
              <a:t>（</a:t>
            </a:r>
            <a:r>
              <a:rPr lang="en-US" altLang="ja-JP" sz="800" b="1">
                <a:latin typeface="ＭＳ Ｐゴシック" panose="020B0600070205080204" pitchFamily="50" charset="-128"/>
              </a:rPr>
              <a:t>Web</a:t>
            </a:r>
            <a:r>
              <a:rPr lang="ja-JP" altLang="en-US" sz="800" b="1">
                <a:latin typeface="ＭＳ Ｐゴシック" panose="020B0600070205080204" pitchFamily="50" charset="-128"/>
              </a:rPr>
              <a:t>サイト及びデジタルアーカイブ）</a:t>
            </a:r>
          </a:p>
        </p:txBody>
      </p:sp>
      <p:sp>
        <p:nvSpPr>
          <p:cNvPr id="4293" name="Rectangle 197"/>
          <p:cNvSpPr>
            <a:spLocks noChangeArrowheads="1"/>
          </p:cNvSpPr>
          <p:nvPr/>
        </p:nvSpPr>
        <p:spPr bwMode="auto">
          <a:xfrm>
            <a:off x="8686800" y="1684338"/>
            <a:ext cx="577850" cy="304800"/>
          </a:xfrm>
          <a:prstGeom prst="rect">
            <a:avLst/>
          </a:prstGeom>
          <a:solidFill>
            <a:srgbClr val="FFCCFF"/>
          </a:solidFill>
          <a:ln w="158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294" name="AutoShape 198"/>
          <p:cNvSpPr>
            <a:spLocks noChangeArrowheads="1"/>
          </p:cNvSpPr>
          <p:nvPr/>
        </p:nvSpPr>
        <p:spPr bwMode="auto">
          <a:xfrm>
            <a:off x="-1143000" y="2514600"/>
            <a:ext cx="676275" cy="53975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大学図書館</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OPAC</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蔵書目録</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295" name="AutoShape 199"/>
          <p:cNvSpPr>
            <a:spLocks noChangeArrowheads="1"/>
          </p:cNvSpPr>
          <p:nvPr/>
        </p:nvSpPr>
        <p:spPr bwMode="auto">
          <a:xfrm>
            <a:off x="9480550" y="1212850"/>
            <a:ext cx="566738" cy="5334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デジタル</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アーカイブ</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一次情報・</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296" name="Rectangle 200"/>
          <p:cNvSpPr>
            <a:spLocks noChangeArrowheads="1"/>
          </p:cNvSpPr>
          <p:nvPr/>
        </p:nvSpPr>
        <p:spPr bwMode="auto">
          <a:xfrm>
            <a:off x="8686800" y="2065338"/>
            <a:ext cx="57785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RSS</a:t>
            </a:r>
            <a:r>
              <a:rPr lang="ja-JP" altLang="en-US" sz="800">
                <a:solidFill>
                  <a:schemeClr val="accent2"/>
                </a:solidFill>
                <a:latin typeface="ＭＳ Ｐゴシック" panose="020B0600070205080204" pitchFamily="50" charset="-128"/>
              </a:rPr>
              <a:t>文書</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提供機能</a:t>
            </a:r>
          </a:p>
        </p:txBody>
      </p:sp>
      <p:sp>
        <p:nvSpPr>
          <p:cNvPr id="4297" name="AutoShape 201"/>
          <p:cNvSpPr>
            <a:spLocks noChangeArrowheads="1"/>
          </p:cNvSpPr>
          <p:nvPr/>
        </p:nvSpPr>
        <p:spPr bwMode="auto">
          <a:xfrm>
            <a:off x="-1219200" y="838200"/>
            <a:ext cx="566737" cy="4572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デジタルアーカイブ</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メタデータ）</a:t>
            </a:r>
          </a:p>
        </p:txBody>
      </p:sp>
      <p:sp>
        <p:nvSpPr>
          <p:cNvPr id="4298" name="AutoShape 202"/>
          <p:cNvSpPr>
            <a:spLocks noChangeArrowheads="1"/>
          </p:cNvSpPr>
          <p:nvPr/>
        </p:nvSpPr>
        <p:spPr bwMode="auto">
          <a:xfrm>
            <a:off x="-1371600" y="1676400"/>
            <a:ext cx="838200" cy="4572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4299" name="AutoShape 203"/>
          <p:cNvSpPr>
            <a:spLocks noChangeArrowheads="1"/>
          </p:cNvSpPr>
          <p:nvPr/>
        </p:nvSpPr>
        <p:spPr bwMode="auto">
          <a:xfrm>
            <a:off x="9409114" y="1860550"/>
            <a:ext cx="790575" cy="457200"/>
          </a:xfrm>
          <a:prstGeom prst="flowChartMultidocumen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ページ内</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電子出版物</a:t>
            </a:r>
          </a:p>
        </p:txBody>
      </p:sp>
      <p:sp>
        <p:nvSpPr>
          <p:cNvPr id="4300" name="Rectangle 204"/>
          <p:cNvSpPr>
            <a:spLocks noChangeArrowheads="1"/>
          </p:cNvSpPr>
          <p:nvPr/>
        </p:nvSpPr>
        <p:spPr bwMode="auto">
          <a:xfrm>
            <a:off x="8543925" y="4868637"/>
            <a:ext cx="1676400" cy="34970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endParaRPr lang="ja-JP" altLang="en-US"/>
          </a:p>
        </p:txBody>
      </p:sp>
      <p:sp>
        <p:nvSpPr>
          <p:cNvPr id="4301" name="Rectangle 205"/>
          <p:cNvSpPr>
            <a:spLocks noChangeArrowheads="1"/>
          </p:cNvSpPr>
          <p:nvPr/>
        </p:nvSpPr>
        <p:spPr bwMode="auto">
          <a:xfrm>
            <a:off x="8458200" y="4267201"/>
            <a:ext cx="1676400" cy="18335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民間デジタルコンテンツ提供機関</a:t>
            </a:r>
          </a:p>
        </p:txBody>
      </p:sp>
      <p:sp>
        <p:nvSpPr>
          <p:cNvPr id="4302" name="Rectangle 206"/>
          <p:cNvSpPr>
            <a:spLocks noChangeArrowheads="1"/>
          </p:cNvSpPr>
          <p:nvPr/>
        </p:nvSpPr>
        <p:spPr bwMode="auto">
          <a:xfrm>
            <a:off x="8543925" y="5324475"/>
            <a:ext cx="585788" cy="304800"/>
          </a:xfrm>
          <a:prstGeom prst="rect">
            <a:avLst/>
          </a:prstGeom>
          <a:solidFill>
            <a:srgbClr val="FFCCFF"/>
          </a:solidFill>
          <a:ln w="158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03" name="AutoShape 207"/>
          <p:cNvSpPr>
            <a:spLocks noChangeArrowheads="1"/>
          </p:cNvSpPr>
          <p:nvPr/>
        </p:nvSpPr>
        <p:spPr bwMode="auto">
          <a:xfrm>
            <a:off x="-2286000" y="1676400"/>
            <a:ext cx="566737" cy="5334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デジタル</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アーカイブ</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一次</a:t>
            </a: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情報・</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304" name="Rectangle 208"/>
          <p:cNvSpPr>
            <a:spLocks noChangeArrowheads="1"/>
          </p:cNvSpPr>
          <p:nvPr/>
        </p:nvSpPr>
        <p:spPr bwMode="auto">
          <a:xfrm>
            <a:off x="8543925" y="4516438"/>
            <a:ext cx="585788"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RSS</a:t>
            </a:r>
            <a:r>
              <a:rPr lang="ja-JP" altLang="en-US" sz="800">
                <a:solidFill>
                  <a:schemeClr val="accent2"/>
                </a:solidFill>
                <a:latin typeface="ＭＳ Ｐゴシック" panose="020B0600070205080204" pitchFamily="50" charset="-128"/>
              </a:rPr>
              <a:t>文書</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提供機能</a:t>
            </a:r>
          </a:p>
        </p:txBody>
      </p:sp>
      <p:sp>
        <p:nvSpPr>
          <p:cNvPr id="4305" name="AutoShape 209"/>
          <p:cNvSpPr>
            <a:spLocks noChangeArrowheads="1"/>
          </p:cNvSpPr>
          <p:nvPr/>
        </p:nvSpPr>
        <p:spPr bwMode="auto">
          <a:xfrm>
            <a:off x="9264651" y="5427663"/>
            <a:ext cx="765175" cy="457200"/>
          </a:xfrm>
          <a:prstGeom prst="flowChartMultidocumen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ページ内</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電子出版物</a:t>
            </a:r>
          </a:p>
        </p:txBody>
      </p:sp>
      <p:sp>
        <p:nvSpPr>
          <p:cNvPr id="4306" name="Rectangle 210"/>
          <p:cNvSpPr>
            <a:spLocks noChangeArrowheads="1"/>
          </p:cNvSpPr>
          <p:nvPr/>
        </p:nvSpPr>
        <p:spPr bwMode="auto">
          <a:xfrm>
            <a:off x="8543925" y="4918075"/>
            <a:ext cx="585788"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07" name="AutoShape 211"/>
          <p:cNvSpPr>
            <a:spLocks noChangeArrowheads="1"/>
          </p:cNvSpPr>
          <p:nvPr/>
        </p:nvSpPr>
        <p:spPr bwMode="auto">
          <a:xfrm>
            <a:off x="-2590800" y="2667000"/>
            <a:ext cx="838200" cy="457200"/>
          </a:xfrm>
          <a:prstGeom prst="flowChartMultidocumen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latin typeface="ＭＳ Ｐゴシック" panose="020B0600070205080204" pitchFamily="50" charset="-128"/>
              </a:rPr>
              <a:t>Web</a:t>
            </a:r>
            <a:r>
              <a:rPr lang="ja-JP" altLang="en-US" sz="800">
                <a:latin typeface="ＭＳ Ｐゴシック" panose="020B0600070205080204" pitchFamily="50" charset="-128"/>
              </a:rPr>
              <a:t>ページ内</a:t>
            </a:r>
            <a:br>
              <a:rPr lang="ja-JP" altLang="en-US" sz="800">
                <a:latin typeface="ＭＳ Ｐゴシック" panose="020B0600070205080204" pitchFamily="50" charset="-128"/>
              </a:rPr>
            </a:br>
            <a:r>
              <a:rPr lang="ja-JP" altLang="en-US" sz="800">
                <a:latin typeface="ＭＳ Ｐゴシック" panose="020B0600070205080204" pitchFamily="50" charset="-128"/>
              </a:rPr>
              <a:t>著作物</a:t>
            </a:r>
          </a:p>
        </p:txBody>
      </p:sp>
      <p:sp>
        <p:nvSpPr>
          <p:cNvPr id="4308" name="AutoShape 212"/>
          <p:cNvSpPr>
            <a:spLocks noChangeArrowheads="1"/>
          </p:cNvSpPr>
          <p:nvPr/>
        </p:nvSpPr>
        <p:spPr bwMode="auto">
          <a:xfrm>
            <a:off x="9291638" y="4635501"/>
            <a:ext cx="620712" cy="576263"/>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デジタル</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アーカイブ</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一次情報・</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314" name="Rectangle 218"/>
          <p:cNvSpPr>
            <a:spLocks noChangeArrowheads="1"/>
          </p:cNvSpPr>
          <p:nvPr/>
        </p:nvSpPr>
        <p:spPr bwMode="auto">
          <a:xfrm>
            <a:off x="8472488" y="3006726"/>
            <a:ext cx="1676400" cy="11080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青空文庫</a:t>
            </a:r>
            <a:r>
              <a:rPr lang="en-US" altLang="ja-JP" sz="800" b="1">
                <a:latin typeface="ＭＳ Ｐゴシック" panose="020B0600070205080204" pitchFamily="50" charset="-128"/>
              </a:rPr>
              <a:t>(</a:t>
            </a:r>
            <a:r>
              <a:rPr lang="ja-JP" altLang="en-US" sz="800" b="1">
                <a:latin typeface="ＭＳ Ｐゴシック" panose="020B0600070205080204" pitchFamily="50" charset="-128"/>
              </a:rPr>
              <a:t>著作権フリー</a:t>
            </a:r>
            <a:r>
              <a:rPr lang="en-US" altLang="ja-JP" sz="800" b="1">
                <a:latin typeface="ＭＳ Ｐゴシック" panose="020B0600070205080204" pitchFamily="50" charset="-128"/>
              </a:rPr>
              <a:t>)</a:t>
            </a:r>
          </a:p>
        </p:txBody>
      </p:sp>
      <p:sp>
        <p:nvSpPr>
          <p:cNvPr id="4315" name="Rectangle 219"/>
          <p:cNvSpPr>
            <a:spLocks noChangeArrowheads="1"/>
          </p:cNvSpPr>
          <p:nvPr/>
        </p:nvSpPr>
        <p:spPr bwMode="auto">
          <a:xfrm>
            <a:off x="8548688" y="3311525"/>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18" name="AutoShape 222"/>
          <p:cNvSpPr>
            <a:spLocks noChangeArrowheads="1"/>
          </p:cNvSpPr>
          <p:nvPr/>
        </p:nvSpPr>
        <p:spPr bwMode="auto">
          <a:xfrm>
            <a:off x="9234488" y="3540125"/>
            <a:ext cx="609600" cy="3810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作品</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321" name="Rectangle 225"/>
          <p:cNvSpPr>
            <a:spLocks noChangeArrowheads="1"/>
          </p:cNvSpPr>
          <p:nvPr/>
        </p:nvSpPr>
        <p:spPr bwMode="auto">
          <a:xfrm>
            <a:off x="8548688" y="3692525"/>
            <a:ext cx="457200" cy="325438"/>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22" name="Rectangle 226"/>
          <p:cNvSpPr>
            <a:spLocks noChangeArrowheads="1"/>
          </p:cNvSpPr>
          <p:nvPr/>
        </p:nvSpPr>
        <p:spPr bwMode="auto">
          <a:xfrm>
            <a:off x="1774825" y="3068639"/>
            <a:ext cx="2089150" cy="1368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学術ポータル機関</a:t>
            </a:r>
          </a:p>
        </p:txBody>
      </p:sp>
      <p:sp>
        <p:nvSpPr>
          <p:cNvPr id="4323" name="Rectangle 227"/>
          <p:cNvSpPr>
            <a:spLocks noChangeArrowheads="1"/>
          </p:cNvSpPr>
          <p:nvPr/>
        </p:nvSpPr>
        <p:spPr bwMode="auto">
          <a:xfrm>
            <a:off x="3143251" y="3500438"/>
            <a:ext cx="601663"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24" name="AutoShape 228"/>
          <p:cNvSpPr>
            <a:spLocks noChangeArrowheads="1"/>
          </p:cNvSpPr>
          <p:nvPr/>
        </p:nvSpPr>
        <p:spPr bwMode="auto">
          <a:xfrm>
            <a:off x="1847850" y="3429000"/>
            <a:ext cx="609600" cy="3810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一次情報</a:t>
            </a:r>
          </a:p>
        </p:txBody>
      </p:sp>
      <p:sp>
        <p:nvSpPr>
          <p:cNvPr id="4325" name="Rectangle 229"/>
          <p:cNvSpPr>
            <a:spLocks noChangeArrowheads="1"/>
          </p:cNvSpPr>
          <p:nvPr/>
        </p:nvSpPr>
        <p:spPr bwMode="auto">
          <a:xfrm>
            <a:off x="2566988" y="4005264"/>
            <a:ext cx="457200"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26" name="Rectangle 230"/>
          <p:cNvSpPr>
            <a:spLocks noChangeArrowheads="1"/>
          </p:cNvSpPr>
          <p:nvPr/>
        </p:nvSpPr>
        <p:spPr bwMode="auto">
          <a:xfrm>
            <a:off x="1774825" y="4581525"/>
            <a:ext cx="1524000" cy="10620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ja-JP" altLang="en-US" sz="800" b="1">
                <a:latin typeface="ＭＳ Ｐゴシック" panose="020B0600070205080204" pitchFamily="50" charset="-128"/>
              </a:rPr>
              <a:t>他ポータルサイト</a:t>
            </a:r>
          </a:p>
        </p:txBody>
      </p:sp>
      <p:sp>
        <p:nvSpPr>
          <p:cNvPr id="4327" name="AutoShape 231"/>
          <p:cNvSpPr>
            <a:spLocks noChangeArrowheads="1"/>
          </p:cNvSpPr>
          <p:nvPr/>
        </p:nvSpPr>
        <p:spPr bwMode="auto">
          <a:xfrm>
            <a:off x="1835151" y="5157788"/>
            <a:ext cx="658813" cy="3810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メタデータ</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DB</a:t>
            </a:r>
          </a:p>
        </p:txBody>
      </p:sp>
      <p:sp>
        <p:nvSpPr>
          <p:cNvPr id="4328" name="Rectangle 232"/>
          <p:cNvSpPr>
            <a:spLocks noChangeArrowheads="1"/>
          </p:cNvSpPr>
          <p:nvPr/>
        </p:nvSpPr>
        <p:spPr bwMode="auto">
          <a:xfrm>
            <a:off x="2644776" y="4776789"/>
            <a:ext cx="493713"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29" name="Rectangle 233"/>
          <p:cNvSpPr>
            <a:spLocks noChangeArrowheads="1"/>
          </p:cNvSpPr>
          <p:nvPr/>
        </p:nvSpPr>
        <p:spPr bwMode="auto">
          <a:xfrm>
            <a:off x="1846264" y="4797425"/>
            <a:ext cx="606425"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31" name="AutoShape 235"/>
          <p:cNvSpPr>
            <a:spLocks noChangeArrowheads="1"/>
          </p:cNvSpPr>
          <p:nvPr/>
        </p:nvSpPr>
        <p:spPr bwMode="auto">
          <a:xfrm>
            <a:off x="5375275" y="5673916"/>
            <a:ext cx="1676400" cy="491747"/>
          </a:xfrm>
          <a:prstGeom prst="flowChartSummingJunction">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endParaRPr lang="ja-JP" altLang="en-US"/>
          </a:p>
        </p:txBody>
      </p:sp>
      <p:sp>
        <p:nvSpPr>
          <p:cNvPr id="4332" name="laptop"/>
          <p:cNvSpPr>
            <a:spLocks noEditPoints="1" noChangeArrowheads="1"/>
          </p:cNvSpPr>
          <p:nvPr/>
        </p:nvSpPr>
        <p:spPr bwMode="auto">
          <a:xfrm>
            <a:off x="6096000" y="6381751"/>
            <a:ext cx="388938" cy="3206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4334" name="AutoShape 238"/>
          <p:cNvSpPr>
            <a:spLocks noChangeArrowheads="1"/>
          </p:cNvSpPr>
          <p:nvPr/>
        </p:nvSpPr>
        <p:spPr bwMode="auto">
          <a:xfrm>
            <a:off x="9158288" y="3159125"/>
            <a:ext cx="685800" cy="304800"/>
          </a:xfrm>
          <a:prstGeom prst="flowChartMultidocumen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電子書籍</a:t>
            </a:r>
          </a:p>
        </p:txBody>
      </p:sp>
      <p:cxnSp>
        <p:nvCxnSpPr>
          <p:cNvPr id="4335" name="AutoShape 239"/>
          <p:cNvCxnSpPr>
            <a:cxnSpLocks noChangeShapeType="1"/>
            <a:stCxn id="4273" idx="2"/>
            <a:endCxn id="4266" idx="0"/>
          </p:cNvCxnSpPr>
          <p:nvPr/>
        </p:nvCxnSpPr>
        <p:spPr bwMode="auto">
          <a:xfrm>
            <a:off x="2065338" y="1150939"/>
            <a:ext cx="57150" cy="44608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36" name="AutoShape 240"/>
          <p:cNvCxnSpPr>
            <a:cxnSpLocks noChangeShapeType="1"/>
            <a:stCxn id="4259" idx="3"/>
            <a:endCxn id="4258" idx="0"/>
          </p:cNvCxnSpPr>
          <p:nvPr/>
        </p:nvCxnSpPr>
        <p:spPr bwMode="auto">
          <a:xfrm>
            <a:off x="3409950" y="1670050"/>
            <a:ext cx="0" cy="1730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37" name="AutoShape 241"/>
          <p:cNvCxnSpPr>
            <a:cxnSpLocks noChangeShapeType="1"/>
            <a:stCxn id="4290" idx="3"/>
            <a:endCxn id="4262" idx="0"/>
          </p:cNvCxnSpPr>
          <p:nvPr/>
        </p:nvCxnSpPr>
        <p:spPr bwMode="auto">
          <a:xfrm flipH="1">
            <a:off x="4130676" y="2301876"/>
            <a:ext cx="17463" cy="1190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39" name="AutoShape 243"/>
          <p:cNvSpPr>
            <a:spLocks noChangeArrowheads="1"/>
          </p:cNvSpPr>
          <p:nvPr/>
        </p:nvSpPr>
        <p:spPr bwMode="auto">
          <a:xfrm>
            <a:off x="1847850" y="3932238"/>
            <a:ext cx="609600" cy="3810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メタデータ</a:t>
            </a:r>
          </a:p>
        </p:txBody>
      </p:sp>
      <p:cxnSp>
        <p:nvCxnSpPr>
          <p:cNvPr id="4347" name="AutoShape 251"/>
          <p:cNvCxnSpPr>
            <a:cxnSpLocks noChangeShapeType="1"/>
            <a:stCxn id="4285" idx="2"/>
            <a:endCxn id="4331" idx="0"/>
          </p:cNvCxnSpPr>
          <p:nvPr/>
        </p:nvCxnSpPr>
        <p:spPr bwMode="auto">
          <a:xfrm flipH="1">
            <a:off x="6213475" y="5257801"/>
            <a:ext cx="782638" cy="41611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48" name="Rectangle 252"/>
          <p:cNvSpPr>
            <a:spLocks noChangeArrowheads="1"/>
          </p:cNvSpPr>
          <p:nvPr/>
        </p:nvSpPr>
        <p:spPr bwMode="auto">
          <a:xfrm>
            <a:off x="6527800" y="6453188"/>
            <a:ext cx="8636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latin typeface="ＭＳ Ｐゴシック" panose="020B0600070205080204" pitchFamily="50" charset="-128"/>
              </a:rPr>
              <a:t>ポータル利用者</a:t>
            </a:r>
          </a:p>
        </p:txBody>
      </p:sp>
      <p:cxnSp>
        <p:nvCxnSpPr>
          <p:cNvPr id="4349" name="AutoShape 253"/>
          <p:cNvCxnSpPr>
            <a:cxnSpLocks noChangeShapeType="1"/>
            <a:stCxn id="4331" idx="4"/>
            <a:endCxn id="4332" idx="4"/>
          </p:cNvCxnSpPr>
          <p:nvPr/>
        </p:nvCxnSpPr>
        <p:spPr bwMode="auto">
          <a:xfrm>
            <a:off x="6213475" y="6165662"/>
            <a:ext cx="76994" cy="2160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58" name="AutoShape 262"/>
          <p:cNvCxnSpPr>
            <a:cxnSpLocks noChangeShapeType="1"/>
            <a:stCxn id="4299" idx="1"/>
            <a:endCxn id="4296" idx="3"/>
          </p:cNvCxnSpPr>
          <p:nvPr/>
        </p:nvCxnSpPr>
        <p:spPr bwMode="auto">
          <a:xfrm flipH="1">
            <a:off x="9272589" y="2089150"/>
            <a:ext cx="136525" cy="12858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59" name="AutoShape 263"/>
          <p:cNvCxnSpPr>
            <a:cxnSpLocks noChangeShapeType="1"/>
            <a:stCxn id="4295" idx="2"/>
            <a:endCxn id="4293" idx="0"/>
          </p:cNvCxnSpPr>
          <p:nvPr/>
        </p:nvCxnSpPr>
        <p:spPr bwMode="auto">
          <a:xfrm flipH="1">
            <a:off x="8975726" y="1479550"/>
            <a:ext cx="504825" cy="1968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60" name="Rectangle 264"/>
          <p:cNvSpPr>
            <a:spLocks noChangeArrowheads="1"/>
          </p:cNvSpPr>
          <p:nvPr/>
        </p:nvSpPr>
        <p:spPr bwMode="auto">
          <a:xfrm>
            <a:off x="9480550" y="2436814"/>
            <a:ext cx="457200"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61" name="Rectangle 265"/>
          <p:cNvSpPr>
            <a:spLocks noChangeArrowheads="1"/>
          </p:cNvSpPr>
          <p:nvPr/>
        </p:nvSpPr>
        <p:spPr bwMode="auto">
          <a:xfrm>
            <a:off x="4008438" y="3500438"/>
            <a:ext cx="1655762" cy="1295400"/>
          </a:xfrm>
          <a:prstGeom prst="rect">
            <a:avLst/>
          </a:prstGeom>
          <a:solidFill>
            <a:srgbClr val="CCFFFF"/>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r>
              <a:rPr lang="en-US" altLang="ja-JP" sz="900" b="1">
                <a:latin typeface="ＭＳ Ｐゴシック" panose="020B0600070205080204" pitchFamily="50" charset="-128"/>
              </a:rPr>
              <a:t>NDL Dnavi(</a:t>
            </a:r>
            <a:r>
              <a:rPr lang="ja-JP" altLang="en-US" sz="900" b="1">
                <a:latin typeface="ＭＳ Ｐゴシック" panose="020B0600070205080204" pitchFamily="50" charset="-128"/>
              </a:rPr>
              <a:t>データベースナビゲーション</a:t>
            </a:r>
            <a:r>
              <a:rPr lang="en-US" altLang="ja-JP" sz="900" b="1">
                <a:latin typeface="ＭＳ Ｐゴシック" panose="020B0600070205080204" pitchFamily="50" charset="-128"/>
              </a:rPr>
              <a:t>)</a:t>
            </a:r>
          </a:p>
          <a:p>
            <a:endParaRPr lang="en-US" altLang="ja-JP" sz="900">
              <a:latin typeface="ＭＳ Ｐゴシック" panose="020B0600070205080204" pitchFamily="50" charset="-128"/>
            </a:endParaRPr>
          </a:p>
        </p:txBody>
      </p:sp>
      <p:sp>
        <p:nvSpPr>
          <p:cNvPr id="4362" name="Rectangle 266"/>
          <p:cNvSpPr>
            <a:spLocks noChangeArrowheads="1"/>
          </p:cNvSpPr>
          <p:nvPr/>
        </p:nvSpPr>
        <p:spPr bwMode="auto">
          <a:xfrm>
            <a:off x="4872038" y="3805238"/>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63" name="AutoShape 267"/>
          <p:cNvSpPr>
            <a:spLocks noChangeArrowheads="1"/>
          </p:cNvSpPr>
          <p:nvPr/>
        </p:nvSpPr>
        <p:spPr bwMode="auto">
          <a:xfrm>
            <a:off x="4837113" y="4338638"/>
            <a:ext cx="609600" cy="3810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サイト情報</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364" name="Rectangle 268"/>
          <p:cNvSpPr>
            <a:spLocks noChangeArrowheads="1"/>
          </p:cNvSpPr>
          <p:nvPr/>
        </p:nvSpPr>
        <p:spPr bwMode="auto">
          <a:xfrm>
            <a:off x="4227513" y="4338639"/>
            <a:ext cx="457200"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66" name="Rectangle 270"/>
          <p:cNvSpPr>
            <a:spLocks noChangeArrowheads="1"/>
          </p:cNvSpPr>
          <p:nvPr/>
        </p:nvSpPr>
        <p:spPr bwMode="auto">
          <a:xfrm>
            <a:off x="3124200" y="2287589"/>
            <a:ext cx="457200"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67" name="Rectangle 271"/>
          <p:cNvSpPr>
            <a:spLocks noChangeArrowheads="1"/>
          </p:cNvSpPr>
          <p:nvPr/>
        </p:nvSpPr>
        <p:spPr bwMode="auto">
          <a:xfrm>
            <a:off x="4800600" y="2420939"/>
            <a:ext cx="457200"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68" name="Rectangle 272"/>
          <p:cNvSpPr>
            <a:spLocks noChangeArrowheads="1"/>
          </p:cNvSpPr>
          <p:nvPr/>
        </p:nvSpPr>
        <p:spPr bwMode="auto">
          <a:xfrm>
            <a:off x="8610600" y="5705475"/>
            <a:ext cx="457200" cy="325438"/>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sp>
        <p:nvSpPr>
          <p:cNvPr id="4369" name="AutoShape 273"/>
          <p:cNvSpPr>
            <a:spLocks noChangeArrowheads="1"/>
          </p:cNvSpPr>
          <p:nvPr/>
        </p:nvSpPr>
        <p:spPr bwMode="auto">
          <a:xfrm>
            <a:off x="2465388" y="1987550"/>
            <a:ext cx="461962" cy="3556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デジタル</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アーカイブ</a:t>
            </a:r>
          </a:p>
        </p:txBody>
      </p:sp>
      <p:sp>
        <p:nvSpPr>
          <p:cNvPr id="4370" name="Rectangle 274"/>
          <p:cNvSpPr>
            <a:spLocks noChangeArrowheads="1"/>
          </p:cNvSpPr>
          <p:nvPr/>
        </p:nvSpPr>
        <p:spPr bwMode="auto">
          <a:xfrm>
            <a:off x="2638426" y="5157788"/>
            <a:ext cx="576263" cy="3810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クライアント</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機能</a:t>
            </a:r>
          </a:p>
        </p:txBody>
      </p:sp>
      <p:sp>
        <p:nvSpPr>
          <p:cNvPr id="4371" name="Rectangle 275"/>
          <p:cNvSpPr>
            <a:spLocks noChangeArrowheads="1"/>
          </p:cNvSpPr>
          <p:nvPr/>
        </p:nvSpPr>
        <p:spPr bwMode="auto">
          <a:xfrm>
            <a:off x="5951538" y="4872039"/>
            <a:ext cx="601662" cy="312737"/>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cxnSp>
        <p:nvCxnSpPr>
          <p:cNvPr id="4372" name="AutoShape 276"/>
          <p:cNvCxnSpPr>
            <a:cxnSpLocks noChangeShapeType="1"/>
            <a:stCxn id="4371" idx="1"/>
            <a:endCxn id="4370" idx="3"/>
          </p:cNvCxnSpPr>
          <p:nvPr/>
        </p:nvCxnSpPr>
        <p:spPr bwMode="auto">
          <a:xfrm rot="10800000" flipV="1">
            <a:off x="3222626" y="5029200"/>
            <a:ext cx="2720975" cy="319088"/>
          </a:xfrm>
          <a:prstGeom prst="curvedConnector3">
            <a:avLst>
              <a:gd name="adj1" fmla="val 50000"/>
            </a:avLst>
          </a:prstGeom>
          <a:noFill/>
          <a:ln w="12700">
            <a:solidFill>
              <a:srgbClr val="FFCC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73" name="AutoShape 277"/>
          <p:cNvCxnSpPr>
            <a:cxnSpLocks noChangeShapeType="1"/>
            <a:stCxn id="4272" idx="3"/>
            <a:endCxn id="4369" idx="1"/>
          </p:cNvCxnSpPr>
          <p:nvPr/>
        </p:nvCxnSpPr>
        <p:spPr bwMode="auto">
          <a:xfrm>
            <a:off x="2632075" y="1114426"/>
            <a:ext cx="65088" cy="8731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74" name="AutoShape 278"/>
          <p:cNvCxnSpPr>
            <a:cxnSpLocks noChangeShapeType="1"/>
            <a:stCxn id="4253" idx="2"/>
            <a:endCxn id="4279" idx="0"/>
          </p:cNvCxnSpPr>
          <p:nvPr/>
        </p:nvCxnSpPr>
        <p:spPr bwMode="auto">
          <a:xfrm rot="16200000" flipH="1">
            <a:off x="5522120" y="3185320"/>
            <a:ext cx="1147763" cy="244475"/>
          </a:xfrm>
          <a:prstGeom prst="curvedConnector3">
            <a:avLst>
              <a:gd name="adj1" fmla="val 49931"/>
            </a:avLst>
          </a:prstGeom>
          <a:noFill/>
          <a:ln w="12700">
            <a:solidFill>
              <a:srgbClr val="FF33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75" name="AutoShape 279"/>
          <p:cNvCxnSpPr>
            <a:cxnSpLocks noChangeShapeType="1"/>
            <a:stCxn id="4306" idx="1"/>
            <a:endCxn id="4281" idx="3"/>
          </p:cNvCxnSpPr>
          <p:nvPr/>
        </p:nvCxnSpPr>
        <p:spPr bwMode="auto">
          <a:xfrm rot="10800000">
            <a:off x="7904164" y="4117975"/>
            <a:ext cx="631825" cy="952500"/>
          </a:xfrm>
          <a:prstGeom prst="curvedConnector3">
            <a:avLst>
              <a:gd name="adj1" fmla="val 50000"/>
            </a:avLst>
          </a:prstGeom>
          <a:noFill/>
          <a:ln w="12700">
            <a:solidFill>
              <a:srgbClr val="008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76" name="AutoShape 280"/>
          <p:cNvCxnSpPr>
            <a:cxnSpLocks noChangeShapeType="1"/>
            <a:stCxn id="4296" idx="1"/>
            <a:endCxn id="4280" idx="0"/>
          </p:cNvCxnSpPr>
          <p:nvPr/>
        </p:nvCxnSpPr>
        <p:spPr bwMode="auto">
          <a:xfrm rot="10800000" flipV="1">
            <a:off x="6896101" y="2217738"/>
            <a:ext cx="1782763" cy="1579562"/>
          </a:xfrm>
          <a:prstGeom prst="curvedConnector2">
            <a:avLst/>
          </a:prstGeom>
          <a:noFill/>
          <a:ln w="12700">
            <a:solidFill>
              <a:srgbClr val="00CCFF"/>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77" name="Rectangle 281"/>
          <p:cNvSpPr>
            <a:spLocks noChangeArrowheads="1"/>
          </p:cNvSpPr>
          <p:nvPr/>
        </p:nvSpPr>
        <p:spPr bwMode="auto">
          <a:xfrm>
            <a:off x="8686800" y="2446338"/>
            <a:ext cx="57785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cxnSp>
        <p:nvCxnSpPr>
          <p:cNvPr id="4378" name="AutoShape 282"/>
          <p:cNvCxnSpPr>
            <a:cxnSpLocks noChangeShapeType="1"/>
            <a:stCxn id="4377" idx="1"/>
            <a:endCxn id="4281" idx="0"/>
          </p:cNvCxnSpPr>
          <p:nvPr/>
        </p:nvCxnSpPr>
        <p:spPr bwMode="auto">
          <a:xfrm rot="10800000" flipV="1">
            <a:off x="7608889" y="2598738"/>
            <a:ext cx="1069975" cy="1282700"/>
          </a:xfrm>
          <a:prstGeom prst="curvedConnector2">
            <a:avLst/>
          </a:prstGeom>
          <a:noFill/>
          <a:ln w="12700">
            <a:solidFill>
              <a:srgbClr val="008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82" name="Rectangle 286"/>
          <p:cNvSpPr>
            <a:spLocks noChangeArrowheads="1"/>
          </p:cNvSpPr>
          <p:nvPr/>
        </p:nvSpPr>
        <p:spPr bwMode="auto">
          <a:xfrm>
            <a:off x="7772400" y="2403475"/>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83" name="AutoShape 287"/>
          <p:cNvSpPr>
            <a:spLocks noChangeArrowheads="1"/>
          </p:cNvSpPr>
          <p:nvPr/>
        </p:nvSpPr>
        <p:spPr bwMode="auto">
          <a:xfrm>
            <a:off x="7724776" y="1703388"/>
            <a:ext cx="676275" cy="53975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公共図書館</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OPAC</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蔵書目録</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（メタデータ）</a:t>
            </a:r>
          </a:p>
        </p:txBody>
      </p:sp>
      <p:sp>
        <p:nvSpPr>
          <p:cNvPr id="4384" name="AutoShape 288"/>
          <p:cNvSpPr>
            <a:spLocks noChangeArrowheads="1"/>
          </p:cNvSpPr>
          <p:nvPr/>
        </p:nvSpPr>
        <p:spPr bwMode="auto">
          <a:xfrm>
            <a:off x="7086600" y="1268413"/>
            <a:ext cx="566738" cy="4572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郷土資料等</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一次情報）</a:t>
            </a:r>
          </a:p>
        </p:txBody>
      </p:sp>
      <p:sp>
        <p:nvSpPr>
          <p:cNvPr id="4385" name="Rectangle 289"/>
          <p:cNvSpPr>
            <a:spLocks noChangeArrowheads="1"/>
          </p:cNvSpPr>
          <p:nvPr/>
        </p:nvSpPr>
        <p:spPr bwMode="auto">
          <a:xfrm>
            <a:off x="7086600" y="2411413"/>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サーバ機能</a:t>
            </a:r>
          </a:p>
        </p:txBody>
      </p:sp>
      <p:sp>
        <p:nvSpPr>
          <p:cNvPr id="4386" name="AutoShape 290"/>
          <p:cNvSpPr>
            <a:spLocks noChangeArrowheads="1"/>
          </p:cNvSpPr>
          <p:nvPr/>
        </p:nvSpPr>
        <p:spPr bwMode="auto">
          <a:xfrm>
            <a:off x="7086600" y="1801813"/>
            <a:ext cx="566738" cy="4572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郷土資料等</a:t>
            </a:r>
            <a:br>
              <a:rPr lang="ja-JP" altLang="en-US" sz="800">
                <a:solidFill>
                  <a:schemeClr val="accent2"/>
                </a:solidFill>
                <a:latin typeface="ＭＳ Ｐゴシック" panose="020B0600070205080204" pitchFamily="50" charset="-128"/>
              </a:rPr>
            </a:br>
            <a:r>
              <a:rPr lang="en-US" altLang="ja-JP" sz="800">
                <a:solidFill>
                  <a:schemeClr val="accent2"/>
                </a:solidFill>
                <a:latin typeface="ＭＳ Ｐゴシック" panose="020B0600070205080204" pitchFamily="50" charset="-128"/>
              </a:rPr>
              <a:t>(</a:t>
            </a:r>
            <a:r>
              <a:rPr lang="ja-JP" altLang="en-US" sz="800">
                <a:solidFill>
                  <a:schemeClr val="accent2"/>
                </a:solidFill>
                <a:latin typeface="ＭＳ Ｐゴシック" panose="020B0600070205080204" pitchFamily="50" charset="-128"/>
              </a:rPr>
              <a:t>メタデータ）</a:t>
            </a:r>
          </a:p>
        </p:txBody>
      </p:sp>
      <p:cxnSp>
        <p:nvCxnSpPr>
          <p:cNvPr id="4387" name="AutoShape 291"/>
          <p:cNvCxnSpPr>
            <a:cxnSpLocks noChangeShapeType="1"/>
            <a:stCxn id="4383" idx="3"/>
            <a:endCxn id="4382" idx="0"/>
          </p:cNvCxnSpPr>
          <p:nvPr/>
        </p:nvCxnSpPr>
        <p:spPr bwMode="auto">
          <a:xfrm flipH="1">
            <a:off x="8039101" y="2243138"/>
            <a:ext cx="23813" cy="152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88" name="AutoShape 292"/>
          <p:cNvCxnSpPr>
            <a:cxnSpLocks noChangeShapeType="1"/>
            <a:stCxn id="4386" idx="3"/>
            <a:endCxn id="4385" idx="0"/>
          </p:cNvCxnSpPr>
          <p:nvPr/>
        </p:nvCxnSpPr>
        <p:spPr bwMode="auto">
          <a:xfrm flipH="1">
            <a:off x="7353301" y="2259013"/>
            <a:ext cx="17463" cy="14446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89" name="Rectangle 293"/>
          <p:cNvSpPr>
            <a:spLocks noChangeArrowheads="1"/>
          </p:cNvSpPr>
          <p:nvPr/>
        </p:nvSpPr>
        <p:spPr bwMode="auto">
          <a:xfrm>
            <a:off x="7824788" y="1271589"/>
            <a:ext cx="457200" cy="325437"/>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solidFill>
                  <a:schemeClr val="accent2"/>
                </a:solidFill>
                <a:latin typeface="ＭＳ Ｐゴシック" panose="020B0600070205080204" pitchFamily="50" charset="-128"/>
              </a:rPr>
              <a:t>閲覧機能</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a:t>
            </a:r>
            <a:r>
              <a:rPr lang="en-US" altLang="ja-JP" sz="800">
                <a:solidFill>
                  <a:schemeClr val="accent2"/>
                </a:solidFill>
                <a:latin typeface="ＭＳ Ｐゴシック" panose="020B0600070205080204" pitchFamily="50" charset="-128"/>
              </a:rPr>
              <a:t>GUI</a:t>
            </a:r>
            <a:r>
              <a:rPr lang="ja-JP" altLang="en-US" sz="800">
                <a:solidFill>
                  <a:schemeClr val="accent2"/>
                </a:solidFill>
                <a:latin typeface="ＭＳ Ｐゴシック" panose="020B0600070205080204" pitchFamily="50" charset="-128"/>
              </a:rPr>
              <a:t>）</a:t>
            </a:r>
          </a:p>
        </p:txBody>
      </p:sp>
      <p:cxnSp>
        <p:nvCxnSpPr>
          <p:cNvPr id="4390" name="AutoShape 294"/>
          <p:cNvCxnSpPr>
            <a:cxnSpLocks noChangeShapeType="1"/>
            <a:stCxn id="4385" idx="1"/>
            <a:endCxn id="4279" idx="0"/>
          </p:cNvCxnSpPr>
          <p:nvPr/>
        </p:nvCxnSpPr>
        <p:spPr bwMode="auto">
          <a:xfrm rot="10800000" flipV="1">
            <a:off x="6218239" y="2563814"/>
            <a:ext cx="860425" cy="1317625"/>
          </a:xfrm>
          <a:prstGeom prst="curvedConnector2">
            <a:avLst/>
          </a:prstGeom>
          <a:noFill/>
          <a:ln w="12700">
            <a:solidFill>
              <a:srgbClr val="FF33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91" name="AutoShape 295"/>
          <p:cNvCxnSpPr>
            <a:cxnSpLocks noChangeShapeType="1"/>
            <a:stCxn id="4323" idx="0"/>
            <a:endCxn id="4281" idx="0"/>
          </p:cNvCxnSpPr>
          <p:nvPr/>
        </p:nvCxnSpPr>
        <p:spPr bwMode="auto">
          <a:xfrm rot="5400000" flipV="1">
            <a:off x="5332413" y="1604963"/>
            <a:ext cx="388938" cy="4164013"/>
          </a:xfrm>
          <a:prstGeom prst="curvedConnector3">
            <a:avLst>
              <a:gd name="adj1" fmla="val -56736"/>
            </a:avLst>
          </a:prstGeom>
          <a:noFill/>
          <a:ln w="12700">
            <a:solidFill>
              <a:srgbClr val="008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92" name="Rectangle 296"/>
          <p:cNvSpPr>
            <a:spLocks noChangeArrowheads="1"/>
          </p:cNvSpPr>
          <p:nvPr/>
        </p:nvSpPr>
        <p:spPr bwMode="auto">
          <a:xfrm>
            <a:off x="2495550" y="3500438"/>
            <a:ext cx="5334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OAI-PMH</a:t>
            </a:r>
            <a:br>
              <a:rPr lang="en-US" altLang="ja-JP"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収集機能</a:t>
            </a:r>
          </a:p>
        </p:txBody>
      </p:sp>
      <p:cxnSp>
        <p:nvCxnSpPr>
          <p:cNvPr id="4393" name="AutoShape 297"/>
          <p:cNvCxnSpPr>
            <a:cxnSpLocks noChangeShapeType="1"/>
            <a:stCxn id="4262" idx="1"/>
            <a:endCxn id="4392" idx="0"/>
          </p:cNvCxnSpPr>
          <p:nvPr/>
        </p:nvCxnSpPr>
        <p:spPr bwMode="auto">
          <a:xfrm rot="10800000" flipV="1">
            <a:off x="2762251" y="2573338"/>
            <a:ext cx="1101725" cy="919162"/>
          </a:xfrm>
          <a:prstGeom prst="curvedConnector2">
            <a:avLst/>
          </a:prstGeom>
          <a:noFill/>
          <a:ln w="12700">
            <a:solidFill>
              <a:srgbClr val="FFCC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96" name="AutoShape 300"/>
          <p:cNvCxnSpPr>
            <a:cxnSpLocks noChangeShapeType="1"/>
            <a:stCxn id="4362" idx="3"/>
            <a:endCxn id="4279" idx="1"/>
          </p:cNvCxnSpPr>
          <p:nvPr/>
        </p:nvCxnSpPr>
        <p:spPr bwMode="auto">
          <a:xfrm>
            <a:off x="5413376" y="3957639"/>
            <a:ext cx="530225" cy="84137"/>
          </a:xfrm>
          <a:prstGeom prst="curvedConnector3">
            <a:avLst>
              <a:gd name="adj1" fmla="val 50000"/>
            </a:avLst>
          </a:prstGeom>
          <a:noFill/>
          <a:ln w="12700">
            <a:solidFill>
              <a:srgbClr val="FF33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0" name="Rectangle 304"/>
          <p:cNvSpPr>
            <a:spLocks noChangeArrowheads="1"/>
          </p:cNvSpPr>
          <p:nvPr/>
        </p:nvSpPr>
        <p:spPr bwMode="auto">
          <a:xfrm>
            <a:off x="7967664" y="6260813"/>
            <a:ext cx="2700337" cy="58477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ja-JP" altLang="en-US" sz="800">
                <a:latin typeface="ＭＳ Ｐゴシック" panose="020B0600070205080204" pitchFamily="50" charset="-128"/>
              </a:rPr>
              <a:t>・</a:t>
            </a:r>
            <a:r>
              <a:rPr lang="en-US" altLang="ja-JP" sz="800">
                <a:latin typeface="ＭＳ Ｐゴシック" panose="020B0600070205080204" pitchFamily="50" charset="-128"/>
              </a:rPr>
              <a:t>GUI </a:t>
            </a:r>
            <a:r>
              <a:rPr lang="ja-JP" altLang="en-US" sz="800">
                <a:latin typeface="ＭＳ Ｐゴシック" panose="020B0600070205080204" pitchFamily="50" charset="-128"/>
              </a:rPr>
              <a:t>：人がブラウザを通して見る仕組み</a:t>
            </a:r>
            <a:br>
              <a:rPr lang="ja-JP" altLang="en-US" sz="800">
                <a:latin typeface="ＭＳ Ｐゴシック" panose="020B0600070205080204" pitchFamily="50" charset="-128"/>
              </a:rPr>
            </a:br>
            <a:r>
              <a:rPr lang="ja-JP" altLang="en-US" sz="800">
                <a:latin typeface="ＭＳ Ｐゴシック" panose="020B0600070205080204" pitchFamily="50" charset="-128"/>
              </a:rPr>
              <a:t>・</a:t>
            </a:r>
            <a:r>
              <a:rPr lang="en-US" altLang="ja-JP" sz="800">
                <a:latin typeface="ＭＳ Ｐゴシック" panose="020B0600070205080204" pitchFamily="50" charset="-128"/>
              </a:rPr>
              <a:t>RSS</a:t>
            </a:r>
            <a:r>
              <a:rPr lang="ja-JP" altLang="en-US" sz="800">
                <a:latin typeface="ＭＳ Ｐゴシック" panose="020B0600070205080204" pitchFamily="50" charset="-128"/>
              </a:rPr>
              <a:t>文書：サイト内の情報のメタデータを収集しやすいように</a:t>
            </a:r>
            <a:r>
              <a:rPr lang="en-US" altLang="ja-JP" sz="800">
                <a:latin typeface="ＭＳ Ｐゴシック" panose="020B0600070205080204" pitchFamily="50" charset="-128"/>
              </a:rPr>
              <a:t>XML</a:t>
            </a:r>
            <a:r>
              <a:rPr lang="ja-JP" altLang="en-US" sz="800">
                <a:latin typeface="ＭＳ Ｐゴシック" panose="020B0600070205080204" pitchFamily="50" charset="-128"/>
              </a:rPr>
              <a:t>文書化してサイト内に設置するファイル。</a:t>
            </a:r>
            <a:br>
              <a:rPr lang="ja-JP" altLang="en-US" sz="800">
                <a:latin typeface="ＭＳ Ｐゴシック" panose="020B0600070205080204" pitchFamily="50" charset="-128"/>
              </a:rPr>
            </a:br>
            <a:r>
              <a:rPr lang="ja-JP" altLang="en-US" sz="800">
                <a:latin typeface="ＭＳ Ｐゴシック" panose="020B0600070205080204" pitchFamily="50" charset="-128"/>
              </a:rPr>
              <a:t>・</a:t>
            </a:r>
            <a:r>
              <a:rPr lang="en-US" altLang="ja-JP" sz="800">
                <a:latin typeface="ＭＳ Ｐゴシック" panose="020B0600070205080204" pitchFamily="50" charset="-128"/>
              </a:rPr>
              <a:t>OAI-PMH:</a:t>
            </a:r>
            <a:r>
              <a:rPr lang="ja-JP" altLang="en-US" sz="800">
                <a:latin typeface="ＭＳ Ｐゴシック" panose="020B0600070205080204" pitchFamily="50" charset="-128"/>
              </a:rPr>
              <a:t>メタデータを収集するためのプロトコルの一つ</a:t>
            </a:r>
          </a:p>
        </p:txBody>
      </p:sp>
      <p:cxnSp>
        <p:nvCxnSpPr>
          <p:cNvPr id="4401" name="AutoShape 305"/>
          <p:cNvCxnSpPr>
            <a:cxnSpLocks noChangeShapeType="1"/>
            <a:stCxn id="4281" idx="1"/>
            <a:endCxn id="4283" idx="1"/>
          </p:cNvCxnSpPr>
          <p:nvPr/>
        </p:nvCxnSpPr>
        <p:spPr bwMode="auto">
          <a:xfrm flipH="1">
            <a:off x="6705601" y="4117976"/>
            <a:ext cx="606425" cy="2397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2" name="AutoShape 306"/>
          <p:cNvCxnSpPr>
            <a:cxnSpLocks noChangeShapeType="1"/>
            <a:stCxn id="4280" idx="2"/>
            <a:endCxn id="4283" idx="1"/>
          </p:cNvCxnSpPr>
          <p:nvPr/>
        </p:nvCxnSpPr>
        <p:spPr bwMode="auto">
          <a:xfrm flipH="1">
            <a:off x="6705600" y="4117976"/>
            <a:ext cx="190500" cy="23971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3" name="AutoShape 307"/>
          <p:cNvCxnSpPr>
            <a:cxnSpLocks noChangeShapeType="1"/>
            <a:stCxn id="4279" idx="2"/>
            <a:endCxn id="4283" idx="1"/>
          </p:cNvCxnSpPr>
          <p:nvPr/>
        </p:nvCxnSpPr>
        <p:spPr bwMode="auto">
          <a:xfrm>
            <a:off x="6218238" y="4202114"/>
            <a:ext cx="487362" cy="1555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4" name="AutoShape 308"/>
          <p:cNvCxnSpPr>
            <a:cxnSpLocks noChangeShapeType="1"/>
            <a:stCxn id="4283" idx="4"/>
            <a:endCxn id="4284" idx="1"/>
          </p:cNvCxnSpPr>
          <p:nvPr/>
        </p:nvCxnSpPr>
        <p:spPr bwMode="auto">
          <a:xfrm>
            <a:off x="7024689" y="4562475"/>
            <a:ext cx="358775" cy="127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5" name="AutoShape 309"/>
          <p:cNvCxnSpPr>
            <a:cxnSpLocks noChangeShapeType="1"/>
            <a:stCxn id="4284" idx="2"/>
            <a:endCxn id="4285" idx="3"/>
          </p:cNvCxnSpPr>
          <p:nvPr/>
        </p:nvCxnSpPr>
        <p:spPr bwMode="auto">
          <a:xfrm flipH="1">
            <a:off x="7327900" y="4849813"/>
            <a:ext cx="330200" cy="2159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06" name="AutoShape 310"/>
          <p:cNvCxnSpPr>
            <a:cxnSpLocks noChangeShapeType="1"/>
            <a:stCxn id="4283" idx="3"/>
            <a:endCxn id="4371" idx="0"/>
          </p:cNvCxnSpPr>
          <p:nvPr/>
        </p:nvCxnSpPr>
        <p:spPr bwMode="auto">
          <a:xfrm flipH="1">
            <a:off x="6253164" y="4767264"/>
            <a:ext cx="452437" cy="96837"/>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07" name="Rectangle 311"/>
          <p:cNvSpPr>
            <a:spLocks noChangeArrowheads="1"/>
          </p:cNvSpPr>
          <p:nvPr/>
        </p:nvSpPr>
        <p:spPr bwMode="auto">
          <a:xfrm>
            <a:off x="3143251" y="3932239"/>
            <a:ext cx="601663" cy="390525"/>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Web</a:t>
            </a:r>
            <a:r>
              <a:rPr lang="ja-JP" altLang="en-US" sz="800">
                <a:solidFill>
                  <a:schemeClr val="accent2"/>
                </a:solidFill>
                <a:latin typeface="ＭＳ Ｐゴシック" panose="020B0600070205080204" pitchFamily="50" charset="-128"/>
              </a:rPr>
              <a:t>サービス</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クライアント</a:t>
            </a:r>
            <a:br>
              <a:rPr lang="ja-JP" altLang="en-US" sz="800">
                <a:solidFill>
                  <a:schemeClr val="accent2"/>
                </a:solidFill>
                <a:latin typeface="ＭＳ Ｐゴシック" panose="020B0600070205080204" pitchFamily="50" charset="-128"/>
              </a:rPr>
            </a:br>
            <a:r>
              <a:rPr lang="ja-JP" altLang="en-US" sz="800">
                <a:solidFill>
                  <a:schemeClr val="accent2"/>
                </a:solidFill>
                <a:latin typeface="ＭＳ Ｐゴシック" panose="020B0600070205080204" pitchFamily="50" charset="-128"/>
              </a:rPr>
              <a:t>機能</a:t>
            </a:r>
          </a:p>
        </p:txBody>
      </p:sp>
      <p:cxnSp>
        <p:nvCxnSpPr>
          <p:cNvPr id="4408" name="AutoShape 312"/>
          <p:cNvCxnSpPr>
            <a:cxnSpLocks noChangeShapeType="1"/>
            <a:stCxn id="4371" idx="1"/>
            <a:endCxn id="4407" idx="2"/>
          </p:cNvCxnSpPr>
          <p:nvPr/>
        </p:nvCxnSpPr>
        <p:spPr bwMode="auto">
          <a:xfrm rot="10800000">
            <a:off x="3444876" y="4330700"/>
            <a:ext cx="2498725" cy="698500"/>
          </a:xfrm>
          <a:prstGeom prst="curvedConnector2">
            <a:avLst/>
          </a:prstGeom>
          <a:noFill/>
          <a:ln w="12700">
            <a:solidFill>
              <a:srgbClr val="FFCC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9" name="AutoShape 313"/>
          <p:cNvCxnSpPr>
            <a:cxnSpLocks noChangeShapeType="1"/>
            <a:stCxn id="4363" idx="1"/>
            <a:endCxn id="4362" idx="2"/>
          </p:cNvCxnSpPr>
          <p:nvPr/>
        </p:nvCxnSpPr>
        <p:spPr bwMode="auto">
          <a:xfrm flipH="1" flipV="1">
            <a:off x="5138739" y="4117976"/>
            <a:ext cx="3175" cy="22066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12" name="AutoShape 316"/>
          <p:cNvCxnSpPr>
            <a:cxnSpLocks noChangeShapeType="1"/>
            <a:stCxn id="4364" idx="2"/>
            <a:endCxn id="4331" idx="0"/>
          </p:cNvCxnSpPr>
          <p:nvPr/>
        </p:nvCxnSpPr>
        <p:spPr bwMode="auto">
          <a:xfrm>
            <a:off x="4456113" y="4664075"/>
            <a:ext cx="1757362" cy="100984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13" name="AutoShape 317"/>
          <p:cNvCxnSpPr>
            <a:cxnSpLocks noChangeShapeType="1"/>
            <a:stCxn id="4325" idx="2"/>
            <a:endCxn id="4331" idx="1"/>
          </p:cNvCxnSpPr>
          <p:nvPr/>
        </p:nvCxnSpPr>
        <p:spPr bwMode="auto">
          <a:xfrm>
            <a:off x="2795588" y="4330700"/>
            <a:ext cx="2825190" cy="141523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15" name="AutoShape 319"/>
          <p:cNvCxnSpPr>
            <a:cxnSpLocks noChangeShapeType="1"/>
            <a:stCxn id="4328" idx="3"/>
            <a:endCxn id="4331" idx="1"/>
          </p:cNvCxnSpPr>
          <p:nvPr/>
        </p:nvCxnSpPr>
        <p:spPr bwMode="auto">
          <a:xfrm>
            <a:off x="3138488" y="4939508"/>
            <a:ext cx="2482290" cy="80642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16" name="AutoShape 320"/>
          <p:cNvCxnSpPr>
            <a:cxnSpLocks noChangeShapeType="1"/>
            <a:stCxn id="4304" idx="0"/>
            <a:endCxn id="4280" idx="0"/>
          </p:cNvCxnSpPr>
          <p:nvPr/>
        </p:nvCxnSpPr>
        <p:spPr bwMode="auto">
          <a:xfrm rot="5400000" flipH="1">
            <a:off x="7511257" y="3182144"/>
            <a:ext cx="711200" cy="1941513"/>
          </a:xfrm>
          <a:prstGeom prst="curvedConnector3">
            <a:avLst>
              <a:gd name="adj1" fmla="val 131028"/>
            </a:avLst>
          </a:prstGeom>
          <a:noFill/>
          <a:ln w="12700">
            <a:solidFill>
              <a:srgbClr val="33CCCC"/>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17" name="AutoShape 321"/>
          <p:cNvCxnSpPr>
            <a:cxnSpLocks noChangeShapeType="1"/>
            <a:stCxn id="4315" idx="0"/>
            <a:endCxn id="4279" idx="0"/>
          </p:cNvCxnSpPr>
          <p:nvPr/>
        </p:nvCxnSpPr>
        <p:spPr bwMode="auto">
          <a:xfrm rot="16200000" flipH="1" flipV="1">
            <a:off x="7227888" y="2293938"/>
            <a:ext cx="577850" cy="2597150"/>
          </a:xfrm>
          <a:prstGeom prst="curvedConnector3">
            <a:avLst>
              <a:gd name="adj1" fmla="val -38185"/>
            </a:avLst>
          </a:prstGeom>
          <a:noFill/>
          <a:ln w="12700">
            <a:solidFill>
              <a:srgbClr val="FF33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19" name="Rectangle 323"/>
          <p:cNvSpPr>
            <a:spLocks noChangeArrowheads="1"/>
          </p:cNvSpPr>
          <p:nvPr/>
        </p:nvSpPr>
        <p:spPr bwMode="auto">
          <a:xfrm>
            <a:off x="1524000" y="5868988"/>
            <a:ext cx="3168650" cy="98901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ja-JP" altLang="en-US" sz="800">
                <a:latin typeface="ＭＳ Ｐゴシック" panose="020B0600070205080204" pitchFamily="50" charset="-128"/>
              </a:rPr>
              <a:t>凡例</a:t>
            </a:r>
            <a:br>
              <a:rPr lang="ja-JP" altLang="en-US" sz="800">
                <a:latin typeface="ＭＳ Ｐゴシック" panose="020B0600070205080204" pitchFamily="50" charset="-128"/>
              </a:rPr>
            </a:br>
            <a:endParaRPr lang="ja-JP" altLang="en-US" sz="800">
              <a:latin typeface="ＭＳ Ｐゴシック" panose="020B0600070205080204" pitchFamily="50" charset="-128"/>
            </a:endParaRPr>
          </a:p>
        </p:txBody>
      </p:sp>
      <p:sp>
        <p:nvSpPr>
          <p:cNvPr id="4421" name="AutoShape 325"/>
          <p:cNvSpPr>
            <a:spLocks noChangeArrowheads="1"/>
          </p:cNvSpPr>
          <p:nvPr/>
        </p:nvSpPr>
        <p:spPr bwMode="auto">
          <a:xfrm>
            <a:off x="1774825" y="6364288"/>
            <a:ext cx="414338" cy="304800"/>
          </a:xfrm>
          <a:prstGeom prst="can">
            <a:avLst>
              <a:gd name="adj" fmla="val 25000"/>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XXXX</a:t>
            </a:r>
          </a:p>
        </p:txBody>
      </p:sp>
      <p:sp>
        <p:nvSpPr>
          <p:cNvPr id="4422" name="Rectangle 326"/>
          <p:cNvSpPr>
            <a:spLocks noChangeArrowheads="1"/>
          </p:cNvSpPr>
          <p:nvPr/>
        </p:nvSpPr>
        <p:spPr bwMode="auto">
          <a:xfrm>
            <a:off x="2224088" y="6088064"/>
            <a:ext cx="558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latin typeface="ＭＳ Ｐゴシック" panose="020B0600070205080204" pitchFamily="50" charset="-128"/>
              </a:rPr>
              <a:t>既存</a:t>
            </a:r>
            <a:br>
              <a:rPr lang="ja-JP" altLang="en-US" sz="800">
                <a:latin typeface="ＭＳ Ｐゴシック" panose="020B0600070205080204" pitchFamily="50" charset="-128"/>
              </a:rPr>
            </a:br>
            <a:r>
              <a:rPr lang="ja-JP" altLang="en-US" sz="800">
                <a:latin typeface="ＭＳ Ｐゴシック" panose="020B0600070205080204" pitchFamily="50" charset="-128"/>
              </a:rPr>
              <a:t>システム</a:t>
            </a:r>
          </a:p>
          <a:p>
            <a:r>
              <a:rPr lang="ja-JP" altLang="en-US" sz="800">
                <a:latin typeface="ＭＳ Ｐゴシック" panose="020B0600070205080204" pitchFamily="50" charset="-128"/>
              </a:rPr>
              <a:t>データ</a:t>
            </a:r>
            <a:br>
              <a:rPr lang="ja-JP" altLang="en-US" sz="800">
                <a:latin typeface="ＭＳ Ｐゴシック" panose="020B0600070205080204" pitchFamily="50" charset="-128"/>
              </a:rPr>
            </a:br>
            <a:endParaRPr lang="ja-JP" altLang="en-US" sz="800">
              <a:latin typeface="ＭＳ Ｐゴシック" panose="020B0600070205080204" pitchFamily="50" charset="-128"/>
            </a:endParaRPr>
          </a:p>
        </p:txBody>
      </p:sp>
      <p:sp>
        <p:nvSpPr>
          <p:cNvPr id="4423" name="Rectangle 327"/>
          <p:cNvSpPr>
            <a:spLocks noChangeArrowheads="1"/>
          </p:cNvSpPr>
          <p:nvPr/>
        </p:nvSpPr>
        <p:spPr bwMode="auto">
          <a:xfrm>
            <a:off x="1751013" y="5972175"/>
            <a:ext cx="457200" cy="325438"/>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XXXX</a:t>
            </a:r>
          </a:p>
        </p:txBody>
      </p:sp>
      <p:sp>
        <p:nvSpPr>
          <p:cNvPr id="4424" name="AutoShape 328"/>
          <p:cNvSpPr>
            <a:spLocks noChangeArrowheads="1"/>
          </p:cNvSpPr>
          <p:nvPr/>
        </p:nvSpPr>
        <p:spPr bwMode="auto">
          <a:xfrm>
            <a:off x="2927350" y="6308725"/>
            <a:ext cx="457200" cy="381000"/>
          </a:xfrm>
          <a:prstGeom prst="can">
            <a:avLst>
              <a:gd name="adj" fmla="val 25000"/>
            </a:avLst>
          </a:prstGeom>
          <a:solidFill>
            <a:srgbClr val="FFCCFF"/>
          </a:solidFill>
          <a:ln w="9525">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800">
                <a:solidFill>
                  <a:schemeClr val="accent2"/>
                </a:solidFill>
                <a:latin typeface="ＭＳ Ｐゴシック" panose="020B0600070205080204" pitchFamily="50" charset="-128"/>
              </a:rPr>
              <a:t>XXXX</a:t>
            </a:r>
          </a:p>
        </p:txBody>
      </p:sp>
      <p:sp>
        <p:nvSpPr>
          <p:cNvPr id="4426" name="Rectangle 330"/>
          <p:cNvSpPr>
            <a:spLocks noChangeArrowheads="1"/>
          </p:cNvSpPr>
          <p:nvPr/>
        </p:nvSpPr>
        <p:spPr bwMode="auto">
          <a:xfrm>
            <a:off x="2927350" y="5973763"/>
            <a:ext cx="431800" cy="304800"/>
          </a:xfrm>
          <a:prstGeom prst="rect">
            <a:avLst/>
          </a:prstGeom>
          <a:solidFill>
            <a:srgbClr val="FFCCFF"/>
          </a:solidFill>
          <a:ln w="15875">
            <a:solidFill>
              <a:srgbClr val="800080"/>
            </a:solidFill>
            <a:miter lim="800000"/>
            <a:headEnd/>
            <a:tailEnd/>
          </a:ln>
          <a:effectLst>
            <a:outerShdw dist="35921" dir="2700000" algn="ctr" rotWithShape="0">
              <a:schemeClr val="bg2"/>
            </a:outerShdw>
          </a:effectLst>
        </p:spPr>
        <p:txBody>
          <a:bodyPr wrap="none" anchor="ctr"/>
          <a:lstStyle/>
          <a:p>
            <a:pPr algn="ctr"/>
            <a:r>
              <a:rPr lang="en-US" altLang="ja-JP" sz="800">
                <a:solidFill>
                  <a:schemeClr val="accent2"/>
                </a:solidFill>
                <a:latin typeface="ＭＳ Ｐゴシック" panose="020B0600070205080204" pitchFamily="50" charset="-128"/>
              </a:rPr>
              <a:t>XXXX</a:t>
            </a:r>
          </a:p>
        </p:txBody>
      </p:sp>
      <p:sp>
        <p:nvSpPr>
          <p:cNvPr id="4427" name="Rectangle 331"/>
          <p:cNvSpPr>
            <a:spLocks noChangeArrowheads="1"/>
          </p:cNvSpPr>
          <p:nvPr/>
        </p:nvSpPr>
        <p:spPr bwMode="auto">
          <a:xfrm>
            <a:off x="3430589" y="5949951"/>
            <a:ext cx="636587"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latin typeface="ＭＳ Ｐゴシック" panose="020B0600070205080204" pitchFamily="50" charset="-128"/>
              </a:rPr>
              <a:t>ポータルと</a:t>
            </a:r>
          </a:p>
          <a:p>
            <a:r>
              <a:rPr lang="ja-JP" altLang="en-US" sz="800">
                <a:latin typeface="ＭＳ Ｐゴシック" panose="020B0600070205080204" pitchFamily="50" charset="-128"/>
              </a:rPr>
              <a:t>関係する</a:t>
            </a:r>
            <a:br>
              <a:rPr lang="ja-JP" altLang="en-US" sz="800">
                <a:latin typeface="ＭＳ Ｐゴシック" panose="020B0600070205080204" pitchFamily="50" charset="-128"/>
              </a:rPr>
            </a:br>
            <a:r>
              <a:rPr lang="ja-JP" altLang="en-US" sz="800">
                <a:latin typeface="ＭＳ Ｐゴシック" panose="020B0600070205080204" pitchFamily="50" charset="-128"/>
              </a:rPr>
              <a:t>システム</a:t>
            </a:r>
          </a:p>
          <a:p>
            <a:r>
              <a:rPr lang="ja-JP" altLang="en-US" sz="800">
                <a:latin typeface="ＭＳ Ｐゴシック" panose="020B0600070205080204" pitchFamily="50" charset="-128"/>
              </a:rPr>
              <a:t>データ</a:t>
            </a:r>
            <a:br>
              <a:rPr lang="ja-JP" altLang="en-US" sz="800">
                <a:latin typeface="ＭＳ Ｐゴシック" panose="020B0600070205080204" pitchFamily="50" charset="-128"/>
              </a:rPr>
            </a:br>
            <a:endParaRPr lang="ja-JP" altLang="en-US" sz="800">
              <a:latin typeface="ＭＳ Ｐゴシック" panose="020B0600070205080204" pitchFamily="50" charset="-128"/>
            </a:endParaRPr>
          </a:p>
        </p:txBody>
      </p:sp>
      <p:sp>
        <p:nvSpPr>
          <p:cNvPr id="4429" name="Line 333"/>
          <p:cNvSpPr>
            <a:spLocks noChangeShapeType="1"/>
          </p:cNvSpPr>
          <p:nvPr/>
        </p:nvSpPr>
        <p:spPr bwMode="auto">
          <a:xfrm>
            <a:off x="4151313" y="6173788"/>
            <a:ext cx="457200" cy="0"/>
          </a:xfrm>
          <a:prstGeom prst="line">
            <a:avLst/>
          </a:prstGeom>
          <a:noFill/>
          <a:ln w="952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30" name="Rectangle 334"/>
          <p:cNvSpPr>
            <a:spLocks noChangeArrowheads="1"/>
          </p:cNvSpPr>
          <p:nvPr/>
        </p:nvSpPr>
        <p:spPr bwMode="auto">
          <a:xfrm>
            <a:off x="4170363" y="6237288"/>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latin typeface="ＭＳ Ｐゴシック" panose="020B0600070205080204" pitchFamily="50" charset="-128"/>
              </a:rPr>
              <a:t>情報の</a:t>
            </a:r>
            <a:br>
              <a:rPr lang="ja-JP" altLang="en-US" sz="800">
                <a:latin typeface="ＭＳ Ｐゴシック" panose="020B0600070205080204" pitchFamily="50" charset="-128"/>
              </a:rPr>
            </a:br>
            <a:r>
              <a:rPr lang="ja-JP" altLang="en-US" sz="800">
                <a:latin typeface="ＭＳ Ｐゴシック" panose="020B0600070205080204" pitchFamily="50" charset="-128"/>
              </a:rPr>
              <a:t>流れ</a:t>
            </a:r>
          </a:p>
        </p:txBody>
      </p:sp>
      <p:cxnSp>
        <p:nvCxnSpPr>
          <p:cNvPr id="4435" name="AutoShape 339"/>
          <p:cNvCxnSpPr>
            <a:cxnSpLocks noChangeShapeType="1"/>
            <a:stCxn id="4267" idx="2"/>
            <a:endCxn id="4279" idx="0"/>
          </p:cNvCxnSpPr>
          <p:nvPr/>
        </p:nvCxnSpPr>
        <p:spPr bwMode="auto">
          <a:xfrm rot="16200000" flipH="1">
            <a:off x="3608388" y="1271588"/>
            <a:ext cx="1047750" cy="4171950"/>
          </a:xfrm>
          <a:prstGeom prst="curvedConnector3">
            <a:avLst>
              <a:gd name="adj1" fmla="val 41815"/>
            </a:avLst>
          </a:prstGeom>
          <a:noFill/>
          <a:ln w="12700">
            <a:solidFill>
              <a:srgbClr val="FF33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36" name="Rectangle 340"/>
          <p:cNvSpPr>
            <a:spLocks noChangeArrowheads="1"/>
          </p:cNvSpPr>
          <p:nvPr/>
        </p:nvSpPr>
        <p:spPr bwMode="auto">
          <a:xfrm>
            <a:off x="2855914" y="260351"/>
            <a:ext cx="7704137" cy="73025"/>
          </a:xfrm>
          <a:prstGeom prst="rect">
            <a:avLst/>
          </a:prstGeom>
          <a:gradFill rotWithShape="1">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1738539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作成中</a:t>
            </a:r>
            <a:r>
              <a:rPr kumimoji="1" lang="en-US" altLang="ja-JP" dirty="0" smtClean="0"/>
              <a:t>】PORTA</a:t>
            </a:r>
            <a:r>
              <a:rPr kumimoji="1" lang="ja-JP" altLang="en-US" dirty="0" err="1" smtClean="0"/>
              <a:t>での</a:t>
            </a:r>
            <a:r>
              <a:rPr kumimoji="1" lang="ja-JP" altLang="en-US" dirty="0" smtClean="0"/>
              <a:t>連携先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年次展開</a:t>
            </a:r>
            <a:endParaRPr kumimoji="1" lang="en-US" altLang="ja-JP" dirty="0" smtClean="0"/>
          </a:p>
          <a:p>
            <a:endParaRPr lang="en-US" altLang="ja-JP" dirty="0"/>
          </a:p>
          <a:p>
            <a:r>
              <a:rPr kumimoji="1" lang="ja-JP" altLang="en-US" dirty="0" smtClean="0"/>
              <a:t>何故、青空文庫、公文書館から始めたか？</a:t>
            </a:r>
            <a:endParaRPr kumimoji="1" lang="ja-JP" altLang="en-US" dirty="0"/>
          </a:p>
        </p:txBody>
      </p:sp>
    </p:spTree>
    <p:extLst>
      <p:ext uri="{BB962C8B-B14F-4D97-AF65-F5344CB8AC3E}">
        <p14:creationId xmlns:p14="http://schemas.microsoft.com/office/powerpoint/2010/main" val="2298381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2">
            <a:schemeClr val="accent6"/>
          </a:lnRef>
          <a:fillRef idx="1">
            <a:schemeClr val="lt1"/>
          </a:fillRef>
          <a:effectRef idx="0">
            <a:schemeClr val="accent6"/>
          </a:effectRef>
          <a:fontRef idx="minor">
            <a:schemeClr val="dk1"/>
          </a:fontRef>
        </p:style>
        <p:txBody>
          <a:bodyPr/>
          <a:lstStyle/>
          <a:p>
            <a:r>
              <a:rPr lang="ja-JP" altLang="en-US" dirty="0"/>
              <a:t>☆ </a:t>
            </a:r>
            <a:r>
              <a:rPr lang="en-US" altLang="ja-JP" dirty="0" smtClean="0"/>
              <a:t>PORTA</a:t>
            </a:r>
            <a:r>
              <a:rPr lang="ja-JP" altLang="en-US" dirty="0" smtClean="0"/>
              <a:t>リリース後の考察</a:t>
            </a:r>
            <a:r>
              <a:rPr lang="en-US" altLang="ja-JP" dirty="0"/>
              <a:t>	</a:t>
            </a:r>
            <a:endParaRPr lang="ja-JP" altLang="ja-JP"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38</a:t>
            </a:fld>
            <a:endParaRPr kumimoji="0" lang="en-US"/>
          </a:p>
        </p:txBody>
      </p:sp>
      <p:sp>
        <p:nvSpPr>
          <p:cNvPr id="3" name="サブタイトル 2"/>
          <p:cNvSpPr>
            <a:spLocks noGrp="1"/>
          </p:cNvSpPr>
          <p:nvPr>
            <p:ph type="subTitle" idx="1"/>
          </p:nvPr>
        </p:nvSpPr>
        <p:spPr/>
        <p:style>
          <a:lnRef idx="2">
            <a:schemeClr val="accent6"/>
          </a:lnRef>
          <a:fillRef idx="1">
            <a:schemeClr val="lt1"/>
          </a:fillRef>
          <a:effectRef idx="0">
            <a:schemeClr val="accent6"/>
          </a:effectRef>
          <a:fontRef idx="minor">
            <a:schemeClr val="dk1"/>
          </a:fontRef>
        </p:style>
        <p:txBody>
          <a:bodyPr/>
          <a:lstStyle/>
          <a:p>
            <a:r>
              <a:rPr kumimoji="1" lang="ja-JP" altLang="en-US" dirty="0" smtClean="0"/>
              <a:t>図書館利用者・関係者に、組織を越えたナビゲーションの有用性は十分に理解されていなかったが、インキュベータの役割は果たせた</a:t>
            </a:r>
            <a:r>
              <a:rPr kumimoji="1" lang="ja-JP" altLang="en-US" dirty="0" err="1" smtClean="0"/>
              <a:t>。。</a:t>
            </a:r>
            <a:endParaRPr kumimoji="1" lang="ja-JP" altLang="en-US"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2547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normAutofit/>
          </a:bodyPr>
          <a:lstStyle/>
          <a:p>
            <a:r>
              <a:rPr lang="ja-JP" altLang="en-US" sz="4000" dirty="0"/>
              <a:t>☆</a:t>
            </a:r>
            <a:r>
              <a:rPr lang="ja-JP" altLang="en-US" sz="4000" dirty="0" smtClean="0"/>
              <a:t>統合</a:t>
            </a:r>
            <a:r>
              <a:rPr lang="ja-JP" altLang="en-US" sz="4000" dirty="0"/>
              <a:t>検索のために苦労した点</a:t>
            </a:r>
          </a:p>
        </p:txBody>
      </p:sp>
      <p:sp>
        <p:nvSpPr>
          <p:cNvPr id="398339" name="Rectangle 3"/>
          <p:cNvSpPr>
            <a:spLocks noGrp="1" noChangeArrowheads="1"/>
          </p:cNvSpPr>
          <p:nvPr>
            <p:ph sz="half" idx="1"/>
          </p:nvPr>
        </p:nvSpPr>
        <p:spPr/>
        <p:txBody>
          <a:bodyPr>
            <a:noAutofit/>
          </a:bodyPr>
          <a:lstStyle/>
          <a:p>
            <a:pPr>
              <a:lnSpc>
                <a:spcPct val="90000"/>
              </a:lnSpc>
            </a:pPr>
            <a:r>
              <a:rPr lang="ja-JP" altLang="en-US" dirty="0" smtClean="0"/>
              <a:t>ポータルとは何か？</a:t>
            </a:r>
            <a:endParaRPr lang="en-US" altLang="ja-JP" dirty="0" smtClean="0"/>
          </a:p>
          <a:p>
            <a:pPr lvl="1"/>
            <a:r>
              <a:rPr lang="ja-JP" altLang="en-US" dirty="0" smtClean="0"/>
              <a:t>データベースサイトへのリンク集とどう違うのか？という問い。</a:t>
            </a:r>
            <a:endParaRPr lang="en-US" altLang="ja-JP" dirty="0" smtClean="0"/>
          </a:p>
          <a:p>
            <a:pPr lvl="1"/>
            <a:r>
              <a:rPr lang="ja-JP" altLang="en-US" dirty="0" smtClean="0"/>
              <a:t>何故、図書館がやるのか？</a:t>
            </a:r>
            <a:endParaRPr lang="en-US" altLang="ja-JP" dirty="0" smtClean="0"/>
          </a:p>
          <a:p>
            <a:pPr>
              <a:lnSpc>
                <a:spcPct val="90000"/>
              </a:lnSpc>
            </a:pPr>
            <a:r>
              <a:rPr lang="ja-JP" altLang="en-US" dirty="0" smtClean="0"/>
              <a:t>統合</a:t>
            </a:r>
            <a:r>
              <a:rPr lang="ja-JP" altLang="en-US" dirty="0"/>
              <a:t>検索への賛同を得ること</a:t>
            </a:r>
          </a:p>
          <a:p>
            <a:pPr lvl="1">
              <a:lnSpc>
                <a:spcPct val="90000"/>
              </a:lnSpc>
            </a:pPr>
            <a:r>
              <a:rPr lang="ja-JP" altLang="en-US" dirty="0"/>
              <a:t>大きな意義は、各機関のコンテンツの利活用が促進されること</a:t>
            </a:r>
          </a:p>
          <a:p>
            <a:pPr lvl="1">
              <a:lnSpc>
                <a:spcPct val="90000"/>
              </a:lnSpc>
            </a:pPr>
            <a:r>
              <a:rPr lang="ja-JP" altLang="en-US" dirty="0"/>
              <a:t>利用者の利便性が向上すること</a:t>
            </a:r>
          </a:p>
          <a:p>
            <a:pPr lvl="1">
              <a:lnSpc>
                <a:spcPct val="90000"/>
              </a:lnSpc>
            </a:pPr>
            <a:r>
              <a:rPr lang="ja-JP" altLang="en-US" dirty="0"/>
              <a:t>実際には、</a:t>
            </a:r>
          </a:p>
          <a:p>
            <a:pPr lvl="2">
              <a:lnSpc>
                <a:spcPct val="90000"/>
              </a:lnSpc>
            </a:pPr>
            <a:r>
              <a:rPr lang="ja-JP" altLang="en-US" dirty="0">
                <a:solidFill>
                  <a:srgbClr val="C00000"/>
                </a:solidFill>
              </a:rPr>
              <a:t>サービスが横取りされると誤解される</a:t>
            </a:r>
          </a:p>
          <a:p>
            <a:pPr lvl="2">
              <a:lnSpc>
                <a:spcPct val="90000"/>
              </a:lnSpc>
            </a:pPr>
            <a:r>
              <a:rPr lang="ja-JP" altLang="en-US" dirty="0">
                <a:solidFill>
                  <a:srgbClr val="C00000"/>
                </a:solidFill>
              </a:rPr>
              <a:t>アクセスが増えることを不安視</a:t>
            </a:r>
            <a:r>
              <a:rPr lang="ja-JP" altLang="en-US" dirty="0" smtClean="0">
                <a:solidFill>
                  <a:srgbClr val="C00000"/>
                </a:solidFill>
              </a:rPr>
              <a:t>する</a:t>
            </a:r>
            <a:endParaRPr lang="en-US" altLang="ja-JP" dirty="0" smtClean="0">
              <a:solidFill>
                <a:srgbClr val="C00000"/>
              </a:solidFill>
            </a:endParaRPr>
          </a:p>
          <a:p>
            <a:pPr lvl="2">
              <a:lnSpc>
                <a:spcPct val="90000"/>
              </a:lnSpc>
            </a:pPr>
            <a:r>
              <a:rPr lang="ja-JP" altLang="en-US" dirty="0" smtClean="0">
                <a:solidFill>
                  <a:srgbClr val="C00000"/>
                </a:solidFill>
              </a:rPr>
              <a:t>書誌、メタデータにも権利があるので渡せない</a:t>
            </a:r>
            <a:r>
              <a:rPr lang="ja-JP" altLang="en-US" dirty="0" err="1" smtClean="0">
                <a:solidFill>
                  <a:srgbClr val="C00000"/>
                </a:solidFill>
              </a:rPr>
              <a:t>。。</a:t>
            </a:r>
            <a:endParaRPr lang="ja-JP" altLang="en-US" dirty="0">
              <a:solidFill>
                <a:srgbClr val="C00000"/>
              </a:solidFill>
            </a:endParaRPr>
          </a:p>
        </p:txBody>
      </p:sp>
      <p:sp>
        <p:nvSpPr>
          <p:cNvPr id="2" name="コンテンツ プレースホルダー 1"/>
          <p:cNvSpPr>
            <a:spLocks noGrp="1"/>
          </p:cNvSpPr>
          <p:nvPr>
            <p:ph sz="half" idx="2"/>
          </p:nvPr>
        </p:nvSpPr>
        <p:spPr/>
        <p:txBody>
          <a:bodyPr/>
          <a:lstStyle/>
          <a:p>
            <a:r>
              <a:rPr lang="ja-JP" altLang="en-US" dirty="0"/>
              <a:t>標準プロトコルの実装</a:t>
            </a:r>
          </a:p>
          <a:p>
            <a:pPr lvl="1"/>
            <a:r>
              <a:rPr lang="ja-JP" altLang="en-US" dirty="0">
                <a:solidFill>
                  <a:srgbClr val="C00000"/>
                </a:solidFill>
              </a:rPr>
              <a:t>ほとんどのサイトで、外部提供インタフェースを持っていない</a:t>
            </a:r>
          </a:p>
          <a:p>
            <a:pPr lvl="1"/>
            <a:r>
              <a:rPr lang="ja-JP" altLang="en-US" dirty="0"/>
              <a:t>サイト側に実装が必要で、その費用が捻出できない</a:t>
            </a:r>
          </a:p>
          <a:p>
            <a:r>
              <a:rPr lang="ja-JP" altLang="en-US" dirty="0"/>
              <a:t>メタデータのマッピングの調整</a:t>
            </a:r>
          </a:p>
          <a:p>
            <a:pPr lvl="1"/>
            <a:r>
              <a:rPr lang="ja-JP" altLang="en-US" dirty="0"/>
              <a:t>ダブリンコアをベースにした記述要素を使っていても、使い方がそれぞれまちまち</a:t>
            </a:r>
          </a:p>
          <a:p>
            <a:pPr lvl="1"/>
            <a:r>
              <a:rPr lang="ja-JP" altLang="en-US" dirty="0"/>
              <a:t>同じ要素を使っていても、記述規則が異なり、同じ内容として認識できない</a:t>
            </a:r>
          </a:p>
          <a:p>
            <a:pPr lvl="2"/>
            <a:r>
              <a:rPr lang="ja-JP" altLang="en-US" dirty="0"/>
              <a:t>特に、</a:t>
            </a:r>
            <a:r>
              <a:rPr lang="ja-JP" altLang="en-US" dirty="0">
                <a:solidFill>
                  <a:srgbClr val="C00000"/>
                </a:solidFill>
              </a:rPr>
              <a:t>横断検索先は、表記のゆれをカバーできない（横断検索先のシステムに依存）</a:t>
            </a:r>
          </a:p>
          <a:p>
            <a:endParaRPr kumimoji="1" lang="ja-JP" altLang="en-US" dirty="0"/>
          </a:p>
        </p:txBody>
      </p:sp>
      <p:sp>
        <p:nvSpPr>
          <p:cNvPr id="7" name="スライド番号プレースホルダー 5"/>
          <p:cNvSpPr>
            <a:spLocks noGrp="1"/>
          </p:cNvSpPr>
          <p:nvPr>
            <p:ph type="sldNum" sz="quarter" idx="12"/>
          </p:nvPr>
        </p:nvSpPr>
        <p:spPr/>
        <p:txBody>
          <a:bodyPr/>
          <a:lstStyle/>
          <a:p>
            <a:fld id="{E490CC47-B703-4691-87D5-D8AD47B300F2}" type="slidenum">
              <a:rPr lang="en-US" altLang="ja-JP">
                <a:solidFill>
                  <a:srgbClr val="000000"/>
                </a:solidFill>
              </a:rPr>
              <a:pPr/>
              <a:t>39</a:t>
            </a:fld>
            <a:endParaRPr lang="en-US" altLang="ja-JP">
              <a:solidFill>
                <a:srgbClr val="000000"/>
              </a:solidFill>
            </a:endParaRPr>
          </a:p>
        </p:txBody>
      </p:sp>
      <p:sp>
        <p:nvSpPr>
          <p:cNvPr id="398340" name="Rectangle 4"/>
          <p:cNvSpPr>
            <a:spLocks noChangeArrowheads="1"/>
          </p:cNvSpPr>
          <p:nvPr/>
        </p:nvSpPr>
        <p:spPr bwMode="auto">
          <a:xfrm>
            <a:off x="0" y="7142163"/>
            <a:ext cx="10358926"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fontAlgn="base">
              <a:lnSpc>
                <a:spcPct val="90000"/>
              </a:lnSpc>
              <a:spcBef>
                <a:spcPct val="20000"/>
              </a:spcBef>
              <a:spcAft>
                <a:spcPct val="0"/>
              </a:spcAft>
              <a:buClr>
                <a:srgbClr val="CC3300"/>
              </a:buClr>
              <a:buSzPct val="75000"/>
              <a:buFont typeface="Wingdings" panose="05000000000000000000" pitchFamily="2" charset="2"/>
              <a:buNone/>
            </a:pPr>
            <a:r>
              <a:rPr lang="ja-JP" altLang="en-US" dirty="0">
                <a:solidFill>
                  <a:srgbClr val="FF0000"/>
                </a:solidFill>
              </a:rPr>
              <a:t>調整には、膨大な時間を費やしている⇒汎用的なマッピング、記述規則等の</a:t>
            </a:r>
            <a:r>
              <a:rPr lang="ja-JP" altLang="en-US" dirty="0" smtClean="0">
                <a:solidFill>
                  <a:srgbClr val="FF0000"/>
                </a:solidFill>
              </a:rPr>
              <a:t>ルールの普及が</a:t>
            </a:r>
            <a:r>
              <a:rPr lang="ja-JP" altLang="en-US" dirty="0">
                <a:solidFill>
                  <a:srgbClr val="FF0000"/>
                </a:solidFill>
              </a:rPr>
              <a:t>必要</a:t>
            </a:r>
          </a:p>
        </p:txBody>
      </p:sp>
      <p:sp>
        <p:nvSpPr>
          <p:cNvPr id="6" name="円/楕円 5"/>
          <p:cNvSpPr/>
          <p:nvPr/>
        </p:nvSpPr>
        <p:spPr>
          <a:xfrm>
            <a:off x="94593" y="61915"/>
            <a:ext cx="622859" cy="5711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6102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矢印 1"/>
          <p:cNvSpPr/>
          <p:nvPr/>
        </p:nvSpPr>
        <p:spPr>
          <a:xfrm>
            <a:off x="157316" y="778886"/>
            <a:ext cx="11953404" cy="989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lstStyle/>
          <a:p>
            <a:r>
              <a:rPr lang="ja-JP" altLang="en-US" dirty="0" smtClean="0"/>
              <a:t>システム化のための技術</a:t>
            </a:r>
            <a:r>
              <a:rPr lang="ja-JP" altLang="en-US" dirty="0"/>
              <a:t>要素</a:t>
            </a:r>
            <a:r>
              <a:rPr lang="ja-JP" altLang="en-US" dirty="0" smtClean="0"/>
              <a:t>の変革</a:t>
            </a:r>
            <a:endParaRPr kumimoji="1" lang="ja-JP" altLang="en-US" dirty="0"/>
          </a:p>
        </p:txBody>
      </p:sp>
      <p:sp>
        <p:nvSpPr>
          <p:cNvPr id="6" name="フローチャート: 端子 5"/>
          <p:cNvSpPr/>
          <p:nvPr/>
        </p:nvSpPr>
        <p:spPr>
          <a:xfrm>
            <a:off x="8012883" y="4695586"/>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Data</a:t>
            </a:r>
            <a:r>
              <a:rPr kumimoji="1" lang="ja-JP" altLang="en-US" sz="1400" dirty="0" smtClean="0">
                <a:latin typeface="メイリオ" panose="020B0604030504040204" pitchFamily="50" charset="-128"/>
                <a:ea typeface="メイリオ" panose="020B0604030504040204" pitchFamily="50" charset="-128"/>
              </a:rPr>
              <a:t>の</a:t>
            </a:r>
            <a:r>
              <a:rPr kumimoji="1" lang="en-US" altLang="ja-JP" sz="1400" dirty="0" smtClean="0">
                <a:latin typeface="メイリオ" panose="020B0604030504040204" pitchFamily="50" charset="-128"/>
                <a:ea typeface="メイリオ" panose="020B0604030504040204" pitchFamily="50" charset="-128"/>
              </a:rPr>
              <a:t>Web</a:t>
            </a:r>
            <a:endParaRPr kumimoji="1" lang="ja-JP" altLang="en-US" sz="1400" dirty="0">
              <a:latin typeface="メイリオ" panose="020B0604030504040204" pitchFamily="50" charset="-128"/>
              <a:ea typeface="メイリオ" panose="020B0604030504040204" pitchFamily="50" charset="-128"/>
            </a:endParaRPr>
          </a:p>
        </p:txBody>
      </p:sp>
      <p:sp>
        <p:nvSpPr>
          <p:cNvPr id="7" name="フローチャート: 端子 6"/>
          <p:cNvSpPr/>
          <p:nvPr/>
        </p:nvSpPr>
        <p:spPr>
          <a:xfrm>
            <a:off x="992719" y="1239553"/>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パイロット電子</a:t>
            </a:r>
            <a:r>
              <a:rPr lang="ja-JP" altLang="en-US" sz="1400" dirty="0">
                <a:latin typeface="メイリオ" panose="020B0604030504040204" pitchFamily="50" charset="-128"/>
                <a:ea typeface="メイリオ" panose="020B0604030504040204" pitchFamily="50" charset="-128"/>
              </a:rPr>
              <a:t>図書館</a:t>
            </a:r>
            <a:endParaRPr kumimoji="1" lang="ja-JP" altLang="en-US" sz="1400" dirty="0">
              <a:latin typeface="メイリオ" panose="020B0604030504040204" pitchFamily="50" charset="-128"/>
              <a:ea typeface="メイリオ" panose="020B0604030504040204" pitchFamily="50" charset="-128"/>
            </a:endParaRPr>
          </a:p>
        </p:txBody>
      </p:sp>
      <p:sp>
        <p:nvSpPr>
          <p:cNvPr id="8" name="フローチャート: 定義済み処理 7"/>
          <p:cNvSpPr/>
          <p:nvPr/>
        </p:nvSpPr>
        <p:spPr>
          <a:xfrm>
            <a:off x="464949" y="731521"/>
            <a:ext cx="1955233" cy="436078"/>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電子図書館構想</a:t>
            </a:r>
            <a:endParaRPr kumimoji="1" lang="ja-JP" altLang="en-US" sz="1400" dirty="0">
              <a:latin typeface="メイリオ" panose="020B0604030504040204" pitchFamily="50" charset="-128"/>
              <a:ea typeface="メイリオ" panose="020B0604030504040204" pitchFamily="50" charset="-128"/>
            </a:endParaRPr>
          </a:p>
        </p:txBody>
      </p:sp>
      <p:sp>
        <p:nvSpPr>
          <p:cNvPr id="9" name="フローチャート: 定義済み処理 8"/>
          <p:cNvSpPr/>
          <p:nvPr/>
        </p:nvSpPr>
        <p:spPr>
          <a:xfrm>
            <a:off x="3117740" y="717703"/>
            <a:ext cx="1645403" cy="436078"/>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中期計画</a:t>
            </a:r>
            <a:r>
              <a:rPr kumimoji="1" lang="en-US" altLang="ja-JP" sz="1400" dirty="0" smtClean="0">
                <a:latin typeface="メイリオ" panose="020B0604030504040204" pitchFamily="50" charset="-128"/>
                <a:ea typeface="メイリオ" panose="020B0604030504040204" pitchFamily="50" charset="-128"/>
              </a:rPr>
              <a:t>2004</a:t>
            </a:r>
            <a:endParaRPr kumimoji="1" lang="ja-JP" altLang="en-US" sz="1400" dirty="0">
              <a:latin typeface="メイリオ" panose="020B0604030504040204" pitchFamily="50" charset="-128"/>
              <a:ea typeface="メイリオ" panose="020B0604030504040204" pitchFamily="50" charset="-128"/>
            </a:endParaRPr>
          </a:p>
        </p:txBody>
      </p:sp>
      <p:sp>
        <p:nvSpPr>
          <p:cNvPr id="10" name="フローチャート: 定義済み処理 9"/>
          <p:cNvSpPr/>
          <p:nvPr/>
        </p:nvSpPr>
        <p:spPr>
          <a:xfrm>
            <a:off x="9205992" y="778886"/>
            <a:ext cx="2472684" cy="452696"/>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文化資産のナショナルアーカイブ構想</a:t>
            </a:r>
            <a:endParaRPr kumimoji="1" lang="ja-JP" altLang="en-US" sz="1400" dirty="0">
              <a:latin typeface="メイリオ" panose="020B0604030504040204" pitchFamily="50" charset="-128"/>
              <a:ea typeface="メイリオ" panose="020B0604030504040204" pitchFamily="50" charset="-128"/>
            </a:endParaRPr>
          </a:p>
        </p:txBody>
      </p:sp>
      <p:sp>
        <p:nvSpPr>
          <p:cNvPr id="11" name="フローチャート: 定義済み処理 10"/>
          <p:cNvSpPr/>
          <p:nvPr/>
        </p:nvSpPr>
        <p:spPr>
          <a:xfrm>
            <a:off x="5925000" y="778886"/>
            <a:ext cx="1800391" cy="436078"/>
          </a:xfrm>
          <a:prstGeom prst="flowChartPredefinedProcess">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知識インフラ構想</a:t>
            </a:r>
            <a:endParaRPr kumimoji="1" lang="ja-JP" altLang="en-US" sz="1400" dirty="0">
              <a:latin typeface="メイリオ" panose="020B0604030504040204" pitchFamily="50" charset="-128"/>
              <a:ea typeface="メイリオ" panose="020B0604030504040204" pitchFamily="50" charset="-128"/>
            </a:endParaRPr>
          </a:p>
        </p:txBody>
      </p:sp>
      <p:sp>
        <p:nvSpPr>
          <p:cNvPr id="12" name="フローチャート: 端子 11"/>
          <p:cNvSpPr/>
          <p:nvPr/>
        </p:nvSpPr>
        <p:spPr>
          <a:xfrm>
            <a:off x="3467135" y="229763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XML, RSS, CGM</a:t>
            </a:r>
            <a:endParaRPr kumimoji="1" lang="ja-JP" altLang="en-US" sz="1400" dirty="0">
              <a:latin typeface="メイリオ" panose="020B0604030504040204" pitchFamily="50" charset="-128"/>
              <a:ea typeface="メイリオ" panose="020B0604030504040204" pitchFamily="50" charset="-128"/>
            </a:endParaRPr>
          </a:p>
        </p:txBody>
      </p:sp>
      <p:sp>
        <p:nvSpPr>
          <p:cNvPr id="14" name="フローチャート: 端子 13"/>
          <p:cNvSpPr/>
          <p:nvPr/>
        </p:nvSpPr>
        <p:spPr>
          <a:xfrm>
            <a:off x="4048800" y="3547100"/>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DC-NDL Simple</a:t>
            </a:r>
            <a:endParaRPr kumimoji="1" lang="ja-JP" altLang="en-US" sz="1400" dirty="0">
              <a:latin typeface="メイリオ" panose="020B0604030504040204" pitchFamily="50" charset="-128"/>
              <a:ea typeface="メイリオ" panose="020B0604030504040204" pitchFamily="50" charset="-128"/>
            </a:endParaRPr>
          </a:p>
        </p:txBody>
      </p:sp>
      <p:sp>
        <p:nvSpPr>
          <p:cNvPr id="15" name="フローチャート: 端子 14"/>
          <p:cNvSpPr/>
          <p:nvPr/>
        </p:nvSpPr>
        <p:spPr>
          <a:xfrm>
            <a:off x="5004396" y="4012510"/>
            <a:ext cx="1906941" cy="569067"/>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DC-NDL RDF</a:t>
            </a:r>
          </a:p>
          <a:p>
            <a:pPr algn="ct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トリプル表現</a:t>
            </a:r>
            <a:r>
              <a:rPr lang="en-US" altLang="ja-JP" sz="1400" dirty="0" smtClean="0">
                <a:latin typeface="メイリオ" panose="020B0604030504040204" pitchFamily="50" charset="-128"/>
                <a:ea typeface="メイリオ" panose="020B0604030504040204" pitchFamily="50" charset="-128"/>
              </a:rPr>
              <a:t>, </a:t>
            </a:r>
            <a:r>
              <a:rPr lang="en-US" altLang="ja-JP" sz="1400" dirty="0" err="1" smtClean="0">
                <a:latin typeface="メイリオ" panose="020B0604030504040204" pitchFamily="50" charset="-128"/>
                <a:ea typeface="メイリオ" panose="020B0604030504040204" pitchFamily="50" charset="-128"/>
              </a:rPr>
              <a:t>sameAS</a:t>
            </a:r>
            <a:r>
              <a:rPr lang="ja-JP" altLang="en-US" sz="1400" dirty="0" smtClean="0">
                <a:latin typeface="メイリオ" panose="020B0604030504040204" pitchFamily="50" charset="-128"/>
                <a:ea typeface="メイリオ" panose="020B0604030504040204" pitchFamily="50" charset="-128"/>
              </a:rPr>
              <a:t>等</a:t>
            </a:r>
            <a:r>
              <a:rPr lang="en-US" altLang="ja-JP" sz="1400" dirty="0" smtClean="0">
                <a:latin typeface="メイリオ" panose="020B0604030504040204" pitchFamily="50" charset="-128"/>
                <a:ea typeface="メイリオ" panose="020B0604030504040204" pitchFamily="50" charset="-128"/>
              </a:rPr>
              <a:t>)</a:t>
            </a:r>
          </a:p>
        </p:txBody>
      </p:sp>
      <p:sp>
        <p:nvSpPr>
          <p:cNvPr id="16" name="フローチャート: 端子 15"/>
          <p:cNvSpPr/>
          <p:nvPr/>
        </p:nvSpPr>
        <p:spPr>
          <a:xfrm>
            <a:off x="8388069" y="6058172"/>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SPARQL</a:t>
            </a:r>
            <a:endParaRPr kumimoji="1" lang="ja-JP" altLang="en-US" sz="1400" dirty="0">
              <a:latin typeface="メイリオ" panose="020B0604030504040204" pitchFamily="50" charset="-128"/>
              <a:ea typeface="メイリオ" panose="020B0604030504040204" pitchFamily="50" charset="-128"/>
            </a:endParaRPr>
          </a:p>
        </p:txBody>
      </p:sp>
      <p:sp>
        <p:nvSpPr>
          <p:cNvPr id="17" name="フローチャート: 端子 16"/>
          <p:cNvSpPr/>
          <p:nvPr/>
        </p:nvSpPr>
        <p:spPr>
          <a:xfrm>
            <a:off x="7513499" y="4177924"/>
            <a:ext cx="1428686" cy="43607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機械可読</a:t>
            </a:r>
            <a:endParaRPr kumimoji="1" lang="ja-JP" altLang="en-US" sz="1400" dirty="0">
              <a:latin typeface="メイリオ" panose="020B0604030504040204" pitchFamily="50" charset="-128"/>
              <a:ea typeface="メイリオ" panose="020B0604030504040204" pitchFamily="50" charset="-128"/>
            </a:endParaRPr>
          </a:p>
        </p:txBody>
      </p:sp>
      <p:sp>
        <p:nvSpPr>
          <p:cNvPr id="18" name="フローチャート: 端子 17"/>
          <p:cNvSpPr/>
          <p:nvPr/>
        </p:nvSpPr>
        <p:spPr>
          <a:xfrm>
            <a:off x="6713604" y="3293578"/>
            <a:ext cx="1717473"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RDF</a:t>
            </a:r>
          </a:p>
          <a:p>
            <a:pPr algn="ctr"/>
            <a:r>
              <a:rPr lang="en-US" altLang="ja-JP" sz="1400" dirty="0" smtClean="0">
                <a:latin typeface="メイリオ" panose="020B0604030504040204" pitchFamily="50" charset="-128"/>
                <a:ea typeface="メイリオ" panose="020B0604030504040204" pitchFamily="50" charset="-128"/>
              </a:rPr>
              <a:t>(+RDFS,OWL)</a:t>
            </a:r>
          </a:p>
        </p:txBody>
      </p:sp>
      <p:sp>
        <p:nvSpPr>
          <p:cNvPr id="19" name="フローチャート: 端子 18"/>
          <p:cNvSpPr/>
          <p:nvPr/>
        </p:nvSpPr>
        <p:spPr>
          <a:xfrm>
            <a:off x="8541632" y="291963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LOD</a:t>
            </a:r>
          </a:p>
        </p:txBody>
      </p:sp>
      <p:sp>
        <p:nvSpPr>
          <p:cNvPr id="20" name="フローチャート: 端子 19"/>
          <p:cNvSpPr/>
          <p:nvPr/>
        </p:nvSpPr>
        <p:spPr>
          <a:xfrm>
            <a:off x="1860018" y="610655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err="1" smtClean="0">
                <a:latin typeface="メイリオ" panose="020B0604030504040204" pitchFamily="50" charset="-128"/>
                <a:ea typeface="メイリオ" panose="020B0604030504040204" pitchFamily="50" charset="-128"/>
              </a:rPr>
              <a:t>Jpeg,Mpeg</a:t>
            </a:r>
            <a:r>
              <a:rPr lang="en-US" altLang="ja-JP" sz="1400" dirty="0" smtClean="0">
                <a:latin typeface="メイリオ" panose="020B0604030504040204" pitchFamily="50" charset="-128"/>
                <a:ea typeface="メイリオ" panose="020B0604030504040204" pitchFamily="50" charset="-128"/>
              </a:rPr>
              <a:t>, PDF</a:t>
            </a:r>
          </a:p>
        </p:txBody>
      </p:sp>
      <p:sp>
        <p:nvSpPr>
          <p:cNvPr id="21" name="フローチャート: 端子 20"/>
          <p:cNvSpPr/>
          <p:nvPr/>
        </p:nvSpPr>
        <p:spPr>
          <a:xfrm>
            <a:off x="5482652" y="4625780"/>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RDA</a:t>
            </a:r>
          </a:p>
        </p:txBody>
      </p:sp>
      <p:sp>
        <p:nvSpPr>
          <p:cNvPr id="22" name="フローチャート: 端子 21"/>
          <p:cNvSpPr/>
          <p:nvPr/>
        </p:nvSpPr>
        <p:spPr>
          <a:xfrm>
            <a:off x="1458285" y="335571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新産業創造</a:t>
            </a:r>
            <a:r>
              <a:rPr kumimoji="1" lang="en-US" altLang="ja-JP" sz="1400" dirty="0" smtClean="0">
                <a:latin typeface="メイリオ" panose="020B0604030504040204" pitchFamily="50" charset="-128"/>
                <a:ea typeface="メイリオ" panose="020B0604030504040204" pitchFamily="50" charset="-128"/>
              </a:rPr>
              <a:t>DB</a:t>
            </a:r>
            <a:endParaRPr kumimoji="1" lang="ja-JP" altLang="en-US" sz="1400" dirty="0">
              <a:latin typeface="メイリオ" panose="020B0604030504040204" pitchFamily="50" charset="-128"/>
              <a:ea typeface="メイリオ" panose="020B0604030504040204" pitchFamily="50" charset="-128"/>
            </a:endParaRPr>
          </a:p>
        </p:txBody>
      </p:sp>
      <p:sp>
        <p:nvSpPr>
          <p:cNvPr id="23" name="フローチャート: 端子 22"/>
          <p:cNvSpPr/>
          <p:nvPr/>
        </p:nvSpPr>
        <p:spPr>
          <a:xfrm>
            <a:off x="4014045" y="1262274"/>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PORTA</a:t>
            </a:r>
            <a:endParaRPr kumimoji="1" lang="ja-JP" altLang="en-US" sz="1400" dirty="0">
              <a:latin typeface="メイリオ" panose="020B0604030504040204" pitchFamily="50" charset="-128"/>
              <a:ea typeface="メイリオ" panose="020B0604030504040204" pitchFamily="50" charset="-128"/>
            </a:endParaRPr>
          </a:p>
        </p:txBody>
      </p:sp>
      <p:sp>
        <p:nvSpPr>
          <p:cNvPr id="24" name="フローチャート: 端子 23"/>
          <p:cNvSpPr/>
          <p:nvPr/>
        </p:nvSpPr>
        <p:spPr>
          <a:xfrm>
            <a:off x="5726228" y="1267624"/>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NDL</a:t>
            </a:r>
            <a:r>
              <a:rPr lang="ja-JP" altLang="en-US" sz="1400" dirty="0" smtClean="0">
                <a:latin typeface="メイリオ" panose="020B0604030504040204" pitchFamily="50" charset="-128"/>
                <a:ea typeface="メイリオ" panose="020B0604030504040204" pitchFamily="50" charset="-128"/>
              </a:rPr>
              <a:t>サーチ</a:t>
            </a:r>
            <a:endParaRPr kumimoji="1" lang="ja-JP" altLang="en-US" sz="1400" dirty="0">
              <a:latin typeface="メイリオ" panose="020B0604030504040204" pitchFamily="50" charset="-128"/>
              <a:ea typeface="メイリオ" panose="020B0604030504040204" pitchFamily="50" charset="-128"/>
            </a:endParaRPr>
          </a:p>
        </p:txBody>
      </p:sp>
      <p:sp>
        <p:nvSpPr>
          <p:cNvPr id="25" name="フローチャート: 端子 24"/>
          <p:cNvSpPr/>
          <p:nvPr/>
        </p:nvSpPr>
        <p:spPr>
          <a:xfrm>
            <a:off x="7438411" y="1296245"/>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東日本大震災アーカイブ</a:t>
            </a:r>
            <a:endParaRPr kumimoji="1" lang="ja-JP" altLang="en-US" sz="1400" dirty="0">
              <a:latin typeface="メイリオ" panose="020B0604030504040204" pitchFamily="50" charset="-128"/>
              <a:ea typeface="メイリオ" panose="020B0604030504040204" pitchFamily="50" charset="-128"/>
            </a:endParaRPr>
          </a:p>
        </p:txBody>
      </p:sp>
      <p:sp>
        <p:nvSpPr>
          <p:cNvPr id="26" name="フローチャート: 端子 25"/>
          <p:cNvSpPr/>
          <p:nvPr/>
        </p:nvSpPr>
        <p:spPr>
          <a:xfrm>
            <a:off x="9719402" y="1331903"/>
            <a:ext cx="1970447" cy="451670"/>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文化資産ナショナルアーカイブ</a:t>
            </a:r>
            <a:endParaRPr kumimoji="1" lang="ja-JP" altLang="en-US" sz="1400" dirty="0">
              <a:latin typeface="メイリオ" panose="020B0604030504040204" pitchFamily="50" charset="-128"/>
              <a:ea typeface="メイリオ" panose="020B0604030504040204" pitchFamily="50" charset="-128"/>
            </a:endParaRPr>
          </a:p>
        </p:txBody>
      </p:sp>
      <p:sp>
        <p:nvSpPr>
          <p:cNvPr id="27" name="フローチャート: 端子 26"/>
          <p:cNvSpPr/>
          <p:nvPr/>
        </p:nvSpPr>
        <p:spPr>
          <a:xfrm>
            <a:off x="3575710" y="6276211"/>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PDF</a:t>
            </a:r>
          </a:p>
        </p:txBody>
      </p:sp>
      <p:sp>
        <p:nvSpPr>
          <p:cNvPr id="28" name="フローチャート: 端子 27"/>
          <p:cNvSpPr/>
          <p:nvPr/>
        </p:nvSpPr>
        <p:spPr>
          <a:xfrm>
            <a:off x="5404197" y="6073964"/>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EPUB</a:t>
            </a:r>
          </a:p>
        </p:txBody>
      </p:sp>
      <p:sp>
        <p:nvSpPr>
          <p:cNvPr id="29" name="フローチャート: 端子 28"/>
          <p:cNvSpPr/>
          <p:nvPr/>
        </p:nvSpPr>
        <p:spPr>
          <a:xfrm>
            <a:off x="1705839" y="5319307"/>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Z39.50</a:t>
            </a:r>
          </a:p>
        </p:txBody>
      </p:sp>
      <p:sp>
        <p:nvSpPr>
          <p:cNvPr id="30" name="フローチャート: 端子 29"/>
          <p:cNvSpPr/>
          <p:nvPr/>
        </p:nvSpPr>
        <p:spPr>
          <a:xfrm>
            <a:off x="3575710" y="5118291"/>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SRU,</a:t>
            </a:r>
          </a:p>
          <a:p>
            <a:pPr algn="ctr"/>
            <a:r>
              <a:rPr lang="en-US" altLang="ja-JP" sz="1400" dirty="0" smtClean="0">
                <a:latin typeface="メイリオ" panose="020B0604030504040204" pitchFamily="50" charset="-128"/>
                <a:ea typeface="メイリオ" panose="020B0604030504040204" pitchFamily="50" charset="-128"/>
              </a:rPr>
              <a:t>SRU/SOAP</a:t>
            </a:r>
          </a:p>
        </p:txBody>
      </p:sp>
      <p:sp>
        <p:nvSpPr>
          <p:cNvPr id="31" name="フローチャート: 端子 30"/>
          <p:cNvSpPr/>
          <p:nvPr/>
        </p:nvSpPr>
        <p:spPr>
          <a:xfrm>
            <a:off x="3575710" y="5691177"/>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OAI-PMH</a:t>
            </a:r>
          </a:p>
        </p:txBody>
      </p:sp>
      <p:sp>
        <p:nvSpPr>
          <p:cNvPr id="34" name="フローチャート: 端子 33"/>
          <p:cNvSpPr/>
          <p:nvPr/>
        </p:nvSpPr>
        <p:spPr>
          <a:xfrm>
            <a:off x="6483711" y="5431287"/>
            <a:ext cx="1758794"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err="1">
                <a:latin typeface="メイリオ" panose="020B0604030504040204" pitchFamily="50" charset="-128"/>
                <a:ea typeface="メイリオ" panose="020B0604030504040204" pitchFamily="50" charset="-128"/>
              </a:rPr>
              <a:t>ResourceSync</a:t>
            </a:r>
            <a:endParaRPr lang="en-US" altLang="ja-JP" sz="1400" dirty="0" smtClean="0">
              <a:latin typeface="メイリオ" panose="020B0604030504040204" pitchFamily="50" charset="-128"/>
              <a:ea typeface="メイリオ" panose="020B0604030504040204" pitchFamily="50" charset="-128"/>
            </a:endParaRPr>
          </a:p>
        </p:txBody>
      </p:sp>
      <p:sp>
        <p:nvSpPr>
          <p:cNvPr id="35" name="フローチャート: 定義済み処理 34"/>
          <p:cNvSpPr/>
          <p:nvPr/>
        </p:nvSpPr>
        <p:spPr>
          <a:xfrm>
            <a:off x="2932408" y="1789397"/>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Semantic Web</a:t>
            </a:r>
            <a:endParaRPr kumimoji="1" lang="ja-JP" altLang="en-US" sz="1400" dirty="0">
              <a:latin typeface="メイリオ" panose="020B0604030504040204" pitchFamily="50" charset="-128"/>
              <a:ea typeface="メイリオ" panose="020B0604030504040204" pitchFamily="50" charset="-128"/>
            </a:endParaRPr>
          </a:p>
        </p:txBody>
      </p:sp>
      <p:sp>
        <p:nvSpPr>
          <p:cNvPr id="36" name="フローチャート: 端子 35"/>
          <p:cNvSpPr/>
          <p:nvPr/>
        </p:nvSpPr>
        <p:spPr>
          <a:xfrm>
            <a:off x="8952852" y="347674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RDF Cloud</a:t>
            </a:r>
            <a:endParaRPr kumimoji="1" lang="ja-JP" altLang="en-US" sz="1400" dirty="0">
              <a:latin typeface="メイリオ" panose="020B0604030504040204" pitchFamily="50" charset="-128"/>
              <a:ea typeface="メイリオ" panose="020B0604030504040204" pitchFamily="50" charset="-128"/>
            </a:endParaRPr>
          </a:p>
        </p:txBody>
      </p:sp>
      <p:sp>
        <p:nvSpPr>
          <p:cNvPr id="37" name="フローチャート: 端子 36"/>
          <p:cNvSpPr/>
          <p:nvPr/>
        </p:nvSpPr>
        <p:spPr>
          <a:xfrm>
            <a:off x="9658286" y="4282221"/>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err="1" smtClean="0">
                <a:latin typeface="メイリオ" panose="020B0604030504040204" pitchFamily="50" charset="-128"/>
                <a:ea typeface="メイリオ" panose="020B0604030504040204" pitchFamily="50" charset="-128"/>
              </a:rPr>
              <a:t>DBpedia</a:t>
            </a:r>
            <a:endParaRPr kumimoji="1" lang="ja-JP" altLang="en-US" sz="1400" dirty="0">
              <a:latin typeface="メイリオ" panose="020B0604030504040204" pitchFamily="50" charset="-128"/>
              <a:ea typeface="メイリオ" panose="020B0604030504040204" pitchFamily="50" charset="-128"/>
            </a:endParaRPr>
          </a:p>
        </p:txBody>
      </p:sp>
      <p:sp>
        <p:nvSpPr>
          <p:cNvPr id="38" name="フローチャート: 端子 37"/>
          <p:cNvSpPr/>
          <p:nvPr/>
        </p:nvSpPr>
        <p:spPr>
          <a:xfrm>
            <a:off x="9258946" y="382952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Linked Data  Cloud</a:t>
            </a:r>
            <a:endParaRPr kumimoji="1" lang="ja-JP" altLang="en-US" sz="1400" dirty="0">
              <a:latin typeface="メイリオ" panose="020B0604030504040204" pitchFamily="50" charset="-128"/>
              <a:ea typeface="メイリオ" panose="020B0604030504040204" pitchFamily="50" charset="-128"/>
            </a:endParaRPr>
          </a:p>
        </p:txBody>
      </p:sp>
      <p:sp>
        <p:nvSpPr>
          <p:cNvPr id="39" name="フローチャート: 端子 38"/>
          <p:cNvSpPr/>
          <p:nvPr/>
        </p:nvSpPr>
        <p:spPr>
          <a:xfrm>
            <a:off x="9441569" y="4781063"/>
            <a:ext cx="1654312" cy="733501"/>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LOV</a:t>
            </a:r>
          </a:p>
          <a:p>
            <a:pPr algn="ctr"/>
            <a:r>
              <a:rPr kumimoji="1" lang="en-US" altLang="ja-JP" sz="1400" dirty="0" smtClean="0">
                <a:latin typeface="メイリオ" panose="020B0604030504040204" pitchFamily="50" charset="-128"/>
                <a:ea typeface="メイリオ" panose="020B0604030504040204" pitchFamily="50" charset="-128"/>
              </a:rPr>
              <a:t>(Linked Open Vocabulary)</a:t>
            </a:r>
            <a:endParaRPr kumimoji="1" lang="ja-JP" altLang="en-US" sz="1400" dirty="0">
              <a:latin typeface="メイリオ" panose="020B0604030504040204" pitchFamily="50" charset="-128"/>
              <a:ea typeface="メイリオ" panose="020B0604030504040204" pitchFamily="50" charset="-128"/>
            </a:endParaRPr>
          </a:p>
        </p:txBody>
      </p:sp>
      <p:sp>
        <p:nvSpPr>
          <p:cNvPr id="40" name="フローチャート: 端子 39"/>
          <p:cNvSpPr/>
          <p:nvPr/>
        </p:nvSpPr>
        <p:spPr>
          <a:xfrm>
            <a:off x="9757050" y="567047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IMI</a:t>
            </a:r>
            <a:r>
              <a:rPr lang="ja-JP" altLang="en-US" sz="1400" dirty="0" smtClean="0">
                <a:latin typeface="メイリオ" panose="020B0604030504040204" pitchFamily="50" charset="-128"/>
                <a:ea typeface="メイリオ" panose="020B0604030504040204" pitchFamily="50" charset="-128"/>
              </a:rPr>
              <a:t>共通語彙基盤</a:t>
            </a:r>
            <a:endParaRPr kumimoji="1" lang="ja-JP" altLang="en-US" sz="1400" dirty="0">
              <a:latin typeface="メイリオ" panose="020B0604030504040204" pitchFamily="50" charset="-128"/>
              <a:ea typeface="メイリオ" panose="020B0604030504040204" pitchFamily="50" charset="-128"/>
            </a:endParaRPr>
          </a:p>
        </p:txBody>
      </p:sp>
      <p:sp>
        <p:nvSpPr>
          <p:cNvPr id="41" name="フローチャート: 定義済み処理 40"/>
          <p:cNvSpPr/>
          <p:nvPr/>
        </p:nvSpPr>
        <p:spPr>
          <a:xfrm>
            <a:off x="4787246" y="1818193"/>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Web2.0</a:t>
            </a:r>
            <a:endParaRPr kumimoji="1" lang="ja-JP" altLang="en-US" sz="1400" dirty="0">
              <a:latin typeface="メイリオ" panose="020B0604030504040204" pitchFamily="50" charset="-128"/>
              <a:ea typeface="メイリオ" panose="020B0604030504040204" pitchFamily="50" charset="-128"/>
            </a:endParaRPr>
          </a:p>
        </p:txBody>
      </p:sp>
      <p:sp>
        <p:nvSpPr>
          <p:cNvPr id="43" name="フローチャート: 定義済み処理 42"/>
          <p:cNvSpPr/>
          <p:nvPr/>
        </p:nvSpPr>
        <p:spPr>
          <a:xfrm>
            <a:off x="991496" y="1818193"/>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Web1.0</a:t>
            </a:r>
            <a:endParaRPr kumimoji="1" lang="ja-JP" altLang="en-US" sz="1400" dirty="0">
              <a:latin typeface="メイリオ" panose="020B0604030504040204" pitchFamily="50" charset="-128"/>
              <a:ea typeface="メイリオ" panose="020B0604030504040204" pitchFamily="50" charset="-128"/>
            </a:endParaRPr>
          </a:p>
        </p:txBody>
      </p:sp>
      <p:sp>
        <p:nvSpPr>
          <p:cNvPr id="44" name="フローチャート: 定義済み処理 43"/>
          <p:cNvSpPr/>
          <p:nvPr/>
        </p:nvSpPr>
        <p:spPr>
          <a:xfrm>
            <a:off x="7669977" y="1826480"/>
            <a:ext cx="1428686" cy="436078"/>
          </a:xfrm>
          <a:prstGeom prst="flowChartPredefined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LOD</a:t>
            </a:r>
            <a:endParaRPr kumimoji="1" lang="ja-JP" altLang="en-US" sz="1400" dirty="0">
              <a:latin typeface="メイリオ" panose="020B0604030504040204" pitchFamily="50" charset="-128"/>
              <a:ea typeface="メイリオ" panose="020B0604030504040204" pitchFamily="50" charset="-128"/>
            </a:endParaRPr>
          </a:p>
        </p:txBody>
      </p:sp>
      <p:sp>
        <p:nvSpPr>
          <p:cNvPr id="45" name="フローチャート: 端子 44"/>
          <p:cNvSpPr/>
          <p:nvPr/>
        </p:nvSpPr>
        <p:spPr>
          <a:xfrm>
            <a:off x="5047325" y="518082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Open</a:t>
            </a:r>
            <a:r>
              <a:rPr lang="ja-JP" altLang="en-US" sz="1400" dirty="0" smtClean="0">
                <a:latin typeface="メイリオ" panose="020B0604030504040204" pitchFamily="50" charset="-128"/>
                <a:ea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rPr>
              <a:t>Search</a:t>
            </a:r>
          </a:p>
        </p:txBody>
      </p:sp>
      <p:sp>
        <p:nvSpPr>
          <p:cNvPr id="46" name="フローチャート: 端子 45"/>
          <p:cNvSpPr/>
          <p:nvPr/>
        </p:nvSpPr>
        <p:spPr>
          <a:xfrm>
            <a:off x="5004396" y="2221257"/>
            <a:ext cx="1448176" cy="741934"/>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RDF, OWL, URI, SOA</a:t>
            </a:r>
          </a:p>
        </p:txBody>
      </p:sp>
      <p:sp>
        <p:nvSpPr>
          <p:cNvPr id="47" name="フローチャート: 端子 46"/>
          <p:cNvSpPr/>
          <p:nvPr/>
        </p:nvSpPr>
        <p:spPr>
          <a:xfrm>
            <a:off x="3261742" y="281850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latin typeface="メイリオ" panose="020B0604030504040204" pitchFamily="50" charset="-128"/>
                <a:ea typeface="メイリオ" panose="020B0604030504040204" pitchFamily="50" charset="-128"/>
              </a:rPr>
              <a:t>Dublin Core</a:t>
            </a:r>
            <a:endParaRPr kumimoji="1" lang="ja-JP" altLang="en-US" sz="1400" dirty="0">
              <a:latin typeface="メイリオ" panose="020B0604030504040204" pitchFamily="50" charset="-128"/>
              <a:ea typeface="メイリオ" panose="020B0604030504040204" pitchFamily="50" charset="-128"/>
            </a:endParaRPr>
          </a:p>
        </p:txBody>
      </p:sp>
      <p:sp>
        <p:nvSpPr>
          <p:cNvPr id="48" name="フローチャート: 端子 47"/>
          <p:cNvSpPr/>
          <p:nvPr/>
        </p:nvSpPr>
        <p:spPr>
          <a:xfrm>
            <a:off x="1442565" y="2297633"/>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html, CSS</a:t>
            </a:r>
            <a:endParaRPr kumimoji="1" lang="ja-JP" altLang="en-US" sz="1400" dirty="0">
              <a:latin typeface="メイリオ" panose="020B0604030504040204" pitchFamily="50" charset="-128"/>
              <a:ea typeface="メイリオ" panose="020B0604030504040204" pitchFamily="50" charset="-128"/>
            </a:endParaRPr>
          </a:p>
        </p:txBody>
      </p:sp>
      <p:sp>
        <p:nvSpPr>
          <p:cNvPr id="49" name="フローチャート: 端子 48"/>
          <p:cNvSpPr/>
          <p:nvPr/>
        </p:nvSpPr>
        <p:spPr>
          <a:xfrm>
            <a:off x="1643515" y="2745152"/>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SGML</a:t>
            </a:r>
            <a:endParaRPr kumimoji="1" lang="ja-JP" altLang="en-US" sz="1400" dirty="0">
              <a:latin typeface="メイリオ" panose="020B0604030504040204" pitchFamily="50" charset="-128"/>
              <a:ea typeface="メイリオ" panose="020B0604030504040204" pitchFamily="50" charset="-128"/>
            </a:endParaRPr>
          </a:p>
        </p:txBody>
      </p:sp>
      <p:sp>
        <p:nvSpPr>
          <p:cNvPr id="50" name="フローチャート: 端子 49"/>
          <p:cNvSpPr/>
          <p:nvPr/>
        </p:nvSpPr>
        <p:spPr>
          <a:xfrm>
            <a:off x="2511755" y="1260357"/>
            <a:ext cx="1428686" cy="436078"/>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NDLDAP</a:t>
            </a:r>
          </a:p>
          <a:p>
            <a:pPr algn="ctr"/>
            <a:r>
              <a:rPr kumimoji="1" lang="en-US" altLang="ja-JP" sz="1400" dirty="0" smtClean="0">
                <a:latin typeface="メイリオ" panose="020B0604030504040204" pitchFamily="50" charset="-128"/>
                <a:ea typeface="メイリオ" panose="020B0604030504040204" pitchFamily="50" charset="-128"/>
              </a:rPr>
              <a:t>LAMP</a:t>
            </a:r>
            <a:r>
              <a:rPr kumimoji="1" lang="ja-JP" altLang="en-US" sz="1400" dirty="0" smtClean="0">
                <a:latin typeface="メイリオ" panose="020B0604030504040204" pitchFamily="50" charset="-128"/>
                <a:ea typeface="メイリオ" panose="020B0604030504040204" pitchFamily="50" charset="-128"/>
              </a:rPr>
              <a:t>の適用</a:t>
            </a:r>
            <a:endParaRPr kumimoji="1" lang="ja-JP" altLang="en-US" sz="1400" dirty="0">
              <a:latin typeface="メイリオ" panose="020B0604030504040204" pitchFamily="50" charset="-128"/>
              <a:ea typeface="メイリオ" panose="020B0604030504040204" pitchFamily="50" charset="-128"/>
            </a:endParaRPr>
          </a:p>
        </p:txBody>
      </p:sp>
      <p:sp>
        <p:nvSpPr>
          <p:cNvPr id="51" name="フローチャート: 端子 50"/>
          <p:cNvSpPr/>
          <p:nvPr/>
        </p:nvSpPr>
        <p:spPr>
          <a:xfrm>
            <a:off x="1886529" y="4229947"/>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err="1" smtClean="0">
                <a:latin typeface="メイリオ" panose="020B0604030504040204" pitchFamily="50" charset="-128"/>
                <a:ea typeface="メイリオ" panose="020B0604030504040204" pitchFamily="50" charset="-128"/>
              </a:rPr>
              <a:t>OpenSource</a:t>
            </a:r>
            <a:r>
              <a:rPr lang="ja-JP" altLang="en-US" sz="1400" dirty="0" smtClean="0">
                <a:latin typeface="メイリオ" panose="020B0604030504040204" pitchFamily="50" charset="-128"/>
                <a:ea typeface="メイリオ" panose="020B0604030504040204" pitchFamily="50" charset="-128"/>
              </a:rPr>
              <a:t>の適用</a:t>
            </a:r>
            <a:endParaRPr kumimoji="1" lang="ja-JP" altLang="en-US" sz="1400" dirty="0">
              <a:latin typeface="メイリオ" panose="020B0604030504040204" pitchFamily="50" charset="-128"/>
              <a:ea typeface="メイリオ" panose="020B0604030504040204" pitchFamily="50" charset="-128"/>
            </a:endParaRPr>
          </a:p>
        </p:txBody>
      </p:sp>
      <p:sp>
        <p:nvSpPr>
          <p:cNvPr id="52" name="フローチャート: 端子 51"/>
          <p:cNvSpPr/>
          <p:nvPr/>
        </p:nvSpPr>
        <p:spPr>
          <a:xfrm>
            <a:off x="6519446" y="2332975"/>
            <a:ext cx="1428686" cy="43607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SaaS</a:t>
            </a:r>
            <a:endParaRPr kumimoji="1" lang="ja-JP" altLang="en-US" sz="1400" dirty="0">
              <a:latin typeface="メイリオ" panose="020B0604030504040204" pitchFamily="50" charset="-128"/>
              <a:ea typeface="メイリオ" panose="020B0604030504040204" pitchFamily="50" charset="-128"/>
            </a:endParaRPr>
          </a:p>
        </p:txBody>
      </p:sp>
      <p:sp>
        <p:nvSpPr>
          <p:cNvPr id="53" name="フローチャート: 端子 52"/>
          <p:cNvSpPr/>
          <p:nvPr/>
        </p:nvSpPr>
        <p:spPr>
          <a:xfrm>
            <a:off x="5404197" y="2964882"/>
            <a:ext cx="1428686" cy="58221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集中から分散</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ノード</a:t>
            </a:r>
            <a:r>
              <a:rPr lang="ja-JP" altLang="en-US" sz="1400" dirty="0" smtClean="0">
                <a:latin typeface="メイリオ" panose="020B0604030504040204" pitchFamily="50" charset="-128"/>
                <a:ea typeface="メイリオ" panose="020B0604030504040204" pitchFamily="50" charset="-128"/>
              </a:rPr>
              <a:t>の一つ</a:t>
            </a:r>
            <a:endParaRPr lang="en-US" altLang="ja-JP" sz="1400" dirty="0" smtClean="0">
              <a:latin typeface="メイリオ" panose="020B0604030504040204" pitchFamily="50" charset="-128"/>
              <a:ea typeface="メイリオ" panose="020B0604030504040204" pitchFamily="50" charset="-128"/>
            </a:endParaRPr>
          </a:p>
          <a:p>
            <a:pPr algn="ctr"/>
            <a:r>
              <a:rPr kumimoji="1" lang="en-US" altLang="ja-JP" sz="1400" dirty="0" smtClean="0">
                <a:latin typeface="メイリオ" panose="020B0604030504040204" pitchFamily="50" charset="-128"/>
                <a:ea typeface="メイリオ" panose="020B0604030504040204" pitchFamily="50" charset="-128"/>
              </a:rPr>
              <a:t>Open, Flat</a:t>
            </a:r>
            <a:endParaRPr kumimoji="1" lang="ja-JP" altLang="en-US" sz="1400" dirty="0">
              <a:latin typeface="メイリオ" panose="020B0604030504040204" pitchFamily="50" charset="-128"/>
              <a:ea typeface="メイリオ" panose="020B0604030504040204" pitchFamily="50" charset="-128"/>
            </a:endParaRPr>
          </a:p>
        </p:txBody>
      </p:sp>
      <p:sp>
        <p:nvSpPr>
          <p:cNvPr id="55" name="フローチャート: 端子 54"/>
          <p:cNvSpPr/>
          <p:nvPr/>
        </p:nvSpPr>
        <p:spPr>
          <a:xfrm>
            <a:off x="6911336" y="3765139"/>
            <a:ext cx="1630295" cy="43607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Open Data</a:t>
            </a:r>
            <a:endParaRPr kumimoji="1" lang="ja-JP" altLang="en-US" sz="1400" dirty="0">
              <a:latin typeface="メイリオ" panose="020B0604030504040204" pitchFamily="50" charset="-128"/>
              <a:ea typeface="メイリオ" panose="020B0604030504040204" pitchFamily="50" charset="-128"/>
            </a:endParaRPr>
          </a:p>
        </p:txBody>
      </p:sp>
      <p:sp>
        <p:nvSpPr>
          <p:cNvPr id="56" name="フローチャート: 端子 55"/>
          <p:cNvSpPr/>
          <p:nvPr/>
        </p:nvSpPr>
        <p:spPr>
          <a:xfrm>
            <a:off x="3467135" y="4000947"/>
            <a:ext cx="1428686" cy="1031632"/>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メタデータ記述要素・記述規則の共通化⇒スキーマの共通化</a:t>
            </a:r>
            <a:endParaRPr kumimoji="1" lang="ja-JP" altLang="en-US" sz="1400" dirty="0">
              <a:latin typeface="メイリオ" panose="020B0604030504040204" pitchFamily="50" charset="-128"/>
              <a:ea typeface="メイリオ" panose="020B0604030504040204" pitchFamily="50" charset="-128"/>
            </a:endParaRPr>
          </a:p>
        </p:txBody>
      </p:sp>
      <p:sp>
        <p:nvSpPr>
          <p:cNvPr id="57" name="フローチャート: 端子 56"/>
          <p:cNvSpPr/>
          <p:nvPr/>
        </p:nvSpPr>
        <p:spPr>
          <a:xfrm>
            <a:off x="3261742" y="3317783"/>
            <a:ext cx="1428686" cy="258882"/>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永続的識別子</a:t>
            </a:r>
            <a:endParaRPr kumimoji="1" lang="ja-JP" altLang="en-US" sz="1400" dirty="0">
              <a:latin typeface="メイリオ" panose="020B0604030504040204" pitchFamily="50" charset="-128"/>
              <a:ea typeface="メイリオ" panose="020B0604030504040204" pitchFamily="50" charset="-128"/>
            </a:endParaRPr>
          </a:p>
        </p:txBody>
      </p:sp>
      <p:sp>
        <p:nvSpPr>
          <p:cNvPr id="58" name="フローチャート: 端子 57"/>
          <p:cNvSpPr/>
          <p:nvPr/>
        </p:nvSpPr>
        <p:spPr>
          <a:xfrm>
            <a:off x="9790666" y="2528804"/>
            <a:ext cx="1428686" cy="436078"/>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DOI, ORCID</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531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5"/>
          <p:cNvSpPr>
            <a:spLocks noGrp="1"/>
          </p:cNvSpPr>
          <p:nvPr>
            <p:ph type="sldNum" sz="quarter" idx="12"/>
          </p:nvPr>
        </p:nvSpPr>
        <p:spPr/>
        <p:txBody>
          <a:bodyPr/>
          <a:lstStyle/>
          <a:p>
            <a:fld id="{F4E7627A-61B2-41E3-B9CE-8EF796210097}" type="slidenum">
              <a:rPr lang="en-US" altLang="ja-JP">
                <a:solidFill>
                  <a:srgbClr val="000000"/>
                </a:solidFill>
              </a:rPr>
              <a:pPr/>
              <a:t>40</a:t>
            </a:fld>
            <a:endParaRPr lang="en-US" altLang="ja-JP">
              <a:solidFill>
                <a:srgbClr val="000000"/>
              </a:solidFill>
            </a:endParaRPr>
          </a:p>
        </p:txBody>
      </p:sp>
      <p:sp>
        <p:nvSpPr>
          <p:cNvPr id="362498" name="Rectangle 2"/>
          <p:cNvSpPr>
            <a:spLocks noGrp="1" noChangeArrowheads="1"/>
          </p:cNvSpPr>
          <p:nvPr>
            <p:ph type="title"/>
          </p:nvPr>
        </p:nvSpPr>
        <p:spPr>
          <a:xfrm>
            <a:off x="121920" y="29845"/>
            <a:ext cx="11968480" cy="977023"/>
          </a:xfrm>
        </p:spPr>
        <p:txBody>
          <a:bodyPr>
            <a:normAutofit/>
          </a:bodyPr>
          <a:lstStyle/>
          <a:p>
            <a:r>
              <a:rPr lang="en-US" altLang="ja-JP" sz="4000" dirty="0" smtClean="0"/>
              <a:t>PORTA</a:t>
            </a:r>
            <a:r>
              <a:rPr lang="ja-JP" altLang="en-US" sz="4000" dirty="0" smtClean="0"/>
              <a:t>の次のサービス</a:t>
            </a:r>
            <a:r>
              <a:rPr lang="ja-JP" altLang="en-US" sz="4000" dirty="0"/>
              <a:t>の</a:t>
            </a:r>
            <a:r>
              <a:rPr lang="ja-JP" altLang="en-US" sz="4000" dirty="0" smtClean="0"/>
              <a:t>方向性</a:t>
            </a:r>
            <a:endParaRPr lang="ja-JP" altLang="en-US" dirty="0"/>
          </a:p>
        </p:txBody>
      </p:sp>
      <p:sp>
        <p:nvSpPr>
          <p:cNvPr id="362499" name="Rectangle 3"/>
          <p:cNvSpPr>
            <a:spLocks noGrp="1" noChangeArrowheads="1"/>
          </p:cNvSpPr>
          <p:nvPr>
            <p:ph type="body" idx="1"/>
          </p:nvPr>
        </p:nvSpPr>
        <p:spPr>
          <a:xfrm>
            <a:off x="390417" y="1177871"/>
            <a:ext cx="11435137" cy="5346755"/>
          </a:xfrm>
        </p:spPr>
        <p:txBody>
          <a:bodyPr>
            <a:normAutofit/>
          </a:bodyPr>
          <a:lstStyle/>
          <a:p>
            <a:pPr marL="711200" indent="-711200"/>
            <a:r>
              <a:rPr lang="ja-JP" altLang="en-US" sz="3200" dirty="0">
                <a:solidFill>
                  <a:srgbClr val="C00000"/>
                </a:solidFill>
              </a:rPr>
              <a:t>蔵書管理指向からサービス指向へ</a:t>
            </a:r>
          </a:p>
          <a:p>
            <a:pPr marL="1066800" lvl="1" indent="-609600"/>
            <a:r>
              <a:rPr lang="ja-JP" altLang="en-US" sz="2800" dirty="0"/>
              <a:t>図書館システム内で利用者を囲い込まない</a:t>
            </a:r>
          </a:p>
          <a:p>
            <a:pPr marL="1066800" lvl="1" indent="-609600"/>
            <a:r>
              <a:rPr lang="ja-JP" altLang="en-US" sz="2800" dirty="0">
                <a:solidFill>
                  <a:srgbClr val="C00000"/>
                </a:solidFill>
              </a:rPr>
              <a:t>他のシステムに任せられる部分は任せる、</a:t>
            </a:r>
          </a:p>
          <a:p>
            <a:pPr marL="1066800" lvl="1" indent="-609600"/>
            <a:r>
              <a:rPr lang="ja-JP" altLang="en-US" sz="2800" dirty="0"/>
              <a:t>必ずしも図書館システムはトータルシステムでなくてもよい</a:t>
            </a:r>
          </a:p>
          <a:p>
            <a:pPr marL="711200" indent="-711200"/>
            <a:r>
              <a:rPr lang="ja-JP" altLang="en-US" sz="3200" dirty="0"/>
              <a:t>利用者、関係機関との関係の緊密化</a:t>
            </a:r>
          </a:p>
          <a:p>
            <a:pPr marL="1066800" lvl="1" indent="-609600"/>
            <a:r>
              <a:rPr lang="ja-JP" altLang="en-US" sz="2800" dirty="0"/>
              <a:t>ユーザの情報利用行動の客観的把握</a:t>
            </a:r>
          </a:p>
          <a:p>
            <a:pPr marL="1422400" lvl="2" indent="-508000"/>
            <a:r>
              <a:rPr lang="ja-JP" altLang="en-US" sz="2400" dirty="0"/>
              <a:t>利用者満足の向上のために、マーケティング手法（</a:t>
            </a:r>
            <a:r>
              <a:rPr lang="en-US" altLang="ja-JP" sz="2400" dirty="0"/>
              <a:t>CRM</a:t>
            </a:r>
            <a:r>
              <a:rPr lang="ja-JP" altLang="en-US" sz="2400" dirty="0"/>
              <a:t>等）の適用</a:t>
            </a:r>
          </a:p>
          <a:p>
            <a:pPr marL="1422400" lvl="2" indent="-508000"/>
            <a:r>
              <a:rPr lang="ja-JP" altLang="en-US" sz="2400" dirty="0"/>
              <a:t>利用者と図書館蔵書のマッチングを支援</a:t>
            </a:r>
          </a:p>
          <a:p>
            <a:pPr marL="1828800" lvl="3" indent="-457200"/>
            <a:r>
              <a:rPr lang="en-US" altLang="ja-JP" sz="2000" dirty="0"/>
              <a:t>Google </a:t>
            </a:r>
            <a:r>
              <a:rPr lang="ja-JP" altLang="en-US" sz="2000" dirty="0"/>
              <a:t>等から図書館資料へのアクセスを可能に</a:t>
            </a:r>
          </a:p>
          <a:p>
            <a:pPr marL="1828800" lvl="3" indent="-457200"/>
            <a:r>
              <a:rPr lang="ja-JP" altLang="en-US" sz="2000" dirty="0"/>
              <a:t>利用者個人への直接サービスを志向</a:t>
            </a:r>
          </a:p>
          <a:p>
            <a:pPr marL="1828800" lvl="3" indent="-457200"/>
            <a:r>
              <a:rPr lang="ja-JP" altLang="en-US" sz="2000" dirty="0"/>
              <a:t>サービスをパーソナライズ</a:t>
            </a:r>
          </a:p>
          <a:p>
            <a:pPr marL="1066800" lvl="1" indent="-609600"/>
            <a:r>
              <a:rPr lang="ja-JP" altLang="en-US" sz="2800" dirty="0">
                <a:solidFill>
                  <a:srgbClr val="C00000"/>
                </a:solidFill>
              </a:rPr>
              <a:t>関係機関が連携・分担してサービスを提供</a:t>
            </a:r>
          </a:p>
        </p:txBody>
      </p:sp>
      <p:sp>
        <p:nvSpPr>
          <p:cNvPr id="6" name="円/楕円 5"/>
          <p:cNvSpPr/>
          <p:nvPr/>
        </p:nvSpPr>
        <p:spPr>
          <a:xfrm>
            <a:off x="94593" y="61915"/>
            <a:ext cx="622859" cy="5711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8546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5"/>
          <p:cNvSpPr>
            <a:spLocks noGrp="1"/>
          </p:cNvSpPr>
          <p:nvPr>
            <p:ph type="sldNum" sz="quarter" idx="12"/>
          </p:nvPr>
        </p:nvSpPr>
        <p:spPr/>
        <p:txBody>
          <a:bodyPr/>
          <a:lstStyle/>
          <a:p>
            <a:fld id="{A600F870-EA5C-4053-B17C-80B1067EAD69}" type="slidenum">
              <a:rPr lang="en-US" altLang="ja-JP">
                <a:solidFill>
                  <a:srgbClr val="000000"/>
                </a:solidFill>
              </a:rPr>
              <a:pPr/>
              <a:t>41</a:t>
            </a:fld>
            <a:endParaRPr lang="en-US" altLang="ja-JP">
              <a:solidFill>
                <a:srgbClr val="000000"/>
              </a:solidFill>
            </a:endParaRPr>
          </a:p>
        </p:txBody>
      </p:sp>
      <p:sp>
        <p:nvSpPr>
          <p:cNvPr id="363522" name="Rectangle 2"/>
          <p:cNvSpPr>
            <a:spLocks noGrp="1" noChangeArrowheads="1"/>
          </p:cNvSpPr>
          <p:nvPr>
            <p:ph type="title"/>
          </p:nvPr>
        </p:nvSpPr>
        <p:spPr>
          <a:xfrm>
            <a:off x="0" y="0"/>
            <a:ext cx="12100674" cy="1102679"/>
          </a:xfrm>
        </p:spPr>
        <p:txBody>
          <a:bodyPr>
            <a:normAutofit/>
          </a:bodyPr>
          <a:lstStyle/>
          <a:p>
            <a:r>
              <a:rPr lang="ja-JP" altLang="en-US" sz="3200" dirty="0" smtClean="0"/>
              <a:t>メタデータ</a:t>
            </a:r>
            <a:r>
              <a:rPr lang="ja-JP" altLang="en-US" sz="3200" dirty="0"/>
              <a:t>、書誌データの統合検索から</a:t>
            </a:r>
            <a:r>
              <a:rPr lang="ja-JP" altLang="en-US" sz="3200" dirty="0" smtClean="0"/>
              <a:t>、</a:t>
            </a:r>
            <a:r>
              <a:rPr lang="en-US" altLang="ja-JP" sz="3200" dirty="0" smtClean="0"/>
              <a:t/>
            </a:r>
            <a:br>
              <a:rPr lang="en-US" altLang="ja-JP" sz="3200" dirty="0" smtClean="0"/>
            </a:br>
            <a:r>
              <a:rPr lang="ja-JP" altLang="en-US" sz="3200" dirty="0" smtClean="0"/>
              <a:t>意味的</a:t>
            </a:r>
            <a:r>
              <a:rPr lang="ja-JP" altLang="en-US" sz="3200" dirty="0"/>
              <a:t>情報の相互利用による統合検索へ</a:t>
            </a:r>
            <a:r>
              <a:rPr lang="ja-JP" altLang="en-US" sz="4000" dirty="0"/>
              <a:t> </a:t>
            </a:r>
          </a:p>
        </p:txBody>
      </p:sp>
      <p:sp>
        <p:nvSpPr>
          <p:cNvPr id="363523" name="Rectangle 3"/>
          <p:cNvSpPr>
            <a:spLocks noGrp="1" noChangeArrowheads="1"/>
          </p:cNvSpPr>
          <p:nvPr>
            <p:ph type="body" idx="1"/>
          </p:nvPr>
        </p:nvSpPr>
        <p:spPr>
          <a:xfrm>
            <a:off x="472611" y="1518834"/>
            <a:ext cx="11455686" cy="5202641"/>
          </a:xfrm>
        </p:spPr>
        <p:txBody>
          <a:bodyPr>
            <a:normAutofit/>
          </a:bodyPr>
          <a:lstStyle/>
          <a:p>
            <a:pPr marL="533400" indent="-533400">
              <a:lnSpc>
                <a:spcPct val="80000"/>
              </a:lnSpc>
            </a:pPr>
            <a:r>
              <a:rPr lang="ja-JP" altLang="en-US" dirty="0"/>
              <a:t>集合知を利用する</a:t>
            </a:r>
            <a:r>
              <a:rPr lang="en-US" altLang="ja-JP" dirty="0"/>
              <a:t>Web2.0</a:t>
            </a:r>
            <a:r>
              <a:rPr lang="ja-JP" altLang="en-US" dirty="0"/>
              <a:t>から、</a:t>
            </a:r>
            <a:r>
              <a:rPr lang="ja-JP" altLang="en-US" dirty="0">
                <a:solidFill>
                  <a:srgbClr val="C00000"/>
                </a:solidFill>
              </a:rPr>
              <a:t>意味的情報の相互利用の</a:t>
            </a:r>
            <a:r>
              <a:rPr lang="en-US" altLang="ja-JP" dirty="0">
                <a:solidFill>
                  <a:srgbClr val="C00000"/>
                </a:solidFill>
              </a:rPr>
              <a:t>Web3.0</a:t>
            </a:r>
            <a:r>
              <a:rPr lang="ja-JP" altLang="en-US" dirty="0"/>
              <a:t>へ</a:t>
            </a:r>
          </a:p>
          <a:p>
            <a:pPr marL="914400" lvl="1" indent="-457200">
              <a:lnSpc>
                <a:spcPct val="80000"/>
              </a:lnSpc>
            </a:pPr>
            <a:r>
              <a:rPr lang="en-US" altLang="ja-JP" dirty="0"/>
              <a:t>Web2.0</a:t>
            </a:r>
            <a:r>
              <a:rPr lang="ja-JP" altLang="en-US" dirty="0"/>
              <a:t>：</a:t>
            </a:r>
            <a:r>
              <a:rPr lang="en-US" altLang="ja-JP" dirty="0"/>
              <a:t>Blog</a:t>
            </a:r>
            <a:r>
              <a:rPr lang="ja-JP" altLang="en-US" dirty="0" err="1"/>
              <a:t>、</a:t>
            </a:r>
            <a:r>
              <a:rPr lang="en-US" altLang="ja-JP" dirty="0" err="1"/>
              <a:t>Forksonomy</a:t>
            </a:r>
            <a:r>
              <a:rPr lang="ja-JP" altLang="en-US" dirty="0" err="1"/>
              <a:t>、</a:t>
            </a:r>
            <a:r>
              <a:rPr lang="en-US" altLang="ja-JP" dirty="0"/>
              <a:t>Ajax</a:t>
            </a:r>
            <a:r>
              <a:rPr lang="ja-JP" altLang="en-US" dirty="0" err="1"/>
              <a:t>、</a:t>
            </a:r>
            <a:r>
              <a:rPr lang="en-US" altLang="ja-JP" dirty="0"/>
              <a:t>Mashup</a:t>
            </a:r>
            <a:r>
              <a:rPr lang="ja-JP" altLang="en-US" dirty="0" err="1"/>
              <a:t>、</a:t>
            </a:r>
            <a:r>
              <a:rPr lang="en-US" altLang="ja-JP" dirty="0"/>
              <a:t>Long Tail</a:t>
            </a:r>
          </a:p>
          <a:p>
            <a:pPr marL="914400" lvl="1" indent="-457200">
              <a:lnSpc>
                <a:spcPct val="80000"/>
              </a:lnSpc>
            </a:pPr>
            <a:r>
              <a:rPr lang="en-US" altLang="ja-JP" dirty="0"/>
              <a:t>Web3.0</a:t>
            </a:r>
            <a:r>
              <a:rPr lang="ja-JP" altLang="en-US" dirty="0"/>
              <a:t>：</a:t>
            </a:r>
            <a:r>
              <a:rPr lang="en-US" altLang="ja-JP" dirty="0"/>
              <a:t>RDF</a:t>
            </a:r>
            <a:r>
              <a:rPr lang="ja-JP" altLang="en-US" dirty="0" err="1"/>
              <a:t>、</a:t>
            </a:r>
            <a:r>
              <a:rPr lang="en-US" altLang="ja-JP" dirty="0"/>
              <a:t>SKOS</a:t>
            </a:r>
            <a:r>
              <a:rPr lang="ja-JP" altLang="en-US" dirty="0" err="1"/>
              <a:t>、</a:t>
            </a:r>
            <a:r>
              <a:rPr lang="ja-JP" altLang="en-US" dirty="0"/>
              <a:t>オントロジー、</a:t>
            </a:r>
            <a:r>
              <a:rPr lang="en-US" altLang="ja-JP" dirty="0"/>
              <a:t>GRDDL</a:t>
            </a:r>
            <a:r>
              <a:rPr lang="ja-JP" altLang="en-US" dirty="0" err="1"/>
              <a:t>、</a:t>
            </a:r>
            <a:r>
              <a:rPr lang="en-US" altLang="ja-JP" dirty="0"/>
              <a:t>SPARQL</a:t>
            </a:r>
          </a:p>
          <a:p>
            <a:pPr marL="533400" indent="-533400">
              <a:lnSpc>
                <a:spcPct val="80000"/>
              </a:lnSpc>
            </a:pPr>
            <a:r>
              <a:rPr lang="ja-JP" altLang="en-US" dirty="0"/>
              <a:t>関係機関による</a:t>
            </a:r>
            <a:r>
              <a:rPr lang="ja-JP" altLang="en-US" dirty="0">
                <a:solidFill>
                  <a:srgbClr val="C00000"/>
                </a:solidFill>
              </a:rPr>
              <a:t>共同構築、オープンソースの利用、マッシュアップ</a:t>
            </a:r>
            <a:r>
              <a:rPr lang="ja-JP" altLang="en-US" dirty="0"/>
              <a:t>によるサービス構築</a:t>
            </a:r>
          </a:p>
          <a:p>
            <a:pPr marL="533400" indent="-533400">
              <a:lnSpc>
                <a:spcPct val="80000"/>
              </a:lnSpc>
            </a:pPr>
            <a:r>
              <a:rPr lang="ja-JP" altLang="en-US" dirty="0"/>
              <a:t>ボーンデジタルを含めた蔵書構築、総合目録</a:t>
            </a:r>
          </a:p>
          <a:p>
            <a:pPr marL="914400" lvl="1" indent="-457200">
              <a:lnSpc>
                <a:spcPct val="80000"/>
              </a:lnSpc>
            </a:pPr>
            <a:r>
              <a:rPr lang="ja-JP" altLang="en-US" dirty="0">
                <a:solidFill>
                  <a:srgbClr val="C00000"/>
                </a:solidFill>
              </a:rPr>
              <a:t>統合から、ウェブサービスの協調</a:t>
            </a:r>
            <a:r>
              <a:rPr lang="ja-JP" altLang="en-US" dirty="0"/>
              <a:t>によるサービス提供へ</a:t>
            </a:r>
          </a:p>
          <a:p>
            <a:pPr marL="914400" lvl="1" indent="-457200">
              <a:lnSpc>
                <a:spcPct val="80000"/>
              </a:lnSpc>
            </a:pPr>
            <a:r>
              <a:rPr lang="ja-JP" altLang="en-US" dirty="0"/>
              <a:t>図書・雑誌における所蔵のほかに、電子情報資源のライセンス（利用権）等の管理も</a:t>
            </a:r>
          </a:p>
          <a:p>
            <a:pPr marL="914400" lvl="1" indent="-457200">
              <a:lnSpc>
                <a:spcPct val="80000"/>
              </a:lnSpc>
            </a:pPr>
            <a:r>
              <a:rPr lang="ja-JP" altLang="en-US" dirty="0">
                <a:solidFill>
                  <a:srgbClr val="C00000"/>
                </a:solidFill>
              </a:rPr>
              <a:t>メタデータを発生源に近い所で作成</a:t>
            </a:r>
            <a:r>
              <a:rPr lang="ja-JP" altLang="en-US" dirty="0"/>
              <a:t>。さらにメタデータの自動付与技術の適用</a:t>
            </a:r>
          </a:p>
          <a:p>
            <a:pPr marL="914400" lvl="1" indent="-457200">
              <a:lnSpc>
                <a:spcPct val="80000"/>
              </a:lnSpc>
            </a:pPr>
            <a:r>
              <a:rPr lang="ja-JP" altLang="en-US" dirty="0"/>
              <a:t>将来的には、目録を利用者側の視点から見直すモデル（</a:t>
            </a:r>
            <a:r>
              <a:rPr lang="en-US" altLang="ja-JP" dirty="0"/>
              <a:t>FRBR</a:t>
            </a:r>
            <a:r>
              <a:rPr lang="ja-JP" altLang="en-US" dirty="0"/>
              <a:t>）に基づくメタデータの再構築の検討も</a:t>
            </a:r>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41691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7B13E08A-AD31-44B6-B3DE-7EC7353E26BF}" type="slidenum">
              <a:rPr lang="en-US" altLang="ja-JP">
                <a:solidFill>
                  <a:srgbClr val="000000"/>
                </a:solidFill>
              </a:rPr>
              <a:pPr/>
              <a:t>42</a:t>
            </a:fld>
            <a:endParaRPr lang="en-US" altLang="ja-JP">
              <a:solidFill>
                <a:srgbClr val="000000"/>
              </a:solidFill>
            </a:endParaRPr>
          </a:p>
        </p:txBody>
      </p:sp>
      <p:sp>
        <p:nvSpPr>
          <p:cNvPr id="361474" name="Rectangle 2"/>
          <p:cNvSpPr>
            <a:spLocks noGrp="1" noChangeArrowheads="1"/>
          </p:cNvSpPr>
          <p:nvPr>
            <p:ph type="title"/>
          </p:nvPr>
        </p:nvSpPr>
        <p:spPr>
          <a:xfrm>
            <a:off x="0" y="1"/>
            <a:ext cx="12192000" cy="965200"/>
          </a:xfrm>
        </p:spPr>
        <p:txBody>
          <a:bodyPr>
            <a:normAutofit/>
          </a:bodyPr>
          <a:lstStyle/>
          <a:p>
            <a:r>
              <a:rPr lang="ja-JP" altLang="en-US" sz="4000" dirty="0"/>
              <a:t>☆</a:t>
            </a:r>
            <a:r>
              <a:rPr lang="ja-JP" altLang="en-US" sz="4000" dirty="0" smtClean="0"/>
              <a:t>統合</a:t>
            </a:r>
            <a:r>
              <a:rPr lang="ja-JP" altLang="en-US" sz="4000" dirty="0"/>
              <a:t>検索に必要</a:t>
            </a:r>
            <a:r>
              <a:rPr lang="ja-JP" altLang="en-US" sz="4000" dirty="0" smtClean="0"/>
              <a:t>な共通仕様の要素（</a:t>
            </a:r>
            <a:r>
              <a:rPr lang="en-US" altLang="ja-JP" sz="4000" dirty="0"/>
              <a:t>Web2.0</a:t>
            </a:r>
            <a:r>
              <a:rPr lang="ja-JP" altLang="en-US" sz="4000" dirty="0"/>
              <a:t>）</a:t>
            </a:r>
          </a:p>
        </p:txBody>
      </p:sp>
      <p:sp>
        <p:nvSpPr>
          <p:cNvPr id="361475" name="Rectangle 3"/>
          <p:cNvSpPr>
            <a:spLocks noGrp="1" noChangeArrowheads="1"/>
          </p:cNvSpPr>
          <p:nvPr>
            <p:ph type="body" idx="1"/>
          </p:nvPr>
        </p:nvSpPr>
        <p:spPr>
          <a:xfrm>
            <a:off x="838200" y="1078787"/>
            <a:ext cx="10515600" cy="5455577"/>
          </a:xfrm>
        </p:spPr>
        <p:txBody>
          <a:bodyPr>
            <a:normAutofit/>
          </a:bodyPr>
          <a:lstStyle/>
          <a:p>
            <a:pPr marL="711200" indent="-711200">
              <a:lnSpc>
                <a:spcPct val="80000"/>
              </a:lnSpc>
            </a:pPr>
            <a:r>
              <a:rPr lang="ja-JP" altLang="en-US" dirty="0">
                <a:solidFill>
                  <a:srgbClr val="C00000"/>
                </a:solidFill>
              </a:rPr>
              <a:t>深層ウェブの表層化（検索エンジンがインデキシングしやすいように</a:t>
            </a:r>
            <a:r>
              <a:rPr lang="ja-JP" altLang="en-US" dirty="0"/>
              <a:t>）</a:t>
            </a:r>
          </a:p>
          <a:p>
            <a:pPr marL="1066800" lvl="1" indent="-609600">
              <a:lnSpc>
                <a:spcPct val="80000"/>
              </a:lnSpc>
            </a:pPr>
            <a:r>
              <a:rPr lang="en-US" altLang="ja-JP" dirty="0"/>
              <a:t>Google</a:t>
            </a:r>
            <a:r>
              <a:rPr lang="ja-JP" altLang="en-US" dirty="0"/>
              <a:t>の</a:t>
            </a:r>
            <a:r>
              <a:rPr lang="en-US" altLang="ja-JP" dirty="0"/>
              <a:t>Sitemaps</a:t>
            </a:r>
            <a:r>
              <a:rPr lang="ja-JP" altLang="en-US" dirty="0" err="1"/>
              <a:t>のような</a:t>
            </a:r>
            <a:r>
              <a:rPr lang="ja-JP" altLang="en-US" dirty="0"/>
              <a:t>仕組み</a:t>
            </a:r>
          </a:p>
          <a:p>
            <a:pPr marL="1066800" lvl="1" indent="-609600">
              <a:lnSpc>
                <a:spcPct val="80000"/>
              </a:lnSpc>
            </a:pPr>
            <a:r>
              <a:rPr lang="ja-JP" altLang="en-US" dirty="0"/>
              <a:t>検索機能</a:t>
            </a:r>
            <a:r>
              <a:rPr lang="en-US" altLang="ja-JP" dirty="0"/>
              <a:t>API</a:t>
            </a:r>
          </a:p>
          <a:p>
            <a:pPr marL="711200" indent="-711200">
              <a:lnSpc>
                <a:spcPct val="80000"/>
              </a:lnSpc>
            </a:pPr>
            <a:r>
              <a:rPr lang="ja-JP" altLang="en-US" dirty="0"/>
              <a:t>共通仕様の適用</a:t>
            </a:r>
          </a:p>
          <a:p>
            <a:pPr marL="1066800" lvl="1" indent="-609600">
              <a:lnSpc>
                <a:spcPct val="80000"/>
              </a:lnSpc>
            </a:pPr>
            <a:r>
              <a:rPr lang="ja-JP" altLang="en-US" dirty="0"/>
              <a:t>統合検索のための通信規約</a:t>
            </a:r>
          </a:p>
          <a:p>
            <a:pPr marL="1422400" lvl="2" indent="-508000">
              <a:lnSpc>
                <a:spcPct val="80000"/>
              </a:lnSpc>
            </a:pPr>
            <a:r>
              <a:rPr lang="en-US" altLang="ja-JP" dirty="0"/>
              <a:t>OAI-PMH</a:t>
            </a:r>
          </a:p>
          <a:p>
            <a:pPr marL="1422400" lvl="2" indent="-508000">
              <a:lnSpc>
                <a:spcPct val="80000"/>
              </a:lnSpc>
            </a:pPr>
            <a:r>
              <a:rPr lang="en-US" altLang="ja-JP" dirty="0"/>
              <a:t>SRW</a:t>
            </a:r>
            <a:r>
              <a:rPr lang="ja-JP" altLang="en-US" dirty="0"/>
              <a:t>（</a:t>
            </a:r>
            <a:r>
              <a:rPr lang="en-US" altLang="ja-JP" dirty="0"/>
              <a:t>SRU/SOAP</a:t>
            </a:r>
            <a:r>
              <a:rPr lang="ja-JP" altLang="en-US" dirty="0"/>
              <a:t>）</a:t>
            </a:r>
          </a:p>
          <a:p>
            <a:pPr marL="1422400" lvl="2" indent="-508000">
              <a:lnSpc>
                <a:spcPct val="80000"/>
              </a:lnSpc>
            </a:pPr>
            <a:r>
              <a:rPr lang="en-US" altLang="ja-JP" dirty="0"/>
              <a:t>RSS</a:t>
            </a:r>
          </a:p>
          <a:p>
            <a:pPr marL="1422400" lvl="2" indent="-508000">
              <a:lnSpc>
                <a:spcPct val="80000"/>
              </a:lnSpc>
            </a:pPr>
            <a:r>
              <a:rPr lang="en-US" altLang="ja-JP" dirty="0"/>
              <a:t>Z39.50</a:t>
            </a:r>
          </a:p>
          <a:p>
            <a:pPr marL="1066800" lvl="1" indent="-609600">
              <a:lnSpc>
                <a:spcPct val="80000"/>
              </a:lnSpc>
            </a:pPr>
            <a:r>
              <a:rPr lang="ja-JP" altLang="en-US" dirty="0"/>
              <a:t>書誌情報及びメタデータの記述要素、記述規則</a:t>
            </a:r>
          </a:p>
          <a:p>
            <a:pPr marL="1422400" lvl="2" indent="-508000">
              <a:lnSpc>
                <a:spcPct val="80000"/>
              </a:lnSpc>
            </a:pPr>
            <a:r>
              <a:rPr lang="en-US" altLang="ja-JP" dirty="0"/>
              <a:t>DC</a:t>
            </a:r>
            <a:r>
              <a:rPr lang="ja-JP" altLang="en-US" dirty="0" err="1"/>
              <a:t>、</a:t>
            </a:r>
            <a:r>
              <a:rPr lang="ja-JP" altLang="en-US" dirty="0"/>
              <a:t> </a:t>
            </a:r>
            <a:r>
              <a:rPr lang="en-US" altLang="ja-JP" dirty="0"/>
              <a:t>MODS</a:t>
            </a:r>
            <a:r>
              <a:rPr lang="ja-JP" altLang="en-US" dirty="0" err="1"/>
              <a:t>、．．．．</a:t>
            </a:r>
            <a:endParaRPr lang="ja-JP" altLang="en-US" dirty="0"/>
          </a:p>
          <a:p>
            <a:pPr marL="1422400" lvl="2" indent="-508000">
              <a:lnSpc>
                <a:spcPct val="80000"/>
              </a:lnSpc>
            </a:pPr>
            <a:r>
              <a:rPr lang="en-US" altLang="ja-JP" dirty="0"/>
              <a:t>J/M⇔MODS</a:t>
            </a:r>
            <a:r>
              <a:rPr lang="ja-JP" altLang="en-US" dirty="0" err="1"/>
              <a:t>、</a:t>
            </a:r>
            <a:r>
              <a:rPr lang="en-US" altLang="ja-JP" dirty="0"/>
              <a:t>DC⇔MODS</a:t>
            </a:r>
            <a:r>
              <a:rPr lang="ja-JP" altLang="en-US" dirty="0" err="1"/>
              <a:t>．．．．</a:t>
            </a:r>
            <a:endParaRPr lang="ja-JP" altLang="en-US" dirty="0"/>
          </a:p>
          <a:p>
            <a:pPr marL="1066800" lvl="1" indent="-609600">
              <a:lnSpc>
                <a:spcPct val="80000"/>
              </a:lnSpc>
            </a:pPr>
            <a:r>
              <a:rPr lang="ja-JP" altLang="en-US" dirty="0"/>
              <a:t>デジタル化仕様</a:t>
            </a:r>
          </a:p>
          <a:p>
            <a:pPr marL="1422400" lvl="2" indent="-508000">
              <a:lnSpc>
                <a:spcPct val="80000"/>
              </a:lnSpc>
            </a:pPr>
            <a:r>
              <a:rPr lang="ja-JP" altLang="en-US" dirty="0"/>
              <a:t>テキスト、イメージ、音声、動画</a:t>
            </a:r>
            <a:r>
              <a:rPr lang="ja-JP" altLang="en-US" dirty="0" err="1"/>
              <a:t>．．．</a:t>
            </a:r>
            <a:endParaRPr lang="ja-JP" altLang="en-US"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14039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スライド番号プレースホルダー 4"/>
          <p:cNvSpPr>
            <a:spLocks noGrp="1"/>
          </p:cNvSpPr>
          <p:nvPr>
            <p:ph type="sldNum" sz="quarter" idx="12"/>
          </p:nvPr>
        </p:nvSpPr>
        <p:spPr/>
        <p:txBody>
          <a:bodyPr/>
          <a:lstStyle/>
          <a:p>
            <a:fld id="{EC0A37C1-AE20-4AD0-9E26-232ACE25015A}" type="slidenum">
              <a:rPr lang="en-US" altLang="ja-JP">
                <a:solidFill>
                  <a:srgbClr val="000000"/>
                </a:solidFill>
              </a:rPr>
              <a:pPr/>
              <a:t>43</a:t>
            </a:fld>
            <a:endParaRPr lang="en-US" altLang="ja-JP">
              <a:solidFill>
                <a:srgbClr val="000000"/>
              </a:solidFill>
            </a:endParaRPr>
          </a:p>
        </p:txBody>
      </p:sp>
      <p:sp>
        <p:nvSpPr>
          <p:cNvPr id="374788" name="Rectangle 4"/>
          <p:cNvSpPr>
            <a:spLocks noGrp="1" noChangeArrowheads="1"/>
          </p:cNvSpPr>
          <p:nvPr>
            <p:ph type="title"/>
          </p:nvPr>
        </p:nvSpPr>
        <p:spPr/>
        <p:txBody>
          <a:bodyPr/>
          <a:lstStyle/>
          <a:p>
            <a:r>
              <a:rPr lang="ja-JP" altLang="en-US" dirty="0"/>
              <a:t>研究成果の活用の必要性</a:t>
            </a:r>
          </a:p>
        </p:txBody>
      </p:sp>
      <p:sp>
        <p:nvSpPr>
          <p:cNvPr id="374789" name="AutoShape 5"/>
          <p:cNvSpPr>
            <a:spLocks noChangeArrowheads="1"/>
          </p:cNvSpPr>
          <p:nvPr/>
        </p:nvSpPr>
        <p:spPr bwMode="auto">
          <a:xfrm>
            <a:off x="4511675" y="1557338"/>
            <a:ext cx="3168650" cy="431800"/>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dirty="0">
                <a:solidFill>
                  <a:srgbClr val="0000FF"/>
                </a:solidFill>
                <a:latin typeface="Meiryo UI" panose="020B0604030504040204" pitchFamily="50" charset="-128"/>
                <a:ea typeface="Meiryo UI" panose="020B0604030504040204" pitchFamily="50" charset="-128"/>
              </a:rPr>
              <a:t>指数的に増大するデジタル情報</a:t>
            </a:r>
          </a:p>
        </p:txBody>
      </p:sp>
      <p:sp>
        <p:nvSpPr>
          <p:cNvPr id="374790" name="AutoShape 6"/>
          <p:cNvSpPr>
            <a:spLocks noChangeArrowheads="1"/>
          </p:cNvSpPr>
          <p:nvPr/>
        </p:nvSpPr>
        <p:spPr bwMode="auto">
          <a:xfrm>
            <a:off x="2566988" y="2781300"/>
            <a:ext cx="3168650" cy="7191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dirty="0">
                <a:solidFill>
                  <a:srgbClr val="0000FF"/>
                </a:solidFill>
                <a:latin typeface="Meiryo UI" panose="020B0604030504040204" pitchFamily="50" charset="-128"/>
                <a:ea typeface="Meiryo UI" panose="020B0604030504040204" pitchFamily="50" charset="-128"/>
              </a:rPr>
              <a:t>従来の人手に頼った収集確認や</a:t>
            </a:r>
          </a:p>
          <a:p>
            <a:pPr algn="ctr" fontAlgn="base">
              <a:spcBef>
                <a:spcPct val="0"/>
              </a:spcBef>
              <a:spcAft>
                <a:spcPct val="0"/>
              </a:spcAft>
            </a:pPr>
            <a:r>
              <a:rPr lang="ja-JP" altLang="en-US" sz="1400" dirty="0">
                <a:solidFill>
                  <a:srgbClr val="0000FF"/>
                </a:solidFill>
                <a:latin typeface="Meiryo UI" panose="020B0604030504040204" pitchFamily="50" charset="-128"/>
                <a:ea typeface="Meiryo UI" panose="020B0604030504040204" pitchFamily="50" charset="-128"/>
              </a:rPr>
              <a:t>組織化（書誌情報付与）では破綻し、</a:t>
            </a:r>
          </a:p>
          <a:p>
            <a:pPr algn="ctr" fontAlgn="base">
              <a:spcBef>
                <a:spcPct val="0"/>
              </a:spcBef>
              <a:spcAft>
                <a:spcPct val="0"/>
              </a:spcAft>
            </a:pPr>
            <a:r>
              <a:rPr lang="ja-JP" altLang="en-US" sz="1400" dirty="0">
                <a:solidFill>
                  <a:srgbClr val="0000FF"/>
                </a:solidFill>
                <a:latin typeface="Meiryo UI" panose="020B0604030504040204" pitchFamily="50" charset="-128"/>
                <a:ea typeface="Meiryo UI" panose="020B0604030504040204" pitchFamily="50" charset="-128"/>
              </a:rPr>
              <a:t>組織化が十分に行えなくなる</a:t>
            </a:r>
          </a:p>
        </p:txBody>
      </p:sp>
      <p:sp>
        <p:nvSpPr>
          <p:cNvPr id="374791" name="AutoShape 7"/>
          <p:cNvSpPr>
            <a:spLocks noChangeArrowheads="1"/>
          </p:cNvSpPr>
          <p:nvPr/>
        </p:nvSpPr>
        <p:spPr bwMode="auto">
          <a:xfrm>
            <a:off x="6240463" y="2781300"/>
            <a:ext cx="3600450" cy="7191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全文検索だけでは的確に絞り込めない。</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また、検索語など適切な検索条件を与えるのは</a:t>
            </a:r>
          </a:p>
          <a:p>
            <a:pPr algn="ctr" fontAlgn="base">
              <a:spcBef>
                <a:spcPct val="0"/>
              </a:spcBef>
              <a:spcAft>
                <a:spcPct val="0"/>
              </a:spcAft>
            </a:pPr>
            <a:r>
              <a:rPr lang="ja-JP" altLang="en-US" sz="1400">
                <a:solidFill>
                  <a:srgbClr val="0000FF"/>
                </a:solidFill>
                <a:latin typeface="Meiryo UI" panose="020B0604030504040204" pitchFamily="50" charset="-128"/>
                <a:ea typeface="Meiryo UI" panose="020B0604030504040204" pitchFamily="50" charset="-128"/>
              </a:rPr>
              <a:t>一般的には難しい</a:t>
            </a:r>
          </a:p>
        </p:txBody>
      </p:sp>
      <p:sp>
        <p:nvSpPr>
          <p:cNvPr id="374792" name="AutoShape 8"/>
          <p:cNvSpPr>
            <a:spLocks noChangeArrowheads="1"/>
          </p:cNvSpPr>
          <p:nvPr/>
        </p:nvSpPr>
        <p:spPr bwMode="auto">
          <a:xfrm>
            <a:off x="4872039" y="4149726"/>
            <a:ext cx="2160587" cy="7905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dirty="0">
                <a:solidFill>
                  <a:srgbClr val="663300"/>
                </a:solidFill>
                <a:latin typeface="Meiryo UI" panose="020B0604030504040204" pitchFamily="50" charset="-128"/>
                <a:ea typeface="Meiryo UI" panose="020B0604030504040204" pitchFamily="50" charset="-128"/>
              </a:rPr>
              <a:t>・自然言語処理、機械学習</a:t>
            </a:r>
          </a:p>
          <a:p>
            <a:pPr algn="ctr" fontAlgn="base">
              <a:spcBef>
                <a:spcPct val="0"/>
              </a:spcBef>
              <a:spcAft>
                <a:spcPct val="0"/>
              </a:spcAft>
            </a:pPr>
            <a:r>
              <a:rPr lang="ja-JP" altLang="en-US" sz="1400" dirty="0">
                <a:solidFill>
                  <a:srgbClr val="663300"/>
                </a:solidFill>
                <a:latin typeface="Meiryo UI" panose="020B0604030504040204" pitchFamily="50" charset="-128"/>
                <a:ea typeface="Meiryo UI" panose="020B0604030504040204" pitchFamily="50" charset="-128"/>
              </a:rPr>
              <a:t>・</a:t>
            </a:r>
            <a:r>
              <a:rPr lang="en-US" altLang="ja-JP" sz="1400" dirty="0">
                <a:solidFill>
                  <a:srgbClr val="663300"/>
                </a:solidFill>
                <a:latin typeface="Meiryo UI" panose="020B0604030504040204" pitchFamily="50" charset="-128"/>
                <a:ea typeface="Meiryo UI" panose="020B0604030504040204" pitchFamily="50" charset="-128"/>
              </a:rPr>
              <a:t>Web</a:t>
            </a:r>
            <a:r>
              <a:rPr lang="ja-JP" altLang="en-US" sz="1400" dirty="0">
                <a:solidFill>
                  <a:srgbClr val="663300"/>
                </a:solidFill>
                <a:latin typeface="Meiryo UI" panose="020B0604030504040204" pitchFamily="50" charset="-128"/>
                <a:ea typeface="Meiryo UI" panose="020B0604030504040204" pitchFamily="50" charset="-128"/>
              </a:rPr>
              <a:t>コンテンツ解析</a:t>
            </a:r>
          </a:p>
          <a:p>
            <a:pPr algn="ctr" fontAlgn="base">
              <a:spcBef>
                <a:spcPct val="0"/>
              </a:spcBef>
              <a:spcAft>
                <a:spcPct val="0"/>
              </a:spcAft>
            </a:pPr>
            <a:r>
              <a:rPr lang="ja-JP" altLang="en-US" sz="1400" dirty="0">
                <a:solidFill>
                  <a:srgbClr val="663300"/>
                </a:solidFill>
                <a:latin typeface="Meiryo UI" panose="020B0604030504040204" pitchFamily="50" charset="-128"/>
                <a:ea typeface="Meiryo UI" panose="020B0604030504040204" pitchFamily="50" charset="-128"/>
              </a:rPr>
              <a:t>・セマンティックウェブ技術</a:t>
            </a:r>
            <a:endParaRPr lang="ja-JP" altLang="en-US" sz="1200" dirty="0">
              <a:solidFill>
                <a:srgbClr val="663300"/>
              </a:solidFill>
              <a:latin typeface="Meiryo UI" panose="020B0604030504040204" pitchFamily="50" charset="-128"/>
              <a:ea typeface="Meiryo UI" panose="020B0604030504040204" pitchFamily="50" charset="-128"/>
            </a:endParaRPr>
          </a:p>
        </p:txBody>
      </p:sp>
      <p:sp>
        <p:nvSpPr>
          <p:cNvPr id="374793" name="AutoShape 9"/>
          <p:cNvSpPr>
            <a:spLocks noChangeArrowheads="1"/>
          </p:cNvSpPr>
          <p:nvPr/>
        </p:nvSpPr>
        <p:spPr bwMode="auto">
          <a:xfrm>
            <a:off x="2063750" y="5445126"/>
            <a:ext cx="3671888" cy="7905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dirty="0">
                <a:solidFill>
                  <a:srgbClr val="663300"/>
                </a:solidFill>
                <a:latin typeface="Meiryo UI" panose="020B0604030504040204" pitchFamily="50" charset="-128"/>
                <a:ea typeface="Meiryo UI" panose="020B0604030504040204" pitchFamily="50" charset="-128"/>
              </a:rPr>
              <a:t>収集確認や組織化に要する人手の工数を削減し、</a:t>
            </a:r>
          </a:p>
          <a:p>
            <a:pPr algn="ctr" fontAlgn="base">
              <a:spcBef>
                <a:spcPct val="0"/>
              </a:spcBef>
              <a:spcAft>
                <a:spcPct val="0"/>
              </a:spcAft>
            </a:pPr>
            <a:r>
              <a:rPr lang="ja-JP" altLang="en-US" sz="1400" dirty="0">
                <a:solidFill>
                  <a:srgbClr val="663300"/>
                </a:solidFill>
                <a:latin typeface="Meiryo UI" panose="020B0604030504040204" pitchFamily="50" charset="-128"/>
                <a:ea typeface="Meiryo UI" panose="020B0604030504040204" pitchFamily="50" charset="-128"/>
              </a:rPr>
              <a:t>あわせて件名標目や典拠</a:t>
            </a:r>
            <a:r>
              <a:rPr lang="en-US" altLang="ja-JP" sz="1400" dirty="0">
                <a:solidFill>
                  <a:srgbClr val="663300"/>
                </a:solidFill>
                <a:latin typeface="Meiryo UI" panose="020B0604030504040204" pitchFamily="50" charset="-128"/>
                <a:ea typeface="Meiryo UI" panose="020B0604030504040204" pitchFamily="50" charset="-128"/>
              </a:rPr>
              <a:t>DB</a:t>
            </a:r>
            <a:r>
              <a:rPr lang="ja-JP" altLang="en-US" sz="1400" dirty="0">
                <a:solidFill>
                  <a:srgbClr val="663300"/>
                </a:solidFill>
                <a:latin typeface="Meiryo UI" panose="020B0604030504040204" pitchFamily="50" charset="-128"/>
                <a:ea typeface="Meiryo UI" panose="020B0604030504040204" pitchFamily="50" charset="-128"/>
              </a:rPr>
              <a:t>等の辞書類の増強</a:t>
            </a:r>
            <a:endParaRPr lang="ja-JP" altLang="en-US" sz="1200" dirty="0">
              <a:solidFill>
                <a:srgbClr val="663300"/>
              </a:solidFill>
              <a:latin typeface="Meiryo UI" panose="020B0604030504040204" pitchFamily="50" charset="-128"/>
              <a:ea typeface="Meiryo UI" panose="020B0604030504040204" pitchFamily="50" charset="-128"/>
            </a:endParaRPr>
          </a:p>
        </p:txBody>
      </p:sp>
      <p:sp>
        <p:nvSpPr>
          <p:cNvPr id="374794" name="AutoShape 10"/>
          <p:cNvSpPr>
            <a:spLocks noChangeArrowheads="1"/>
          </p:cNvSpPr>
          <p:nvPr/>
        </p:nvSpPr>
        <p:spPr bwMode="auto">
          <a:xfrm>
            <a:off x="6311900" y="5445126"/>
            <a:ext cx="3671888" cy="9366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a:solidFill>
                  <a:srgbClr val="663300"/>
                </a:solidFill>
                <a:latin typeface="Meiryo UI" panose="020B0604030504040204" pitchFamily="50" charset="-128"/>
                <a:ea typeface="Meiryo UI" panose="020B0604030504040204" pitchFamily="50" charset="-128"/>
              </a:rPr>
              <a:t>書誌情報を使った検索絞込みや、</a:t>
            </a:r>
          </a:p>
          <a:p>
            <a:pPr algn="ctr" fontAlgn="base">
              <a:spcBef>
                <a:spcPct val="0"/>
              </a:spcBef>
              <a:spcAft>
                <a:spcPct val="0"/>
              </a:spcAft>
            </a:pPr>
            <a:r>
              <a:rPr lang="ja-JP" altLang="en-US" sz="1400">
                <a:solidFill>
                  <a:srgbClr val="663300"/>
                </a:solidFill>
                <a:latin typeface="Meiryo UI" panose="020B0604030504040204" pitchFamily="50" charset="-128"/>
                <a:ea typeface="Meiryo UI" panose="020B0604030504040204" pitchFamily="50" charset="-128"/>
              </a:rPr>
              <a:t>類似文書提示などによる検索拡大といった</a:t>
            </a:r>
          </a:p>
          <a:p>
            <a:pPr algn="ctr" fontAlgn="base">
              <a:spcBef>
                <a:spcPct val="0"/>
              </a:spcBef>
              <a:spcAft>
                <a:spcPct val="0"/>
              </a:spcAft>
            </a:pPr>
            <a:r>
              <a:rPr lang="ja-JP" altLang="en-US" sz="1400">
                <a:solidFill>
                  <a:srgbClr val="663300"/>
                </a:solidFill>
                <a:latin typeface="Meiryo UI" panose="020B0604030504040204" pitchFamily="50" charset="-128"/>
                <a:ea typeface="Meiryo UI" panose="020B0604030504040204" pitchFamily="50" charset="-128"/>
              </a:rPr>
              <a:t>様々な検索機能の提供や、</a:t>
            </a:r>
          </a:p>
          <a:p>
            <a:pPr algn="ctr" fontAlgn="base">
              <a:spcBef>
                <a:spcPct val="0"/>
              </a:spcBef>
              <a:spcAft>
                <a:spcPct val="0"/>
              </a:spcAft>
            </a:pPr>
            <a:r>
              <a:rPr lang="ja-JP" altLang="en-US" sz="1400">
                <a:solidFill>
                  <a:srgbClr val="663300"/>
                </a:solidFill>
                <a:latin typeface="Meiryo UI" panose="020B0604030504040204" pitchFamily="50" charset="-128"/>
                <a:ea typeface="Meiryo UI" panose="020B0604030504040204" pitchFamily="50" charset="-128"/>
              </a:rPr>
              <a:t>地図や時間軸での検索インタフェースの提供</a:t>
            </a:r>
          </a:p>
          <a:p>
            <a:pPr algn="ctr" fontAlgn="base">
              <a:spcBef>
                <a:spcPct val="0"/>
              </a:spcBef>
              <a:spcAft>
                <a:spcPct val="0"/>
              </a:spcAft>
            </a:pPr>
            <a:endParaRPr lang="en-US" altLang="ja-JP" sz="1200">
              <a:solidFill>
                <a:srgbClr val="663300"/>
              </a:solidFill>
              <a:latin typeface="Meiryo UI" panose="020B0604030504040204" pitchFamily="50" charset="-128"/>
              <a:ea typeface="Meiryo UI" panose="020B0604030504040204" pitchFamily="50" charset="-128"/>
            </a:endParaRPr>
          </a:p>
        </p:txBody>
      </p:sp>
      <p:sp>
        <p:nvSpPr>
          <p:cNvPr id="374795" name="Text Box 11"/>
          <p:cNvSpPr txBox="1">
            <a:spLocks noChangeArrowheads="1"/>
          </p:cNvSpPr>
          <p:nvPr/>
        </p:nvSpPr>
        <p:spPr bwMode="auto">
          <a:xfrm>
            <a:off x="2566988" y="2349501"/>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dirty="0">
                <a:solidFill>
                  <a:srgbClr val="000000"/>
                </a:solidFill>
                <a:latin typeface="Meiryo UI" panose="020B0604030504040204" pitchFamily="50" charset="-128"/>
                <a:ea typeface="Meiryo UI" panose="020B0604030504040204" pitchFamily="50" charset="-128"/>
              </a:rPr>
              <a:t>図書館側での問題</a:t>
            </a:r>
          </a:p>
        </p:txBody>
      </p:sp>
      <p:sp>
        <p:nvSpPr>
          <p:cNvPr id="374796" name="Text Box 12"/>
          <p:cNvSpPr txBox="1">
            <a:spLocks noChangeArrowheads="1"/>
          </p:cNvSpPr>
          <p:nvPr/>
        </p:nvSpPr>
        <p:spPr bwMode="auto">
          <a:xfrm>
            <a:off x="7391400" y="2276476"/>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a:solidFill>
                  <a:srgbClr val="000000"/>
                </a:solidFill>
                <a:latin typeface="Meiryo UI" panose="020B0604030504040204" pitchFamily="50" charset="-128"/>
                <a:ea typeface="Meiryo UI" panose="020B0604030504040204" pitchFamily="50" charset="-128"/>
              </a:rPr>
              <a:t>利用者側での問題</a:t>
            </a:r>
          </a:p>
        </p:txBody>
      </p:sp>
      <p:sp>
        <p:nvSpPr>
          <p:cNvPr id="374797" name="Text Box 13"/>
          <p:cNvSpPr txBox="1">
            <a:spLocks noChangeArrowheads="1"/>
          </p:cNvSpPr>
          <p:nvPr/>
        </p:nvSpPr>
        <p:spPr bwMode="auto">
          <a:xfrm>
            <a:off x="4367214" y="3789363"/>
            <a:ext cx="3527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a:solidFill>
                  <a:srgbClr val="000000"/>
                </a:solidFill>
                <a:latin typeface="Meiryo UI" panose="020B0604030504040204" pitchFamily="50" charset="-128"/>
                <a:ea typeface="Meiryo UI" panose="020B0604030504040204" pitchFamily="50" charset="-128"/>
              </a:rPr>
              <a:t>ツールや手法の適用性の検討</a:t>
            </a:r>
          </a:p>
        </p:txBody>
      </p:sp>
      <p:sp>
        <p:nvSpPr>
          <p:cNvPr id="374798" name="Text Box 14"/>
          <p:cNvSpPr txBox="1">
            <a:spLocks noChangeArrowheads="1"/>
          </p:cNvSpPr>
          <p:nvPr/>
        </p:nvSpPr>
        <p:spPr bwMode="auto">
          <a:xfrm>
            <a:off x="2351089" y="4941888"/>
            <a:ext cx="2592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a:solidFill>
                  <a:srgbClr val="000000"/>
                </a:solidFill>
                <a:latin typeface="Meiryo UI" panose="020B0604030504040204" pitchFamily="50" charset="-128"/>
                <a:ea typeface="Meiryo UI" panose="020B0604030504040204" pitchFamily="50" charset="-128"/>
              </a:rPr>
              <a:t>「収集・組織化支援機能」</a:t>
            </a:r>
          </a:p>
        </p:txBody>
      </p:sp>
      <p:sp>
        <p:nvSpPr>
          <p:cNvPr id="374799" name="Text Box 15"/>
          <p:cNvSpPr txBox="1">
            <a:spLocks noChangeArrowheads="1"/>
          </p:cNvSpPr>
          <p:nvPr/>
        </p:nvSpPr>
        <p:spPr bwMode="auto">
          <a:xfrm>
            <a:off x="6600825" y="5013326"/>
            <a:ext cx="2592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ja-JP" altLang="en-US">
                <a:solidFill>
                  <a:srgbClr val="000000"/>
                </a:solidFill>
                <a:latin typeface="Meiryo UI" panose="020B0604030504040204" pitchFamily="50" charset="-128"/>
                <a:ea typeface="Meiryo UI" panose="020B0604030504040204" pitchFamily="50" charset="-128"/>
              </a:rPr>
              <a:t>「利用者向け検索機能」</a:t>
            </a:r>
          </a:p>
        </p:txBody>
      </p:sp>
      <p:sp>
        <p:nvSpPr>
          <p:cNvPr id="374800" name="Line 16"/>
          <p:cNvSpPr>
            <a:spLocks noChangeShapeType="1"/>
          </p:cNvSpPr>
          <p:nvPr/>
        </p:nvSpPr>
        <p:spPr bwMode="auto">
          <a:xfrm>
            <a:off x="7175500" y="4508500"/>
            <a:ext cx="865188"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374801" name="Line 17"/>
          <p:cNvSpPr>
            <a:spLocks noChangeShapeType="1"/>
          </p:cNvSpPr>
          <p:nvPr/>
        </p:nvSpPr>
        <p:spPr bwMode="auto">
          <a:xfrm flipH="1">
            <a:off x="3935413" y="4437063"/>
            <a:ext cx="792162" cy="0"/>
          </a:xfrm>
          <a:prstGeom prst="line">
            <a:avLst/>
          </a:prstGeom>
          <a:noFill/>
          <a:ln w="76200">
            <a:solidFill>
              <a:srgbClr val="C0C0C0">
                <a:alpha val="89999"/>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374802" name="Line 18"/>
          <p:cNvSpPr>
            <a:spLocks noChangeShapeType="1"/>
          </p:cNvSpPr>
          <p:nvPr/>
        </p:nvSpPr>
        <p:spPr bwMode="auto">
          <a:xfrm flipH="1">
            <a:off x="4872038" y="2133600"/>
            <a:ext cx="576262" cy="43180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374803" name="Line 19"/>
          <p:cNvSpPr>
            <a:spLocks noChangeShapeType="1"/>
          </p:cNvSpPr>
          <p:nvPr/>
        </p:nvSpPr>
        <p:spPr bwMode="auto">
          <a:xfrm>
            <a:off x="6672263" y="2133600"/>
            <a:ext cx="431800" cy="43180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374804" name="Line 20"/>
          <p:cNvSpPr>
            <a:spLocks noChangeShapeType="1"/>
          </p:cNvSpPr>
          <p:nvPr/>
        </p:nvSpPr>
        <p:spPr bwMode="auto">
          <a:xfrm flipH="1">
            <a:off x="3719513" y="3573463"/>
            <a:ext cx="0" cy="129540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374805" name="Line 21"/>
          <p:cNvSpPr>
            <a:spLocks noChangeShapeType="1"/>
          </p:cNvSpPr>
          <p:nvPr/>
        </p:nvSpPr>
        <p:spPr bwMode="auto">
          <a:xfrm flipH="1">
            <a:off x="8183563" y="3573463"/>
            <a:ext cx="0" cy="1295400"/>
          </a:xfrm>
          <a:prstGeom prst="line">
            <a:avLst/>
          </a:prstGeom>
          <a:noFill/>
          <a:ln w="101600">
            <a:solidFill>
              <a:srgbClr val="0000FF"/>
            </a:solidFill>
            <a:round/>
            <a:headEnd/>
            <a:tailEnd type="stealth" w="med" len="med"/>
          </a:ln>
          <a:effectLst>
            <a:outerShdw dist="35921" dir="2700000" algn="ctr" rotWithShape="0">
              <a:srgbClr val="C87700"/>
            </a:outerShdw>
          </a:effectLst>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ja-JP" altLang="en-US">
              <a:solidFill>
                <a:srgbClr val="000000"/>
              </a:solidFill>
              <a:latin typeface="Meiryo UI" panose="020B0604030504040204" pitchFamily="50" charset="-128"/>
              <a:ea typeface="Meiryo UI" panose="020B0604030504040204" pitchFamily="50" charset="-128"/>
            </a:endParaRPr>
          </a:p>
        </p:txBody>
      </p:sp>
      <p:sp>
        <p:nvSpPr>
          <p:cNvPr id="21" name="AutoShape 8"/>
          <p:cNvSpPr>
            <a:spLocks noChangeArrowheads="1"/>
          </p:cNvSpPr>
          <p:nvPr/>
        </p:nvSpPr>
        <p:spPr bwMode="auto">
          <a:xfrm>
            <a:off x="9021171" y="694533"/>
            <a:ext cx="2490196" cy="7905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pPr>
            <a:r>
              <a:rPr lang="ja-JP" altLang="en-US" sz="1400" dirty="0" smtClean="0">
                <a:solidFill>
                  <a:srgbClr val="C00000"/>
                </a:solidFill>
                <a:latin typeface="Meiryo UI" panose="020B0604030504040204" pitchFamily="50" charset="-128"/>
                <a:ea typeface="Meiryo UI" panose="020B0604030504040204" pitchFamily="50" charset="-128"/>
              </a:rPr>
              <a:t>のちの、</a:t>
            </a:r>
            <a:endParaRPr lang="en-US" altLang="ja-JP" sz="1400" dirty="0" smtClean="0">
              <a:solidFill>
                <a:srgbClr val="C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400" dirty="0" smtClean="0">
                <a:solidFill>
                  <a:srgbClr val="C00000"/>
                </a:solidFill>
                <a:latin typeface="Meiryo UI" panose="020B0604030504040204" pitchFamily="50" charset="-128"/>
                <a:ea typeface="Meiryo UI" panose="020B0604030504040204" pitchFamily="50" charset="-128"/>
              </a:rPr>
              <a:t>「次世代サービス開発研究室」</a:t>
            </a:r>
            <a:endParaRPr lang="en-US" altLang="ja-JP" sz="1400" dirty="0" smtClean="0">
              <a:solidFill>
                <a:srgbClr val="C00000"/>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400" dirty="0" smtClean="0">
                <a:solidFill>
                  <a:srgbClr val="C00000"/>
                </a:solidFill>
                <a:latin typeface="Meiryo UI" panose="020B0604030504040204" pitchFamily="50" charset="-128"/>
                <a:ea typeface="Meiryo UI" panose="020B0604030504040204" pitchFamily="50" charset="-128"/>
              </a:rPr>
              <a:t>の設置へ</a:t>
            </a:r>
            <a:endParaRPr lang="ja-JP" altLang="en-US" sz="1200" dirty="0">
              <a:solidFill>
                <a:srgbClr val="C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71490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mph" presetSubtype="0" repeatCount="3000" fill="remove" grpId="0" nodeType="withEffect">
                                  <p:stCondLst>
                                    <p:cond delay="0"/>
                                  </p:stCondLst>
                                  <p:childTnLst>
                                    <p:animClr clrSpc="hsl" dir="cw">
                                      <p:cBhvr override="childStyle">
                                        <p:cTn id="6" dur="500" fill="hold"/>
                                        <p:tgtEl>
                                          <p:spTgt spid="374802"/>
                                        </p:tgtEl>
                                        <p:attrNameLst>
                                          <p:attrName>style.color</p:attrName>
                                        </p:attrNameLst>
                                      </p:cBhvr>
                                      <p:by>
                                        <p:hsl h="10842353" s="0" l="0"/>
                                      </p:by>
                                    </p:animClr>
                                    <p:animClr clrSpc="hsl" dir="cw">
                                      <p:cBhvr>
                                        <p:cTn id="7" dur="500" fill="hold"/>
                                        <p:tgtEl>
                                          <p:spTgt spid="374802"/>
                                        </p:tgtEl>
                                        <p:attrNameLst>
                                          <p:attrName>fillcolor</p:attrName>
                                        </p:attrNameLst>
                                      </p:cBhvr>
                                      <p:by>
                                        <p:hsl h="10842353" s="0" l="0"/>
                                      </p:by>
                                    </p:animClr>
                                    <p:animClr clrSpc="hsl" dir="cw">
                                      <p:cBhvr>
                                        <p:cTn id="8" dur="500" fill="hold"/>
                                        <p:tgtEl>
                                          <p:spTgt spid="374802"/>
                                        </p:tgtEl>
                                        <p:attrNameLst>
                                          <p:attrName>stroke.color</p:attrName>
                                        </p:attrNameLst>
                                      </p:cBhvr>
                                      <p:by>
                                        <p:hsl h="10842353" s="0" l="0"/>
                                      </p:by>
                                    </p:animClr>
                                    <p:set>
                                      <p:cBhvr>
                                        <p:cTn id="9" dur="500" fill="hold"/>
                                        <p:tgtEl>
                                          <p:spTgt spid="374802"/>
                                        </p:tgtEl>
                                        <p:attrNameLst>
                                          <p:attrName>fill.type</p:attrName>
                                        </p:attrNameLst>
                                      </p:cBhvr>
                                      <p:to>
                                        <p:strVal val="solid"/>
                                      </p:to>
                                    </p:set>
                                  </p:childTnLst>
                                </p:cTn>
                              </p:par>
                              <p:par>
                                <p:cTn id="10" presetID="23" presetClass="emph" presetSubtype="0" repeatCount="3000" fill="remove" grpId="0" nodeType="withEffect">
                                  <p:stCondLst>
                                    <p:cond delay="0"/>
                                  </p:stCondLst>
                                  <p:childTnLst>
                                    <p:animClr clrSpc="hsl" dir="cw">
                                      <p:cBhvr override="childStyle">
                                        <p:cTn id="11" dur="500" fill="hold"/>
                                        <p:tgtEl>
                                          <p:spTgt spid="374803"/>
                                        </p:tgtEl>
                                        <p:attrNameLst>
                                          <p:attrName>style.color</p:attrName>
                                        </p:attrNameLst>
                                      </p:cBhvr>
                                      <p:by>
                                        <p:hsl h="10842353" s="0" l="0"/>
                                      </p:by>
                                    </p:animClr>
                                    <p:animClr clrSpc="hsl" dir="cw">
                                      <p:cBhvr>
                                        <p:cTn id="12" dur="500" fill="hold"/>
                                        <p:tgtEl>
                                          <p:spTgt spid="374803"/>
                                        </p:tgtEl>
                                        <p:attrNameLst>
                                          <p:attrName>fillcolor</p:attrName>
                                        </p:attrNameLst>
                                      </p:cBhvr>
                                      <p:by>
                                        <p:hsl h="10842353" s="0" l="0"/>
                                      </p:by>
                                    </p:animClr>
                                    <p:animClr clrSpc="hsl" dir="cw">
                                      <p:cBhvr>
                                        <p:cTn id="13" dur="500" fill="hold"/>
                                        <p:tgtEl>
                                          <p:spTgt spid="374803"/>
                                        </p:tgtEl>
                                        <p:attrNameLst>
                                          <p:attrName>stroke.color</p:attrName>
                                        </p:attrNameLst>
                                      </p:cBhvr>
                                      <p:by>
                                        <p:hsl h="10842353" s="0" l="0"/>
                                      </p:by>
                                    </p:animClr>
                                    <p:set>
                                      <p:cBhvr>
                                        <p:cTn id="14" dur="500" fill="hold"/>
                                        <p:tgtEl>
                                          <p:spTgt spid="374803"/>
                                        </p:tgtEl>
                                        <p:attrNameLst>
                                          <p:attrName>fill.type</p:attrName>
                                        </p:attrNameLst>
                                      </p:cBhvr>
                                      <p:to>
                                        <p:strVal val="solid"/>
                                      </p:to>
                                    </p:set>
                                  </p:childTnLst>
                                </p:cTn>
                              </p:par>
                              <p:par>
                                <p:cTn id="15" presetID="23" presetClass="emph" presetSubtype="0" repeatCount="3000" fill="remove" grpId="0" nodeType="withEffect">
                                  <p:stCondLst>
                                    <p:cond delay="0"/>
                                  </p:stCondLst>
                                  <p:childTnLst>
                                    <p:animClr clrSpc="hsl" dir="cw">
                                      <p:cBhvr override="childStyle">
                                        <p:cTn id="16" dur="500" fill="hold"/>
                                        <p:tgtEl>
                                          <p:spTgt spid="374804"/>
                                        </p:tgtEl>
                                        <p:attrNameLst>
                                          <p:attrName>style.color</p:attrName>
                                        </p:attrNameLst>
                                      </p:cBhvr>
                                      <p:by>
                                        <p:hsl h="10842353" s="0" l="0"/>
                                      </p:by>
                                    </p:animClr>
                                    <p:animClr clrSpc="hsl" dir="cw">
                                      <p:cBhvr>
                                        <p:cTn id="17" dur="500" fill="hold"/>
                                        <p:tgtEl>
                                          <p:spTgt spid="374804"/>
                                        </p:tgtEl>
                                        <p:attrNameLst>
                                          <p:attrName>fillcolor</p:attrName>
                                        </p:attrNameLst>
                                      </p:cBhvr>
                                      <p:by>
                                        <p:hsl h="10842353" s="0" l="0"/>
                                      </p:by>
                                    </p:animClr>
                                    <p:animClr clrSpc="hsl" dir="cw">
                                      <p:cBhvr>
                                        <p:cTn id="18" dur="500" fill="hold"/>
                                        <p:tgtEl>
                                          <p:spTgt spid="374804"/>
                                        </p:tgtEl>
                                        <p:attrNameLst>
                                          <p:attrName>stroke.color</p:attrName>
                                        </p:attrNameLst>
                                      </p:cBhvr>
                                      <p:by>
                                        <p:hsl h="10842353" s="0" l="0"/>
                                      </p:by>
                                    </p:animClr>
                                    <p:set>
                                      <p:cBhvr>
                                        <p:cTn id="19" dur="500" fill="hold"/>
                                        <p:tgtEl>
                                          <p:spTgt spid="374804"/>
                                        </p:tgtEl>
                                        <p:attrNameLst>
                                          <p:attrName>fill.type</p:attrName>
                                        </p:attrNameLst>
                                      </p:cBhvr>
                                      <p:to>
                                        <p:strVal val="solid"/>
                                      </p:to>
                                    </p:set>
                                  </p:childTnLst>
                                </p:cTn>
                              </p:par>
                              <p:par>
                                <p:cTn id="20" presetID="23" presetClass="emph" presetSubtype="0" repeatCount="3000" fill="remove" grpId="0" nodeType="withEffect">
                                  <p:stCondLst>
                                    <p:cond delay="0"/>
                                  </p:stCondLst>
                                  <p:childTnLst>
                                    <p:animClr clrSpc="hsl" dir="cw">
                                      <p:cBhvr override="childStyle">
                                        <p:cTn id="21" dur="500" fill="hold"/>
                                        <p:tgtEl>
                                          <p:spTgt spid="374805"/>
                                        </p:tgtEl>
                                        <p:attrNameLst>
                                          <p:attrName>style.color</p:attrName>
                                        </p:attrNameLst>
                                      </p:cBhvr>
                                      <p:by>
                                        <p:hsl h="10842353" s="0" l="0"/>
                                      </p:by>
                                    </p:animClr>
                                    <p:animClr clrSpc="hsl" dir="cw">
                                      <p:cBhvr>
                                        <p:cTn id="22" dur="500" fill="hold"/>
                                        <p:tgtEl>
                                          <p:spTgt spid="374805"/>
                                        </p:tgtEl>
                                        <p:attrNameLst>
                                          <p:attrName>fillcolor</p:attrName>
                                        </p:attrNameLst>
                                      </p:cBhvr>
                                      <p:by>
                                        <p:hsl h="10842353" s="0" l="0"/>
                                      </p:by>
                                    </p:animClr>
                                    <p:animClr clrSpc="hsl" dir="cw">
                                      <p:cBhvr>
                                        <p:cTn id="23" dur="500" fill="hold"/>
                                        <p:tgtEl>
                                          <p:spTgt spid="374805"/>
                                        </p:tgtEl>
                                        <p:attrNameLst>
                                          <p:attrName>stroke.color</p:attrName>
                                        </p:attrNameLst>
                                      </p:cBhvr>
                                      <p:by>
                                        <p:hsl h="10842353" s="0" l="0"/>
                                      </p:by>
                                    </p:animClr>
                                    <p:set>
                                      <p:cBhvr>
                                        <p:cTn id="24" dur="500" fill="hold"/>
                                        <p:tgtEl>
                                          <p:spTgt spid="37480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02" grpId="0" animBg="1"/>
      <p:bldP spid="374803" grpId="0" animBg="1"/>
      <p:bldP spid="374804" grpId="0" animBg="1"/>
      <p:bldP spid="37480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5"/>
          <p:cNvSpPr>
            <a:spLocks noGrp="1"/>
          </p:cNvSpPr>
          <p:nvPr>
            <p:ph type="sldNum" sz="quarter" idx="12"/>
          </p:nvPr>
        </p:nvSpPr>
        <p:spPr/>
        <p:txBody>
          <a:bodyPr/>
          <a:lstStyle/>
          <a:p>
            <a:fld id="{8BFB7908-53F6-4716-94F5-71C3EA4C525B}" type="slidenum">
              <a:rPr lang="en-US" altLang="ja-JP">
                <a:solidFill>
                  <a:srgbClr val="000000"/>
                </a:solidFill>
              </a:rPr>
              <a:pPr/>
              <a:t>44</a:t>
            </a:fld>
            <a:endParaRPr lang="en-US" altLang="ja-JP">
              <a:solidFill>
                <a:srgbClr val="000000"/>
              </a:solidFill>
            </a:endParaRPr>
          </a:p>
        </p:txBody>
      </p:sp>
      <p:sp>
        <p:nvSpPr>
          <p:cNvPr id="373762" name="Rectangle 2"/>
          <p:cNvSpPr>
            <a:spLocks noGrp="1" noChangeArrowheads="1"/>
          </p:cNvSpPr>
          <p:nvPr>
            <p:ph type="title"/>
          </p:nvPr>
        </p:nvSpPr>
        <p:spPr/>
        <p:txBody>
          <a:bodyPr>
            <a:normAutofit/>
          </a:bodyPr>
          <a:lstStyle/>
          <a:p>
            <a:r>
              <a:rPr lang="ja-JP" altLang="en-US" sz="4000" dirty="0"/>
              <a:t>☆</a:t>
            </a:r>
            <a:r>
              <a:rPr lang="ja-JP" altLang="en-US" sz="4000" dirty="0" smtClean="0"/>
              <a:t>今後</a:t>
            </a:r>
            <a:r>
              <a:rPr lang="ja-JP" altLang="en-US" sz="4000" dirty="0"/>
              <a:t>適用すべき技術と</a:t>
            </a:r>
            <a:r>
              <a:rPr lang="ja-JP" altLang="en-US" sz="4000" dirty="0" smtClean="0"/>
              <a:t>進め方（</a:t>
            </a:r>
            <a:r>
              <a:rPr lang="en-US" altLang="ja-JP" sz="4000" dirty="0"/>
              <a:t>Web3.0</a:t>
            </a:r>
            <a:r>
              <a:rPr lang="ja-JP" altLang="en-US" sz="4000" dirty="0"/>
              <a:t>に向けて）</a:t>
            </a:r>
          </a:p>
        </p:txBody>
      </p:sp>
      <p:sp>
        <p:nvSpPr>
          <p:cNvPr id="373763" name="Rectangle 3"/>
          <p:cNvSpPr>
            <a:spLocks noGrp="1" noChangeArrowheads="1"/>
          </p:cNvSpPr>
          <p:nvPr>
            <p:ph type="body" idx="1"/>
          </p:nvPr>
        </p:nvSpPr>
        <p:spPr>
          <a:xfrm>
            <a:off x="406022" y="665117"/>
            <a:ext cx="11496782" cy="5825490"/>
          </a:xfrm>
        </p:spPr>
        <p:txBody>
          <a:bodyPr>
            <a:noAutofit/>
          </a:bodyPr>
          <a:lstStyle/>
          <a:p>
            <a:pPr>
              <a:lnSpc>
                <a:spcPct val="80000"/>
              </a:lnSpc>
            </a:pPr>
            <a:r>
              <a:rPr lang="ja-JP" altLang="en-US" sz="2400" dirty="0"/>
              <a:t>技術</a:t>
            </a:r>
          </a:p>
          <a:p>
            <a:pPr lvl="1">
              <a:lnSpc>
                <a:spcPct val="80000"/>
              </a:lnSpc>
            </a:pPr>
            <a:r>
              <a:rPr lang="ja-JP" altLang="en-US" sz="2000" dirty="0">
                <a:solidFill>
                  <a:srgbClr val="C00000"/>
                </a:solidFill>
              </a:rPr>
              <a:t>収集を容易にする技術</a:t>
            </a:r>
          </a:p>
          <a:p>
            <a:pPr lvl="2">
              <a:lnSpc>
                <a:spcPct val="80000"/>
              </a:lnSpc>
            </a:pPr>
            <a:r>
              <a:rPr lang="ja-JP" altLang="en-US" sz="1800" dirty="0"/>
              <a:t>収集効率を高める技術（差分収集と再現技術を含む）</a:t>
            </a:r>
          </a:p>
          <a:p>
            <a:pPr lvl="2">
              <a:lnSpc>
                <a:spcPct val="80000"/>
              </a:lnSpc>
            </a:pPr>
            <a:r>
              <a:rPr lang="ja-JP" altLang="en-US" sz="1800" dirty="0"/>
              <a:t>収集品質を高める技術</a:t>
            </a:r>
          </a:p>
          <a:p>
            <a:pPr lvl="2">
              <a:lnSpc>
                <a:spcPct val="80000"/>
              </a:lnSpc>
            </a:pPr>
            <a:r>
              <a:rPr lang="ja-JP" altLang="en-US" sz="1800" dirty="0"/>
              <a:t>収集したサイトイメージから著作物を切り出す技術</a:t>
            </a:r>
          </a:p>
          <a:p>
            <a:pPr lvl="1">
              <a:lnSpc>
                <a:spcPct val="80000"/>
              </a:lnSpc>
            </a:pPr>
            <a:r>
              <a:rPr lang="ja-JP" altLang="en-US" sz="2000" dirty="0">
                <a:solidFill>
                  <a:srgbClr val="C00000"/>
                </a:solidFill>
              </a:rPr>
              <a:t>メタデータの付与を省力化する機能</a:t>
            </a:r>
          </a:p>
          <a:p>
            <a:pPr lvl="2">
              <a:lnSpc>
                <a:spcPct val="80000"/>
              </a:lnSpc>
            </a:pPr>
            <a:r>
              <a:rPr lang="ja-JP" altLang="en-US" sz="1800" dirty="0"/>
              <a:t>可能な限り自動化</a:t>
            </a:r>
          </a:p>
          <a:p>
            <a:pPr lvl="3">
              <a:lnSpc>
                <a:spcPct val="80000"/>
              </a:lnSpc>
            </a:pPr>
            <a:r>
              <a:rPr lang="ja-JP" altLang="en-US" sz="1600" dirty="0"/>
              <a:t>セマンティックウェブ技術の活用</a:t>
            </a:r>
          </a:p>
          <a:p>
            <a:pPr lvl="3">
              <a:lnSpc>
                <a:spcPct val="80000"/>
              </a:lnSpc>
            </a:pPr>
            <a:r>
              <a:rPr lang="ja-JP" altLang="en-US" sz="1600" dirty="0"/>
              <a:t>将来的には、 </a:t>
            </a:r>
            <a:r>
              <a:rPr lang="en-US" altLang="ja-JP" sz="1600" dirty="0"/>
              <a:t>FRBR</a:t>
            </a:r>
            <a:r>
              <a:rPr lang="ja-JP" altLang="en-US" sz="1600" dirty="0"/>
              <a:t>の概念を適用した組織化も</a:t>
            </a:r>
          </a:p>
          <a:p>
            <a:pPr lvl="2">
              <a:lnSpc>
                <a:spcPct val="80000"/>
              </a:lnSpc>
            </a:pPr>
            <a:r>
              <a:rPr lang="ja-JP" altLang="en-US" sz="1800" dirty="0"/>
              <a:t>自動化の精度が低いものに関しては、人手による確認作業を省力化できる機能</a:t>
            </a:r>
          </a:p>
          <a:p>
            <a:pPr lvl="1">
              <a:lnSpc>
                <a:spcPct val="80000"/>
              </a:lnSpc>
            </a:pPr>
            <a:r>
              <a:rPr lang="ja-JP" altLang="en-US" sz="2000" dirty="0">
                <a:solidFill>
                  <a:srgbClr val="C00000"/>
                </a:solidFill>
              </a:rPr>
              <a:t>検索を容易にする技術</a:t>
            </a:r>
          </a:p>
          <a:p>
            <a:pPr lvl="2">
              <a:lnSpc>
                <a:spcPct val="80000"/>
              </a:lnSpc>
            </a:pPr>
            <a:r>
              <a:rPr lang="ja-JP" altLang="en-US" sz="1800" dirty="0"/>
              <a:t>キーワードマッチングだけでなく、推定する技術も活用した検索技術</a:t>
            </a:r>
          </a:p>
          <a:p>
            <a:pPr lvl="2">
              <a:lnSpc>
                <a:spcPct val="80000"/>
              </a:lnSpc>
            </a:pPr>
            <a:r>
              <a:rPr lang="ja-JP" altLang="en-US" sz="1800" dirty="0"/>
              <a:t>検索、クラスタリング検索等</a:t>
            </a:r>
          </a:p>
          <a:p>
            <a:pPr>
              <a:lnSpc>
                <a:spcPct val="80000"/>
              </a:lnSpc>
            </a:pPr>
            <a:r>
              <a:rPr lang="ja-JP" altLang="en-US" sz="2400" dirty="0"/>
              <a:t>進め方</a:t>
            </a:r>
          </a:p>
          <a:p>
            <a:pPr lvl="1">
              <a:lnSpc>
                <a:spcPct val="80000"/>
              </a:lnSpc>
            </a:pPr>
            <a:r>
              <a:rPr lang="ja-JP" altLang="en-US" sz="2000" dirty="0"/>
              <a:t>国際標準、業界標準の積極的な適用</a:t>
            </a:r>
          </a:p>
          <a:p>
            <a:pPr lvl="1">
              <a:lnSpc>
                <a:spcPct val="80000"/>
              </a:lnSpc>
            </a:pPr>
            <a:r>
              <a:rPr lang="ja-JP" altLang="en-US" sz="2000" dirty="0"/>
              <a:t>政府機関、民間を問わず、国内外の</a:t>
            </a:r>
            <a:r>
              <a:rPr lang="ja-JP" altLang="en-US" sz="2000" dirty="0">
                <a:solidFill>
                  <a:srgbClr val="C00000"/>
                </a:solidFill>
              </a:rPr>
              <a:t>研究機関、研究者等と連携して調査研究</a:t>
            </a:r>
          </a:p>
          <a:p>
            <a:pPr lvl="1">
              <a:lnSpc>
                <a:spcPct val="80000"/>
              </a:lnSpc>
            </a:pPr>
            <a:r>
              <a:rPr lang="ja-JP" altLang="en-US" sz="2000" dirty="0">
                <a:solidFill>
                  <a:srgbClr val="C00000"/>
                </a:solidFill>
              </a:rPr>
              <a:t>各機関の研究成果を組み合わせて</a:t>
            </a:r>
            <a:r>
              <a:rPr lang="ja-JP" altLang="en-US" sz="2000" dirty="0"/>
              <a:t>機能を実現</a:t>
            </a:r>
          </a:p>
          <a:p>
            <a:pPr lvl="1">
              <a:lnSpc>
                <a:spcPct val="80000"/>
              </a:lnSpc>
            </a:pPr>
            <a:r>
              <a:rPr lang="ja-JP" altLang="en-US" sz="2000" dirty="0"/>
              <a:t>まずは、海外では</a:t>
            </a:r>
            <a:r>
              <a:rPr lang="en-US" altLang="ja-JP" sz="2000" dirty="0"/>
              <a:t>IIPC</a:t>
            </a:r>
            <a:r>
              <a:rPr lang="ja-JP" altLang="en-US" sz="2000" dirty="0" err="1"/>
              <a:t>、</a:t>
            </a:r>
            <a:r>
              <a:rPr lang="ja-JP" altLang="en-US" sz="2000" dirty="0"/>
              <a:t>国内では研究開発を行っている</a:t>
            </a:r>
            <a:r>
              <a:rPr lang="en-US" altLang="ja-JP" sz="2000" dirty="0">
                <a:solidFill>
                  <a:srgbClr val="C00000"/>
                </a:solidFill>
              </a:rPr>
              <a:t>JST</a:t>
            </a:r>
            <a:r>
              <a:rPr lang="ja-JP" altLang="en-US" sz="2000" dirty="0" err="1">
                <a:solidFill>
                  <a:srgbClr val="C00000"/>
                </a:solidFill>
              </a:rPr>
              <a:t>、</a:t>
            </a:r>
            <a:r>
              <a:rPr lang="en-US" altLang="ja-JP" sz="2000" dirty="0">
                <a:solidFill>
                  <a:srgbClr val="C00000"/>
                </a:solidFill>
              </a:rPr>
              <a:t>NII</a:t>
            </a:r>
            <a:r>
              <a:rPr lang="ja-JP" altLang="en-US" sz="2000" dirty="0" err="1">
                <a:solidFill>
                  <a:srgbClr val="C00000"/>
                </a:solidFill>
              </a:rPr>
              <a:t>、</a:t>
            </a:r>
            <a:r>
              <a:rPr lang="en-US" altLang="ja-JP" sz="2000" dirty="0">
                <a:solidFill>
                  <a:srgbClr val="C00000"/>
                </a:solidFill>
              </a:rPr>
              <a:t>NICT</a:t>
            </a:r>
            <a:r>
              <a:rPr lang="ja-JP" altLang="en-US" sz="2000" dirty="0" err="1">
                <a:solidFill>
                  <a:srgbClr val="C00000"/>
                </a:solidFill>
              </a:rPr>
              <a:t>、</a:t>
            </a:r>
            <a:r>
              <a:rPr lang="en-US" altLang="ja-JP" sz="2000" dirty="0">
                <a:solidFill>
                  <a:srgbClr val="C00000"/>
                </a:solidFill>
              </a:rPr>
              <a:t>AIST</a:t>
            </a:r>
            <a:r>
              <a:rPr lang="ja-JP" altLang="en-US" sz="2000" dirty="0" err="1">
                <a:solidFill>
                  <a:srgbClr val="C00000"/>
                </a:solidFill>
              </a:rPr>
              <a:t>、</a:t>
            </a:r>
            <a:r>
              <a:rPr lang="en-US" altLang="ja-JP" sz="2000" dirty="0">
                <a:solidFill>
                  <a:srgbClr val="C00000"/>
                </a:solidFill>
              </a:rPr>
              <a:t>IPA</a:t>
            </a:r>
            <a:r>
              <a:rPr lang="ja-JP" altLang="en-US" sz="2000" dirty="0">
                <a:solidFill>
                  <a:srgbClr val="C00000"/>
                </a:solidFill>
              </a:rPr>
              <a:t>等</a:t>
            </a:r>
            <a:r>
              <a:rPr lang="ja-JP" altLang="en-US" sz="2000" dirty="0"/>
              <a:t>の政府機関、大学の研究室との連携</a:t>
            </a:r>
          </a:p>
          <a:p>
            <a:pPr lvl="1">
              <a:lnSpc>
                <a:spcPct val="80000"/>
              </a:lnSpc>
            </a:pPr>
            <a:r>
              <a:rPr lang="ja-JP" altLang="en-US" sz="2000" dirty="0"/>
              <a:t>有用な検索サービスを実施している商用ポータル機関（</a:t>
            </a:r>
            <a:r>
              <a:rPr lang="en-US" altLang="ja-JP" sz="2000" dirty="0"/>
              <a:t>Google</a:t>
            </a:r>
            <a:r>
              <a:rPr lang="ja-JP" altLang="en-US" sz="2000" dirty="0" err="1"/>
              <a:t>、</a:t>
            </a:r>
            <a:r>
              <a:rPr lang="en-US" altLang="ja-JP" sz="2000" dirty="0"/>
              <a:t>Yahoo</a:t>
            </a:r>
            <a:r>
              <a:rPr lang="ja-JP" altLang="en-US" sz="2000" dirty="0"/>
              <a:t>等）との連携</a:t>
            </a:r>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13301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4C86A354-A091-4C26-B28F-05D2DBF39C68}" type="slidenum">
              <a:rPr lang="en-US" altLang="ja-JP">
                <a:solidFill>
                  <a:srgbClr val="000000"/>
                </a:solidFill>
              </a:rPr>
              <a:pPr/>
              <a:t>45</a:t>
            </a:fld>
            <a:endParaRPr lang="en-US" altLang="ja-JP">
              <a:solidFill>
                <a:srgbClr val="000000"/>
              </a:solidFill>
            </a:endParaRPr>
          </a:p>
        </p:txBody>
      </p:sp>
      <p:sp>
        <p:nvSpPr>
          <p:cNvPr id="273410" name="Rectangle 2"/>
          <p:cNvSpPr>
            <a:spLocks noGrp="1" noChangeArrowheads="1"/>
          </p:cNvSpPr>
          <p:nvPr>
            <p:ph type="title"/>
          </p:nvPr>
        </p:nvSpPr>
        <p:spPr/>
        <p:txBody>
          <a:bodyPr>
            <a:normAutofit/>
          </a:bodyPr>
          <a:lstStyle/>
          <a:p>
            <a:r>
              <a:rPr lang="ja-JP" altLang="en-US" sz="4000" dirty="0"/>
              <a:t>☆</a:t>
            </a:r>
            <a:r>
              <a:rPr lang="ja-JP" altLang="en-US" sz="4000" dirty="0" smtClean="0"/>
              <a:t>デジタルコンテンツ</a:t>
            </a:r>
            <a:r>
              <a:rPr lang="ja-JP" altLang="en-US" sz="4000" dirty="0"/>
              <a:t>の収集・蓄積・提供のまとめ</a:t>
            </a:r>
          </a:p>
        </p:txBody>
      </p:sp>
      <p:sp>
        <p:nvSpPr>
          <p:cNvPr id="273411" name="Rectangle 3"/>
          <p:cNvSpPr>
            <a:spLocks noGrp="1" noChangeArrowheads="1"/>
          </p:cNvSpPr>
          <p:nvPr>
            <p:ph type="body" idx="1"/>
          </p:nvPr>
        </p:nvSpPr>
        <p:spPr>
          <a:xfrm>
            <a:off x="911369" y="1269967"/>
            <a:ext cx="10654301" cy="5086383"/>
          </a:xfrm>
        </p:spPr>
        <p:txBody>
          <a:bodyPr/>
          <a:lstStyle/>
          <a:p>
            <a:r>
              <a:rPr lang="ja-JP" altLang="en-US" dirty="0"/>
              <a:t>収集・蓄積</a:t>
            </a:r>
            <a:r>
              <a:rPr lang="ja-JP" altLang="en-US" sz="2400" dirty="0"/>
              <a:t>（情報の利用を将来に亘って保証するために）</a:t>
            </a:r>
          </a:p>
          <a:p>
            <a:pPr lvl="1"/>
            <a:r>
              <a:rPr lang="ja-JP" altLang="en-US" sz="2000" dirty="0"/>
              <a:t>消えてしまう前に、デジタルコンテンツを収集</a:t>
            </a:r>
          </a:p>
          <a:p>
            <a:pPr lvl="1"/>
            <a:r>
              <a:rPr lang="ja-JP" altLang="en-US" sz="2000" dirty="0"/>
              <a:t>収集したデジタルコンテンツを将来に亘って利用できる形で保存</a:t>
            </a:r>
          </a:p>
          <a:p>
            <a:pPr lvl="1"/>
            <a:r>
              <a:rPr lang="ja-JP" altLang="en-US" sz="2000" dirty="0">
                <a:solidFill>
                  <a:srgbClr val="C00000"/>
                </a:solidFill>
              </a:rPr>
              <a:t>ロングテールの情報を含めたナショナルデジタルコレクションの構築</a:t>
            </a:r>
          </a:p>
          <a:p>
            <a:r>
              <a:rPr lang="ja-JP" altLang="en-US" dirty="0"/>
              <a:t>提供</a:t>
            </a:r>
            <a:r>
              <a:rPr lang="ja-JP" altLang="en-US" sz="2400" dirty="0"/>
              <a:t>（</a:t>
            </a:r>
            <a:r>
              <a:rPr lang="en-US" altLang="ja-JP" sz="2400" dirty="0"/>
              <a:t>Web2.0</a:t>
            </a:r>
            <a:r>
              <a:rPr lang="ja-JP" altLang="en-US" sz="2400" dirty="0"/>
              <a:t>世代の情報提供を目指して）</a:t>
            </a:r>
          </a:p>
          <a:p>
            <a:pPr lvl="1"/>
            <a:r>
              <a:rPr lang="ja-JP" altLang="en-US" sz="2000" dirty="0"/>
              <a:t>デジタルコンテンツの統合検索は、メタデータの収集、横断検索もしくは、ウェブシステム連携で</a:t>
            </a:r>
          </a:p>
          <a:p>
            <a:pPr lvl="1"/>
            <a:r>
              <a:rPr lang="ja-JP" altLang="en-US" sz="2000" dirty="0"/>
              <a:t>直感的な操作による検索</a:t>
            </a:r>
          </a:p>
          <a:p>
            <a:pPr lvl="1"/>
            <a:r>
              <a:rPr lang="ja-JP" altLang="en-US" sz="2000" dirty="0">
                <a:solidFill>
                  <a:srgbClr val="C00000"/>
                </a:solidFill>
              </a:rPr>
              <a:t>シングルソース・マルチユースの統合検索</a:t>
            </a:r>
          </a:p>
          <a:p>
            <a:pPr lvl="1"/>
            <a:r>
              <a:rPr lang="ja-JP" altLang="en-US" sz="2000" dirty="0"/>
              <a:t>利用者の特性や、利用環境に応じた情報の検索→マイポータル機能</a:t>
            </a:r>
          </a:p>
          <a:p>
            <a:pPr lvl="1"/>
            <a:r>
              <a:rPr lang="ja-JP" altLang="en-US" sz="2000" dirty="0">
                <a:solidFill>
                  <a:srgbClr val="C00000"/>
                </a:solidFill>
              </a:rPr>
              <a:t>利用者も含めた集合知の活用</a:t>
            </a:r>
          </a:p>
          <a:p>
            <a:pPr lvl="2"/>
            <a:r>
              <a:rPr lang="en-US" altLang="ja-JP" sz="1800" dirty="0"/>
              <a:t>CGM</a:t>
            </a:r>
            <a:r>
              <a:rPr lang="ja-JP" altLang="en-US" sz="1800" dirty="0"/>
              <a:t>（</a:t>
            </a:r>
            <a:r>
              <a:rPr lang="en-US" altLang="ja-JP" sz="1800" dirty="0"/>
              <a:t>Q&amp;A</a:t>
            </a:r>
            <a:r>
              <a:rPr lang="ja-JP" altLang="en-US" sz="1800" dirty="0"/>
              <a:t>サイト、ユーザレビュー、ソーシャルブックマーク、</a:t>
            </a:r>
            <a:r>
              <a:rPr lang="en-US" altLang="ja-JP" sz="1800" dirty="0"/>
              <a:t>Wiki</a:t>
            </a:r>
            <a:r>
              <a:rPr lang="ja-JP" altLang="en-US" sz="1800" dirty="0"/>
              <a:t>等）</a:t>
            </a:r>
          </a:p>
          <a:p>
            <a:pPr lvl="1"/>
            <a:r>
              <a:rPr lang="ja-JP" altLang="en-US" sz="2000" dirty="0">
                <a:solidFill>
                  <a:srgbClr val="C00000"/>
                </a:solidFill>
              </a:rPr>
              <a:t>辞書を活用したセマンティックウェブ技術の適用</a:t>
            </a:r>
          </a:p>
          <a:p>
            <a:pPr lvl="2"/>
            <a:r>
              <a:rPr lang="ja-JP" altLang="en-US" sz="1800" dirty="0"/>
              <a:t>自動メタデータ付与、あいまい検索</a:t>
            </a:r>
            <a:r>
              <a:rPr lang="ja-JP" altLang="en-US" sz="1800" dirty="0" err="1"/>
              <a:t>．．．</a:t>
            </a:r>
            <a:endParaRPr lang="ja-JP" altLang="en-US" sz="1800"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67924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ja-JP" altLang="en-US" sz="4400" dirty="0"/>
              <a:t>☆</a:t>
            </a:r>
            <a:r>
              <a:rPr kumimoji="1" lang="ja-JP" altLang="en-US" sz="4400" dirty="0" smtClean="0">
                <a:latin typeface="HG丸ｺﾞｼｯｸM-PRO" pitchFamily="50" charset="-128"/>
                <a:ea typeface="HG丸ｺﾞｼｯｸM-PRO" pitchFamily="50" charset="-128"/>
              </a:rPr>
              <a:t>国立国会図書館サーチ</a:t>
            </a:r>
            <a:r>
              <a:rPr lang="ja-JP" altLang="en-US" sz="4400" dirty="0" smtClean="0">
                <a:latin typeface="HG丸ｺﾞｼｯｸM-PRO" pitchFamily="50" charset="-128"/>
                <a:ea typeface="HG丸ｺﾞｼｯｸM-PRO" pitchFamily="50" charset="-128"/>
              </a:rPr>
              <a:t>（</a:t>
            </a:r>
            <a:r>
              <a:rPr lang="en-US" altLang="ja-JP" sz="4400" dirty="0" smtClean="0">
                <a:latin typeface="HG丸ｺﾞｼｯｸM-PRO" pitchFamily="50" charset="-128"/>
                <a:ea typeface="HG丸ｺﾞｼｯｸM-PRO" pitchFamily="50" charset="-128"/>
              </a:rPr>
              <a:t>NDL</a:t>
            </a:r>
            <a:r>
              <a:rPr lang="ja-JP" altLang="en-US" sz="4400" dirty="0" smtClean="0">
                <a:latin typeface="HG丸ｺﾞｼｯｸM-PRO" pitchFamily="50" charset="-128"/>
                <a:ea typeface="HG丸ｺﾞｼｯｸM-PRO" pitchFamily="50" charset="-128"/>
              </a:rPr>
              <a:t>サーチ）</a:t>
            </a:r>
            <a:endParaRPr kumimoji="1" lang="ja-JP" altLang="en-US" sz="4400" dirty="0">
              <a:latin typeface="HG丸ｺﾞｼｯｸM-PRO" pitchFamily="50" charset="-128"/>
              <a:ea typeface="HG丸ｺﾞｼｯｸM-PRO" pitchFamily="50" charset="-128"/>
            </a:endParaRPr>
          </a:p>
        </p:txBody>
      </p:sp>
      <p:sp>
        <p:nvSpPr>
          <p:cNvPr id="3" name="サブタイトル 2"/>
          <p:cNvSpPr>
            <a:spLocks noGrp="1"/>
          </p:cNvSpPr>
          <p:nvPr>
            <p:ph type="body" idx="1"/>
          </p:nvPr>
        </p:nvSpPr>
        <p:spPr/>
        <p:txBody>
          <a:bodyPr>
            <a:normAutofit/>
          </a:bodyPr>
          <a:lstStyle/>
          <a:p>
            <a:r>
              <a:rPr lang="ja-JP" altLang="en-US" sz="2400" dirty="0" smtClean="0"/>
              <a:t>・あらゆる情報を知識として活用して、「</a:t>
            </a:r>
            <a:r>
              <a:rPr lang="ja-JP" altLang="en-US" sz="2400" dirty="0"/>
              <a:t>新たな知識の創造と</a:t>
            </a:r>
            <a:r>
              <a:rPr lang="ja-JP" altLang="en-US" sz="2400" dirty="0" smtClean="0"/>
              <a:t>還流</a:t>
            </a:r>
            <a:r>
              <a:rPr kumimoji="1" lang="ja-JP" altLang="en-US" sz="2400" dirty="0" smtClean="0"/>
              <a:t>」を</a:t>
            </a:r>
            <a:r>
              <a:rPr lang="ja-JP" altLang="en-US" sz="2400" dirty="0" smtClean="0"/>
              <a:t>目指す「</a:t>
            </a:r>
            <a:r>
              <a:rPr kumimoji="1" lang="ja-JP" altLang="en-US" sz="2400" dirty="0" smtClean="0"/>
              <a:t>知識インフラ」のフレームワークとして</a:t>
            </a:r>
            <a:endParaRPr kumimoji="1" lang="en-US" altLang="ja-JP" sz="2400" dirty="0" smtClean="0"/>
          </a:p>
          <a:p>
            <a:r>
              <a:rPr lang="ja-JP" altLang="en-US" sz="2400" dirty="0" smtClean="0"/>
              <a:t>・様々な機関が保有する情報を、共通の識別子により</a:t>
            </a:r>
            <a:r>
              <a:rPr lang="en-US" altLang="ja-JP" sz="2400" dirty="0" smtClean="0"/>
              <a:t>Linked Data</a:t>
            </a:r>
            <a:r>
              <a:rPr lang="ja-JP" altLang="en-US" sz="2400" dirty="0" smtClean="0"/>
              <a:t>としてグルーピング</a:t>
            </a:r>
            <a:endParaRPr kumimoji="1" lang="ja-JP" altLang="en-US" sz="2400"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46</a:t>
            </a:fld>
            <a:endParaRPr kumimoji="0" lang="en-US"/>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83196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a:t>☆ </a:t>
            </a:r>
            <a:r>
              <a:rPr lang="en-US" altLang="ja-JP" dirty="0" smtClean="0"/>
              <a:t>NDL</a:t>
            </a:r>
            <a:r>
              <a:rPr lang="ja-JP" altLang="ja-JP" dirty="0" smtClean="0"/>
              <a:t>サーチ</a:t>
            </a:r>
            <a:r>
              <a:rPr lang="ja-JP" altLang="en-US" dirty="0" smtClean="0"/>
              <a:t>の構築概念</a:t>
            </a:r>
            <a:r>
              <a:rPr lang="en-US" altLang="ja-JP" dirty="0"/>
              <a:t>	</a:t>
            </a:r>
            <a:endParaRPr lang="ja-JP" altLang="ja-JP"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47</a:t>
            </a:fld>
            <a:endParaRPr kumimoji="0" lang="en-US"/>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42860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0" y="0"/>
            <a:ext cx="12192000" cy="980728"/>
          </a:xfrm>
        </p:spPr>
        <p:txBody>
          <a:bodyPr>
            <a:noAutofit/>
          </a:bodyPr>
          <a:lstStyle/>
          <a:p>
            <a:r>
              <a:rPr lang="ja-JP" altLang="en-US" sz="4000" dirty="0"/>
              <a:t>☆ </a:t>
            </a:r>
            <a:r>
              <a:rPr lang="en-US" altLang="ja-JP" sz="4000" dirty="0" smtClean="0"/>
              <a:t>NDL</a:t>
            </a:r>
            <a:r>
              <a:rPr lang="ja-JP" altLang="ja-JP" sz="4000" dirty="0" smtClean="0"/>
              <a:t>サーチを</a:t>
            </a:r>
            <a:r>
              <a:rPr lang="ja-JP" altLang="ja-JP" sz="4000" dirty="0"/>
              <a:t>中心と</a:t>
            </a:r>
            <a:r>
              <a:rPr lang="ja-JP" altLang="ja-JP" sz="4000" dirty="0" smtClean="0"/>
              <a:t>した情報</a:t>
            </a:r>
            <a:r>
              <a:rPr lang="ja-JP" altLang="ja-JP" sz="4000" dirty="0"/>
              <a:t>システム開発</a:t>
            </a:r>
            <a:r>
              <a:rPr lang="ja-JP" altLang="ja-JP" sz="4000" dirty="0" smtClean="0"/>
              <a:t>の</a:t>
            </a:r>
            <a:r>
              <a:rPr lang="ja-JP" altLang="en-US" sz="4000" dirty="0"/>
              <a:t>目標</a:t>
            </a:r>
          </a:p>
        </p:txBody>
      </p:sp>
      <p:sp>
        <p:nvSpPr>
          <p:cNvPr id="3" name="コンテンツ プレースホルダー 2"/>
          <p:cNvSpPr>
            <a:spLocks noGrp="1"/>
          </p:cNvSpPr>
          <p:nvPr>
            <p:ph idx="1"/>
          </p:nvPr>
        </p:nvSpPr>
        <p:spPr>
          <a:xfrm>
            <a:off x="172995" y="980729"/>
            <a:ext cx="11924270" cy="5740747"/>
          </a:xfrm>
        </p:spPr>
        <p:txBody>
          <a:bodyPr>
            <a:normAutofit/>
          </a:bodyPr>
          <a:lstStyle/>
          <a:p>
            <a:r>
              <a:rPr lang="ja-JP" altLang="en-US" sz="3200" dirty="0" smtClean="0"/>
              <a:t>方針</a:t>
            </a:r>
            <a:endParaRPr lang="en-US" altLang="ja-JP" sz="3200" dirty="0" smtClean="0"/>
          </a:p>
          <a:p>
            <a:pPr lvl="1"/>
            <a:r>
              <a:rPr lang="ja-JP" altLang="en-US" sz="2800" dirty="0" smtClean="0"/>
              <a:t> </a:t>
            </a:r>
            <a:r>
              <a:rPr lang="ja-JP" altLang="en-US" sz="2800" dirty="0" smtClean="0">
                <a:solidFill>
                  <a:srgbClr val="FF0000"/>
                </a:solidFill>
              </a:rPr>
              <a:t>「個別の図書館から、壁のない図書館へ」</a:t>
            </a:r>
            <a:endParaRPr lang="en-US" altLang="ja-JP" sz="2800" dirty="0" smtClean="0">
              <a:solidFill>
                <a:srgbClr val="FF0000"/>
              </a:solidFill>
            </a:endParaRPr>
          </a:p>
          <a:p>
            <a:pPr lvl="1"/>
            <a:r>
              <a:rPr lang="ja-JP" altLang="en-US" sz="2800" dirty="0" smtClean="0">
                <a:solidFill>
                  <a:srgbClr val="FF0000"/>
                </a:solidFill>
              </a:rPr>
              <a:t>「図書館サービスの枠を越えて」</a:t>
            </a:r>
            <a:endParaRPr lang="en-US" altLang="ja-JP" sz="2800" dirty="0" smtClean="0">
              <a:solidFill>
                <a:srgbClr val="FF0000"/>
              </a:solidFill>
            </a:endParaRPr>
          </a:p>
          <a:p>
            <a:pPr lvl="1"/>
            <a:r>
              <a:rPr lang="ja-JP" altLang="en-US" sz="2800" dirty="0" smtClean="0"/>
              <a:t>プロトタイプを構築し検証し、それをベースに段階的に機能拡充していく</a:t>
            </a:r>
            <a:endParaRPr lang="en-US" altLang="ja-JP" sz="2800" dirty="0" smtClean="0"/>
          </a:p>
          <a:p>
            <a:pPr lvl="2"/>
            <a:r>
              <a:rPr lang="ja-JP" altLang="en-US" sz="2400" dirty="0" smtClean="0"/>
              <a:t>デジタルアーカイブポータルプロトタイプ⇒</a:t>
            </a:r>
            <a:r>
              <a:rPr lang="en-US" altLang="ja-JP" sz="2400" dirty="0" smtClean="0"/>
              <a:t>PORTA</a:t>
            </a:r>
            <a:r>
              <a:rPr lang="ja-JP" altLang="en-US" sz="2400" dirty="0"/>
              <a:t>⇒</a:t>
            </a:r>
            <a:r>
              <a:rPr lang="ja-JP" altLang="en-US" sz="2400" dirty="0" smtClean="0"/>
              <a:t>国立国会図書館サーチ</a:t>
            </a:r>
            <a:endParaRPr lang="en-US" altLang="ja-JP" sz="2400" dirty="0" smtClean="0"/>
          </a:p>
          <a:p>
            <a:pPr lvl="2"/>
            <a:r>
              <a:rPr lang="ja-JP" altLang="en-US" sz="2400" dirty="0" smtClean="0"/>
              <a:t>⇒東日本大震災アーカイブ⇒知識インフラ⇒ナショナルアーカイブ</a:t>
            </a:r>
            <a:endParaRPr lang="en-US" altLang="ja-JP" sz="2400" dirty="0"/>
          </a:p>
          <a:p>
            <a:r>
              <a:rPr lang="ja-JP" altLang="en-US" sz="3200" dirty="0" smtClean="0"/>
              <a:t>サービス目標</a:t>
            </a:r>
            <a:endParaRPr lang="en-US" altLang="ja-JP" sz="3200" dirty="0" smtClean="0"/>
          </a:p>
          <a:p>
            <a:pPr lvl="1"/>
            <a:r>
              <a:rPr lang="ja-JP" altLang="en-US" sz="2800" dirty="0"/>
              <a:t>「当館が保有しているか否かを問わず、冊子体に加えて、デジタル化された画像、テキスト、音声等の</a:t>
            </a:r>
            <a:r>
              <a:rPr lang="ja-JP" altLang="en-US" sz="2800" dirty="0">
                <a:solidFill>
                  <a:srgbClr val="FF0000"/>
                </a:solidFill>
              </a:rPr>
              <a:t>様々な形態の情報を、いつでも、どこでも、利用者が求める形で、迅速かつ的確に、アクセスまたは案内できるように</a:t>
            </a:r>
            <a:r>
              <a:rPr lang="ja-JP" altLang="en-US" sz="2800" dirty="0"/>
              <a:t>すること</a:t>
            </a:r>
            <a:r>
              <a:rPr lang="ja-JP" altLang="en-US" sz="2800" dirty="0" smtClean="0"/>
              <a:t>」</a:t>
            </a:r>
            <a:endParaRPr lang="en-US" altLang="ja-JP" sz="2800" dirty="0"/>
          </a:p>
          <a:p>
            <a:pPr lvl="1"/>
            <a:endParaRPr lang="ja-JP" altLang="en-US" sz="2800" dirty="0"/>
          </a:p>
          <a:p>
            <a:pPr lvl="1"/>
            <a:endParaRPr lang="ja-JP" altLang="en-US" sz="2800" dirty="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48</a:t>
            </a:fld>
            <a:endParaRPr kumimoji="0" lang="en-US" dirty="0"/>
          </a:p>
        </p:txBody>
      </p:sp>
      <p:sp>
        <p:nvSpPr>
          <p:cNvPr id="8" name="円/楕円 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67993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err="1">
                <a:latin typeface="HG丸ｺﾞｼｯｸM-PRO" pitchFamily="50" charset="-128"/>
                <a:ea typeface="HG丸ｺﾞｼｯｸM-PRO" pitchFamily="50" charset="-128"/>
              </a:rPr>
              <a:t>NDLSearch</a:t>
            </a:r>
            <a:r>
              <a:rPr lang="ja-JP" altLang="en-US" sz="3200" dirty="0">
                <a:latin typeface="HG丸ｺﾞｼｯｸM-PRO" pitchFamily="50" charset="-128"/>
                <a:ea typeface="HG丸ｺﾞｼｯｸM-PRO" pitchFamily="50" charset="-128"/>
              </a:rPr>
              <a:t>の目的と実装機能（</a:t>
            </a:r>
            <a:r>
              <a:rPr lang="en-US" altLang="ja-JP" sz="3200" dirty="0">
                <a:latin typeface="HG丸ｺﾞｼｯｸM-PRO" pitchFamily="50" charset="-128"/>
                <a:ea typeface="HG丸ｺﾞｼｯｸM-PRO" pitchFamily="50" charset="-128"/>
              </a:rPr>
              <a:t>2010</a:t>
            </a:r>
            <a:r>
              <a:rPr lang="ja-JP" altLang="en-US" sz="3200" dirty="0">
                <a:latin typeface="HG丸ｺﾞｼｯｸM-PRO" pitchFamily="50" charset="-128"/>
                <a:ea typeface="HG丸ｺﾞｼｯｸM-PRO" pitchFamily="50" charset="-128"/>
              </a:rPr>
              <a:t>年）</a:t>
            </a:r>
          </a:p>
        </p:txBody>
      </p:sp>
      <p:sp>
        <p:nvSpPr>
          <p:cNvPr id="3" name="コンテンツ プレースホルダ 2"/>
          <p:cNvSpPr>
            <a:spLocks noGrp="1"/>
          </p:cNvSpPr>
          <p:nvPr>
            <p:ph sz="half" idx="1"/>
          </p:nvPr>
        </p:nvSpPr>
        <p:spPr>
          <a:xfrm>
            <a:off x="1703512" y="1988840"/>
            <a:ext cx="4316288" cy="4680520"/>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n"/>
              <a:defRPr/>
            </a:pPr>
            <a:r>
              <a:rPr lang="ja-JP" altLang="en-US" sz="1800" dirty="0">
                <a:latin typeface="HG丸ｺﾞｼｯｸM-PRO" pitchFamily="50" charset="-128"/>
                <a:ea typeface="HG丸ｺﾞｼｯｸM-PRO" pitchFamily="50" charset="-128"/>
              </a:rPr>
              <a:t>組織化</a:t>
            </a:r>
            <a:r>
              <a:rPr lang="en-US" altLang="ja-JP" sz="1800" dirty="0">
                <a:latin typeface="HG丸ｺﾞｼｯｸM-PRO" pitchFamily="50" charset="-128"/>
                <a:ea typeface="HG丸ｺﾞｼｯｸM-PRO" pitchFamily="50" charset="-128"/>
              </a:rPr>
              <a:t>(Converter)</a:t>
            </a:r>
          </a:p>
          <a:p>
            <a:pPr lvl="1">
              <a:buFont typeface="Wingdings" pitchFamily="2" charset="2"/>
              <a:buChar char="l"/>
              <a:defRPr/>
            </a:pPr>
            <a:r>
              <a:rPr lang="ja-JP" altLang="en-US" sz="1600" dirty="0">
                <a:latin typeface="HG丸ｺﾞｼｯｸM-PRO" pitchFamily="50" charset="-128"/>
                <a:ea typeface="HG丸ｺﾞｼｯｸM-PRO" pitchFamily="50" charset="-128"/>
              </a:rPr>
              <a:t>メタデータへの読みの自動生成・付与</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書誌同定：精度向上（同定キーの見直し、正規化等）</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グループ化：精度向上（グループ化キーの見直し、正規化等）</a:t>
            </a:r>
            <a:endParaRPr lang="en-US" altLang="ja-JP" sz="1600" dirty="0">
              <a:latin typeface="HG丸ｺﾞｼｯｸM-PRO" pitchFamily="50" charset="-128"/>
              <a:ea typeface="HG丸ｺﾞｼｯｸM-PRO" pitchFamily="50" charset="-128"/>
            </a:endParaRPr>
          </a:p>
          <a:p>
            <a:pPr>
              <a:spcBef>
                <a:spcPts val="200"/>
              </a:spcBef>
              <a:buFont typeface="Wingdings" pitchFamily="2" charset="2"/>
              <a:buChar char="n"/>
              <a:defRPr/>
            </a:pPr>
            <a:r>
              <a:rPr lang="ja-JP" altLang="en-US" sz="1800" dirty="0">
                <a:latin typeface="HG丸ｺﾞｼｯｸM-PRO" pitchFamily="50" charset="-128"/>
                <a:ea typeface="HG丸ｺﾞｼｯｸM-PRO" pitchFamily="50" charset="-128"/>
              </a:rPr>
              <a:t>検索インデックスの見直し</a:t>
            </a:r>
            <a:endParaRPr lang="en-US" altLang="ja-JP" sz="1800" dirty="0">
              <a:latin typeface="HG丸ｺﾞｼｯｸM-PRO" pitchFamily="50" charset="-128"/>
              <a:ea typeface="HG丸ｺﾞｼｯｸM-PRO" pitchFamily="50" charset="-128"/>
            </a:endParaRPr>
          </a:p>
          <a:p>
            <a:pPr lvl="1">
              <a:spcBef>
                <a:spcPts val="200"/>
              </a:spcBef>
              <a:buFont typeface="Wingdings" pitchFamily="2" charset="2"/>
              <a:buChar char="l"/>
              <a:defRPr/>
            </a:pPr>
            <a:r>
              <a:rPr lang="ja-JP" altLang="en-US" sz="1600" dirty="0">
                <a:latin typeface="HG丸ｺﾞｼｯｸM-PRO" pitchFamily="50" charset="-128"/>
                <a:ea typeface="HG丸ｺﾞｼｯｸM-PRO" pitchFamily="50" charset="-128"/>
              </a:rPr>
              <a:t>検索コンテキストを考慮したランキングロジックの実装</a:t>
            </a:r>
            <a:endParaRPr lang="en-US" altLang="ja-JP" sz="1600" dirty="0">
              <a:latin typeface="HG丸ｺﾞｼｯｸM-PRO" pitchFamily="50" charset="-128"/>
              <a:ea typeface="HG丸ｺﾞｼｯｸM-PRO" pitchFamily="50" charset="-128"/>
            </a:endParaRPr>
          </a:p>
          <a:p>
            <a:pPr lvl="1">
              <a:spcBef>
                <a:spcPts val="200"/>
              </a:spcBef>
              <a:buFont typeface="Wingdings" pitchFamily="2" charset="2"/>
              <a:buChar char="l"/>
              <a:defRPr/>
            </a:pPr>
            <a:r>
              <a:rPr lang="ja-JP" altLang="en-US" sz="1600" dirty="0">
                <a:latin typeface="HG丸ｺﾞｼｯｸM-PRO" pitchFamily="50" charset="-128"/>
                <a:ea typeface="HG丸ｺﾞｼｯｸM-PRO" pitchFamily="50" charset="-128"/>
              </a:rPr>
              <a:t>類義語辞書の追加</a:t>
            </a:r>
            <a:endParaRPr lang="en-US" altLang="ja-JP" sz="1600" dirty="0">
              <a:latin typeface="HG丸ｺﾞｼｯｸM-PRO" pitchFamily="50" charset="-128"/>
              <a:ea typeface="HG丸ｺﾞｼｯｸM-PRO" pitchFamily="50" charset="-128"/>
            </a:endParaRPr>
          </a:p>
          <a:p>
            <a:pPr lvl="2">
              <a:spcBef>
                <a:spcPts val="200"/>
              </a:spcBef>
              <a:buFont typeface="Wingdings" pitchFamily="2" charset="2"/>
              <a:buChar char="ü"/>
              <a:defRPr/>
            </a:pPr>
            <a:r>
              <a:rPr lang="ja-JP" altLang="en-US" sz="1400" dirty="0">
                <a:latin typeface="HG丸ｺﾞｼｯｸM-PRO" pitchFamily="50" charset="-128"/>
                <a:ea typeface="HG丸ｺﾞｼｯｸM-PRO" pitchFamily="50" charset="-128"/>
              </a:rPr>
              <a:t>カタカナ語、外来語などの基本的な類義語、件名典拠、人名典拠</a:t>
            </a:r>
            <a:endParaRPr lang="en-US" altLang="ja-JP" dirty="0" smtClean="0">
              <a:latin typeface="HG丸ｺﾞｼｯｸM-PRO" pitchFamily="50" charset="-128"/>
              <a:ea typeface="HG丸ｺﾞｼｯｸM-PRO" pitchFamily="50" charset="-128"/>
            </a:endParaRPr>
          </a:p>
          <a:p>
            <a:pPr lvl="1">
              <a:spcBef>
                <a:spcPts val="200"/>
              </a:spcBef>
              <a:buFont typeface="Wingdings" pitchFamily="2" charset="2"/>
              <a:buChar char="l"/>
              <a:defRPr/>
            </a:pPr>
            <a:r>
              <a:rPr lang="ja-JP" altLang="en-US" sz="1600" dirty="0">
                <a:latin typeface="HG丸ｺﾞｼｯｸM-PRO" pitchFamily="50" charset="-128"/>
                <a:ea typeface="HG丸ｺﾞｼｯｸM-PRO" pitchFamily="50" charset="-128"/>
              </a:rPr>
              <a:t>日本語のため処理ロジック追加</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スニペットとハイライト機能</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クラスタリング機能</a:t>
            </a:r>
            <a:endParaRPr lang="en-US" altLang="ja-JP" sz="1600" dirty="0">
              <a:latin typeface="HG丸ｺﾞｼｯｸM-PRO" pitchFamily="50" charset="-128"/>
              <a:ea typeface="HG丸ｺﾞｼｯｸM-PRO" pitchFamily="50" charset="-128"/>
            </a:endParaRPr>
          </a:p>
          <a:p>
            <a:pPr marL="457200" lvl="1" indent="0">
              <a:buNone/>
              <a:defRPr/>
            </a:pPr>
            <a:r>
              <a:rPr lang="ja-JP" altLang="en-US" sz="1600" dirty="0">
                <a:latin typeface="HG丸ｺﾞｼｯｸM-PRO" pitchFamily="50" charset="-128"/>
                <a:ea typeface="HG丸ｺﾞｼｯｸM-PRO" pitchFamily="50" charset="-128"/>
              </a:rPr>
              <a:t>　　⇒ 検索結果の書誌データから特徴的な単語を使ったデータを提示</a:t>
            </a:r>
            <a:endParaRPr lang="en-US" altLang="ja-JP" sz="1600" dirty="0">
              <a:latin typeface="HG丸ｺﾞｼｯｸM-PRO" pitchFamily="50" charset="-128"/>
              <a:ea typeface="HG丸ｺﾞｼｯｸM-PRO" pitchFamily="50" charset="-128"/>
            </a:endParaRPr>
          </a:p>
        </p:txBody>
      </p:sp>
      <p:sp>
        <p:nvSpPr>
          <p:cNvPr id="4" name="コンテンツ プレースホルダ 3"/>
          <p:cNvSpPr>
            <a:spLocks noGrp="1"/>
          </p:cNvSpPr>
          <p:nvPr>
            <p:ph sz="half" idx="2"/>
          </p:nvPr>
        </p:nvSpPr>
        <p:spPr>
          <a:xfrm>
            <a:off x="6172200" y="1988840"/>
            <a:ext cx="4316288" cy="4680520"/>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itchFamily="2" charset="2"/>
              <a:buChar char="n"/>
              <a:defRPr/>
            </a:pPr>
            <a:r>
              <a:rPr lang="ja-JP" altLang="en-US" sz="1800" dirty="0">
                <a:latin typeface="HG丸ｺﾞｼｯｸM-PRO" pitchFamily="50" charset="-128"/>
                <a:ea typeface="HG丸ｺﾞｼｯｸM-PRO" pitchFamily="50" charset="-128"/>
              </a:rPr>
              <a:t>集合知関連</a:t>
            </a:r>
            <a:endParaRPr lang="en-US" altLang="ja-JP" sz="18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キーワードサジェスト：</a:t>
            </a:r>
            <a:endParaRPr lang="en-US" altLang="ja-JP" sz="1600" dirty="0">
              <a:latin typeface="HG丸ｺﾞｼｯｸM-PRO" pitchFamily="50" charset="-128"/>
              <a:ea typeface="HG丸ｺﾞｼｯｸM-PRO" pitchFamily="50" charset="-128"/>
            </a:endParaRPr>
          </a:p>
          <a:p>
            <a:pPr marL="627063" lvl="1" indent="-169863">
              <a:buNone/>
              <a:defRPr/>
            </a:pPr>
            <a:r>
              <a:rPr lang="ja-JP" altLang="en-US" sz="1600" dirty="0">
                <a:latin typeface="HG丸ｺﾞｼｯｸM-PRO" pitchFamily="50" charset="-128"/>
                <a:ea typeface="HG丸ｺﾞｼｯｸM-PRO" pitchFamily="50" charset="-128"/>
              </a:rPr>
              <a:t>　入力されている途中の文字列を元に、関連が深いキーワードを列挙</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再検索キーワード・サジェスト：</a:t>
            </a:r>
            <a:endParaRPr lang="en-US" altLang="ja-JP" sz="1600" dirty="0">
              <a:latin typeface="HG丸ｺﾞｼｯｸM-PRO" pitchFamily="50" charset="-128"/>
              <a:ea typeface="HG丸ｺﾞｼｯｸM-PRO" pitchFamily="50" charset="-128"/>
            </a:endParaRPr>
          </a:p>
          <a:p>
            <a:pPr marL="723900" lvl="1" indent="-266700">
              <a:buNone/>
              <a:defRPr/>
            </a:pPr>
            <a:r>
              <a:rPr lang="ja-JP" altLang="en-US" sz="1600" dirty="0">
                <a:latin typeface="HG丸ｺﾞｼｯｸM-PRO" pitchFamily="50" charset="-128"/>
                <a:ea typeface="HG丸ｺﾞｼｯｸM-PRO" pitchFamily="50" charset="-128"/>
              </a:rPr>
              <a:t>　　新たな検索軸を使って再検索するために利用できるキーワードを列挙</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キーワード・レコメンド：書誌に関連する検索用キーワードを提示</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書誌・レコメンド：利用者の行動履歴を元にして関連が深い書誌を提示</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利用者プロファイルによる検索ランキング</a:t>
            </a:r>
            <a:endParaRPr lang="en-US" altLang="ja-JP" sz="1600" dirty="0">
              <a:latin typeface="HG丸ｺﾞｼｯｸM-PRO" pitchFamily="50" charset="-128"/>
              <a:ea typeface="HG丸ｺﾞｼｯｸM-PRO" pitchFamily="50" charset="-128"/>
            </a:endParaRPr>
          </a:p>
          <a:p>
            <a:pPr lvl="1">
              <a:buFont typeface="Wingdings" pitchFamily="2" charset="2"/>
              <a:buChar char="l"/>
              <a:defRPr/>
            </a:pPr>
            <a:r>
              <a:rPr lang="ja-JP" altLang="en-US" sz="1600" dirty="0">
                <a:latin typeface="HG丸ｺﾞｼｯｸM-PRO" pitchFamily="50" charset="-128"/>
                <a:ea typeface="HG丸ｺﾞｼｯｸM-PRO" pitchFamily="50" charset="-128"/>
              </a:rPr>
              <a:t>検索結果でのクラスタリング</a:t>
            </a:r>
            <a:endParaRPr lang="en-US" altLang="ja-JP" sz="1600" dirty="0">
              <a:latin typeface="HG丸ｺﾞｼｯｸM-PRO" pitchFamily="50" charset="-128"/>
              <a:ea typeface="HG丸ｺﾞｼｯｸM-PRO" pitchFamily="50" charset="-128"/>
            </a:endParaRPr>
          </a:p>
          <a:p>
            <a:pPr>
              <a:buFont typeface="Wingdings" pitchFamily="2" charset="2"/>
              <a:buChar char="n"/>
              <a:defRPr/>
            </a:pPr>
            <a:r>
              <a:rPr lang="ja-JP" altLang="en-US" sz="1800" dirty="0">
                <a:latin typeface="HG丸ｺﾞｼｯｸM-PRO" pitchFamily="50" charset="-128"/>
                <a:ea typeface="HG丸ｺﾞｼｯｸM-PRO" pitchFamily="50" charset="-128"/>
              </a:rPr>
              <a:t>性能改善</a:t>
            </a:r>
            <a:endParaRPr lang="en-US" altLang="ja-JP" sz="1800" dirty="0">
              <a:latin typeface="HG丸ｺﾞｼｯｸM-PRO" pitchFamily="50" charset="-128"/>
              <a:ea typeface="HG丸ｺﾞｼｯｸM-PRO" pitchFamily="50" charset="-128"/>
            </a:endParaRPr>
          </a:p>
          <a:p>
            <a:pPr lvl="1">
              <a:buFont typeface="Wingdings" pitchFamily="2" charset="2"/>
              <a:buChar char="n"/>
              <a:defRPr/>
            </a:pPr>
            <a:r>
              <a:rPr lang="ja-JP" altLang="en-US" sz="1400" dirty="0">
                <a:latin typeface="HG丸ｺﾞｼｯｸM-PRO" pitchFamily="50" charset="-128"/>
                <a:ea typeface="HG丸ｺﾞｼｯｸM-PRO" pitchFamily="50" charset="-128"/>
              </a:rPr>
              <a:t>書誌同定、グルーピングの効率化</a:t>
            </a:r>
            <a:endParaRPr lang="en-US" altLang="ja-JP" sz="1400" dirty="0">
              <a:latin typeface="HG丸ｺﾞｼｯｸM-PRO" pitchFamily="50" charset="-128"/>
              <a:ea typeface="HG丸ｺﾞｼｯｸM-PRO" pitchFamily="50" charset="-128"/>
            </a:endParaRPr>
          </a:p>
          <a:p>
            <a:pPr lvl="1">
              <a:buFont typeface="Wingdings" pitchFamily="2" charset="2"/>
              <a:buChar char="n"/>
              <a:defRPr/>
            </a:pPr>
            <a:r>
              <a:rPr lang="ja-JP" altLang="en-US" sz="1400" dirty="0">
                <a:latin typeface="HG丸ｺﾞｼｯｸM-PRO" pitchFamily="50" charset="-128"/>
                <a:ea typeface="HG丸ｺﾞｼｯｸM-PRO" pitchFamily="50" charset="-128"/>
              </a:rPr>
              <a:t>横断検索の効率化、適正化</a:t>
            </a:r>
            <a:endParaRPr lang="en-US" altLang="ja-JP" sz="1400" dirty="0">
              <a:solidFill>
                <a:srgbClr val="FF0000"/>
              </a:solidFill>
              <a:latin typeface="HG丸ｺﾞｼｯｸM-PRO" pitchFamily="50" charset="-128"/>
              <a:ea typeface="HG丸ｺﾞｼｯｸM-PRO" pitchFamily="50" charset="-128"/>
            </a:endParaRPr>
          </a:p>
          <a:p>
            <a:pPr lvl="1">
              <a:buFont typeface="Wingdings" pitchFamily="2" charset="2"/>
              <a:buChar char="l"/>
              <a:defRPr/>
            </a:pPr>
            <a:endParaRPr lang="ja-JP" altLang="en-US" dirty="0" smtClean="0">
              <a:latin typeface="HG丸ｺﾞｼｯｸM-PRO" pitchFamily="50" charset="-128"/>
              <a:ea typeface="HG丸ｺﾞｼｯｸM-PRO" pitchFamily="50" charset="-128"/>
            </a:endParaRPr>
          </a:p>
          <a:p>
            <a:pPr>
              <a:buFont typeface="Wingdings" pitchFamily="2" charset="2"/>
              <a:buNone/>
              <a:defRPr/>
            </a:pPr>
            <a:endParaRPr lang="en-US" altLang="ja-JP" sz="2000" dirty="0">
              <a:latin typeface="HG丸ｺﾞｼｯｸM-PRO" pitchFamily="50" charset="-128"/>
              <a:ea typeface="HG丸ｺﾞｼｯｸM-PRO" pitchFamily="50" charset="-128"/>
            </a:endParaRPr>
          </a:p>
          <a:p>
            <a:endParaRPr kumimoji="1" lang="ja-JP" altLang="en-US" dirty="0">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49</a:t>
            </a:fld>
            <a:endParaRPr kumimoji="0" 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
        <p:nvSpPr>
          <p:cNvPr id="8" name="Rectangle 4"/>
          <p:cNvSpPr>
            <a:spLocks noChangeArrowheads="1"/>
          </p:cNvSpPr>
          <p:nvPr/>
        </p:nvSpPr>
        <p:spPr bwMode="auto">
          <a:xfrm>
            <a:off x="1774826" y="1"/>
            <a:ext cx="1152525" cy="360363"/>
          </a:xfrm>
          <a:prstGeom prst="rect">
            <a:avLst/>
          </a:prstGeom>
          <a:noFill/>
          <a:ln w="9525">
            <a:solidFill>
              <a:srgbClr val="FF0000"/>
            </a:solidFill>
            <a:miter lim="800000"/>
            <a:headEnd/>
            <a:tailEnd/>
          </a:ln>
          <a:effectLst/>
        </p:spPr>
        <p:txBody>
          <a:bodyPr wrap="none" anchor="ctr"/>
          <a:lstStyle/>
          <a:p>
            <a:pPr algn="ctr"/>
            <a:r>
              <a:rPr lang="ja-JP" altLang="en-US" dirty="0">
                <a:solidFill>
                  <a:srgbClr val="FF0000"/>
                </a:solidFill>
              </a:rPr>
              <a:t>参考</a:t>
            </a:r>
          </a:p>
        </p:txBody>
      </p:sp>
      <p:sp>
        <p:nvSpPr>
          <p:cNvPr id="9" name="正方形/長方形 8"/>
          <p:cNvSpPr/>
          <p:nvPr/>
        </p:nvSpPr>
        <p:spPr>
          <a:xfrm>
            <a:off x="1703512" y="980728"/>
            <a:ext cx="878497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ja-JP" altLang="en-US" dirty="0">
                <a:latin typeface="HG丸ｺﾞｼｯｸM-PRO" pitchFamily="50" charset="-128"/>
                <a:ea typeface="HG丸ｺﾞｼｯｸM-PRO" pitchFamily="50" charset="-128"/>
              </a:rPr>
              <a:t>「当館が保有しているか否かを問わず、冊子体に加えて、デジタル化された画像、テキスト、音声等の様々な形態の情報を、いつでも、どこでも、利用者が求める形で、迅速かつ的確に、アクセスまたは案内できるようにすること」</a:t>
            </a:r>
            <a:endParaRPr lang="en-US" altLang="ja-JP" dirty="0">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7471624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8"/>
          <p:cNvSpPr>
            <a:spLocks noChangeArrowheads="1"/>
          </p:cNvSpPr>
          <p:nvPr/>
        </p:nvSpPr>
        <p:spPr bwMode="auto">
          <a:xfrm>
            <a:off x="18433" y="639349"/>
            <a:ext cx="12071967" cy="3043827"/>
          </a:xfrm>
          <a:prstGeom prst="roundRect">
            <a:avLst>
              <a:gd name="adj" fmla="val 15524"/>
            </a:avLst>
          </a:prstGeom>
          <a:solidFill>
            <a:schemeClr val="accent1">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1600" dirty="0" smtClean="0">
                <a:latin typeface="メイリオ" panose="020B0604030504040204" pitchFamily="50" charset="-128"/>
                <a:ea typeface="メイリオ" panose="020B0604030504040204" pitchFamily="50" charset="-128"/>
              </a:rPr>
              <a:t>サービス・システム</a:t>
            </a:r>
            <a:endParaRPr lang="en-US" altLang="ja-JP" sz="1600" dirty="0">
              <a:latin typeface="メイリオ" panose="020B0604030504040204" pitchFamily="50" charset="-128"/>
              <a:ea typeface="メイリオ" panose="020B0604030504040204" pitchFamily="50" charset="-128"/>
            </a:endParaRPr>
          </a:p>
        </p:txBody>
      </p:sp>
      <p:sp>
        <p:nvSpPr>
          <p:cNvPr id="31" name="AutoShape 8"/>
          <p:cNvSpPr>
            <a:spLocks noChangeArrowheads="1"/>
          </p:cNvSpPr>
          <p:nvPr/>
        </p:nvSpPr>
        <p:spPr bwMode="auto">
          <a:xfrm>
            <a:off x="921" y="5774177"/>
            <a:ext cx="10645307" cy="994274"/>
          </a:xfrm>
          <a:prstGeom prst="roundRect">
            <a:avLst>
              <a:gd name="adj" fmla="val 15524"/>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1600" dirty="0" smtClean="0">
                <a:latin typeface="メイリオ" panose="020B0604030504040204" pitchFamily="50" charset="-128"/>
                <a:ea typeface="メイリオ" panose="020B0604030504040204" pitchFamily="50" charset="-128"/>
              </a:rPr>
              <a:t>海外の動き</a:t>
            </a:r>
            <a:endParaRPr lang="en-US" altLang="ja-JP" sz="1600" dirty="0">
              <a:latin typeface="メイリオ" panose="020B0604030504040204" pitchFamily="50" charset="-128"/>
              <a:ea typeface="メイリオ" panose="020B0604030504040204" pitchFamily="50" charset="-128"/>
            </a:endParaRPr>
          </a:p>
        </p:txBody>
      </p:sp>
      <p:sp>
        <p:nvSpPr>
          <p:cNvPr id="30" name="AutoShape 8"/>
          <p:cNvSpPr>
            <a:spLocks noChangeArrowheads="1"/>
          </p:cNvSpPr>
          <p:nvPr/>
        </p:nvSpPr>
        <p:spPr bwMode="auto">
          <a:xfrm>
            <a:off x="-30610" y="3734403"/>
            <a:ext cx="10645307" cy="1988548"/>
          </a:xfrm>
          <a:prstGeom prst="roundRect">
            <a:avLst>
              <a:gd name="adj" fmla="val 15524"/>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sz="1600" dirty="0" smtClean="0">
                <a:latin typeface="メイリオ" panose="020B0604030504040204" pitchFamily="50" charset="-128"/>
                <a:ea typeface="メイリオ" panose="020B0604030504040204" pitchFamily="50" charset="-128"/>
              </a:rPr>
              <a:t>構想・基本計画</a:t>
            </a:r>
            <a:endParaRPr lang="en-US" altLang="ja-JP" sz="1600" dirty="0">
              <a:latin typeface="メイリオ" panose="020B0604030504040204" pitchFamily="50" charset="-128"/>
              <a:ea typeface="メイリオ" panose="020B0604030504040204" pitchFamily="50" charset="-128"/>
            </a:endParaRPr>
          </a:p>
        </p:txBody>
      </p:sp>
      <p:sp>
        <p:nvSpPr>
          <p:cNvPr id="23" name="上矢印 22"/>
          <p:cNvSpPr/>
          <p:nvPr/>
        </p:nvSpPr>
        <p:spPr>
          <a:xfrm>
            <a:off x="5599212" y="2160899"/>
            <a:ext cx="536509" cy="1803555"/>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a:xfrm>
            <a:off x="717452" y="29845"/>
            <a:ext cx="11372948" cy="742315"/>
          </a:xfrm>
        </p:spPr>
        <p:txBody>
          <a:bodyPr/>
          <a:lstStyle/>
          <a:p>
            <a:r>
              <a:rPr lang="ja-JP" altLang="en-US" dirty="0" smtClean="0">
                <a:latin typeface="メイリオ" panose="020B0604030504040204" pitchFamily="50" charset="-128"/>
                <a:ea typeface="メイリオ" panose="020B0604030504040204" pitchFamily="50" charset="-128"/>
              </a:rPr>
              <a:t>電子図書館に関連する構想とサービスの変遷</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10210377" y="1645920"/>
            <a:ext cx="1775479" cy="4831492"/>
          </a:xfrm>
        </p:spPr>
        <p:txBody>
          <a:bodyPr/>
          <a:lstStyle/>
          <a:p>
            <a:endParaRPr kumimoji="1" lang="ja-JP" altLang="en-US" dirty="0">
              <a:latin typeface="メイリオ" panose="020B0604030504040204" pitchFamily="50" charset="-128"/>
              <a:ea typeface="メイリオ" panose="020B0604030504040204" pitchFamily="50" charset="-128"/>
            </a:endParaRPr>
          </a:p>
        </p:txBody>
      </p:sp>
      <p:sp>
        <p:nvSpPr>
          <p:cNvPr id="4" name="フローチャート: 端子 3"/>
          <p:cNvSpPr/>
          <p:nvPr/>
        </p:nvSpPr>
        <p:spPr>
          <a:xfrm>
            <a:off x="0" y="4076688"/>
            <a:ext cx="1661160" cy="714415"/>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電子図書館構想</a:t>
            </a:r>
            <a:endParaRPr kumimoji="1" lang="ja-JP" altLang="en-US" sz="1400" dirty="0">
              <a:latin typeface="メイリオ" panose="020B0604030504040204" pitchFamily="50" charset="-128"/>
              <a:ea typeface="メイリオ" panose="020B0604030504040204" pitchFamily="50" charset="-128"/>
            </a:endParaRPr>
          </a:p>
        </p:txBody>
      </p:sp>
      <p:sp>
        <p:nvSpPr>
          <p:cNvPr id="5" name="フローチャート: 端子 4"/>
          <p:cNvSpPr/>
          <p:nvPr/>
        </p:nvSpPr>
        <p:spPr>
          <a:xfrm>
            <a:off x="1031401" y="2617615"/>
            <a:ext cx="2575530" cy="872187"/>
          </a:xfrm>
          <a:prstGeom prst="flowChartTermina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近代デジタルライブラリ</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貴重書デジタルライブラリ</a:t>
            </a:r>
            <a:endParaRPr lang="en-US" altLang="ja-JP" sz="1400" dirty="0" smtClean="0">
              <a:latin typeface="メイリオ" panose="020B0604030504040204" pitchFamily="50" charset="-128"/>
              <a:ea typeface="メイリオ" panose="020B0604030504040204" pitchFamily="50" charset="-128"/>
            </a:endParaRPr>
          </a:p>
          <a:p>
            <a:pPr algn="ctr"/>
            <a:r>
              <a:rPr kumimoji="1" lang="en-US" altLang="ja-JP" sz="1400" dirty="0" smtClean="0">
                <a:latin typeface="メイリオ" panose="020B0604030504040204" pitchFamily="50" charset="-128"/>
                <a:ea typeface="メイリオ" panose="020B0604030504040204" pitchFamily="50" charset="-128"/>
              </a:rPr>
              <a:t>WARP</a:t>
            </a:r>
            <a:r>
              <a:rPr kumimoji="1" lang="ja-JP" altLang="en-US" sz="1400" dirty="0" smtClean="0">
                <a:latin typeface="メイリオ" panose="020B0604030504040204" pitchFamily="50" charset="-128"/>
                <a:ea typeface="メイリオ" panose="020B0604030504040204" pitchFamily="50" charset="-128"/>
              </a:rPr>
              <a:t>（選択的）</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プロトタイプ⇒</a:t>
            </a:r>
            <a:r>
              <a:rPr lang="en-US" altLang="ja-JP" sz="1400" dirty="0" smtClean="0">
                <a:latin typeface="メイリオ" panose="020B0604030504040204" pitchFamily="50" charset="-128"/>
                <a:ea typeface="メイリオ" panose="020B0604030504040204" pitchFamily="50" charset="-128"/>
              </a:rPr>
              <a:t>PORTA</a:t>
            </a:r>
            <a:endParaRPr kumimoji="1" lang="ja-JP" altLang="en-US" sz="1400" dirty="0">
              <a:latin typeface="メイリオ" panose="020B0604030504040204" pitchFamily="50" charset="-128"/>
              <a:ea typeface="メイリオ" panose="020B0604030504040204" pitchFamily="50" charset="-128"/>
            </a:endParaRPr>
          </a:p>
        </p:txBody>
      </p:sp>
      <p:sp>
        <p:nvSpPr>
          <p:cNvPr id="6" name="フローチャート: 端子 5"/>
          <p:cNvSpPr/>
          <p:nvPr/>
        </p:nvSpPr>
        <p:spPr>
          <a:xfrm>
            <a:off x="4231959" y="3991910"/>
            <a:ext cx="1841238" cy="71441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知識インフラ構想</a:t>
            </a:r>
            <a:endParaRPr kumimoji="1" lang="ja-JP" altLang="en-US" sz="1400" dirty="0">
              <a:latin typeface="メイリオ" panose="020B0604030504040204" pitchFamily="50" charset="-128"/>
              <a:ea typeface="メイリオ" panose="020B0604030504040204" pitchFamily="50" charset="-128"/>
            </a:endParaRPr>
          </a:p>
        </p:txBody>
      </p:sp>
      <p:sp>
        <p:nvSpPr>
          <p:cNvPr id="7" name="フローチャート: 端子 6"/>
          <p:cNvSpPr/>
          <p:nvPr/>
        </p:nvSpPr>
        <p:spPr>
          <a:xfrm>
            <a:off x="2027512" y="3997252"/>
            <a:ext cx="1661160" cy="714415"/>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電子図書館</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中期計画</a:t>
            </a:r>
            <a:r>
              <a:rPr lang="en-US" altLang="ja-JP" sz="1400" dirty="0" smtClean="0">
                <a:latin typeface="メイリオ" panose="020B0604030504040204" pitchFamily="50" charset="-128"/>
                <a:ea typeface="メイリオ" panose="020B0604030504040204" pitchFamily="50" charset="-128"/>
              </a:rPr>
              <a:t>2004</a:t>
            </a:r>
            <a:endParaRPr kumimoji="1" lang="ja-JP" altLang="en-US" sz="1400" dirty="0">
              <a:latin typeface="メイリオ" panose="020B0604030504040204" pitchFamily="50" charset="-128"/>
              <a:ea typeface="メイリオ" panose="020B0604030504040204" pitchFamily="50" charset="-128"/>
            </a:endParaRPr>
          </a:p>
        </p:txBody>
      </p:sp>
      <p:sp>
        <p:nvSpPr>
          <p:cNvPr id="8" name="フローチャート: 端子 7"/>
          <p:cNvSpPr/>
          <p:nvPr/>
        </p:nvSpPr>
        <p:spPr>
          <a:xfrm>
            <a:off x="4468124" y="1559128"/>
            <a:ext cx="2572882" cy="714415"/>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東日本大震災アーカイブ</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（あらゆる記録・記憶を）</a:t>
            </a:r>
            <a:endParaRPr kumimoji="1" lang="ja-JP" altLang="en-US" sz="1400" dirty="0">
              <a:latin typeface="メイリオ" panose="020B0604030504040204" pitchFamily="50" charset="-128"/>
              <a:ea typeface="メイリオ" panose="020B0604030504040204" pitchFamily="50" charset="-128"/>
            </a:endParaRPr>
          </a:p>
        </p:txBody>
      </p:sp>
      <p:sp>
        <p:nvSpPr>
          <p:cNvPr id="9" name="フローチャート: 端子 8"/>
          <p:cNvSpPr/>
          <p:nvPr/>
        </p:nvSpPr>
        <p:spPr>
          <a:xfrm>
            <a:off x="6901513" y="4394892"/>
            <a:ext cx="1841238" cy="714415"/>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電子書籍の</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ナショナルアーカイブ構想</a:t>
            </a:r>
            <a:endParaRPr kumimoji="1" lang="ja-JP" altLang="en-US" sz="1400" dirty="0">
              <a:latin typeface="メイリオ" panose="020B0604030504040204" pitchFamily="50" charset="-128"/>
              <a:ea typeface="メイリオ" panose="020B0604030504040204" pitchFamily="50" charset="-128"/>
            </a:endParaRPr>
          </a:p>
        </p:txBody>
      </p:sp>
      <p:sp>
        <p:nvSpPr>
          <p:cNvPr id="10" name="フローチャート: 端子 9"/>
          <p:cNvSpPr/>
          <p:nvPr/>
        </p:nvSpPr>
        <p:spPr>
          <a:xfrm>
            <a:off x="8637049" y="3835340"/>
            <a:ext cx="1841238" cy="714415"/>
          </a:xfrm>
          <a:prstGeom prst="flowChartTerminator">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文化資産の</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ナショナルアーカイブ構想</a:t>
            </a:r>
            <a:endParaRPr kumimoji="1" lang="ja-JP" altLang="en-US" sz="1400" dirty="0">
              <a:latin typeface="メイリオ" panose="020B0604030504040204" pitchFamily="50" charset="-128"/>
              <a:ea typeface="メイリオ" panose="020B0604030504040204" pitchFamily="50" charset="-128"/>
            </a:endParaRPr>
          </a:p>
        </p:txBody>
      </p:sp>
      <p:sp>
        <p:nvSpPr>
          <p:cNvPr id="11" name="フローチャート: 端子 10"/>
          <p:cNvSpPr/>
          <p:nvPr/>
        </p:nvSpPr>
        <p:spPr>
          <a:xfrm>
            <a:off x="7984340" y="5816837"/>
            <a:ext cx="1841238" cy="853616"/>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err="1" smtClean="0">
                <a:latin typeface="メイリオ" panose="020B0604030504040204" pitchFamily="50" charset="-128"/>
                <a:ea typeface="メイリオ" panose="020B0604030504040204" pitchFamily="50" charset="-128"/>
              </a:rPr>
              <a:t>Europeana</a:t>
            </a:r>
            <a:endParaRPr kumimoji="1" lang="en-US" altLang="ja-JP" sz="1400" dirty="0" smtClean="0">
              <a:latin typeface="メイリオ" panose="020B0604030504040204" pitchFamily="50" charset="-128"/>
              <a:ea typeface="メイリオ" panose="020B0604030504040204" pitchFamily="50" charset="-128"/>
            </a:endParaRPr>
          </a:p>
          <a:p>
            <a:pPr algn="ctr"/>
            <a:r>
              <a:rPr kumimoji="1" lang="en-US" altLang="ja-JP" sz="1400" dirty="0" smtClean="0">
                <a:latin typeface="メイリオ" panose="020B0604030504040204" pitchFamily="50" charset="-128"/>
                <a:ea typeface="メイリオ" panose="020B0604030504040204" pitchFamily="50" charset="-128"/>
              </a:rPr>
              <a:t>DPLA</a:t>
            </a:r>
            <a:r>
              <a:rPr lang="ja-JP" altLang="en-US" sz="1400" dirty="0" smtClean="0"/>
              <a:t>（</a:t>
            </a:r>
            <a:r>
              <a:rPr lang="en-US" altLang="ja-JP" sz="1400" dirty="0"/>
              <a:t>Digital Public Library of </a:t>
            </a:r>
            <a:r>
              <a:rPr lang="en-US" altLang="ja-JP" sz="1400" dirty="0" smtClean="0"/>
              <a:t>America</a:t>
            </a:r>
            <a:r>
              <a:rPr lang="ja-JP" altLang="en-US" sz="1400" dirty="0" smtClean="0"/>
              <a:t>）</a:t>
            </a:r>
            <a:endParaRPr kumimoji="1" lang="en-US" altLang="ja-JP" sz="1400" dirty="0" smtClean="0">
              <a:latin typeface="メイリオ" panose="020B0604030504040204" pitchFamily="50" charset="-128"/>
              <a:ea typeface="メイリオ" panose="020B0604030504040204" pitchFamily="50" charset="-128"/>
            </a:endParaRPr>
          </a:p>
        </p:txBody>
      </p:sp>
      <p:sp>
        <p:nvSpPr>
          <p:cNvPr id="12" name="フローチャート: 端子 11"/>
          <p:cNvSpPr/>
          <p:nvPr/>
        </p:nvSpPr>
        <p:spPr>
          <a:xfrm>
            <a:off x="4671502" y="6288896"/>
            <a:ext cx="1841238" cy="417964"/>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World Digital Library</a:t>
            </a:r>
            <a:endParaRPr kumimoji="1" lang="ja-JP" altLang="en-US" sz="1400" dirty="0">
              <a:latin typeface="メイリオ" panose="020B0604030504040204" pitchFamily="50" charset="-128"/>
              <a:ea typeface="メイリオ" panose="020B0604030504040204" pitchFamily="50" charset="-128"/>
            </a:endParaRPr>
          </a:p>
        </p:txBody>
      </p:sp>
      <p:sp>
        <p:nvSpPr>
          <p:cNvPr id="13" name="フローチャート: 端子 12"/>
          <p:cNvSpPr/>
          <p:nvPr/>
        </p:nvSpPr>
        <p:spPr>
          <a:xfrm>
            <a:off x="3659079" y="4778035"/>
            <a:ext cx="1979787" cy="71441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MLA</a:t>
            </a:r>
            <a:r>
              <a:rPr lang="ja-JP" altLang="en-US" sz="1400" dirty="0" smtClean="0">
                <a:latin typeface="メイリオ" panose="020B0604030504040204" pitchFamily="50" charset="-128"/>
                <a:ea typeface="メイリオ" panose="020B0604030504040204" pitchFamily="50" charset="-128"/>
              </a:rPr>
              <a:t>連携</a:t>
            </a:r>
            <a:endParaRPr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人間文化研究機構等</a:t>
            </a:r>
            <a:endParaRPr kumimoji="1" lang="en-US" altLang="ja-JP" sz="1400" dirty="0" smtClean="0">
              <a:latin typeface="メイリオ" panose="020B0604030504040204" pitchFamily="50" charset="-128"/>
              <a:ea typeface="メイリオ" panose="020B0604030504040204" pitchFamily="50" charset="-128"/>
            </a:endParaRPr>
          </a:p>
        </p:txBody>
      </p:sp>
      <p:sp>
        <p:nvSpPr>
          <p:cNvPr id="15" name="フローチャート: 端子 14"/>
          <p:cNvSpPr/>
          <p:nvPr/>
        </p:nvSpPr>
        <p:spPr>
          <a:xfrm>
            <a:off x="7354279" y="1230968"/>
            <a:ext cx="3082654" cy="2253552"/>
          </a:xfrm>
          <a:prstGeom prst="flowChartTerminator">
            <a:avLst/>
          </a:prstGeom>
        </p:spPr>
        <p:style>
          <a:lnRef idx="0">
            <a:schemeClr val="dk1"/>
          </a:lnRef>
          <a:fillRef idx="3">
            <a:schemeClr val="dk1"/>
          </a:fillRef>
          <a:effectRef idx="3">
            <a:schemeClr val="dk1"/>
          </a:effectRef>
          <a:fontRef idx="minor">
            <a:schemeClr val="lt1"/>
          </a:fontRef>
        </p:style>
        <p:txBody>
          <a:bodyPr rtlCol="0" anchor="t" anchorCtr="0"/>
          <a:lstStyle/>
          <a:p>
            <a:pPr algn="ctr"/>
            <a:r>
              <a:rPr lang="ja-JP" altLang="en-US" sz="1400" dirty="0" smtClean="0">
                <a:latin typeface="メイリオ" panose="020B0604030504040204" pitchFamily="50" charset="-128"/>
                <a:ea typeface="メイリオ" panose="020B0604030504040204" pitchFamily="50" charset="-128"/>
              </a:rPr>
              <a:t>文化資産のナショナルアーカイブ構築</a:t>
            </a:r>
            <a:endParaRPr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知識活用基盤</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知識創造基盤</a:t>
            </a:r>
            <a:endParaRPr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恒久的保存</a:t>
            </a:r>
            <a:r>
              <a:rPr kumimoji="1" lang="ja-JP" altLang="en-US" sz="1400" dirty="0">
                <a:latin typeface="メイリオ" panose="020B0604030504040204" pitchFamily="50" charset="-128"/>
                <a:ea typeface="メイリオ" panose="020B0604030504040204" pitchFamily="50" charset="-128"/>
              </a:rPr>
              <a:t>基盤</a:t>
            </a:r>
          </a:p>
        </p:txBody>
      </p:sp>
      <p:sp>
        <p:nvSpPr>
          <p:cNvPr id="16" name="フローチャート: 端子 15"/>
          <p:cNvSpPr/>
          <p:nvPr/>
        </p:nvSpPr>
        <p:spPr>
          <a:xfrm>
            <a:off x="7063721" y="2675630"/>
            <a:ext cx="1841238" cy="714415"/>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電子書籍の</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ナショナルアーカイブ構想</a:t>
            </a:r>
            <a:endParaRPr kumimoji="1" lang="ja-JP" altLang="en-US" sz="1400" dirty="0">
              <a:latin typeface="メイリオ" panose="020B0604030504040204" pitchFamily="50" charset="-128"/>
              <a:ea typeface="メイリオ" panose="020B0604030504040204" pitchFamily="50" charset="-128"/>
            </a:endParaRPr>
          </a:p>
        </p:txBody>
      </p:sp>
      <p:sp>
        <p:nvSpPr>
          <p:cNvPr id="17" name="フローチャート: 端子 16"/>
          <p:cNvSpPr/>
          <p:nvPr/>
        </p:nvSpPr>
        <p:spPr>
          <a:xfrm>
            <a:off x="3959162" y="2674355"/>
            <a:ext cx="2273508" cy="866060"/>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デジタルコレクション</a:t>
            </a:r>
            <a:endParaRPr lang="en-US" altLang="ja-JP" sz="1400" dirty="0" smtClean="0">
              <a:latin typeface="メイリオ" panose="020B0604030504040204" pitchFamily="50" charset="-128"/>
              <a:ea typeface="メイリオ" panose="020B0604030504040204" pitchFamily="50" charset="-128"/>
            </a:endParaRPr>
          </a:p>
          <a:p>
            <a:pPr algn="ctr"/>
            <a:r>
              <a:rPr lang="en-US" altLang="ja-JP" sz="1400" dirty="0" smtClean="0">
                <a:latin typeface="メイリオ" panose="020B0604030504040204" pitchFamily="50" charset="-128"/>
                <a:ea typeface="メイリオ" panose="020B0604030504040204" pitchFamily="50" charset="-128"/>
              </a:rPr>
              <a:t>WARP</a:t>
            </a:r>
            <a:r>
              <a:rPr lang="ja-JP" altLang="en-US" sz="1400" dirty="0" smtClean="0">
                <a:latin typeface="メイリオ" panose="020B0604030504040204" pitchFamily="50" charset="-128"/>
                <a:ea typeface="メイリオ" panose="020B0604030504040204" pitchFamily="50" charset="-128"/>
              </a:rPr>
              <a:t>（制度的）</a:t>
            </a:r>
            <a:endParaRPr lang="en-US" altLang="ja-JP" sz="1400" dirty="0" smtClean="0">
              <a:latin typeface="メイリオ" panose="020B0604030504040204" pitchFamily="50" charset="-128"/>
              <a:ea typeface="メイリオ" panose="020B0604030504040204" pitchFamily="50" charset="-128"/>
            </a:endParaRPr>
          </a:p>
          <a:p>
            <a:pPr algn="ctr"/>
            <a:r>
              <a:rPr lang="en-US" altLang="ja-JP" sz="1400" dirty="0" smtClean="0">
                <a:latin typeface="メイリオ" panose="020B0604030504040204" pitchFamily="50" charset="-128"/>
                <a:ea typeface="メイリオ" panose="020B0604030504040204" pitchFamily="50" charset="-128"/>
              </a:rPr>
              <a:t>NDL</a:t>
            </a:r>
            <a:r>
              <a:rPr lang="ja-JP" altLang="en-US" sz="1400" dirty="0" smtClean="0">
                <a:latin typeface="メイリオ" panose="020B0604030504040204" pitchFamily="50" charset="-128"/>
                <a:ea typeface="メイリオ" panose="020B0604030504040204" pitchFamily="50" charset="-128"/>
              </a:rPr>
              <a:t>サーチ</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リサーチ</a:t>
            </a:r>
            <a:r>
              <a:rPr lang="ja-JP" altLang="en-US" sz="1400" dirty="0">
                <a:latin typeface="メイリオ" panose="020B0604030504040204" pitchFamily="50" charset="-128"/>
                <a:ea typeface="メイリオ" panose="020B0604030504040204" pitchFamily="50" charset="-128"/>
              </a:rPr>
              <a:t>ナビ</a:t>
            </a:r>
            <a:endParaRPr lang="en-US" altLang="ja-JP" sz="1400" dirty="0">
              <a:latin typeface="メイリオ" panose="020B0604030504040204" pitchFamily="50" charset="-128"/>
              <a:ea typeface="メイリオ" panose="020B0604030504040204" pitchFamily="50" charset="-128"/>
            </a:endParaRPr>
          </a:p>
        </p:txBody>
      </p:sp>
      <p:sp>
        <p:nvSpPr>
          <p:cNvPr id="18" name="フローチャート: 端子 17"/>
          <p:cNvSpPr/>
          <p:nvPr/>
        </p:nvSpPr>
        <p:spPr>
          <a:xfrm>
            <a:off x="9065623" y="709660"/>
            <a:ext cx="3126377" cy="714415"/>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インターナショナル</a:t>
            </a:r>
            <a:r>
              <a:rPr lang="ja-JP" altLang="en-US" sz="1400" dirty="0" smtClean="0">
                <a:latin typeface="メイリオ" panose="020B0604030504040204" pitchFamily="50" charset="-128"/>
                <a:ea typeface="メイリオ" panose="020B0604030504040204" pitchFamily="50" charset="-128"/>
              </a:rPr>
              <a:t>アーカイブ</a:t>
            </a:r>
            <a:endParaRPr lang="en-US" altLang="ja-JP" sz="1400" dirty="0" smtClean="0">
              <a:latin typeface="メイリオ" panose="020B0604030504040204" pitchFamily="50" charset="-128"/>
              <a:ea typeface="メイリオ" panose="020B0604030504040204" pitchFamily="50" charset="-128"/>
            </a:endParaRPr>
          </a:p>
          <a:p>
            <a:pPr algn="ctr"/>
            <a:r>
              <a:rPr kumimoji="1" lang="ja-JP" altLang="en-US" sz="1200" dirty="0" smtClean="0">
                <a:latin typeface="メイリオ" panose="020B0604030504040204" pitchFamily="50" charset="-128"/>
                <a:ea typeface="メイリオ" panose="020B0604030504040204" pitchFamily="50" charset="-128"/>
              </a:rPr>
              <a:t>世界規模</a:t>
            </a:r>
            <a:r>
              <a:rPr lang="ja-JP" altLang="en-US" sz="1200" dirty="0" smtClean="0">
                <a:latin typeface="メイリオ" panose="020B0604030504040204" pitchFamily="50" charset="-128"/>
                <a:ea typeface="メイリオ" panose="020B0604030504040204" pitchFamily="50" charset="-128"/>
              </a:rPr>
              <a:t>での知識の利活用基盤</a:t>
            </a:r>
            <a:endParaRPr kumimoji="1" lang="en-US" altLang="ja-JP" sz="1200" dirty="0" smtClean="0">
              <a:latin typeface="メイリオ" panose="020B0604030504040204" pitchFamily="50" charset="-128"/>
              <a:ea typeface="メイリオ" panose="020B0604030504040204" pitchFamily="50" charset="-128"/>
            </a:endParaRPr>
          </a:p>
        </p:txBody>
      </p:sp>
      <p:sp>
        <p:nvSpPr>
          <p:cNvPr id="19" name="上矢印 18"/>
          <p:cNvSpPr/>
          <p:nvPr/>
        </p:nvSpPr>
        <p:spPr>
          <a:xfrm>
            <a:off x="2117521" y="3508052"/>
            <a:ext cx="536509" cy="514979"/>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0" name="右矢印 19"/>
          <p:cNvSpPr/>
          <p:nvPr/>
        </p:nvSpPr>
        <p:spPr>
          <a:xfrm>
            <a:off x="1490200" y="4095440"/>
            <a:ext cx="555759" cy="5149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1" name="右矢印 20"/>
          <p:cNvSpPr/>
          <p:nvPr/>
        </p:nvSpPr>
        <p:spPr>
          <a:xfrm>
            <a:off x="3749137" y="4050882"/>
            <a:ext cx="555759" cy="5149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4" name="右矢印 23"/>
          <p:cNvSpPr/>
          <p:nvPr/>
        </p:nvSpPr>
        <p:spPr>
          <a:xfrm>
            <a:off x="3532729" y="2924238"/>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5" name="右矢印 24"/>
          <p:cNvSpPr/>
          <p:nvPr/>
        </p:nvSpPr>
        <p:spPr>
          <a:xfrm>
            <a:off x="6232670" y="2617615"/>
            <a:ext cx="815147" cy="514979"/>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6" name="右矢印 25"/>
          <p:cNvSpPr/>
          <p:nvPr/>
        </p:nvSpPr>
        <p:spPr>
          <a:xfrm>
            <a:off x="6240622" y="2992810"/>
            <a:ext cx="815147" cy="514979"/>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7" name="右矢印 26"/>
          <p:cNvSpPr/>
          <p:nvPr/>
        </p:nvSpPr>
        <p:spPr>
          <a:xfrm>
            <a:off x="7041005" y="1645920"/>
            <a:ext cx="432502" cy="514979"/>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8" name="右矢印 27"/>
          <p:cNvSpPr/>
          <p:nvPr/>
        </p:nvSpPr>
        <p:spPr>
          <a:xfrm>
            <a:off x="6321842" y="4431352"/>
            <a:ext cx="555759" cy="5149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9" name="右矢印 28"/>
          <p:cNvSpPr/>
          <p:nvPr/>
        </p:nvSpPr>
        <p:spPr>
          <a:xfrm>
            <a:off x="6356506" y="3916373"/>
            <a:ext cx="2106903" cy="5149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2" name="フローチャート: 端子 31"/>
          <p:cNvSpPr/>
          <p:nvPr/>
        </p:nvSpPr>
        <p:spPr>
          <a:xfrm>
            <a:off x="4579699" y="5823039"/>
            <a:ext cx="3255922" cy="358116"/>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CJKDLI</a:t>
            </a:r>
          </a:p>
          <a:p>
            <a:pPr algn="ctr"/>
            <a:r>
              <a:rPr lang="ja-JP" altLang="en-US" sz="1400" dirty="0" smtClean="0">
                <a:latin typeface="メイリオ" panose="020B0604030504040204" pitchFamily="50" charset="-128"/>
                <a:ea typeface="メイリオ" panose="020B0604030504040204" pitchFamily="50" charset="-128"/>
              </a:rPr>
              <a:t>日中韓電子図書館イニシアティブ</a:t>
            </a:r>
            <a:endParaRPr kumimoji="1" lang="en-US" altLang="ja-JP" sz="1400" dirty="0" smtClean="0">
              <a:latin typeface="メイリオ" panose="020B0604030504040204" pitchFamily="50" charset="-128"/>
              <a:ea typeface="メイリオ" panose="020B0604030504040204" pitchFamily="50" charset="-128"/>
            </a:endParaRPr>
          </a:p>
        </p:txBody>
      </p:sp>
      <p:sp>
        <p:nvSpPr>
          <p:cNvPr id="33" name="フローチャート: 端子 32"/>
          <p:cNvSpPr/>
          <p:nvPr/>
        </p:nvSpPr>
        <p:spPr>
          <a:xfrm>
            <a:off x="7396232" y="5341128"/>
            <a:ext cx="2027481" cy="302644"/>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知財計画</a:t>
            </a:r>
            <a:r>
              <a:rPr lang="ja-JP" altLang="en-US" sz="1400" dirty="0" smtClean="0">
                <a:latin typeface="メイリオ" panose="020B0604030504040204" pitchFamily="50" charset="-128"/>
                <a:ea typeface="メイリオ" panose="020B0604030504040204" pitchFamily="50" charset="-128"/>
              </a:rPr>
              <a:t>２０１</a:t>
            </a:r>
            <a:r>
              <a:rPr lang="en-US" altLang="ja-JP" sz="1400" dirty="0">
                <a:latin typeface="メイリオ" panose="020B0604030504040204" pitchFamily="50" charset="-128"/>
                <a:ea typeface="メイリオ" panose="020B0604030504040204" pitchFamily="50" charset="-128"/>
              </a:rPr>
              <a:t>X</a:t>
            </a:r>
            <a:endParaRPr kumimoji="1" lang="en-US" altLang="ja-JP" sz="1400" dirty="0" smtClean="0">
              <a:latin typeface="メイリオ" panose="020B0604030504040204" pitchFamily="50" charset="-128"/>
              <a:ea typeface="メイリオ" panose="020B0604030504040204" pitchFamily="50" charset="-128"/>
            </a:endParaRPr>
          </a:p>
        </p:txBody>
      </p:sp>
      <p:sp>
        <p:nvSpPr>
          <p:cNvPr id="34" name="フローチャート: 端子 33"/>
          <p:cNvSpPr/>
          <p:nvPr/>
        </p:nvSpPr>
        <p:spPr>
          <a:xfrm>
            <a:off x="1490200" y="5228601"/>
            <a:ext cx="2027481" cy="302644"/>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e-JAPAN</a:t>
            </a:r>
            <a:r>
              <a:rPr kumimoji="1" lang="ja-JP" altLang="en-US" sz="1400" dirty="0" smtClean="0">
                <a:latin typeface="メイリオ" panose="020B0604030504040204" pitchFamily="50" charset="-128"/>
                <a:ea typeface="メイリオ" panose="020B0604030504040204" pitchFamily="50" charset="-128"/>
              </a:rPr>
              <a:t>重点計画</a:t>
            </a:r>
            <a:endParaRPr kumimoji="1" lang="en-US" altLang="ja-JP" sz="1400" dirty="0" smtClean="0">
              <a:latin typeface="メイリオ" panose="020B0604030504040204" pitchFamily="50" charset="-128"/>
              <a:ea typeface="メイリオ" panose="020B0604030504040204" pitchFamily="50" charset="-128"/>
            </a:endParaRPr>
          </a:p>
        </p:txBody>
      </p:sp>
      <p:sp>
        <p:nvSpPr>
          <p:cNvPr id="35" name="円/楕円 3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25" y="3344398"/>
            <a:ext cx="1143121"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1994</a:t>
            </a:r>
            <a:r>
              <a:rPr kumimoji="1" lang="ja-JP" altLang="en-US" dirty="0" smtClean="0">
                <a:latin typeface="Meiryo UI" panose="020B0604030504040204" pitchFamily="50" charset="-128"/>
                <a:ea typeface="Meiryo UI" panose="020B0604030504040204" pitchFamily="50" charset="-128"/>
              </a:rPr>
              <a:t>年</a:t>
            </a:r>
            <a:endParaRPr kumimoji="1" lang="ja-JP" altLang="en-US" dirty="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1429578" y="3404090"/>
            <a:ext cx="1489622"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2002</a:t>
            </a:r>
            <a:r>
              <a:rPr kumimoji="1" lang="ja-JP" altLang="en-US" dirty="0" smtClean="0">
                <a:latin typeface="Meiryo UI" panose="020B0604030504040204" pitchFamily="50" charset="-128"/>
                <a:ea typeface="Meiryo UI" panose="020B0604030504040204" pitchFamily="50" charset="-128"/>
              </a:rPr>
              <a:t>年</a:t>
            </a:r>
            <a:r>
              <a:rPr kumimoji="1" lang="en-US" altLang="ja-JP"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4690697" y="4359454"/>
            <a:ext cx="1143121"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2010</a:t>
            </a:r>
            <a:r>
              <a:rPr kumimoji="1" lang="ja-JP" altLang="en-US" dirty="0" smtClean="0">
                <a:latin typeface="Meiryo UI" panose="020B0604030504040204" pitchFamily="50" charset="-128"/>
                <a:ea typeface="Meiryo UI" panose="020B0604030504040204" pitchFamily="50" charset="-128"/>
              </a:rPr>
              <a:t>年</a:t>
            </a:r>
            <a:endParaRPr kumimoji="1" lang="ja-JP" altLang="en-US" dirty="0">
              <a:latin typeface="Meiryo UI" panose="020B0604030504040204" pitchFamily="50" charset="-128"/>
              <a:ea typeface="Meiryo UI" panose="020B0604030504040204" pitchFamily="50" charset="-128"/>
            </a:endParaRPr>
          </a:p>
        </p:txBody>
      </p:sp>
      <p:sp>
        <p:nvSpPr>
          <p:cNvPr id="38" name="フローチャート: 端子 37"/>
          <p:cNvSpPr/>
          <p:nvPr/>
        </p:nvSpPr>
        <p:spPr>
          <a:xfrm>
            <a:off x="54967" y="1609345"/>
            <a:ext cx="2194584" cy="872187"/>
          </a:xfrm>
          <a:prstGeom prst="flowChartTerminato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パイロット電子図書館</a:t>
            </a:r>
            <a:endParaRPr kumimoji="1"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実証実験</a:t>
            </a:r>
            <a:endParaRPr kumimoji="1"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総合目録ネットワーク</a:t>
            </a:r>
            <a:endParaRPr kumimoji="1" lang="en-US" altLang="ja-JP" sz="1400" dirty="0" smtClean="0">
              <a:latin typeface="メイリオ" panose="020B0604030504040204" pitchFamily="50" charset="-128"/>
              <a:ea typeface="メイリオ" panose="020B0604030504040204" pitchFamily="50" charset="-128"/>
            </a:endParaRPr>
          </a:p>
        </p:txBody>
      </p:sp>
      <p:sp>
        <p:nvSpPr>
          <p:cNvPr id="39" name="上矢印 38"/>
          <p:cNvSpPr/>
          <p:nvPr/>
        </p:nvSpPr>
        <p:spPr>
          <a:xfrm rot="10800000">
            <a:off x="690638" y="2464584"/>
            <a:ext cx="536509" cy="514979"/>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1" name="テキスト ボックス 40"/>
          <p:cNvSpPr txBox="1"/>
          <p:nvPr/>
        </p:nvSpPr>
        <p:spPr>
          <a:xfrm>
            <a:off x="3521543" y="3401823"/>
            <a:ext cx="1489622"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2009</a:t>
            </a:r>
            <a:r>
              <a:rPr kumimoji="1" lang="ja-JP" altLang="en-US" dirty="0" smtClean="0">
                <a:latin typeface="Meiryo UI" panose="020B0604030504040204" pitchFamily="50" charset="-128"/>
                <a:ea typeface="Meiryo UI" panose="020B0604030504040204" pitchFamily="50" charset="-128"/>
              </a:rPr>
              <a:t>年</a:t>
            </a:r>
            <a:r>
              <a:rPr kumimoji="1" lang="en-US" altLang="ja-JP"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5690423" y="3412489"/>
            <a:ext cx="1489622"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2012</a:t>
            </a:r>
            <a:r>
              <a:rPr kumimoji="1" lang="ja-JP" altLang="en-US" dirty="0" smtClean="0">
                <a:latin typeface="Meiryo UI" panose="020B0604030504040204" pitchFamily="50" charset="-128"/>
                <a:ea typeface="Meiryo UI" panose="020B0604030504040204" pitchFamily="50" charset="-128"/>
              </a:rPr>
              <a:t>年</a:t>
            </a:r>
            <a:r>
              <a:rPr kumimoji="1" lang="en-US" altLang="ja-JP"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7118820" y="3390045"/>
            <a:ext cx="1489622"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2014</a:t>
            </a:r>
            <a:r>
              <a:rPr kumimoji="1" lang="ja-JP" altLang="en-US" dirty="0" smtClean="0">
                <a:latin typeface="Meiryo UI" panose="020B0604030504040204" pitchFamily="50" charset="-128"/>
                <a:ea typeface="Meiryo UI" panose="020B0604030504040204" pitchFamily="50" charset="-128"/>
              </a:rPr>
              <a:t>年</a:t>
            </a:r>
            <a:r>
              <a:rPr kumimoji="1" lang="en-US" altLang="ja-JP"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8795945" y="3400791"/>
            <a:ext cx="1489622"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2020</a:t>
            </a:r>
            <a:r>
              <a:rPr kumimoji="1" lang="ja-JP" altLang="en-US" dirty="0" smtClean="0">
                <a:latin typeface="Meiryo UI" panose="020B0604030504040204" pitchFamily="50" charset="-128"/>
                <a:ea typeface="Meiryo UI" panose="020B0604030504040204" pitchFamily="50" charset="-128"/>
              </a:rPr>
              <a:t>年</a:t>
            </a:r>
            <a:r>
              <a:rPr kumimoji="1" lang="en-US" altLang="ja-JP"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72668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893852"/>
          </a:xfrm>
        </p:spPr>
        <p:txBody>
          <a:bodyPr>
            <a:normAutofit/>
          </a:bodyPr>
          <a:lstStyle/>
          <a:p>
            <a:r>
              <a:rPr lang="ja-JP" altLang="en-US" sz="4000" dirty="0"/>
              <a:t>☆</a:t>
            </a:r>
            <a:r>
              <a:rPr lang="ja-JP" altLang="en-US" sz="4000" dirty="0" smtClean="0"/>
              <a:t>国立</a:t>
            </a:r>
            <a:r>
              <a:rPr lang="ja-JP" altLang="en-US" sz="4000" dirty="0"/>
              <a:t>国会図書館サーチ</a:t>
            </a:r>
            <a:r>
              <a:rPr lang="ja-JP" altLang="en-US" sz="2800" dirty="0"/>
              <a:t>（</a:t>
            </a:r>
            <a:r>
              <a:rPr lang="en-US" altLang="ja-JP" sz="2800" dirty="0"/>
              <a:t>2012</a:t>
            </a:r>
            <a:r>
              <a:rPr lang="ja-JP" altLang="en-US" sz="2800" dirty="0"/>
              <a:t>年</a:t>
            </a:r>
            <a:r>
              <a:rPr lang="en-US" altLang="ja-JP" sz="2800" dirty="0"/>
              <a:t>1</a:t>
            </a:r>
            <a:r>
              <a:rPr lang="ja-JP" altLang="en-US" sz="2800" dirty="0"/>
              <a:t>月から運用）</a:t>
            </a:r>
          </a:p>
        </p:txBody>
      </p:sp>
      <p:sp>
        <p:nvSpPr>
          <p:cNvPr id="4" name="フッター プレースホルダ 3"/>
          <p:cNvSpPr>
            <a:spLocks noGrp="1"/>
          </p:cNvSpPr>
          <p:nvPr>
            <p:ph type="ftr" sz="quarter" idx="12"/>
          </p:nvPr>
        </p:nvSpPr>
        <p:spPr/>
        <p:txBody>
          <a:bodyPr/>
          <a:lstStyle/>
          <a:p>
            <a:r>
              <a:rPr kumimoji="1" lang="en-US" altLang="ja-JP" smtClean="0"/>
              <a:t>National Diet Library (NDL)</a:t>
            </a:r>
            <a:endParaRPr kumimoji="1" lang="ja-JP" altLang="en-US"/>
          </a:p>
        </p:txBody>
      </p:sp>
      <p:sp>
        <p:nvSpPr>
          <p:cNvPr id="6" name="コンテンツ プレースホルダ 9"/>
          <p:cNvSpPr>
            <a:spLocks noGrp="1"/>
          </p:cNvSpPr>
          <p:nvPr>
            <p:ph sz="quarter" idx="1"/>
          </p:nvPr>
        </p:nvSpPr>
        <p:spPr>
          <a:xfrm>
            <a:off x="1561635" y="3476149"/>
            <a:ext cx="9945383" cy="3044572"/>
          </a:xfrm>
        </p:spPr>
        <p:txBody>
          <a:bodyPr>
            <a:normAutofit/>
          </a:bodyPr>
          <a:lstStyle/>
          <a:p>
            <a:pPr>
              <a:defRPr/>
            </a:pPr>
            <a:r>
              <a:rPr lang="ja-JP" altLang="en-US" dirty="0"/>
              <a:t>デジタル情報を活用したサービスへ</a:t>
            </a:r>
            <a:endParaRPr lang="en-US" altLang="ja-JP" dirty="0"/>
          </a:p>
          <a:p>
            <a:pPr marL="857250" lvl="2">
              <a:lnSpc>
                <a:spcPts val="2880"/>
              </a:lnSpc>
              <a:spcBef>
                <a:spcPts val="600"/>
              </a:spcBef>
              <a:buNone/>
              <a:defRPr/>
            </a:pPr>
            <a:r>
              <a:rPr lang="ja-JP" altLang="en-US" sz="1800" dirty="0"/>
              <a:t>国立国会図書館サーチ（</a:t>
            </a:r>
            <a:r>
              <a:rPr lang="en-US" altLang="ja-JP" sz="1800" u="sng" dirty="0">
                <a:hlinkClick r:id="rId3"/>
              </a:rPr>
              <a:t>http://iss.ndl.go.jp/</a:t>
            </a:r>
            <a:r>
              <a:rPr lang="ja-JP" altLang="en-US" sz="1800" u="sng" dirty="0"/>
              <a:t>）</a:t>
            </a:r>
            <a:r>
              <a:rPr lang="ja-JP" altLang="en-US" sz="1800" dirty="0"/>
              <a:t>によるナビゲーション。</a:t>
            </a:r>
            <a:endParaRPr lang="en-US" altLang="ja-JP" sz="1800" dirty="0"/>
          </a:p>
          <a:p>
            <a:pPr marL="857250" lvl="2">
              <a:lnSpc>
                <a:spcPts val="2880"/>
              </a:lnSpc>
              <a:spcBef>
                <a:spcPts val="600"/>
              </a:spcBef>
              <a:buNone/>
              <a:defRPr/>
            </a:pPr>
            <a:r>
              <a:rPr lang="ja-JP" altLang="en-US" sz="1800" dirty="0"/>
              <a:t>国立国会図書館に限らず、他機関の蔵書、デジタル情報資源も併せて検索</a:t>
            </a:r>
            <a:endParaRPr lang="en-US" altLang="ja-JP" sz="1800" dirty="0"/>
          </a:p>
          <a:p>
            <a:pPr>
              <a:defRPr/>
            </a:pPr>
            <a:r>
              <a:rPr lang="ja-JP" altLang="en-US" dirty="0">
                <a:solidFill>
                  <a:srgbClr val="C00000"/>
                </a:solidFill>
              </a:rPr>
              <a:t>印刷物とデジタル情報の一体的利用を可能に</a:t>
            </a:r>
            <a:endParaRPr lang="en-US" altLang="ja-JP" dirty="0">
              <a:solidFill>
                <a:srgbClr val="C00000"/>
              </a:solidFill>
            </a:endParaRPr>
          </a:p>
          <a:p>
            <a:pPr marL="857250" lvl="2">
              <a:lnSpc>
                <a:spcPts val="2880"/>
              </a:lnSpc>
              <a:spcBef>
                <a:spcPts val="600"/>
              </a:spcBef>
              <a:buNone/>
              <a:defRPr/>
            </a:pPr>
            <a:r>
              <a:rPr lang="ja-JP" altLang="en-US" sz="1800" dirty="0"/>
              <a:t>　　検索だけでなくデジタルコンテンツ本文の閲覧も可能に</a:t>
            </a:r>
            <a:endParaRPr lang="en-US" altLang="ja-JP" sz="1800" dirty="0"/>
          </a:p>
          <a:p>
            <a:pPr marL="857250" lvl="2">
              <a:lnSpc>
                <a:spcPts val="2880"/>
              </a:lnSpc>
              <a:spcBef>
                <a:spcPts val="0"/>
              </a:spcBef>
              <a:buNone/>
              <a:defRPr/>
            </a:pPr>
            <a:r>
              <a:rPr lang="ja-JP" altLang="en-US" sz="1800" dirty="0"/>
              <a:t>　　</a:t>
            </a:r>
            <a:r>
              <a:rPr lang="en-US" altLang="ja-JP" sz="1800" dirty="0"/>
              <a:t>NDL-OPAC</a:t>
            </a:r>
            <a:r>
              <a:rPr lang="ja-JP" altLang="en-US" sz="1800" dirty="0" err="1"/>
              <a:t>には</a:t>
            </a:r>
            <a:r>
              <a:rPr lang="ja-JP" altLang="en-US" sz="1800" dirty="0"/>
              <a:t>電子ジャーナル、</a:t>
            </a:r>
            <a:r>
              <a:rPr lang="en-US" altLang="ja-JP" sz="1800" dirty="0"/>
              <a:t>e-Book</a:t>
            </a:r>
            <a:r>
              <a:rPr lang="ja-JP" altLang="en-US" sz="1800" dirty="0"/>
              <a:t>の書誌データも搭載</a:t>
            </a:r>
            <a:endParaRPr lang="en-US" altLang="ja-JP" sz="1800" dirty="0"/>
          </a:p>
        </p:txBody>
      </p:sp>
      <p:pic>
        <p:nvPicPr>
          <p:cNvPr id="27649" name="Picture 1"/>
          <p:cNvPicPr>
            <a:picLocks noChangeAspect="1" noChangeArrowheads="1"/>
          </p:cNvPicPr>
          <p:nvPr/>
        </p:nvPicPr>
        <p:blipFill>
          <a:blip r:embed="rId4" cstate="print"/>
          <a:srcRect/>
          <a:stretch>
            <a:fillRect/>
          </a:stretch>
        </p:blipFill>
        <p:spPr bwMode="auto">
          <a:xfrm>
            <a:off x="2485416" y="893852"/>
            <a:ext cx="7019925" cy="2438400"/>
          </a:xfrm>
          <a:prstGeom prst="rect">
            <a:avLst/>
          </a:prstGeom>
          <a:noFill/>
          <a:ln w="9525">
            <a:noFill/>
            <a:miter lim="800000"/>
            <a:headEnd/>
            <a:tailEnd/>
          </a:ln>
        </p:spPr>
      </p:pic>
      <p:sp>
        <p:nvSpPr>
          <p:cNvPr id="8" name="スライド番号プレースホルダ 7"/>
          <p:cNvSpPr>
            <a:spLocks noGrp="1"/>
          </p:cNvSpPr>
          <p:nvPr>
            <p:ph type="sldNum" sz="quarter" idx="12"/>
          </p:nvPr>
        </p:nvSpPr>
        <p:spPr/>
        <p:txBody>
          <a:bodyPr/>
          <a:lstStyle/>
          <a:p>
            <a:fld id="{042AED99-7FB4-404E-8A97-64753DCE42EC}" type="slidenum">
              <a:rPr kumimoji="0" lang="en-US" smtClean="0"/>
              <a:pPr/>
              <a:t>50</a:t>
            </a:fld>
            <a:endParaRPr kumimoji="0" lang="en-US"/>
          </a:p>
        </p:txBody>
      </p:sp>
      <p:sp>
        <p:nvSpPr>
          <p:cNvPr id="7" name="円/楕円 6"/>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04892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rmAutofit/>
          </a:bodyPr>
          <a:lstStyle/>
          <a:p>
            <a:r>
              <a:rPr lang="ja-JP" altLang="en-US" sz="4000" dirty="0"/>
              <a:t>☆</a:t>
            </a:r>
            <a:r>
              <a:rPr lang="ja-JP" altLang="en-US" sz="4000" dirty="0" smtClean="0"/>
              <a:t>国立</a:t>
            </a:r>
            <a:r>
              <a:rPr lang="ja-JP" altLang="en-US" sz="4000" dirty="0"/>
              <a:t>国会図書館サーチ</a:t>
            </a:r>
          </a:p>
        </p:txBody>
      </p:sp>
      <p:sp>
        <p:nvSpPr>
          <p:cNvPr id="3" name="コンテンツ プレースホルダー 2"/>
          <p:cNvSpPr>
            <a:spLocks noGrp="1"/>
          </p:cNvSpPr>
          <p:nvPr>
            <p:ph idx="1"/>
          </p:nvPr>
        </p:nvSpPr>
        <p:spPr>
          <a:xfrm>
            <a:off x="554804" y="833668"/>
            <a:ext cx="11054994" cy="5887808"/>
          </a:xfrm>
        </p:spPr>
        <p:txBody>
          <a:bodyPr>
            <a:normAutofit fontScale="77500" lnSpcReduction="20000"/>
          </a:bodyPr>
          <a:lstStyle/>
          <a:p>
            <a:pPr>
              <a:lnSpc>
                <a:spcPct val="150000"/>
              </a:lnSpc>
              <a:spcBef>
                <a:spcPts val="0"/>
              </a:spcBef>
              <a:buFont typeface="Wingdings" pitchFamily="2" charset="2"/>
              <a:buChar char="u"/>
              <a:defRPr/>
            </a:pPr>
            <a:r>
              <a:rPr lang="en-US" altLang="ja-JP" dirty="0" smtClean="0"/>
              <a:t>2005</a:t>
            </a:r>
            <a:r>
              <a:rPr lang="ja-JP" altLang="en-US" dirty="0"/>
              <a:t>年</a:t>
            </a:r>
            <a:r>
              <a:rPr lang="ja-JP" altLang="en-US" dirty="0" smtClean="0"/>
              <a:t>にプロトタイプ公開、</a:t>
            </a:r>
            <a:r>
              <a:rPr lang="en-US" altLang="ja-JP" dirty="0"/>
              <a:t>2007</a:t>
            </a:r>
            <a:r>
              <a:rPr lang="ja-JP" altLang="en-US" dirty="0"/>
              <a:t>年に</a:t>
            </a:r>
            <a:r>
              <a:rPr lang="en-US" altLang="ja-JP" dirty="0"/>
              <a:t>PORTA</a:t>
            </a:r>
            <a:r>
              <a:rPr lang="ja-JP" altLang="en-US" dirty="0"/>
              <a:t>と</a:t>
            </a:r>
            <a:r>
              <a:rPr lang="ja-JP" altLang="en-US" dirty="0" smtClean="0"/>
              <a:t>して公開</a:t>
            </a:r>
            <a:endParaRPr lang="en-US" altLang="ja-JP" dirty="0" smtClean="0"/>
          </a:p>
          <a:p>
            <a:pPr lvl="1">
              <a:lnSpc>
                <a:spcPct val="150000"/>
              </a:lnSpc>
              <a:spcBef>
                <a:spcPts val="0"/>
              </a:spcBef>
              <a:buFont typeface="Wingdings" pitchFamily="2" charset="2"/>
              <a:buChar char="u"/>
              <a:defRPr/>
            </a:pPr>
            <a:r>
              <a:rPr lang="ja-JP" altLang="en-US" dirty="0" smtClean="0"/>
              <a:t>まず、青空文庫と近代デジタルライブラリ</a:t>
            </a:r>
            <a:r>
              <a:rPr lang="en-US" altLang="ja-JP" dirty="0" smtClean="0"/>
              <a:t>―</a:t>
            </a:r>
            <a:r>
              <a:rPr lang="ja-JP" altLang="en-US" dirty="0" smtClean="0"/>
              <a:t>の統合検索</a:t>
            </a:r>
            <a:endParaRPr lang="en-US" altLang="ja-JP" dirty="0" smtClean="0"/>
          </a:p>
          <a:p>
            <a:pPr lvl="1">
              <a:lnSpc>
                <a:spcPct val="150000"/>
              </a:lnSpc>
              <a:spcBef>
                <a:spcPts val="0"/>
              </a:spcBef>
              <a:buFont typeface="Wingdings" pitchFamily="2" charset="2"/>
              <a:buChar char="u"/>
              <a:defRPr/>
            </a:pPr>
            <a:r>
              <a:rPr lang="en-US" altLang="ja-JP" dirty="0" smtClean="0"/>
              <a:t>2006</a:t>
            </a:r>
            <a:r>
              <a:rPr lang="ja-JP" altLang="en-US" dirty="0" smtClean="0"/>
              <a:t>年に国立公文書館、</a:t>
            </a:r>
            <a:r>
              <a:rPr lang="en-US" altLang="ja-JP" dirty="0" smtClean="0"/>
              <a:t>2009</a:t>
            </a:r>
            <a:r>
              <a:rPr lang="ja-JP" altLang="en-US" dirty="0" smtClean="0"/>
              <a:t>年に国立美術館</a:t>
            </a:r>
            <a:r>
              <a:rPr lang="ja-JP" altLang="en-US" dirty="0">
                <a:latin typeface="Verdana" pitchFamily="34" charset="0"/>
                <a:ea typeface="ＭＳ Ｐゴシック" pitchFamily="50" charset="-128"/>
              </a:rPr>
              <a:t>（国立美術館４館の所蔵作品</a:t>
            </a:r>
            <a:r>
              <a:rPr lang="ja-JP" altLang="en-US" dirty="0" smtClean="0">
                <a:latin typeface="Verdana" pitchFamily="34" charset="0"/>
                <a:ea typeface="ＭＳ Ｐゴシック" pitchFamily="50" charset="-128"/>
              </a:rPr>
              <a:t>）</a:t>
            </a:r>
            <a:endParaRPr lang="en-US" altLang="ja-JP" dirty="0" smtClean="0">
              <a:latin typeface="Verdana" pitchFamily="34" charset="0"/>
              <a:ea typeface="ＭＳ Ｐゴシック" pitchFamily="50" charset="-128"/>
            </a:endParaRPr>
          </a:p>
          <a:p>
            <a:pPr lvl="1">
              <a:lnSpc>
                <a:spcPct val="150000"/>
              </a:lnSpc>
              <a:spcBef>
                <a:spcPts val="0"/>
              </a:spcBef>
              <a:buFont typeface="Wingdings" pitchFamily="2" charset="2"/>
              <a:buChar char="u"/>
              <a:defRPr/>
            </a:pPr>
            <a:r>
              <a:rPr lang="ja-JP" altLang="en-US" dirty="0" smtClean="0"/>
              <a:t>その後、</a:t>
            </a:r>
            <a:r>
              <a:rPr lang="en-US" altLang="ja-JP" dirty="0" smtClean="0"/>
              <a:t>JST</a:t>
            </a:r>
            <a:r>
              <a:rPr lang="ja-JP" altLang="en-US" dirty="0" err="1" smtClean="0"/>
              <a:t>、</a:t>
            </a:r>
            <a:r>
              <a:rPr lang="en-US" altLang="ja-JP" dirty="0" smtClean="0"/>
              <a:t>NII</a:t>
            </a:r>
            <a:r>
              <a:rPr lang="ja-JP" altLang="en-US" dirty="0" err="1" smtClean="0"/>
              <a:t>、</a:t>
            </a:r>
            <a:r>
              <a:rPr lang="ja-JP" altLang="en-US" dirty="0" smtClean="0"/>
              <a:t>人間文化研究機構等の</a:t>
            </a:r>
            <a:r>
              <a:rPr lang="en-US" altLang="ja-JP" dirty="0" smtClean="0"/>
              <a:t>DB</a:t>
            </a:r>
            <a:r>
              <a:rPr lang="ja-JP" altLang="en-US" dirty="0" smtClean="0"/>
              <a:t>を統合検索</a:t>
            </a:r>
            <a:endParaRPr lang="en-US" altLang="ja-JP" dirty="0" smtClean="0"/>
          </a:p>
          <a:p>
            <a:pPr>
              <a:lnSpc>
                <a:spcPct val="150000"/>
              </a:lnSpc>
              <a:spcBef>
                <a:spcPts val="0"/>
              </a:spcBef>
              <a:buFont typeface="Wingdings" pitchFamily="2" charset="2"/>
              <a:buChar char="u"/>
              <a:defRPr/>
            </a:pPr>
            <a:r>
              <a:rPr lang="en-US" altLang="ja-JP" dirty="0" smtClean="0"/>
              <a:t>2012</a:t>
            </a:r>
            <a:r>
              <a:rPr lang="ja-JP" altLang="en-US" dirty="0" smtClean="0"/>
              <a:t>年</a:t>
            </a:r>
            <a:r>
              <a:rPr lang="ja-JP" altLang="en-US" dirty="0"/>
              <a:t>に国立国会図書館</a:t>
            </a:r>
            <a:r>
              <a:rPr lang="ja-JP" altLang="en-US" dirty="0" smtClean="0"/>
              <a:t>サーチ（</a:t>
            </a:r>
            <a:r>
              <a:rPr lang="en-US" altLang="ja-JP" dirty="0" err="1" smtClean="0"/>
              <a:t>NDLSearch</a:t>
            </a:r>
            <a:r>
              <a:rPr lang="ja-JP" altLang="en-US" dirty="0" smtClean="0"/>
              <a:t>）と</a:t>
            </a:r>
            <a:r>
              <a:rPr lang="ja-JP" altLang="en-US" dirty="0"/>
              <a:t>して</a:t>
            </a:r>
            <a:r>
              <a:rPr lang="ja-JP" altLang="en-US" dirty="0" smtClean="0"/>
              <a:t>公開</a:t>
            </a:r>
            <a:endParaRPr lang="en-US" altLang="ja-JP" dirty="0" smtClean="0"/>
          </a:p>
          <a:p>
            <a:pPr lvl="1">
              <a:lnSpc>
                <a:spcPct val="150000"/>
              </a:lnSpc>
              <a:spcBef>
                <a:spcPts val="0"/>
              </a:spcBef>
              <a:buFont typeface="Wingdings" pitchFamily="2" charset="2"/>
              <a:buChar char="u"/>
              <a:defRPr/>
            </a:pPr>
            <a:r>
              <a:rPr lang="ja-JP" altLang="en-US" dirty="0">
                <a:solidFill>
                  <a:srgbClr val="C00000"/>
                </a:solidFill>
              </a:rPr>
              <a:t>内外の情報資源を統合検索、一次情報の入手手段までナビゲート</a:t>
            </a:r>
            <a:endParaRPr lang="en-US" altLang="ja-JP" dirty="0">
              <a:solidFill>
                <a:srgbClr val="C00000"/>
              </a:solidFill>
            </a:endParaRPr>
          </a:p>
          <a:p>
            <a:pPr lvl="1">
              <a:lnSpc>
                <a:spcPct val="150000"/>
              </a:lnSpc>
              <a:spcBef>
                <a:spcPts val="0"/>
              </a:spcBef>
              <a:buFont typeface="Wingdings" pitchFamily="2" charset="2"/>
              <a:buChar char="u"/>
              <a:defRPr/>
            </a:pPr>
            <a:r>
              <a:rPr lang="ja-JP" altLang="en-US" dirty="0" smtClean="0"/>
              <a:t>図書館</a:t>
            </a:r>
            <a:r>
              <a:rPr lang="ja-JP" altLang="en-US" dirty="0"/>
              <a:t>，博物館，文書館，民間企業など</a:t>
            </a:r>
            <a:r>
              <a:rPr lang="ja-JP" altLang="en-US" dirty="0" smtClean="0"/>
              <a:t>、</a:t>
            </a:r>
            <a:r>
              <a:rPr lang="en-US" altLang="ja-JP" dirty="0" smtClean="0"/>
              <a:t>200DB</a:t>
            </a:r>
            <a:r>
              <a:rPr lang="ja-JP" altLang="en-US" dirty="0" err="1" smtClean="0"/>
              <a:t>、</a:t>
            </a:r>
            <a:r>
              <a:rPr lang="ja-JP" altLang="en-US" dirty="0" smtClean="0"/>
              <a:t>約</a:t>
            </a:r>
            <a:r>
              <a:rPr lang="en-US" altLang="ja-JP" dirty="0"/>
              <a:t>1</a:t>
            </a:r>
            <a:r>
              <a:rPr lang="ja-JP" altLang="en-US" dirty="0"/>
              <a:t>億件の書誌・メタデータを横断的に</a:t>
            </a:r>
            <a:r>
              <a:rPr lang="ja-JP" altLang="en-US" dirty="0" smtClean="0"/>
              <a:t>検索</a:t>
            </a:r>
            <a:endParaRPr lang="en-US" altLang="ja-JP" dirty="0"/>
          </a:p>
          <a:p>
            <a:pPr lvl="1">
              <a:lnSpc>
                <a:spcPct val="150000"/>
              </a:lnSpc>
              <a:spcBef>
                <a:spcPts val="0"/>
              </a:spcBef>
              <a:buFont typeface="Wingdings" pitchFamily="2" charset="2"/>
              <a:buChar char="u"/>
              <a:defRPr/>
            </a:pPr>
            <a:r>
              <a:rPr lang="ja-JP" altLang="en-US" dirty="0" smtClean="0"/>
              <a:t>韓国国立中央図書館との連携</a:t>
            </a:r>
            <a:endParaRPr lang="en-US" altLang="ja-JP" dirty="0" smtClean="0"/>
          </a:p>
          <a:p>
            <a:pPr>
              <a:lnSpc>
                <a:spcPct val="150000"/>
              </a:lnSpc>
              <a:spcBef>
                <a:spcPts val="0"/>
              </a:spcBef>
              <a:buFont typeface="Wingdings" pitchFamily="2" charset="2"/>
              <a:buChar char="u"/>
              <a:defRPr/>
            </a:pPr>
            <a:r>
              <a:rPr lang="en-US" altLang="ja-JP" dirty="0" smtClean="0">
                <a:solidFill>
                  <a:srgbClr val="C00000"/>
                </a:solidFill>
              </a:rPr>
              <a:t>Web-API</a:t>
            </a:r>
            <a:r>
              <a:rPr lang="ja-JP" altLang="en-US" dirty="0">
                <a:solidFill>
                  <a:srgbClr val="C00000"/>
                </a:solidFill>
              </a:rPr>
              <a:t>の</a:t>
            </a:r>
            <a:r>
              <a:rPr lang="ja-JP" altLang="en-US" dirty="0" smtClean="0">
                <a:solidFill>
                  <a:srgbClr val="C00000"/>
                </a:solidFill>
              </a:rPr>
              <a:t>提供</a:t>
            </a:r>
            <a:r>
              <a:rPr lang="ja-JP" altLang="en-US" dirty="0" smtClean="0"/>
              <a:t/>
            </a:r>
            <a:br>
              <a:rPr lang="ja-JP" altLang="en-US" dirty="0" smtClean="0"/>
            </a:br>
            <a:r>
              <a:rPr lang="ja-JP" altLang="en-US" dirty="0"/>
              <a:t>⇒　</a:t>
            </a:r>
            <a:r>
              <a:rPr lang="en-US" altLang="ja-JP" dirty="0"/>
              <a:t>SRU,</a:t>
            </a:r>
            <a:r>
              <a:rPr lang="ja-JP" altLang="en-US" dirty="0"/>
              <a:t> </a:t>
            </a:r>
            <a:r>
              <a:rPr lang="en-US" altLang="ja-JP" dirty="0"/>
              <a:t>SRW,</a:t>
            </a:r>
            <a:r>
              <a:rPr lang="ja-JP" altLang="en-US" dirty="0"/>
              <a:t>  </a:t>
            </a:r>
            <a:r>
              <a:rPr lang="en-US" altLang="ja-JP" dirty="0"/>
              <a:t>OpenSearch, </a:t>
            </a:r>
            <a:r>
              <a:rPr lang="ja-JP" altLang="en-US" dirty="0"/>
              <a:t> </a:t>
            </a:r>
            <a:r>
              <a:rPr lang="en-US" altLang="ja-JP" dirty="0" err="1"/>
              <a:t>OpenURL</a:t>
            </a:r>
            <a:r>
              <a:rPr lang="en-US" altLang="ja-JP" dirty="0"/>
              <a:t>, </a:t>
            </a:r>
            <a:r>
              <a:rPr lang="ja-JP" altLang="en-US" dirty="0"/>
              <a:t> </a:t>
            </a:r>
            <a:r>
              <a:rPr lang="en-US" altLang="ja-JP" dirty="0"/>
              <a:t>Z39.50, </a:t>
            </a:r>
            <a:r>
              <a:rPr lang="ja-JP" altLang="en-US" dirty="0"/>
              <a:t> </a:t>
            </a:r>
            <a:r>
              <a:rPr lang="en-US" altLang="ja-JP" dirty="0" smtClean="0"/>
              <a:t>OAI-PMH</a:t>
            </a:r>
            <a:r>
              <a:rPr lang="ja-JP" altLang="en-US" dirty="0" err="1"/>
              <a:t>、</a:t>
            </a:r>
            <a:r>
              <a:rPr lang="ja-JP" altLang="en-US" dirty="0" smtClean="0"/>
              <a:t>メタデータ</a:t>
            </a:r>
            <a:r>
              <a:rPr lang="ja-JP" altLang="en-US" dirty="0"/>
              <a:t>は、</a:t>
            </a:r>
            <a:r>
              <a:rPr lang="en-US" altLang="ja-JP" dirty="0"/>
              <a:t>DC-NDL(RDF)</a:t>
            </a:r>
            <a:r>
              <a:rPr lang="ja-JP" altLang="en-US" dirty="0"/>
              <a:t> 形式</a:t>
            </a:r>
            <a:endParaRPr lang="en-US" altLang="ja-JP" dirty="0"/>
          </a:p>
          <a:p>
            <a:pPr>
              <a:lnSpc>
                <a:spcPct val="150000"/>
              </a:lnSpc>
              <a:spcBef>
                <a:spcPts val="0"/>
              </a:spcBef>
              <a:buFont typeface="Wingdings" pitchFamily="2" charset="2"/>
              <a:buChar char="u"/>
              <a:defRPr/>
            </a:pPr>
            <a:r>
              <a:rPr lang="ja-JP" altLang="en-US" dirty="0"/>
              <a:t>　</a:t>
            </a:r>
            <a:r>
              <a:rPr lang="ja-JP" altLang="en-US" dirty="0">
                <a:solidFill>
                  <a:srgbClr val="C00000"/>
                </a:solidFill>
              </a:rPr>
              <a:t>機械翻訳</a:t>
            </a:r>
            <a:r>
              <a:rPr lang="ja-JP" altLang="en-US" dirty="0" smtClean="0">
                <a:solidFill>
                  <a:srgbClr val="C00000"/>
                </a:solidFill>
              </a:rPr>
              <a:t>機能　日中韓英の言語での検索・表示</a:t>
            </a:r>
            <a:endParaRPr lang="en-US" altLang="ja-JP" dirty="0" smtClean="0">
              <a:solidFill>
                <a:srgbClr val="C00000"/>
              </a:solidFill>
            </a:endParaRPr>
          </a:p>
          <a:p>
            <a:pPr lvl="1">
              <a:lnSpc>
                <a:spcPct val="150000"/>
              </a:lnSpc>
              <a:spcBef>
                <a:spcPts val="0"/>
              </a:spcBef>
              <a:buFont typeface="Wingdings" pitchFamily="2" charset="2"/>
              <a:buChar char="u"/>
              <a:defRPr/>
            </a:pPr>
            <a:r>
              <a:rPr lang="ja-JP" altLang="en-US" dirty="0" smtClean="0"/>
              <a:t>「</a:t>
            </a:r>
            <a:r>
              <a:rPr lang="ja-JP" altLang="en-US" dirty="0"/>
              <a:t>日本語⇔韓国語」「日本語⇔中国語」「日本語⇔英語」の翻訳検索・</a:t>
            </a:r>
            <a:r>
              <a:rPr lang="ja-JP" altLang="en-US" dirty="0" smtClean="0"/>
              <a:t>表示</a:t>
            </a:r>
            <a:endParaRPr lang="en-US" altLang="ja-JP" dirty="0"/>
          </a:p>
          <a:p>
            <a:pPr>
              <a:lnSpc>
                <a:spcPct val="150000"/>
              </a:lnSpc>
              <a:spcBef>
                <a:spcPts val="0"/>
              </a:spcBef>
              <a:buFont typeface="Wingdings" pitchFamily="2" charset="2"/>
              <a:buChar char="u"/>
              <a:defRPr/>
            </a:pPr>
            <a:r>
              <a:rPr lang="ja-JP" altLang="en-US" dirty="0"/>
              <a:t>　</a:t>
            </a:r>
            <a:r>
              <a:rPr lang="ja-JP" altLang="en-US" dirty="0">
                <a:solidFill>
                  <a:srgbClr val="C00000"/>
                </a:solidFill>
              </a:rPr>
              <a:t>検索結果</a:t>
            </a:r>
            <a:r>
              <a:rPr lang="ja-JP" altLang="en-US" dirty="0" smtClean="0">
                <a:solidFill>
                  <a:srgbClr val="C00000"/>
                </a:solidFill>
              </a:rPr>
              <a:t>の</a:t>
            </a:r>
            <a:r>
              <a:rPr lang="ja-JP" altLang="en-US" dirty="0">
                <a:solidFill>
                  <a:srgbClr val="C00000"/>
                </a:solidFill>
              </a:rPr>
              <a:t>グルーピング</a:t>
            </a:r>
          </a:p>
        </p:txBody>
      </p:sp>
      <p:sp>
        <p:nvSpPr>
          <p:cNvPr id="4" name="スライド番号プレースホルダー 3"/>
          <p:cNvSpPr>
            <a:spLocks noGrp="1"/>
          </p:cNvSpPr>
          <p:nvPr>
            <p:ph type="sldNum" sz="quarter" idx="12"/>
          </p:nvPr>
        </p:nvSpPr>
        <p:spPr/>
        <p:txBody>
          <a:bodyPr/>
          <a:lstStyle/>
          <a:p>
            <a:fld id="{F04349AD-0BF8-4E2E-AF04-4012A4595B8B}" type="slidenum">
              <a:rPr kumimoji="1" lang="ja-JP" altLang="en-US" smtClean="0"/>
              <a:t>51</a:t>
            </a:fld>
            <a:endParaRPr kumimoji="1" lang="ja-JP" altLang="en-US"/>
          </a:p>
        </p:txBody>
      </p:sp>
      <p:sp>
        <p:nvSpPr>
          <p:cNvPr id="6" name="正方形/長方形 5"/>
          <p:cNvSpPr/>
          <p:nvPr/>
        </p:nvSpPr>
        <p:spPr>
          <a:xfrm>
            <a:off x="8867841" y="464335"/>
            <a:ext cx="1929054" cy="369332"/>
          </a:xfrm>
          <a:prstGeom prst="rect">
            <a:avLst/>
          </a:prstGeom>
        </p:spPr>
        <p:txBody>
          <a:bodyPr wrap="none">
            <a:spAutoFit/>
          </a:bodyPr>
          <a:lstStyle/>
          <a:p>
            <a:r>
              <a:rPr lang="en-US" altLang="ja-JP" dirty="0">
                <a:hlinkClick r:id="rId3"/>
              </a:rPr>
              <a:t>http://iss.ndl.go.jp</a:t>
            </a:r>
            <a:endParaRPr lang="ja-JP" altLang="en-US" dirty="0"/>
          </a:p>
        </p:txBody>
      </p:sp>
      <p:sp>
        <p:nvSpPr>
          <p:cNvPr id="7" name="フッター プレースホルダー 6"/>
          <p:cNvSpPr>
            <a:spLocks noGrp="1"/>
          </p:cNvSpPr>
          <p:nvPr>
            <p:ph type="ftr" sz="quarter" idx="11"/>
          </p:nvPr>
        </p:nvSpPr>
        <p:spPr/>
        <p:txBody>
          <a:bodyPr/>
          <a:lstStyle/>
          <a:p>
            <a:endParaRPr kumimoji="0" lang="en-US" dirty="0"/>
          </a:p>
        </p:txBody>
      </p:sp>
      <p:sp>
        <p:nvSpPr>
          <p:cNvPr id="8" name="円/楕円 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98175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 y="0"/>
            <a:ext cx="12092683" cy="848650"/>
          </a:xfrm>
        </p:spPr>
        <p:txBody>
          <a:bodyPr>
            <a:normAutofit/>
          </a:bodyPr>
          <a:lstStyle/>
          <a:p>
            <a:r>
              <a:rPr lang="ja-JP" altLang="en-US" dirty="0" smtClean="0">
                <a:latin typeface="メイリオ" pitchFamily="50" charset="-128"/>
              </a:rPr>
              <a:t>　</a:t>
            </a:r>
            <a:r>
              <a:rPr lang="ja-JP" altLang="en-US" sz="4000" dirty="0"/>
              <a:t> ☆</a:t>
            </a:r>
            <a:r>
              <a:rPr lang="ja-JP" altLang="en-US" sz="4000" dirty="0" smtClean="0">
                <a:latin typeface="メイリオ" pitchFamily="50" charset="-128"/>
              </a:rPr>
              <a:t>国立</a:t>
            </a:r>
            <a:r>
              <a:rPr lang="ja-JP" altLang="en-US" sz="4000" dirty="0">
                <a:latin typeface="メイリオ" pitchFamily="50" charset="-128"/>
              </a:rPr>
              <a:t>国会図書館サーチのコンセプト</a:t>
            </a:r>
          </a:p>
        </p:txBody>
      </p:sp>
      <p:sp>
        <p:nvSpPr>
          <p:cNvPr id="4100" name="Rectangle 5"/>
          <p:cNvSpPr>
            <a:spLocks noGrp="1" noChangeArrowheads="1"/>
          </p:cNvSpPr>
          <p:nvPr>
            <p:ph idx="1"/>
          </p:nvPr>
        </p:nvSpPr>
        <p:spPr>
          <a:xfrm>
            <a:off x="1847528" y="1268761"/>
            <a:ext cx="8229600" cy="5086003"/>
          </a:xfrm>
        </p:spPr>
        <p:txBody>
          <a:bodyPr>
            <a:normAutofit/>
          </a:bodyPr>
          <a:lstStyle/>
          <a:p>
            <a:pPr eaLnBrk="1" fontAlgn="ctr" hangingPunct="1">
              <a:spcBef>
                <a:spcPct val="0"/>
              </a:spcBef>
              <a:buFontTx/>
              <a:buNone/>
            </a:pPr>
            <a:endParaRPr lang="en-US" altLang="ja-JP" dirty="0" smtClean="0"/>
          </a:p>
          <a:p>
            <a:pPr lvl="1" fontAlgn="ctr">
              <a:spcBef>
                <a:spcPct val="0"/>
              </a:spcBef>
              <a:buFontTx/>
              <a:buNone/>
            </a:pPr>
            <a:endParaRPr lang="en-US" altLang="ja-JP" dirty="0">
              <a:ea typeface="メイリオ"/>
            </a:endParaRPr>
          </a:p>
        </p:txBody>
      </p:sp>
      <p:sp>
        <p:nvSpPr>
          <p:cNvPr id="6" name="スライド番号プレースホルダ 5"/>
          <p:cNvSpPr>
            <a:spLocks noGrp="1"/>
          </p:cNvSpPr>
          <p:nvPr>
            <p:ph type="sldNum" sz="quarter" idx="12"/>
          </p:nvPr>
        </p:nvSpPr>
        <p:spPr>
          <a:xfrm>
            <a:off x="8077200" y="6245225"/>
            <a:ext cx="2133600" cy="476250"/>
          </a:xfrm>
          <a:prstGeom prst="rect">
            <a:avLst/>
          </a:prstGeom>
        </p:spPr>
        <p:txBody>
          <a:bodyPr/>
          <a:lstStyle/>
          <a:p>
            <a:pPr>
              <a:defRPr/>
            </a:pPr>
            <a:fld id="{2C1F3049-D534-4E7E-A76F-A2DE6C68EC09}" type="slidenum">
              <a:rPr lang="en-US" altLang="ja-JP"/>
              <a:pPr>
                <a:defRPr/>
              </a:pPr>
              <a:t>52</a:t>
            </a:fld>
            <a:endParaRPr lang="en-US" altLang="ja-JP" dirty="0"/>
          </a:p>
        </p:txBody>
      </p:sp>
      <p:grpSp>
        <p:nvGrpSpPr>
          <p:cNvPr id="2" name="グループ化 10"/>
          <p:cNvGrpSpPr/>
          <p:nvPr/>
        </p:nvGrpSpPr>
        <p:grpSpPr>
          <a:xfrm>
            <a:off x="1256656" y="1113627"/>
            <a:ext cx="8820472" cy="5661248"/>
            <a:chOff x="683568" y="0"/>
            <a:chExt cx="7528840" cy="6799752"/>
          </a:xfrm>
        </p:grpSpPr>
        <p:pic>
          <p:nvPicPr>
            <p:cNvPr id="12" name="図 11" descr="利用イメージ.jpg"/>
            <p:cNvPicPr>
              <a:picLocks noChangeAspect="1"/>
            </p:cNvPicPr>
            <p:nvPr/>
          </p:nvPicPr>
          <p:blipFill>
            <a:blip r:embed="rId3" cstate="print"/>
            <a:stretch>
              <a:fillRect/>
            </a:stretch>
          </p:blipFill>
          <p:spPr>
            <a:xfrm>
              <a:off x="726992" y="28503"/>
              <a:ext cx="7485416" cy="6771249"/>
            </a:xfrm>
            <a:prstGeom prst="rect">
              <a:avLst/>
            </a:prstGeom>
          </p:spPr>
        </p:pic>
        <p:sp>
          <p:nvSpPr>
            <p:cNvPr id="13" name="正方形/長方形 12"/>
            <p:cNvSpPr/>
            <p:nvPr/>
          </p:nvSpPr>
          <p:spPr>
            <a:xfrm>
              <a:off x="683568" y="0"/>
              <a:ext cx="2016224" cy="4766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grpSp>
      <p:sp>
        <p:nvSpPr>
          <p:cNvPr id="18" name="円/楕円 17"/>
          <p:cNvSpPr/>
          <p:nvPr/>
        </p:nvSpPr>
        <p:spPr>
          <a:xfrm>
            <a:off x="2994148" y="3007968"/>
            <a:ext cx="2160240" cy="554360"/>
          </a:xfrm>
          <a:prstGeom prst="ellipse">
            <a:avLst/>
          </a:prstGeom>
          <a:solidFill>
            <a:schemeClr val="accent5">
              <a:lumMod val="40000"/>
              <a:lumOff val="6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002060"/>
                </a:solidFill>
                <a:ea typeface="メイリオ"/>
              </a:rPr>
              <a:t>多様なルート</a:t>
            </a:r>
          </a:p>
        </p:txBody>
      </p:sp>
      <p:sp>
        <p:nvSpPr>
          <p:cNvPr id="19" name="円/楕円 18"/>
          <p:cNvSpPr/>
          <p:nvPr/>
        </p:nvSpPr>
        <p:spPr>
          <a:xfrm>
            <a:off x="8708976" y="1113627"/>
            <a:ext cx="2736304" cy="554360"/>
          </a:xfrm>
          <a:prstGeom prst="ellipse">
            <a:avLst/>
          </a:prstGeom>
          <a:solidFill>
            <a:schemeClr val="accent5">
              <a:lumMod val="40000"/>
              <a:lumOff val="6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002060"/>
                </a:solidFill>
                <a:ea typeface="メイリオ"/>
              </a:rPr>
              <a:t>多彩な検索支援</a:t>
            </a:r>
          </a:p>
        </p:txBody>
      </p:sp>
      <p:sp>
        <p:nvSpPr>
          <p:cNvPr id="20" name="円/楕円 19"/>
          <p:cNvSpPr/>
          <p:nvPr/>
        </p:nvSpPr>
        <p:spPr>
          <a:xfrm>
            <a:off x="8805521" y="4626099"/>
            <a:ext cx="2771800" cy="626368"/>
          </a:xfrm>
          <a:prstGeom prst="ellipse">
            <a:avLst/>
          </a:prstGeom>
          <a:solidFill>
            <a:schemeClr val="accent5">
              <a:lumMod val="40000"/>
              <a:lumOff val="60000"/>
            </a:scheme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002060"/>
                </a:solidFill>
                <a:ea typeface="メイリオ"/>
              </a:rPr>
              <a:t>多様な検索対象</a:t>
            </a:r>
          </a:p>
        </p:txBody>
      </p:sp>
      <p:pic>
        <p:nvPicPr>
          <p:cNvPr id="1026" name="Picture 2"/>
          <p:cNvPicPr>
            <a:picLocks noChangeAspect="1" noChangeArrowheads="1"/>
          </p:cNvPicPr>
          <p:nvPr/>
        </p:nvPicPr>
        <p:blipFill>
          <a:blip r:embed="rId4" cstate="print"/>
          <a:srcRect/>
          <a:stretch>
            <a:fillRect/>
          </a:stretch>
        </p:blipFill>
        <p:spPr bwMode="auto">
          <a:xfrm>
            <a:off x="11139171" y="110000"/>
            <a:ext cx="876300" cy="628650"/>
          </a:xfrm>
          <a:prstGeom prst="rect">
            <a:avLst/>
          </a:prstGeom>
          <a:ln>
            <a:noFill/>
          </a:ln>
          <a:effectLst>
            <a:outerShdw blurRad="292100" dist="139700" dir="2700000" algn="tl" rotWithShape="0">
              <a:srgbClr val="333333">
                <a:alpha val="65000"/>
              </a:srgbClr>
            </a:outerShdw>
          </a:effectLst>
        </p:spPr>
      </p:pic>
      <p:sp>
        <p:nvSpPr>
          <p:cNvPr id="14" name="フッター プレースホルダ 13"/>
          <p:cNvSpPr>
            <a:spLocks noGrp="1"/>
          </p:cNvSpPr>
          <p:nvPr>
            <p:ph type="ftr" sz="quarter" idx="11"/>
          </p:nvPr>
        </p:nvSpPr>
        <p:spPr/>
        <p:txBody>
          <a:bodyPr/>
          <a:lstStyle/>
          <a:p>
            <a:r>
              <a:rPr kumimoji="0" lang="en-US" altLang="ja-JP" smtClean="0"/>
              <a:t>National Diet Library (NDL)</a:t>
            </a:r>
            <a:endParaRPr kumimoji="0" lang="en-US"/>
          </a:p>
        </p:txBody>
      </p:sp>
      <p:sp>
        <p:nvSpPr>
          <p:cNvPr id="15" name="円/楕円 1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64275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タイトル 2"/>
          <p:cNvSpPr>
            <a:spLocks noGrp="1"/>
          </p:cNvSpPr>
          <p:nvPr>
            <p:ph type="title"/>
          </p:nvPr>
        </p:nvSpPr>
        <p:spPr>
          <a:xfrm>
            <a:off x="1524000" y="0"/>
            <a:ext cx="9144000" cy="928688"/>
          </a:xfrm>
        </p:spPr>
        <p:txBody>
          <a:bodyPr>
            <a:normAutofit/>
          </a:bodyPr>
          <a:lstStyle/>
          <a:p>
            <a:r>
              <a:rPr lang="ja-JP" altLang="en-US" sz="3600" dirty="0"/>
              <a:t>「国立国会図書館サーチ」の全体イメージ</a:t>
            </a:r>
            <a:endParaRPr lang="ja-JP" altLang="en-US" sz="3600" dirty="0">
              <a:latin typeface="HG丸ｺﾞｼｯｸM-PRO" pitchFamily="50" charset="-128"/>
              <a:ea typeface="HG丸ｺﾞｼｯｸM-PRO" pitchFamily="50" charset="-128"/>
            </a:endParaRPr>
          </a:p>
        </p:txBody>
      </p:sp>
      <p:sp>
        <p:nvSpPr>
          <p:cNvPr id="6" name="スライド番号プレースホルダ 5"/>
          <p:cNvSpPr>
            <a:spLocks noGrp="1"/>
          </p:cNvSpPr>
          <p:nvPr>
            <p:ph type="sldNum" sz="quarter" idx="4294967295"/>
          </p:nvPr>
        </p:nvSpPr>
        <p:spPr>
          <a:xfrm>
            <a:off x="8882064" y="6356351"/>
            <a:ext cx="1328737" cy="365125"/>
          </a:xfrm>
          <a:prstGeom prst="rect">
            <a:avLst/>
          </a:prstGeom>
        </p:spPr>
        <p:txBody>
          <a:bodyPr/>
          <a:lstStyle/>
          <a:p>
            <a:pPr>
              <a:defRPr/>
            </a:pPr>
            <a:fld id="{BE15A605-07C9-40F0-9E04-17195E3A886A}" type="slidenum">
              <a:rPr lang="ja-JP" altLang="en-US">
                <a:latin typeface="HG丸ｺﾞｼｯｸM-PRO" pitchFamily="50" charset="-128"/>
                <a:ea typeface="HG丸ｺﾞｼｯｸM-PRO" pitchFamily="50" charset="-128"/>
              </a:rPr>
              <a:pPr>
                <a:defRPr/>
              </a:pPr>
              <a:t>53</a:t>
            </a:fld>
            <a:endParaRPr lang="ja-JP" altLang="en-US" dirty="0">
              <a:latin typeface="HG丸ｺﾞｼｯｸM-PRO" pitchFamily="50" charset="-128"/>
              <a:ea typeface="HG丸ｺﾞｼｯｸM-PRO" pitchFamily="50" charset="-128"/>
            </a:endParaRPr>
          </a:p>
        </p:txBody>
      </p:sp>
      <p:sp>
        <p:nvSpPr>
          <p:cNvPr id="99" name="テキスト ボックス 161"/>
          <p:cNvSpPr txBox="1">
            <a:spLocks noChangeArrowheads="1"/>
          </p:cNvSpPr>
          <p:nvPr/>
        </p:nvSpPr>
        <p:spPr bwMode="auto">
          <a:xfrm>
            <a:off x="1847529" y="1628801"/>
            <a:ext cx="1871663" cy="584775"/>
          </a:xfrm>
          <a:prstGeom prst="rect">
            <a:avLst/>
          </a:prstGeom>
          <a:noFill/>
          <a:ln w="9525">
            <a:noFill/>
            <a:miter lim="800000"/>
            <a:headEnd/>
            <a:tailEnd/>
          </a:ln>
        </p:spPr>
        <p:txBody>
          <a:bodyPr>
            <a:spAutoFit/>
          </a:bodyPr>
          <a:lstStyle/>
          <a:p>
            <a:pPr>
              <a:defRPr/>
            </a:pPr>
            <a:r>
              <a:rPr lang="ja-JP" altLang="en-US" sz="1600" dirty="0">
                <a:solidFill>
                  <a:srgbClr val="FF0000"/>
                </a:solidFill>
                <a:latin typeface="HG丸ｺﾞｼｯｸM-PRO" pitchFamily="50" charset="-128"/>
                <a:ea typeface="HG丸ｺﾞｼｯｸM-PRO" pitchFamily="50" charset="-128"/>
              </a:rPr>
              <a:t>他のネットワークと相互補完して</a:t>
            </a:r>
            <a:endParaRPr lang="en-US" altLang="ja-JP" sz="1600" dirty="0">
              <a:solidFill>
                <a:srgbClr val="FF0000"/>
              </a:solidFill>
              <a:latin typeface="HG丸ｺﾞｼｯｸM-PRO" pitchFamily="50" charset="-128"/>
              <a:ea typeface="HG丸ｺﾞｼｯｸM-PRO" pitchFamily="50" charset="-128"/>
            </a:endParaRPr>
          </a:p>
        </p:txBody>
      </p:sp>
      <p:grpSp>
        <p:nvGrpSpPr>
          <p:cNvPr id="2" name="グループ化 156"/>
          <p:cNvGrpSpPr>
            <a:grpSpLocks/>
          </p:cNvGrpSpPr>
          <p:nvPr/>
        </p:nvGrpSpPr>
        <p:grpSpPr bwMode="auto">
          <a:xfrm>
            <a:off x="8400256" y="1311946"/>
            <a:ext cx="635794" cy="1612999"/>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106" name="AutoShape 19"/>
          <p:cNvSpPr>
            <a:spLocks noChangeArrowheads="1"/>
          </p:cNvSpPr>
          <p:nvPr/>
        </p:nvSpPr>
        <p:spPr bwMode="auto">
          <a:xfrm>
            <a:off x="7772546" y="1484784"/>
            <a:ext cx="2895455" cy="360040"/>
          </a:xfrm>
          <a:prstGeom prst="roundRect">
            <a:avLst>
              <a:gd name="adj" fmla="val 11093"/>
            </a:avLst>
          </a:prstGeom>
          <a:solidFill>
            <a:schemeClr val="bg1">
              <a:lumMod val="50000"/>
              <a:alpha val="80000"/>
            </a:schemeClr>
          </a:solidFill>
          <a:ln w="19050" algn="ctr">
            <a:noFill/>
            <a:round/>
            <a:headEnd/>
            <a:tailEnd/>
          </a:ln>
          <a:effectLst/>
        </p:spPr>
        <p:txBody>
          <a:bodyPr wrap="none" anchor="ctr"/>
          <a:lstStyle/>
          <a:p>
            <a:pPr marL="342900" indent="-342900">
              <a:defRPr/>
            </a:pPr>
            <a:r>
              <a:rPr lang="en-US" altLang="ja-JP" sz="1600" dirty="0">
                <a:solidFill>
                  <a:schemeClr val="bg1"/>
                </a:solidFill>
                <a:latin typeface="HG丸ｺﾞｼｯｸM-PRO" pitchFamily="50" charset="-128"/>
                <a:ea typeface="HG丸ｺﾞｼｯｸM-PRO" pitchFamily="50" charset="-128"/>
              </a:rPr>
              <a:t>Google, Yahoo! </a:t>
            </a:r>
            <a:r>
              <a:rPr lang="ja-JP" altLang="en-US" sz="1600" dirty="0">
                <a:solidFill>
                  <a:schemeClr val="bg1"/>
                </a:solidFill>
                <a:latin typeface="HG丸ｺﾞｼｯｸM-PRO" pitchFamily="50" charset="-128"/>
                <a:ea typeface="HG丸ｺﾞｼｯｸM-PRO" pitchFamily="50" charset="-128"/>
              </a:rPr>
              <a:t>等</a:t>
            </a:r>
            <a:endParaRPr lang="en-US" altLang="ja-JP" sz="1600" dirty="0">
              <a:solidFill>
                <a:schemeClr val="bg1"/>
              </a:solidFill>
              <a:latin typeface="HG丸ｺﾞｼｯｸM-PRO" pitchFamily="50" charset="-128"/>
              <a:ea typeface="HG丸ｺﾞｼｯｸM-PRO" pitchFamily="50" charset="-128"/>
            </a:endParaRPr>
          </a:p>
        </p:txBody>
      </p:sp>
      <p:cxnSp>
        <p:nvCxnSpPr>
          <p:cNvPr id="107" name="直線矢印コネクタ 106"/>
          <p:cNvCxnSpPr>
            <a:stCxn id="120" idx="4"/>
            <a:endCxn id="45" idx="2"/>
          </p:cNvCxnSpPr>
          <p:nvPr/>
        </p:nvCxnSpPr>
        <p:spPr bwMode="auto">
          <a:xfrm rot="5400000" flipH="1">
            <a:off x="5777255" y="1623508"/>
            <a:ext cx="1698378" cy="1132896"/>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5141516" y="2896270"/>
            <a:ext cx="5202957"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2400" b="1" dirty="0">
                <a:solidFill>
                  <a:schemeClr val="bg1"/>
                </a:solidFill>
                <a:latin typeface="HG丸ｺﾞｼｯｸM-PRO" pitchFamily="50" charset="-128"/>
                <a:ea typeface="HG丸ｺﾞｼｯｸM-PRO" pitchFamily="50" charset="-128"/>
              </a:rPr>
              <a:t>国立国会図書館サーチ</a:t>
            </a:r>
            <a:endParaRPr lang="en-US" altLang="ja-JP" sz="2400" b="1" dirty="0">
              <a:solidFill>
                <a:schemeClr val="bg1"/>
              </a:solidFill>
              <a:latin typeface="HG丸ｺﾞｼｯｸM-PRO" pitchFamily="50" charset="-128"/>
              <a:ea typeface="HG丸ｺﾞｼｯｸM-PRO" pitchFamily="50" charset="-128"/>
            </a:endParaRPr>
          </a:p>
          <a:p>
            <a:pPr algn="ctr"/>
            <a:r>
              <a:rPr lang="en-US" altLang="ja-JP" b="1" dirty="0">
                <a:solidFill>
                  <a:schemeClr val="bg1"/>
                </a:solidFill>
                <a:latin typeface="HG丸ｺﾞｼｯｸM-PRO" pitchFamily="50" charset="-128"/>
                <a:ea typeface="HG丸ｺﾞｼｯｸM-PRO" pitchFamily="50" charset="-128"/>
              </a:rPr>
              <a:t>NDL Search</a:t>
            </a:r>
            <a:endParaRPr lang="ja-JP" altLang="en-US" b="1" dirty="0">
              <a:solidFill>
                <a:schemeClr val="bg1"/>
              </a:solidFill>
              <a:latin typeface="HG丸ｺﾞｼｯｸM-PRO" pitchFamily="50" charset="-128"/>
              <a:ea typeface="HG丸ｺﾞｼｯｸM-PRO" pitchFamily="50" charset="-128"/>
            </a:endParaRPr>
          </a:p>
        </p:txBody>
      </p:sp>
      <p:cxnSp>
        <p:nvCxnSpPr>
          <p:cNvPr id="109" name="直線矢印コネクタ 108"/>
          <p:cNvCxnSpPr>
            <a:stCxn id="118" idx="0"/>
            <a:endCxn id="131" idx="4"/>
          </p:cNvCxnSpPr>
          <p:nvPr/>
        </p:nvCxnSpPr>
        <p:spPr bwMode="auto">
          <a:xfrm rot="5400000" flipH="1" flipV="1">
            <a:off x="5363256" y="4689125"/>
            <a:ext cx="597793" cy="48235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0" name="直線矢印コネクタ 109"/>
          <p:cNvCxnSpPr>
            <a:stCxn id="117" idx="0"/>
            <a:endCxn id="131" idx="3"/>
          </p:cNvCxnSpPr>
          <p:nvPr/>
        </p:nvCxnSpPr>
        <p:spPr bwMode="auto">
          <a:xfrm rot="5400000" flipH="1" flipV="1">
            <a:off x="4471615" y="4261242"/>
            <a:ext cx="734958" cy="1200961"/>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1" name="直線矢印コネクタ 110"/>
          <p:cNvCxnSpPr>
            <a:stCxn id="133" idx="0"/>
            <a:endCxn id="129" idx="4"/>
          </p:cNvCxnSpPr>
          <p:nvPr/>
        </p:nvCxnSpPr>
        <p:spPr bwMode="auto">
          <a:xfrm rot="5400000" flipH="1" flipV="1">
            <a:off x="7246840" y="5028623"/>
            <a:ext cx="678309" cy="1087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2" name="直線矢印コネクタ 111"/>
          <p:cNvCxnSpPr>
            <a:stCxn id="116" idx="0"/>
            <a:endCxn id="129" idx="4"/>
          </p:cNvCxnSpPr>
          <p:nvPr/>
        </p:nvCxnSpPr>
        <p:spPr bwMode="auto">
          <a:xfrm rot="5400000" flipH="1" flipV="1">
            <a:off x="6707109" y="4488892"/>
            <a:ext cx="678309" cy="1090340"/>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3" name="直線矢印コネクタ 112"/>
          <p:cNvCxnSpPr>
            <a:stCxn id="115" idx="0"/>
            <a:endCxn id="127" idx="5"/>
          </p:cNvCxnSpPr>
          <p:nvPr/>
        </p:nvCxnSpPr>
        <p:spPr bwMode="auto">
          <a:xfrm rot="16200000" flipV="1">
            <a:off x="9441072" y="4900004"/>
            <a:ext cx="822965" cy="11443"/>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4" name="直線矢印コネクタ 113"/>
          <p:cNvCxnSpPr>
            <a:stCxn id="119" idx="0"/>
            <a:endCxn id="127" idx="4"/>
          </p:cNvCxnSpPr>
          <p:nvPr/>
        </p:nvCxnSpPr>
        <p:spPr bwMode="auto">
          <a:xfrm rot="5400000" flipH="1" flipV="1">
            <a:off x="8700195" y="4660611"/>
            <a:ext cx="669801" cy="611394"/>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15" name="AutoShape 8"/>
          <p:cNvSpPr>
            <a:spLocks noChangeArrowheads="1"/>
          </p:cNvSpPr>
          <p:nvPr/>
        </p:nvSpPr>
        <p:spPr bwMode="auto">
          <a:xfrm>
            <a:off x="9364089" y="5317207"/>
            <a:ext cx="988371"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レファレンス</a:t>
            </a:r>
          </a:p>
        </p:txBody>
      </p:sp>
      <p:sp>
        <p:nvSpPr>
          <p:cNvPr id="116" name="AutoShape 8"/>
          <p:cNvSpPr>
            <a:spLocks noChangeArrowheads="1"/>
          </p:cNvSpPr>
          <p:nvPr/>
        </p:nvSpPr>
        <p:spPr bwMode="auto">
          <a:xfrm>
            <a:off x="6023993" y="5373216"/>
            <a:ext cx="954199"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lgn="ctr">
              <a:defRPr/>
            </a:pPr>
            <a:r>
              <a:rPr lang="en-US" altLang="ja-JP" sz="1600" dirty="0">
                <a:latin typeface="HG丸ｺﾞｼｯｸM-PRO" pitchFamily="50" charset="-128"/>
                <a:ea typeface="HG丸ｺﾞｼｯｸM-PRO" pitchFamily="50" charset="-128"/>
              </a:rPr>
              <a:t>NDL</a:t>
            </a:r>
          </a:p>
          <a:p>
            <a:pPr marL="342900" indent="-342900" algn="ctr">
              <a:defRPr/>
            </a:pPr>
            <a:r>
              <a:rPr lang="ja-JP" altLang="en-US" sz="1600" dirty="0">
                <a:latin typeface="HG丸ｺﾞｼｯｸM-PRO" pitchFamily="50" charset="-128"/>
                <a:ea typeface="HG丸ｺﾞｼｯｸM-PRO" pitchFamily="50" charset="-128"/>
              </a:rPr>
              <a:t>蔵書目録</a:t>
            </a:r>
          </a:p>
        </p:txBody>
      </p:sp>
      <p:sp>
        <p:nvSpPr>
          <p:cNvPr id="117" name="AutoShape 8"/>
          <p:cNvSpPr>
            <a:spLocks noChangeArrowheads="1"/>
          </p:cNvSpPr>
          <p:nvPr/>
        </p:nvSpPr>
        <p:spPr bwMode="auto">
          <a:xfrm>
            <a:off x="3647728" y="5229200"/>
            <a:ext cx="1181772" cy="1440160"/>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a:defRPr/>
            </a:pPr>
            <a:r>
              <a:rPr lang="en-US" altLang="ja-JP" sz="1600" dirty="0">
                <a:latin typeface="HG丸ｺﾞｼｯｸM-PRO" pitchFamily="50" charset="-128"/>
                <a:ea typeface="HG丸ｺﾞｼｯｸM-PRO" pitchFamily="50" charset="-128"/>
              </a:rPr>
              <a:t>NDL</a:t>
            </a:r>
          </a:p>
          <a:p>
            <a:pPr marL="342900" indent="-342900" algn="ctr">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アーカイブ</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（国会関連</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情報を含む）</a:t>
            </a:r>
          </a:p>
        </p:txBody>
      </p:sp>
      <p:sp>
        <p:nvSpPr>
          <p:cNvPr id="118" name="AutoShape 8"/>
          <p:cNvSpPr>
            <a:spLocks noChangeArrowheads="1"/>
          </p:cNvSpPr>
          <p:nvPr/>
        </p:nvSpPr>
        <p:spPr bwMode="auto">
          <a:xfrm>
            <a:off x="4943873" y="5229200"/>
            <a:ext cx="954199" cy="1440160"/>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a:defRPr/>
            </a:pPr>
            <a:r>
              <a:rPr lang="ja-JP" altLang="en-US" sz="1600" dirty="0">
                <a:latin typeface="HG丸ｺﾞｼｯｸM-PRO" pitchFamily="50" charset="-128"/>
                <a:ea typeface="HG丸ｺﾞｼｯｸM-PRO" pitchFamily="50" charset="-128"/>
              </a:rPr>
              <a:t>各機関</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a:defRPr/>
            </a:pPr>
            <a:r>
              <a:rPr lang="ja-JP" altLang="en-US" sz="1600" dirty="0">
                <a:latin typeface="HG丸ｺﾞｼｯｸM-PRO" pitchFamily="50" charset="-128"/>
                <a:ea typeface="HG丸ｺﾞｼｯｸM-PRO" pitchFamily="50" charset="-128"/>
              </a:rPr>
              <a:t>アーカイブ</a:t>
            </a:r>
          </a:p>
        </p:txBody>
      </p:sp>
      <p:sp>
        <p:nvSpPr>
          <p:cNvPr id="119" name="AutoShape 8"/>
          <p:cNvSpPr>
            <a:spLocks noChangeArrowheads="1"/>
          </p:cNvSpPr>
          <p:nvPr/>
        </p:nvSpPr>
        <p:spPr bwMode="auto">
          <a:xfrm>
            <a:off x="8256241" y="5301208"/>
            <a:ext cx="946313"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a:defRPr/>
            </a:pPr>
            <a:r>
              <a:rPr lang="en-US" altLang="ja-JP" sz="1600" dirty="0">
                <a:latin typeface="HG丸ｺﾞｼｯｸM-PRO" pitchFamily="50" charset="-128"/>
                <a:ea typeface="HG丸ｺﾞｼｯｸM-PRO" pitchFamily="50" charset="-128"/>
              </a:rPr>
              <a:t>NDL</a:t>
            </a:r>
          </a:p>
          <a:p>
            <a:pPr marL="342900" indent="-342900" algn="ctr">
              <a:defRPr/>
            </a:pPr>
            <a:r>
              <a:rPr lang="ja-JP" altLang="en-US" sz="1600" dirty="0">
                <a:latin typeface="HG丸ｺﾞｼｯｸM-PRO" pitchFamily="50" charset="-128"/>
                <a:ea typeface="HG丸ｺﾞｼｯｸM-PRO" pitchFamily="50" charset="-128"/>
              </a:rPr>
              <a:t>レファレンス</a:t>
            </a:r>
          </a:p>
        </p:txBody>
      </p:sp>
      <p:sp>
        <p:nvSpPr>
          <p:cNvPr id="120" name="Oval 15"/>
          <p:cNvSpPr>
            <a:spLocks noChangeArrowheads="1"/>
          </p:cNvSpPr>
          <p:nvPr/>
        </p:nvSpPr>
        <p:spPr bwMode="auto">
          <a:xfrm>
            <a:off x="5625562" y="2462883"/>
            <a:ext cx="3134661" cy="576263"/>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a:defRPr/>
            </a:pPr>
            <a:r>
              <a:rPr lang="ja-JP" altLang="en-US" sz="2000" b="1" dirty="0">
                <a:latin typeface="HG丸ｺﾞｼｯｸM-PRO" pitchFamily="50" charset="-128"/>
                <a:ea typeface="HG丸ｺﾞｼｯｸM-PRO" pitchFamily="50" charset="-128"/>
              </a:rPr>
              <a:t>統合検索サービスを提供</a:t>
            </a:r>
          </a:p>
        </p:txBody>
      </p:sp>
      <p:sp>
        <p:nvSpPr>
          <p:cNvPr id="121" name="Oval 15"/>
          <p:cNvSpPr>
            <a:spLocks noChangeArrowheads="1"/>
          </p:cNvSpPr>
          <p:nvPr/>
        </p:nvSpPr>
        <p:spPr bwMode="auto">
          <a:xfrm>
            <a:off x="4183886" y="4809207"/>
            <a:ext cx="5800547" cy="431800"/>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a:defRPr/>
            </a:pPr>
            <a:r>
              <a:rPr lang="ja-JP" altLang="en-US" sz="2000" b="1" dirty="0">
                <a:latin typeface="HG丸ｺﾞｼｯｸM-PRO" pitchFamily="50" charset="-128"/>
                <a:ea typeface="HG丸ｺﾞｼｯｸM-PRO" pitchFamily="50" charset="-128"/>
              </a:rPr>
              <a:t>メタデータを集約</a:t>
            </a:r>
          </a:p>
        </p:txBody>
      </p:sp>
      <p:sp>
        <p:nvSpPr>
          <p:cNvPr id="122" name="テキスト ボックス 159"/>
          <p:cNvSpPr txBox="1">
            <a:spLocks noChangeArrowheads="1"/>
          </p:cNvSpPr>
          <p:nvPr/>
        </p:nvSpPr>
        <p:spPr bwMode="auto">
          <a:xfrm>
            <a:off x="5447929" y="1844824"/>
            <a:ext cx="1669191" cy="338554"/>
          </a:xfrm>
          <a:prstGeom prst="rect">
            <a:avLst/>
          </a:prstGeom>
          <a:solidFill>
            <a:schemeClr val="bg1">
              <a:alpha val="45000"/>
            </a:schemeClr>
          </a:solidFill>
          <a:ln w="9525">
            <a:noFill/>
            <a:miter lim="800000"/>
            <a:headEnd/>
            <a:tailEnd/>
          </a:ln>
        </p:spPr>
        <p:txBody>
          <a:bodyPr wrap="square">
            <a:spAutoFit/>
          </a:bodyPr>
          <a:lstStyle/>
          <a:p>
            <a:pPr algn="ctr">
              <a:defRPr/>
            </a:pPr>
            <a:r>
              <a:rPr lang="en-US" altLang="ja-JP" sz="1600" dirty="0">
                <a:solidFill>
                  <a:srgbClr val="FF0000"/>
                </a:solidFill>
                <a:latin typeface="HG丸ｺﾞｼｯｸM-PRO" pitchFamily="50" charset="-128"/>
                <a:ea typeface="HG丸ｺﾞｼｯｸM-PRO" pitchFamily="50" charset="-128"/>
              </a:rPr>
              <a:t>NDL</a:t>
            </a:r>
            <a:r>
              <a:rPr lang="ja-JP" altLang="en-US" sz="1600" dirty="0">
                <a:solidFill>
                  <a:srgbClr val="FF0000"/>
                </a:solidFill>
                <a:latin typeface="HG丸ｺﾞｼｯｸM-PRO" pitchFamily="50" charset="-128"/>
                <a:ea typeface="HG丸ｺﾞｼｯｸM-PRO" pitchFamily="50" charset="-128"/>
              </a:rPr>
              <a:t>から直接</a:t>
            </a:r>
            <a:endParaRPr lang="en-US" altLang="ja-JP" sz="1600" dirty="0">
              <a:solidFill>
                <a:srgbClr val="FF0000"/>
              </a:solidFill>
              <a:latin typeface="HG丸ｺﾞｼｯｸM-PRO" pitchFamily="50" charset="-128"/>
              <a:ea typeface="HG丸ｺﾞｼｯｸM-PRO" pitchFamily="50" charset="-128"/>
            </a:endParaRPr>
          </a:p>
        </p:txBody>
      </p:sp>
      <p:sp>
        <p:nvSpPr>
          <p:cNvPr id="127" name="Oval 55"/>
          <p:cNvSpPr>
            <a:spLocks noChangeArrowheads="1"/>
          </p:cNvSpPr>
          <p:nvPr/>
        </p:nvSpPr>
        <p:spPr bwMode="auto">
          <a:xfrm>
            <a:off x="8625142" y="3694783"/>
            <a:ext cx="1431298" cy="936625"/>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a:defRPr/>
            </a:pPr>
            <a:r>
              <a:rPr lang="ja-JP" altLang="en-US" sz="1600" dirty="0">
                <a:latin typeface="HG丸ｺﾞｼｯｸM-PRO" pitchFamily="50" charset="-128"/>
                <a:ea typeface="HG丸ｺﾞｼｯｸM-PRO" pitchFamily="50" charset="-128"/>
              </a:rPr>
              <a:t>レファレンス情報</a:t>
            </a:r>
            <a:endParaRPr lang="en-US" altLang="ja-JP" sz="1600" dirty="0">
              <a:latin typeface="HG丸ｺﾞｼｯｸM-PRO" pitchFamily="50" charset="-128"/>
              <a:ea typeface="HG丸ｺﾞｼｯｸM-PRO" pitchFamily="50" charset="-128"/>
            </a:endParaRPr>
          </a:p>
          <a:p>
            <a:pPr algn="ctr">
              <a:defRPr/>
            </a:pPr>
            <a:r>
              <a:rPr lang="ja-JP" altLang="en-US" sz="1600" dirty="0">
                <a:latin typeface="HG丸ｺﾞｼｯｸM-PRO" pitchFamily="50" charset="-128"/>
                <a:ea typeface="HG丸ｺﾞｼｯｸM-PRO" pitchFamily="50" charset="-128"/>
              </a:rPr>
              <a:t>の総合目録</a:t>
            </a:r>
            <a:endParaRPr lang="en-US" altLang="ja-JP" sz="1600" dirty="0">
              <a:latin typeface="HG丸ｺﾞｼｯｸM-PRO" pitchFamily="50" charset="-128"/>
              <a:ea typeface="HG丸ｺﾞｼｯｸM-PRO" pitchFamily="50" charset="-128"/>
            </a:endParaRPr>
          </a:p>
        </p:txBody>
      </p:sp>
      <p:sp>
        <p:nvSpPr>
          <p:cNvPr id="129" name="Oval 10"/>
          <p:cNvSpPr>
            <a:spLocks noChangeArrowheads="1"/>
          </p:cNvSpPr>
          <p:nvPr/>
        </p:nvSpPr>
        <p:spPr bwMode="auto">
          <a:xfrm>
            <a:off x="6906013" y="3759871"/>
            <a:ext cx="1370839" cy="935037"/>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a:defRPr/>
            </a:pPr>
            <a:r>
              <a:rPr lang="ja-JP" altLang="en-US" dirty="0">
                <a:latin typeface="HG丸ｺﾞｼｯｸM-PRO" pitchFamily="50" charset="-128"/>
                <a:ea typeface="HG丸ｺﾞｼｯｸM-PRO" pitchFamily="50" charset="-128"/>
              </a:rPr>
              <a:t>紙資料の</a:t>
            </a:r>
            <a:endParaRPr lang="en-US" altLang="ja-JP" dirty="0">
              <a:latin typeface="HG丸ｺﾞｼｯｸM-PRO" pitchFamily="50" charset="-128"/>
              <a:ea typeface="HG丸ｺﾞｼｯｸM-PRO" pitchFamily="50" charset="-128"/>
            </a:endParaRPr>
          </a:p>
          <a:p>
            <a:pPr algn="ctr">
              <a:defRPr/>
            </a:pPr>
            <a:r>
              <a:rPr lang="ja-JP" altLang="en-US" dirty="0">
                <a:latin typeface="HG丸ｺﾞｼｯｸM-PRO" pitchFamily="50" charset="-128"/>
                <a:ea typeface="HG丸ｺﾞｼｯｸM-PRO" pitchFamily="50" charset="-128"/>
              </a:rPr>
              <a:t>総合目録</a:t>
            </a:r>
            <a:endParaRPr lang="en-US" altLang="ja-JP" dirty="0">
              <a:latin typeface="HG丸ｺﾞｼｯｸM-PRO" pitchFamily="50" charset="-128"/>
              <a:ea typeface="HG丸ｺﾞｼｯｸM-PRO" pitchFamily="50" charset="-128"/>
            </a:endParaRPr>
          </a:p>
        </p:txBody>
      </p:sp>
      <p:sp>
        <p:nvSpPr>
          <p:cNvPr id="131" name="Oval 19"/>
          <p:cNvSpPr>
            <a:spLocks noChangeArrowheads="1"/>
          </p:cNvSpPr>
          <p:nvPr/>
        </p:nvSpPr>
        <p:spPr bwMode="auto">
          <a:xfrm>
            <a:off x="5247483" y="3694783"/>
            <a:ext cx="1311695" cy="93662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ja-JP" altLang="en-US" dirty="0">
                <a:latin typeface="HG丸ｺﾞｼｯｸM-PRO" pitchFamily="50" charset="-128"/>
                <a:ea typeface="HG丸ｺﾞｼｯｸM-PRO" pitchFamily="50" charset="-128"/>
              </a:rPr>
              <a:t>デジタルの</a:t>
            </a:r>
            <a:endParaRPr lang="en-US" altLang="ja-JP" dirty="0">
              <a:latin typeface="HG丸ｺﾞｼｯｸM-PRO" pitchFamily="50" charset="-128"/>
              <a:ea typeface="HG丸ｺﾞｼｯｸM-PRO" pitchFamily="50" charset="-128"/>
            </a:endParaRPr>
          </a:p>
          <a:p>
            <a:pPr algn="ctr">
              <a:defRPr/>
            </a:pPr>
            <a:r>
              <a:rPr lang="ja-JP" altLang="en-US" dirty="0">
                <a:latin typeface="HG丸ｺﾞｼｯｸM-PRO" pitchFamily="50" charset="-128"/>
                <a:ea typeface="HG丸ｺﾞｼｯｸM-PRO" pitchFamily="50" charset="-128"/>
              </a:rPr>
              <a:t>総合目録</a:t>
            </a:r>
          </a:p>
        </p:txBody>
      </p:sp>
      <p:sp>
        <p:nvSpPr>
          <p:cNvPr id="133" name="AutoShape 8"/>
          <p:cNvSpPr>
            <a:spLocks noChangeArrowheads="1"/>
          </p:cNvSpPr>
          <p:nvPr/>
        </p:nvSpPr>
        <p:spPr bwMode="auto">
          <a:xfrm>
            <a:off x="7104112" y="5373216"/>
            <a:ext cx="952884"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a:defRPr/>
            </a:pPr>
            <a:r>
              <a:rPr lang="ja-JP" altLang="en-US" sz="1600" dirty="0">
                <a:latin typeface="HG丸ｺﾞｼｯｸM-PRO" pitchFamily="50" charset="-128"/>
                <a:ea typeface="HG丸ｺﾞｼｯｸM-PRO" pitchFamily="50" charset="-128"/>
              </a:rPr>
              <a:t>蔵書目録</a:t>
            </a:r>
          </a:p>
        </p:txBody>
      </p:sp>
      <p:sp>
        <p:nvSpPr>
          <p:cNvPr id="45" name="AutoShape 18"/>
          <p:cNvSpPr>
            <a:spLocks noChangeArrowheads="1"/>
          </p:cNvSpPr>
          <p:nvPr/>
        </p:nvSpPr>
        <p:spPr bwMode="auto">
          <a:xfrm>
            <a:off x="1703513" y="908721"/>
            <a:ext cx="8712967" cy="432047"/>
          </a:xfrm>
          <a:prstGeom prst="roundRect">
            <a:avLst>
              <a:gd name="adj" fmla="val 50000"/>
            </a:avLst>
          </a:prstGeom>
          <a:solidFill>
            <a:srgbClr val="FFCCFF"/>
          </a:solidFill>
          <a:ln w="19050" algn="ctr">
            <a:noFill/>
            <a:round/>
            <a:headEnd/>
            <a:tailEnd/>
          </a:ln>
          <a:effectLst/>
        </p:spPr>
        <p:txBody>
          <a:bodyPr wrap="none"/>
          <a:lstStyle/>
          <a:p>
            <a:pPr algn="ctr">
              <a:lnSpc>
                <a:spcPct val="120000"/>
              </a:lnSpc>
              <a:defRPr/>
            </a:pPr>
            <a:endParaRPr lang="ja-JP" altLang="en-US" sz="2800" b="1" dirty="0">
              <a:solidFill>
                <a:schemeClr val="tx1">
                  <a:lumMod val="85000"/>
                  <a:lumOff val="15000"/>
                </a:schemeClr>
              </a:solidFill>
              <a:latin typeface="HG丸ｺﾞｼｯｸM-PRO" pitchFamily="50" charset="-128"/>
              <a:ea typeface="HG丸ｺﾞｼｯｸM-PRO" pitchFamily="50" charset="-128"/>
            </a:endParaRPr>
          </a:p>
        </p:txBody>
      </p:sp>
      <p:sp>
        <p:nvSpPr>
          <p:cNvPr id="10274" name="テキスト ボックス 45"/>
          <p:cNvSpPr txBox="1">
            <a:spLocks noChangeArrowheads="1"/>
          </p:cNvSpPr>
          <p:nvPr/>
        </p:nvSpPr>
        <p:spPr bwMode="auto">
          <a:xfrm>
            <a:off x="2351584" y="921421"/>
            <a:ext cx="7848872" cy="461665"/>
          </a:xfrm>
          <a:prstGeom prst="rect">
            <a:avLst/>
          </a:prstGeom>
          <a:noFill/>
          <a:ln w="9525">
            <a:noFill/>
            <a:miter lim="800000"/>
            <a:headEnd/>
            <a:tailEnd/>
          </a:ln>
        </p:spPr>
        <p:txBody>
          <a:bodyPr wrap="square">
            <a:spAutoFit/>
          </a:bodyPr>
          <a:lstStyle/>
          <a:p>
            <a:pPr algn="ctr"/>
            <a:r>
              <a:rPr lang="ja-JP" altLang="en-US" sz="2400" b="1" dirty="0">
                <a:latin typeface="HG丸ｺﾞｼｯｸM-PRO" pitchFamily="50" charset="-128"/>
                <a:ea typeface="HG丸ｺﾞｼｯｸM-PRO" pitchFamily="50" charset="-128"/>
              </a:rPr>
              <a:t>様々な利用者</a:t>
            </a:r>
          </a:p>
        </p:txBody>
      </p:sp>
      <p:grpSp>
        <p:nvGrpSpPr>
          <p:cNvPr id="3" name="グループ化 158"/>
          <p:cNvGrpSpPr>
            <a:grpSpLocks/>
          </p:cNvGrpSpPr>
          <p:nvPr/>
        </p:nvGrpSpPr>
        <p:grpSpPr bwMode="auto">
          <a:xfrm flipH="1">
            <a:off x="2999656" y="1268760"/>
            <a:ext cx="2304256" cy="1368152"/>
            <a:chOff x="1608262" y="1484784"/>
            <a:chExt cx="1500188" cy="2143125"/>
          </a:xfrm>
        </p:grpSpPr>
        <p:cxnSp>
          <p:nvCxnSpPr>
            <p:cNvPr id="47" name="直線矢印コネクタ 46"/>
            <p:cNvCxnSpPr/>
            <p:nvPr/>
          </p:nvCxnSpPr>
          <p:spPr bwMode="auto">
            <a:xfrm rot="16200000" flipV="1">
              <a:off x="1393915" y="1699131"/>
              <a:ext cx="1356935" cy="92824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bwMode="auto">
            <a:xfrm rot="16200000" flipV="1">
              <a:off x="2429382" y="2948840"/>
              <a:ext cx="786190" cy="571947"/>
            </a:xfrm>
            <a:prstGeom prst="straightConnector1">
              <a:avLst/>
            </a:prstGeom>
            <a:ln w="88900" cmpd="sng">
              <a:solidFill>
                <a:schemeClr val="accent1"/>
              </a:solidFill>
              <a:prstDash val="soli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1" name="AutoShape 14"/>
          <p:cNvSpPr>
            <a:spLocks noChangeArrowheads="1"/>
          </p:cNvSpPr>
          <p:nvPr/>
        </p:nvSpPr>
        <p:spPr bwMode="auto">
          <a:xfrm>
            <a:off x="1596008" y="2636912"/>
            <a:ext cx="2987824"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a:solidFill>
                  <a:schemeClr val="bg1"/>
                </a:solidFill>
                <a:latin typeface="HG丸ｺﾞｼｯｸM-PRO" pitchFamily="50" charset="-128"/>
                <a:ea typeface="HG丸ｺﾞｼｯｸM-PRO" pitchFamily="50" charset="-128"/>
                <a:cs typeface="Arial Unicode MS" pitchFamily="50" charset="-128"/>
              </a:rPr>
              <a:t>連携機関のサービス</a:t>
            </a:r>
            <a:endParaRPr lang="en-US" altLang="ja-JP" b="1"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・公文書館・美術館</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・博物館ネットワーク</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・大学図書館ネットワーク</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・商用</a:t>
            </a:r>
            <a:r>
              <a:rPr lang="en-US" altLang="ja-JP" dirty="0">
                <a:solidFill>
                  <a:schemeClr val="bg1"/>
                </a:solidFill>
                <a:latin typeface="HG丸ｺﾞｼｯｸM-PRO" pitchFamily="50" charset="-128"/>
                <a:ea typeface="HG丸ｺﾞｼｯｸM-PRO" pitchFamily="50" charset="-128"/>
                <a:cs typeface="Arial Unicode MS" pitchFamily="50" charset="-128"/>
              </a:rPr>
              <a:t>DB</a:t>
            </a:r>
            <a:r>
              <a:rPr lang="ja-JP" altLang="en-US" dirty="0">
                <a:solidFill>
                  <a:schemeClr val="bg1"/>
                </a:solidFill>
                <a:latin typeface="HG丸ｺﾞｼｯｸM-PRO" pitchFamily="50" charset="-128"/>
                <a:ea typeface="HG丸ｺﾞｼｯｸM-PRO" pitchFamily="50" charset="-128"/>
                <a:cs typeface="Arial Unicode MS" pitchFamily="50" charset="-128"/>
              </a:rPr>
              <a:t>サービス</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a:solidFill>
                  <a:schemeClr val="bg1"/>
                </a:solidFill>
                <a:latin typeface="HG丸ｺﾞｼｯｸM-PRO" pitchFamily="50" charset="-128"/>
                <a:ea typeface="HG丸ｺﾞｼｯｸM-PRO" pitchFamily="50" charset="-128"/>
                <a:cs typeface="Arial Unicode MS" pitchFamily="50" charset="-128"/>
              </a:rPr>
              <a:t>・海外のデータベース</a:t>
            </a:r>
            <a:endParaRPr lang="en-US" altLang="ja-JP" dirty="0">
              <a:solidFill>
                <a:schemeClr val="bg1"/>
              </a:solidFill>
              <a:latin typeface="HG丸ｺﾞｼｯｸM-PRO" pitchFamily="50" charset="-128"/>
              <a:ea typeface="HG丸ｺﾞｼｯｸM-PRO" pitchFamily="50" charset="-128"/>
              <a:cs typeface="Arial Unicode MS" pitchFamily="50" charset="-128"/>
            </a:endParaRPr>
          </a:p>
          <a:p>
            <a:pPr>
              <a:defRPr/>
            </a:pPr>
            <a:endParaRPr lang="ja-JP" altLang="en-US" dirty="0">
              <a:solidFill>
                <a:schemeClr val="bg1"/>
              </a:solidFill>
              <a:latin typeface="HG丸ｺﾞｼｯｸM-PRO" pitchFamily="50" charset="-128"/>
              <a:ea typeface="HG丸ｺﾞｼｯｸM-PRO" pitchFamily="50" charset="-128"/>
              <a:cs typeface="Arial Unicode MS" pitchFamily="50" charset="-128"/>
            </a:endParaRPr>
          </a:p>
        </p:txBody>
      </p:sp>
      <p:cxnSp>
        <p:nvCxnSpPr>
          <p:cNvPr id="62" name="直線矢印コネクタ 61"/>
          <p:cNvCxnSpPr/>
          <p:nvPr/>
        </p:nvCxnSpPr>
        <p:spPr bwMode="auto">
          <a:xfrm rot="10800000">
            <a:off x="4367808" y="3573016"/>
            <a:ext cx="864096" cy="2"/>
          </a:xfrm>
          <a:prstGeom prst="straightConnector1">
            <a:avLst/>
          </a:prstGeom>
          <a:ln w="1016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8" name="AutoShape 14"/>
          <p:cNvSpPr>
            <a:spLocks noChangeArrowheads="1"/>
          </p:cNvSpPr>
          <p:nvPr/>
        </p:nvSpPr>
        <p:spPr bwMode="auto">
          <a:xfrm>
            <a:off x="1775520" y="5013176"/>
            <a:ext cx="1872208" cy="64752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a:solidFill>
                  <a:schemeClr val="bg1"/>
                </a:solidFill>
                <a:latin typeface="HG丸ｺﾞｼｯｸM-PRO" pitchFamily="50" charset="-128"/>
                <a:ea typeface="HG丸ｺﾞｼｯｸM-PRO" pitchFamily="50" charset="-128"/>
                <a:cs typeface="Arial Unicode MS" pitchFamily="50" charset="-128"/>
              </a:rPr>
              <a:t>研究開発機関</a:t>
            </a:r>
          </a:p>
        </p:txBody>
      </p:sp>
      <p:cxnSp>
        <p:nvCxnSpPr>
          <p:cNvPr id="79" name="直線矢印コネクタ 78"/>
          <p:cNvCxnSpPr/>
          <p:nvPr/>
        </p:nvCxnSpPr>
        <p:spPr bwMode="auto">
          <a:xfrm rot="10800000" flipV="1">
            <a:off x="3503712" y="4437112"/>
            <a:ext cx="1584176" cy="576064"/>
          </a:xfrm>
          <a:prstGeom prst="straightConnector1">
            <a:avLst/>
          </a:prstGeom>
          <a:ln w="101600">
            <a:solidFill>
              <a:srgbClr val="00B05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2" name="横巻き 41"/>
          <p:cNvSpPr/>
          <p:nvPr/>
        </p:nvSpPr>
        <p:spPr>
          <a:xfrm>
            <a:off x="8040216" y="5921896"/>
            <a:ext cx="2556792" cy="936104"/>
          </a:xfrm>
          <a:prstGeom prst="horizontalScroll">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t>情報を集約し多様なルートで利用者に届ける</a:t>
            </a:r>
          </a:p>
        </p:txBody>
      </p:sp>
      <p:sp>
        <p:nvSpPr>
          <p:cNvPr id="44" name="テキスト ボックス 159"/>
          <p:cNvSpPr txBox="1">
            <a:spLocks noChangeArrowheads="1"/>
          </p:cNvSpPr>
          <p:nvPr/>
        </p:nvSpPr>
        <p:spPr bwMode="auto">
          <a:xfrm>
            <a:off x="7464153" y="1844825"/>
            <a:ext cx="1669191" cy="584775"/>
          </a:xfrm>
          <a:prstGeom prst="rect">
            <a:avLst/>
          </a:prstGeom>
          <a:solidFill>
            <a:schemeClr val="bg1">
              <a:alpha val="45000"/>
            </a:schemeClr>
          </a:solidFill>
          <a:ln w="9525">
            <a:noFill/>
            <a:miter lim="800000"/>
            <a:headEnd/>
            <a:tailEnd/>
          </a:ln>
        </p:spPr>
        <p:txBody>
          <a:bodyPr wrap="square">
            <a:spAutoFit/>
          </a:bodyPr>
          <a:lstStyle/>
          <a:p>
            <a:pPr algn="ctr">
              <a:defRPr/>
            </a:pPr>
            <a:r>
              <a:rPr lang="ja-JP" altLang="en-US" sz="1600" dirty="0">
                <a:solidFill>
                  <a:srgbClr val="FF0000"/>
                </a:solidFill>
                <a:latin typeface="HG丸ｺﾞｼｯｸM-PRO" pitchFamily="50" charset="-128"/>
                <a:ea typeface="HG丸ｺﾞｼｯｸM-PRO" pitchFamily="50" charset="-128"/>
              </a:rPr>
              <a:t>検索エンジン、他サービスから</a:t>
            </a:r>
            <a:endParaRPr lang="en-US" altLang="ja-JP" sz="1600" dirty="0">
              <a:solidFill>
                <a:srgbClr val="FF0000"/>
              </a:solidFill>
              <a:latin typeface="HG丸ｺﾞｼｯｸM-PRO" pitchFamily="50" charset="-128"/>
              <a:ea typeface="HG丸ｺﾞｼｯｸM-PRO" pitchFamily="50" charset="-128"/>
            </a:endParaRPr>
          </a:p>
        </p:txBody>
      </p:sp>
      <p:sp>
        <p:nvSpPr>
          <p:cNvPr id="50" name="角丸四角形吹き出し 49"/>
          <p:cNvSpPr/>
          <p:nvPr/>
        </p:nvSpPr>
        <p:spPr>
          <a:xfrm>
            <a:off x="3935760" y="1988840"/>
            <a:ext cx="1727200" cy="719138"/>
          </a:xfrm>
          <a:prstGeom prst="wedgeRoundRectCallout">
            <a:avLst>
              <a:gd name="adj1" fmla="val 9561"/>
              <a:gd name="adj2" fmla="val 124131"/>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ja-JP" altLang="en-US" sz="1600"/>
              <a:t>外部</a:t>
            </a:r>
            <a:r>
              <a:rPr lang="en-US" altLang="ja-JP" sz="1600"/>
              <a:t>Web</a:t>
            </a:r>
            <a:r>
              <a:rPr lang="ja-JP" altLang="en-US" sz="1600"/>
              <a:t>サービスとの連携</a:t>
            </a:r>
          </a:p>
        </p:txBody>
      </p:sp>
      <p:sp>
        <p:nvSpPr>
          <p:cNvPr id="51" name="角丸四角形吹き出し 50"/>
          <p:cNvSpPr/>
          <p:nvPr/>
        </p:nvSpPr>
        <p:spPr>
          <a:xfrm>
            <a:off x="9478962" y="1988840"/>
            <a:ext cx="1189038" cy="792162"/>
          </a:xfrm>
          <a:prstGeom prst="wedgeRoundRectCallout">
            <a:avLst>
              <a:gd name="adj1" fmla="val -111145"/>
              <a:gd name="adj2" fmla="val 35037"/>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ja-JP" altLang="en-US" sz="1600"/>
              <a:t>統合検索サービスの提供</a:t>
            </a:r>
          </a:p>
        </p:txBody>
      </p:sp>
      <p:sp>
        <p:nvSpPr>
          <p:cNvPr id="52" name="角丸四角形吹き出し 51"/>
          <p:cNvSpPr/>
          <p:nvPr/>
        </p:nvSpPr>
        <p:spPr>
          <a:xfrm>
            <a:off x="4871864" y="6309321"/>
            <a:ext cx="3096344" cy="288032"/>
          </a:xfrm>
          <a:prstGeom prst="wedgeRoundRectCallout">
            <a:avLst>
              <a:gd name="adj1" fmla="val -53208"/>
              <a:gd name="adj2" fmla="val -77091"/>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ja-JP" altLang="en-US" sz="1600" dirty="0"/>
              <a:t>統合利用促進のための環境整備</a:t>
            </a:r>
          </a:p>
        </p:txBody>
      </p:sp>
      <p:sp>
        <p:nvSpPr>
          <p:cNvPr id="53" name="角丸四角形吹き出し 52"/>
          <p:cNvSpPr/>
          <p:nvPr/>
        </p:nvSpPr>
        <p:spPr>
          <a:xfrm>
            <a:off x="1775520" y="5877273"/>
            <a:ext cx="1727200" cy="504825"/>
          </a:xfrm>
          <a:prstGeom prst="wedgeRoundRectCallout">
            <a:avLst>
              <a:gd name="adj1" fmla="val 27057"/>
              <a:gd name="adj2" fmla="val -88893"/>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ja-JP" altLang="en-US" sz="1600"/>
              <a:t>研究開発における連携</a:t>
            </a:r>
          </a:p>
        </p:txBody>
      </p:sp>
      <p:sp>
        <p:nvSpPr>
          <p:cNvPr id="46" name="フッター プレースホルダ 45"/>
          <p:cNvSpPr>
            <a:spLocks noGrp="1"/>
          </p:cNvSpPr>
          <p:nvPr>
            <p:ph type="ftr" sz="quarter" idx="11"/>
          </p:nvPr>
        </p:nvSpPr>
        <p:spPr/>
        <p:txBody>
          <a:bodyPr/>
          <a:lstStyle/>
          <a:p>
            <a:r>
              <a:rPr kumimoji="0" lang="en-US" altLang="ja-JP" smtClean="0"/>
              <a:t>National Diet Library (NDL)</a:t>
            </a:r>
            <a:endParaRPr kumimoji="0" lang="en-US"/>
          </a:p>
        </p:txBody>
      </p:sp>
    </p:spTree>
    <p:extLst>
      <p:ext uri="{BB962C8B-B14F-4D97-AF65-F5344CB8AC3E}">
        <p14:creationId xmlns:p14="http://schemas.microsoft.com/office/powerpoint/2010/main" val="1619894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国立国会図書館サーチ：検索の</a:t>
            </a:r>
            <a:r>
              <a:rPr lang="ja-JP" altLang="en-US" dirty="0" smtClean="0"/>
              <a:t>仕組み</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6" name="フッター プレースホルダ 5"/>
          <p:cNvSpPr>
            <a:spLocks noGrp="1"/>
          </p:cNvSpPr>
          <p:nvPr>
            <p:ph type="ftr" sz="quarter" idx="11"/>
          </p:nvPr>
        </p:nvSpPr>
        <p:spPr>
          <a:prstGeom prst="rect">
            <a:avLst/>
          </a:prstGeom>
        </p:spPr>
        <p:txBody>
          <a:bodyPr/>
          <a:lstStyle/>
          <a:p>
            <a:pPr>
              <a:defRPr/>
            </a:pPr>
            <a:r>
              <a:rPr lang="en-US" altLang="ja-JP" dirty="0" smtClean="0">
                <a:solidFill>
                  <a:srgbClr val="1F497D"/>
                </a:solidFill>
              </a:rPr>
              <a:t>EAJRS 2013 Paris Conference</a:t>
            </a:r>
          </a:p>
        </p:txBody>
      </p:sp>
      <p:sp>
        <p:nvSpPr>
          <p:cNvPr id="5" name="スライド番号プレースホルダ 4"/>
          <p:cNvSpPr>
            <a:spLocks noGrp="1"/>
          </p:cNvSpPr>
          <p:nvPr>
            <p:ph type="sldNum" sz="quarter" idx="12"/>
          </p:nvPr>
        </p:nvSpPr>
        <p:spPr>
          <a:prstGeom prst="ellipse">
            <a:avLst/>
          </a:prstGeom>
        </p:spPr>
        <p:txBody>
          <a:bodyPr/>
          <a:lstStyle/>
          <a:p>
            <a:pPr>
              <a:defRPr/>
            </a:pPr>
            <a:fld id="{5CBE7DF6-DC1C-4410-949E-874779C27DC5}" type="slidenum">
              <a:rPr lang="ja-JP" altLang="en-US" smtClean="0"/>
              <a:pPr>
                <a:defRPr/>
              </a:pPr>
              <a:t>54</a:t>
            </a:fld>
            <a:endParaRPr lang="ja-JP" altLang="en-US" dirty="0"/>
          </a:p>
        </p:txBody>
      </p:sp>
      <p:sp>
        <p:nvSpPr>
          <p:cNvPr id="8" name="円柱 7"/>
          <p:cNvSpPr/>
          <p:nvPr/>
        </p:nvSpPr>
        <p:spPr>
          <a:xfrm>
            <a:off x="4871864" y="3212976"/>
            <a:ext cx="2808312" cy="1432176"/>
          </a:xfrm>
          <a:prstGeom prst="can">
            <a:avLst/>
          </a:prstGeom>
          <a:solidFill>
            <a:srgbClr val="FFFFCC"/>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dirty="0">
              <a:solidFill>
                <a:prstClr val="white"/>
              </a:solidFill>
              <a:latin typeface="Meiryo UI" panose="020B0604030504040204" pitchFamily="50" charset="-128"/>
              <a:ea typeface="Meiryo UI" panose="020B0604030504040204" pitchFamily="50" charset="-128"/>
            </a:endParaRPr>
          </a:p>
        </p:txBody>
      </p:sp>
      <p:sp>
        <p:nvSpPr>
          <p:cNvPr id="9" name="円/楕円 8"/>
          <p:cNvSpPr/>
          <p:nvPr/>
        </p:nvSpPr>
        <p:spPr>
          <a:xfrm>
            <a:off x="4511824" y="1268760"/>
            <a:ext cx="3456384" cy="105841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3200" dirty="0">
              <a:solidFill>
                <a:prstClr val="black"/>
              </a:solidFill>
              <a:latin typeface="Meiryo UI" panose="020B0604030504040204" pitchFamily="50" charset="-128"/>
              <a:ea typeface="Meiryo UI" panose="020B0604030504040204" pitchFamily="50" charset="-128"/>
            </a:endParaRPr>
          </a:p>
        </p:txBody>
      </p:sp>
      <p:sp>
        <p:nvSpPr>
          <p:cNvPr id="10" name="下矢印 9"/>
          <p:cNvSpPr/>
          <p:nvPr/>
        </p:nvSpPr>
        <p:spPr>
          <a:xfrm>
            <a:off x="6023992" y="2398278"/>
            <a:ext cx="544796" cy="742691"/>
          </a:xfrm>
          <a:prstGeom prst="downArrow">
            <a:avLst>
              <a:gd name="adj1" fmla="val 3602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cxnSp>
        <p:nvCxnSpPr>
          <p:cNvPr id="11" name="直線矢印コネクタ 10"/>
          <p:cNvCxnSpPr>
            <a:stCxn id="9" idx="5"/>
            <a:endCxn id="22" idx="1"/>
          </p:cNvCxnSpPr>
          <p:nvPr/>
        </p:nvCxnSpPr>
        <p:spPr>
          <a:xfrm rot="16200000" flipH="1">
            <a:off x="6818354" y="2815854"/>
            <a:ext cx="2192929" cy="90557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9" idx="5"/>
            <a:endCxn id="18" idx="2"/>
          </p:cNvCxnSpPr>
          <p:nvPr/>
        </p:nvCxnSpPr>
        <p:spPr>
          <a:xfrm rot="16200000" flipH="1">
            <a:off x="7412841" y="2221367"/>
            <a:ext cx="1684681" cy="158629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9" idx="5"/>
            <a:endCxn id="18" idx="1"/>
          </p:cNvCxnSpPr>
          <p:nvPr/>
        </p:nvCxnSpPr>
        <p:spPr>
          <a:xfrm rot="16200000" flipH="1">
            <a:off x="7822695" y="1811513"/>
            <a:ext cx="1328833" cy="20501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rot="5400000" flipH="1" flipV="1">
            <a:off x="5180507" y="4920558"/>
            <a:ext cx="720080" cy="47327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rot="5400000" flipH="1" flipV="1">
            <a:off x="5540547" y="5136582"/>
            <a:ext cx="792088" cy="11323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rot="16200000" flipV="1">
            <a:off x="5972598" y="5105795"/>
            <a:ext cx="792088" cy="17480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rot="16200000" flipV="1">
            <a:off x="6368641" y="4997783"/>
            <a:ext cx="720080" cy="31881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8" name="円柱 17"/>
          <p:cNvSpPr/>
          <p:nvPr/>
        </p:nvSpPr>
        <p:spPr>
          <a:xfrm>
            <a:off x="9048328" y="3501008"/>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19" name="円柱 18"/>
          <p:cNvSpPr/>
          <p:nvPr/>
        </p:nvSpPr>
        <p:spPr>
          <a:xfrm>
            <a:off x="9624392" y="3717032"/>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0" name="円柱 19"/>
          <p:cNvSpPr/>
          <p:nvPr/>
        </p:nvSpPr>
        <p:spPr>
          <a:xfrm>
            <a:off x="8497782" y="39330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1" name="円柱 20"/>
          <p:cNvSpPr/>
          <p:nvPr/>
        </p:nvSpPr>
        <p:spPr>
          <a:xfrm>
            <a:off x="9073846" y="4149080"/>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2" name="円柱 21"/>
          <p:cNvSpPr/>
          <p:nvPr/>
        </p:nvSpPr>
        <p:spPr>
          <a:xfrm>
            <a:off x="7903742" y="4365104"/>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3" name="円柱 22"/>
          <p:cNvSpPr/>
          <p:nvPr/>
        </p:nvSpPr>
        <p:spPr>
          <a:xfrm>
            <a:off x="8623822" y="4581128"/>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4" name="円柱 23"/>
          <p:cNvSpPr/>
          <p:nvPr/>
        </p:nvSpPr>
        <p:spPr>
          <a:xfrm>
            <a:off x="4844177" y="57332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5" name="円柱 24"/>
          <p:cNvSpPr/>
          <p:nvPr/>
        </p:nvSpPr>
        <p:spPr>
          <a:xfrm>
            <a:off x="5924297" y="57332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6" name="円柱 25"/>
          <p:cNvSpPr/>
          <p:nvPr/>
        </p:nvSpPr>
        <p:spPr>
          <a:xfrm>
            <a:off x="7004417" y="57332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7" name="円柱 26"/>
          <p:cNvSpPr/>
          <p:nvPr/>
        </p:nvSpPr>
        <p:spPr>
          <a:xfrm>
            <a:off x="4988193" y="5877272"/>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8" name="円柱 27"/>
          <p:cNvSpPr/>
          <p:nvPr/>
        </p:nvSpPr>
        <p:spPr>
          <a:xfrm>
            <a:off x="6076697" y="58856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29" name="円柱 28"/>
          <p:cNvSpPr/>
          <p:nvPr/>
        </p:nvSpPr>
        <p:spPr>
          <a:xfrm>
            <a:off x="7156817" y="58856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30" name="円柱 29"/>
          <p:cNvSpPr/>
          <p:nvPr/>
        </p:nvSpPr>
        <p:spPr>
          <a:xfrm>
            <a:off x="5140593" y="6029672"/>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31" name="円柱 30"/>
          <p:cNvSpPr/>
          <p:nvPr/>
        </p:nvSpPr>
        <p:spPr>
          <a:xfrm>
            <a:off x="6315362" y="60380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sp>
        <p:nvSpPr>
          <p:cNvPr id="32" name="円柱 31"/>
          <p:cNvSpPr/>
          <p:nvPr/>
        </p:nvSpPr>
        <p:spPr>
          <a:xfrm>
            <a:off x="7395482" y="6038056"/>
            <a:ext cx="927720" cy="711696"/>
          </a:xfrm>
          <a:prstGeom prst="can">
            <a:avLst/>
          </a:prstGeom>
          <a:solidFill>
            <a:srgbClr val="00B050"/>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a:solidFill>
                <a:prstClr val="white"/>
              </a:solidFill>
              <a:latin typeface="Meiryo UI" panose="020B0604030504040204" pitchFamily="50" charset="-128"/>
              <a:ea typeface="Meiryo UI" panose="020B0604030504040204" pitchFamily="50" charset="-128"/>
            </a:endParaRPr>
          </a:p>
        </p:txBody>
      </p:sp>
      <p:cxnSp>
        <p:nvCxnSpPr>
          <p:cNvPr id="33" name="直線矢印コネクタ 32"/>
          <p:cNvCxnSpPr/>
          <p:nvPr/>
        </p:nvCxnSpPr>
        <p:spPr>
          <a:xfrm rot="16200000" flipV="1">
            <a:off x="6800688" y="4853767"/>
            <a:ext cx="720080" cy="6068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角丸四角形吹き出し 33"/>
          <p:cNvSpPr/>
          <p:nvPr/>
        </p:nvSpPr>
        <p:spPr>
          <a:xfrm>
            <a:off x="8256240" y="1916832"/>
            <a:ext cx="2304256" cy="936104"/>
          </a:xfrm>
          <a:prstGeom prst="wedgeRoundRectCallout">
            <a:avLst>
              <a:gd name="adj1" fmla="val -28806"/>
              <a:gd name="adj2" fmla="val 73841"/>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b="1" dirty="0">
                <a:solidFill>
                  <a:prstClr val="black"/>
                </a:solidFill>
                <a:latin typeface="Meiryo UI" panose="020B0604030504040204" pitchFamily="50" charset="-128"/>
                <a:ea typeface="Meiryo UI" panose="020B0604030504040204" pitchFamily="50" charset="-128"/>
              </a:rPr>
              <a:t>検索対象を動的に検索</a:t>
            </a:r>
          </a:p>
        </p:txBody>
      </p:sp>
      <p:sp>
        <p:nvSpPr>
          <p:cNvPr id="35" name="テキスト ボックス 16"/>
          <p:cNvSpPr txBox="1">
            <a:spLocks noChangeArrowheads="1"/>
          </p:cNvSpPr>
          <p:nvPr/>
        </p:nvSpPr>
        <p:spPr bwMode="auto">
          <a:xfrm>
            <a:off x="4799856" y="3677544"/>
            <a:ext cx="3024336" cy="584775"/>
          </a:xfrm>
          <a:prstGeom prst="rect">
            <a:avLst/>
          </a:prstGeom>
          <a:noFill/>
          <a:ln w="9525">
            <a:noFill/>
            <a:miter lim="800000"/>
            <a:headEnd/>
            <a:tailEnd/>
          </a:ln>
        </p:spPr>
        <p:txBody>
          <a:bodyPr wrap="square">
            <a:spAutoFit/>
          </a:bodyPr>
          <a:lstStyle/>
          <a:p>
            <a:pPr algn="ctr" fontAlgn="base">
              <a:spcBef>
                <a:spcPct val="0"/>
              </a:spcBef>
              <a:spcAft>
                <a:spcPct val="0"/>
              </a:spcAft>
            </a:pPr>
            <a:r>
              <a:rPr lang="en-US" altLang="ja-JP" sz="1600" b="1" dirty="0">
                <a:solidFill>
                  <a:prstClr val="black"/>
                </a:solidFill>
                <a:latin typeface="Meiryo UI" panose="020B0604030504040204" pitchFamily="50" charset="-128"/>
                <a:ea typeface="Meiryo UI" panose="020B0604030504040204" pitchFamily="50" charset="-128"/>
              </a:rPr>
              <a:t>NDL</a:t>
            </a:r>
            <a:r>
              <a:rPr lang="ja-JP" altLang="en-US" sz="1600" b="1" dirty="0">
                <a:solidFill>
                  <a:prstClr val="black"/>
                </a:solidFill>
                <a:latin typeface="Meiryo UI" panose="020B0604030504040204" pitchFamily="50" charset="-128"/>
                <a:ea typeface="Meiryo UI" panose="020B0604030504040204" pitchFamily="50" charset="-128"/>
              </a:rPr>
              <a:t>サーチのデータベース</a:t>
            </a:r>
            <a:endParaRPr lang="en-US" altLang="ja-JP" sz="1600"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600" b="1" dirty="0">
                <a:solidFill>
                  <a:prstClr val="black"/>
                </a:solidFill>
                <a:latin typeface="Meiryo UI" panose="020B0604030504040204" pitchFamily="50" charset="-128"/>
                <a:ea typeface="Meiryo UI" panose="020B0604030504040204" pitchFamily="50" charset="-128"/>
              </a:rPr>
              <a:t>（約</a:t>
            </a:r>
            <a:r>
              <a:rPr lang="en-US" altLang="ja-JP" sz="1600" b="1" dirty="0">
                <a:solidFill>
                  <a:prstClr val="black"/>
                </a:solidFill>
                <a:latin typeface="Meiryo UI" panose="020B0604030504040204" pitchFamily="50" charset="-128"/>
                <a:ea typeface="Meiryo UI" panose="020B0604030504040204" pitchFamily="50" charset="-128"/>
              </a:rPr>
              <a:t>7,300</a:t>
            </a:r>
            <a:r>
              <a:rPr lang="ja-JP" altLang="en-US" sz="1600" b="1" dirty="0">
                <a:solidFill>
                  <a:prstClr val="black"/>
                </a:solidFill>
                <a:latin typeface="Meiryo UI" panose="020B0604030504040204" pitchFamily="50" charset="-128"/>
                <a:ea typeface="Meiryo UI" panose="020B0604030504040204" pitchFamily="50" charset="-128"/>
              </a:rPr>
              <a:t>万件のメタデータ）</a:t>
            </a:r>
          </a:p>
        </p:txBody>
      </p:sp>
      <p:sp>
        <p:nvSpPr>
          <p:cNvPr id="36" name="テキスト ボックス 16"/>
          <p:cNvSpPr txBox="1">
            <a:spLocks noChangeArrowheads="1"/>
          </p:cNvSpPr>
          <p:nvPr/>
        </p:nvSpPr>
        <p:spPr bwMode="auto">
          <a:xfrm>
            <a:off x="4943872" y="6093296"/>
            <a:ext cx="3312368" cy="338554"/>
          </a:xfrm>
          <a:prstGeom prst="rect">
            <a:avLst/>
          </a:prstGeom>
          <a:solidFill>
            <a:schemeClr val="bg1">
              <a:alpha val="80000"/>
            </a:schemeClr>
          </a:solidFill>
          <a:ln w="9525">
            <a:noFill/>
            <a:miter lim="800000"/>
            <a:headEnd/>
            <a:tailEnd/>
          </a:ln>
        </p:spPr>
        <p:txBody>
          <a:bodyPr wrap="square">
            <a:spAutoFit/>
          </a:bodyPr>
          <a:lstStyle/>
          <a:p>
            <a:pPr algn="ctr" fontAlgn="base">
              <a:spcBef>
                <a:spcPct val="0"/>
              </a:spcBef>
              <a:spcAft>
                <a:spcPct val="0"/>
              </a:spcAft>
            </a:pPr>
            <a:r>
              <a:rPr lang="ja-JP" altLang="en-US" sz="1600" b="1" dirty="0">
                <a:solidFill>
                  <a:prstClr val="black"/>
                </a:solidFill>
                <a:latin typeface="Meiryo UI" panose="020B0604030504040204" pitchFamily="50" charset="-128"/>
                <a:ea typeface="Meiryo UI" panose="020B0604030504040204" pitchFamily="50" charset="-128"/>
              </a:rPr>
              <a:t>ハーベスト対象のデータベース</a:t>
            </a:r>
          </a:p>
        </p:txBody>
      </p:sp>
      <p:sp>
        <p:nvSpPr>
          <p:cNvPr id="37" name="テキスト ボックス 16"/>
          <p:cNvSpPr txBox="1">
            <a:spLocks noChangeArrowheads="1"/>
          </p:cNvSpPr>
          <p:nvPr/>
        </p:nvSpPr>
        <p:spPr bwMode="auto">
          <a:xfrm>
            <a:off x="8219628" y="4428402"/>
            <a:ext cx="2124844" cy="584775"/>
          </a:xfrm>
          <a:prstGeom prst="rect">
            <a:avLst/>
          </a:prstGeom>
          <a:solidFill>
            <a:schemeClr val="bg1">
              <a:alpha val="77000"/>
            </a:schemeClr>
          </a:solidFill>
          <a:ln w="9525">
            <a:noFill/>
            <a:miter lim="800000"/>
            <a:headEnd/>
            <a:tailEnd/>
          </a:ln>
        </p:spPr>
        <p:txBody>
          <a:bodyPr wrap="square">
            <a:spAutoFit/>
          </a:bodyPr>
          <a:lstStyle/>
          <a:p>
            <a:pPr algn="ctr" fontAlgn="base">
              <a:spcBef>
                <a:spcPct val="0"/>
              </a:spcBef>
              <a:spcAft>
                <a:spcPct val="0"/>
              </a:spcAft>
            </a:pPr>
            <a:r>
              <a:rPr lang="ja-JP" altLang="en-US" sz="1600" b="1" dirty="0">
                <a:solidFill>
                  <a:srgbClr val="333333"/>
                </a:solidFill>
                <a:latin typeface="Meiryo UI" panose="020B0604030504040204" pitchFamily="50" charset="-128"/>
                <a:ea typeface="Meiryo UI" panose="020B0604030504040204" pitchFamily="50" charset="-128"/>
              </a:rPr>
              <a:t>横断検索対象の</a:t>
            </a:r>
            <a:endParaRPr lang="en-US" altLang="ja-JP" sz="1600" b="1" dirty="0">
              <a:solidFill>
                <a:srgbClr val="333333"/>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600" b="1" dirty="0">
                <a:solidFill>
                  <a:srgbClr val="333333"/>
                </a:solidFill>
                <a:latin typeface="Meiryo UI" panose="020B0604030504040204" pitchFamily="50" charset="-128"/>
                <a:ea typeface="Meiryo UI" panose="020B0604030504040204" pitchFamily="50" charset="-128"/>
              </a:rPr>
              <a:t>データベース</a:t>
            </a:r>
          </a:p>
        </p:txBody>
      </p:sp>
      <p:sp>
        <p:nvSpPr>
          <p:cNvPr id="39" name="角丸四角形吹き出し 38"/>
          <p:cNvSpPr/>
          <p:nvPr/>
        </p:nvSpPr>
        <p:spPr>
          <a:xfrm>
            <a:off x="1596008" y="5013176"/>
            <a:ext cx="3131840" cy="720080"/>
          </a:xfrm>
          <a:prstGeom prst="wedgeRoundRectCallout">
            <a:avLst>
              <a:gd name="adj1" fmla="val 72689"/>
              <a:gd name="adj2" fmla="val -38301"/>
              <a:gd name="adj3" fmla="val 16667"/>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b="1" dirty="0">
                <a:solidFill>
                  <a:prstClr val="black"/>
                </a:solidFill>
                <a:latin typeface="Meiryo UI" panose="020B0604030504040204" pitchFamily="50" charset="-128"/>
                <a:ea typeface="Meiryo UI" panose="020B0604030504040204" pitchFamily="50" charset="-128"/>
              </a:rPr>
              <a:t>メタデータを事前に収集</a:t>
            </a:r>
          </a:p>
        </p:txBody>
      </p:sp>
      <p:sp>
        <p:nvSpPr>
          <p:cNvPr id="55" name="テキスト ボックス 54"/>
          <p:cNvSpPr txBox="1"/>
          <p:nvPr/>
        </p:nvSpPr>
        <p:spPr bwMode="auto">
          <a:xfrm>
            <a:off x="4583832" y="1556792"/>
            <a:ext cx="3456384" cy="936104"/>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rmAutofit/>
          </a:bodyPr>
          <a:lstStyle/>
          <a:p>
            <a:pPr algn="ctr" fontAlgn="base">
              <a:spcBef>
                <a:spcPct val="0"/>
              </a:spcBef>
              <a:spcAft>
                <a:spcPct val="0"/>
              </a:spcAft>
            </a:pPr>
            <a:r>
              <a:rPr lang="ja-JP" altLang="en-US" sz="2200" b="1" dirty="0">
                <a:solidFill>
                  <a:prstClr val="black"/>
                </a:solidFill>
                <a:latin typeface="Meiryo UI" panose="020B0604030504040204" pitchFamily="50" charset="-128"/>
                <a:ea typeface="Meiryo UI" panose="020B0604030504040204" pitchFamily="50" charset="-128"/>
              </a:rPr>
              <a:t>検索ボタンを押すと</a:t>
            </a:r>
            <a:r>
              <a:rPr lang="en-US" altLang="ja-JP" sz="2200" b="1" dirty="0">
                <a:solidFill>
                  <a:prstClr val="black"/>
                </a:solidFill>
                <a:latin typeface="Meiryo UI" panose="020B0604030504040204" pitchFamily="50" charset="-128"/>
                <a:ea typeface="Meiryo UI" panose="020B0604030504040204" pitchFamily="50" charset="-128"/>
              </a:rPr>
              <a:t>… </a:t>
            </a:r>
          </a:p>
          <a:p>
            <a:pPr algn="ctr" fontAlgn="base">
              <a:spcBef>
                <a:spcPct val="0"/>
              </a:spcBef>
              <a:spcAft>
                <a:spcPct val="0"/>
              </a:spcAft>
            </a:pPr>
            <a:endParaRPr lang="ja-JP" altLang="en-US" sz="2200" dirty="0">
              <a:solidFill>
                <a:srgbClr val="333333"/>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44810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en-US" altLang="ja-JP" dirty="0"/>
              <a:t>NDL</a:t>
            </a:r>
            <a:r>
              <a:rPr lang="ja-JP" altLang="ja-JP" dirty="0" smtClean="0"/>
              <a:t>サーチ</a:t>
            </a:r>
            <a:r>
              <a:rPr lang="ja-JP" altLang="en-US" dirty="0" smtClean="0"/>
              <a:t>の挑戦</a:t>
            </a:r>
            <a:endParaRPr lang="ja-JP" altLang="ja-JP"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55</a:t>
            </a:fld>
            <a:endParaRPr kumimoji="0" lang="en-US"/>
          </a:p>
        </p:txBody>
      </p:sp>
    </p:spTree>
    <p:extLst>
      <p:ext uri="{BB962C8B-B14F-4D97-AF65-F5344CB8AC3E}">
        <p14:creationId xmlns:p14="http://schemas.microsoft.com/office/powerpoint/2010/main" val="12912902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rmAutofit/>
          </a:bodyPr>
          <a:lstStyle/>
          <a:p>
            <a:r>
              <a:rPr kumimoji="1" lang="en-US" altLang="ja-JP" dirty="0" err="1" smtClean="0"/>
              <a:t>NDLSearch</a:t>
            </a:r>
            <a:r>
              <a:rPr kumimoji="1" lang="ja-JP" altLang="en-US" dirty="0" smtClean="0"/>
              <a:t>の挑戦</a:t>
            </a:r>
            <a:r>
              <a:rPr lang="ja-JP" altLang="en-US" sz="3600" dirty="0" smtClean="0"/>
              <a:t>（</a:t>
            </a:r>
            <a:r>
              <a:rPr lang="ja-JP" altLang="en-US" sz="3600" dirty="0"/>
              <a:t>１）目的　</a:t>
            </a:r>
            <a:endParaRPr kumimoji="1" lang="ja-JP" altLang="en-US" dirty="0"/>
          </a:p>
        </p:txBody>
      </p:sp>
      <p:sp>
        <p:nvSpPr>
          <p:cNvPr id="3" name="コンテンツ プレースホルダ 2"/>
          <p:cNvSpPr>
            <a:spLocks noGrp="1"/>
          </p:cNvSpPr>
          <p:nvPr>
            <p:ph idx="1"/>
          </p:nvPr>
        </p:nvSpPr>
        <p:spPr>
          <a:xfrm>
            <a:off x="606175" y="1370386"/>
            <a:ext cx="11209106" cy="5487614"/>
          </a:xfrm>
        </p:spPr>
        <p:txBody>
          <a:bodyPr>
            <a:normAutofit fontScale="62500" lnSpcReduction="20000"/>
          </a:bodyPr>
          <a:lstStyle/>
          <a:p>
            <a:r>
              <a:rPr lang="ja-JP" altLang="en-US" dirty="0" smtClean="0"/>
              <a:t>新しい検索サービスは、</a:t>
            </a:r>
            <a:endParaRPr lang="en-US" altLang="ja-JP" dirty="0" smtClean="0"/>
          </a:p>
          <a:p>
            <a:pPr lvl="1"/>
            <a:r>
              <a:rPr lang="en-US" altLang="ja-JP" dirty="0" smtClean="0"/>
              <a:t>2012</a:t>
            </a:r>
            <a:r>
              <a:rPr lang="ja-JP" altLang="en-US" dirty="0" smtClean="0"/>
              <a:t>年</a:t>
            </a:r>
            <a:r>
              <a:rPr lang="en-US" altLang="ja-JP" dirty="0" smtClean="0"/>
              <a:t>1</a:t>
            </a:r>
            <a:r>
              <a:rPr lang="ja-JP" altLang="en-US" dirty="0" smtClean="0"/>
              <a:t>月に、国立国会図書館は、当館の検索サービスの窓口</a:t>
            </a:r>
            <a:endParaRPr lang="en-US" altLang="ja-JP" dirty="0" smtClean="0"/>
          </a:p>
          <a:p>
            <a:pPr lvl="1"/>
            <a:r>
              <a:rPr lang="ja-JP" altLang="en-US" dirty="0" smtClean="0"/>
              <a:t>新たに「国立国会図書館サーチ」の提供を開始</a:t>
            </a:r>
            <a:endParaRPr lang="en-US" altLang="ja-JP" dirty="0" smtClean="0"/>
          </a:p>
          <a:p>
            <a:pPr lvl="1"/>
            <a:r>
              <a:rPr lang="ja-JP" altLang="en-US" dirty="0" smtClean="0"/>
              <a:t>利用者の情報の探索・発見を支援するためのもので</a:t>
            </a:r>
            <a:endParaRPr lang="en-US" altLang="ja-JP" dirty="0" smtClean="0"/>
          </a:p>
          <a:p>
            <a:pPr lvl="1"/>
            <a:r>
              <a:rPr lang="ja-JP" altLang="en-US" dirty="0" smtClean="0"/>
              <a:t>これまで</a:t>
            </a:r>
            <a:r>
              <a:rPr lang="en-US" altLang="ja-JP" dirty="0" smtClean="0"/>
              <a:t>OPAC</a:t>
            </a:r>
            <a:r>
              <a:rPr lang="ja-JP" altLang="en-US" dirty="0" err="1" smtClean="0"/>
              <a:t>が提</a:t>
            </a:r>
            <a:r>
              <a:rPr lang="ja-JP" altLang="en-US" dirty="0" smtClean="0"/>
              <a:t>供してきた蔵書検索サービスを大幅に拡張</a:t>
            </a:r>
          </a:p>
          <a:p>
            <a:r>
              <a:rPr lang="ja-JP" altLang="en-US" dirty="0" smtClean="0"/>
              <a:t>第一に、</a:t>
            </a:r>
            <a:endParaRPr lang="en-US" altLang="ja-JP" dirty="0" smtClean="0"/>
          </a:p>
          <a:p>
            <a:pPr lvl="1"/>
            <a:r>
              <a:rPr lang="ja-JP" altLang="en-US" dirty="0" smtClean="0"/>
              <a:t>電子ジャーナルやデジタル化資料等の様々なデジタルコンテンツを統合検索し、一元的に利用できるように</a:t>
            </a:r>
            <a:endParaRPr lang="en-US" altLang="ja-JP" dirty="0" smtClean="0"/>
          </a:p>
          <a:p>
            <a:pPr lvl="2"/>
            <a:r>
              <a:rPr lang="en-US" altLang="ja-JP" dirty="0" smtClean="0"/>
              <a:t>OPAC</a:t>
            </a:r>
            <a:r>
              <a:rPr lang="ja-JP" altLang="en-US" dirty="0" smtClean="0"/>
              <a:t>がこれまで守備範囲としてきた紙資料に加えて、</a:t>
            </a:r>
            <a:endParaRPr lang="en-US" altLang="ja-JP" dirty="0" smtClean="0"/>
          </a:p>
          <a:p>
            <a:pPr lvl="1"/>
            <a:r>
              <a:rPr lang="ja-JP" altLang="en-US" dirty="0" smtClean="0"/>
              <a:t>コンテンツの発見、コンテンツへのナビゲーションのためのツールとしての役割を果たす</a:t>
            </a:r>
            <a:endParaRPr lang="en-US" altLang="ja-JP" dirty="0" smtClean="0"/>
          </a:p>
          <a:p>
            <a:pPr lvl="2"/>
            <a:r>
              <a:rPr lang="ja-JP" altLang="en-US" dirty="0" smtClean="0"/>
              <a:t>所蔵資料のデジタル化やインターネット上で提供、公開されている資料の制度収集等により大規模に蓄積が進んでいるデジタルコンテンツの利用を促すために、</a:t>
            </a:r>
          </a:p>
          <a:p>
            <a:r>
              <a:rPr lang="ja-JP" altLang="en-US" dirty="0" smtClean="0"/>
              <a:t>第二に、</a:t>
            </a:r>
            <a:endParaRPr lang="en-US" altLang="ja-JP" dirty="0" smtClean="0"/>
          </a:p>
          <a:p>
            <a:pPr lvl="1"/>
            <a:r>
              <a:rPr lang="ja-JP" altLang="en-US" dirty="0" smtClean="0"/>
              <a:t>全国の公共図書館、大学図書館等の所蔵資料やデジタルコンテンツを統合検索できるようにする</a:t>
            </a:r>
            <a:endParaRPr lang="en-US" altLang="ja-JP" dirty="0" smtClean="0"/>
          </a:p>
          <a:p>
            <a:pPr lvl="2"/>
            <a:r>
              <a:rPr lang="ja-JP" altLang="en-US" dirty="0" smtClean="0"/>
              <a:t>当館の蔵書やデジタルコンテンツだけではなく、</a:t>
            </a:r>
            <a:endParaRPr lang="en-US" altLang="ja-JP" dirty="0" smtClean="0"/>
          </a:p>
          <a:p>
            <a:pPr lvl="1"/>
            <a:r>
              <a:rPr lang="ja-JP" altLang="en-US" dirty="0" smtClean="0"/>
              <a:t>国立図書館として、日本の図書館資料資源を総覧できるようにする</a:t>
            </a:r>
            <a:endParaRPr lang="en-US" altLang="ja-JP" dirty="0" smtClean="0"/>
          </a:p>
          <a:p>
            <a:pPr lvl="2"/>
            <a:r>
              <a:rPr lang="ja-JP" altLang="en-US" dirty="0" smtClean="0"/>
              <a:t>全国の図書館が相互に連携・協力して、国民の情報アクセス向上の基盤となる</a:t>
            </a:r>
            <a:endParaRPr lang="en-US" altLang="ja-JP" dirty="0" smtClean="0"/>
          </a:p>
          <a:p>
            <a:pPr lvl="1"/>
            <a:r>
              <a:rPr lang="ja-JP" altLang="en-US" dirty="0" smtClean="0"/>
              <a:t>図書館資料資源に止まらず、博物館、美術館、文書館等の文化機関の所蔵資料やデジタルコンテンツも統合検索の対象とする</a:t>
            </a:r>
            <a:endParaRPr lang="en-US" altLang="ja-JP" dirty="0" smtClean="0"/>
          </a:p>
          <a:p>
            <a:pPr lvl="2"/>
            <a:r>
              <a:rPr lang="ja-JP" altLang="en-US" dirty="0" smtClean="0"/>
              <a:t>各文化機関が所蔵する資料を、空間的な制約を越えて共有し、相互に関連付けて利用できるようにすることで、文化情報資源の利活用のための基盤を整備し、新しい文化・知識の創造に貢献することを目的とする。</a:t>
            </a:r>
          </a:p>
          <a:p>
            <a:r>
              <a:rPr lang="ja-JP" altLang="en-US" dirty="0" smtClean="0"/>
              <a:t>第三に、</a:t>
            </a:r>
            <a:endParaRPr lang="en-US" altLang="ja-JP" dirty="0" smtClean="0"/>
          </a:p>
          <a:p>
            <a:pPr lvl="1"/>
            <a:r>
              <a:rPr lang="ja-JP" altLang="en-US" dirty="0" smtClean="0"/>
              <a:t>機械的連携機能（</a:t>
            </a:r>
            <a:r>
              <a:rPr lang="en-US" altLang="ja-JP" dirty="0" smtClean="0"/>
              <a:t>API</a:t>
            </a:r>
            <a:r>
              <a:rPr lang="ja-JP" altLang="en-US" dirty="0" smtClean="0"/>
              <a:t>）を提供することにより、「国立国会図書館サーチ」の機能やメタデータを活用</a:t>
            </a:r>
            <a:endParaRPr lang="en-US" altLang="ja-JP" dirty="0" smtClean="0"/>
          </a:p>
          <a:p>
            <a:pPr lvl="2"/>
            <a:r>
              <a:rPr lang="ja-JP" altLang="en-US" dirty="0" smtClean="0"/>
              <a:t>国内外で様々な情報サービスが創造され、データが広く社会で活用されるようにすることを目指しています。</a:t>
            </a:r>
            <a:endParaRPr lang="en-US" altLang="ja-JP" dirty="0" smtClean="0"/>
          </a:p>
          <a:p>
            <a:pPr lvl="1"/>
            <a:r>
              <a:rPr lang="ja-JP" altLang="en-US" dirty="0" smtClean="0"/>
              <a:t>特に、当館が作成する書誌情報を、公共図書館、学校図書館等に迅速かつ無償で提供する</a:t>
            </a:r>
            <a:endParaRPr lang="en-US" altLang="ja-JP" dirty="0" smtClean="0"/>
          </a:p>
          <a:p>
            <a:pPr lvl="2"/>
            <a:r>
              <a:rPr lang="ja-JP" altLang="en-US" dirty="0" smtClean="0"/>
              <a:t>日本の公共的な書誌情報基盤としての役割を担うことを目的とする</a:t>
            </a:r>
          </a:p>
          <a:p>
            <a:endParaRPr kumimoji="1" lang="ja-JP" altLang="en-US" dirty="0"/>
          </a:p>
        </p:txBody>
      </p:sp>
      <p:sp>
        <p:nvSpPr>
          <p:cNvPr id="5" name="フッター プレースホルダ 4"/>
          <p:cNvSpPr>
            <a:spLocks noGrp="1"/>
          </p:cNvSpPr>
          <p:nvPr>
            <p:ph type="ftr" sz="quarter" idx="11"/>
          </p:nvPr>
        </p:nvSpPr>
        <p:spPr/>
        <p:txBody>
          <a:bodyPr/>
          <a:lstStyle/>
          <a:p>
            <a:endParaRPr kumimoji="0" lang="en-US" dirty="0"/>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56</a:t>
            </a:fld>
            <a:endParaRPr kumimoji="0" lang="en-US"/>
          </a:p>
        </p:txBody>
      </p:sp>
      <p:sp>
        <p:nvSpPr>
          <p:cNvPr id="7" name="正方形/長方形 6"/>
          <p:cNvSpPr/>
          <p:nvPr/>
        </p:nvSpPr>
        <p:spPr>
          <a:xfrm>
            <a:off x="1524000" y="908721"/>
            <a:ext cx="9144000" cy="461665"/>
          </a:xfrm>
          <a:prstGeom prst="rect">
            <a:avLst/>
          </a:prstGeom>
        </p:spPr>
        <p:txBody>
          <a:bodyPr wrap="square">
            <a:spAutoFit/>
          </a:bodyPr>
          <a:lstStyle/>
          <a:p>
            <a:pPr algn="ctr"/>
            <a:r>
              <a:rPr lang="ja-JP" altLang="en-US" sz="2400" dirty="0">
                <a:latin typeface="HG丸ｺﾞｼｯｸM-PRO" pitchFamily="50" charset="-128"/>
                <a:ea typeface="HG丸ｺﾞｼｯｸM-PRO" pitchFamily="50" charset="-128"/>
              </a:rPr>
              <a:t>組織の垣根を越えて、１つの</a:t>
            </a:r>
            <a:r>
              <a:rPr lang="en-US" altLang="ja-JP" sz="2400" dirty="0">
                <a:latin typeface="HG丸ｺﾞｼｯｸM-PRO" pitchFamily="50" charset="-128"/>
                <a:ea typeface="HG丸ｺﾞｼｯｸM-PRO" pitchFamily="50" charset="-128"/>
              </a:rPr>
              <a:t>DB</a:t>
            </a:r>
            <a:r>
              <a:rPr lang="ja-JP" altLang="en-US" sz="2400" dirty="0">
                <a:latin typeface="HG丸ｺﾞｼｯｸM-PRO" pitchFamily="50" charset="-128"/>
                <a:ea typeface="HG丸ｺﾞｼｯｸM-PRO" pitchFamily="50" charset="-128"/>
              </a:rPr>
              <a:t>として利用できるように</a:t>
            </a:r>
          </a:p>
        </p:txBody>
      </p:sp>
    </p:spTree>
    <p:extLst>
      <p:ext uri="{BB962C8B-B14F-4D97-AF65-F5344CB8AC3E}">
        <p14:creationId xmlns:p14="http://schemas.microsoft.com/office/powerpoint/2010/main" val="9049078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883578"/>
          </a:xfrm>
        </p:spPr>
        <p:txBody>
          <a:bodyPr>
            <a:normAutofit/>
          </a:bodyPr>
          <a:lstStyle/>
          <a:p>
            <a:r>
              <a:rPr lang="en-US" altLang="ja-JP" dirty="0" err="1" smtClean="0"/>
              <a:t>NDLSearch</a:t>
            </a:r>
            <a:r>
              <a:rPr lang="ja-JP" altLang="en-US" dirty="0" smtClean="0"/>
              <a:t>の挑戦</a:t>
            </a:r>
            <a:r>
              <a:rPr lang="ja-JP" altLang="en-US" sz="3600" dirty="0" smtClean="0"/>
              <a:t>（</a:t>
            </a:r>
            <a:r>
              <a:rPr lang="en-US" altLang="ja-JP" sz="3600" dirty="0"/>
              <a:t>2</a:t>
            </a:r>
            <a:r>
              <a:rPr lang="ja-JP" altLang="en-US" sz="3600" dirty="0"/>
              <a:t>）現在有している機能</a:t>
            </a:r>
          </a:p>
        </p:txBody>
      </p:sp>
      <p:sp>
        <p:nvSpPr>
          <p:cNvPr id="3" name="コンテンツ プレースホルダ 2"/>
          <p:cNvSpPr>
            <a:spLocks noGrp="1"/>
          </p:cNvSpPr>
          <p:nvPr>
            <p:ph idx="1"/>
          </p:nvPr>
        </p:nvSpPr>
        <p:spPr>
          <a:xfrm>
            <a:off x="503434" y="1027416"/>
            <a:ext cx="11404314" cy="5641944"/>
          </a:xfrm>
        </p:spPr>
        <p:txBody>
          <a:bodyPr>
            <a:normAutofit fontScale="70000" lnSpcReduction="20000"/>
          </a:bodyPr>
          <a:lstStyle/>
          <a:p>
            <a:r>
              <a:rPr lang="ja-JP" altLang="en-US" dirty="0" smtClean="0"/>
              <a:t>まず、統合検索の対象は、</a:t>
            </a:r>
            <a:endParaRPr lang="en-US" altLang="ja-JP" dirty="0" smtClean="0"/>
          </a:p>
          <a:p>
            <a:pPr lvl="1"/>
            <a:r>
              <a:rPr lang="ja-JP" altLang="en-US" dirty="0" smtClean="0"/>
              <a:t>国内外のおよそ</a:t>
            </a:r>
            <a:r>
              <a:rPr lang="en-US" altLang="ja-JP" dirty="0" smtClean="0"/>
              <a:t>200</a:t>
            </a:r>
            <a:r>
              <a:rPr lang="ja-JP" altLang="en-US" dirty="0" smtClean="0"/>
              <a:t>のデータベースです。</a:t>
            </a:r>
            <a:r>
              <a:rPr lang="en-US" altLang="ja-JP" dirty="0" smtClean="0"/>
              <a:t>7,400</a:t>
            </a:r>
            <a:r>
              <a:rPr lang="ja-JP" altLang="en-US" dirty="0" smtClean="0"/>
              <a:t>万件余のメタデータを収集し、検索対象とする。検索件数は、月間</a:t>
            </a:r>
            <a:r>
              <a:rPr lang="en-US" altLang="ja-JP" dirty="0" smtClean="0"/>
              <a:t>170</a:t>
            </a:r>
            <a:r>
              <a:rPr lang="ja-JP" altLang="en-US" dirty="0" smtClean="0"/>
              <a:t>万件程度</a:t>
            </a:r>
          </a:p>
          <a:p>
            <a:r>
              <a:rPr lang="ja-JP" altLang="en-US" dirty="0" smtClean="0"/>
              <a:t>国内刊行図書については、</a:t>
            </a:r>
            <a:endParaRPr lang="en-US" altLang="ja-JP" dirty="0" smtClean="0"/>
          </a:p>
          <a:p>
            <a:pPr lvl="1"/>
            <a:r>
              <a:rPr lang="ja-JP" altLang="en-US" dirty="0" smtClean="0"/>
              <a:t>出版界との連携により、刊行前の書誌情報（出版情報）から、刊行直後の新着情報（作成中書誌情報）、そして完成書誌までを一貫して提供</a:t>
            </a:r>
            <a:endParaRPr lang="en-US" altLang="ja-JP" dirty="0" smtClean="0"/>
          </a:p>
          <a:p>
            <a:pPr lvl="1"/>
            <a:r>
              <a:rPr lang="ja-JP" altLang="en-US" dirty="0" smtClean="0"/>
              <a:t>これにより、出版から書誌情報提供までのタイムラグを解消。</a:t>
            </a:r>
            <a:endParaRPr lang="en-US" altLang="ja-JP" dirty="0" smtClean="0"/>
          </a:p>
          <a:p>
            <a:pPr lvl="1"/>
            <a:r>
              <a:rPr lang="ja-JP" altLang="en-US" dirty="0" smtClean="0"/>
              <a:t>また、様々な機関から収集した多数のメタデータに対して、</a:t>
            </a:r>
            <a:r>
              <a:rPr lang="en-US" altLang="ja-JP" dirty="0" smtClean="0"/>
              <a:t>IFLA</a:t>
            </a:r>
            <a:r>
              <a:rPr lang="ja-JP" altLang="en-US" dirty="0" smtClean="0"/>
              <a:t>の</a:t>
            </a:r>
            <a:r>
              <a:rPr lang="en-US" altLang="ja-JP" dirty="0" smtClean="0"/>
              <a:t>FRBR</a:t>
            </a:r>
            <a:r>
              <a:rPr lang="ja-JP" altLang="en-US" dirty="0" smtClean="0"/>
              <a:t>（書誌レコードの機能要件）モデル（目録が果たす機能を利用者の観点から見直し、モデル化したもの）を指向した著作同定の仕組みを適用</a:t>
            </a:r>
            <a:endParaRPr lang="en-US" altLang="ja-JP" dirty="0" smtClean="0"/>
          </a:p>
          <a:p>
            <a:pPr lvl="2"/>
            <a:r>
              <a:rPr lang="ja-JP" altLang="en-US" dirty="0" smtClean="0"/>
              <a:t>同一資料や関連資料（形態を異にする同一著作）をグループ化して表示</a:t>
            </a:r>
          </a:p>
          <a:p>
            <a:r>
              <a:rPr lang="ja-JP" altLang="en-US" dirty="0" smtClean="0"/>
              <a:t>さらに、</a:t>
            </a:r>
            <a:endParaRPr lang="en-US" altLang="ja-JP" dirty="0" smtClean="0"/>
          </a:p>
          <a:p>
            <a:pPr lvl="1"/>
            <a:r>
              <a:rPr lang="ja-JP" altLang="en-US" dirty="0" smtClean="0"/>
              <a:t>国立博物館や国立美術館、国立公文書館が所蔵する博物資料、美術品、文書等を図書館の文献とともに統合検索できるところも特長</a:t>
            </a:r>
            <a:endParaRPr lang="en-US" altLang="ja-JP" dirty="0" smtClean="0"/>
          </a:p>
          <a:p>
            <a:pPr lvl="2"/>
            <a:r>
              <a:rPr lang="ja-JP" altLang="en-US" dirty="0" smtClean="0"/>
              <a:t>例えば、日本最古の歌集である</a:t>
            </a:r>
            <a:r>
              <a:rPr lang="en-US" altLang="ja-JP" dirty="0" smtClean="0"/>
              <a:t>『</a:t>
            </a:r>
            <a:r>
              <a:rPr lang="ja-JP" altLang="en-US" dirty="0" smtClean="0"/>
              <a:t>万葉集</a:t>
            </a:r>
            <a:r>
              <a:rPr lang="en-US" altLang="ja-JP" dirty="0" smtClean="0"/>
              <a:t>』</a:t>
            </a:r>
            <a:r>
              <a:rPr lang="ja-JP" altLang="en-US" dirty="0" smtClean="0"/>
              <a:t>を検索しますと、国立博物館が所蔵する古写本（国宝）の高精細デジタル画像と、全国の図書館や研究機関が所蔵する</a:t>
            </a:r>
            <a:r>
              <a:rPr lang="en-US" altLang="ja-JP" dirty="0" smtClean="0"/>
              <a:t>『</a:t>
            </a:r>
            <a:r>
              <a:rPr lang="ja-JP" altLang="en-US" dirty="0" smtClean="0"/>
              <a:t>万葉集</a:t>
            </a:r>
            <a:r>
              <a:rPr lang="en-US" altLang="ja-JP" dirty="0" smtClean="0"/>
              <a:t>』</a:t>
            </a:r>
            <a:r>
              <a:rPr lang="ja-JP" altLang="en-US" dirty="0" smtClean="0"/>
              <a:t>の研究書や解説書などを同時に探すことができる</a:t>
            </a:r>
            <a:endParaRPr lang="en-US" altLang="ja-JP" dirty="0" smtClean="0"/>
          </a:p>
          <a:p>
            <a:pPr lvl="2"/>
            <a:r>
              <a:rPr lang="ja-JP" altLang="en-US" dirty="0" smtClean="0"/>
              <a:t>このように、全国に分散して存在する文化情報資源を国民が有効に活用できるよう、博物館・文書館・図書館共通の検索プラットフォームとしての役割を果たす</a:t>
            </a:r>
          </a:p>
          <a:p>
            <a:r>
              <a:rPr lang="ja-JP" altLang="en-US" dirty="0" smtClean="0"/>
              <a:t>一方、</a:t>
            </a:r>
            <a:endParaRPr lang="en-US" altLang="ja-JP" dirty="0" smtClean="0"/>
          </a:p>
          <a:p>
            <a:pPr lvl="1"/>
            <a:r>
              <a:rPr lang="ja-JP" altLang="en-US" dirty="0" smtClean="0"/>
              <a:t>膨大な検索対象から必要な情報を的確に見出せるようにする</a:t>
            </a:r>
            <a:endParaRPr lang="en-US" altLang="ja-JP" dirty="0" smtClean="0"/>
          </a:p>
          <a:p>
            <a:pPr lvl="2"/>
            <a:r>
              <a:rPr lang="ja-JP" altLang="en-US" dirty="0" smtClean="0"/>
              <a:t>ファセットによる検索対象の絞込みや検索結果の適合度順表示、関連キーワードによる検索対象の拡張等の検索支援機能を充実させました。</a:t>
            </a:r>
            <a:endParaRPr lang="en-US" altLang="ja-JP" dirty="0" smtClean="0"/>
          </a:p>
          <a:p>
            <a:pPr lvl="1"/>
            <a:r>
              <a:rPr lang="ja-JP" altLang="en-US" dirty="0" smtClean="0"/>
              <a:t>情報の所蔵機関・入手先に案内するという目録としての基本機能も意識して構築</a:t>
            </a:r>
            <a:endParaRPr lang="en-US" altLang="ja-JP" dirty="0" smtClean="0"/>
          </a:p>
          <a:p>
            <a:pPr lvl="1"/>
            <a:r>
              <a:rPr lang="ja-JP" altLang="en-US" dirty="0" smtClean="0"/>
              <a:t>その他、検索語や検索結果を日中・日韓・日英間で機械翻訳する機能を設け、利用者の便を図っている。</a:t>
            </a:r>
            <a:endParaRPr lang="en-US" altLang="ja-JP" dirty="0" smtClean="0"/>
          </a:p>
          <a:p>
            <a:pPr lvl="1"/>
            <a:r>
              <a:rPr lang="en-US" altLang="ja-JP" dirty="0" smtClean="0"/>
              <a:t>API</a:t>
            </a:r>
            <a:r>
              <a:rPr lang="ja-JP" altLang="en-US" dirty="0" smtClean="0"/>
              <a:t>は、データ収集用</a:t>
            </a:r>
            <a:r>
              <a:rPr lang="en-US" altLang="ja-JP" dirty="0" smtClean="0"/>
              <a:t>API</a:t>
            </a:r>
            <a:r>
              <a:rPr lang="ja-JP" altLang="en-US" dirty="0" smtClean="0"/>
              <a:t>と検索用</a:t>
            </a:r>
            <a:r>
              <a:rPr lang="en-US" altLang="ja-JP" dirty="0" smtClean="0"/>
              <a:t>API</a:t>
            </a:r>
            <a:r>
              <a:rPr lang="ja-JP" altLang="en-US" dirty="0" smtClean="0"/>
              <a:t>の</a:t>
            </a:r>
            <a:r>
              <a:rPr lang="en-US" altLang="ja-JP" dirty="0" smtClean="0"/>
              <a:t>2</a:t>
            </a:r>
            <a:r>
              <a:rPr lang="ja-JP" altLang="en-US" dirty="0" smtClean="0"/>
              <a:t>種類を提供し、適用しているプロトコルはいずれも国際的な標準に準拠している</a:t>
            </a:r>
          </a:p>
          <a:p>
            <a:endParaRPr kumimoji="1" lang="ja-JP" altLang="en-US" dirty="0"/>
          </a:p>
        </p:txBody>
      </p:sp>
      <p:sp>
        <p:nvSpPr>
          <p:cNvPr id="4" name="フッター プレースホルダ 3"/>
          <p:cNvSpPr>
            <a:spLocks noGrp="1"/>
          </p:cNvSpPr>
          <p:nvPr>
            <p:ph type="ftr" sz="quarter" idx="11"/>
          </p:nvPr>
        </p:nvSpPr>
        <p:spPr/>
        <p:txBody>
          <a:bodyPr/>
          <a:lstStyle/>
          <a:p>
            <a:endParaRPr kumimoji="0" 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57</a:t>
            </a:fld>
            <a:endParaRPr kumimoji="0" lang="en-US"/>
          </a:p>
        </p:txBody>
      </p:sp>
    </p:spTree>
    <p:extLst>
      <p:ext uri="{BB962C8B-B14F-4D97-AF65-F5344CB8AC3E}">
        <p14:creationId xmlns:p14="http://schemas.microsoft.com/office/powerpoint/2010/main" val="2161991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883578"/>
          </a:xfrm>
        </p:spPr>
        <p:txBody>
          <a:bodyPr>
            <a:normAutofit/>
          </a:bodyPr>
          <a:lstStyle/>
          <a:p>
            <a:r>
              <a:rPr lang="en-US" altLang="ja-JP" dirty="0" err="1" smtClean="0"/>
              <a:t>NDLSearch</a:t>
            </a:r>
            <a:r>
              <a:rPr lang="ja-JP" altLang="en-US" dirty="0" smtClean="0"/>
              <a:t>の挑戦</a:t>
            </a:r>
            <a:r>
              <a:rPr lang="ja-JP" altLang="en-US" sz="3600" dirty="0" smtClean="0"/>
              <a:t>（</a:t>
            </a:r>
            <a:r>
              <a:rPr lang="en-US" altLang="ja-JP" sz="3600" dirty="0"/>
              <a:t>3</a:t>
            </a:r>
            <a:r>
              <a:rPr lang="ja-JP" altLang="en-US" sz="3600" dirty="0"/>
              <a:t>）今後の重点的な取組み</a:t>
            </a:r>
            <a:endParaRPr kumimoji="1" lang="ja-JP" altLang="en-US" dirty="0"/>
          </a:p>
        </p:txBody>
      </p:sp>
      <p:sp>
        <p:nvSpPr>
          <p:cNvPr id="3" name="コンテンツ プレースホルダ 2"/>
          <p:cNvSpPr>
            <a:spLocks noGrp="1"/>
          </p:cNvSpPr>
          <p:nvPr>
            <p:ph idx="1"/>
          </p:nvPr>
        </p:nvSpPr>
        <p:spPr>
          <a:xfrm>
            <a:off x="184935" y="1334125"/>
            <a:ext cx="11928296" cy="4842838"/>
          </a:xfrm>
        </p:spPr>
        <p:txBody>
          <a:bodyPr>
            <a:normAutofit/>
          </a:bodyPr>
          <a:lstStyle/>
          <a:p>
            <a:r>
              <a:rPr lang="ja-JP" altLang="en-US" dirty="0" smtClean="0"/>
              <a:t>第一に、連携先の拡張による、統合検索対象の充実に取り組みます。</a:t>
            </a:r>
            <a:endParaRPr lang="en-US" altLang="ja-JP" dirty="0" smtClean="0"/>
          </a:p>
          <a:p>
            <a:pPr lvl="1"/>
            <a:r>
              <a:rPr lang="ja-JP" altLang="en-US" dirty="0" smtClean="0"/>
              <a:t>特に、昨年開催した日中韓電子図書館イニシアティブ会議（</a:t>
            </a:r>
            <a:r>
              <a:rPr lang="en-US" altLang="ja-JP" dirty="0" smtClean="0"/>
              <a:t>CJKDLI</a:t>
            </a:r>
            <a:r>
              <a:rPr lang="ja-JP" altLang="en-US" dirty="0" smtClean="0"/>
              <a:t>）で合意された「各国のポータルの相互連携の実現」に向けて、他機関の検索サービスとの相互連携を実現したい</a:t>
            </a:r>
          </a:p>
          <a:p>
            <a:r>
              <a:rPr lang="ja-JP" altLang="en-US" dirty="0" smtClean="0"/>
              <a:t>第二に、検索機能の向上に取り組みます。</a:t>
            </a:r>
            <a:endParaRPr lang="en-US" altLang="ja-JP" dirty="0" smtClean="0"/>
          </a:p>
          <a:p>
            <a:pPr lvl="1"/>
            <a:r>
              <a:rPr lang="ja-JP" altLang="en-US" dirty="0" smtClean="0"/>
              <a:t>集合知を活用した検索支援機能や、データとデータとの関連付けの高度化、利用目的に応じた検索インターフェイスの提供、資料の全文を対象とした検索サービス等の実現を目指します。</a:t>
            </a:r>
          </a:p>
          <a:p>
            <a:r>
              <a:rPr lang="ja-JP" altLang="en-US" dirty="0" smtClean="0"/>
              <a:t>第三に、メタデータの二次利用の促進に取り組みます。</a:t>
            </a:r>
            <a:endParaRPr lang="en-US" altLang="ja-JP" dirty="0" smtClean="0"/>
          </a:p>
          <a:p>
            <a:pPr lvl="1"/>
            <a:r>
              <a:rPr lang="ja-JP" altLang="en-US" dirty="0" smtClean="0"/>
              <a:t>文化情報資源への自由なアクセスが創造的な社会の基盤になるという確信に立って、データのオープン化に関係機関と歩調を合わせて取り組んでいきたいと考えています。</a:t>
            </a:r>
          </a:p>
          <a:p>
            <a:endParaRPr kumimoji="1" lang="ja-JP" altLang="en-US" dirty="0"/>
          </a:p>
        </p:txBody>
      </p:sp>
      <p:sp>
        <p:nvSpPr>
          <p:cNvPr id="4" name="フッター プレースホルダ 3"/>
          <p:cNvSpPr>
            <a:spLocks noGrp="1"/>
          </p:cNvSpPr>
          <p:nvPr>
            <p:ph type="ftr" sz="quarter" idx="11"/>
          </p:nvPr>
        </p:nvSpPr>
        <p:spPr/>
        <p:txBody>
          <a:bodyPr/>
          <a:lstStyle/>
          <a:p>
            <a:endParaRPr kumimoji="0" 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58</a:t>
            </a:fld>
            <a:endParaRPr kumimoji="0" lang="en-US"/>
          </a:p>
        </p:txBody>
      </p:sp>
    </p:spTree>
    <p:extLst>
      <p:ext uri="{BB962C8B-B14F-4D97-AF65-F5344CB8AC3E}">
        <p14:creationId xmlns:p14="http://schemas.microsoft.com/office/powerpoint/2010/main" val="21287844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HG丸ｺﾞｼｯｸM-PRO" pitchFamily="50" charset="-128"/>
                <a:ea typeface="HG丸ｺﾞｼｯｸM-PRO" pitchFamily="50" charset="-128"/>
              </a:rPr>
              <a:t>平成</a:t>
            </a:r>
            <a:r>
              <a:rPr kumimoji="1" lang="en-US" altLang="ja-JP" dirty="0" smtClean="0">
                <a:latin typeface="HG丸ｺﾞｼｯｸM-PRO" pitchFamily="50" charset="-128"/>
                <a:ea typeface="HG丸ｺﾞｼｯｸM-PRO" pitchFamily="50" charset="-128"/>
              </a:rPr>
              <a:t>24</a:t>
            </a:r>
            <a:r>
              <a:rPr kumimoji="1" lang="ja-JP" altLang="en-US" dirty="0" smtClean="0">
                <a:latin typeface="HG丸ｺﾞｼｯｸM-PRO" pitchFamily="50" charset="-128"/>
                <a:ea typeface="HG丸ｺﾞｼｯｸM-PRO" pitchFamily="50" charset="-128"/>
              </a:rPr>
              <a:t>年</a:t>
            </a:r>
            <a:r>
              <a:rPr kumimoji="1" lang="en-US" altLang="ja-JP" dirty="0" smtClean="0">
                <a:latin typeface="HG丸ｺﾞｼｯｸM-PRO" pitchFamily="50" charset="-128"/>
                <a:ea typeface="HG丸ｺﾞｼｯｸM-PRO" pitchFamily="50" charset="-128"/>
              </a:rPr>
              <a:t>1</a:t>
            </a:r>
            <a:r>
              <a:rPr kumimoji="1" lang="ja-JP" altLang="en-US" dirty="0" smtClean="0">
                <a:latin typeface="HG丸ｺﾞｼｯｸM-PRO" pitchFamily="50" charset="-128"/>
                <a:ea typeface="HG丸ｺﾞｼｯｸM-PRO" pitchFamily="50" charset="-128"/>
              </a:rPr>
              <a:t>月のサービスイメージ</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a:xfrm>
            <a:off x="1703512" y="1556792"/>
            <a:ext cx="8784976" cy="5184576"/>
          </a:xfrm>
        </p:spPr>
        <p:style>
          <a:lnRef idx="1">
            <a:schemeClr val="accent1"/>
          </a:lnRef>
          <a:fillRef idx="2">
            <a:schemeClr val="accent1"/>
          </a:fillRef>
          <a:effectRef idx="1">
            <a:schemeClr val="accent1"/>
          </a:effectRef>
          <a:fontRef idx="minor">
            <a:schemeClr val="dk1"/>
          </a:fontRef>
        </p:style>
        <p:txBody>
          <a:bodyPr>
            <a:noAutofit/>
          </a:bodyPr>
          <a:lstStyle/>
          <a:p>
            <a:r>
              <a:rPr lang="ja-JP" altLang="en-US" sz="1600" dirty="0">
                <a:latin typeface="HG丸ｺﾞｼｯｸM-PRO" pitchFamily="50" charset="-128"/>
                <a:ea typeface="HG丸ｺﾞｼｯｸM-PRO" pitchFamily="50" charset="-128"/>
              </a:rPr>
              <a:t>従来の図書館利用者、図書館員の方だけではなく、広く一般の利用者、各種の</a:t>
            </a:r>
            <a:r>
              <a:rPr lang="en-US" sz="1600" dirty="0">
                <a:latin typeface="HG丸ｺﾞｼｯｸM-PRO" pitchFamily="50" charset="-128"/>
                <a:ea typeface="HG丸ｺﾞｼｯｸM-PRO" pitchFamily="50" charset="-128"/>
              </a:rPr>
              <a:t>Web</a:t>
            </a:r>
            <a:r>
              <a:rPr lang="ja-JP" altLang="en-US" sz="1600" dirty="0">
                <a:latin typeface="HG丸ｺﾞｼｯｸM-PRO" pitchFamily="50" charset="-128"/>
                <a:ea typeface="HG丸ｺﾞｼｯｸM-PRO" pitchFamily="50" charset="-128"/>
              </a:rPr>
              <a:t>サービスを提供している個人、企業・団体の方などの利用者も含め、幅広い範囲の方々に利用していただくサービスの提供を目指しています。</a:t>
            </a:r>
            <a:endParaRPr lang="en-US" altLang="ja-JP" sz="16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一般的な検索・閲覧（</a:t>
            </a:r>
            <a:r>
              <a:rPr lang="en-US" sz="1600" dirty="0">
                <a:latin typeface="HG丸ｺﾞｼｯｸM-PRO" pitchFamily="50" charset="-128"/>
                <a:ea typeface="HG丸ｺﾞｼｯｸM-PRO" pitchFamily="50" charset="-128"/>
              </a:rPr>
              <a:t>GUI</a:t>
            </a:r>
            <a:r>
              <a:rPr lang="ja-JP" altLang="en-US" sz="1600" dirty="0" err="1">
                <a:latin typeface="HG丸ｺﾞｼｯｸM-PRO" pitchFamily="50" charset="-128"/>
                <a:ea typeface="HG丸ｺﾞｼｯｸM-PRO" pitchFamily="50" charset="-128"/>
              </a:rPr>
              <a:t>での</a:t>
            </a:r>
            <a:r>
              <a:rPr lang="ja-JP" altLang="en-US" sz="1600" dirty="0">
                <a:latin typeface="HG丸ｺﾞｼｯｸM-PRO" pitchFamily="50" charset="-128"/>
                <a:ea typeface="HG丸ｺﾞｼｯｸM-PRO" pitchFamily="50" charset="-128"/>
              </a:rPr>
              <a:t>利用）</a:t>
            </a:r>
            <a:endParaRPr lang="ja-JP" altLang="en-US" sz="14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当館が所蔵する各種資料を対象とした検索を</a:t>
            </a:r>
            <a:r>
              <a:rPr lang="en-US" sz="1400" dirty="0">
                <a:latin typeface="HG丸ｺﾞｼｯｸM-PRO" pitchFamily="50" charset="-128"/>
                <a:ea typeface="HG丸ｺﾞｼｯｸM-PRO" pitchFamily="50" charset="-128"/>
              </a:rPr>
              <a:t>Web</a:t>
            </a:r>
            <a:r>
              <a:rPr lang="ja-JP" altLang="en-US" sz="1400" dirty="0">
                <a:latin typeface="HG丸ｺﾞｼｯｸM-PRO" pitchFamily="50" charset="-128"/>
                <a:ea typeface="HG丸ｺﾞｼｯｸM-PRO" pitchFamily="50" charset="-128"/>
              </a:rPr>
              <a:t>上で行う（</a:t>
            </a:r>
            <a:r>
              <a:rPr lang="en-US" sz="1400" dirty="0">
                <a:latin typeface="HG丸ｺﾞｼｯｸM-PRO" pitchFamily="50" charset="-128"/>
                <a:ea typeface="HG丸ｺﾞｼｯｸM-PRO" pitchFamily="50" charset="-128"/>
              </a:rPr>
              <a:t>NDL-OPAC</a:t>
            </a:r>
            <a:r>
              <a:rPr lang="ja-JP" altLang="en-US" sz="1400" dirty="0">
                <a:latin typeface="HG丸ｺﾞｼｯｸM-PRO" pitchFamily="50" charset="-128"/>
                <a:ea typeface="HG丸ｺﾞｼｯｸM-PRO" pitchFamily="50" charset="-128"/>
              </a:rPr>
              <a:t>）</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当館が所蔵する雑誌記事を対象とした検索を</a:t>
            </a:r>
            <a:r>
              <a:rPr lang="en-US" sz="1400" dirty="0">
                <a:latin typeface="HG丸ｺﾞｼｯｸM-PRO" pitchFamily="50" charset="-128"/>
                <a:ea typeface="HG丸ｺﾞｼｯｸM-PRO" pitchFamily="50" charset="-128"/>
              </a:rPr>
              <a:t>Web</a:t>
            </a:r>
            <a:r>
              <a:rPr lang="ja-JP" altLang="en-US" sz="1400" dirty="0">
                <a:latin typeface="HG丸ｺﾞｼｯｸM-PRO" pitchFamily="50" charset="-128"/>
                <a:ea typeface="HG丸ｺﾞｼｯｸM-PRO" pitchFamily="50" charset="-128"/>
              </a:rPr>
              <a:t>上で行う（雑誌記事索引）</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日本中の図書館が所蔵する図書を対象とした検索を</a:t>
            </a:r>
            <a:r>
              <a:rPr lang="en-US" sz="1400" dirty="0">
                <a:latin typeface="HG丸ｺﾞｼｯｸM-PRO" pitchFamily="50" charset="-128"/>
                <a:ea typeface="HG丸ｺﾞｼｯｸM-PRO" pitchFamily="50" charset="-128"/>
              </a:rPr>
              <a:t>Web</a:t>
            </a:r>
            <a:r>
              <a:rPr lang="ja-JP" altLang="en-US" sz="1400" dirty="0">
                <a:latin typeface="HG丸ｺﾞｼｯｸM-PRO" pitchFamily="50" charset="-128"/>
                <a:ea typeface="HG丸ｺﾞｼｯｸM-PRO" pitchFamily="50" charset="-128"/>
              </a:rPr>
              <a:t>上で行う（公共図書館総合目録）</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当館および提携機関が所蔵するデジタル資料やレファレンス記録などを、図書や雑誌記事と併せて</a:t>
            </a:r>
            <a:r>
              <a:rPr lang="en-US" sz="1400" dirty="0">
                <a:latin typeface="HG丸ｺﾞｼｯｸM-PRO" pitchFamily="50" charset="-128"/>
                <a:ea typeface="HG丸ｺﾞｼｯｸM-PRO" pitchFamily="50" charset="-128"/>
              </a:rPr>
              <a:t>Web</a:t>
            </a:r>
            <a:r>
              <a:rPr lang="ja-JP" altLang="en-US" sz="1400" dirty="0">
                <a:latin typeface="HG丸ｺﾞｼｯｸM-PRO" pitchFamily="50" charset="-128"/>
                <a:ea typeface="HG丸ｺﾞｼｯｸM-PRO" pitchFamily="50" charset="-128"/>
              </a:rPr>
              <a:t>上で検索する（統合検索サービス）</a:t>
            </a:r>
            <a:endParaRPr lang="ja-JP" altLang="en-US" sz="12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情報の再利用（</a:t>
            </a:r>
            <a:r>
              <a:rPr lang="en-US" sz="1600" dirty="0">
                <a:latin typeface="HG丸ｺﾞｼｯｸM-PRO" pitchFamily="50" charset="-128"/>
                <a:ea typeface="HG丸ｺﾞｼｯｸM-PRO" pitchFamily="50" charset="-128"/>
              </a:rPr>
              <a:t>API</a:t>
            </a:r>
            <a:r>
              <a:rPr lang="ja-JP" altLang="en-US" sz="1600" dirty="0" err="1">
                <a:latin typeface="HG丸ｺﾞｼｯｸM-PRO" pitchFamily="50" charset="-128"/>
                <a:ea typeface="HG丸ｺﾞｼｯｸM-PRO" pitchFamily="50" charset="-128"/>
              </a:rPr>
              <a:t>での</a:t>
            </a:r>
            <a:r>
              <a:rPr lang="ja-JP" altLang="en-US" sz="1600" dirty="0">
                <a:latin typeface="HG丸ｺﾞｼｯｸM-PRO" pitchFamily="50" charset="-128"/>
                <a:ea typeface="HG丸ｺﾞｼｯｸM-PRO" pitchFamily="50" charset="-128"/>
              </a:rPr>
              <a:t>利用）</a:t>
            </a:r>
            <a:endParaRPr lang="ja-JP" altLang="en-US" sz="1400" dirty="0">
              <a:latin typeface="HG丸ｺﾞｼｯｸM-PRO" pitchFamily="50" charset="-128"/>
              <a:ea typeface="HG丸ｺﾞｼｯｸM-PRO" pitchFamily="50" charset="-128"/>
            </a:endParaRPr>
          </a:p>
          <a:p>
            <a:pPr lvl="1"/>
            <a:r>
              <a:rPr lang="en-US" altLang="ja-JP" sz="1400" dirty="0">
                <a:latin typeface="HG丸ｺﾞｼｯｸM-PRO" pitchFamily="50" charset="-128"/>
                <a:ea typeface="HG丸ｺﾞｼｯｸM-PRO" pitchFamily="50" charset="-128"/>
              </a:rPr>
              <a:t>NDL Search</a:t>
            </a:r>
            <a:r>
              <a:rPr lang="ja-JP" altLang="en-US" sz="1400" dirty="0">
                <a:latin typeface="HG丸ｺﾞｼｯｸM-PRO" pitchFamily="50" charset="-128"/>
                <a:ea typeface="HG丸ｺﾞｼｯｸM-PRO" pitchFamily="50" charset="-128"/>
              </a:rPr>
              <a:t>の検索結果を、利用者自身の</a:t>
            </a:r>
            <a:r>
              <a:rPr lang="en-US" sz="1400" dirty="0">
                <a:latin typeface="HG丸ｺﾞｼｯｸM-PRO" pitchFamily="50" charset="-128"/>
                <a:ea typeface="HG丸ｺﾞｼｯｸM-PRO" pitchFamily="50" charset="-128"/>
              </a:rPr>
              <a:t>Web</a:t>
            </a:r>
            <a:r>
              <a:rPr lang="ja-JP" altLang="en-US" sz="1400" dirty="0">
                <a:latin typeface="HG丸ｺﾞｼｯｸM-PRO" pitchFamily="50" charset="-128"/>
                <a:ea typeface="HG丸ｺﾞｼｯｸM-PRO" pitchFamily="50" charset="-128"/>
              </a:rPr>
              <a:t>サービス上で利用する（検索結果</a:t>
            </a:r>
            <a:r>
              <a:rPr lang="en-US" sz="1400" dirty="0">
                <a:latin typeface="HG丸ｺﾞｼｯｸM-PRO" pitchFamily="50" charset="-128"/>
                <a:ea typeface="HG丸ｺﾞｼｯｸM-PRO" pitchFamily="50" charset="-128"/>
              </a:rPr>
              <a:t>API</a:t>
            </a:r>
            <a:r>
              <a:rPr lang="ja-JP" altLang="en-US" sz="1400" dirty="0">
                <a:latin typeface="HG丸ｺﾞｼｯｸM-PRO" pitchFamily="50" charset="-128"/>
                <a:ea typeface="HG丸ｺﾞｼｯｸM-PRO" pitchFamily="50" charset="-128"/>
              </a:rPr>
              <a:t>提供機能）</a:t>
            </a:r>
            <a:endParaRPr lang="ja-JP" altLang="en-US" sz="1200" dirty="0">
              <a:latin typeface="HG丸ｺﾞｼｯｸM-PRO" pitchFamily="50" charset="-128"/>
              <a:ea typeface="HG丸ｺﾞｼｯｸM-PRO" pitchFamily="50" charset="-128"/>
            </a:endParaRPr>
          </a:p>
          <a:p>
            <a:pPr lvl="1"/>
            <a:r>
              <a:rPr lang="en-US" altLang="ja-JP" sz="1400" dirty="0">
                <a:latin typeface="HG丸ｺﾞｼｯｸM-PRO" pitchFamily="50" charset="-128"/>
                <a:ea typeface="HG丸ｺﾞｼｯｸM-PRO" pitchFamily="50" charset="-128"/>
              </a:rPr>
              <a:t>NDL Search</a:t>
            </a:r>
            <a:r>
              <a:rPr lang="ja-JP" altLang="en-US" sz="1400" dirty="0">
                <a:latin typeface="HG丸ｺﾞｼｯｸM-PRO" pitchFamily="50" charset="-128"/>
                <a:ea typeface="HG丸ｺﾞｼｯｸM-PRO" pitchFamily="50" charset="-128"/>
              </a:rPr>
              <a:t>の収録データを、まとめて入手して利用する（メタデータダウンロード機能）</a:t>
            </a:r>
            <a:endParaRPr lang="ja-JP" altLang="en-US" sz="12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サービス・機能の再利用</a:t>
            </a:r>
            <a:endParaRPr lang="ja-JP" altLang="en-US" sz="1400" dirty="0">
              <a:latin typeface="HG丸ｺﾞｼｯｸM-PRO" pitchFamily="50" charset="-128"/>
              <a:ea typeface="HG丸ｺﾞｼｯｸM-PRO" pitchFamily="50" charset="-128"/>
            </a:endParaRPr>
          </a:p>
          <a:p>
            <a:pPr lvl="1"/>
            <a:r>
              <a:rPr lang="en-US" altLang="ja-JP" sz="1400" dirty="0">
                <a:latin typeface="HG丸ｺﾞｼｯｸM-PRO" pitchFamily="50" charset="-128"/>
                <a:ea typeface="HG丸ｺﾞｼｯｸM-PRO" pitchFamily="50" charset="-128"/>
              </a:rPr>
              <a:t>NDL Search</a:t>
            </a:r>
            <a:r>
              <a:rPr lang="ja-JP" altLang="en-US" sz="1400" dirty="0">
                <a:latin typeface="HG丸ｺﾞｼｯｸM-PRO" pitchFamily="50" charset="-128"/>
                <a:ea typeface="HG丸ｺﾞｼｯｸM-PRO" pitchFamily="50" charset="-128"/>
              </a:rPr>
              <a:t>で開発されたシステムを使って、各機関・企業が作成したデータと併せて提供する（マッシュアップによるサービス提供支援）</a:t>
            </a:r>
            <a:endParaRPr lang="ja-JP" altLang="en-US" sz="1200" dirty="0">
              <a:latin typeface="HG丸ｺﾞｼｯｸM-PRO" pitchFamily="50" charset="-128"/>
              <a:ea typeface="HG丸ｺﾞｼｯｸM-PRO" pitchFamily="50" charset="-128"/>
            </a:endParaRPr>
          </a:p>
          <a:p>
            <a:pPr lvl="1"/>
            <a:r>
              <a:rPr lang="en-US" altLang="ja-JP" sz="1400" dirty="0">
                <a:latin typeface="HG丸ｺﾞｼｯｸM-PRO" pitchFamily="50" charset="-128"/>
                <a:ea typeface="HG丸ｺﾞｼｯｸM-PRO" pitchFamily="50" charset="-128"/>
              </a:rPr>
              <a:t>NDL Search</a:t>
            </a:r>
            <a:r>
              <a:rPr lang="ja-JP" altLang="en-US" sz="1400" dirty="0">
                <a:latin typeface="HG丸ｺﾞｼｯｸM-PRO" pitchFamily="50" charset="-128"/>
                <a:ea typeface="HG丸ｺﾞｼｯｸM-PRO" pitchFamily="50" charset="-128"/>
              </a:rPr>
              <a:t>のシステムとデータを研究・開発に利用する（テストベッド環境の提供）</a:t>
            </a:r>
            <a:endParaRPr lang="ja-JP" altLang="en-US" sz="1200" dirty="0">
              <a:latin typeface="HG丸ｺﾞｼｯｸM-PRO" pitchFamily="50" charset="-128"/>
              <a:ea typeface="HG丸ｺﾞｼｯｸM-PRO" pitchFamily="50" charset="-128"/>
            </a:endParaRPr>
          </a:p>
          <a:p>
            <a:pPr lvl="1"/>
            <a:r>
              <a:rPr lang="en-US" altLang="ja-JP" sz="1400" dirty="0">
                <a:latin typeface="HG丸ｺﾞｼｯｸM-PRO" pitchFamily="50" charset="-128"/>
                <a:ea typeface="HG丸ｺﾞｼｯｸM-PRO" pitchFamily="50" charset="-128"/>
              </a:rPr>
              <a:t>NDL Search</a:t>
            </a:r>
            <a:r>
              <a:rPr lang="ja-JP" altLang="en-US" sz="1400" dirty="0">
                <a:latin typeface="HG丸ｺﾞｼｯｸM-PRO" pitchFamily="50" charset="-128"/>
                <a:ea typeface="HG丸ｺﾞｼｯｸM-PRO" pitchFamily="50" charset="-128"/>
              </a:rPr>
              <a:t>のために開発されたオープンソース・ソフトウェアを利用する（図書館システムとしてオープンソフトウェア（</a:t>
            </a:r>
            <a:r>
              <a:rPr lang="en-US" sz="1400" dirty="0">
                <a:latin typeface="HG丸ｺﾞｼｯｸM-PRO" pitchFamily="50" charset="-128"/>
                <a:ea typeface="HG丸ｺﾞｼｯｸM-PRO" pitchFamily="50" charset="-128"/>
              </a:rPr>
              <a:t>OSS</a:t>
            </a:r>
            <a:r>
              <a:rPr lang="ja-JP" altLang="en-US" sz="1400" dirty="0">
                <a:latin typeface="HG丸ｺﾞｼｯｸM-PRO" pitchFamily="50" charset="-128"/>
                <a:ea typeface="HG丸ｺﾞｼｯｸM-PRO" pitchFamily="50" charset="-128"/>
              </a:rPr>
              <a:t>）で提供）</a:t>
            </a:r>
            <a:endParaRPr lang="ja-JP" altLang="en-US" sz="1200" dirty="0">
              <a:latin typeface="HG丸ｺﾞｼｯｸM-PRO" pitchFamily="50" charset="-128"/>
              <a:ea typeface="HG丸ｺﾞｼｯｸM-PRO" pitchFamily="50" charset="-128"/>
            </a:endParaRPr>
          </a:p>
          <a:p>
            <a:endParaRPr lang="ja-JP" altLang="en-US" sz="1600"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59</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1203411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a:bodyPr>
          <a:lstStyle/>
          <a:p>
            <a:r>
              <a:rPr lang="ja-JP" altLang="en-US" dirty="0" smtClean="0"/>
              <a:t>パイロット</a:t>
            </a:r>
            <a:r>
              <a:rPr kumimoji="1" lang="ja-JP" altLang="en-US" dirty="0" smtClean="0"/>
              <a:t>電子図書館プロジェクト</a:t>
            </a:r>
            <a:endParaRPr kumimoji="1" lang="ja-JP" altLang="en-US" dirty="0"/>
          </a:p>
        </p:txBody>
      </p:sp>
      <p:sp>
        <p:nvSpPr>
          <p:cNvPr id="3" name="コンテンツ プレースホルダー 2"/>
          <p:cNvSpPr>
            <a:spLocks noGrp="1"/>
          </p:cNvSpPr>
          <p:nvPr>
            <p:ph idx="1"/>
          </p:nvPr>
        </p:nvSpPr>
        <p:spPr>
          <a:xfrm>
            <a:off x="0" y="1004886"/>
            <a:ext cx="6533580" cy="5991000"/>
          </a:xfrm>
        </p:spPr>
        <p:txBody>
          <a:bodyPr>
            <a:normAutofit fontScale="92500" lnSpcReduction="10000"/>
          </a:bodyPr>
          <a:lstStyle/>
          <a:p>
            <a:r>
              <a:rPr lang="en-US" altLang="ja-JP" dirty="0"/>
              <a:t>1994</a:t>
            </a:r>
            <a:r>
              <a:rPr lang="ja-JP" altLang="ja-JP" dirty="0"/>
              <a:t>年</a:t>
            </a:r>
            <a:r>
              <a:rPr lang="en-US" altLang="ja-JP" dirty="0"/>
              <a:t>1</a:t>
            </a:r>
            <a:r>
              <a:rPr lang="ja-JP" altLang="ja-JP" dirty="0"/>
              <a:t>月、</a:t>
            </a:r>
            <a:r>
              <a:rPr lang="zh-TW" altLang="ja-JP" dirty="0"/>
              <a:t>通産省の高度情報化プロジェクト事業の一環</a:t>
            </a:r>
            <a:r>
              <a:rPr lang="ja-JP" altLang="ja-JP" dirty="0"/>
              <a:t>で</a:t>
            </a:r>
            <a:r>
              <a:rPr lang="ja-JP" altLang="ja-JP" dirty="0" smtClean="0"/>
              <a:t>、</a:t>
            </a:r>
            <a:r>
              <a:rPr lang="ja-JP" altLang="ja-JP" dirty="0" smtClean="0">
                <a:solidFill>
                  <a:srgbClr val="FF0000"/>
                </a:solidFill>
              </a:rPr>
              <a:t>情報</a:t>
            </a:r>
            <a:r>
              <a:rPr lang="ja-JP" altLang="ja-JP" dirty="0">
                <a:solidFill>
                  <a:srgbClr val="FF0000"/>
                </a:solidFill>
              </a:rPr>
              <a:t>処理推進機構（</a:t>
            </a:r>
            <a:r>
              <a:rPr lang="en-US" altLang="ja-JP" dirty="0">
                <a:solidFill>
                  <a:srgbClr val="FF0000"/>
                </a:solidFill>
              </a:rPr>
              <a:t>IPA</a:t>
            </a:r>
            <a:r>
              <a:rPr lang="ja-JP" altLang="ja-JP" dirty="0">
                <a:solidFill>
                  <a:srgbClr val="FF0000"/>
                </a:solidFill>
              </a:rPr>
              <a:t>）と国立国会図書館（</a:t>
            </a:r>
            <a:r>
              <a:rPr lang="en-US" altLang="ja-JP" dirty="0">
                <a:solidFill>
                  <a:srgbClr val="FF0000"/>
                </a:solidFill>
              </a:rPr>
              <a:t>NDL</a:t>
            </a:r>
            <a:r>
              <a:rPr lang="ja-JP" altLang="ja-JP" dirty="0">
                <a:solidFill>
                  <a:srgbClr val="FF0000"/>
                </a:solidFill>
              </a:rPr>
              <a:t>）</a:t>
            </a:r>
            <a:r>
              <a:rPr lang="ja-JP" altLang="ja-JP" dirty="0"/>
              <a:t>が協力</a:t>
            </a:r>
            <a:r>
              <a:rPr lang="ja-JP" altLang="ja-JP" dirty="0" smtClean="0"/>
              <a:t>して</a:t>
            </a:r>
            <a:r>
              <a:rPr lang="ja-JP" altLang="en-US" dirty="0" smtClean="0"/>
              <a:t>実施</a:t>
            </a:r>
            <a:endParaRPr lang="en-US" altLang="ja-JP" dirty="0" smtClean="0"/>
          </a:p>
          <a:p>
            <a:r>
              <a:rPr lang="en-US" altLang="ja-JP" dirty="0"/>
              <a:t>7,221</a:t>
            </a:r>
            <a:r>
              <a:rPr lang="ja-JP" altLang="ja-JP" dirty="0"/>
              <a:t>枚の貴重書、</a:t>
            </a:r>
            <a:r>
              <a:rPr lang="en-US" altLang="ja-JP" dirty="0"/>
              <a:t>653</a:t>
            </a:r>
            <a:r>
              <a:rPr lang="ja-JP" altLang="ja-JP" dirty="0"/>
              <a:t>万ページの明治時代刊行の図書、利用頻度の高い国内刊行雑誌</a:t>
            </a:r>
            <a:r>
              <a:rPr lang="en-US" altLang="ja-JP" dirty="0"/>
              <a:t>24</a:t>
            </a:r>
            <a:r>
              <a:rPr lang="ja-JP" altLang="ja-JP" dirty="0"/>
              <a:t>タイトルの過去</a:t>
            </a:r>
            <a:r>
              <a:rPr lang="en-US" altLang="ja-JP" dirty="0"/>
              <a:t>15</a:t>
            </a:r>
            <a:r>
              <a:rPr lang="ja-JP" altLang="ja-JP" dirty="0"/>
              <a:t>年分等、全体で</a:t>
            </a:r>
            <a:r>
              <a:rPr lang="en-US" altLang="ja-JP" dirty="0"/>
              <a:t>1000</a:t>
            </a:r>
            <a:r>
              <a:rPr lang="ja-JP" altLang="ja-JP" dirty="0"/>
              <a:t>万ページ近くに及ぶ資料をデジタル化</a:t>
            </a:r>
            <a:endParaRPr lang="en-US" altLang="ja-JP" dirty="0" smtClean="0"/>
          </a:p>
          <a:p>
            <a:r>
              <a:rPr lang="ja-JP" altLang="en-US" dirty="0" smtClean="0"/>
              <a:t>協力出版社</a:t>
            </a:r>
            <a:r>
              <a:rPr lang="ja-JP" altLang="en-US" dirty="0"/>
              <a:t>か</a:t>
            </a:r>
            <a:r>
              <a:rPr lang="ja-JP" altLang="en-US" dirty="0" smtClean="0"/>
              <a:t>ら提供されたコンテンツ</a:t>
            </a:r>
            <a:endParaRPr lang="en-US" altLang="ja-JP" dirty="0" smtClean="0"/>
          </a:p>
          <a:p>
            <a:pPr lvl="1"/>
            <a:r>
              <a:rPr lang="ja-JP" altLang="en-US" dirty="0"/>
              <a:t>●帝国議会議事連記録</a:t>
            </a:r>
            <a:r>
              <a:rPr lang="en-US" altLang="ja-JP" dirty="0"/>
              <a:t>(</a:t>
            </a:r>
            <a:r>
              <a:rPr lang="ja-JP" altLang="en-US" dirty="0" smtClean="0"/>
              <a:t>東京</a:t>
            </a:r>
            <a:r>
              <a:rPr lang="ja-JP" altLang="en-US" dirty="0"/>
              <a:t>大学出版会</a:t>
            </a:r>
            <a:r>
              <a:rPr lang="en-US" altLang="ja-JP" dirty="0"/>
              <a:t>) ●</a:t>
            </a:r>
            <a:r>
              <a:rPr lang="ja-JP" altLang="en-US" dirty="0"/>
              <a:t>文章倶楽部</a:t>
            </a:r>
            <a:r>
              <a:rPr lang="en-US" altLang="ja-JP" dirty="0"/>
              <a:t>(</a:t>
            </a:r>
            <a:r>
              <a:rPr lang="ja-JP" altLang="en-US" dirty="0" smtClean="0"/>
              <a:t>八木</a:t>
            </a:r>
            <a:r>
              <a:rPr lang="ja-JP" altLang="en-US" dirty="0"/>
              <a:t>出版</a:t>
            </a:r>
            <a:r>
              <a:rPr lang="en-US" altLang="ja-JP" dirty="0"/>
              <a:t>) ●</a:t>
            </a:r>
            <a:r>
              <a:rPr lang="ja-JP" altLang="en-US" dirty="0"/>
              <a:t>幕末明治日本国勢地域地図集成</a:t>
            </a:r>
            <a:r>
              <a:rPr lang="en-US" altLang="ja-JP" dirty="0"/>
              <a:t>(</a:t>
            </a:r>
            <a:r>
              <a:rPr lang="ja-JP" altLang="en-US" dirty="0" smtClean="0"/>
              <a:t>柏書房</a:t>
            </a:r>
            <a:r>
              <a:rPr lang="en-US" altLang="ja-JP" dirty="0"/>
              <a:t>) ●</a:t>
            </a:r>
            <a:r>
              <a:rPr lang="ja-JP" altLang="en-US" dirty="0"/>
              <a:t>マルクス・</a:t>
            </a:r>
            <a:r>
              <a:rPr lang="ja-JP" altLang="en-US" dirty="0" err="1"/>
              <a:t>ェ</a:t>
            </a:r>
            <a:r>
              <a:rPr lang="ja-JP" altLang="en-US" dirty="0"/>
              <a:t>ンゲルス全集</a:t>
            </a:r>
            <a:r>
              <a:rPr lang="en-US" altLang="ja-JP" dirty="0"/>
              <a:t>(</a:t>
            </a:r>
            <a:r>
              <a:rPr lang="ja-JP" altLang="en-US" dirty="0" smtClean="0"/>
              <a:t>大月</a:t>
            </a:r>
            <a:r>
              <a:rPr lang="ja-JP" altLang="en-US" dirty="0"/>
              <a:t>書店</a:t>
            </a:r>
            <a:r>
              <a:rPr lang="en-US" altLang="ja-JP" dirty="0"/>
              <a:t>) ●</a:t>
            </a:r>
            <a:r>
              <a:rPr lang="ja-JP" altLang="en-US" dirty="0"/>
              <a:t>東京都市計画資料集成 明治大正編</a:t>
            </a:r>
            <a:r>
              <a:rPr lang="en-US" altLang="ja-JP" dirty="0"/>
              <a:t>(</a:t>
            </a:r>
            <a:r>
              <a:rPr lang="ja-JP" altLang="en-US" dirty="0" smtClean="0"/>
              <a:t>本の</a:t>
            </a:r>
            <a:r>
              <a:rPr lang="ja-JP" altLang="en-US" dirty="0"/>
              <a:t>友社</a:t>
            </a:r>
            <a:r>
              <a:rPr lang="en-US" altLang="ja-JP" dirty="0"/>
              <a:t>) ●</a:t>
            </a:r>
            <a:r>
              <a:rPr lang="ja-JP" altLang="en-US" dirty="0"/>
              <a:t>田辺元全集</a:t>
            </a:r>
            <a:r>
              <a:rPr lang="en-US" altLang="ja-JP" dirty="0"/>
              <a:t>(</a:t>
            </a:r>
            <a:r>
              <a:rPr lang="ja-JP" altLang="en-US" dirty="0"/>
              <a:t>筑 摩書房</a:t>
            </a:r>
            <a:r>
              <a:rPr lang="en-US" altLang="ja-JP" dirty="0"/>
              <a:t>) ●</a:t>
            </a:r>
            <a:r>
              <a:rPr lang="ja-JP" altLang="en-US" dirty="0"/>
              <a:t>世界大百科辞典</a:t>
            </a:r>
            <a:r>
              <a:rPr lang="en-US" altLang="ja-JP" dirty="0"/>
              <a:t>(</a:t>
            </a:r>
            <a:r>
              <a:rPr lang="ja-JP" altLang="en-US" dirty="0"/>
              <a:t>平凡社</a:t>
            </a:r>
            <a:r>
              <a:rPr lang="en-US" altLang="ja-JP" dirty="0"/>
              <a:t>) ● </a:t>
            </a:r>
            <a:r>
              <a:rPr lang="ja-JP" altLang="en-US" dirty="0"/>
              <a:t>朝日ジャーナル</a:t>
            </a:r>
            <a:r>
              <a:rPr lang="en-US" altLang="ja-JP" dirty="0"/>
              <a:t>(</a:t>
            </a:r>
            <a:r>
              <a:rPr lang="ja-JP" altLang="en-US" dirty="0"/>
              <a:t>全 巻</a:t>
            </a:r>
            <a:r>
              <a:rPr lang="en-US" altLang="ja-JP" dirty="0"/>
              <a:t>) (</a:t>
            </a:r>
            <a:r>
              <a:rPr lang="ja-JP" altLang="en-US" dirty="0" smtClean="0"/>
              <a:t>朝日</a:t>
            </a:r>
            <a:r>
              <a:rPr lang="ja-JP" altLang="en-US" dirty="0"/>
              <a:t>新聞社</a:t>
            </a:r>
            <a:r>
              <a:rPr lang="en-US" altLang="ja-JP" dirty="0"/>
              <a:t>) ●</a:t>
            </a:r>
            <a:r>
              <a:rPr lang="ja-JP" altLang="en-US" dirty="0"/>
              <a:t>萬朝報</a:t>
            </a:r>
            <a:r>
              <a:rPr lang="en-US" altLang="ja-JP" dirty="0"/>
              <a:t>(</a:t>
            </a:r>
            <a:r>
              <a:rPr lang="ja-JP" altLang="en-US" dirty="0"/>
              <a:t>日 本国書センター</a:t>
            </a:r>
            <a:r>
              <a:rPr lang="en-US" altLang="ja-JP" dirty="0"/>
              <a:t>) ●</a:t>
            </a:r>
            <a:r>
              <a:rPr lang="ja-JP" altLang="en-US" dirty="0"/>
              <a:t>法律新聞</a:t>
            </a:r>
            <a:r>
              <a:rPr lang="en-US" altLang="ja-JP" dirty="0"/>
              <a:t>(</a:t>
            </a:r>
            <a:r>
              <a:rPr lang="ja-JP" altLang="en-US" dirty="0" smtClean="0"/>
              <a:t>不二</a:t>
            </a:r>
            <a:r>
              <a:rPr lang="ja-JP" altLang="en-US" dirty="0"/>
              <a:t>出版</a:t>
            </a:r>
            <a:r>
              <a:rPr lang="en-US" altLang="ja-JP" dirty="0"/>
              <a:t>) ●</a:t>
            </a:r>
            <a:r>
              <a:rPr lang="ja-JP" altLang="en-US" dirty="0"/>
              <a:t>少年サンデー</a:t>
            </a:r>
            <a:r>
              <a:rPr lang="en-US" altLang="ja-JP" dirty="0"/>
              <a:t>(</a:t>
            </a:r>
            <a:r>
              <a:rPr lang="ja-JP" altLang="en-US" dirty="0"/>
              <a:t>小学館</a:t>
            </a:r>
            <a:r>
              <a:rPr lang="en-US" altLang="ja-JP" dirty="0"/>
              <a:t>) ●</a:t>
            </a:r>
            <a:r>
              <a:rPr lang="ja-JP" altLang="en-US" dirty="0"/>
              <a:t>別冊医学のあゆみ メディカルトビックス</a:t>
            </a:r>
            <a:r>
              <a:rPr lang="en-US" altLang="ja-JP" dirty="0"/>
              <a:t>(</a:t>
            </a:r>
            <a:r>
              <a:rPr lang="ja-JP" altLang="en-US" dirty="0" smtClean="0"/>
              <a:t>医歯</a:t>
            </a:r>
            <a:r>
              <a:rPr lang="ja-JP" altLang="en-US" dirty="0"/>
              <a:t>薬出版</a:t>
            </a:r>
            <a:r>
              <a:rPr lang="en-US" altLang="ja-JP" dirty="0"/>
              <a:t>) </a:t>
            </a:r>
          </a:p>
        </p:txBody>
      </p:sp>
      <p:sp>
        <p:nvSpPr>
          <p:cNvPr id="4" name="スライド番号プレースホルダー 3"/>
          <p:cNvSpPr>
            <a:spLocks noGrp="1"/>
          </p:cNvSpPr>
          <p:nvPr>
            <p:ph type="sldNum" sz="quarter" idx="12"/>
          </p:nvPr>
        </p:nvSpPr>
        <p:spPr/>
        <p:txBody>
          <a:bodyPr/>
          <a:lstStyle/>
          <a:p>
            <a:fld id="{042AED99-7FB4-404E-8A97-64753DCE42EC}" type="slidenum">
              <a:rPr lang="en-US" smtClean="0"/>
              <a:pPr/>
              <a:t>6</a:t>
            </a:fld>
            <a:endParaRPr lang="en-US" dirty="0"/>
          </a:p>
        </p:txBody>
      </p:sp>
      <p:pic>
        <p:nvPicPr>
          <p:cNvPr id="5" name="図 4"/>
          <p:cNvPicPr>
            <a:picLocks noChangeAspect="1"/>
          </p:cNvPicPr>
          <p:nvPr/>
        </p:nvPicPr>
        <p:blipFill>
          <a:blip r:embed="rId3"/>
          <a:stretch>
            <a:fillRect/>
          </a:stretch>
        </p:blipFill>
        <p:spPr>
          <a:xfrm>
            <a:off x="6537669" y="1820336"/>
            <a:ext cx="4618856" cy="5547389"/>
          </a:xfrm>
          <a:prstGeom prst="rect">
            <a:avLst/>
          </a:prstGeom>
        </p:spPr>
      </p:pic>
      <p:sp>
        <p:nvSpPr>
          <p:cNvPr id="7" name="横巻き 6"/>
          <p:cNvSpPr/>
          <p:nvPr/>
        </p:nvSpPr>
        <p:spPr>
          <a:xfrm>
            <a:off x="11156525" y="74765"/>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1994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p>
        </p:txBody>
      </p:sp>
      <p:sp>
        <p:nvSpPr>
          <p:cNvPr id="8" name="円/楕円 7"/>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026" name="Picture 2" descr="http://web.archive.org/web/19980110195322/http:/www.cii.ipa.go.jp/el/new/img0000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094" y="4631484"/>
            <a:ext cx="2619581" cy="2089991"/>
          </a:xfrm>
          <a:prstGeom prst="rect">
            <a:avLst/>
          </a:prstGeom>
          <a:noFill/>
          <a:extLst>
            <a:ext uri="{909E8E84-426E-40DD-AFC4-6F175D3DCCD1}">
              <a14:hiddenFill xmlns:a14="http://schemas.microsoft.com/office/drawing/2010/main">
                <a:solidFill>
                  <a:srgbClr val="FFFFFF"/>
                </a:solidFill>
              </a14:hiddenFill>
            </a:ext>
          </a:extLst>
        </p:spPr>
      </p:pic>
      <p:sp>
        <p:nvSpPr>
          <p:cNvPr id="9" name="横巻き 8"/>
          <p:cNvSpPr/>
          <p:nvPr/>
        </p:nvSpPr>
        <p:spPr>
          <a:xfrm>
            <a:off x="6533580" y="527376"/>
            <a:ext cx="5529107" cy="160841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latin typeface="Meiryo UI" panose="020B0604030504040204" pitchFamily="50" charset="-128"/>
                <a:ea typeface="Meiryo UI" panose="020B0604030504040204" pitchFamily="50" charset="-128"/>
              </a:rPr>
              <a:t>地球規模の知的財産を</a:t>
            </a:r>
            <a:r>
              <a:rPr lang="ja-JP" altLang="en-US" dirty="0">
                <a:solidFill>
                  <a:srgbClr val="FF0000"/>
                </a:solidFill>
                <a:latin typeface="Meiryo UI" panose="020B0604030504040204" pitchFamily="50" charset="-128"/>
                <a:ea typeface="Meiryo UI" panose="020B0604030504040204" pitchFamily="50" charset="-128"/>
              </a:rPr>
              <a:t>誰でも容易に利用できる</a:t>
            </a:r>
            <a:r>
              <a:rPr lang="ja-JP" altLang="en-US" dirty="0">
                <a:latin typeface="Meiryo UI" panose="020B0604030504040204" pitchFamily="50" charset="-128"/>
                <a:ea typeface="Meiryo UI" panose="020B0604030504040204" pitchFamily="50" charset="-128"/>
              </a:rPr>
              <a:t>ように、地球上に広く分散して個々に収集・蓄積されている知的資源を、</a:t>
            </a:r>
            <a:r>
              <a:rPr lang="ja-JP" altLang="en-US" dirty="0">
                <a:solidFill>
                  <a:srgbClr val="FF0000"/>
                </a:solidFill>
                <a:latin typeface="Meiryo UI" panose="020B0604030504040204" pitchFamily="50" charset="-128"/>
                <a:ea typeface="Meiryo UI" panose="020B0604030504040204" pitchFamily="50" charset="-128"/>
              </a:rPr>
              <a:t>空間的・時間的制約を越えてアクセス可能とする</a:t>
            </a:r>
            <a:r>
              <a:rPr lang="ja-JP" altLang="en-US" dirty="0">
                <a:latin typeface="Meiryo UI" panose="020B0604030504040204" pitchFamily="50" charset="-128"/>
                <a:ea typeface="Meiryo UI" panose="020B0604030504040204" pitchFamily="50" charset="-128"/>
              </a:rPr>
              <a:t>環境を提供する</a:t>
            </a:r>
          </a:p>
        </p:txBody>
      </p:sp>
    </p:spTree>
    <p:extLst>
      <p:ext uri="{BB962C8B-B14F-4D97-AF65-F5344CB8AC3E}">
        <p14:creationId xmlns:p14="http://schemas.microsoft.com/office/powerpoint/2010/main" val="19431942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fontScale="90000"/>
          </a:bodyPr>
          <a:lstStyle/>
          <a:p>
            <a:r>
              <a:rPr lang="ja-JP" altLang="en-US" dirty="0" smtClean="0">
                <a:latin typeface="HG丸ｺﾞｼｯｸM-PRO" pitchFamily="50" charset="-128"/>
                <a:ea typeface="HG丸ｺﾞｼｯｸM-PRO" pitchFamily="50" charset="-128"/>
              </a:rPr>
              <a:t>平成</a:t>
            </a:r>
            <a:r>
              <a:rPr lang="en-US" altLang="ja-JP" dirty="0" smtClean="0">
                <a:latin typeface="HG丸ｺﾞｼｯｸM-PRO" pitchFamily="50" charset="-128"/>
                <a:ea typeface="HG丸ｺﾞｼｯｸM-PRO" pitchFamily="50" charset="-128"/>
              </a:rPr>
              <a:t>22</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8</a:t>
            </a:r>
            <a:r>
              <a:rPr lang="ja-JP" altLang="en-US" dirty="0" smtClean="0">
                <a:latin typeface="HG丸ｺﾞｼｯｸM-PRO" pitchFamily="50" charset="-128"/>
                <a:ea typeface="HG丸ｺﾞｼｯｸM-PRO" pitchFamily="50" charset="-128"/>
              </a:rPr>
              <a:t>月公開の開発版の到達点</a:t>
            </a:r>
            <a:endParaRPr lang="en-US" altLang="ja-JP" dirty="0" smtClean="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a:xfrm>
            <a:off x="1991544" y="980728"/>
            <a:ext cx="8229600" cy="5688632"/>
          </a:xfrm>
        </p:spPr>
        <p:style>
          <a:lnRef idx="1">
            <a:schemeClr val="accent1"/>
          </a:lnRef>
          <a:fillRef idx="2">
            <a:schemeClr val="accent1"/>
          </a:fillRef>
          <a:effectRef idx="1">
            <a:schemeClr val="accent1"/>
          </a:effectRef>
          <a:fontRef idx="minor">
            <a:schemeClr val="dk1"/>
          </a:fontRef>
        </p:style>
        <p:txBody>
          <a:bodyPr>
            <a:noAutofit/>
          </a:bodyPr>
          <a:lstStyle/>
          <a:p>
            <a:pPr lvl="0"/>
            <a:r>
              <a:rPr lang="ja-JP" altLang="en-US" sz="1600" dirty="0">
                <a:latin typeface="HG丸ｺﾞｼｯｸM-PRO" pitchFamily="50" charset="-128"/>
                <a:ea typeface="HG丸ｺﾞｼｯｸM-PRO" pitchFamily="50" charset="-128"/>
              </a:rPr>
              <a:t>基本機能</a:t>
            </a:r>
            <a:endParaRPr lang="ja-JP" altLang="en-US" sz="14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現在、</a:t>
            </a:r>
            <a:r>
              <a:rPr lang="en-US" sz="1400" dirty="0">
                <a:latin typeface="HG丸ｺﾞｼｯｸM-PRO" pitchFamily="50" charset="-128"/>
                <a:ea typeface="HG丸ｺﾞｼｯｸM-PRO" pitchFamily="50" charset="-128"/>
              </a:rPr>
              <a:t>34</a:t>
            </a:r>
            <a:r>
              <a:rPr lang="ja-JP" altLang="en-US" sz="1400" dirty="0">
                <a:latin typeface="HG丸ｺﾞｼｯｸM-PRO" pitchFamily="50" charset="-128"/>
                <a:ea typeface="HG丸ｺﾞｼｯｸM-PRO" pitchFamily="50" charset="-128"/>
              </a:rPr>
              <a:t>個のデータベースから収集した約</a:t>
            </a:r>
            <a:r>
              <a:rPr lang="en-US" sz="1400" dirty="0">
                <a:latin typeface="HG丸ｺﾞｼｯｸM-PRO" pitchFamily="50" charset="-128"/>
                <a:ea typeface="HG丸ｺﾞｼｯｸM-PRO" pitchFamily="50" charset="-128"/>
              </a:rPr>
              <a:t>5,500</a:t>
            </a:r>
            <a:r>
              <a:rPr lang="ja-JP" altLang="en-US" sz="1400" dirty="0">
                <a:latin typeface="HG丸ｺﾞｼｯｸM-PRO" pitchFamily="50" charset="-128"/>
                <a:ea typeface="HG丸ｺﾞｼｯｸM-PRO" pitchFamily="50" charset="-128"/>
              </a:rPr>
              <a:t>万件の文献情報等を検索できます。</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全文テキスト化された資料に関しては、書誌情報だけでなく、本文の全文検索ができます。</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統合検索の結果について、可能な限り入手手段を案内します。（近くの図書館、</a:t>
            </a:r>
            <a:r>
              <a:rPr lang="en-US" sz="1400" dirty="0">
                <a:latin typeface="HG丸ｺﾞｼｯｸM-PRO" pitchFamily="50" charset="-128"/>
                <a:ea typeface="HG丸ｺﾞｼｯｸM-PRO" pitchFamily="50" charset="-128"/>
              </a:rPr>
              <a:t>Amazon</a:t>
            </a:r>
            <a:r>
              <a:rPr lang="ja-JP" altLang="en-US" sz="1400" dirty="0" err="1">
                <a:latin typeface="HG丸ｺﾞｼｯｸM-PRO" pitchFamily="50" charset="-128"/>
                <a:ea typeface="HG丸ｺﾞｼｯｸM-PRO" pitchFamily="50" charset="-128"/>
              </a:rPr>
              <a:t>、</a:t>
            </a:r>
            <a:r>
              <a:rPr lang="en-US" sz="1400" dirty="0" err="1">
                <a:latin typeface="HG丸ｺﾞｼｯｸM-PRO" pitchFamily="50" charset="-128"/>
                <a:ea typeface="HG丸ｺﾞｼｯｸM-PRO" pitchFamily="50" charset="-128"/>
              </a:rPr>
              <a:t>GoogleBookSearch</a:t>
            </a:r>
            <a:r>
              <a:rPr lang="ja-JP" altLang="en-US" sz="1400" dirty="0">
                <a:latin typeface="HG丸ｺﾞｼｯｸM-PRO" pitchFamily="50" charset="-128"/>
                <a:ea typeface="HG丸ｺﾞｼｯｸM-PRO" pitchFamily="50" charset="-128"/>
              </a:rPr>
              <a:t>等へもナビゲート）</a:t>
            </a:r>
            <a:endParaRPr lang="ja-JP" altLang="en-US" sz="12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検索支援機能</a:t>
            </a:r>
            <a:endParaRPr lang="ja-JP" altLang="en-US" sz="14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連想検索、類義語・同義語検索等を用いて検索を支援します。（あいまい検索機能）</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「日本語 </a:t>
            </a:r>
            <a:r>
              <a:rPr lang="en-US" sz="1400" dirty="0">
                <a:latin typeface="HG丸ｺﾞｼｯｸM-PRO" pitchFamily="50" charset="-128"/>
                <a:ea typeface="HG丸ｺﾞｼｯｸM-PRO" pitchFamily="50" charset="-128"/>
              </a:rPr>
              <a:t>⇔ </a:t>
            </a:r>
            <a:r>
              <a:rPr lang="ja-JP" altLang="en-US" sz="1400" dirty="0">
                <a:latin typeface="HG丸ｺﾞｼｯｸM-PRO" pitchFamily="50" charset="-128"/>
                <a:ea typeface="HG丸ｺﾞｼｯｸM-PRO" pitchFamily="50" charset="-128"/>
              </a:rPr>
              <a:t>中国語」「日本語 </a:t>
            </a:r>
            <a:r>
              <a:rPr lang="en-US" sz="1400" dirty="0">
                <a:latin typeface="HG丸ｺﾞｼｯｸM-PRO" pitchFamily="50" charset="-128"/>
                <a:ea typeface="HG丸ｺﾞｼｯｸM-PRO" pitchFamily="50" charset="-128"/>
              </a:rPr>
              <a:t>⇔ </a:t>
            </a:r>
            <a:r>
              <a:rPr lang="ja-JP" altLang="en-US" sz="1400" dirty="0">
                <a:latin typeface="HG丸ｺﾞｼｯｸM-PRO" pitchFamily="50" charset="-128"/>
                <a:ea typeface="HG丸ｺﾞｼｯｸM-PRO" pitchFamily="50" charset="-128"/>
              </a:rPr>
              <a:t>英語」の翻訳検索・翻訳表示ができます。（翻訳機能）</a:t>
            </a:r>
            <a:endParaRPr lang="ja-JP" altLang="en-US" sz="12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検索結果のグルーピング機能</a:t>
            </a:r>
            <a:endParaRPr lang="ja-JP" altLang="en-US" sz="14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複数の機関で所蔵している同一の資料をまとめて表示します。（書誌同定機能）</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形態を異にする同一著作を隣接表示します。（著作単位でのグルーピング）</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検索結果は、適合度順（検索語に対する各資料の関連性が高いもの順）で排列します。</a:t>
            </a:r>
            <a:endParaRPr lang="ja-JP" altLang="en-US" sz="12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絞り込み機能と再検索機能</a:t>
            </a:r>
            <a:endParaRPr lang="ja-JP" altLang="en-US" sz="14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資料種別、所蔵館等から絞り込み検索を行うことができます。（ファセット検索）</a:t>
            </a:r>
            <a:endParaRPr lang="ja-JP" altLang="en-US" sz="12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関連キーワード等から再検索を行うことができます。（シソーラス検索、連想検索等）</a:t>
            </a:r>
            <a:endParaRPr lang="ja-JP" altLang="en-US" sz="12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ブックマーク機能</a:t>
            </a:r>
            <a:endParaRPr lang="ja-JP" altLang="en-US" sz="14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書誌情報の固定</a:t>
            </a:r>
            <a:r>
              <a:rPr lang="en-US" sz="1400" dirty="0">
                <a:latin typeface="HG丸ｺﾞｼｯｸM-PRO" pitchFamily="50" charset="-128"/>
                <a:ea typeface="HG丸ｺﾞｼｯｸM-PRO" pitchFamily="50" charset="-128"/>
              </a:rPr>
              <a:t>URL</a:t>
            </a:r>
            <a:r>
              <a:rPr lang="ja-JP" altLang="en-US" sz="1400" dirty="0">
                <a:latin typeface="HG丸ｺﾞｼｯｸM-PRO" pitchFamily="50" charset="-128"/>
                <a:ea typeface="HG丸ｺﾞｼｯｸM-PRO" pitchFamily="50" charset="-128"/>
              </a:rPr>
              <a:t>表示、</a:t>
            </a:r>
            <a:r>
              <a:rPr lang="en-US" sz="1400" dirty="0">
                <a:latin typeface="HG丸ｺﾞｼｯｸM-PRO" pitchFamily="50" charset="-128"/>
                <a:ea typeface="HG丸ｺﾞｼｯｸM-PRO" pitchFamily="50" charset="-128"/>
              </a:rPr>
              <a:t>Twitter</a:t>
            </a:r>
            <a:r>
              <a:rPr lang="ja-JP" altLang="en-US" sz="1400" dirty="0" err="1">
                <a:latin typeface="HG丸ｺﾞｼｯｸM-PRO" pitchFamily="50" charset="-128"/>
                <a:ea typeface="HG丸ｺﾞｼｯｸM-PRO" pitchFamily="50" charset="-128"/>
              </a:rPr>
              <a:t>への</a:t>
            </a:r>
            <a:r>
              <a:rPr lang="ja-JP" altLang="en-US" sz="1400" dirty="0">
                <a:latin typeface="HG丸ｺﾞｼｯｸM-PRO" pitchFamily="50" charset="-128"/>
                <a:ea typeface="HG丸ｺﾞｼｯｸM-PRO" pitchFamily="50" charset="-128"/>
              </a:rPr>
              <a:t>投稿機能、検索結果一覧の動的</a:t>
            </a:r>
            <a:r>
              <a:rPr lang="en-US" sz="1400" dirty="0">
                <a:latin typeface="HG丸ｺﾞｼｯｸM-PRO" pitchFamily="50" charset="-128"/>
                <a:ea typeface="HG丸ｺﾞｼｯｸM-PRO" pitchFamily="50" charset="-128"/>
              </a:rPr>
              <a:t>RSS</a:t>
            </a:r>
            <a:r>
              <a:rPr lang="ja-JP" altLang="en-US" sz="1400" dirty="0">
                <a:latin typeface="HG丸ｺﾞｼｯｸM-PRO" pitchFamily="50" charset="-128"/>
                <a:ea typeface="HG丸ｺﾞｼｯｸM-PRO" pitchFamily="50" charset="-128"/>
              </a:rPr>
              <a:t>の配信機能等、検索結果を活用するための様々な付帯機能を利用できます。</a:t>
            </a:r>
            <a:endParaRPr lang="ja-JP" altLang="en-US" sz="1200" dirty="0">
              <a:latin typeface="HG丸ｺﾞｼｯｸM-PRO" pitchFamily="50" charset="-128"/>
              <a:ea typeface="HG丸ｺﾞｼｯｸM-PRO" pitchFamily="50" charset="-128"/>
            </a:endParaRPr>
          </a:p>
          <a:p>
            <a:pPr lvl="0"/>
            <a:r>
              <a:rPr lang="ja-JP" altLang="en-US" sz="1600" dirty="0">
                <a:latin typeface="HG丸ｺﾞｼｯｸM-PRO" pitchFamily="50" charset="-128"/>
                <a:ea typeface="HG丸ｺﾞｼｯｸM-PRO" pitchFamily="50" charset="-128"/>
              </a:rPr>
              <a:t>外部サービス連携機能</a:t>
            </a:r>
            <a:endParaRPr lang="ja-JP" altLang="en-US" sz="1400" dirty="0">
              <a:latin typeface="HG丸ｺﾞｼｯｸM-PRO" pitchFamily="50" charset="-128"/>
              <a:ea typeface="HG丸ｺﾞｼｯｸM-PRO" pitchFamily="50" charset="-128"/>
            </a:endParaRPr>
          </a:p>
          <a:p>
            <a:pPr lvl="1"/>
            <a:r>
              <a:rPr lang="ja-JP" altLang="en-US" sz="1400" dirty="0">
                <a:latin typeface="HG丸ｺﾞｼｯｸM-PRO" pitchFamily="50" charset="-128"/>
                <a:ea typeface="HG丸ｺﾞｼｯｸM-PRO" pitchFamily="50" charset="-128"/>
              </a:rPr>
              <a:t>このサービスを他のシステムから利用するための各種標準的な</a:t>
            </a:r>
            <a:r>
              <a:rPr lang="en-US" sz="1400" dirty="0">
                <a:latin typeface="HG丸ｺﾞｼｯｸM-PRO" pitchFamily="50" charset="-128"/>
                <a:ea typeface="HG丸ｺﾞｼｯｸM-PRO" pitchFamily="50" charset="-128"/>
              </a:rPr>
              <a:t>API</a:t>
            </a:r>
            <a:r>
              <a:rPr lang="ja-JP" altLang="en-US" sz="1400" dirty="0">
                <a:latin typeface="HG丸ｺﾞｼｯｸM-PRO" pitchFamily="50" charset="-128"/>
                <a:ea typeface="HG丸ｺﾞｼｯｸM-PRO" pitchFamily="50" charset="-128"/>
              </a:rPr>
              <a:t>が利用できます。</a:t>
            </a:r>
            <a:endParaRPr lang="ja-JP" altLang="en-US" sz="1200"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60</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192423597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a:bodyPr>
          <a:lstStyle/>
          <a:p>
            <a:r>
              <a:rPr lang="ja-JP" altLang="en-US" sz="3200" dirty="0">
                <a:latin typeface="HG丸ｺﾞｼｯｸM-PRO" pitchFamily="50" charset="-128"/>
                <a:ea typeface="HG丸ｺﾞｼｯｸM-PRO" pitchFamily="50" charset="-128"/>
              </a:rPr>
              <a:t>ノード間の相互運用性を高めるために</a:t>
            </a:r>
            <a:endParaRPr lang="en-US" altLang="ja-JP" sz="3200" dirty="0">
              <a:latin typeface="HG丸ｺﾞｼｯｸM-PRO" pitchFamily="50" charset="-128"/>
              <a:ea typeface="HG丸ｺﾞｼｯｸM-PRO" pitchFamily="50" charset="-128"/>
            </a:endParaRPr>
          </a:p>
        </p:txBody>
      </p:sp>
      <p:sp>
        <p:nvSpPr>
          <p:cNvPr id="3" name="コンテンツ プレースホルダ 2"/>
          <p:cNvSpPr>
            <a:spLocks noGrp="1"/>
          </p:cNvSpPr>
          <p:nvPr>
            <p:ph idx="1"/>
          </p:nvPr>
        </p:nvSpPr>
        <p:spPr>
          <a:xfrm>
            <a:off x="1775520" y="1600204"/>
            <a:ext cx="8712968" cy="4925140"/>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514350" indent="-514350"/>
            <a:r>
              <a:rPr lang="ja-JP" altLang="en-US" dirty="0" smtClean="0">
                <a:latin typeface="HG丸ｺﾞｼｯｸM-PRO" pitchFamily="50" charset="-128"/>
                <a:ea typeface="HG丸ｺﾞｼｯｸM-PRO" pitchFamily="50" charset="-128"/>
              </a:rPr>
              <a:t>当館を含めて、国内の様々な機関が保有する情報資源を、所蔵する機関を問わず、的確に探し出し、閲覧もしくはナビゲーションする」ことを目指す。</a:t>
            </a:r>
          </a:p>
          <a:p>
            <a:r>
              <a:rPr lang="ja-JP" altLang="en-US" dirty="0" smtClean="0">
                <a:latin typeface="HG丸ｺﾞｼｯｸM-PRO" pitchFamily="50" charset="-128"/>
                <a:ea typeface="HG丸ｺﾞｼｯｸM-PRO" pitchFamily="50" charset="-128"/>
              </a:rPr>
              <a:t>現在</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各機関が共通の通信プロトコルを実装</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各機関の資料が同一もしくは類似の資料と判断できるように、交換されるメタデータの記述要素、記述規則の共通化</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今後は</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類義語を把握するシソーラス、語彙の違いを吸収するオントロジー等の言語や表現の差異を吸収する技術を相互交換して適用することにより、より的確な検索が可能になるようにしたい</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ポータルの相互運用性を高めることにより、知識インフラの利活用が促進されるものと考える。</a:t>
            </a:r>
          </a:p>
          <a:p>
            <a:endParaRPr kumimoji="1" lang="ja-JP" altLang="en-US"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61</a:t>
            </a:fld>
            <a:endParaRPr kumimoji="0" lang="en-US" dirty="0"/>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324525391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p:nvPr>
        </p:nvSpPr>
        <p:spPr/>
        <p:txBody>
          <a:bodyPr>
            <a:normAutofit/>
          </a:bodyPr>
          <a:lstStyle/>
          <a:p>
            <a:r>
              <a:rPr lang="ja-JP" altLang="en-US" dirty="0" smtClean="0">
                <a:latin typeface="HG丸ｺﾞｼｯｸM-PRO" pitchFamily="50" charset="-128"/>
                <a:ea typeface="HG丸ｺﾞｼｯｸM-PRO" pitchFamily="50" charset="-128"/>
              </a:rPr>
              <a:t>利用者情報・利用情報の活用</a:t>
            </a:r>
          </a:p>
        </p:txBody>
      </p:sp>
      <p:sp>
        <p:nvSpPr>
          <p:cNvPr id="50" name="フローチャート : 複数書類 49"/>
          <p:cNvSpPr/>
          <p:nvPr/>
        </p:nvSpPr>
        <p:spPr bwMode="auto">
          <a:xfrm>
            <a:off x="2971804" y="1922467"/>
            <a:ext cx="1063625" cy="714375"/>
          </a:xfrm>
          <a:prstGeom prst="flowChartMultidocumen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ログ</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ja-JP" altLang="en-US" sz="1000" dirty="0">
                <a:solidFill>
                  <a:schemeClr val="tx1"/>
                </a:solidFill>
                <a:latin typeface="HG丸ｺﾞｼｯｸM-PRO" pitchFamily="50" charset="-128"/>
                <a:ea typeface="HG丸ｺﾞｼｯｸM-PRO" pitchFamily="50" charset="-128"/>
              </a:rPr>
              <a:t>入力キーワード</a:t>
            </a:r>
            <a:endParaRPr lang="en-US" altLang="ja-JP" sz="1000" dirty="0">
              <a:solidFill>
                <a:schemeClr val="tx1"/>
              </a:solidFill>
              <a:latin typeface="HG丸ｺﾞｼｯｸM-PRO" pitchFamily="50" charset="-128"/>
              <a:ea typeface="HG丸ｺﾞｼｯｸM-PRO" pitchFamily="50" charset="-128"/>
            </a:endParaRPr>
          </a:p>
        </p:txBody>
      </p:sp>
      <p:sp>
        <p:nvSpPr>
          <p:cNvPr id="60" name="正方形/長方形 59"/>
          <p:cNvSpPr/>
          <p:nvPr/>
        </p:nvSpPr>
        <p:spPr bwMode="auto">
          <a:xfrm>
            <a:off x="1841500" y="4149725"/>
            <a:ext cx="6713538" cy="1079500"/>
          </a:xfrm>
          <a:prstGeom prst="rect">
            <a:avLst/>
          </a:prstGeom>
          <a:noFill/>
          <a:ln w="12700">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nchorCtr="1"/>
          <a:lstStyle/>
          <a:p>
            <a:pPr>
              <a:spcBef>
                <a:spcPct val="0"/>
              </a:spcBef>
              <a:defRPr/>
            </a:pPr>
            <a:r>
              <a:rPr lang="en-US" altLang="ja-JP" sz="1200" dirty="0" err="1">
                <a:solidFill>
                  <a:schemeClr val="tx1"/>
                </a:solidFill>
                <a:latin typeface="HG丸ｺﾞｼｯｸM-PRO" pitchFamily="50" charset="-128"/>
                <a:ea typeface="HG丸ｺﾞｼｯｸM-PRO" pitchFamily="50" charset="-128"/>
              </a:rPr>
              <a:t>Hadoop</a:t>
            </a:r>
            <a:r>
              <a:rPr lang="ja-JP" altLang="en-US" sz="1200" dirty="0">
                <a:solidFill>
                  <a:schemeClr val="tx1"/>
                </a:solidFill>
                <a:latin typeface="HG丸ｺﾞｼｯｸM-PRO" pitchFamily="50" charset="-128"/>
                <a:ea typeface="HG丸ｺﾞｼｯｸM-PRO" pitchFamily="50" charset="-128"/>
              </a:rPr>
              <a:t>処理</a:t>
            </a:r>
          </a:p>
        </p:txBody>
      </p:sp>
      <p:grpSp>
        <p:nvGrpSpPr>
          <p:cNvPr id="2" name="グループ化 64"/>
          <p:cNvGrpSpPr>
            <a:grpSpLocks/>
          </p:cNvGrpSpPr>
          <p:nvPr/>
        </p:nvGrpSpPr>
        <p:grpSpPr bwMode="auto">
          <a:xfrm>
            <a:off x="5156204" y="908050"/>
            <a:ext cx="415925" cy="649288"/>
            <a:chOff x="441896" y="1484784"/>
            <a:chExt cx="450081" cy="648072"/>
          </a:xfrm>
        </p:grpSpPr>
        <p:sp>
          <p:nvSpPr>
            <p:cNvPr id="37" name="円/楕円 36"/>
            <p:cNvSpPr/>
            <p:nvPr/>
          </p:nvSpPr>
          <p:spPr bwMode="auto">
            <a:xfrm>
              <a:off x="560429" y="1484784"/>
              <a:ext cx="216451" cy="215496"/>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spcBef>
                  <a:spcPct val="0"/>
                </a:spcBef>
                <a:defRPr/>
              </a:pPr>
              <a:endParaRPr lang="ja-JP" altLang="en-US" dirty="0">
                <a:solidFill>
                  <a:schemeClr val="tx1"/>
                </a:solidFill>
                <a:latin typeface="HG丸ｺﾞｼｯｸM-PRO" pitchFamily="50" charset="-128"/>
                <a:ea typeface="HG丸ｺﾞｼｯｸM-PRO" pitchFamily="50" charset="-128"/>
              </a:endParaRPr>
            </a:p>
          </p:txBody>
        </p:sp>
        <p:cxnSp>
          <p:nvCxnSpPr>
            <p:cNvPr id="52" name="直線コネクタ 51"/>
            <p:cNvCxnSpPr/>
            <p:nvPr/>
          </p:nvCxnSpPr>
          <p:spPr bwMode="auto">
            <a:xfrm>
              <a:off x="459075" y="1787429"/>
              <a:ext cx="432902" cy="0"/>
            </a:xfrm>
            <a:prstGeom prst="line">
              <a:avLst/>
            </a:prstGeom>
            <a:ln>
              <a:headEnd type="none" w="med" len="med"/>
              <a:tailEnd type="none"/>
            </a:ln>
          </p:spPr>
          <p:style>
            <a:lnRef idx="1">
              <a:schemeClr val="accent6"/>
            </a:lnRef>
            <a:fillRef idx="2">
              <a:schemeClr val="accent6"/>
            </a:fillRef>
            <a:effectRef idx="1">
              <a:schemeClr val="accent6"/>
            </a:effectRef>
            <a:fontRef idx="minor">
              <a:schemeClr val="dk1"/>
            </a:fontRef>
          </p:style>
        </p:cxnSp>
        <p:cxnSp>
          <p:nvCxnSpPr>
            <p:cNvPr id="57" name="直線コネクタ 56"/>
            <p:cNvCxnSpPr/>
            <p:nvPr/>
          </p:nvCxnSpPr>
          <p:spPr bwMode="auto">
            <a:xfrm rot="5400000">
              <a:off x="525914" y="1847641"/>
              <a:ext cx="282046" cy="0"/>
            </a:xfrm>
            <a:prstGeom prst="line">
              <a:avLst/>
            </a:prstGeom>
            <a:ln>
              <a:headEnd type="none" w="med" len="med"/>
              <a:tailEnd type="none"/>
            </a:ln>
          </p:spPr>
          <p:style>
            <a:lnRef idx="1">
              <a:schemeClr val="accent6"/>
            </a:lnRef>
            <a:fillRef idx="2">
              <a:schemeClr val="accent6"/>
            </a:fillRef>
            <a:effectRef idx="1">
              <a:schemeClr val="accent6"/>
            </a:effectRef>
            <a:fontRef idx="minor">
              <a:schemeClr val="dk1"/>
            </a:fontRef>
          </p:style>
        </p:cxnSp>
        <p:cxnSp>
          <p:nvCxnSpPr>
            <p:cNvPr id="63" name="直線コネクタ 62"/>
            <p:cNvCxnSpPr/>
            <p:nvPr/>
          </p:nvCxnSpPr>
          <p:spPr bwMode="auto">
            <a:xfrm rot="10800000" flipV="1">
              <a:off x="441896" y="1988664"/>
              <a:ext cx="216451" cy="144192"/>
            </a:xfrm>
            <a:prstGeom prst="line">
              <a:avLst/>
            </a:prstGeom>
            <a:ln>
              <a:headEnd type="none" w="med" len="med"/>
              <a:tailEnd type="none"/>
            </a:ln>
          </p:spPr>
          <p:style>
            <a:lnRef idx="1">
              <a:schemeClr val="accent6"/>
            </a:lnRef>
            <a:fillRef idx="2">
              <a:schemeClr val="accent6"/>
            </a:fillRef>
            <a:effectRef idx="1">
              <a:schemeClr val="accent6"/>
            </a:effectRef>
            <a:fontRef idx="minor">
              <a:schemeClr val="dk1"/>
            </a:fontRef>
          </p:style>
        </p:cxnSp>
        <p:cxnSp>
          <p:nvCxnSpPr>
            <p:cNvPr id="64" name="直線コネクタ 63"/>
            <p:cNvCxnSpPr/>
            <p:nvPr/>
          </p:nvCxnSpPr>
          <p:spPr bwMode="auto">
            <a:xfrm rot="10800000" flipH="1" flipV="1">
              <a:off x="672090" y="1988664"/>
              <a:ext cx="216451" cy="144192"/>
            </a:xfrm>
            <a:prstGeom prst="line">
              <a:avLst/>
            </a:prstGeom>
            <a:ln>
              <a:headEnd type="none" w="med" len="med"/>
              <a:tailEnd type="none"/>
            </a:ln>
          </p:spPr>
          <p:style>
            <a:lnRef idx="1">
              <a:schemeClr val="accent6"/>
            </a:lnRef>
            <a:fillRef idx="2">
              <a:schemeClr val="accent6"/>
            </a:fillRef>
            <a:effectRef idx="1">
              <a:schemeClr val="accent6"/>
            </a:effectRef>
            <a:fontRef idx="minor">
              <a:schemeClr val="dk1"/>
            </a:fontRef>
          </p:style>
        </p:cxnSp>
      </p:grpSp>
      <p:sp>
        <p:nvSpPr>
          <p:cNvPr id="66" name="フローチャート : 複数書類 65"/>
          <p:cNvSpPr/>
          <p:nvPr/>
        </p:nvSpPr>
        <p:spPr bwMode="auto">
          <a:xfrm>
            <a:off x="4235453" y="1922467"/>
            <a:ext cx="1063625" cy="714375"/>
          </a:xfrm>
          <a:prstGeom prst="flowChartMultidocumen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ログ</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ja-JP" altLang="en-US" sz="1000" dirty="0">
                <a:solidFill>
                  <a:schemeClr val="tx1"/>
                </a:solidFill>
                <a:latin typeface="HG丸ｺﾞｼｯｸM-PRO" pitchFamily="50" charset="-128"/>
                <a:ea typeface="HG丸ｺﾞｼｯｸM-PRO" pitchFamily="50" charset="-128"/>
              </a:rPr>
              <a:t>書誌詳細閲覧</a:t>
            </a:r>
            <a:endParaRPr lang="en-US" altLang="ja-JP" sz="1000" dirty="0">
              <a:solidFill>
                <a:schemeClr val="tx1"/>
              </a:solidFill>
              <a:latin typeface="HG丸ｺﾞｼｯｸM-PRO" pitchFamily="50" charset="-128"/>
              <a:ea typeface="HG丸ｺﾞｼｯｸM-PRO" pitchFamily="50" charset="-128"/>
            </a:endParaRPr>
          </a:p>
        </p:txBody>
      </p:sp>
      <p:sp>
        <p:nvSpPr>
          <p:cNvPr id="68" name="フローチャート : 複数書類 67"/>
          <p:cNvSpPr/>
          <p:nvPr/>
        </p:nvSpPr>
        <p:spPr bwMode="auto">
          <a:xfrm>
            <a:off x="5497517" y="1922467"/>
            <a:ext cx="1063625" cy="714375"/>
          </a:xfrm>
          <a:prstGeom prst="flowChartMultidocumen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ログ</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ja-JP" altLang="en-US" sz="1000" dirty="0">
                <a:solidFill>
                  <a:schemeClr val="tx1"/>
                </a:solidFill>
                <a:latin typeface="HG丸ｺﾞｼｯｸM-PRO" pitchFamily="50" charset="-128"/>
                <a:ea typeface="HG丸ｺﾞｼｯｸM-PRO" pitchFamily="50" charset="-128"/>
              </a:rPr>
              <a:t>書誌ブックマーク</a:t>
            </a:r>
            <a:endParaRPr lang="en-US" altLang="ja-JP" sz="1000" dirty="0">
              <a:solidFill>
                <a:schemeClr val="tx1"/>
              </a:solidFill>
              <a:latin typeface="HG丸ｺﾞｼｯｸM-PRO" pitchFamily="50" charset="-128"/>
              <a:ea typeface="HG丸ｺﾞｼｯｸM-PRO" pitchFamily="50" charset="-128"/>
            </a:endParaRPr>
          </a:p>
        </p:txBody>
      </p:sp>
      <p:sp>
        <p:nvSpPr>
          <p:cNvPr id="69" name="フローチャート : 定義済み処理 68"/>
          <p:cNvSpPr/>
          <p:nvPr/>
        </p:nvSpPr>
        <p:spPr bwMode="auto">
          <a:xfrm>
            <a:off x="6761165" y="1993904"/>
            <a:ext cx="1063625" cy="576263"/>
          </a:xfrm>
          <a:prstGeom prst="flowChartPredefined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defRPr/>
            </a:pPr>
            <a:r>
              <a:rPr lang="ja-JP" altLang="en-US" sz="1000" dirty="0">
                <a:solidFill>
                  <a:schemeClr val="tx1"/>
                </a:solidFill>
                <a:latin typeface="HG丸ｺﾞｼｯｸM-PRO" pitchFamily="50" charset="-128"/>
                <a:ea typeface="HG丸ｺﾞｼｯｸM-PRO" pitchFamily="50" charset="-128"/>
              </a:rPr>
              <a:t>利用者の</a:t>
            </a:r>
            <a:r>
              <a:rPr lang="en-US" altLang="ja-JP" sz="1000" dirty="0">
                <a:solidFill>
                  <a:schemeClr val="tx1"/>
                </a:solidFill>
                <a:latin typeface="HG丸ｺﾞｼｯｸM-PRO" pitchFamily="50" charset="-128"/>
                <a:ea typeface="HG丸ｺﾞｼｯｸM-PRO" pitchFamily="50" charset="-128"/>
              </a:rPr>
              <a:t>CGM</a:t>
            </a:r>
          </a:p>
          <a:p>
            <a:pPr>
              <a:defRPr/>
            </a:pPr>
            <a:r>
              <a:rPr lang="ja-JP" altLang="en-US" sz="1000" dirty="0">
                <a:solidFill>
                  <a:schemeClr val="tx1"/>
                </a:solidFill>
                <a:latin typeface="HG丸ｺﾞｼｯｸM-PRO" pitchFamily="50" charset="-128"/>
                <a:ea typeface="HG丸ｺﾞｼｯｸM-PRO" pitchFamily="50" charset="-128"/>
              </a:rPr>
              <a:t>ブログ、</a:t>
            </a:r>
            <a:r>
              <a:rPr lang="en-US" altLang="ja-JP" sz="1000" dirty="0">
                <a:solidFill>
                  <a:schemeClr val="tx1"/>
                </a:solidFill>
                <a:latin typeface="HG丸ｺﾞｼｯｸM-PRO" pitchFamily="50" charset="-128"/>
                <a:ea typeface="HG丸ｺﾞｼｯｸM-PRO" pitchFamily="50" charset="-128"/>
              </a:rPr>
              <a:t>Web</a:t>
            </a:r>
            <a:r>
              <a:rPr lang="ja-JP" altLang="en-US" sz="1000" dirty="0">
                <a:solidFill>
                  <a:schemeClr val="tx1"/>
                </a:solidFill>
                <a:latin typeface="HG丸ｺﾞｼｯｸM-PRO" pitchFamily="50" charset="-128"/>
                <a:ea typeface="HG丸ｺﾞｼｯｸM-PRO" pitchFamily="50" charset="-128"/>
              </a:rPr>
              <a:t>書棚等</a:t>
            </a:r>
          </a:p>
        </p:txBody>
      </p:sp>
      <p:sp>
        <p:nvSpPr>
          <p:cNvPr id="17417" name="テキスト ボックス 69"/>
          <p:cNvSpPr txBox="1">
            <a:spLocks noChangeArrowheads="1"/>
          </p:cNvSpPr>
          <p:nvPr/>
        </p:nvSpPr>
        <p:spPr bwMode="auto">
          <a:xfrm>
            <a:off x="5099051" y="1527178"/>
            <a:ext cx="539750" cy="400110"/>
          </a:xfrm>
          <a:prstGeom prst="rect">
            <a:avLst/>
          </a:prstGeom>
          <a:noFill/>
          <a:ln w="9525">
            <a:noFill/>
            <a:miter lim="800000"/>
            <a:headEnd/>
            <a:tailEnd/>
          </a:ln>
        </p:spPr>
        <p:txBody>
          <a:bodyPr>
            <a:spAutoFit/>
          </a:bodyPr>
          <a:lstStyle/>
          <a:p>
            <a:r>
              <a:rPr lang="ja-JP" altLang="en-US" sz="1000">
                <a:latin typeface="HG丸ｺﾞｼｯｸM-PRO" pitchFamily="50" charset="-128"/>
                <a:ea typeface="HG丸ｺﾞｼｯｸM-PRO" pitchFamily="50" charset="-128"/>
              </a:rPr>
              <a:t>利用者</a:t>
            </a:r>
            <a:endParaRPr lang="en-US" altLang="ja-JP" sz="1000">
              <a:latin typeface="HG丸ｺﾞｼｯｸM-PRO" pitchFamily="50" charset="-128"/>
              <a:ea typeface="HG丸ｺﾞｼｯｸM-PRO" pitchFamily="50" charset="-128"/>
            </a:endParaRPr>
          </a:p>
        </p:txBody>
      </p:sp>
      <p:sp>
        <p:nvSpPr>
          <p:cNvPr id="71" name="フローチャート : 磁気ディスク 70"/>
          <p:cNvSpPr/>
          <p:nvPr/>
        </p:nvSpPr>
        <p:spPr bwMode="auto">
          <a:xfrm>
            <a:off x="1989138" y="1993904"/>
            <a:ext cx="798512" cy="576263"/>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件名典拠</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ja-JP" altLang="en-US" sz="1000" dirty="0">
                <a:solidFill>
                  <a:schemeClr val="tx1"/>
                </a:solidFill>
                <a:latin typeface="HG丸ｺﾞｼｯｸM-PRO" pitchFamily="50" charset="-128"/>
                <a:ea typeface="HG丸ｺﾞｼｯｸM-PRO" pitchFamily="50" charset="-128"/>
              </a:rPr>
              <a:t>人名典拠</a:t>
            </a:r>
          </a:p>
        </p:txBody>
      </p:sp>
      <p:sp>
        <p:nvSpPr>
          <p:cNvPr id="72" name="フローチャート : 磁気ディスク 71"/>
          <p:cNvSpPr/>
          <p:nvPr/>
        </p:nvSpPr>
        <p:spPr bwMode="auto">
          <a:xfrm>
            <a:off x="9220204" y="1993904"/>
            <a:ext cx="796925" cy="576263"/>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書誌メタ</a:t>
            </a:r>
          </a:p>
        </p:txBody>
      </p:sp>
      <p:sp>
        <p:nvSpPr>
          <p:cNvPr id="73" name="フローチャート : 定義済み処理 72"/>
          <p:cNvSpPr/>
          <p:nvPr/>
        </p:nvSpPr>
        <p:spPr bwMode="auto">
          <a:xfrm>
            <a:off x="7956554" y="1993904"/>
            <a:ext cx="1063625" cy="576263"/>
          </a:xfrm>
          <a:prstGeom prst="flowChartPredefined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外部書評サイト</a:t>
            </a:r>
          </a:p>
        </p:txBody>
      </p:sp>
      <p:sp>
        <p:nvSpPr>
          <p:cNvPr id="76" name="フローチャート : 磁気ディスク 75"/>
          <p:cNvSpPr/>
          <p:nvPr/>
        </p:nvSpPr>
        <p:spPr bwMode="auto">
          <a:xfrm>
            <a:off x="1841504" y="5300670"/>
            <a:ext cx="1528763" cy="865187"/>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90000" tIns="46800" rIns="90000" bIns="46800" anchor="ctr"/>
          <a:lstStyle/>
          <a:p>
            <a:pPr>
              <a:spcBef>
                <a:spcPct val="0"/>
              </a:spcBef>
              <a:defRPr/>
            </a:pPr>
            <a:r>
              <a:rPr lang="en-US" altLang="ja-JP" sz="1000" dirty="0">
                <a:solidFill>
                  <a:schemeClr val="tx1"/>
                </a:solidFill>
                <a:latin typeface="HG丸ｺﾞｼｯｸM-PRO" pitchFamily="50" charset="-128"/>
                <a:ea typeface="HG丸ｺﾞｼｯｸM-PRO" pitchFamily="50" charset="-128"/>
              </a:rPr>
              <a:t>[A]</a:t>
            </a:r>
          </a:p>
          <a:p>
            <a:pPr>
              <a:spcBef>
                <a:spcPct val="0"/>
              </a:spcBef>
              <a:defRPr/>
            </a:pPr>
            <a:r>
              <a:rPr lang="ja-JP" altLang="en-US" sz="1000" dirty="0">
                <a:solidFill>
                  <a:schemeClr val="tx1"/>
                </a:solidFill>
                <a:latin typeface="HG丸ｺﾞｼｯｸM-PRO" pitchFamily="50" charset="-128"/>
                <a:ea typeface="HG丸ｺﾞｼｯｸM-PRO" pitchFamily="50" charset="-128"/>
              </a:rPr>
              <a:t>キーワード・サジェスト</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en-US" altLang="ja-JP" sz="1000" dirty="0">
                <a:solidFill>
                  <a:schemeClr val="tx1"/>
                </a:solidFill>
                <a:latin typeface="HG丸ｺﾞｼｯｸM-PRO" pitchFamily="50" charset="-128"/>
                <a:ea typeface="HG丸ｺﾞｼｯｸM-PRO" pitchFamily="50" charset="-128"/>
              </a:rPr>
              <a:t>keyword</a:t>
            </a:r>
            <a:r>
              <a:rPr lang="ja-JP" altLang="en-US" sz="1000" dirty="0">
                <a:solidFill>
                  <a:schemeClr val="tx1"/>
                </a:solidFill>
                <a:latin typeface="HG丸ｺﾞｼｯｸM-PRO" pitchFamily="50" charset="-128"/>
                <a:ea typeface="HG丸ｺﾞｼｯｸM-PRO" pitchFamily="50" charset="-128"/>
              </a:rPr>
              <a:t> </a:t>
            </a:r>
            <a:r>
              <a:rPr lang="en-US" altLang="ja-JP" sz="1000" dirty="0">
                <a:solidFill>
                  <a:schemeClr val="tx1"/>
                </a:solidFill>
                <a:latin typeface="HG丸ｺﾞｼｯｸM-PRO" pitchFamily="50" charset="-128"/>
                <a:ea typeface="HG丸ｺﾞｼｯｸM-PRO" pitchFamily="50" charset="-128"/>
              </a:rPr>
              <a:t>=&gt; Keyword</a:t>
            </a:r>
            <a:r>
              <a:rPr lang="ja-JP" altLang="en-US" sz="1000" dirty="0">
                <a:solidFill>
                  <a:schemeClr val="tx1"/>
                </a:solidFill>
                <a:latin typeface="HG丸ｺﾞｼｯｸM-PRO" pitchFamily="50" charset="-128"/>
                <a:ea typeface="HG丸ｺﾞｼｯｸM-PRO" pitchFamily="50" charset="-128"/>
              </a:rPr>
              <a:t>リスト</a:t>
            </a:r>
            <a:endParaRPr lang="en-US" altLang="ja-JP" sz="1000" dirty="0">
              <a:solidFill>
                <a:schemeClr val="tx1"/>
              </a:solidFill>
              <a:latin typeface="HG丸ｺﾞｼｯｸM-PRO" pitchFamily="50" charset="-128"/>
              <a:ea typeface="HG丸ｺﾞｼｯｸM-PRO" pitchFamily="50" charset="-128"/>
            </a:endParaRPr>
          </a:p>
        </p:txBody>
      </p:sp>
      <p:sp>
        <p:nvSpPr>
          <p:cNvPr id="77" name="下矢印 76"/>
          <p:cNvSpPr/>
          <p:nvPr/>
        </p:nvSpPr>
        <p:spPr bwMode="auto">
          <a:xfrm>
            <a:off x="1908175" y="4365625"/>
            <a:ext cx="1462088" cy="719138"/>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ログ集計</a:t>
            </a:r>
            <a:endParaRPr lang="en-US" altLang="ja-JP" sz="1000" dirty="0">
              <a:solidFill>
                <a:schemeClr val="tx1"/>
              </a:solidFill>
              <a:latin typeface="HG丸ｺﾞｼｯｸM-PRO" pitchFamily="50" charset="-128"/>
              <a:ea typeface="HG丸ｺﾞｼｯｸM-PRO" pitchFamily="50" charset="-128"/>
            </a:endParaRPr>
          </a:p>
        </p:txBody>
      </p:sp>
      <p:sp>
        <p:nvSpPr>
          <p:cNvPr id="81" name="フローチャート : 磁気ディスク 80"/>
          <p:cNvSpPr/>
          <p:nvPr/>
        </p:nvSpPr>
        <p:spPr bwMode="auto">
          <a:xfrm>
            <a:off x="6959601" y="5300670"/>
            <a:ext cx="1528763" cy="865187"/>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spcBef>
                <a:spcPct val="0"/>
              </a:spcBef>
              <a:defRPr/>
            </a:pPr>
            <a:r>
              <a:rPr lang="en-US" altLang="ja-JP" sz="1000" dirty="0">
                <a:solidFill>
                  <a:schemeClr val="tx1"/>
                </a:solidFill>
                <a:latin typeface="HG丸ｺﾞｼｯｸM-PRO" pitchFamily="50" charset="-128"/>
                <a:ea typeface="HG丸ｺﾞｼｯｸM-PRO" pitchFamily="50" charset="-128"/>
              </a:rPr>
              <a:t>[C]</a:t>
            </a:r>
          </a:p>
          <a:p>
            <a:pPr>
              <a:spcBef>
                <a:spcPct val="0"/>
              </a:spcBef>
              <a:defRPr/>
            </a:pPr>
            <a:r>
              <a:rPr lang="ja-JP" altLang="en-US" sz="1000" dirty="0">
                <a:solidFill>
                  <a:schemeClr val="tx1"/>
                </a:solidFill>
                <a:latin typeface="HG丸ｺﾞｼｯｸM-PRO" pitchFamily="50" charset="-128"/>
                <a:ea typeface="HG丸ｺﾞｼｯｸM-PRO" pitchFamily="50" charset="-128"/>
              </a:rPr>
              <a:t>キーワード・レコメンド</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ja-JP" altLang="en-US" sz="1000" dirty="0">
                <a:solidFill>
                  <a:schemeClr val="tx1"/>
                </a:solidFill>
                <a:latin typeface="HG丸ｺﾞｼｯｸM-PRO" pitchFamily="50" charset="-128"/>
                <a:ea typeface="HG丸ｺﾞｼｯｸM-PRO" pitchFamily="50" charset="-128"/>
              </a:rPr>
              <a:t>書誌 </a:t>
            </a:r>
            <a:r>
              <a:rPr lang="en-US" altLang="ja-JP" sz="1000" dirty="0">
                <a:solidFill>
                  <a:schemeClr val="tx1"/>
                </a:solidFill>
                <a:latin typeface="HG丸ｺﾞｼｯｸM-PRO" pitchFamily="50" charset="-128"/>
                <a:ea typeface="HG丸ｺﾞｼｯｸM-PRO" pitchFamily="50" charset="-128"/>
              </a:rPr>
              <a:t>=&gt; Keyword</a:t>
            </a:r>
            <a:r>
              <a:rPr lang="ja-JP" altLang="en-US" sz="1000" dirty="0">
                <a:solidFill>
                  <a:schemeClr val="tx1"/>
                </a:solidFill>
                <a:latin typeface="HG丸ｺﾞｼｯｸM-PRO" pitchFamily="50" charset="-128"/>
                <a:ea typeface="HG丸ｺﾞｼｯｸM-PRO" pitchFamily="50" charset="-128"/>
              </a:rPr>
              <a:t>リスト</a:t>
            </a:r>
            <a:endParaRPr lang="en-US" altLang="ja-JP" sz="1000" dirty="0">
              <a:solidFill>
                <a:schemeClr val="tx1"/>
              </a:solidFill>
              <a:latin typeface="HG丸ｺﾞｼｯｸM-PRO" pitchFamily="50" charset="-128"/>
              <a:ea typeface="HG丸ｺﾞｼｯｸM-PRO" pitchFamily="50" charset="-128"/>
            </a:endParaRPr>
          </a:p>
        </p:txBody>
      </p:sp>
      <p:cxnSp>
        <p:nvCxnSpPr>
          <p:cNvPr id="91" name="直線コネクタ 90"/>
          <p:cNvCxnSpPr/>
          <p:nvPr/>
        </p:nvCxnSpPr>
        <p:spPr bwMode="auto">
          <a:xfrm>
            <a:off x="2306639" y="3357563"/>
            <a:ext cx="1995487" cy="0"/>
          </a:xfrm>
          <a:prstGeom prst="line">
            <a:avLst/>
          </a:prstGeom>
          <a:ln w="381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93" name="直線コネクタ 92"/>
          <p:cNvCxnSpPr/>
          <p:nvPr/>
        </p:nvCxnSpPr>
        <p:spPr bwMode="auto">
          <a:xfrm rot="5400000">
            <a:off x="3082135" y="3069432"/>
            <a:ext cx="576263" cy="0"/>
          </a:xfrm>
          <a:prstGeom prst="line">
            <a:avLst/>
          </a:prstGeom>
          <a:ln w="38100">
            <a:headEnd type="none" w="med" len="med"/>
            <a:tailEnd type="none"/>
          </a:ln>
        </p:spPr>
        <p:style>
          <a:lnRef idx="1">
            <a:schemeClr val="accent2"/>
          </a:lnRef>
          <a:fillRef idx="0">
            <a:schemeClr val="accent2"/>
          </a:fillRef>
          <a:effectRef idx="0">
            <a:schemeClr val="accent2"/>
          </a:effectRef>
          <a:fontRef idx="minor">
            <a:schemeClr val="tx1"/>
          </a:fontRef>
        </p:style>
      </p:cxnSp>
      <p:sp>
        <p:nvSpPr>
          <p:cNvPr id="97" name="フローチャート : 磁気ディスク 96"/>
          <p:cNvSpPr/>
          <p:nvPr/>
        </p:nvSpPr>
        <p:spPr bwMode="auto">
          <a:xfrm>
            <a:off x="8688388" y="5300670"/>
            <a:ext cx="1528762" cy="865187"/>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spcBef>
                <a:spcPct val="0"/>
              </a:spcBef>
              <a:defRPr/>
            </a:pPr>
            <a:r>
              <a:rPr lang="en-US" altLang="ja-JP" sz="1000" dirty="0">
                <a:solidFill>
                  <a:schemeClr val="tx1"/>
                </a:solidFill>
                <a:latin typeface="HG丸ｺﾞｼｯｸM-PRO" pitchFamily="50" charset="-128"/>
                <a:ea typeface="HG丸ｺﾞｼｯｸM-PRO" pitchFamily="50" charset="-128"/>
              </a:rPr>
              <a:t>[D]</a:t>
            </a:r>
          </a:p>
          <a:p>
            <a:pPr>
              <a:spcBef>
                <a:spcPct val="0"/>
              </a:spcBef>
              <a:defRPr/>
            </a:pPr>
            <a:r>
              <a:rPr lang="ja-JP" altLang="en-US" sz="1000" dirty="0">
                <a:solidFill>
                  <a:schemeClr val="tx1"/>
                </a:solidFill>
                <a:latin typeface="HG丸ｺﾞｼｯｸM-PRO" pitchFamily="50" charset="-128"/>
                <a:ea typeface="HG丸ｺﾞｼｯｸM-PRO" pitchFamily="50" charset="-128"/>
              </a:rPr>
              <a:t>書誌・レコメンド</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ja-JP" altLang="en-US" sz="1000" dirty="0">
                <a:solidFill>
                  <a:schemeClr val="tx1"/>
                </a:solidFill>
                <a:latin typeface="HG丸ｺﾞｼｯｸM-PRO" pitchFamily="50" charset="-128"/>
                <a:ea typeface="HG丸ｺﾞｼｯｸM-PRO" pitchFamily="50" charset="-128"/>
              </a:rPr>
              <a:t>書誌 </a:t>
            </a:r>
            <a:r>
              <a:rPr lang="en-US" altLang="ja-JP" sz="1000" dirty="0">
                <a:solidFill>
                  <a:schemeClr val="tx1"/>
                </a:solidFill>
                <a:latin typeface="HG丸ｺﾞｼｯｸM-PRO" pitchFamily="50" charset="-128"/>
                <a:ea typeface="HG丸ｺﾞｼｯｸM-PRO" pitchFamily="50" charset="-128"/>
              </a:rPr>
              <a:t>=&gt; </a:t>
            </a:r>
            <a:r>
              <a:rPr lang="ja-JP" altLang="en-US" sz="1000" dirty="0">
                <a:solidFill>
                  <a:schemeClr val="tx1"/>
                </a:solidFill>
                <a:latin typeface="HG丸ｺﾞｼｯｸM-PRO" pitchFamily="50" charset="-128"/>
                <a:ea typeface="HG丸ｺﾞｼｯｸM-PRO" pitchFamily="50" charset="-128"/>
              </a:rPr>
              <a:t>書誌リスト</a:t>
            </a:r>
            <a:endParaRPr lang="en-US" altLang="ja-JP" sz="1000" dirty="0">
              <a:solidFill>
                <a:schemeClr val="tx1"/>
              </a:solidFill>
              <a:latin typeface="HG丸ｺﾞｼｯｸM-PRO" pitchFamily="50" charset="-128"/>
              <a:ea typeface="HG丸ｺﾞｼｯｸM-PRO" pitchFamily="50" charset="-128"/>
            </a:endParaRPr>
          </a:p>
        </p:txBody>
      </p:sp>
      <p:sp>
        <p:nvSpPr>
          <p:cNvPr id="99" name="フローチャート : 磁気ディスク 98"/>
          <p:cNvSpPr/>
          <p:nvPr/>
        </p:nvSpPr>
        <p:spPr bwMode="auto">
          <a:xfrm>
            <a:off x="5299076" y="5300670"/>
            <a:ext cx="1528763" cy="865187"/>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lIns="90000" tIns="46800" rIns="90000" bIns="46800" anchor="ctr"/>
          <a:lstStyle/>
          <a:p>
            <a:pPr>
              <a:spcBef>
                <a:spcPct val="0"/>
              </a:spcBef>
              <a:defRPr/>
            </a:pPr>
            <a:r>
              <a:rPr lang="en-US" altLang="ja-JP" sz="1000" dirty="0">
                <a:solidFill>
                  <a:schemeClr val="tx1"/>
                </a:solidFill>
                <a:latin typeface="HG丸ｺﾞｼｯｸM-PRO" pitchFamily="50" charset="-128"/>
                <a:ea typeface="HG丸ｺﾞｼｯｸM-PRO" pitchFamily="50" charset="-128"/>
              </a:rPr>
              <a:t>[E]</a:t>
            </a:r>
          </a:p>
          <a:p>
            <a:pPr>
              <a:spcBef>
                <a:spcPct val="0"/>
              </a:spcBef>
              <a:defRPr/>
            </a:pPr>
            <a:r>
              <a:rPr lang="ja-JP" altLang="en-US" sz="1000" dirty="0">
                <a:solidFill>
                  <a:schemeClr val="tx1"/>
                </a:solidFill>
                <a:latin typeface="HG丸ｺﾞｼｯｸM-PRO" pitchFamily="50" charset="-128"/>
                <a:ea typeface="HG丸ｺﾞｼｯｸM-PRO" pitchFamily="50" charset="-128"/>
              </a:rPr>
              <a:t>利用者プロファイル</a:t>
            </a:r>
            <a:endParaRPr lang="en-US" altLang="ja-JP" sz="1000" dirty="0">
              <a:solidFill>
                <a:schemeClr val="tx1"/>
              </a:solidFill>
              <a:latin typeface="HG丸ｺﾞｼｯｸM-PRO" pitchFamily="50" charset="-128"/>
              <a:ea typeface="HG丸ｺﾞｼｯｸM-PRO" pitchFamily="50" charset="-128"/>
            </a:endParaRPr>
          </a:p>
          <a:p>
            <a:pPr>
              <a:spcBef>
                <a:spcPct val="0"/>
              </a:spcBef>
              <a:defRPr/>
            </a:pPr>
            <a:r>
              <a:rPr lang="ja-JP" altLang="en-US" sz="1000" dirty="0">
                <a:solidFill>
                  <a:schemeClr val="tx1"/>
                </a:solidFill>
                <a:latin typeface="HG丸ｺﾞｼｯｸM-PRO" pitchFamily="50" charset="-128"/>
                <a:ea typeface="HG丸ｺﾞｼｯｸM-PRO" pitchFamily="50" charset="-128"/>
              </a:rPr>
              <a:t>利用者 </a:t>
            </a:r>
            <a:r>
              <a:rPr lang="en-US" altLang="ja-JP" sz="1000" dirty="0">
                <a:solidFill>
                  <a:schemeClr val="tx1"/>
                </a:solidFill>
                <a:latin typeface="HG丸ｺﾞｼｯｸM-PRO" pitchFamily="50" charset="-128"/>
                <a:ea typeface="HG丸ｺﾞｼｯｸM-PRO" pitchFamily="50" charset="-128"/>
              </a:rPr>
              <a:t>=&gt; </a:t>
            </a:r>
            <a:r>
              <a:rPr lang="ja-JP" altLang="en-US" sz="1000" dirty="0">
                <a:solidFill>
                  <a:schemeClr val="tx1"/>
                </a:solidFill>
                <a:latin typeface="HG丸ｺﾞｼｯｸM-PRO" pitchFamily="50" charset="-128"/>
                <a:ea typeface="HG丸ｺﾞｼｯｸM-PRO" pitchFamily="50" charset="-128"/>
              </a:rPr>
              <a:t>プロファイル値</a:t>
            </a:r>
            <a:endParaRPr lang="en-US" altLang="ja-JP" sz="1000" dirty="0">
              <a:solidFill>
                <a:schemeClr val="tx1"/>
              </a:solidFill>
              <a:latin typeface="HG丸ｺﾞｼｯｸM-PRO" pitchFamily="50" charset="-128"/>
              <a:ea typeface="HG丸ｺﾞｼｯｸM-PRO" pitchFamily="50" charset="-128"/>
            </a:endParaRPr>
          </a:p>
        </p:txBody>
      </p:sp>
      <p:cxnSp>
        <p:nvCxnSpPr>
          <p:cNvPr id="105" name="直線矢印コネクタ 104"/>
          <p:cNvCxnSpPr/>
          <p:nvPr/>
        </p:nvCxnSpPr>
        <p:spPr bwMode="auto">
          <a:xfrm rot="5400000">
            <a:off x="2172498" y="3825084"/>
            <a:ext cx="936625" cy="1587"/>
          </a:xfrm>
          <a:prstGeom prst="straightConnector1">
            <a:avLst/>
          </a:prstGeom>
          <a:ln w="38100">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07" name="フローチャート : 磁気ディスク 106"/>
          <p:cNvSpPr/>
          <p:nvPr/>
        </p:nvSpPr>
        <p:spPr bwMode="auto">
          <a:xfrm>
            <a:off x="3570289" y="5300670"/>
            <a:ext cx="1528762" cy="865187"/>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90000" tIns="46800" rIns="90000" bIns="46800" anchor="ctr"/>
          <a:lstStyle/>
          <a:p>
            <a:pPr>
              <a:defRPr/>
            </a:pPr>
            <a:r>
              <a:rPr lang="en-US" altLang="ja-JP" sz="1000" dirty="0">
                <a:solidFill>
                  <a:schemeClr val="tx1"/>
                </a:solidFill>
                <a:latin typeface="HG丸ｺﾞｼｯｸM-PRO" pitchFamily="50" charset="-128"/>
                <a:ea typeface="HG丸ｺﾞｼｯｸM-PRO" pitchFamily="50" charset="-128"/>
              </a:rPr>
              <a:t>[B]</a:t>
            </a:r>
          </a:p>
          <a:p>
            <a:pPr>
              <a:defRPr/>
            </a:pPr>
            <a:r>
              <a:rPr lang="ja-JP" altLang="en-US" sz="1000" dirty="0">
                <a:solidFill>
                  <a:schemeClr val="tx1"/>
                </a:solidFill>
                <a:latin typeface="HG丸ｺﾞｼｯｸM-PRO" pitchFamily="50" charset="-128"/>
                <a:ea typeface="HG丸ｺﾞｼｯｸM-PRO" pitchFamily="50" charset="-128"/>
              </a:rPr>
              <a:t>再検索キーワード・サジェスト</a:t>
            </a:r>
            <a:endParaRPr lang="en-US" altLang="ja-JP" sz="1000" dirty="0">
              <a:solidFill>
                <a:schemeClr val="tx1"/>
              </a:solidFill>
              <a:latin typeface="HG丸ｺﾞｼｯｸM-PRO" pitchFamily="50" charset="-128"/>
              <a:ea typeface="HG丸ｺﾞｼｯｸM-PRO" pitchFamily="50" charset="-128"/>
            </a:endParaRPr>
          </a:p>
          <a:p>
            <a:pPr>
              <a:defRPr/>
            </a:pPr>
            <a:r>
              <a:rPr lang="en-US" altLang="ja-JP" sz="1000" dirty="0">
                <a:solidFill>
                  <a:schemeClr val="tx1"/>
                </a:solidFill>
                <a:latin typeface="HG丸ｺﾞｼｯｸM-PRO" pitchFamily="50" charset="-128"/>
                <a:ea typeface="HG丸ｺﾞｼｯｸM-PRO" pitchFamily="50" charset="-128"/>
              </a:rPr>
              <a:t>Keyword</a:t>
            </a:r>
            <a:r>
              <a:rPr lang="ja-JP" altLang="en-US" sz="1000" dirty="0">
                <a:solidFill>
                  <a:schemeClr val="tx1"/>
                </a:solidFill>
                <a:latin typeface="HG丸ｺﾞｼｯｸM-PRO" pitchFamily="50" charset="-128"/>
                <a:ea typeface="HG丸ｺﾞｼｯｸM-PRO" pitchFamily="50" charset="-128"/>
              </a:rPr>
              <a:t> </a:t>
            </a:r>
            <a:r>
              <a:rPr lang="en-US" altLang="ja-JP" sz="1000" dirty="0">
                <a:solidFill>
                  <a:schemeClr val="tx1"/>
                </a:solidFill>
                <a:latin typeface="HG丸ｺﾞｼｯｸM-PRO" pitchFamily="50" charset="-128"/>
                <a:ea typeface="HG丸ｺﾞｼｯｸM-PRO" pitchFamily="50" charset="-128"/>
              </a:rPr>
              <a:t>=&gt; Keyword</a:t>
            </a:r>
            <a:r>
              <a:rPr lang="ja-JP" altLang="en-US" sz="1000" dirty="0">
                <a:solidFill>
                  <a:schemeClr val="tx1"/>
                </a:solidFill>
                <a:latin typeface="HG丸ｺﾞｼｯｸM-PRO" pitchFamily="50" charset="-128"/>
                <a:ea typeface="HG丸ｺﾞｼｯｸM-PRO" pitchFamily="50" charset="-128"/>
              </a:rPr>
              <a:t>リスト</a:t>
            </a:r>
            <a:endParaRPr lang="en-US" altLang="ja-JP" sz="1000" dirty="0">
              <a:solidFill>
                <a:schemeClr val="tx1"/>
              </a:solidFill>
              <a:latin typeface="HG丸ｺﾞｼｯｸM-PRO" pitchFamily="50" charset="-128"/>
              <a:ea typeface="HG丸ｺﾞｼｯｸM-PRO" pitchFamily="50" charset="-128"/>
            </a:endParaRPr>
          </a:p>
        </p:txBody>
      </p:sp>
      <p:sp>
        <p:nvSpPr>
          <p:cNvPr id="110" name="下矢印 109"/>
          <p:cNvSpPr/>
          <p:nvPr/>
        </p:nvSpPr>
        <p:spPr bwMode="auto">
          <a:xfrm>
            <a:off x="3570289" y="4365625"/>
            <a:ext cx="1462087" cy="719138"/>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ログ集計</a:t>
            </a:r>
          </a:p>
        </p:txBody>
      </p:sp>
      <p:cxnSp>
        <p:nvCxnSpPr>
          <p:cNvPr id="113" name="直線矢印コネクタ 112"/>
          <p:cNvCxnSpPr/>
          <p:nvPr/>
        </p:nvCxnSpPr>
        <p:spPr bwMode="auto">
          <a:xfrm rot="5400000">
            <a:off x="3833023" y="3825084"/>
            <a:ext cx="936625" cy="1587"/>
          </a:xfrm>
          <a:prstGeom prst="straightConnector1">
            <a:avLst/>
          </a:prstGeom>
          <a:ln w="38100">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15" name="下矢印 114"/>
          <p:cNvSpPr/>
          <p:nvPr/>
        </p:nvSpPr>
        <p:spPr bwMode="auto">
          <a:xfrm>
            <a:off x="5299075" y="4365625"/>
            <a:ext cx="1462088" cy="719138"/>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defRPr/>
            </a:pPr>
            <a:r>
              <a:rPr lang="ja-JP" altLang="en-US" sz="1000" dirty="0">
                <a:solidFill>
                  <a:schemeClr val="tx1"/>
                </a:solidFill>
                <a:latin typeface="HG丸ｺﾞｼｯｸM-PRO" pitchFamily="50" charset="-128"/>
                <a:ea typeface="HG丸ｺﾞｼｯｸM-PRO" pitchFamily="50" charset="-128"/>
              </a:rPr>
              <a:t>ログ集計</a:t>
            </a:r>
            <a:endParaRPr lang="en-US" altLang="ja-JP" sz="1000" dirty="0">
              <a:solidFill>
                <a:schemeClr val="tx1"/>
              </a:solidFill>
              <a:latin typeface="HG丸ｺﾞｼｯｸM-PRO" pitchFamily="50" charset="-128"/>
              <a:ea typeface="HG丸ｺﾞｼｯｸM-PRO" pitchFamily="50" charset="-128"/>
            </a:endParaRPr>
          </a:p>
          <a:p>
            <a:pPr>
              <a:defRPr/>
            </a:pPr>
            <a:r>
              <a:rPr lang="ja-JP" altLang="en-US" sz="1000" dirty="0">
                <a:solidFill>
                  <a:schemeClr val="tx1"/>
                </a:solidFill>
                <a:latin typeface="HG丸ｺﾞｼｯｸM-PRO" pitchFamily="50" charset="-128"/>
                <a:ea typeface="HG丸ｺﾞｼｯｸM-PRO" pitchFamily="50" charset="-128"/>
              </a:rPr>
              <a:t>自動ジャンル付与</a:t>
            </a:r>
            <a:endParaRPr lang="en-US" altLang="ja-JP" sz="1000" dirty="0">
              <a:solidFill>
                <a:schemeClr val="tx1"/>
              </a:solidFill>
              <a:latin typeface="HG丸ｺﾞｼｯｸM-PRO" pitchFamily="50" charset="-128"/>
              <a:ea typeface="HG丸ｺﾞｼｯｸM-PRO" pitchFamily="50" charset="-128"/>
            </a:endParaRPr>
          </a:p>
          <a:p>
            <a:pPr>
              <a:defRPr/>
            </a:pPr>
            <a:r>
              <a:rPr lang="ja-JP" altLang="en-US" sz="1000" dirty="0">
                <a:solidFill>
                  <a:schemeClr val="tx1"/>
                </a:solidFill>
                <a:latin typeface="HG丸ｺﾞｼｯｸM-PRO" pitchFamily="50" charset="-128"/>
                <a:ea typeface="HG丸ｺﾞｼｯｸM-PRO" pitchFamily="50" charset="-128"/>
              </a:rPr>
              <a:t>クラスタリング</a:t>
            </a:r>
          </a:p>
        </p:txBody>
      </p:sp>
      <p:sp>
        <p:nvSpPr>
          <p:cNvPr id="116" name="下矢印 115"/>
          <p:cNvSpPr/>
          <p:nvPr/>
        </p:nvSpPr>
        <p:spPr bwMode="auto">
          <a:xfrm>
            <a:off x="7026278" y="4365625"/>
            <a:ext cx="1462088" cy="719138"/>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defRPr/>
            </a:pPr>
            <a:r>
              <a:rPr lang="ja-JP" altLang="en-US" sz="1000" dirty="0">
                <a:solidFill>
                  <a:schemeClr val="tx1"/>
                </a:solidFill>
                <a:latin typeface="HG丸ｺﾞｼｯｸM-PRO" pitchFamily="50" charset="-128"/>
                <a:ea typeface="HG丸ｺﾞｼｯｸM-PRO" pitchFamily="50" charset="-128"/>
              </a:rPr>
              <a:t>ログ集計</a:t>
            </a:r>
          </a:p>
          <a:p>
            <a:pPr>
              <a:defRPr/>
            </a:pPr>
            <a:r>
              <a:rPr lang="ja-JP" altLang="en-US" sz="1000" dirty="0">
                <a:solidFill>
                  <a:schemeClr val="tx1"/>
                </a:solidFill>
                <a:latin typeface="HG丸ｺﾞｼｯｸM-PRO" pitchFamily="50" charset="-128"/>
                <a:ea typeface="HG丸ｺﾞｼｯｸM-PRO" pitchFamily="50" charset="-128"/>
              </a:rPr>
              <a:t>協調フィルタリング</a:t>
            </a:r>
            <a:endParaRPr lang="en-US" altLang="ja-JP" sz="1000" dirty="0">
              <a:solidFill>
                <a:schemeClr val="tx1"/>
              </a:solidFill>
              <a:latin typeface="HG丸ｺﾞｼｯｸM-PRO" pitchFamily="50" charset="-128"/>
              <a:ea typeface="HG丸ｺﾞｼｯｸM-PRO" pitchFamily="50" charset="-128"/>
            </a:endParaRPr>
          </a:p>
          <a:p>
            <a:pPr>
              <a:defRPr/>
            </a:pPr>
            <a:r>
              <a:rPr lang="ja-JP" altLang="en-US" sz="1000" dirty="0">
                <a:solidFill>
                  <a:schemeClr val="tx1"/>
                </a:solidFill>
                <a:latin typeface="HG丸ｺﾞｼｯｸM-PRO" pitchFamily="50" charset="-128"/>
                <a:ea typeface="HG丸ｺﾞｼｯｸM-PRO" pitchFamily="50" charset="-128"/>
              </a:rPr>
              <a:t>クラスタリング</a:t>
            </a:r>
          </a:p>
        </p:txBody>
      </p:sp>
      <p:sp>
        <p:nvSpPr>
          <p:cNvPr id="117" name="下矢印 116"/>
          <p:cNvSpPr/>
          <p:nvPr/>
        </p:nvSpPr>
        <p:spPr bwMode="auto">
          <a:xfrm>
            <a:off x="8688392" y="4365625"/>
            <a:ext cx="1462087" cy="719138"/>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defRPr/>
            </a:pPr>
            <a:r>
              <a:rPr lang="ja-JP" altLang="en-US" sz="1000" dirty="0">
                <a:solidFill>
                  <a:schemeClr val="tx1"/>
                </a:solidFill>
                <a:latin typeface="HG丸ｺﾞｼｯｸM-PRO" pitchFamily="50" charset="-128"/>
                <a:ea typeface="HG丸ｺﾞｼｯｸM-PRO" pitchFamily="50" charset="-128"/>
              </a:rPr>
              <a:t>ログ集計</a:t>
            </a:r>
          </a:p>
          <a:p>
            <a:pPr>
              <a:defRPr/>
            </a:pPr>
            <a:r>
              <a:rPr lang="ja-JP" altLang="en-US" sz="1000" dirty="0">
                <a:solidFill>
                  <a:schemeClr val="tx1"/>
                </a:solidFill>
                <a:latin typeface="HG丸ｺﾞｼｯｸM-PRO" pitchFamily="50" charset="-128"/>
                <a:ea typeface="HG丸ｺﾞｼｯｸM-PRO" pitchFamily="50" charset="-128"/>
              </a:rPr>
              <a:t>協調フィルタリング</a:t>
            </a:r>
            <a:endParaRPr lang="en-US" altLang="ja-JP" sz="1000" dirty="0">
              <a:solidFill>
                <a:schemeClr val="tx1"/>
              </a:solidFill>
              <a:latin typeface="HG丸ｺﾞｼｯｸM-PRO" pitchFamily="50" charset="-128"/>
              <a:ea typeface="HG丸ｺﾞｼｯｸM-PRO" pitchFamily="50" charset="-128"/>
            </a:endParaRPr>
          </a:p>
        </p:txBody>
      </p:sp>
      <p:cxnSp>
        <p:nvCxnSpPr>
          <p:cNvPr id="118" name="直線矢印コネクタ 117"/>
          <p:cNvCxnSpPr/>
          <p:nvPr/>
        </p:nvCxnSpPr>
        <p:spPr bwMode="auto">
          <a:xfrm rot="5400000">
            <a:off x="8882063" y="3825875"/>
            <a:ext cx="938212" cy="1588"/>
          </a:xfrm>
          <a:prstGeom prst="straightConnector1">
            <a:avLst/>
          </a:prstGeom>
          <a:ln w="31750">
            <a:headEnd type="none" w="med" len="med"/>
            <a:tailEnd type="arrow" w="lg" len="lg"/>
          </a:ln>
        </p:spPr>
        <p:style>
          <a:lnRef idx="1">
            <a:schemeClr val="accent5"/>
          </a:lnRef>
          <a:fillRef idx="2">
            <a:schemeClr val="accent5"/>
          </a:fillRef>
          <a:effectRef idx="1">
            <a:schemeClr val="accent5"/>
          </a:effectRef>
          <a:fontRef idx="minor">
            <a:schemeClr val="dk1"/>
          </a:fontRef>
        </p:style>
      </p:cxnSp>
      <p:cxnSp>
        <p:nvCxnSpPr>
          <p:cNvPr id="121" name="直線コネクタ 120"/>
          <p:cNvCxnSpPr/>
          <p:nvPr/>
        </p:nvCxnSpPr>
        <p:spPr bwMode="auto">
          <a:xfrm rot="5400000">
            <a:off x="6007897" y="3069432"/>
            <a:ext cx="576263" cy="0"/>
          </a:xfrm>
          <a:prstGeom prst="line">
            <a:avLst/>
          </a:prstGeom>
          <a:ln w="31750">
            <a:headEnd type="none" w="med" len="med"/>
            <a:tailEnd type="none" w="lg" len="lg"/>
          </a:ln>
        </p:spPr>
        <p:style>
          <a:lnRef idx="1">
            <a:schemeClr val="accent5"/>
          </a:lnRef>
          <a:fillRef idx="2">
            <a:schemeClr val="accent5"/>
          </a:fillRef>
          <a:effectRef idx="1">
            <a:schemeClr val="accent5"/>
          </a:effectRef>
          <a:fontRef idx="minor">
            <a:schemeClr val="dk1"/>
          </a:fontRef>
        </p:style>
      </p:cxnSp>
      <p:cxnSp>
        <p:nvCxnSpPr>
          <p:cNvPr id="123" name="直線コネクタ 122"/>
          <p:cNvCxnSpPr/>
          <p:nvPr/>
        </p:nvCxnSpPr>
        <p:spPr bwMode="auto">
          <a:xfrm>
            <a:off x="4965704" y="3357563"/>
            <a:ext cx="4652963" cy="0"/>
          </a:xfrm>
          <a:prstGeom prst="line">
            <a:avLst/>
          </a:prstGeom>
          <a:ln w="31750">
            <a:headEnd type="none" w="med" len="med"/>
            <a:tailEnd type="none" w="lg" len="lg"/>
          </a:ln>
        </p:spPr>
        <p:style>
          <a:lnRef idx="1">
            <a:schemeClr val="accent5"/>
          </a:lnRef>
          <a:fillRef idx="2">
            <a:schemeClr val="accent5"/>
          </a:fillRef>
          <a:effectRef idx="1">
            <a:schemeClr val="accent5"/>
          </a:effectRef>
          <a:fontRef idx="minor">
            <a:schemeClr val="dk1"/>
          </a:fontRef>
        </p:style>
      </p:cxnSp>
      <p:cxnSp>
        <p:nvCxnSpPr>
          <p:cNvPr id="127" name="直線コネクタ 126"/>
          <p:cNvCxnSpPr/>
          <p:nvPr/>
        </p:nvCxnSpPr>
        <p:spPr bwMode="auto">
          <a:xfrm rot="5400000">
            <a:off x="5273675" y="3536950"/>
            <a:ext cx="1511300" cy="0"/>
          </a:xfrm>
          <a:prstGeom prst="line">
            <a:avLst/>
          </a:prstGeom>
          <a:ln w="31750">
            <a:headEnd type="none" w="med" len="med"/>
            <a:tailEnd type="arrow" w="lg" len="lg"/>
          </a:ln>
        </p:spPr>
        <p:style>
          <a:lnRef idx="1">
            <a:schemeClr val="accent4"/>
          </a:lnRef>
          <a:fillRef idx="2">
            <a:schemeClr val="accent4"/>
          </a:fillRef>
          <a:effectRef idx="1">
            <a:schemeClr val="accent4"/>
          </a:effectRef>
          <a:fontRef idx="minor">
            <a:schemeClr val="dk1"/>
          </a:fontRef>
        </p:style>
      </p:cxnSp>
      <p:cxnSp>
        <p:nvCxnSpPr>
          <p:cNvPr id="129" name="直線コネクタ 128"/>
          <p:cNvCxnSpPr/>
          <p:nvPr/>
        </p:nvCxnSpPr>
        <p:spPr bwMode="auto">
          <a:xfrm rot="5400000">
            <a:off x="4268788" y="3213100"/>
            <a:ext cx="863600" cy="0"/>
          </a:xfrm>
          <a:prstGeom prst="line">
            <a:avLst/>
          </a:prstGeom>
          <a:ln w="31750">
            <a:headEnd type="none" w="med" len="med"/>
            <a:tailEnd type="none" w="med" len="med"/>
          </a:ln>
        </p:spPr>
        <p:style>
          <a:lnRef idx="1">
            <a:schemeClr val="accent4"/>
          </a:lnRef>
          <a:fillRef idx="2">
            <a:schemeClr val="accent4"/>
          </a:fillRef>
          <a:effectRef idx="1">
            <a:schemeClr val="accent4"/>
          </a:effectRef>
          <a:fontRef idx="minor">
            <a:schemeClr val="dk1"/>
          </a:fontRef>
        </p:style>
      </p:cxnSp>
      <p:cxnSp>
        <p:nvCxnSpPr>
          <p:cNvPr id="130" name="直線コネクタ 129"/>
          <p:cNvCxnSpPr/>
          <p:nvPr/>
        </p:nvCxnSpPr>
        <p:spPr bwMode="auto">
          <a:xfrm rot="5400000">
            <a:off x="5507038" y="3968750"/>
            <a:ext cx="647700" cy="0"/>
          </a:xfrm>
          <a:prstGeom prst="line">
            <a:avLst/>
          </a:prstGeom>
          <a:ln w="31750">
            <a:headEnd type="none" w="med" len="med"/>
            <a:tailEnd type="arrow" w="lg" len="lg"/>
          </a:ln>
        </p:spPr>
        <p:style>
          <a:lnRef idx="1">
            <a:schemeClr val="accent4"/>
          </a:lnRef>
          <a:fillRef idx="2">
            <a:schemeClr val="accent4"/>
          </a:fillRef>
          <a:effectRef idx="1">
            <a:schemeClr val="accent4"/>
          </a:effectRef>
          <a:fontRef idx="minor">
            <a:schemeClr val="dk1"/>
          </a:fontRef>
        </p:style>
      </p:cxnSp>
      <p:cxnSp>
        <p:nvCxnSpPr>
          <p:cNvPr id="134" name="直線コネクタ 133"/>
          <p:cNvCxnSpPr/>
          <p:nvPr/>
        </p:nvCxnSpPr>
        <p:spPr bwMode="auto">
          <a:xfrm>
            <a:off x="4700588" y="3662363"/>
            <a:ext cx="1130300" cy="0"/>
          </a:xfrm>
          <a:prstGeom prst="line">
            <a:avLst/>
          </a:prstGeom>
          <a:ln w="31750">
            <a:headEnd type="none" w="med" len="med"/>
            <a:tailEnd type="none" w="med" len="med"/>
          </a:ln>
        </p:spPr>
        <p:style>
          <a:lnRef idx="1">
            <a:schemeClr val="accent4"/>
          </a:lnRef>
          <a:fillRef idx="2">
            <a:schemeClr val="accent4"/>
          </a:fillRef>
          <a:effectRef idx="1">
            <a:schemeClr val="accent4"/>
          </a:effectRef>
          <a:fontRef idx="minor">
            <a:schemeClr val="dk1"/>
          </a:fontRef>
        </p:style>
      </p:cxnSp>
      <p:cxnSp>
        <p:nvCxnSpPr>
          <p:cNvPr id="138" name="直線コネクタ 137"/>
          <p:cNvCxnSpPr/>
          <p:nvPr/>
        </p:nvCxnSpPr>
        <p:spPr bwMode="auto">
          <a:xfrm rot="5400000">
            <a:off x="8200235" y="3069432"/>
            <a:ext cx="576263" cy="0"/>
          </a:xfrm>
          <a:prstGeom prst="line">
            <a:avLst/>
          </a:prstGeom>
          <a:ln w="31750">
            <a:headEnd type="none" w="med" len="med"/>
            <a:tailEnd type="none" w="lg" len="lg"/>
          </a:ln>
        </p:spPr>
        <p:style>
          <a:lnRef idx="1">
            <a:schemeClr val="accent5"/>
          </a:lnRef>
          <a:fillRef idx="2">
            <a:schemeClr val="accent5"/>
          </a:fillRef>
          <a:effectRef idx="1">
            <a:schemeClr val="accent5"/>
          </a:effectRef>
          <a:fontRef idx="minor">
            <a:schemeClr val="dk1"/>
          </a:fontRef>
        </p:style>
      </p:cxnSp>
      <p:cxnSp>
        <p:nvCxnSpPr>
          <p:cNvPr id="139" name="直線コネクタ 138"/>
          <p:cNvCxnSpPr/>
          <p:nvPr/>
        </p:nvCxnSpPr>
        <p:spPr bwMode="auto">
          <a:xfrm rot="5400000">
            <a:off x="4677572" y="3069432"/>
            <a:ext cx="576263" cy="0"/>
          </a:xfrm>
          <a:prstGeom prst="line">
            <a:avLst/>
          </a:prstGeom>
          <a:ln w="31750">
            <a:headEnd type="none" w="med" len="med"/>
            <a:tailEnd type="none" w="lg" len="lg"/>
          </a:ln>
        </p:spPr>
        <p:style>
          <a:lnRef idx="1">
            <a:schemeClr val="accent5"/>
          </a:lnRef>
          <a:fillRef idx="2">
            <a:schemeClr val="accent5"/>
          </a:fillRef>
          <a:effectRef idx="1">
            <a:schemeClr val="accent5"/>
          </a:effectRef>
          <a:fontRef idx="minor">
            <a:schemeClr val="dk1"/>
          </a:fontRef>
        </p:style>
      </p:cxnSp>
      <p:cxnSp>
        <p:nvCxnSpPr>
          <p:cNvPr id="141" name="直線コネクタ 140"/>
          <p:cNvCxnSpPr/>
          <p:nvPr/>
        </p:nvCxnSpPr>
        <p:spPr bwMode="auto">
          <a:xfrm rot="5400000">
            <a:off x="5905500" y="3968750"/>
            <a:ext cx="647700" cy="0"/>
          </a:xfrm>
          <a:prstGeom prst="line">
            <a:avLst/>
          </a:prstGeom>
          <a:ln w="31750">
            <a:headEnd type="none" w="med" len="med"/>
            <a:tailEnd type="arrow" w="lg" len="lg"/>
          </a:ln>
        </p:spPr>
        <p:style>
          <a:lnRef idx="1">
            <a:schemeClr val="accent4"/>
          </a:lnRef>
          <a:fillRef idx="2">
            <a:schemeClr val="accent4"/>
          </a:fillRef>
          <a:effectRef idx="1">
            <a:schemeClr val="accent4"/>
          </a:effectRef>
          <a:fontRef idx="minor">
            <a:schemeClr val="dk1"/>
          </a:fontRef>
        </p:style>
      </p:cxnSp>
      <p:cxnSp>
        <p:nvCxnSpPr>
          <p:cNvPr id="142" name="直線コネクタ 141"/>
          <p:cNvCxnSpPr/>
          <p:nvPr/>
        </p:nvCxnSpPr>
        <p:spPr bwMode="auto">
          <a:xfrm flipV="1">
            <a:off x="6229354" y="3644900"/>
            <a:ext cx="796925" cy="19050"/>
          </a:xfrm>
          <a:prstGeom prst="line">
            <a:avLst/>
          </a:prstGeom>
          <a:ln w="31750">
            <a:headEnd type="none" w="med" len="med"/>
            <a:tailEnd type="none" w="med" len="med"/>
          </a:ln>
        </p:spPr>
        <p:style>
          <a:lnRef idx="1">
            <a:schemeClr val="accent4"/>
          </a:lnRef>
          <a:fillRef idx="2">
            <a:schemeClr val="accent4"/>
          </a:fillRef>
          <a:effectRef idx="1">
            <a:schemeClr val="accent4"/>
          </a:effectRef>
          <a:fontRef idx="minor">
            <a:schemeClr val="dk1"/>
          </a:fontRef>
        </p:style>
      </p:cxnSp>
      <p:cxnSp>
        <p:nvCxnSpPr>
          <p:cNvPr id="143" name="直線コネクタ 142"/>
          <p:cNvCxnSpPr/>
          <p:nvPr/>
        </p:nvCxnSpPr>
        <p:spPr bwMode="auto">
          <a:xfrm rot="5400000">
            <a:off x="6594475" y="3213100"/>
            <a:ext cx="863600" cy="0"/>
          </a:xfrm>
          <a:prstGeom prst="line">
            <a:avLst/>
          </a:prstGeom>
          <a:ln w="31750">
            <a:headEnd type="none" w="med" len="med"/>
            <a:tailEnd type="none" w="med" len="med"/>
          </a:ln>
        </p:spPr>
        <p:style>
          <a:lnRef idx="1">
            <a:schemeClr val="accent4"/>
          </a:lnRef>
          <a:fillRef idx="2">
            <a:schemeClr val="accent4"/>
          </a:fillRef>
          <a:effectRef idx="1">
            <a:schemeClr val="accent4"/>
          </a:effectRef>
          <a:fontRef idx="minor">
            <a:schemeClr val="dk1"/>
          </a:fontRef>
        </p:style>
      </p:cxnSp>
      <p:cxnSp>
        <p:nvCxnSpPr>
          <p:cNvPr id="146" name="直線コネクタ 145"/>
          <p:cNvCxnSpPr/>
          <p:nvPr/>
        </p:nvCxnSpPr>
        <p:spPr bwMode="auto">
          <a:xfrm rot="5400000">
            <a:off x="9330535" y="3069432"/>
            <a:ext cx="576263" cy="0"/>
          </a:xfrm>
          <a:prstGeom prst="line">
            <a:avLst/>
          </a:prstGeom>
          <a:ln w="31750">
            <a:headEnd type="none" w="med" len="med"/>
            <a:tailEnd type="none" w="lg" len="lg"/>
          </a:ln>
        </p:spPr>
        <p:style>
          <a:lnRef idx="1">
            <a:schemeClr val="accent5"/>
          </a:lnRef>
          <a:fillRef idx="2">
            <a:schemeClr val="accent5"/>
          </a:fillRef>
          <a:effectRef idx="1">
            <a:schemeClr val="accent5"/>
          </a:effectRef>
          <a:fontRef idx="minor">
            <a:schemeClr val="dk1"/>
          </a:fontRef>
        </p:style>
      </p:cxnSp>
      <p:cxnSp>
        <p:nvCxnSpPr>
          <p:cNvPr id="148" name="直線矢印コネクタ 147"/>
          <p:cNvCxnSpPr/>
          <p:nvPr/>
        </p:nvCxnSpPr>
        <p:spPr bwMode="auto">
          <a:xfrm rot="5400000">
            <a:off x="7287423" y="3825084"/>
            <a:ext cx="936625" cy="1587"/>
          </a:xfrm>
          <a:prstGeom prst="straightConnector1">
            <a:avLst/>
          </a:prstGeom>
          <a:ln w="31750">
            <a:headEnd type="none" w="med" len="med"/>
            <a:tailEnd type="arrow" w="lg" len="lg"/>
          </a:ln>
        </p:spPr>
        <p:style>
          <a:lnRef idx="1">
            <a:schemeClr val="accent5"/>
          </a:lnRef>
          <a:fillRef idx="2">
            <a:schemeClr val="accent5"/>
          </a:fillRef>
          <a:effectRef idx="1">
            <a:schemeClr val="accent5"/>
          </a:effectRef>
          <a:fontRef idx="minor">
            <a:schemeClr val="dk1"/>
          </a:fontRef>
        </p:style>
      </p:cxnSp>
      <p:sp>
        <p:nvSpPr>
          <p:cNvPr id="149" name="正方形/長方形 148"/>
          <p:cNvSpPr/>
          <p:nvPr/>
        </p:nvSpPr>
        <p:spPr bwMode="auto">
          <a:xfrm>
            <a:off x="8621717" y="4149725"/>
            <a:ext cx="1595437" cy="1079500"/>
          </a:xfrm>
          <a:prstGeom prst="rect">
            <a:avLst/>
          </a:prstGeom>
          <a:noFill/>
          <a:ln w="12700">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nchorCtr="1"/>
          <a:lstStyle/>
          <a:p>
            <a:pPr>
              <a:spcBef>
                <a:spcPct val="0"/>
              </a:spcBef>
              <a:defRPr/>
            </a:pPr>
            <a:r>
              <a:rPr lang="en-US" altLang="ja-JP" sz="1200" dirty="0" err="1">
                <a:solidFill>
                  <a:schemeClr val="tx1"/>
                </a:solidFill>
                <a:latin typeface="HG丸ｺﾞｼｯｸM-PRO" pitchFamily="50" charset="-128"/>
                <a:ea typeface="HG丸ｺﾞｼｯｸM-PRO" pitchFamily="50" charset="-128"/>
              </a:rPr>
              <a:t>Hadoop</a:t>
            </a:r>
            <a:r>
              <a:rPr lang="en-US" altLang="ja-JP" sz="1200" dirty="0">
                <a:solidFill>
                  <a:schemeClr val="tx1"/>
                </a:solidFill>
                <a:latin typeface="HG丸ｺﾞｼｯｸM-PRO" pitchFamily="50" charset="-128"/>
                <a:ea typeface="HG丸ｺﾞｼｯｸM-PRO" pitchFamily="50" charset="-128"/>
              </a:rPr>
              <a:t>/</a:t>
            </a:r>
            <a:r>
              <a:rPr lang="en-US" altLang="ja-JP" sz="1200" dirty="0" err="1">
                <a:solidFill>
                  <a:schemeClr val="tx1"/>
                </a:solidFill>
                <a:latin typeface="HG丸ｺﾞｼｯｸM-PRO" pitchFamily="50" charset="-128"/>
                <a:ea typeface="HG丸ｺﾞｼｯｸM-PRO" pitchFamily="50" charset="-128"/>
              </a:rPr>
              <a:t>Sedue</a:t>
            </a:r>
            <a:r>
              <a:rPr lang="ja-JP" altLang="en-US" sz="1200" dirty="0">
                <a:solidFill>
                  <a:schemeClr val="tx1"/>
                </a:solidFill>
                <a:latin typeface="HG丸ｺﾞｼｯｸM-PRO" pitchFamily="50" charset="-128"/>
                <a:ea typeface="HG丸ｺﾞｼｯｸM-PRO" pitchFamily="50" charset="-128"/>
              </a:rPr>
              <a:t>処理</a:t>
            </a:r>
          </a:p>
        </p:txBody>
      </p:sp>
      <p:cxnSp>
        <p:nvCxnSpPr>
          <p:cNvPr id="151" name="直線コネクタ 150"/>
          <p:cNvCxnSpPr/>
          <p:nvPr/>
        </p:nvCxnSpPr>
        <p:spPr bwMode="auto">
          <a:xfrm rot="10800000" flipV="1">
            <a:off x="3968754" y="1412875"/>
            <a:ext cx="930275" cy="431800"/>
          </a:xfrm>
          <a:prstGeom prst="line">
            <a:avLst/>
          </a:prstGeom>
          <a:ln>
            <a:headEnd type="none" w="med" len="med"/>
            <a:tailEnd type="arrow" w="med" len="med"/>
          </a:ln>
        </p:spPr>
        <p:style>
          <a:lnRef idx="1">
            <a:schemeClr val="accent6"/>
          </a:lnRef>
          <a:fillRef idx="2">
            <a:schemeClr val="accent6"/>
          </a:fillRef>
          <a:effectRef idx="1">
            <a:schemeClr val="accent6"/>
          </a:effectRef>
          <a:fontRef idx="minor">
            <a:schemeClr val="dk1"/>
          </a:fontRef>
        </p:style>
      </p:cxnSp>
      <p:cxnSp>
        <p:nvCxnSpPr>
          <p:cNvPr id="152" name="直線コネクタ 151"/>
          <p:cNvCxnSpPr/>
          <p:nvPr/>
        </p:nvCxnSpPr>
        <p:spPr bwMode="auto">
          <a:xfrm rot="10800000" flipV="1">
            <a:off x="4767263" y="1565275"/>
            <a:ext cx="273050" cy="279400"/>
          </a:xfrm>
          <a:prstGeom prst="line">
            <a:avLst/>
          </a:prstGeom>
          <a:ln>
            <a:headEnd type="none" w="med" len="med"/>
            <a:tailEnd type="arrow" w="med" len="med"/>
          </a:ln>
        </p:spPr>
        <p:style>
          <a:lnRef idx="1">
            <a:schemeClr val="accent6"/>
          </a:lnRef>
          <a:fillRef idx="2">
            <a:schemeClr val="accent6"/>
          </a:fillRef>
          <a:effectRef idx="1">
            <a:schemeClr val="accent6"/>
          </a:effectRef>
          <a:fontRef idx="minor">
            <a:schemeClr val="dk1"/>
          </a:fontRef>
        </p:style>
      </p:cxnSp>
      <p:cxnSp>
        <p:nvCxnSpPr>
          <p:cNvPr id="154" name="直線コネクタ 153"/>
          <p:cNvCxnSpPr/>
          <p:nvPr/>
        </p:nvCxnSpPr>
        <p:spPr bwMode="auto">
          <a:xfrm rot="10800000" flipH="1" flipV="1">
            <a:off x="5756275" y="1576388"/>
            <a:ext cx="273050" cy="279400"/>
          </a:xfrm>
          <a:prstGeom prst="line">
            <a:avLst/>
          </a:prstGeom>
          <a:ln>
            <a:headEnd type="none" w="med" len="med"/>
            <a:tailEnd type="arrow" w="med" len="med"/>
          </a:ln>
        </p:spPr>
        <p:style>
          <a:lnRef idx="1">
            <a:schemeClr val="accent6"/>
          </a:lnRef>
          <a:fillRef idx="2">
            <a:schemeClr val="accent6"/>
          </a:fillRef>
          <a:effectRef idx="1">
            <a:schemeClr val="accent6"/>
          </a:effectRef>
          <a:fontRef idx="minor">
            <a:schemeClr val="dk1"/>
          </a:fontRef>
        </p:style>
      </p:cxnSp>
      <p:cxnSp>
        <p:nvCxnSpPr>
          <p:cNvPr id="155" name="直線コネクタ 154"/>
          <p:cNvCxnSpPr/>
          <p:nvPr/>
        </p:nvCxnSpPr>
        <p:spPr bwMode="auto">
          <a:xfrm rot="10800000" flipH="1" flipV="1">
            <a:off x="6029326" y="1412875"/>
            <a:ext cx="930275" cy="431800"/>
          </a:xfrm>
          <a:prstGeom prst="line">
            <a:avLst/>
          </a:prstGeom>
          <a:ln>
            <a:headEnd type="none" w="med" len="med"/>
            <a:tailEnd type="arrow" w="med" len="med"/>
          </a:ln>
        </p:spPr>
        <p:style>
          <a:lnRef idx="1">
            <a:schemeClr val="accent6"/>
          </a:lnRef>
          <a:fillRef idx="2">
            <a:schemeClr val="accent6"/>
          </a:fillRef>
          <a:effectRef idx="1">
            <a:schemeClr val="accent6"/>
          </a:effectRef>
          <a:fontRef idx="minor">
            <a:schemeClr val="dk1"/>
          </a:fontRef>
        </p:style>
      </p:cxnSp>
      <p:cxnSp>
        <p:nvCxnSpPr>
          <p:cNvPr id="157" name="直線コネクタ 156"/>
          <p:cNvCxnSpPr/>
          <p:nvPr/>
        </p:nvCxnSpPr>
        <p:spPr bwMode="auto">
          <a:xfrm rot="5400000">
            <a:off x="2018509" y="3069432"/>
            <a:ext cx="576263" cy="0"/>
          </a:xfrm>
          <a:prstGeom prst="line">
            <a:avLst/>
          </a:prstGeom>
          <a:ln w="38100">
            <a:headEnd type="none" w="med" len="med"/>
            <a:tailEnd type="none"/>
          </a:ln>
        </p:spPr>
        <p:style>
          <a:lnRef idx="1">
            <a:schemeClr val="accent2"/>
          </a:lnRef>
          <a:fillRef idx="0">
            <a:schemeClr val="accent2"/>
          </a:fillRef>
          <a:effectRef idx="0">
            <a:schemeClr val="accent2"/>
          </a:effectRef>
          <a:fontRef idx="minor">
            <a:schemeClr val="tx1"/>
          </a:fontRef>
        </p:style>
      </p:cxnSp>
      <p:cxnSp>
        <p:nvCxnSpPr>
          <p:cNvPr id="169" name="直線矢印コネクタ 168"/>
          <p:cNvCxnSpPr/>
          <p:nvPr/>
        </p:nvCxnSpPr>
        <p:spPr bwMode="auto">
          <a:xfrm rot="16200000" flipH="1">
            <a:off x="3644110" y="3498060"/>
            <a:ext cx="1585913" cy="6350"/>
          </a:xfrm>
          <a:prstGeom prst="straightConnector1">
            <a:avLst/>
          </a:prstGeom>
          <a:ln w="3810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174" name="直線コネクタ 173"/>
          <p:cNvCxnSpPr/>
          <p:nvPr/>
        </p:nvCxnSpPr>
        <p:spPr bwMode="auto">
          <a:xfrm rot="5400000">
            <a:off x="7136610" y="3069432"/>
            <a:ext cx="576263" cy="0"/>
          </a:xfrm>
          <a:prstGeom prst="line">
            <a:avLst/>
          </a:prstGeom>
          <a:ln w="31750">
            <a:headEnd type="none" w="med" len="med"/>
            <a:tailEnd type="none" w="lg" len="lg"/>
          </a:ln>
        </p:spPr>
        <p:style>
          <a:lnRef idx="1">
            <a:schemeClr val="accent5"/>
          </a:lnRef>
          <a:fillRef idx="2">
            <a:schemeClr val="accent5"/>
          </a:fillRef>
          <a:effectRef idx="1">
            <a:schemeClr val="accent5"/>
          </a:effectRef>
          <a:fontRef idx="minor">
            <a:schemeClr val="dk1"/>
          </a:fontRef>
        </p:style>
      </p:cxnSp>
      <p:sp>
        <p:nvSpPr>
          <p:cNvPr id="58" name="フローチャート : 磁気ディスク 57"/>
          <p:cNvSpPr/>
          <p:nvPr/>
        </p:nvSpPr>
        <p:spPr bwMode="auto">
          <a:xfrm>
            <a:off x="8888413" y="981075"/>
            <a:ext cx="1528762" cy="863600"/>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pPr>
              <a:spcBef>
                <a:spcPct val="0"/>
              </a:spcBef>
              <a:defRPr/>
            </a:pPr>
            <a:r>
              <a:rPr lang="en-US" altLang="ja-JP" sz="1000" dirty="0">
                <a:solidFill>
                  <a:schemeClr val="tx1"/>
                </a:solidFill>
                <a:latin typeface="HG丸ｺﾞｼｯｸM-PRO" pitchFamily="50" charset="-128"/>
                <a:ea typeface="HG丸ｺﾞｼｯｸM-PRO" pitchFamily="50" charset="-128"/>
              </a:rPr>
              <a:t>[F]</a:t>
            </a:r>
          </a:p>
          <a:p>
            <a:pPr>
              <a:spcBef>
                <a:spcPct val="0"/>
              </a:spcBef>
              <a:defRPr/>
            </a:pPr>
            <a:r>
              <a:rPr lang="en-US" altLang="ja-JP" sz="1000" dirty="0" err="1">
                <a:solidFill>
                  <a:schemeClr val="tx1"/>
                </a:solidFill>
                <a:latin typeface="HG丸ｺﾞｼｯｸM-PRO" pitchFamily="50" charset="-128"/>
                <a:ea typeface="HG丸ｺﾞｼｯｸM-PRO" pitchFamily="50" charset="-128"/>
              </a:rPr>
              <a:t>Solr</a:t>
            </a:r>
            <a:r>
              <a:rPr lang="en-US" altLang="ja-JP" sz="1000" dirty="0">
                <a:solidFill>
                  <a:schemeClr val="tx1"/>
                </a:solidFill>
                <a:latin typeface="HG丸ｺﾞｼｯｸM-PRO" pitchFamily="50" charset="-128"/>
                <a:ea typeface="HG丸ｺﾞｼｯｸM-PRO" pitchFamily="50" charset="-128"/>
              </a:rPr>
              <a:t>/Carrot2</a:t>
            </a:r>
          </a:p>
          <a:p>
            <a:pPr>
              <a:spcBef>
                <a:spcPct val="0"/>
              </a:spcBef>
              <a:defRPr/>
            </a:pPr>
            <a:r>
              <a:rPr lang="ja-JP" altLang="en-US" sz="1000" dirty="0">
                <a:solidFill>
                  <a:schemeClr val="tx1"/>
                </a:solidFill>
                <a:latin typeface="HG丸ｺﾞｼｯｸM-PRO" pitchFamily="50" charset="-128"/>
                <a:ea typeface="HG丸ｺﾞｼｯｸM-PRO" pitchFamily="50" charset="-128"/>
              </a:rPr>
              <a:t>書誌インデックス</a:t>
            </a:r>
            <a:endParaRPr lang="en-US" altLang="ja-JP" sz="1000" dirty="0">
              <a:solidFill>
                <a:schemeClr val="tx1"/>
              </a:solidFill>
              <a:latin typeface="HG丸ｺﾞｼｯｸM-PRO" pitchFamily="50" charset="-128"/>
              <a:ea typeface="HG丸ｺﾞｼｯｸM-PRO" pitchFamily="50" charset="-128"/>
            </a:endParaRPr>
          </a:p>
        </p:txBody>
      </p:sp>
      <p:cxnSp>
        <p:nvCxnSpPr>
          <p:cNvPr id="59" name="直線矢印コネクタ 58"/>
          <p:cNvCxnSpPr>
            <a:stCxn id="72" idx="0"/>
          </p:cNvCxnSpPr>
          <p:nvPr/>
        </p:nvCxnSpPr>
        <p:spPr bwMode="auto">
          <a:xfrm rot="5400000" flipH="1" flipV="1">
            <a:off x="9376573" y="1943897"/>
            <a:ext cx="485775" cy="1587"/>
          </a:xfrm>
          <a:prstGeom prst="straightConnector1">
            <a:avLst/>
          </a:prstGeom>
          <a:ln>
            <a:headEnd type="none" w="med" len="med"/>
            <a:tailEnd type="arrow"/>
          </a:ln>
        </p:spPr>
        <p:style>
          <a:lnRef idx="2">
            <a:schemeClr val="accent6"/>
          </a:lnRef>
          <a:fillRef idx="0">
            <a:schemeClr val="accent6"/>
          </a:fillRef>
          <a:effectRef idx="1">
            <a:schemeClr val="accent6"/>
          </a:effectRef>
          <a:fontRef idx="minor">
            <a:schemeClr val="tx1"/>
          </a:fontRef>
        </p:style>
      </p:cxnSp>
      <p:sp>
        <p:nvSpPr>
          <p:cNvPr id="61" name="四角形吹き出し 60"/>
          <p:cNvSpPr/>
          <p:nvPr/>
        </p:nvSpPr>
        <p:spPr bwMode="auto">
          <a:xfrm>
            <a:off x="6959600" y="1125545"/>
            <a:ext cx="1728788" cy="574675"/>
          </a:xfrm>
          <a:prstGeom prst="wedgeRectCallout">
            <a:avLst>
              <a:gd name="adj1" fmla="val 2788"/>
              <a:gd name="adj2" fmla="val 10052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90000" tIns="46800" rIns="90000" bIns="46800" anchor="ctr"/>
          <a:lstStyle/>
          <a:p>
            <a:pPr>
              <a:spcBef>
                <a:spcPct val="0"/>
              </a:spcBef>
              <a:defRPr/>
            </a:pPr>
            <a:r>
              <a:rPr lang="ja-JP" altLang="en-US" sz="1000" dirty="0">
                <a:solidFill>
                  <a:schemeClr val="tx1"/>
                </a:solidFill>
                <a:latin typeface="HG丸ｺﾞｼｯｸM-PRO" pitchFamily="50" charset="-128"/>
                <a:ea typeface="HG丸ｺﾞｼｯｸM-PRO" pitchFamily="50" charset="-128"/>
              </a:rPr>
              <a:t>外部サイトのクロールとなるため事前許可などの調整が必要になる予定です。</a:t>
            </a:r>
          </a:p>
        </p:txBody>
      </p:sp>
      <p:sp>
        <p:nvSpPr>
          <p:cNvPr id="62" name="正方形/長方形 61"/>
          <p:cNvSpPr/>
          <p:nvPr/>
        </p:nvSpPr>
        <p:spPr bwMode="auto">
          <a:xfrm>
            <a:off x="7226303" y="2636845"/>
            <a:ext cx="1462088" cy="287337"/>
          </a:xfrm>
          <a:prstGeom prst="rect">
            <a:avLst/>
          </a:prstGeom>
          <a:noFill/>
          <a:ln w="12700">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46800" rIns="90000" bIns="46800" anchorCtr="1"/>
          <a:lstStyle/>
          <a:p>
            <a:pPr>
              <a:spcBef>
                <a:spcPct val="0"/>
              </a:spcBef>
              <a:defRPr/>
            </a:pPr>
            <a:r>
              <a:rPr lang="ja-JP" altLang="en-US" sz="1200" dirty="0">
                <a:solidFill>
                  <a:schemeClr val="tx1"/>
                </a:solidFill>
                <a:latin typeface="HG丸ｺﾞｼｯｸM-PRO" pitchFamily="50" charset="-128"/>
                <a:ea typeface="HG丸ｺﾞｼｯｸM-PRO" pitchFamily="50" charset="-128"/>
              </a:rPr>
              <a:t>ページ収集</a:t>
            </a:r>
          </a:p>
        </p:txBody>
      </p:sp>
      <p:sp>
        <p:nvSpPr>
          <p:cNvPr id="17461" name="タイトル 1"/>
          <p:cNvSpPr txBox="1">
            <a:spLocks/>
          </p:cNvSpPr>
          <p:nvPr/>
        </p:nvSpPr>
        <p:spPr bwMode="auto">
          <a:xfrm>
            <a:off x="1703391" y="941388"/>
            <a:ext cx="2381027" cy="322002"/>
          </a:xfrm>
          <a:prstGeom prst="rect">
            <a:avLst/>
          </a:prstGeom>
          <a:noFill/>
          <a:ln w="9525" cmpd="dbl">
            <a:solidFill>
              <a:srgbClr val="000000"/>
            </a:solidFill>
            <a:miter lim="800000"/>
            <a:headEnd/>
            <a:tailEnd/>
          </a:ln>
        </p:spPr>
        <p:txBody>
          <a:bodyPr wrap="none" lIns="36000" tIns="36000" rIns="36000" bIns="36000" anchor="ctr">
            <a:spAutoFit/>
          </a:bodyPr>
          <a:lstStyle/>
          <a:p>
            <a:pPr algn="l" eaLnBrk="0" hangingPunct="0">
              <a:lnSpc>
                <a:spcPct val="90000"/>
              </a:lnSpc>
              <a:spcBef>
                <a:spcPct val="0"/>
              </a:spcBef>
            </a:pPr>
            <a:r>
              <a:rPr lang="ja-JP" altLang="en-US">
                <a:solidFill>
                  <a:schemeClr val="tx2"/>
                </a:solidFill>
                <a:latin typeface="HG丸ｺﾞｼｯｸM-PRO" pitchFamily="50" charset="-128"/>
                <a:ea typeface="HG丸ｺﾞｼｯｸM-PRO" pitchFamily="50" charset="-128"/>
              </a:rPr>
              <a:t>集合知関連全体フロー</a:t>
            </a:r>
          </a:p>
        </p:txBody>
      </p:sp>
      <p:sp>
        <p:nvSpPr>
          <p:cNvPr id="17462" name="フッター プレースホルダー 3"/>
          <p:cNvSpPr>
            <a:spLocks noGrp="1"/>
          </p:cNvSpPr>
          <p:nvPr>
            <p:ph type="ftr" sz="quarter" idx="10"/>
          </p:nvPr>
        </p:nvSpPr>
        <p:spPr>
          <a:xfrm>
            <a:off x="1703388" y="6705600"/>
            <a:ext cx="3708400" cy="152400"/>
          </a:xfrm>
          <a:noFill/>
        </p:spPr>
        <p:txBody>
          <a:bodyPr/>
          <a:lstStyle/>
          <a:p>
            <a:r>
              <a:rPr lang="en-US" altLang="ja-JP" smtClean="0">
                <a:latin typeface="HG丸ｺﾞｼｯｸM-PRO" pitchFamily="50" charset="-128"/>
                <a:ea typeface="HG丸ｺﾞｼｯｸM-PRO" pitchFamily="50" charset="-128"/>
              </a:rPr>
              <a:t>National Diet Library (NDL)</a:t>
            </a:r>
          </a:p>
        </p:txBody>
      </p:sp>
      <p:sp>
        <p:nvSpPr>
          <p:cNvPr id="65" name="スライド番号プレースホルダ 64"/>
          <p:cNvSpPr>
            <a:spLocks noGrp="1"/>
          </p:cNvSpPr>
          <p:nvPr>
            <p:ph type="sldNum" sz="quarter" idx="12"/>
          </p:nvPr>
        </p:nvSpPr>
        <p:spPr/>
        <p:txBody>
          <a:bodyPr/>
          <a:lstStyle/>
          <a:p>
            <a:fld id="{042AED99-7FB4-404E-8A97-64753DCE42EC}" type="slidenum">
              <a:rPr kumimoji="0" lang="en-US" smtClean="0">
                <a:latin typeface="HG丸ｺﾞｼｯｸM-PRO" pitchFamily="50" charset="-128"/>
                <a:ea typeface="HG丸ｺﾞｼｯｸM-PRO" pitchFamily="50" charset="-128"/>
              </a:rPr>
              <a:pPr/>
              <a:t>62</a:t>
            </a:fld>
            <a:endParaRPr kumimoji="0" lang="en-US" dirty="0">
              <a:latin typeface="HG丸ｺﾞｼｯｸM-PRO" pitchFamily="50" charset="-128"/>
              <a:ea typeface="HG丸ｺﾞｼｯｸM-PRO" pitchFamily="50" charset="-128"/>
            </a:endParaRPr>
          </a:p>
        </p:txBody>
      </p:sp>
      <p:sp>
        <p:nvSpPr>
          <p:cNvPr id="67" name="日付プレースホルダ 66"/>
          <p:cNvSpPr>
            <a:spLocks noGrp="1"/>
          </p:cNvSpPr>
          <p:nvPr>
            <p:ph type="dt" sz="half" idx="10"/>
          </p:nvPr>
        </p:nvSpPr>
        <p:spPr/>
        <p:txBody>
          <a:bodyPr/>
          <a:lstStyle/>
          <a:p>
            <a:r>
              <a:rPr lang="en-US" altLang="ja-JP" smtClean="0">
                <a:latin typeface="HG丸ｺﾞｼｯｸM-PRO" pitchFamily="50" charset="-128"/>
                <a:ea typeface="HG丸ｺﾞｼｯｸM-PRO" pitchFamily="50" charset="-128"/>
              </a:rPr>
              <a:t>2010/12/11</a:t>
            </a:r>
            <a:endParaRPr lang="en-US">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253523304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AutoShape 6"/>
          <p:cNvSpPr>
            <a:spLocks noChangeArrowheads="1"/>
          </p:cNvSpPr>
          <p:nvPr/>
        </p:nvSpPr>
        <p:spPr bwMode="auto">
          <a:xfrm>
            <a:off x="1703512" y="2348886"/>
            <a:ext cx="8964488" cy="43204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endParaRPr lang="ja-JP" altLang="en-US" sz="1600" dirty="0">
              <a:solidFill>
                <a:schemeClr val="accent2"/>
              </a:solidFill>
              <a:latin typeface="HG丸ｺﾞｼｯｸM-PRO" pitchFamily="50" charset="-128"/>
              <a:ea typeface="HG丸ｺﾞｼｯｸM-PRO" pitchFamily="50" charset="-128"/>
            </a:endParaRPr>
          </a:p>
        </p:txBody>
      </p:sp>
      <p:sp>
        <p:nvSpPr>
          <p:cNvPr id="72" name="AutoShape 6"/>
          <p:cNvSpPr>
            <a:spLocks noChangeArrowheads="1"/>
          </p:cNvSpPr>
          <p:nvPr/>
        </p:nvSpPr>
        <p:spPr bwMode="auto">
          <a:xfrm>
            <a:off x="1847528" y="5013176"/>
            <a:ext cx="8496944" cy="1428750"/>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defRPr/>
            </a:pPr>
            <a:endParaRPr lang="ja-JP" altLang="en-US" sz="1400" dirty="0">
              <a:solidFill>
                <a:schemeClr val="accent2"/>
              </a:solidFill>
              <a:latin typeface="HG丸ｺﾞｼｯｸM-PRO" pitchFamily="50" charset="-128"/>
              <a:ea typeface="HG丸ｺﾞｼｯｸM-PRO" pitchFamily="50" charset="-128"/>
            </a:endParaRPr>
          </a:p>
        </p:txBody>
      </p:sp>
      <p:sp>
        <p:nvSpPr>
          <p:cNvPr id="2" name="タイトル 1"/>
          <p:cNvSpPr>
            <a:spLocks noGrp="1"/>
          </p:cNvSpPr>
          <p:nvPr>
            <p:ph type="title"/>
          </p:nvPr>
        </p:nvSpPr>
        <p:spPr/>
        <p:txBody>
          <a:bodyPr/>
          <a:lstStyle/>
          <a:p>
            <a:r>
              <a:rPr kumimoji="1" lang="ja-JP" altLang="en-US" dirty="0" smtClean="0">
                <a:latin typeface="HG丸ｺﾞｼｯｸM-PRO" pitchFamily="50" charset="-128"/>
                <a:ea typeface="HG丸ｺﾞｼｯｸM-PRO" pitchFamily="50" charset="-128"/>
              </a:rPr>
              <a:t>同一著作のグルーピング</a:t>
            </a:r>
            <a:endParaRPr kumimoji="1" lang="ja-JP" altLang="en-US" dirty="0">
              <a:latin typeface="HG丸ｺﾞｼｯｸM-PRO" pitchFamily="50" charset="-128"/>
              <a:ea typeface="HG丸ｺﾞｼｯｸM-PRO" pitchFamily="50" charset="-128"/>
            </a:endParaRPr>
          </a:p>
        </p:txBody>
      </p:sp>
      <p:sp>
        <p:nvSpPr>
          <p:cNvPr id="5" name="円/楕円 4"/>
          <p:cNvSpPr/>
          <p:nvPr/>
        </p:nvSpPr>
        <p:spPr>
          <a:xfrm>
            <a:off x="4439818" y="1484784"/>
            <a:ext cx="1224136"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a:latin typeface="HG丸ｺﾞｼｯｸM-PRO" pitchFamily="50" charset="-128"/>
                <a:ea typeface="HG丸ｺﾞｼｯｸM-PRO" pitchFamily="50" charset="-128"/>
              </a:rPr>
              <a:t>原作</a:t>
            </a:r>
          </a:p>
        </p:txBody>
      </p:sp>
      <p:sp>
        <p:nvSpPr>
          <p:cNvPr id="6" name="円/楕円 5"/>
          <p:cNvSpPr/>
          <p:nvPr/>
        </p:nvSpPr>
        <p:spPr>
          <a:xfrm>
            <a:off x="2063554" y="2636912"/>
            <a:ext cx="1656184"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latin typeface="HG丸ｺﾞｼｯｸM-PRO" pitchFamily="50" charset="-128"/>
                <a:ea typeface="HG丸ｺﾞｼｯｸM-PRO" pitchFamily="50" charset="-128"/>
              </a:rPr>
              <a:t>冊子体</a:t>
            </a:r>
            <a:endParaRPr lang="en-US" altLang="ja-JP" sz="1400" dirty="0">
              <a:latin typeface="HG丸ｺﾞｼｯｸM-PRO" pitchFamily="50" charset="-128"/>
              <a:ea typeface="HG丸ｺﾞｼｯｸM-PRO" pitchFamily="50" charset="-128"/>
            </a:endParaRPr>
          </a:p>
          <a:p>
            <a:pPr algn="ctr"/>
            <a:r>
              <a:rPr lang="ja-JP" altLang="en-US" sz="1400" dirty="0">
                <a:latin typeface="HG丸ｺﾞｼｯｸM-PRO" pitchFamily="50" charset="-128"/>
                <a:ea typeface="HG丸ｺﾞｼｯｸM-PRO" pitchFamily="50" charset="-128"/>
              </a:rPr>
              <a:t>（単行本）</a:t>
            </a:r>
          </a:p>
        </p:txBody>
      </p:sp>
      <p:sp>
        <p:nvSpPr>
          <p:cNvPr id="7" name="円/楕円 6"/>
          <p:cNvSpPr/>
          <p:nvPr/>
        </p:nvSpPr>
        <p:spPr>
          <a:xfrm>
            <a:off x="2783632" y="3933056"/>
            <a:ext cx="1656184"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latin typeface="HG丸ｺﾞｼｯｸM-PRO" pitchFamily="50" charset="-128"/>
                <a:ea typeface="HG丸ｺﾞｼｯｸM-PRO" pitchFamily="50" charset="-128"/>
              </a:rPr>
              <a:t>冊子体</a:t>
            </a:r>
            <a:endParaRPr lang="en-US" altLang="ja-JP" sz="1400" dirty="0">
              <a:latin typeface="HG丸ｺﾞｼｯｸM-PRO" pitchFamily="50" charset="-128"/>
              <a:ea typeface="HG丸ｺﾞｼｯｸM-PRO" pitchFamily="50" charset="-128"/>
            </a:endParaRPr>
          </a:p>
          <a:p>
            <a:pPr algn="ctr"/>
            <a:r>
              <a:rPr lang="ja-JP" altLang="en-US" sz="1400" dirty="0">
                <a:latin typeface="HG丸ｺﾞｼｯｸM-PRO" pitchFamily="50" charset="-128"/>
                <a:ea typeface="HG丸ｺﾞｼｯｸM-PRO" pitchFamily="50" charset="-128"/>
              </a:rPr>
              <a:t>（文庫本）</a:t>
            </a:r>
          </a:p>
        </p:txBody>
      </p:sp>
      <p:sp>
        <p:nvSpPr>
          <p:cNvPr id="8" name="円/楕円 7"/>
          <p:cNvSpPr/>
          <p:nvPr/>
        </p:nvSpPr>
        <p:spPr>
          <a:xfrm>
            <a:off x="4295803" y="3284984"/>
            <a:ext cx="187220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latin typeface="HG丸ｺﾞｼｯｸM-PRO" pitchFamily="50" charset="-128"/>
                <a:ea typeface="HG丸ｺﾞｼｯｸM-PRO" pitchFamily="50" charset="-128"/>
              </a:rPr>
              <a:t>デジタル化</a:t>
            </a:r>
            <a:endParaRPr lang="en-US" altLang="ja-JP" sz="1400" dirty="0">
              <a:latin typeface="HG丸ｺﾞｼｯｸM-PRO" pitchFamily="50" charset="-128"/>
              <a:ea typeface="HG丸ｺﾞｼｯｸM-PRO" pitchFamily="50" charset="-128"/>
            </a:endParaRPr>
          </a:p>
          <a:p>
            <a:pPr algn="ctr"/>
            <a:r>
              <a:rPr lang="ja-JP" altLang="en-US" sz="1400" dirty="0">
                <a:latin typeface="HG丸ｺﾞｼｯｸM-PRO" pitchFamily="50" charset="-128"/>
                <a:ea typeface="HG丸ｺﾞｼｯｸM-PRO" pitchFamily="50" charset="-128"/>
              </a:rPr>
              <a:t>（静止画）</a:t>
            </a:r>
          </a:p>
        </p:txBody>
      </p:sp>
      <p:sp>
        <p:nvSpPr>
          <p:cNvPr id="9" name="円/楕円 8"/>
          <p:cNvSpPr/>
          <p:nvPr/>
        </p:nvSpPr>
        <p:spPr>
          <a:xfrm>
            <a:off x="6023992" y="3645024"/>
            <a:ext cx="223224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latin typeface="HG丸ｺﾞｼｯｸM-PRO" pitchFamily="50" charset="-128"/>
                <a:ea typeface="HG丸ｺﾞｼｯｸM-PRO" pitchFamily="50" charset="-128"/>
              </a:rPr>
              <a:t>デジタル化</a:t>
            </a:r>
            <a:endParaRPr lang="en-US" altLang="ja-JP" sz="1400" dirty="0">
              <a:latin typeface="HG丸ｺﾞｼｯｸM-PRO" pitchFamily="50" charset="-128"/>
              <a:ea typeface="HG丸ｺﾞｼｯｸM-PRO" pitchFamily="50" charset="-128"/>
            </a:endParaRPr>
          </a:p>
          <a:p>
            <a:pPr algn="ctr"/>
            <a:r>
              <a:rPr lang="ja-JP" altLang="en-US" sz="1400" dirty="0">
                <a:latin typeface="HG丸ｺﾞｼｯｸM-PRO" pitchFamily="50" charset="-128"/>
                <a:ea typeface="HG丸ｺﾞｼｯｸM-PRO" pitchFamily="50" charset="-128"/>
              </a:rPr>
              <a:t>（テキスト化）</a:t>
            </a:r>
          </a:p>
        </p:txBody>
      </p:sp>
      <p:sp>
        <p:nvSpPr>
          <p:cNvPr id="10" name="円/楕円 9"/>
          <p:cNvSpPr/>
          <p:nvPr/>
        </p:nvSpPr>
        <p:spPr>
          <a:xfrm>
            <a:off x="8616280" y="3573016"/>
            <a:ext cx="1800200"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latin typeface="HG丸ｺﾞｼｯｸM-PRO" pitchFamily="50" charset="-128"/>
                <a:ea typeface="HG丸ｺﾞｼｯｸM-PRO" pitchFamily="50" charset="-128"/>
              </a:rPr>
              <a:t>デジタル化</a:t>
            </a:r>
            <a:endParaRPr lang="en-US" altLang="ja-JP" sz="1400" dirty="0">
              <a:latin typeface="HG丸ｺﾞｼｯｸM-PRO" pitchFamily="50" charset="-128"/>
              <a:ea typeface="HG丸ｺﾞｼｯｸM-PRO" pitchFamily="50" charset="-128"/>
            </a:endParaRPr>
          </a:p>
          <a:p>
            <a:pPr algn="ctr"/>
            <a:r>
              <a:rPr lang="ja-JP" altLang="en-US" sz="1400" dirty="0">
                <a:latin typeface="HG丸ｺﾞｼｯｸM-PRO" pitchFamily="50" charset="-128"/>
                <a:ea typeface="HG丸ｺﾞｼｯｸM-PRO" pitchFamily="50" charset="-128"/>
              </a:rPr>
              <a:t>（音声化）</a:t>
            </a:r>
          </a:p>
        </p:txBody>
      </p:sp>
      <p:sp>
        <p:nvSpPr>
          <p:cNvPr id="12" name="円/楕円 11"/>
          <p:cNvSpPr/>
          <p:nvPr/>
        </p:nvSpPr>
        <p:spPr>
          <a:xfrm>
            <a:off x="1919537" y="5445224"/>
            <a:ext cx="1035941"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600" dirty="0">
                <a:latin typeface="HG丸ｺﾞｼｯｸM-PRO" pitchFamily="50" charset="-128"/>
                <a:ea typeface="HG丸ｺﾞｼｯｸM-PRO" pitchFamily="50" charset="-128"/>
              </a:rPr>
              <a:t>NDL</a:t>
            </a:r>
            <a:endParaRPr lang="ja-JP" altLang="en-US" sz="1600" dirty="0">
              <a:latin typeface="HG丸ｺﾞｼｯｸM-PRO" pitchFamily="50" charset="-128"/>
              <a:ea typeface="HG丸ｺﾞｼｯｸM-PRO" pitchFamily="50" charset="-128"/>
            </a:endParaRPr>
          </a:p>
        </p:txBody>
      </p:sp>
      <p:sp>
        <p:nvSpPr>
          <p:cNvPr id="13" name="円/楕円 12"/>
          <p:cNvSpPr/>
          <p:nvPr/>
        </p:nvSpPr>
        <p:spPr>
          <a:xfrm>
            <a:off x="3300395" y="5373216"/>
            <a:ext cx="1645318"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大学図書館</a:t>
            </a:r>
          </a:p>
        </p:txBody>
      </p:sp>
      <p:sp>
        <p:nvSpPr>
          <p:cNvPr id="14" name="円/楕円 13"/>
          <p:cNvSpPr/>
          <p:nvPr/>
        </p:nvSpPr>
        <p:spPr>
          <a:xfrm>
            <a:off x="5460635" y="5373216"/>
            <a:ext cx="1645318"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公共図書館</a:t>
            </a:r>
          </a:p>
        </p:txBody>
      </p:sp>
      <p:sp>
        <p:nvSpPr>
          <p:cNvPr id="15" name="円/楕円 14"/>
          <p:cNvSpPr/>
          <p:nvPr/>
        </p:nvSpPr>
        <p:spPr>
          <a:xfrm>
            <a:off x="7519217" y="5373216"/>
            <a:ext cx="914066"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書店</a:t>
            </a:r>
          </a:p>
        </p:txBody>
      </p:sp>
      <p:sp>
        <p:nvSpPr>
          <p:cNvPr id="16" name="円/楕円 15"/>
          <p:cNvSpPr/>
          <p:nvPr/>
        </p:nvSpPr>
        <p:spPr>
          <a:xfrm>
            <a:off x="8891605" y="5445224"/>
            <a:ext cx="1462505"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電子書籍サイト</a:t>
            </a:r>
          </a:p>
        </p:txBody>
      </p:sp>
      <p:cxnSp>
        <p:nvCxnSpPr>
          <p:cNvPr id="18" name="曲線コネクタ 17"/>
          <p:cNvCxnSpPr>
            <a:stCxn id="5" idx="4"/>
            <a:endCxn id="6" idx="0"/>
          </p:cNvCxnSpPr>
          <p:nvPr/>
        </p:nvCxnSpPr>
        <p:spPr>
          <a:xfrm rot="5400000">
            <a:off x="3683732" y="1268760"/>
            <a:ext cx="576064" cy="2160240"/>
          </a:xfrm>
          <a:prstGeom prst="curvedConnector3">
            <a:avLst>
              <a:gd name="adj1" fmla="val 50000"/>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007770" y="2564904"/>
            <a:ext cx="2088232"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latin typeface="HG丸ｺﾞｼｯｸM-PRO" pitchFamily="50" charset="-128"/>
                <a:ea typeface="HG丸ｺﾞｼｯｸM-PRO" pitchFamily="50" charset="-128"/>
              </a:rPr>
              <a:t>冊子体</a:t>
            </a:r>
            <a:endParaRPr lang="en-US" altLang="ja-JP" sz="1400" dirty="0">
              <a:latin typeface="HG丸ｺﾞｼｯｸM-PRO" pitchFamily="50" charset="-128"/>
              <a:ea typeface="HG丸ｺﾞｼｯｸM-PRO" pitchFamily="50" charset="-128"/>
            </a:endParaRPr>
          </a:p>
          <a:p>
            <a:pPr algn="ctr"/>
            <a:r>
              <a:rPr lang="ja-JP" altLang="en-US" sz="1100" dirty="0">
                <a:latin typeface="HG丸ｺﾞｼｯｸM-PRO" pitchFamily="50" charset="-128"/>
                <a:ea typeface="HG丸ｺﾞｼｯｸM-PRO" pitchFamily="50" charset="-128"/>
              </a:rPr>
              <a:t>（コミック、絵本）</a:t>
            </a:r>
          </a:p>
        </p:txBody>
      </p:sp>
      <p:sp>
        <p:nvSpPr>
          <p:cNvPr id="20" name="円/楕円 19"/>
          <p:cNvSpPr/>
          <p:nvPr/>
        </p:nvSpPr>
        <p:spPr>
          <a:xfrm>
            <a:off x="6240016" y="2492896"/>
            <a:ext cx="151216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latin typeface="HG丸ｺﾞｼｯｸM-PRO" pitchFamily="50" charset="-128"/>
                <a:ea typeface="HG丸ｺﾞｼｯｸM-PRO" pitchFamily="50" charset="-128"/>
              </a:rPr>
              <a:t>DVD/BD</a:t>
            </a:r>
            <a:r>
              <a:rPr lang="ja-JP" altLang="en-US" sz="1400" dirty="0">
                <a:latin typeface="HG丸ｺﾞｼｯｸM-PRO" pitchFamily="50" charset="-128"/>
                <a:ea typeface="HG丸ｺﾞｼｯｸM-PRO" pitchFamily="50" charset="-128"/>
              </a:rPr>
              <a:t>（アニメ）</a:t>
            </a:r>
          </a:p>
        </p:txBody>
      </p:sp>
      <p:cxnSp>
        <p:nvCxnSpPr>
          <p:cNvPr id="21" name="曲線コネクタ 20"/>
          <p:cNvCxnSpPr>
            <a:stCxn id="6" idx="4"/>
            <a:endCxn id="7" idx="0"/>
          </p:cNvCxnSpPr>
          <p:nvPr/>
        </p:nvCxnSpPr>
        <p:spPr>
          <a:xfrm rot="16200000" flipH="1">
            <a:off x="2891644" y="3212979"/>
            <a:ext cx="720080" cy="720080"/>
          </a:xfrm>
          <a:prstGeom prst="curvedConnector3">
            <a:avLst>
              <a:gd name="adj1" fmla="val 50000"/>
            </a:avLst>
          </a:prstGeom>
          <a:ln>
            <a:headEnd type="none" w="med" len="med"/>
            <a:tailEnd type="triangle" w="med" len="med"/>
          </a:ln>
        </p:spPr>
        <p:style>
          <a:lnRef idx="1">
            <a:schemeClr val="accent1"/>
          </a:lnRef>
          <a:fillRef idx="3">
            <a:schemeClr val="accent1"/>
          </a:fillRef>
          <a:effectRef idx="2">
            <a:schemeClr val="accent1"/>
          </a:effectRef>
          <a:fontRef idx="minor">
            <a:schemeClr val="lt1"/>
          </a:fontRef>
        </p:style>
      </p:cxnSp>
      <p:cxnSp>
        <p:nvCxnSpPr>
          <p:cNvPr id="24" name="曲線コネクタ 23"/>
          <p:cNvCxnSpPr>
            <a:stCxn id="5" idx="4"/>
            <a:endCxn id="19" idx="0"/>
          </p:cNvCxnSpPr>
          <p:nvPr/>
        </p:nvCxnSpPr>
        <p:spPr>
          <a:xfrm rot="5400000">
            <a:off x="4799856" y="2312876"/>
            <a:ext cx="504056" cy="1588"/>
          </a:xfrm>
          <a:prstGeom prst="curvedConnector3">
            <a:avLst>
              <a:gd name="adj1" fmla="val 50000"/>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曲線コネクタ 26"/>
          <p:cNvCxnSpPr>
            <a:stCxn id="5" idx="4"/>
            <a:endCxn id="20" idx="0"/>
          </p:cNvCxnSpPr>
          <p:nvPr/>
        </p:nvCxnSpPr>
        <p:spPr>
          <a:xfrm rot="16200000" flipH="1">
            <a:off x="5807968" y="1304764"/>
            <a:ext cx="432048" cy="1944216"/>
          </a:xfrm>
          <a:prstGeom prst="curvedConnector3">
            <a:avLst>
              <a:gd name="adj1" fmla="val 50000"/>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曲線コネクタ 30"/>
          <p:cNvCxnSpPr>
            <a:stCxn id="6" idx="6"/>
            <a:endCxn id="8" idx="2"/>
          </p:cNvCxnSpPr>
          <p:nvPr/>
        </p:nvCxnSpPr>
        <p:spPr>
          <a:xfrm>
            <a:off x="3719736" y="2924944"/>
            <a:ext cx="576064" cy="648072"/>
          </a:xfrm>
          <a:prstGeom prst="curvedConnector3">
            <a:avLst>
              <a:gd name="adj1" fmla="val 50000"/>
            </a:avLst>
          </a:prstGeom>
          <a:ln>
            <a:headEnd type="none" w="med" len="med"/>
            <a:tailEnd type="triangle" w="med" len="med"/>
          </a:ln>
        </p:spPr>
        <p:style>
          <a:lnRef idx="1">
            <a:schemeClr val="accent1"/>
          </a:lnRef>
          <a:fillRef idx="3">
            <a:schemeClr val="accent1"/>
          </a:fillRef>
          <a:effectRef idx="2">
            <a:schemeClr val="accent1"/>
          </a:effectRef>
          <a:fontRef idx="minor">
            <a:schemeClr val="lt1"/>
          </a:fontRef>
        </p:style>
      </p:cxnSp>
      <p:cxnSp>
        <p:nvCxnSpPr>
          <p:cNvPr id="34" name="曲線コネクタ 33"/>
          <p:cNvCxnSpPr>
            <a:stCxn id="8" idx="4"/>
            <a:endCxn id="9" idx="2"/>
          </p:cNvCxnSpPr>
          <p:nvPr/>
        </p:nvCxnSpPr>
        <p:spPr>
          <a:xfrm rot="16200000" flipH="1">
            <a:off x="5591944" y="3501011"/>
            <a:ext cx="72008" cy="792088"/>
          </a:xfrm>
          <a:prstGeom prst="curvedConnector2">
            <a:avLst/>
          </a:prstGeom>
          <a:ln>
            <a:headEnd type="none" w="med" len="med"/>
            <a:tailEnd type="triangle" w="med" len="med"/>
          </a:ln>
        </p:spPr>
        <p:style>
          <a:lnRef idx="1">
            <a:schemeClr val="accent1"/>
          </a:lnRef>
          <a:fillRef idx="3">
            <a:schemeClr val="accent1"/>
          </a:fillRef>
          <a:effectRef idx="2">
            <a:schemeClr val="accent1"/>
          </a:effectRef>
          <a:fontRef idx="minor">
            <a:schemeClr val="lt1"/>
          </a:fontRef>
        </p:style>
      </p:cxnSp>
      <p:cxnSp>
        <p:nvCxnSpPr>
          <p:cNvPr id="38" name="曲線コネクタ 33"/>
          <p:cNvCxnSpPr>
            <a:stCxn id="9" idx="6"/>
            <a:endCxn id="10" idx="2"/>
          </p:cNvCxnSpPr>
          <p:nvPr/>
        </p:nvCxnSpPr>
        <p:spPr>
          <a:xfrm flipV="1">
            <a:off x="8256240" y="3861048"/>
            <a:ext cx="360040" cy="72008"/>
          </a:xfrm>
          <a:prstGeom prst="curvedConnector3">
            <a:avLst>
              <a:gd name="adj1" fmla="val 50000"/>
            </a:avLst>
          </a:prstGeom>
          <a:ln>
            <a:headEnd type="none" w="med" len="med"/>
            <a:tailEnd type="triangle" w="med" len="med"/>
          </a:ln>
        </p:spPr>
        <p:style>
          <a:lnRef idx="1">
            <a:schemeClr val="accent1"/>
          </a:lnRef>
          <a:fillRef idx="3">
            <a:schemeClr val="accent1"/>
          </a:fillRef>
          <a:effectRef idx="2">
            <a:schemeClr val="accent1"/>
          </a:effectRef>
          <a:fontRef idx="minor">
            <a:schemeClr val="lt1"/>
          </a:fontRef>
        </p:style>
      </p:cxnSp>
      <p:cxnSp>
        <p:nvCxnSpPr>
          <p:cNvPr id="52" name="曲線コネクタ 51"/>
          <p:cNvCxnSpPr>
            <a:stCxn id="6" idx="4"/>
            <a:endCxn id="14" idx="0"/>
          </p:cNvCxnSpPr>
          <p:nvPr/>
        </p:nvCxnSpPr>
        <p:spPr>
          <a:xfrm rot="16200000" flipH="1">
            <a:off x="3507350" y="2597272"/>
            <a:ext cx="2160240" cy="3391648"/>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曲線コネクタ 56"/>
          <p:cNvCxnSpPr>
            <a:stCxn id="6" idx="4"/>
            <a:endCxn id="13" idx="0"/>
          </p:cNvCxnSpPr>
          <p:nvPr/>
        </p:nvCxnSpPr>
        <p:spPr>
          <a:xfrm rot="16200000" flipH="1">
            <a:off x="2427230" y="3677392"/>
            <a:ext cx="2160240" cy="1231408"/>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曲線コネクタ 59"/>
          <p:cNvCxnSpPr>
            <a:stCxn id="6" idx="4"/>
            <a:endCxn id="12" idx="0"/>
          </p:cNvCxnSpPr>
          <p:nvPr/>
        </p:nvCxnSpPr>
        <p:spPr>
          <a:xfrm rot="5400000">
            <a:off x="1548453" y="4102032"/>
            <a:ext cx="2232248" cy="454139"/>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曲線コネクタ 62"/>
          <p:cNvCxnSpPr>
            <a:stCxn id="7" idx="4"/>
            <a:endCxn id="12" idx="0"/>
          </p:cNvCxnSpPr>
          <p:nvPr/>
        </p:nvCxnSpPr>
        <p:spPr>
          <a:xfrm rot="5400000">
            <a:off x="2556564" y="4390065"/>
            <a:ext cx="936104" cy="1174217"/>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曲線コネクタ 65"/>
          <p:cNvCxnSpPr>
            <a:stCxn id="6" idx="4"/>
            <a:endCxn id="15" idx="0"/>
          </p:cNvCxnSpPr>
          <p:nvPr/>
        </p:nvCxnSpPr>
        <p:spPr>
          <a:xfrm rot="16200000" flipH="1">
            <a:off x="4353828" y="1750794"/>
            <a:ext cx="2160240" cy="5084604"/>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曲線コネクタ 68"/>
          <p:cNvCxnSpPr>
            <a:stCxn id="8" idx="4"/>
            <a:endCxn id="16" idx="0"/>
          </p:cNvCxnSpPr>
          <p:nvPr/>
        </p:nvCxnSpPr>
        <p:spPr>
          <a:xfrm rot="16200000" flipH="1">
            <a:off x="6635294" y="2457661"/>
            <a:ext cx="1584176" cy="4390950"/>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AutoShape 27"/>
          <p:cNvSpPr>
            <a:spLocks noChangeArrowheads="1"/>
          </p:cNvSpPr>
          <p:nvPr/>
        </p:nvSpPr>
        <p:spPr bwMode="auto">
          <a:xfrm>
            <a:off x="8400256" y="1412776"/>
            <a:ext cx="2267744" cy="714380"/>
          </a:xfrm>
          <a:prstGeom prst="wedgeRoundRectCallout">
            <a:avLst>
              <a:gd name="adj1" fmla="val -81347"/>
              <a:gd name="adj2" fmla="val 85127"/>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400" b="1" dirty="0">
                <a:solidFill>
                  <a:srgbClr val="0000FF"/>
                </a:solidFill>
                <a:latin typeface="HG丸ｺﾞｼｯｸM-PRO" pitchFamily="50" charset="-128"/>
                <a:ea typeface="HG丸ｺﾞｼｯｸM-PRO" pitchFamily="50" charset="-128"/>
              </a:rPr>
              <a:t>媒体の形式を問わず、同一著作をグルーピング</a:t>
            </a:r>
          </a:p>
        </p:txBody>
      </p:sp>
      <p:sp>
        <p:nvSpPr>
          <p:cNvPr id="80" name="AutoShape 27"/>
          <p:cNvSpPr>
            <a:spLocks noChangeArrowheads="1"/>
          </p:cNvSpPr>
          <p:nvPr/>
        </p:nvSpPr>
        <p:spPr bwMode="auto">
          <a:xfrm>
            <a:off x="9096364" y="4293096"/>
            <a:ext cx="1571636" cy="714380"/>
          </a:xfrm>
          <a:prstGeom prst="wedgeRoundRectCallout">
            <a:avLst>
              <a:gd name="adj1" fmla="val -60984"/>
              <a:gd name="adj2" fmla="val 68060"/>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400" b="1" dirty="0">
                <a:solidFill>
                  <a:srgbClr val="0000FF"/>
                </a:solidFill>
                <a:latin typeface="HG丸ｺﾞｼｯｸM-PRO" pitchFamily="50" charset="-128"/>
                <a:ea typeface="HG丸ｺﾞｼｯｸM-PRO" pitchFamily="50" charset="-128"/>
              </a:rPr>
              <a:t>同一刊行物の所蔵場所情報</a:t>
            </a:r>
          </a:p>
        </p:txBody>
      </p:sp>
      <p:sp>
        <p:nvSpPr>
          <p:cNvPr id="81" name="AutoShape 72"/>
          <p:cNvSpPr>
            <a:spLocks noChangeArrowheads="1"/>
          </p:cNvSpPr>
          <p:nvPr/>
        </p:nvSpPr>
        <p:spPr bwMode="auto">
          <a:xfrm>
            <a:off x="1524000" y="1340775"/>
            <a:ext cx="2989034" cy="695265"/>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400" b="1" dirty="0">
                <a:solidFill>
                  <a:schemeClr val="accent2"/>
                </a:solidFill>
                <a:latin typeface="HG丸ｺﾞｼｯｸM-PRO" pitchFamily="50" charset="-128"/>
                <a:ea typeface="HG丸ｺﾞｼｯｸM-PRO" pitchFamily="50" charset="-128"/>
              </a:rPr>
              <a:t>利用者が利用しやすい形態の</a:t>
            </a:r>
            <a:endParaRPr lang="en-US" altLang="ja-JP" sz="1400" b="1" dirty="0">
              <a:solidFill>
                <a:schemeClr val="accent2"/>
              </a:solidFill>
              <a:latin typeface="HG丸ｺﾞｼｯｸM-PRO" pitchFamily="50" charset="-128"/>
              <a:ea typeface="HG丸ｺﾞｼｯｸM-PRO" pitchFamily="50" charset="-128"/>
            </a:endParaRPr>
          </a:p>
          <a:p>
            <a:r>
              <a:rPr lang="ja-JP" altLang="en-US" sz="1400" b="1" dirty="0">
                <a:solidFill>
                  <a:schemeClr val="accent2"/>
                </a:solidFill>
                <a:latin typeface="HG丸ｺﾞｼｯｸM-PRO" pitchFamily="50" charset="-128"/>
                <a:ea typeface="HG丸ｺﾞｼｯｸM-PRO" pitchFamily="50" charset="-128"/>
              </a:rPr>
              <a:t>コンテンツを自由に選べるように</a:t>
            </a:r>
          </a:p>
        </p:txBody>
      </p:sp>
      <p:sp>
        <p:nvSpPr>
          <p:cNvPr id="96" name="円/楕円 95"/>
          <p:cNvSpPr/>
          <p:nvPr/>
        </p:nvSpPr>
        <p:spPr>
          <a:xfrm>
            <a:off x="3228387" y="5517232"/>
            <a:ext cx="1645318"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大学図書館</a:t>
            </a:r>
          </a:p>
        </p:txBody>
      </p:sp>
      <p:sp>
        <p:nvSpPr>
          <p:cNvPr id="97" name="円/楕円 96"/>
          <p:cNvSpPr/>
          <p:nvPr/>
        </p:nvSpPr>
        <p:spPr>
          <a:xfrm>
            <a:off x="3084371" y="5661248"/>
            <a:ext cx="1645318"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大学図書館</a:t>
            </a:r>
          </a:p>
        </p:txBody>
      </p:sp>
      <p:sp>
        <p:nvSpPr>
          <p:cNvPr id="98" name="円/楕円 97"/>
          <p:cNvSpPr/>
          <p:nvPr/>
        </p:nvSpPr>
        <p:spPr>
          <a:xfrm>
            <a:off x="5316619" y="5517232"/>
            <a:ext cx="1645318"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公共図書館</a:t>
            </a:r>
          </a:p>
        </p:txBody>
      </p:sp>
      <p:sp>
        <p:nvSpPr>
          <p:cNvPr id="99" name="円/楕円 98"/>
          <p:cNvSpPr/>
          <p:nvPr/>
        </p:nvSpPr>
        <p:spPr>
          <a:xfrm>
            <a:off x="5172603" y="5661248"/>
            <a:ext cx="1645318"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公共図書館</a:t>
            </a:r>
          </a:p>
        </p:txBody>
      </p:sp>
      <p:sp>
        <p:nvSpPr>
          <p:cNvPr id="100" name="円/楕円 99"/>
          <p:cNvSpPr/>
          <p:nvPr/>
        </p:nvSpPr>
        <p:spPr>
          <a:xfrm>
            <a:off x="7447209" y="5517232"/>
            <a:ext cx="914066"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書店</a:t>
            </a:r>
          </a:p>
        </p:txBody>
      </p:sp>
      <p:sp>
        <p:nvSpPr>
          <p:cNvPr id="101" name="円/楕円 100"/>
          <p:cNvSpPr/>
          <p:nvPr/>
        </p:nvSpPr>
        <p:spPr>
          <a:xfrm>
            <a:off x="7303193" y="5661248"/>
            <a:ext cx="914066"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書店</a:t>
            </a:r>
          </a:p>
        </p:txBody>
      </p:sp>
      <p:sp>
        <p:nvSpPr>
          <p:cNvPr id="102" name="円/楕円 101"/>
          <p:cNvSpPr/>
          <p:nvPr/>
        </p:nvSpPr>
        <p:spPr>
          <a:xfrm>
            <a:off x="8819597" y="5589240"/>
            <a:ext cx="1462505"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電子書籍サイト</a:t>
            </a:r>
          </a:p>
        </p:txBody>
      </p:sp>
      <p:sp>
        <p:nvSpPr>
          <p:cNvPr id="103" name="円/楕円 102"/>
          <p:cNvSpPr/>
          <p:nvPr/>
        </p:nvSpPr>
        <p:spPr>
          <a:xfrm>
            <a:off x="8747589" y="5733256"/>
            <a:ext cx="1462505"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latin typeface="HG丸ｺﾞｼｯｸM-PRO" pitchFamily="50" charset="-128"/>
                <a:ea typeface="HG丸ｺﾞｼｯｸM-PRO" pitchFamily="50" charset="-128"/>
              </a:rPr>
              <a:t>電子書籍サイト</a:t>
            </a:r>
          </a:p>
        </p:txBody>
      </p:sp>
      <p:sp>
        <p:nvSpPr>
          <p:cNvPr id="44" name="フッター プレースホルダ 43"/>
          <p:cNvSpPr>
            <a:spLocks noGrp="1"/>
          </p:cNvSpPr>
          <p:nvPr>
            <p:ph type="ftr" sz="quarter" idx="11"/>
          </p:nvPr>
        </p:nvSpPr>
        <p:spPr>
          <a:xfrm>
            <a:off x="4988859" y="6356357"/>
            <a:ext cx="2450439" cy="365125"/>
          </a:xfrm>
        </p:spPr>
        <p:txBody>
          <a:bodyPr/>
          <a:lstStyle/>
          <a:p>
            <a:r>
              <a:rPr kumimoji="0" lang="en-US" sz="1100">
                <a:latin typeface="HG丸ｺﾞｼｯｸM-PRO" pitchFamily="50" charset="-128"/>
                <a:ea typeface="HG丸ｺﾞｼｯｸM-PRO" pitchFamily="50" charset="-128"/>
              </a:rPr>
              <a:t>National Diet Library (NDL)</a:t>
            </a:r>
          </a:p>
        </p:txBody>
      </p:sp>
      <p:sp>
        <p:nvSpPr>
          <p:cNvPr id="45" name="スライド番号プレースホルダ 44"/>
          <p:cNvSpPr>
            <a:spLocks noGrp="1"/>
          </p:cNvSpPr>
          <p:nvPr>
            <p:ph type="sldNum" sz="quarter" idx="12"/>
          </p:nvPr>
        </p:nvSpPr>
        <p:spPr>
          <a:xfrm>
            <a:off x="8328212" y="6356357"/>
            <a:ext cx="1805586" cy="365125"/>
          </a:xfrm>
        </p:spPr>
        <p:txBody>
          <a:bodyPr/>
          <a:lstStyle/>
          <a:p>
            <a:fld id="{042AED99-7FB4-404E-8A97-64753DCE42EC}" type="slidenum">
              <a:rPr kumimoji="0" lang="en-US" sz="1100">
                <a:latin typeface="HG丸ｺﾞｼｯｸM-PRO" pitchFamily="50" charset="-128"/>
                <a:ea typeface="HG丸ｺﾞｼｯｸM-PRO" pitchFamily="50" charset="-128"/>
              </a:rPr>
              <a:pPr/>
              <a:t>63</a:t>
            </a:fld>
            <a:endParaRPr kumimoji="0" lang="en-US" sz="1100" dirty="0">
              <a:latin typeface="HG丸ｺﾞｼｯｸM-PRO" pitchFamily="50" charset="-128"/>
              <a:ea typeface="HG丸ｺﾞｼｯｸM-PRO" pitchFamily="50" charset="-128"/>
            </a:endParaRPr>
          </a:p>
        </p:txBody>
      </p:sp>
      <p:sp>
        <p:nvSpPr>
          <p:cNvPr id="46" name="日付プレースホルダ 45"/>
          <p:cNvSpPr>
            <a:spLocks noGrp="1"/>
          </p:cNvSpPr>
          <p:nvPr>
            <p:ph type="dt" sz="half" idx="10"/>
          </p:nvPr>
        </p:nvSpPr>
        <p:spPr>
          <a:xfrm>
            <a:off x="2232212" y="6356357"/>
            <a:ext cx="1805586" cy="365125"/>
          </a:xfrm>
        </p:spPr>
        <p:txBody>
          <a:bodyPr/>
          <a:lstStyle/>
          <a:p>
            <a:r>
              <a:rPr lang="en-US" altLang="ja-JP" sz="1100">
                <a:latin typeface="HG丸ｺﾞｼｯｸM-PRO" pitchFamily="50" charset="-128"/>
                <a:ea typeface="HG丸ｺﾞｼｯｸM-PRO" pitchFamily="50" charset="-128"/>
              </a:rPr>
              <a:t>2010/12/11</a:t>
            </a:r>
            <a:endParaRPr lang="en-US" sz="1100">
              <a:latin typeface="HG丸ｺﾞｼｯｸM-PRO" pitchFamily="50" charset="-128"/>
              <a:ea typeface="HG丸ｺﾞｼｯｸM-PRO" pitchFamily="50" charset="-128"/>
            </a:endParaRPr>
          </a:p>
        </p:txBody>
      </p:sp>
      <p:cxnSp>
        <p:nvCxnSpPr>
          <p:cNvPr id="47" name="曲線コネクタ 46"/>
          <p:cNvCxnSpPr>
            <a:stCxn id="8" idx="4"/>
            <a:endCxn id="12" idx="0"/>
          </p:cNvCxnSpPr>
          <p:nvPr/>
        </p:nvCxnSpPr>
        <p:spPr>
          <a:xfrm rot="5400000">
            <a:off x="3042619" y="3255936"/>
            <a:ext cx="1584176" cy="2794400"/>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曲線コネクタ 49"/>
          <p:cNvCxnSpPr>
            <a:stCxn id="9" idx="4"/>
            <a:endCxn id="12" idx="0"/>
          </p:cNvCxnSpPr>
          <p:nvPr/>
        </p:nvCxnSpPr>
        <p:spPr>
          <a:xfrm rot="5400000">
            <a:off x="4176744" y="2481853"/>
            <a:ext cx="1224136" cy="4702609"/>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曲線コネクタ 53"/>
          <p:cNvCxnSpPr>
            <a:stCxn id="9" idx="4"/>
            <a:endCxn id="16" idx="0"/>
          </p:cNvCxnSpPr>
          <p:nvPr/>
        </p:nvCxnSpPr>
        <p:spPr>
          <a:xfrm rot="16200000" flipH="1">
            <a:off x="7769418" y="3591786"/>
            <a:ext cx="1224136" cy="2482741"/>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p:cNvCxnSpPr>
            <a:stCxn id="10" idx="4"/>
            <a:endCxn id="16" idx="0"/>
          </p:cNvCxnSpPr>
          <p:nvPr/>
        </p:nvCxnSpPr>
        <p:spPr>
          <a:xfrm rot="16200000" flipH="1">
            <a:off x="8921546" y="4743914"/>
            <a:ext cx="1296144" cy="106477"/>
          </a:xfrm>
          <a:prstGeom prst="curvedConnector3">
            <a:avLst>
              <a:gd name="adj1" fmla="val 50000"/>
            </a:avLst>
          </a:prstGeom>
          <a:ln w="12700">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0544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ChangeArrowheads="1"/>
          </p:cNvSpPr>
          <p:nvPr/>
        </p:nvSpPr>
        <p:spPr bwMode="auto">
          <a:xfrm>
            <a:off x="1847853" y="836614"/>
            <a:ext cx="4176712" cy="449247"/>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latin typeface="HG丸ｺﾞｼｯｸM-PRO" pitchFamily="50" charset="-128"/>
                <a:ea typeface="HG丸ｺﾞｼｯｸM-PRO" pitchFamily="50" charset="-128"/>
              </a:rPr>
              <a:t>原作</a:t>
            </a:r>
            <a:endParaRPr lang="en-US" altLang="ja-JP" sz="1050" dirty="0">
              <a:solidFill>
                <a:srgbClr val="3333CC"/>
              </a:solidFill>
              <a:latin typeface="HG丸ｺﾞｼｯｸM-PRO" pitchFamily="50" charset="-128"/>
              <a:ea typeface="HG丸ｺﾞｼｯｸM-PRO" pitchFamily="50" charset="-128"/>
            </a:endParaRPr>
          </a:p>
          <a:p>
            <a:pPr algn="l">
              <a:defRPr/>
            </a:pPr>
            <a:r>
              <a:rPr lang="en-US" altLang="ja-JP" sz="900" dirty="0">
                <a:solidFill>
                  <a:srgbClr val="3333CC"/>
                </a:solidFill>
                <a:latin typeface="HG丸ｺﾞｼｯｸM-PRO" pitchFamily="50" charset="-128"/>
                <a:ea typeface="HG丸ｺﾞｼｯｸM-PRO" pitchFamily="50" charset="-128"/>
              </a:rPr>
              <a:t>(work)</a:t>
            </a:r>
            <a:endParaRPr lang="ja-JP" altLang="en-US" sz="900" dirty="0">
              <a:solidFill>
                <a:srgbClr val="3333CC"/>
              </a:solidFill>
              <a:latin typeface="HG丸ｺﾞｼｯｸM-PRO" pitchFamily="50" charset="-128"/>
              <a:ea typeface="HG丸ｺﾞｼｯｸM-PRO" pitchFamily="50" charset="-128"/>
            </a:endParaRPr>
          </a:p>
        </p:txBody>
      </p:sp>
      <p:sp>
        <p:nvSpPr>
          <p:cNvPr id="13316" name="Rectangle 3"/>
          <p:cNvSpPr>
            <a:spLocks noGrp="1" noChangeArrowheads="1"/>
          </p:cNvSpPr>
          <p:nvPr>
            <p:ph type="title"/>
          </p:nvPr>
        </p:nvSpPr>
        <p:spPr>
          <a:xfrm>
            <a:off x="1774829" y="1"/>
            <a:ext cx="8893175" cy="860407"/>
          </a:xfrm>
        </p:spPr>
        <p:txBody>
          <a:bodyPr>
            <a:normAutofit/>
          </a:bodyPr>
          <a:lstStyle/>
          <a:p>
            <a:r>
              <a:rPr lang="en-US" altLang="ja-JP" sz="1800" dirty="0">
                <a:latin typeface="HG丸ｺﾞｼｯｸM-PRO" pitchFamily="50" charset="-128"/>
                <a:ea typeface="HG丸ｺﾞｼｯｸM-PRO" pitchFamily="50" charset="-128"/>
              </a:rPr>
              <a:t>【</a:t>
            </a:r>
            <a:r>
              <a:rPr lang="ja-JP" altLang="en-US" sz="1800" dirty="0">
                <a:latin typeface="HG丸ｺﾞｼｯｸM-PRO" pitchFamily="50" charset="-128"/>
                <a:ea typeface="HG丸ｺﾞｼｯｸM-PRO" pitchFamily="50" charset="-128"/>
              </a:rPr>
              <a:t>情報と情報の関連付けの概念の一つ</a:t>
            </a:r>
            <a:r>
              <a:rPr lang="en-US" altLang="ja-JP" sz="1800" dirty="0">
                <a:latin typeface="HG丸ｺﾞｼｯｸM-PRO" pitchFamily="50" charset="-128"/>
                <a:ea typeface="HG丸ｺﾞｼｯｸM-PRO" pitchFamily="50" charset="-128"/>
              </a:rPr>
              <a:t>】</a:t>
            </a:r>
            <a:r>
              <a:rPr lang="en-US" altLang="ja-JP" sz="2800" dirty="0">
                <a:latin typeface="HG丸ｺﾞｼｯｸM-PRO" pitchFamily="50" charset="-128"/>
                <a:ea typeface="HG丸ｺﾞｼｯｸM-PRO" pitchFamily="50" charset="-128"/>
              </a:rPr>
              <a:t/>
            </a:r>
            <a:br>
              <a:rPr lang="en-US" altLang="ja-JP" sz="2800" dirty="0">
                <a:latin typeface="HG丸ｺﾞｼｯｸM-PRO" pitchFamily="50" charset="-128"/>
                <a:ea typeface="HG丸ｺﾞｼｯｸM-PRO" pitchFamily="50" charset="-128"/>
              </a:rPr>
            </a:br>
            <a:r>
              <a:rPr lang="ja-JP" altLang="en-US" sz="2800" dirty="0">
                <a:latin typeface="HG丸ｺﾞｼｯｸM-PRO" pitchFamily="50" charset="-128"/>
                <a:ea typeface="HG丸ｺﾞｼｯｸM-PRO" pitchFamily="50" charset="-128"/>
              </a:rPr>
              <a:t>利用の視点でのコンテンツの体系的整理の概念</a:t>
            </a:r>
          </a:p>
        </p:txBody>
      </p:sp>
      <p:sp>
        <p:nvSpPr>
          <p:cNvPr id="1124356" name="Rectangle 4"/>
          <p:cNvSpPr>
            <a:spLocks noChangeArrowheads="1"/>
          </p:cNvSpPr>
          <p:nvPr/>
        </p:nvSpPr>
        <p:spPr bwMode="auto">
          <a:xfrm>
            <a:off x="1809724" y="1428737"/>
            <a:ext cx="3311525" cy="571504"/>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latin typeface="HG丸ｺﾞｼｯｸM-PRO" pitchFamily="50" charset="-128"/>
                <a:ea typeface="HG丸ｺﾞｼｯｸM-PRO" pitchFamily="50" charset="-128"/>
              </a:rPr>
              <a:t>著作</a:t>
            </a:r>
          </a:p>
          <a:p>
            <a:pPr algn="l">
              <a:defRPr/>
            </a:pPr>
            <a:r>
              <a:rPr lang="ja-JP" altLang="en-US" sz="1050" dirty="0">
                <a:solidFill>
                  <a:srgbClr val="3333CC"/>
                </a:solidFill>
                <a:latin typeface="HG丸ｺﾞｼｯｸM-PRO" pitchFamily="50" charset="-128"/>
                <a:ea typeface="HG丸ｺﾞｼｯｸM-PRO" pitchFamily="50" charset="-128"/>
              </a:rPr>
              <a:t>（書誌</a:t>
            </a:r>
          </a:p>
          <a:p>
            <a:pPr algn="l">
              <a:defRPr/>
            </a:pPr>
            <a:r>
              <a:rPr lang="ja-JP" altLang="en-US" sz="1050" dirty="0">
                <a:solidFill>
                  <a:srgbClr val="3333CC"/>
                </a:solidFill>
                <a:latin typeface="HG丸ｺﾞｼｯｸM-PRO" pitchFamily="50" charset="-128"/>
                <a:ea typeface="HG丸ｺﾞｼｯｸM-PRO" pitchFamily="50" charset="-128"/>
              </a:rPr>
              <a:t>ファミリー）</a:t>
            </a:r>
          </a:p>
        </p:txBody>
      </p:sp>
      <p:sp>
        <p:nvSpPr>
          <p:cNvPr id="13318" name="Rectangle 5"/>
          <p:cNvSpPr>
            <a:spLocks noChangeArrowheads="1"/>
          </p:cNvSpPr>
          <p:nvPr/>
        </p:nvSpPr>
        <p:spPr bwMode="auto">
          <a:xfrm>
            <a:off x="2599650" y="928670"/>
            <a:ext cx="1396536"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a:latin typeface="HG丸ｺﾞｼｯｸM-PRO" pitchFamily="50" charset="-128"/>
                <a:ea typeface="HG丸ｺﾞｼｯｸM-PRO" pitchFamily="50" charset="-128"/>
              </a:rPr>
              <a:t>源氏物語（紫式部）</a:t>
            </a:r>
          </a:p>
        </p:txBody>
      </p:sp>
      <p:sp>
        <p:nvSpPr>
          <p:cNvPr id="1124358" name="Rectangle 6"/>
          <p:cNvSpPr>
            <a:spLocks noChangeArrowheads="1"/>
          </p:cNvSpPr>
          <p:nvPr/>
        </p:nvSpPr>
        <p:spPr bwMode="auto">
          <a:xfrm>
            <a:off x="1847854" y="2276482"/>
            <a:ext cx="8208963" cy="792163"/>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050" dirty="0">
                <a:solidFill>
                  <a:srgbClr val="3333CC"/>
                </a:solidFill>
                <a:latin typeface="HG丸ｺﾞｼｯｸM-PRO" pitchFamily="50" charset="-128"/>
                <a:ea typeface="HG丸ｺﾞｼｯｸM-PRO" pitchFamily="50" charset="-128"/>
              </a:rPr>
              <a:t>表現形</a:t>
            </a:r>
            <a:endParaRPr lang="en-US" altLang="ja-JP" sz="1050" dirty="0">
              <a:solidFill>
                <a:srgbClr val="3333CC"/>
              </a:solidFill>
              <a:latin typeface="HG丸ｺﾞｼｯｸM-PRO" pitchFamily="50" charset="-128"/>
              <a:ea typeface="HG丸ｺﾞｼｯｸM-PRO" pitchFamily="50" charset="-128"/>
            </a:endParaRPr>
          </a:p>
          <a:p>
            <a:pPr algn="l">
              <a:defRPr/>
            </a:pPr>
            <a:r>
              <a:rPr lang="en-US" altLang="ja-JP" sz="1050" dirty="0">
                <a:solidFill>
                  <a:srgbClr val="3333CC"/>
                </a:solidFill>
                <a:latin typeface="HG丸ｺﾞｼｯｸM-PRO" pitchFamily="50" charset="-128"/>
                <a:ea typeface="HG丸ｺﾞｼｯｸM-PRO" pitchFamily="50" charset="-128"/>
              </a:rPr>
              <a:t>(Expression)</a:t>
            </a:r>
            <a:endParaRPr lang="ja-JP" altLang="en-US" sz="1050" dirty="0">
              <a:solidFill>
                <a:srgbClr val="3333CC"/>
              </a:solidFill>
              <a:latin typeface="HG丸ｺﾞｼｯｸM-PRO" pitchFamily="50" charset="-128"/>
              <a:ea typeface="HG丸ｺﾞｼｯｸM-PRO" pitchFamily="50" charset="-128"/>
            </a:endParaRPr>
          </a:p>
          <a:p>
            <a:pPr algn="l">
              <a:defRPr/>
            </a:pPr>
            <a:endParaRPr lang="ja-JP" altLang="en-US" sz="1050" dirty="0">
              <a:solidFill>
                <a:srgbClr val="3333CC"/>
              </a:solidFill>
              <a:latin typeface="HG丸ｺﾞｼｯｸM-PRO" pitchFamily="50" charset="-128"/>
              <a:ea typeface="HG丸ｺﾞｼｯｸM-PRO" pitchFamily="50" charset="-128"/>
            </a:endParaRPr>
          </a:p>
        </p:txBody>
      </p:sp>
      <p:sp>
        <p:nvSpPr>
          <p:cNvPr id="13320" name="Rectangle 7"/>
          <p:cNvSpPr>
            <a:spLocks noChangeArrowheads="1"/>
          </p:cNvSpPr>
          <p:nvPr/>
        </p:nvSpPr>
        <p:spPr bwMode="auto">
          <a:xfrm>
            <a:off x="2640013" y="2670175"/>
            <a:ext cx="453970"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文字</a:t>
            </a:r>
            <a:endParaRPr lang="ja-JP" altLang="en-US" sz="1050">
              <a:solidFill>
                <a:srgbClr val="3333CC"/>
              </a:solidFill>
              <a:latin typeface="HG丸ｺﾞｼｯｸM-PRO" pitchFamily="50" charset="-128"/>
              <a:ea typeface="HG丸ｺﾞｼｯｸM-PRO" pitchFamily="50" charset="-128"/>
            </a:endParaRPr>
          </a:p>
        </p:txBody>
      </p:sp>
      <p:sp>
        <p:nvSpPr>
          <p:cNvPr id="13321" name="Rectangle 8"/>
          <p:cNvSpPr>
            <a:spLocks noChangeArrowheads="1"/>
          </p:cNvSpPr>
          <p:nvPr/>
        </p:nvSpPr>
        <p:spPr bwMode="auto">
          <a:xfrm>
            <a:off x="6060736" y="24892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動画</a:t>
            </a:r>
          </a:p>
          <a:p>
            <a:r>
              <a:rPr lang="ja-JP" altLang="en-US" sz="1050">
                <a:latin typeface="HG丸ｺﾞｼｯｸM-PRO" pitchFamily="50" charset="-128"/>
                <a:ea typeface="HG丸ｺﾞｼｯｸM-PRO" pitchFamily="50" charset="-128"/>
              </a:rPr>
              <a:t>アニメ</a:t>
            </a:r>
            <a:endParaRPr lang="ja-JP" altLang="en-US" sz="1050">
              <a:solidFill>
                <a:srgbClr val="3333CC"/>
              </a:solidFill>
              <a:latin typeface="HG丸ｺﾞｼｯｸM-PRO" pitchFamily="50" charset="-128"/>
              <a:ea typeface="HG丸ｺﾞｼｯｸM-PRO" pitchFamily="50" charset="-128"/>
            </a:endParaRPr>
          </a:p>
        </p:txBody>
      </p:sp>
      <p:sp>
        <p:nvSpPr>
          <p:cNvPr id="13322" name="Rectangle 9"/>
          <p:cNvSpPr>
            <a:spLocks noChangeArrowheads="1"/>
          </p:cNvSpPr>
          <p:nvPr/>
        </p:nvSpPr>
        <p:spPr bwMode="auto">
          <a:xfrm>
            <a:off x="8476603" y="249237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音声</a:t>
            </a:r>
          </a:p>
          <a:p>
            <a:r>
              <a:rPr lang="ja-JP" altLang="en-US" sz="1050">
                <a:latin typeface="HG丸ｺﾞｼｯｸM-PRO" pitchFamily="50" charset="-128"/>
                <a:ea typeface="HG丸ｺﾞｼｯｸM-PRO" pitchFamily="50" charset="-128"/>
              </a:rPr>
              <a:t>（朗読）</a:t>
            </a:r>
            <a:endParaRPr lang="ja-JP" altLang="en-US" sz="1050">
              <a:solidFill>
                <a:srgbClr val="3333CC"/>
              </a:solidFill>
              <a:latin typeface="HG丸ｺﾞｼｯｸM-PRO" pitchFamily="50" charset="-128"/>
              <a:ea typeface="HG丸ｺﾞｼｯｸM-PRO" pitchFamily="50" charset="-128"/>
            </a:endParaRPr>
          </a:p>
        </p:txBody>
      </p:sp>
      <p:sp>
        <p:nvSpPr>
          <p:cNvPr id="13323" name="Rectangle 10"/>
          <p:cNvSpPr>
            <a:spLocks noChangeArrowheads="1"/>
          </p:cNvSpPr>
          <p:nvPr/>
        </p:nvSpPr>
        <p:spPr bwMode="auto">
          <a:xfrm>
            <a:off x="4493245" y="2565400"/>
            <a:ext cx="588623"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マンガ</a:t>
            </a:r>
          </a:p>
        </p:txBody>
      </p:sp>
      <p:sp>
        <p:nvSpPr>
          <p:cNvPr id="1124363" name="Rectangle 11"/>
          <p:cNvSpPr>
            <a:spLocks noChangeArrowheads="1"/>
          </p:cNvSpPr>
          <p:nvPr/>
        </p:nvSpPr>
        <p:spPr bwMode="auto">
          <a:xfrm>
            <a:off x="1847850" y="3284539"/>
            <a:ext cx="8351838" cy="2160587"/>
          </a:xfrm>
          <a:prstGeom prst="rect">
            <a:avLst/>
          </a:prstGeom>
          <a:solidFill>
            <a:srgbClr val="CCECFF"/>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050" dirty="0">
                <a:solidFill>
                  <a:srgbClr val="3333CC"/>
                </a:solidFill>
                <a:latin typeface="HG丸ｺﾞｼｯｸM-PRO" pitchFamily="50" charset="-128"/>
                <a:ea typeface="HG丸ｺﾞｼｯｸM-PRO" pitchFamily="50" charset="-128"/>
              </a:rPr>
              <a:t>体現形</a:t>
            </a:r>
            <a:br>
              <a:rPr lang="ja-JP" altLang="en-US" sz="1050" dirty="0">
                <a:solidFill>
                  <a:srgbClr val="3333CC"/>
                </a:solidFill>
                <a:latin typeface="HG丸ｺﾞｼｯｸM-PRO" pitchFamily="50" charset="-128"/>
                <a:ea typeface="HG丸ｺﾞｼｯｸM-PRO" pitchFamily="50" charset="-128"/>
              </a:rPr>
            </a:br>
            <a:r>
              <a:rPr lang="ja-JP" altLang="en-US" sz="1050" dirty="0">
                <a:solidFill>
                  <a:srgbClr val="3333CC"/>
                </a:solidFill>
                <a:latin typeface="HG丸ｺﾞｼｯｸM-PRO" pitchFamily="50" charset="-128"/>
                <a:ea typeface="HG丸ｺﾞｼｯｸM-PRO" pitchFamily="50" charset="-128"/>
              </a:rPr>
              <a:t>（実現形）</a:t>
            </a:r>
            <a:endParaRPr lang="en-US" altLang="ja-JP" sz="1050" dirty="0">
              <a:solidFill>
                <a:srgbClr val="3333CC"/>
              </a:solidFill>
              <a:latin typeface="HG丸ｺﾞｼｯｸM-PRO" pitchFamily="50" charset="-128"/>
              <a:ea typeface="HG丸ｺﾞｼｯｸM-PRO" pitchFamily="50" charset="-128"/>
            </a:endParaRPr>
          </a:p>
          <a:p>
            <a:pPr algn="l">
              <a:defRPr/>
            </a:pPr>
            <a:r>
              <a:rPr lang="en-US" altLang="ja-JP" sz="1050" dirty="0">
                <a:solidFill>
                  <a:srgbClr val="3333CC"/>
                </a:solidFill>
                <a:latin typeface="HG丸ｺﾞｼｯｸM-PRO" pitchFamily="50" charset="-128"/>
                <a:ea typeface="HG丸ｺﾞｼｯｸM-PRO" pitchFamily="50" charset="-128"/>
              </a:rPr>
              <a:t>(Manifestation)</a:t>
            </a:r>
            <a:endParaRPr lang="ja-JP" altLang="en-US" sz="1050" dirty="0">
              <a:solidFill>
                <a:srgbClr val="3333CC"/>
              </a:solidFill>
              <a:latin typeface="HG丸ｺﾞｼｯｸM-PRO" pitchFamily="50" charset="-128"/>
              <a:ea typeface="HG丸ｺﾞｼｯｸM-PRO" pitchFamily="50" charset="-128"/>
            </a:endParaRPr>
          </a:p>
          <a:p>
            <a:pPr algn="l">
              <a:defRPr/>
            </a:pPr>
            <a:endParaRPr lang="ja-JP" altLang="en-US" sz="1050" dirty="0">
              <a:solidFill>
                <a:srgbClr val="3333CC"/>
              </a:solidFill>
              <a:latin typeface="HG丸ｺﾞｼｯｸM-PRO" pitchFamily="50" charset="-128"/>
              <a:ea typeface="HG丸ｺﾞｼｯｸM-PRO" pitchFamily="50" charset="-128"/>
            </a:endParaRPr>
          </a:p>
        </p:txBody>
      </p:sp>
      <p:sp>
        <p:nvSpPr>
          <p:cNvPr id="13325" name="Rectangle 12"/>
          <p:cNvSpPr>
            <a:spLocks noChangeArrowheads="1"/>
          </p:cNvSpPr>
          <p:nvPr/>
        </p:nvSpPr>
        <p:spPr bwMode="auto">
          <a:xfrm>
            <a:off x="1992317" y="4076700"/>
            <a:ext cx="588623"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a:latin typeface="HG丸ｺﾞｼｯｸM-PRO" pitchFamily="50" charset="-128"/>
                <a:ea typeface="HG丸ｺﾞｼｯｸM-PRO" pitchFamily="50" charset="-128"/>
              </a:rPr>
              <a:t>単行本</a:t>
            </a:r>
            <a:endParaRPr lang="ja-JP" altLang="en-US" sz="1050">
              <a:solidFill>
                <a:srgbClr val="3333CC"/>
              </a:solidFill>
              <a:latin typeface="HG丸ｺﾞｼｯｸM-PRO" pitchFamily="50" charset="-128"/>
              <a:ea typeface="HG丸ｺﾞｼｯｸM-PRO" pitchFamily="50" charset="-128"/>
            </a:endParaRPr>
          </a:p>
        </p:txBody>
      </p:sp>
      <p:sp>
        <p:nvSpPr>
          <p:cNvPr id="13326" name="Rectangle 13"/>
          <p:cNvSpPr>
            <a:spLocks noChangeArrowheads="1"/>
          </p:cNvSpPr>
          <p:nvPr/>
        </p:nvSpPr>
        <p:spPr bwMode="auto">
          <a:xfrm>
            <a:off x="1992317" y="4437063"/>
            <a:ext cx="588623"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a:latin typeface="HG丸ｺﾞｼｯｸM-PRO" pitchFamily="50" charset="-128"/>
                <a:ea typeface="HG丸ｺﾞｼｯｸM-PRO" pitchFamily="50" charset="-128"/>
              </a:rPr>
              <a:t>文庫本</a:t>
            </a:r>
            <a:endParaRPr lang="ja-JP" altLang="en-US" sz="1050">
              <a:solidFill>
                <a:srgbClr val="3333CC"/>
              </a:solidFill>
              <a:latin typeface="HG丸ｺﾞｼｯｸM-PRO" pitchFamily="50" charset="-128"/>
              <a:ea typeface="HG丸ｺﾞｼｯｸM-PRO" pitchFamily="50" charset="-128"/>
            </a:endParaRPr>
          </a:p>
        </p:txBody>
      </p:sp>
      <p:sp>
        <p:nvSpPr>
          <p:cNvPr id="13327" name="Rectangle 14"/>
          <p:cNvSpPr>
            <a:spLocks noChangeArrowheads="1"/>
          </p:cNvSpPr>
          <p:nvPr/>
        </p:nvSpPr>
        <p:spPr bwMode="auto">
          <a:xfrm>
            <a:off x="3143250" y="3860800"/>
            <a:ext cx="453970"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a:latin typeface="HG丸ｺﾞｼｯｸM-PRO" pitchFamily="50" charset="-128"/>
                <a:ea typeface="HG丸ｺﾞｼｯｸM-PRO" pitchFamily="50" charset="-128"/>
              </a:rPr>
              <a:t>絵本</a:t>
            </a:r>
            <a:endParaRPr lang="ja-JP" altLang="en-US" sz="1050">
              <a:solidFill>
                <a:srgbClr val="3333CC"/>
              </a:solidFill>
              <a:latin typeface="HG丸ｺﾞｼｯｸM-PRO" pitchFamily="50" charset="-128"/>
              <a:ea typeface="HG丸ｺﾞｼｯｸM-PRO" pitchFamily="50" charset="-128"/>
            </a:endParaRPr>
          </a:p>
        </p:txBody>
      </p:sp>
      <p:sp>
        <p:nvSpPr>
          <p:cNvPr id="13328" name="Rectangle 15"/>
          <p:cNvSpPr>
            <a:spLocks noChangeArrowheads="1"/>
          </p:cNvSpPr>
          <p:nvPr/>
        </p:nvSpPr>
        <p:spPr bwMode="auto">
          <a:xfrm>
            <a:off x="2925835" y="4292600"/>
            <a:ext cx="723275"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a:latin typeface="HG丸ｺﾞｼｯｸM-PRO" pitchFamily="50" charset="-128"/>
                <a:ea typeface="HG丸ｺﾞｼｯｸM-PRO" pitchFamily="50" charset="-128"/>
              </a:rPr>
              <a:t>コミック</a:t>
            </a:r>
            <a:endParaRPr lang="ja-JP" altLang="en-US" sz="1050">
              <a:solidFill>
                <a:srgbClr val="3333CC"/>
              </a:solidFill>
              <a:latin typeface="HG丸ｺﾞｼｯｸM-PRO" pitchFamily="50" charset="-128"/>
              <a:ea typeface="HG丸ｺﾞｼｯｸM-PRO" pitchFamily="50" charset="-128"/>
            </a:endParaRPr>
          </a:p>
        </p:txBody>
      </p:sp>
      <p:sp>
        <p:nvSpPr>
          <p:cNvPr id="13329" name="Rectangle 16"/>
          <p:cNvSpPr>
            <a:spLocks noChangeArrowheads="1"/>
          </p:cNvSpPr>
          <p:nvPr/>
        </p:nvSpPr>
        <p:spPr bwMode="auto">
          <a:xfrm>
            <a:off x="5043150" y="3716338"/>
            <a:ext cx="102784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ja-JP" altLang="en-US" sz="1050">
                <a:latin typeface="HG丸ｺﾞｼｯｸM-PRO" pitchFamily="50" charset="-128"/>
                <a:ea typeface="HG丸ｺﾞｼｯｸM-PRO" pitchFamily="50" charset="-128"/>
              </a:rPr>
              <a:t>プレーン</a:t>
            </a:r>
            <a:r>
              <a:rPr lang="en-US" altLang="ja-JP" sz="1050">
                <a:latin typeface="HG丸ｺﾞｼｯｸM-PRO" pitchFamily="50" charset="-128"/>
                <a:ea typeface="HG丸ｺﾞｼｯｸM-PRO" pitchFamily="50" charset="-128"/>
              </a:rPr>
              <a:t>Text</a:t>
            </a:r>
            <a:endParaRPr lang="en-US" altLang="ja-JP" sz="1050">
              <a:solidFill>
                <a:srgbClr val="3333CC"/>
              </a:solidFill>
              <a:latin typeface="HG丸ｺﾞｼｯｸM-PRO" pitchFamily="50" charset="-128"/>
              <a:ea typeface="HG丸ｺﾞｼｯｸM-PRO" pitchFamily="50" charset="-128"/>
            </a:endParaRPr>
          </a:p>
        </p:txBody>
      </p:sp>
      <p:sp>
        <p:nvSpPr>
          <p:cNvPr id="13330" name="Rectangle 17"/>
          <p:cNvSpPr>
            <a:spLocks noChangeArrowheads="1"/>
          </p:cNvSpPr>
          <p:nvPr/>
        </p:nvSpPr>
        <p:spPr bwMode="auto">
          <a:xfrm>
            <a:off x="6128970" y="3573463"/>
            <a:ext cx="857927"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電子ブック</a:t>
            </a:r>
          </a:p>
          <a:p>
            <a:r>
              <a:rPr lang="en-US" altLang="ja-JP" sz="1050">
                <a:latin typeface="HG丸ｺﾞｼｯｸM-PRO" pitchFamily="50" charset="-128"/>
                <a:ea typeface="HG丸ｺﾞｼｯｸM-PRO" pitchFamily="50" charset="-128"/>
              </a:rPr>
              <a:t>XMDF</a:t>
            </a:r>
            <a:endParaRPr lang="en-US" altLang="ja-JP" sz="1050">
              <a:solidFill>
                <a:srgbClr val="3333CC"/>
              </a:solidFill>
              <a:latin typeface="HG丸ｺﾞｼｯｸM-PRO" pitchFamily="50" charset="-128"/>
              <a:ea typeface="HG丸ｺﾞｼｯｸM-PRO" pitchFamily="50" charset="-128"/>
            </a:endParaRPr>
          </a:p>
        </p:txBody>
      </p:sp>
      <p:sp>
        <p:nvSpPr>
          <p:cNvPr id="13331" name="Rectangle 18"/>
          <p:cNvSpPr>
            <a:spLocks noChangeArrowheads="1"/>
          </p:cNvSpPr>
          <p:nvPr/>
        </p:nvSpPr>
        <p:spPr bwMode="auto">
          <a:xfrm>
            <a:off x="3958670" y="4508500"/>
            <a:ext cx="1149674"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ja-JP" altLang="en-US" sz="1050">
                <a:latin typeface="HG丸ｺﾞｼｯｸM-PRO" pitchFamily="50" charset="-128"/>
                <a:ea typeface="HG丸ｺﾞｼｯｸM-PRO" pitchFamily="50" charset="-128"/>
              </a:rPr>
              <a:t>テキスト化</a:t>
            </a:r>
            <a:r>
              <a:rPr lang="en-US" altLang="ja-JP" sz="1050">
                <a:latin typeface="HG丸ｺﾞｼｯｸM-PRO" pitchFamily="50" charset="-128"/>
                <a:ea typeface="HG丸ｺﾞｼｯｸM-PRO" pitchFamily="50" charset="-128"/>
              </a:rPr>
              <a:t>PDF</a:t>
            </a:r>
            <a:endParaRPr lang="en-US" altLang="ja-JP" sz="1050">
              <a:solidFill>
                <a:srgbClr val="3333CC"/>
              </a:solidFill>
              <a:latin typeface="HG丸ｺﾞｼｯｸM-PRO" pitchFamily="50" charset="-128"/>
              <a:ea typeface="HG丸ｺﾞｼｯｸM-PRO" pitchFamily="50" charset="-128"/>
            </a:endParaRPr>
          </a:p>
        </p:txBody>
      </p:sp>
      <p:sp>
        <p:nvSpPr>
          <p:cNvPr id="13332" name="Rectangle 19"/>
          <p:cNvSpPr>
            <a:spLocks noChangeArrowheads="1"/>
          </p:cNvSpPr>
          <p:nvPr/>
        </p:nvSpPr>
        <p:spPr bwMode="auto">
          <a:xfrm>
            <a:off x="8810413" y="3644900"/>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MP3</a:t>
            </a:r>
          </a:p>
        </p:txBody>
      </p:sp>
      <p:sp>
        <p:nvSpPr>
          <p:cNvPr id="13333" name="Rectangle 20"/>
          <p:cNvSpPr>
            <a:spLocks noChangeArrowheads="1"/>
          </p:cNvSpPr>
          <p:nvPr/>
        </p:nvSpPr>
        <p:spPr bwMode="auto">
          <a:xfrm>
            <a:off x="9313650" y="41497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AAC</a:t>
            </a:r>
          </a:p>
        </p:txBody>
      </p:sp>
      <p:sp>
        <p:nvSpPr>
          <p:cNvPr id="13334" name="Rectangle 21"/>
          <p:cNvSpPr>
            <a:spLocks noChangeArrowheads="1"/>
          </p:cNvSpPr>
          <p:nvPr/>
        </p:nvSpPr>
        <p:spPr bwMode="auto">
          <a:xfrm>
            <a:off x="3888129" y="3573463"/>
            <a:ext cx="1015021"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ja-JP" altLang="en-US" sz="1050">
                <a:latin typeface="HG丸ｺﾞｼｯｸM-PRO" pitchFamily="50" charset="-128"/>
                <a:ea typeface="HG丸ｺﾞｼｯｸM-PRO" pitchFamily="50" charset="-128"/>
              </a:rPr>
              <a:t>スキャン</a:t>
            </a:r>
            <a:r>
              <a:rPr lang="en-US" altLang="ja-JP" sz="1050">
                <a:latin typeface="HG丸ｺﾞｼｯｸM-PRO" pitchFamily="50" charset="-128"/>
                <a:ea typeface="HG丸ｺﾞｼｯｸM-PRO" pitchFamily="50" charset="-128"/>
              </a:rPr>
              <a:t>PDF</a:t>
            </a:r>
            <a:endParaRPr lang="en-US" altLang="ja-JP" sz="1050">
              <a:solidFill>
                <a:srgbClr val="3333CC"/>
              </a:solidFill>
              <a:latin typeface="HG丸ｺﾞｼｯｸM-PRO" pitchFamily="50" charset="-128"/>
              <a:ea typeface="HG丸ｺﾞｼｯｸM-PRO" pitchFamily="50" charset="-128"/>
            </a:endParaRPr>
          </a:p>
        </p:txBody>
      </p:sp>
      <p:sp>
        <p:nvSpPr>
          <p:cNvPr id="13335" name="Rectangle 22"/>
          <p:cNvSpPr>
            <a:spLocks noChangeArrowheads="1"/>
          </p:cNvSpPr>
          <p:nvPr/>
        </p:nvSpPr>
        <p:spPr bwMode="auto">
          <a:xfrm>
            <a:off x="7153062" y="3644900"/>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MP4</a:t>
            </a:r>
            <a:endParaRPr lang="en-US" altLang="ja-JP" sz="1050">
              <a:solidFill>
                <a:srgbClr val="3333CC"/>
              </a:solidFill>
              <a:latin typeface="HG丸ｺﾞｼｯｸM-PRO" pitchFamily="50" charset="-128"/>
              <a:ea typeface="HG丸ｺﾞｼｯｸM-PRO" pitchFamily="50" charset="-128"/>
            </a:endParaRPr>
          </a:p>
        </p:txBody>
      </p:sp>
      <p:sp>
        <p:nvSpPr>
          <p:cNvPr id="13336" name="Rectangle 23"/>
          <p:cNvSpPr>
            <a:spLocks noChangeArrowheads="1"/>
          </p:cNvSpPr>
          <p:nvPr/>
        </p:nvSpPr>
        <p:spPr bwMode="auto">
          <a:xfrm>
            <a:off x="7657888" y="4221163"/>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WMV</a:t>
            </a:r>
          </a:p>
        </p:txBody>
      </p:sp>
      <p:sp>
        <p:nvSpPr>
          <p:cNvPr id="13337" name="Rectangle 24"/>
          <p:cNvSpPr>
            <a:spLocks noChangeArrowheads="1"/>
          </p:cNvSpPr>
          <p:nvPr/>
        </p:nvSpPr>
        <p:spPr bwMode="auto">
          <a:xfrm>
            <a:off x="8521487" y="41497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MWA</a:t>
            </a:r>
          </a:p>
        </p:txBody>
      </p:sp>
      <p:sp>
        <p:nvSpPr>
          <p:cNvPr id="13338" name="Rectangle 25"/>
          <p:cNvSpPr>
            <a:spLocks noChangeArrowheads="1"/>
          </p:cNvSpPr>
          <p:nvPr/>
        </p:nvSpPr>
        <p:spPr bwMode="auto">
          <a:xfrm>
            <a:off x="5209962" y="43656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XML</a:t>
            </a:r>
            <a:endParaRPr lang="en-US" altLang="ja-JP" sz="1050">
              <a:solidFill>
                <a:srgbClr val="3333CC"/>
              </a:solidFill>
              <a:latin typeface="HG丸ｺﾞｼｯｸM-PRO" pitchFamily="50" charset="-128"/>
              <a:ea typeface="HG丸ｺﾞｼｯｸM-PRO" pitchFamily="50" charset="-128"/>
            </a:endParaRPr>
          </a:p>
        </p:txBody>
      </p:sp>
      <p:sp>
        <p:nvSpPr>
          <p:cNvPr id="13339" name="Rectangle 26"/>
          <p:cNvSpPr>
            <a:spLocks noChangeArrowheads="1"/>
          </p:cNvSpPr>
          <p:nvPr/>
        </p:nvSpPr>
        <p:spPr bwMode="auto">
          <a:xfrm>
            <a:off x="6057533" y="4144970"/>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電子ブック</a:t>
            </a:r>
          </a:p>
          <a:p>
            <a:r>
              <a:rPr lang="ja-JP" altLang="en-US" sz="1050">
                <a:latin typeface="HG丸ｺﾞｼｯｸM-PRO" pitchFamily="50" charset="-128"/>
                <a:ea typeface="HG丸ｺﾞｼｯｸM-PRO" pitchFamily="50" charset="-128"/>
              </a:rPr>
              <a:t>携帯用</a:t>
            </a:r>
          </a:p>
          <a:p>
            <a:r>
              <a:rPr lang="en-US" altLang="ja-JP" sz="1050">
                <a:latin typeface="HG丸ｺﾞｼｯｸM-PRO" pitchFamily="50" charset="-128"/>
                <a:ea typeface="HG丸ｺﾞｼｯｸM-PRO" pitchFamily="50" charset="-128"/>
              </a:rPr>
              <a:t>Docomo</a:t>
            </a:r>
            <a:endParaRPr lang="en-US" altLang="ja-JP" sz="1050">
              <a:solidFill>
                <a:srgbClr val="3333CC"/>
              </a:solidFill>
              <a:latin typeface="HG丸ｺﾞｼｯｸM-PRO" pitchFamily="50" charset="-128"/>
              <a:ea typeface="HG丸ｺﾞｼｯｸM-PRO" pitchFamily="50" charset="-128"/>
            </a:endParaRPr>
          </a:p>
        </p:txBody>
      </p:sp>
      <p:sp>
        <p:nvSpPr>
          <p:cNvPr id="13340" name="Rectangle 27"/>
          <p:cNvSpPr>
            <a:spLocks noChangeArrowheads="1"/>
          </p:cNvSpPr>
          <p:nvPr/>
        </p:nvSpPr>
        <p:spPr bwMode="auto">
          <a:xfrm>
            <a:off x="5832107" y="4797432"/>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電子ブック</a:t>
            </a:r>
          </a:p>
          <a:p>
            <a:r>
              <a:rPr lang="ja-JP" altLang="en-US" sz="1050">
                <a:latin typeface="HG丸ｺﾞｼｯｸM-PRO" pitchFamily="50" charset="-128"/>
                <a:ea typeface="HG丸ｺﾞｼｯｸM-PRO" pitchFamily="50" charset="-128"/>
              </a:rPr>
              <a:t>携帯用</a:t>
            </a:r>
          </a:p>
          <a:p>
            <a:r>
              <a:rPr lang="en-US" altLang="ja-JP" sz="1050">
                <a:latin typeface="HG丸ｺﾞｼｯｸM-PRO" pitchFamily="50" charset="-128"/>
                <a:ea typeface="HG丸ｺﾞｼｯｸM-PRO" pitchFamily="50" charset="-128"/>
              </a:rPr>
              <a:t>AU</a:t>
            </a:r>
            <a:endParaRPr lang="en-US" altLang="ja-JP" sz="1050">
              <a:solidFill>
                <a:srgbClr val="3333CC"/>
              </a:solidFill>
              <a:latin typeface="HG丸ｺﾞｼｯｸM-PRO" pitchFamily="50" charset="-128"/>
              <a:ea typeface="HG丸ｺﾞｼｯｸM-PRO" pitchFamily="50" charset="-128"/>
            </a:endParaRPr>
          </a:p>
        </p:txBody>
      </p:sp>
      <p:sp>
        <p:nvSpPr>
          <p:cNvPr id="13341" name="Rectangle 28"/>
          <p:cNvSpPr>
            <a:spLocks noChangeArrowheads="1"/>
          </p:cNvSpPr>
          <p:nvPr/>
        </p:nvSpPr>
        <p:spPr bwMode="auto">
          <a:xfrm>
            <a:off x="6768732" y="4797432"/>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電子ブック</a:t>
            </a:r>
          </a:p>
          <a:p>
            <a:r>
              <a:rPr lang="ja-JP" altLang="en-US" sz="1050">
                <a:latin typeface="HG丸ｺﾞｼｯｸM-PRO" pitchFamily="50" charset="-128"/>
                <a:ea typeface="HG丸ｺﾞｼｯｸM-PRO" pitchFamily="50" charset="-128"/>
              </a:rPr>
              <a:t>携帯用</a:t>
            </a:r>
          </a:p>
          <a:p>
            <a:r>
              <a:rPr lang="en-US" altLang="ja-JP" sz="1050">
                <a:latin typeface="HG丸ｺﾞｼｯｸM-PRO" pitchFamily="50" charset="-128"/>
                <a:ea typeface="HG丸ｺﾞｼｯｸM-PRO" pitchFamily="50" charset="-128"/>
              </a:rPr>
              <a:t>SoftBank</a:t>
            </a:r>
            <a:endParaRPr lang="en-US" altLang="ja-JP" sz="1050">
              <a:solidFill>
                <a:srgbClr val="3333CC"/>
              </a:solidFill>
              <a:latin typeface="HG丸ｺﾞｼｯｸM-PRO" pitchFamily="50" charset="-128"/>
              <a:ea typeface="HG丸ｺﾞｼｯｸM-PRO" pitchFamily="50" charset="-128"/>
            </a:endParaRPr>
          </a:p>
        </p:txBody>
      </p:sp>
      <p:sp>
        <p:nvSpPr>
          <p:cNvPr id="1124381" name="Rectangle 29"/>
          <p:cNvSpPr>
            <a:spLocks noChangeArrowheads="1"/>
          </p:cNvSpPr>
          <p:nvPr/>
        </p:nvSpPr>
        <p:spPr bwMode="auto">
          <a:xfrm>
            <a:off x="1847853" y="5516563"/>
            <a:ext cx="8353425" cy="1008062"/>
          </a:xfrm>
          <a:prstGeom prst="rect">
            <a:avLst/>
          </a:prstGeom>
          <a:solidFill>
            <a:srgbClr val="CCFFCC"/>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latin typeface="HG丸ｺﾞｼｯｸM-PRO" pitchFamily="50" charset="-128"/>
                <a:ea typeface="HG丸ｺﾞｼｯｸM-PRO" pitchFamily="50" charset="-128"/>
              </a:rPr>
              <a:t>個別資料</a:t>
            </a:r>
            <a:endParaRPr lang="en-US" altLang="ja-JP" sz="1050" dirty="0">
              <a:solidFill>
                <a:srgbClr val="3333CC"/>
              </a:solidFill>
              <a:latin typeface="HG丸ｺﾞｼｯｸM-PRO" pitchFamily="50" charset="-128"/>
              <a:ea typeface="HG丸ｺﾞｼｯｸM-PRO" pitchFamily="50" charset="-128"/>
            </a:endParaRPr>
          </a:p>
          <a:p>
            <a:pPr algn="l">
              <a:defRPr/>
            </a:pPr>
            <a:r>
              <a:rPr lang="en-US" altLang="ja-JP" sz="1050" dirty="0">
                <a:solidFill>
                  <a:srgbClr val="3333CC"/>
                </a:solidFill>
                <a:latin typeface="HG丸ｺﾞｼｯｸM-PRO" pitchFamily="50" charset="-128"/>
                <a:ea typeface="HG丸ｺﾞｼｯｸM-PRO" pitchFamily="50" charset="-128"/>
              </a:rPr>
              <a:t>(item)</a:t>
            </a:r>
            <a:endParaRPr lang="ja-JP" altLang="en-US" sz="1050" dirty="0">
              <a:solidFill>
                <a:srgbClr val="3333CC"/>
              </a:solidFill>
              <a:latin typeface="HG丸ｺﾞｼｯｸM-PRO" pitchFamily="50" charset="-128"/>
              <a:ea typeface="HG丸ｺﾞｼｯｸM-PRO" pitchFamily="50" charset="-128"/>
            </a:endParaRPr>
          </a:p>
          <a:p>
            <a:pPr algn="l">
              <a:defRPr/>
            </a:pPr>
            <a:endParaRPr lang="ja-JP" altLang="en-US" sz="1050" dirty="0">
              <a:solidFill>
                <a:srgbClr val="3333CC"/>
              </a:solidFill>
              <a:latin typeface="HG丸ｺﾞｼｯｸM-PRO" pitchFamily="50" charset="-128"/>
              <a:ea typeface="HG丸ｺﾞｼｯｸM-PRO" pitchFamily="50" charset="-128"/>
            </a:endParaRPr>
          </a:p>
        </p:txBody>
      </p:sp>
      <p:sp>
        <p:nvSpPr>
          <p:cNvPr id="13343" name="Rectangle 30"/>
          <p:cNvSpPr>
            <a:spLocks noChangeArrowheads="1"/>
          </p:cNvSpPr>
          <p:nvPr/>
        </p:nvSpPr>
        <p:spPr bwMode="auto">
          <a:xfrm>
            <a:off x="3433768" y="25908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文字</a:t>
            </a:r>
          </a:p>
          <a:p>
            <a:r>
              <a:rPr lang="ja-JP" altLang="en-US" sz="1050">
                <a:latin typeface="HG丸ｺﾞｼｯｸM-PRO" pitchFamily="50" charset="-128"/>
                <a:ea typeface="HG丸ｺﾞｼｯｸM-PRO" pitchFamily="50" charset="-128"/>
              </a:rPr>
              <a:t>英訳版</a:t>
            </a:r>
            <a:endParaRPr lang="ja-JP" altLang="en-US" sz="1050">
              <a:solidFill>
                <a:srgbClr val="3333CC"/>
              </a:solidFill>
              <a:latin typeface="HG丸ｺﾞｼｯｸM-PRO" pitchFamily="50" charset="-128"/>
              <a:ea typeface="HG丸ｺﾞｼｯｸM-PRO" pitchFamily="50" charset="-128"/>
            </a:endParaRPr>
          </a:p>
        </p:txBody>
      </p:sp>
      <p:sp>
        <p:nvSpPr>
          <p:cNvPr id="13344" name="Rectangle 31"/>
          <p:cNvSpPr>
            <a:spLocks noChangeArrowheads="1"/>
          </p:cNvSpPr>
          <p:nvPr/>
        </p:nvSpPr>
        <p:spPr bwMode="auto">
          <a:xfrm>
            <a:off x="2351088" y="5949950"/>
            <a:ext cx="760144" cy="253916"/>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050">
                <a:latin typeface="HG丸ｺﾞｼｯｸM-PRO" pitchFamily="50" charset="-128"/>
                <a:ea typeface="HG丸ｺﾞｼｯｸM-PRO" pitchFamily="50" charset="-128"/>
              </a:rPr>
              <a:t>NDL</a:t>
            </a:r>
            <a:r>
              <a:rPr lang="ja-JP" altLang="en-US" sz="1050">
                <a:latin typeface="HG丸ｺﾞｼｯｸM-PRO" pitchFamily="50" charset="-128"/>
                <a:ea typeface="HG丸ｺﾞｼｯｸM-PRO" pitchFamily="50" charset="-128"/>
              </a:rPr>
              <a:t>蔵書</a:t>
            </a:r>
            <a:endParaRPr lang="ja-JP" altLang="en-US" sz="1050">
              <a:solidFill>
                <a:srgbClr val="3333CC"/>
              </a:solidFill>
              <a:latin typeface="HG丸ｺﾞｼｯｸM-PRO" pitchFamily="50" charset="-128"/>
              <a:ea typeface="HG丸ｺﾞｼｯｸM-PRO" pitchFamily="50" charset="-128"/>
            </a:endParaRPr>
          </a:p>
        </p:txBody>
      </p:sp>
      <p:sp>
        <p:nvSpPr>
          <p:cNvPr id="13345" name="Rectangle 32"/>
          <p:cNvSpPr>
            <a:spLocks noChangeArrowheads="1"/>
          </p:cNvSpPr>
          <p:nvPr/>
        </p:nvSpPr>
        <p:spPr bwMode="auto">
          <a:xfrm>
            <a:off x="3211469" y="5805488"/>
            <a:ext cx="787395" cy="415498"/>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050">
                <a:latin typeface="HG丸ｺﾞｼｯｸM-PRO" pitchFamily="50" charset="-128"/>
                <a:ea typeface="HG丸ｺﾞｼｯｸM-PRO" pitchFamily="50" charset="-128"/>
              </a:rPr>
              <a:t>XX</a:t>
            </a:r>
            <a:r>
              <a:rPr lang="ja-JP" altLang="en-US" sz="1050">
                <a:latin typeface="HG丸ｺﾞｼｯｸM-PRO" pitchFamily="50" charset="-128"/>
                <a:ea typeface="HG丸ｺﾞｼｯｸM-PRO" pitchFamily="50" charset="-128"/>
              </a:rPr>
              <a:t>図書館</a:t>
            </a:r>
          </a:p>
          <a:p>
            <a:r>
              <a:rPr lang="ja-JP" altLang="en-US" sz="1050">
                <a:latin typeface="HG丸ｺﾞｼｯｸM-PRO" pitchFamily="50" charset="-128"/>
                <a:ea typeface="HG丸ｺﾞｼｯｸM-PRO" pitchFamily="50" charset="-128"/>
              </a:rPr>
              <a:t>蔵書</a:t>
            </a:r>
            <a:endParaRPr lang="ja-JP" altLang="en-US" sz="1050">
              <a:solidFill>
                <a:srgbClr val="3333CC"/>
              </a:solidFill>
              <a:latin typeface="HG丸ｺﾞｼｯｸM-PRO" pitchFamily="50" charset="-128"/>
              <a:ea typeface="HG丸ｺﾞｼｯｸM-PRO" pitchFamily="50" charset="-128"/>
            </a:endParaRPr>
          </a:p>
        </p:txBody>
      </p:sp>
      <p:sp>
        <p:nvSpPr>
          <p:cNvPr id="13346" name="Rectangle 33"/>
          <p:cNvSpPr>
            <a:spLocks noChangeArrowheads="1"/>
          </p:cNvSpPr>
          <p:nvPr/>
        </p:nvSpPr>
        <p:spPr bwMode="auto">
          <a:xfrm>
            <a:off x="5490085" y="5805488"/>
            <a:ext cx="1362874"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NDL</a:t>
            </a:r>
            <a:r>
              <a:rPr lang="ja-JP" altLang="en-US" sz="1050">
                <a:latin typeface="HG丸ｺﾞｼｯｸM-PRO" pitchFamily="50" charset="-128"/>
                <a:ea typeface="HG丸ｺﾞｼｯｸM-PRO" pitchFamily="50" charset="-128"/>
              </a:rPr>
              <a:t>が</a:t>
            </a:r>
            <a:r>
              <a:rPr lang="en-US" altLang="ja-JP" sz="1050">
                <a:latin typeface="HG丸ｺﾞｼｯｸM-PRO" pitchFamily="50" charset="-128"/>
                <a:ea typeface="HG丸ｺﾞｼｯｸM-PRO" pitchFamily="50" charset="-128"/>
              </a:rPr>
              <a:t>XX</a:t>
            </a:r>
            <a:r>
              <a:rPr lang="ja-JP" altLang="en-US" sz="1050">
                <a:latin typeface="HG丸ｺﾞｼｯｸM-PRO" pitchFamily="50" charset="-128"/>
                <a:ea typeface="HG丸ｺﾞｼｯｸM-PRO" pitchFamily="50" charset="-128"/>
              </a:rPr>
              <a:t>から収集</a:t>
            </a:r>
            <a:endParaRPr lang="ja-JP" altLang="en-US" sz="1050">
              <a:solidFill>
                <a:srgbClr val="3333CC"/>
              </a:solidFill>
              <a:latin typeface="HG丸ｺﾞｼｯｸM-PRO" pitchFamily="50" charset="-128"/>
              <a:ea typeface="HG丸ｺﾞｼｯｸM-PRO" pitchFamily="50" charset="-128"/>
            </a:endParaRPr>
          </a:p>
        </p:txBody>
      </p:sp>
      <p:sp>
        <p:nvSpPr>
          <p:cNvPr id="13347" name="Rectangle 34"/>
          <p:cNvSpPr>
            <a:spLocks noChangeArrowheads="1"/>
          </p:cNvSpPr>
          <p:nvPr/>
        </p:nvSpPr>
        <p:spPr bwMode="auto">
          <a:xfrm>
            <a:off x="4124066" y="5805488"/>
            <a:ext cx="1298753"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NDL</a:t>
            </a:r>
            <a:r>
              <a:rPr lang="ja-JP" altLang="en-US" sz="1050">
                <a:latin typeface="HG丸ｺﾞｼｯｸM-PRO" pitchFamily="50" charset="-128"/>
                <a:ea typeface="HG丸ｺﾞｼｯｸM-PRO" pitchFamily="50" charset="-128"/>
              </a:rPr>
              <a:t>がデジタル化</a:t>
            </a:r>
            <a:endParaRPr lang="ja-JP" altLang="en-US" sz="1050">
              <a:solidFill>
                <a:srgbClr val="3333CC"/>
              </a:solidFill>
              <a:latin typeface="HG丸ｺﾞｼｯｸM-PRO" pitchFamily="50" charset="-128"/>
              <a:ea typeface="HG丸ｺﾞｼｯｸM-PRO" pitchFamily="50" charset="-128"/>
            </a:endParaRPr>
          </a:p>
        </p:txBody>
      </p:sp>
      <p:sp>
        <p:nvSpPr>
          <p:cNvPr id="13348" name="Rectangle 35"/>
          <p:cNvSpPr>
            <a:spLocks noChangeArrowheads="1"/>
          </p:cNvSpPr>
          <p:nvPr/>
        </p:nvSpPr>
        <p:spPr bwMode="auto">
          <a:xfrm>
            <a:off x="6950785" y="5805488"/>
            <a:ext cx="787395"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デジタル</a:t>
            </a:r>
          </a:p>
          <a:p>
            <a:r>
              <a:rPr lang="en-US" altLang="ja-JP" sz="1050">
                <a:latin typeface="HG丸ｺﾞｼｯｸM-PRO" pitchFamily="50" charset="-128"/>
                <a:ea typeface="HG丸ｺﾞｼｯｸM-PRO" pitchFamily="50" charset="-128"/>
              </a:rPr>
              <a:t>XX</a:t>
            </a:r>
            <a:r>
              <a:rPr lang="ja-JP" altLang="en-US" sz="1050">
                <a:latin typeface="HG丸ｺﾞｼｯｸM-PRO" pitchFamily="50" charset="-128"/>
                <a:ea typeface="HG丸ｺﾞｼｯｸM-PRO" pitchFamily="50" charset="-128"/>
              </a:rPr>
              <a:t>で公開</a:t>
            </a:r>
            <a:endParaRPr lang="ja-JP" altLang="en-US" sz="1050">
              <a:solidFill>
                <a:srgbClr val="3333CC"/>
              </a:solidFill>
              <a:latin typeface="HG丸ｺﾞｼｯｸM-PRO" pitchFamily="50" charset="-128"/>
              <a:ea typeface="HG丸ｺﾞｼｯｸM-PRO" pitchFamily="50" charset="-128"/>
            </a:endParaRPr>
          </a:p>
        </p:txBody>
      </p:sp>
      <p:sp>
        <p:nvSpPr>
          <p:cNvPr id="1124388" name="AutoShape 36"/>
          <p:cNvSpPr>
            <a:spLocks noChangeArrowheads="1"/>
          </p:cNvSpPr>
          <p:nvPr/>
        </p:nvSpPr>
        <p:spPr bwMode="auto">
          <a:xfrm>
            <a:off x="10020300" y="6308732"/>
            <a:ext cx="647700" cy="504825"/>
          </a:xfrm>
          <a:prstGeom prst="wedgeRectCallout">
            <a:avLst>
              <a:gd name="adj1" fmla="val -150245"/>
              <a:gd name="adj2" fmla="val -56602"/>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a:solidFill>
                  <a:srgbClr val="3333CC"/>
                </a:solidFill>
                <a:latin typeface="HG丸ｺﾞｼｯｸM-PRO" pitchFamily="50" charset="-128"/>
                <a:ea typeface="HG丸ｺﾞｼｯｸM-PRO" pitchFamily="50" charset="-128"/>
              </a:rPr>
              <a:t>所蔵情報</a:t>
            </a:r>
          </a:p>
        </p:txBody>
      </p:sp>
      <p:cxnSp>
        <p:nvCxnSpPr>
          <p:cNvPr id="13350" name="AutoShape 37"/>
          <p:cNvCxnSpPr>
            <a:cxnSpLocks noChangeShapeType="1"/>
            <a:stCxn id="13318" idx="2"/>
            <a:endCxn id="13320" idx="0"/>
          </p:cNvCxnSpPr>
          <p:nvPr/>
        </p:nvCxnSpPr>
        <p:spPr bwMode="auto">
          <a:xfrm rot="5400000">
            <a:off x="2338665" y="1710920"/>
            <a:ext cx="1487589" cy="430920"/>
          </a:xfrm>
          <a:prstGeom prst="straightConnector1">
            <a:avLst/>
          </a:prstGeom>
          <a:noFill/>
          <a:ln w="9525">
            <a:solidFill>
              <a:srgbClr val="33CC33"/>
            </a:solidFill>
            <a:round/>
            <a:headEnd/>
            <a:tailEnd type="triangle" w="med" len="med"/>
          </a:ln>
        </p:spPr>
      </p:cxnSp>
      <p:cxnSp>
        <p:nvCxnSpPr>
          <p:cNvPr id="13351" name="AutoShape 38"/>
          <p:cNvCxnSpPr>
            <a:cxnSpLocks noChangeShapeType="1"/>
            <a:stCxn id="13393" idx="2"/>
            <a:endCxn id="13321" idx="0"/>
          </p:cNvCxnSpPr>
          <p:nvPr/>
        </p:nvCxnSpPr>
        <p:spPr bwMode="auto">
          <a:xfrm rot="16200000" flipH="1">
            <a:off x="5044215" y="1178369"/>
            <a:ext cx="663672" cy="1957991"/>
          </a:xfrm>
          <a:prstGeom prst="straightConnector1">
            <a:avLst/>
          </a:prstGeom>
          <a:noFill/>
          <a:ln w="9525">
            <a:solidFill>
              <a:srgbClr val="FF0101"/>
            </a:solidFill>
            <a:round/>
            <a:headEnd/>
            <a:tailEnd type="triangle" w="med" len="med"/>
          </a:ln>
        </p:spPr>
      </p:cxnSp>
      <p:cxnSp>
        <p:nvCxnSpPr>
          <p:cNvPr id="13352" name="AutoShape 39"/>
          <p:cNvCxnSpPr>
            <a:cxnSpLocks noChangeShapeType="1"/>
            <a:stCxn id="13392" idx="2"/>
            <a:endCxn id="13322" idx="0"/>
          </p:cNvCxnSpPr>
          <p:nvPr/>
        </p:nvCxnSpPr>
        <p:spPr bwMode="auto">
          <a:xfrm rot="16200000" flipH="1">
            <a:off x="5657314" y="-688553"/>
            <a:ext cx="666847" cy="5695008"/>
          </a:xfrm>
          <a:prstGeom prst="straightConnector1">
            <a:avLst/>
          </a:prstGeom>
          <a:noFill/>
          <a:ln w="9525">
            <a:solidFill>
              <a:srgbClr val="FF0101"/>
            </a:solidFill>
            <a:round/>
            <a:headEnd/>
            <a:tailEnd type="triangle" w="med" len="med"/>
          </a:ln>
        </p:spPr>
      </p:cxnSp>
      <p:sp>
        <p:nvSpPr>
          <p:cNvPr id="1124392" name="AutoShape 40"/>
          <p:cNvSpPr>
            <a:spLocks noChangeArrowheads="1"/>
          </p:cNvSpPr>
          <p:nvPr/>
        </p:nvSpPr>
        <p:spPr bwMode="auto">
          <a:xfrm>
            <a:off x="9625017" y="4797432"/>
            <a:ext cx="1042987" cy="504825"/>
          </a:xfrm>
          <a:prstGeom prst="wedgeRectCallout">
            <a:avLst>
              <a:gd name="adj1" fmla="val -187139"/>
              <a:gd name="adj2" fmla="val -29560"/>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dirty="0">
                <a:solidFill>
                  <a:srgbClr val="3333CC"/>
                </a:solidFill>
                <a:latin typeface="HG丸ｺﾞｼｯｸM-PRO" pitchFamily="50" charset="-128"/>
                <a:ea typeface="HG丸ｺﾞｼｯｸM-PRO" pitchFamily="50" charset="-128"/>
              </a:rPr>
              <a:t>所蔵場所に無関係</a:t>
            </a:r>
          </a:p>
        </p:txBody>
      </p:sp>
      <p:sp>
        <p:nvSpPr>
          <p:cNvPr id="1124393" name="AutoShape 41"/>
          <p:cNvSpPr>
            <a:spLocks noChangeArrowheads="1"/>
          </p:cNvSpPr>
          <p:nvPr/>
        </p:nvSpPr>
        <p:spPr bwMode="auto">
          <a:xfrm>
            <a:off x="1774825" y="4797432"/>
            <a:ext cx="1728788" cy="576263"/>
          </a:xfrm>
          <a:prstGeom prst="wedgeEllipseCallout">
            <a:avLst>
              <a:gd name="adj1" fmla="val 70111"/>
              <a:gd name="adj2" fmla="val -6199"/>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dirty="0">
                <a:solidFill>
                  <a:srgbClr val="00B050"/>
                </a:solidFill>
                <a:latin typeface="HG丸ｺﾞｼｯｸM-PRO" pitchFamily="50" charset="-128"/>
                <a:ea typeface="HG丸ｺﾞｼｯｸM-PRO" pitchFamily="50" charset="-128"/>
              </a:rPr>
              <a:t>体現形の集合が目録</a:t>
            </a:r>
          </a:p>
        </p:txBody>
      </p:sp>
      <p:sp>
        <p:nvSpPr>
          <p:cNvPr id="1124394" name="AutoShape 42"/>
          <p:cNvSpPr>
            <a:spLocks noChangeArrowheads="1"/>
          </p:cNvSpPr>
          <p:nvPr/>
        </p:nvSpPr>
        <p:spPr bwMode="auto">
          <a:xfrm>
            <a:off x="4238612" y="6499232"/>
            <a:ext cx="2089150" cy="358775"/>
          </a:xfrm>
          <a:prstGeom prst="wedgeEllipseCallout">
            <a:avLst>
              <a:gd name="adj1" fmla="val -53495"/>
              <a:gd name="adj2" fmla="val -74338"/>
            </a:avLst>
          </a:prstGeom>
          <a:solidFill>
            <a:srgbClr val="FFFFCC"/>
          </a:solidFill>
          <a:ln w="38100" algn="ctr">
            <a:solidFill>
              <a:srgbClr val="C0000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dirty="0">
                <a:solidFill>
                  <a:srgbClr val="C00000"/>
                </a:solidFill>
                <a:latin typeface="HG丸ｺﾞｼｯｸM-PRO" pitchFamily="50" charset="-128"/>
                <a:ea typeface="HG丸ｺﾞｼｯｸM-PRO" pitchFamily="50" charset="-128"/>
              </a:rPr>
              <a:t>所蔵館毎情報</a:t>
            </a:r>
          </a:p>
        </p:txBody>
      </p:sp>
      <p:cxnSp>
        <p:nvCxnSpPr>
          <p:cNvPr id="13358" name="AutoShape 45"/>
          <p:cNvCxnSpPr>
            <a:cxnSpLocks noChangeShapeType="1"/>
            <a:stCxn id="13325" idx="2"/>
            <a:endCxn id="13344" idx="0"/>
          </p:cNvCxnSpPr>
          <p:nvPr/>
        </p:nvCxnSpPr>
        <p:spPr bwMode="auto">
          <a:xfrm rot="16200000" flipH="1">
            <a:off x="1699227" y="4918017"/>
            <a:ext cx="1619334" cy="444532"/>
          </a:xfrm>
          <a:prstGeom prst="straightConnector1">
            <a:avLst/>
          </a:prstGeom>
          <a:noFill/>
          <a:ln w="9525">
            <a:solidFill>
              <a:srgbClr val="33CC33"/>
            </a:solidFill>
            <a:round/>
            <a:headEnd/>
            <a:tailEnd type="triangle" w="med" len="med"/>
          </a:ln>
        </p:spPr>
      </p:cxnSp>
      <p:cxnSp>
        <p:nvCxnSpPr>
          <p:cNvPr id="13359" name="AutoShape 46"/>
          <p:cNvCxnSpPr>
            <a:cxnSpLocks noChangeShapeType="1"/>
            <a:stCxn id="13325" idx="2"/>
            <a:endCxn id="13345" idx="0"/>
          </p:cNvCxnSpPr>
          <p:nvPr/>
        </p:nvCxnSpPr>
        <p:spPr bwMode="auto">
          <a:xfrm rot="16200000" flipH="1">
            <a:off x="2208461" y="4408783"/>
            <a:ext cx="1474872" cy="1318538"/>
          </a:xfrm>
          <a:prstGeom prst="straightConnector1">
            <a:avLst/>
          </a:prstGeom>
          <a:noFill/>
          <a:ln w="9525">
            <a:solidFill>
              <a:srgbClr val="33CC33"/>
            </a:solidFill>
            <a:round/>
            <a:headEnd/>
            <a:tailEnd type="triangle" w="med" len="med"/>
          </a:ln>
        </p:spPr>
      </p:cxnSp>
      <p:cxnSp>
        <p:nvCxnSpPr>
          <p:cNvPr id="13360" name="AutoShape 47"/>
          <p:cNvCxnSpPr>
            <a:cxnSpLocks noChangeShapeType="1"/>
            <a:stCxn id="13328" idx="2"/>
            <a:endCxn id="13344" idx="0"/>
          </p:cNvCxnSpPr>
          <p:nvPr/>
        </p:nvCxnSpPr>
        <p:spPr bwMode="auto">
          <a:xfrm rot="5400000">
            <a:off x="2307599" y="4970077"/>
            <a:ext cx="1403434" cy="556312"/>
          </a:xfrm>
          <a:prstGeom prst="straightConnector1">
            <a:avLst/>
          </a:prstGeom>
          <a:noFill/>
          <a:ln w="9525">
            <a:solidFill>
              <a:srgbClr val="33CC33"/>
            </a:solidFill>
            <a:round/>
            <a:headEnd/>
            <a:tailEnd type="triangle" w="med" len="med"/>
          </a:ln>
        </p:spPr>
      </p:cxnSp>
      <p:cxnSp>
        <p:nvCxnSpPr>
          <p:cNvPr id="13361" name="AutoShape 48"/>
          <p:cNvCxnSpPr>
            <a:cxnSpLocks noChangeShapeType="1"/>
            <a:stCxn id="13328" idx="2"/>
            <a:endCxn id="13345" idx="0"/>
          </p:cNvCxnSpPr>
          <p:nvPr/>
        </p:nvCxnSpPr>
        <p:spPr bwMode="auto">
          <a:xfrm rot="16200000" flipH="1">
            <a:off x="2816833" y="5017155"/>
            <a:ext cx="1258972" cy="317694"/>
          </a:xfrm>
          <a:prstGeom prst="straightConnector1">
            <a:avLst/>
          </a:prstGeom>
          <a:noFill/>
          <a:ln w="9525">
            <a:solidFill>
              <a:srgbClr val="33CC33"/>
            </a:solidFill>
            <a:round/>
            <a:headEnd/>
            <a:tailEnd type="triangle" w="med" len="med"/>
          </a:ln>
        </p:spPr>
      </p:cxnSp>
      <p:cxnSp>
        <p:nvCxnSpPr>
          <p:cNvPr id="13362" name="AutoShape 49"/>
          <p:cNvCxnSpPr>
            <a:cxnSpLocks noChangeShapeType="1"/>
            <a:stCxn id="13323" idx="2"/>
            <a:endCxn id="13328" idx="0"/>
          </p:cNvCxnSpPr>
          <p:nvPr/>
        </p:nvCxnSpPr>
        <p:spPr bwMode="auto">
          <a:xfrm rot="5400000">
            <a:off x="3300872" y="2805916"/>
            <a:ext cx="1473284" cy="1500084"/>
          </a:xfrm>
          <a:prstGeom prst="straightConnector1">
            <a:avLst/>
          </a:prstGeom>
          <a:noFill/>
          <a:ln w="9525">
            <a:solidFill>
              <a:srgbClr val="33CC33"/>
            </a:solidFill>
            <a:round/>
            <a:headEnd/>
            <a:tailEnd type="triangle" w="med" len="med"/>
          </a:ln>
        </p:spPr>
      </p:cxnSp>
      <p:cxnSp>
        <p:nvCxnSpPr>
          <p:cNvPr id="13363" name="AutoShape 50"/>
          <p:cNvCxnSpPr>
            <a:cxnSpLocks noChangeShapeType="1"/>
            <a:stCxn id="13320" idx="2"/>
            <a:endCxn id="13383" idx="0"/>
          </p:cNvCxnSpPr>
          <p:nvPr/>
        </p:nvCxnSpPr>
        <p:spPr bwMode="auto">
          <a:xfrm rot="16200000" flipH="1">
            <a:off x="2733129" y="3057961"/>
            <a:ext cx="504909" cy="237169"/>
          </a:xfrm>
          <a:prstGeom prst="straightConnector1">
            <a:avLst/>
          </a:prstGeom>
          <a:noFill/>
          <a:ln w="9525">
            <a:solidFill>
              <a:srgbClr val="33CC33"/>
            </a:solidFill>
            <a:round/>
            <a:headEnd/>
            <a:tailEnd type="triangle" w="med" len="med"/>
          </a:ln>
        </p:spPr>
      </p:cxnSp>
      <p:cxnSp>
        <p:nvCxnSpPr>
          <p:cNvPr id="13364" name="AutoShape 51"/>
          <p:cNvCxnSpPr>
            <a:cxnSpLocks noChangeShapeType="1"/>
            <a:stCxn id="13318" idx="2"/>
            <a:endCxn id="13393" idx="0"/>
          </p:cNvCxnSpPr>
          <p:nvPr/>
        </p:nvCxnSpPr>
        <p:spPr bwMode="auto">
          <a:xfrm rot="16200000" flipH="1">
            <a:off x="3652974" y="827530"/>
            <a:ext cx="389026" cy="1099138"/>
          </a:xfrm>
          <a:prstGeom prst="straightConnector1">
            <a:avLst/>
          </a:prstGeom>
          <a:noFill/>
          <a:ln w="9525">
            <a:solidFill>
              <a:srgbClr val="33CC33"/>
            </a:solidFill>
            <a:round/>
            <a:headEnd/>
            <a:tailEnd type="triangle" w="med" len="med"/>
          </a:ln>
        </p:spPr>
      </p:cxnSp>
      <p:cxnSp>
        <p:nvCxnSpPr>
          <p:cNvPr id="13365" name="AutoShape 52"/>
          <p:cNvCxnSpPr>
            <a:cxnSpLocks noChangeShapeType="1"/>
            <a:stCxn id="13320" idx="2"/>
            <a:endCxn id="13330" idx="0"/>
          </p:cNvCxnSpPr>
          <p:nvPr/>
        </p:nvCxnSpPr>
        <p:spPr bwMode="auto">
          <a:xfrm rot="16200000" flipH="1">
            <a:off x="4387779" y="1403310"/>
            <a:ext cx="649372" cy="3690935"/>
          </a:xfrm>
          <a:prstGeom prst="straightConnector1">
            <a:avLst/>
          </a:prstGeom>
          <a:noFill/>
          <a:ln w="9525">
            <a:solidFill>
              <a:srgbClr val="FF0101"/>
            </a:solidFill>
            <a:round/>
            <a:headEnd/>
            <a:tailEnd type="triangle" w="med" len="med"/>
          </a:ln>
        </p:spPr>
      </p:cxnSp>
      <p:cxnSp>
        <p:nvCxnSpPr>
          <p:cNvPr id="13366" name="AutoShape 53"/>
          <p:cNvCxnSpPr>
            <a:cxnSpLocks noChangeShapeType="1"/>
            <a:stCxn id="13330" idx="2"/>
            <a:endCxn id="13346" idx="0"/>
          </p:cNvCxnSpPr>
          <p:nvPr/>
        </p:nvCxnSpPr>
        <p:spPr bwMode="auto">
          <a:xfrm rot="5400000">
            <a:off x="5456466" y="4704020"/>
            <a:ext cx="1816527" cy="386411"/>
          </a:xfrm>
          <a:prstGeom prst="straightConnector1">
            <a:avLst/>
          </a:prstGeom>
          <a:noFill/>
          <a:ln w="9525">
            <a:solidFill>
              <a:srgbClr val="FF0101"/>
            </a:solidFill>
            <a:round/>
            <a:headEnd/>
            <a:tailEnd type="triangle" w="med" len="med"/>
          </a:ln>
        </p:spPr>
      </p:cxnSp>
      <p:cxnSp>
        <p:nvCxnSpPr>
          <p:cNvPr id="13367" name="AutoShape 54"/>
          <p:cNvCxnSpPr>
            <a:cxnSpLocks noChangeShapeType="1"/>
            <a:stCxn id="13330" idx="2"/>
            <a:endCxn id="13348" idx="0"/>
          </p:cNvCxnSpPr>
          <p:nvPr/>
        </p:nvCxnSpPr>
        <p:spPr bwMode="auto">
          <a:xfrm rot="16200000" flipH="1">
            <a:off x="6042945" y="4503950"/>
            <a:ext cx="1816527" cy="786549"/>
          </a:xfrm>
          <a:prstGeom prst="straightConnector1">
            <a:avLst/>
          </a:prstGeom>
          <a:noFill/>
          <a:ln w="9525">
            <a:solidFill>
              <a:srgbClr val="FF0101"/>
            </a:solidFill>
            <a:round/>
            <a:headEnd/>
            <a:tailEnd type="triangle" w="med" len="med"/>
          </a:ln>
        </p:spPr>
      </p:cxnSp>
      <p:cxnSp>
        <p:nvCxnSpPr>
          <p:cNvPr id="13368" name="AutoShape 55"/>
          <p:cNvCxnSpPr>
            <a:cxnSpLocks noChangeShapeType="1"/>
            <a:stCxn id="13325" idx="2"/>
            <a:endCxn id="13347" idx="0"/>
          </p:cNvCxnSpPr>
          <p:nvPr/>
        </p:nvCxnSpPr>
        <p:spPr bwMode="auto">
          <a:xfrm rot="16200000" flipH="1">
            <a:off x="2792599" y="3824645"/>
            <a:ext cx="1474872" cy="2486814"/>
          </a:xfrm>
          <a:prstGeom prst="straightConnector1">
            <a:avLst/>
          </a:prstGeom>
          <a:noFill/>
          <a:ln w="9525">
            <a:solidFill>
              <a:srgbClr val="FF0101"/>
            </a:solidFill>
            <a:round/>
            <a:headEnd/>
            <a:tailEnd type="triangle" w="med" len="med"/>
          </a:ln>
        </p:spPr>
      </p:cxnSp>
      <p:cxnSp>
        <p:nvCxnSpPr>
          <p:cNvPr id="13369" name="AutoShape 56"/>
          <p:cNvCxnSpPr>
            <a:cxnSpLocks noChangeShapeType="1"/>
            <a:stCxn id="13325" idx="3"/>
            <a:endCxn id="13334" idx="1"/>
          </p:cNvCxnSpPr>
          <p:nvPr/>
        </p:nvCxnSpPr>
        <p:spPr bwMode="auto">
          <a:xfrm flipV="1">
            <a:off x="2580940" y="3781212"/>
            <a:ext cx="1307189" cy="422446"/>
          </a:xfrm>
          <a:prstGeom prst="straightConnector1">
            <a:avLst/>
          </a:prstGeom>
          <a:noFill/>
          <a:ln w="9525">
            <a:solidFill>
              <a:srgbClr val="FF0101"/>
            </a:solidFill>
            <a:round/>
            <a:headEnd/>
            <a:tailEnd type="triangle" w="med" len="med"/>
          </a:ln>
        </p:spPr>
      </p:cxnSp>
      <p:cxnSp>
        <p:nvCxnSpPr>
          <p:cNvPr id="13370" name="AutoShape 57"/>
          <p:cNvCxnSpPr>
            <a:cxnSpLocks noChangeShapeType="1"/>
            <a:stCxn id="13334" idx="2"/>
            <a:endCxn id="13331" idx="0"/>
          </p:cNvCxnSpPr>
          <p:nvPr/>
        </p:nvCxnSpPr>
        <p:spPr bwMode="auto">
          <a:xfrm rot="16200000" flipH="1">
            <a:off x="4204805" y="4179796"/>
            <a:ext cx="519539" cy="137868"/>
          </a:xfrm>
          <a:prstGeom prst="straightConnector1">
            <a:avLst/>
          </a:prstGeom>
          <a:noFill/>
          <a:ln w="9525">
            <a:solidFill>
              <a:srgbClr val="FF0101"/>
            </a:solidFill>
            <a:round/>
            <a:headEnd/>
            <a:tailEnd type="triangle" w="med" len="med"/>
          </a:ln>
        </p:spPr>
      </p:cxnSp>
      <p:cxnSp>
        <p:nvCxnSpPr>
          <p:cNvPr id="13371" name="AutoShape 58"/>
          <p:cNvCxnSpPr>
            <a:cxnSpLocks noChangeShapeType="1"/>
            <a:stCxn id="13331" idx="2"/>
            <a:endCxn id="13347" idx="0"/>
          </p:cNvCxnSpPr>
          <p:nvPr/>
        </p:nvCxnSpPr>
        <p:spPr bwMode="auto">
          <a:xfrm rot="16200000" flipH="1">
            <a:off x="4212729" y="5244776"/>
            <a:ext cx="881490" cy="239935"/>
          </a:xfrm>
          <a:prstGeom prst="straightConnector1">
            <a:avLst/>
          </a:prstGeom>
          <a:noFill/>
          <a:ln w="9525">
            <a:solidFill>
              <a:srgbClr val="FF0101"/>
            </a:solidFill>
            <a:round/>
            <a:headEnd/>
            <a:tailEnd type="triangle" w="med" len="med"/>
          </a:ln>
        </p:spPr>
      </p:cxnSp>
      <p:cxnSp>
        <p:nvCxnSpPr>
          <p:cNvPr id="13372" name="AutoShape 59"/>
          <p:cNvCxnSpPr>
            <a:cxnSpLocks noChangeShapeType="1"/>
            <a:stCxn id="13321" idx="2"/>
            <a:endCxn id="13335" idx="0"/>
          </p:cNvCxnSpPr>
          <p:nvPr/>
        </p:nvCxnSpPr>
        <p:spPr bwMode="auto">
          <a:xfrm rot="16200000" flipH="1">
            <a:off x="6564772" y="2694973"/>
            <a:ext cx="740202" cy="1159652"/>
          </a:xfrm>
          <a:prstGeom prst="straightConnector1">
            <a:avLst/>
          </a:prstGeom>
          <a:noFill/>
          <a:ln w="9525">
            <a:solidFill>
              <a:srgbClr val="FF0101"/>
            </a:solidFill>
            <a:round/>
            <a:headEnd/>
            <a:tailEnd type="triangle" w="med" len="med"/>
          </a:ln>
        </p:spPr>
      </p:cxnSp>
      <p:cxnSp>
        <p:nvCxnSpPr>
          <p:cNvPr id="13373" name="AutoShape 60"/>
          <p:cNvCxnSpPr>
            <a:cxnSpLocks noChangeShapeType="1"/>
            <a:stCxn id="13321" idx="2"/>
            <a:endCxn id="13336" idx="0"/>
          </p:cNvCxnSpPr>
          <p:nvPr/>
        </p:nvCxnSpPr>
        <p:spPr bwMode="auto">
          <a:xfrm rot="16200000" flipH="1">
            <a:off x="6529055" y="2730691"/>
            <a:ext cx="1316465" cy="1664478"/>
          </a:xfrm>
          <a:prstGeom prst="straightConnector1">
            <a:avLst/>
          </a:prstGeom>
          <a:noFill/>
          <a:ln w="9525">
            <a:solidFill>
              <a:srgbClr val="FF0101"/>
            </a:solidFill>
            <a:round/>
            <a:headEnd/>
            <a:tailEnd type="triangle" w="med" len="med"/>
          </a:ln>
        </p:spPr>
      </p:cxnSp>
      <p:cxnSp>
        <p:nvCxnSpPr>
          <p:cNvPr id="13374" name="AutoShape 61"/>
          <p:cNvCxnSpPr>
            <a:cxnSpLocks noChangeShapeType="1"/>
            <a:stCxn id="13322" idx="2"/>
            <a:endCxn id="13332" idx="0"/>
          </p:cNvCxnSpPr>
          <p:nvPr/>
        </p:nvCxnSpPr>
        <p:spPr bwMode="auto">
          <a:xfrm rot="16200000" flipH="1">
            <a:off x="8636633" y="3109481"/>
            <a:ext cx="737027" cy="333810"/>
          </a:xfrm>
          <a:prstGeom prst="straightConnector1">
            <a:avLst/>
          </a:prstGeom>
          <a:noFill/>
          <a:ln w="9525">
            <a:solidFill>
              <a:srgbClr val="FF0101"/>
            </a:solidFill>
            <a:round/>
            <a:headEnd/>
            <a:tailEnd type="triangle" w="med" len="med"/>
          </a:ln>
        </p:spPr>
      </p:cxnSp>
      <p:cxnSp>
        <p:nvCxnSpPr>
          <p:cNvPr id="13375" name="AutoShape 62"/>
          <p:cNvCxnSpPr>
            <a:cxnSpLocks noChangeShapeType="1"/>
            <a:stCxn id="13322" idx="2"/>
            <a:endCxn id="13333" idx="0"/>
          </p:cNvCxnSpPr>
          <p:nvPr/>
        </p:nvCxnSpPr>
        <p:spPr bwMode="auto">
          <a:xfrm rot="16200000" flipH="1">
            <a:off x="8635837" y="3110276"/>
            <a:ext cx="1241852" cy="837047"/>
          </a:xfrm>
          <a:prstGeom prst="straightConnector1">
            <a:avLst/>
          </a:prstGeom>
          <a:noFill/>
          <a:ln w="9525">
            <a:solidFill>
              <a:srgbClr val="FF0101"/>
            </a:solidFill>
            <a:round/>
            <a:headEnd/>
            <a:tailEnd type="triangle" w="med" len="med"/>
          </a:ln>
        </p:spPr>
      </p:cxnSp>
      <p:cxnSp>
        <p:nvCxnSpPr>
          <p:cNvPr id="13376" name="AutoShape 63"/>
          <p:cNvCxnSpPr>
            <a:cxnSpLocks noChangeShapeType="1"/>
            <a:stCxn id="13332" idx="2"/>
            <a:endCxn id="13346" idx="0"/>
          </p:cNvCxnSpPr>
          <p:nvPr/>
        </p:nvCxnSpPr>
        <p:spPr bwMode="auto">
          <a:xfrm rot="5400000">
            <a:off x="6799241" y="3432679"/>
            <a:ext cx="1745090" cy="3000528"/>
          </a:xfrm>
          <a:prstGeom prst="straightConnector1">
            <a:avLst/>
          </a:prstGeom>
          <a:noFill/>
          <a:ln w="9525">
            <a:solidFill>
              <a:srgbClr val="FF0101"/>
            </a:solidFill>
            <a:round/>
            <a:headEnd/>
            <a:tailEnd type="triangle" w="med" len="med"/>
          </a:ln>
        </p:spPr>
      </p:cxnSp>
      <p:cxnSp>
        <p:nvCxnSpPr>
          <p:cNvPr id="13377" name="AutoShape 64"/>
          <p:cNvCxnSpPr>
            <a:cxnSpLocks noChangeShapeType="1"/>
            <a:stCxn id="13332" idx="2"/>
            <a:endCxn id="13348" idx="0"/>
          </p:cNvCxnSpPr>
          <p:nvPr/>
        </p:nvCxnSpPr>
        <p:spPr bwMode="auto">
          <a:xfrm rot="5400000">
            <a:off x="7385721" y="4019159"/>
            <a:ext cx="1745090" cy="1827568"/>
          </a:xfrm>
          <a:prstGeom prst="straightConnector1">
            <a:avLst/>
          </a:prstGeom>
          <a:noFill/>
          <a:ln w="9525">
            <a:solidFill>
              <a:srgbClr val="FF0101"/>
            </a:solidFill>
            <a:round/>
            <a:headEnd/>
            <a:tailEnd type="triangle" w="med" len="med"/>
          </a:ln>
        </p:spPr>
      </p:cxnSp>
      <p:cxnSp>
        <p:nvCxnSpPr>
          <p:cNvPr id="13378" name="AutoShape 65"/>
          <p:cNvCxnSpPr>
            <a:cxnSpLocks noChangeShapeType="1"/>
            <a:stCxn id="13334" idx="3"/>
            <a:endCxn id="13329" idx="1"/>
          </p:cNvCxnSpPr>
          <p:nvPr/>
        </p:nvCxnSpPr>
        <p:spPr bwMode="auto">
          <a:xfrm>
            <a:off x="4903149" y="3781213"/>
            <a:ext cx="140000" cy="142875"/>
          </a:xfrm>
          <a:prstGeom prst="straightConnector1">
            <a:avLst/>
          </a:prstGeom>
          <a:noFill/>
          <a:ln w="9525">
            <a:solidFill>
              <a:srgbClr val="FF0101"/>
            </a:solidFill>
            <a:round/>
            <a:headEnd/>
            <a:tailEnd type="triangle" w="med" len="med"/>
          </a:ln>
        </p:spPr>
      </p:cxnSp>
      <p:cxnSp>
        <p:nvCxnSpPr>
          <p:cNvPr id="13379" name="AutoShape 66"/>
          <p:cNvCxnSpPr>
            <a:cxnSpLocks noChangeShapeType="1"/>
            <a:stCxn id="13329" idx="2"/>
            <a:endCxn id="13338" idx="0"/>
          </p:cNvCxnSpPr>
          <p:nvPr/>
        </p:nvCxnSpPr>
        <p:spPr bwMode="auto">
          <a:xfrm rot="16200000" flipH="1">
            <a:off x="5447442" y="4241467"/>
            <a:ext cx="233789" cy="14527"/>
          </a:xfrm>
          <a:prstGeom prst="straightConnector1">
            <a:avLst/>
          </a:prstGeom>
          <a:noFill/>
          <a:ln w="9525">
            <a:solidFill>
              <a:srgbClr val="FF0101"/>
            </a:solidFill>
            <a:round/>
            <a:headEnd/>
            <a:tailEnd type="triangle" w="med" len="med"/>
          </a:ln>
        </p:spPr>
      </p:cxnSp>
      <p:cxnSp>
        <p:nvCxnSpPr>
          <p:cNvPr id="13380" name="AutoShape 67"/>
          <p:cNvCxnSpPr>
            <a:cxnSpLocks noChangeShapeType="1"/>
            <a:stCxn id="13338" idx="2"/>
            <a:endCxn id="13346" idx="0"/>
          </p:cNvCxnSpPr>
          <p:nvPr/>
        </p:nvCxnSpPr>
        <p:spPr bwMode="auto">
          <a:xfrm rot="16200000" flipH="1">
            <a:off x="5359379" y="4993344"/>
            <a:ext cx="1024365" cy="599923"/>
          </a:xfrm>
          <a:prstGeom prst="straightConnector1">
            <a:avLst/>
          </a:prstGeom>
          <a:noFill/>
          <a:ln w="9525">
            <a:solidFill>
              <a:srgbClr val="FF0101"/>
            </a:solidFill>
            <a:round/>
            <a:headEnd/>
            <a:tailEnd type="triangle" w="med" len="med"/>
          </a:ln>
        </p:spPr>
      </p:cxnSp>
      <p:cxnSp>
        <p:nvCxnSpPr>
          <p:cNvPr id="13381" name="AutoShape 68"/>
          <p:cNvCxnSpPr>
            <a:cxnSpLocks noChangeShapeType="1"/>
            <a:stCxn id="13334" idx="2"/>
            <a:endCxn id="13347" idx="0"/>
          </p:cNvCxnSpPr>
          <p:nvPr/>
        </p:nvCxnSpPr>
        <p:spPr bwMode="auto">
          <a:xfrm rot="16200000" flipH="1">
            <a:off x="3676278" y="4708323"/>
            <a:ext cx="1816527" cy="377803"/>
          </a:xfrm>
          <a:prstGeom prst="straightConnector1">
            <a:avLst/>
          </a:prstGeom>
          <a:noFill/>
          <a:ln w="9525">
            <a:solidFill>
              <a:srgbClr val="FF0101"/>
            </a:solidFill>
            <a:round/>
            <a:headEnd/>
            <a:tailEnd type="triangle" w="med" len="med"/>
          </a:ln>
        </p:spPr>
      </p:cxnSp>
      <p:cxnSp>
        <p:nvCxnSpPr>
          <p:cNvPr id="13382" name="AutoShape 69"/>
          <p:cNvCxnSpPr>
            <a:cxnSpLocks noChangeShapeType="1"/>
            <a:stCxn id="13320" idx="2"/>
            <a:endCxn id="13329" idx="0"/>
          </p:cNvCxnSpPr>
          <p:nvPr/>
        </p:nvCxnSpPr>
        <p:spPr bwMode="auto">
          <a:xfrm rot="16200000" flipH="1">
            <a:off x="3815913" y="1975177"/>
            <a:ext cx="792247" cy="2690074"/>
          </a:xfrm>
          <a:prstGeom prst="straightConnector1">
            <a:avLst/>
          </a:prstGeom>
          <a:noFill/>
          <a:ln w="9525">
            <a:solidFill>
              <a:srgbClr val="FF0101"/>
            </a:solidFill>
            <a:round/>
            <a:headEnd/>
            <a:tailEnd type="triangle" w="med" len="med"/>
          </a:ln>
        </p:spPr>
      </p:cxnSp>
      <p:sp>
        <p:nvSpPr>
          <p:cNvPr id="13383" name="Rectangle 70"/>
          <p:cNvSpPr>
            <a:spLocks noChangeArrowheads="1"/>
          </p:cNvSpPr>
          <p:nvPr/>
        </p:nvSpPr>
        <p:spPr bwMode="auto">
          <a:xfrm>
            <a:off x="2809856" y="34290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dirty="0">
                <a:solidFill>
                  <a:srgbClr val="3333CC"/>
                </a:solidFill>
                <a:latin typeface="HG丸ｺﾞｼｯｸM-PRO" pitchFamily="50" charset="-128"/>
                <a:ea typeface="HG丸ｺﾞｼｯｸM-PRO" pitchFamily="50" charset="-128"/>
              </a:rPr>
              <a:t>印刷用</a:t>
            </a:r>
          </a:p>
          <a:p>
            <a:r>
              <a:rPr lang="ja-JP" altLang="en-US" sz="1050" dirty="0">
                <a:solidFill>
                  <a:srgbClr val="3333CC"/>
                </a:solidFill>
                <a:latin typeface="HG丸ｺﾞｼｯｸM-PRO" pitchFamily="50" charset="-128"/>
                <a:ea typeface="HG丸ｺﾞｼｯｸM-PRO" pitchFamily="50" charset="-128"/>
              </a:rPr>
              <a:t>原本</a:t>
            </a:r>
          </a:p>
        </p:txBody>
      </p:sp>
      <p:cxnSp>
        <p:nvCxnSpPr>
          <p:cNvPr id="13384" name="AutoShape 71"/>
          <p:cNvCxnSpPr>
            <a:cxnSpLocks noChangeShapeType="1"/>
            <a:stCxn id="13383" idx="2"/>
            <a:endCxn id="13325" idx="0"/>
          </p:cNvCxnSpPr>
          <p:nvPr/>
        </p:nvCxnSpPr>
        <p:spPr bwMode="auto">
          <a:xfrm rot="5400000">
            <a:off x="2579297" y="3551831"/>
            <a:ext cx="232202" cy="817539"/>
          </a:xfrm>
          <a:prstGeom prst="straightConnector1">
            <a:avLst/>
          </a:prstGeom>
          <a:noFill/>
          <a:ln w="9525">
            <a:solidFill>
              <a:srgbClr val="33CC33"/>
            </a:solidFill>
            <a:round/>
            <a:headEnd/>
            <a:tailEnd type="triangle" w="med" len="med"/>
          </a:ln>
        </p:spPr>
      </p:cxnSp>
      <p:sp>
        <p:nvSpPr>
          <p:cNvPr id="13385" name="AutoShape 72"/>
          <p:cNvSpPr>
            <a:spLocks noChangeArrowheads="1"/>
          </p:cNvSpPr>
          <p:nvPr/>
        </p:nvSpPr>
        <p:spPr bwMode="auto">
          <a:xfrm>
            <a:off x="8059750" y="714356"/>
            <a:ext cx="2608250" cy="949314"/>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lstStyle/>
          <a:p>
            <a:r>
              <a:rPr lang="en-US" altLang="ja-JP" sz="1050" dirty="0">
                <a:solidFill>
                  <a:schemeClr val="accent2"/>
                </a:solidFill>
                <a:latin typeface="HG丸ｺﾞｼｯｸM-PRO" pitchFamily="50" charset="-128"/>
                <a:ea typeface="HG丸ｺﾞｼｯｸM-PRO" pitchFamily="50" charset="-128"/>
              </a:rPr>
              <a:t>『</a:t>
            </a:r>
            <a:r>
              <a:rPr lang="ja-JP" altLang="en-US" sz="1050" dirty="0">
                <a:solidFill>
                  <a:schemeClr val="accent2"/>
                </a:solidFill>
                <a:latin typeface="HG丸ｺﾞｼｯｸM-PRO" pitchFamily="50" charset="-128"/>
                <a:ea typeface="HG丸ｺﾞｼｯｸM-PRO" pitchFamily="50" charset="-128"/>
              </a:rPr>
              <a:t>書誌レコードの機能要件</a:t>
            </a:r>
            <a:br>
              <a:rPr lang="ja-JP" altLang="en-US" sz="1050" dirty="0">
                <a:solidFill>
                  <a:schemeClr val="accent2"/>
                </a:solidFill>
                <a:latin typeface="HG丸ｺﾞｼｯｸM-PRO" pitchFamily="50" charset="-128"/>
                <a:ea typeface="HG丸ｺﾞｼｯｸM-PRO" pitchFamily="50" charset="-128"/>
              </a:rPr>
            </a:br>
            <a:r>
              <a:rPr lang="ja-JP" altLang="en-US" sz="1050" dirty="0">
                <a:solidFill>
                  <a:schemeClr val="accent2"/>
                </a:solidFill>
                <a:latin typeface="HG丸ｺﾞｼｯｸM-PRO" pitchFamily="50" charset="-128"/>
                <a:ea typeface="HG丸ｺﾞｼｯｸM-PRO" pitchFamily="50" charset="-128"/>
              </a:rPr>
              <a:t>（</a:t>
            </a:r>
            <a:r>
              <a:rPr lang="en-US" altLang="ja-JP" sz="1050" dirty="0">
                <a:solidFill>
                  <a:schemeClr val="accent2"/>
                </a:solidFill>
                <a:latin typeface="HG丸ｺﾞｼｯｸM-PRO" pitchFamily="50" charset="-128"/>
                <a:ea typeface="HG丸ｺﾞｼｯｸM-PRO" pitchFamily="50" charset="-128"/>
              </a:rPr>
              <a:t>Functional Requirements </a:t>
            </a:r>
          </a:p>
          <a:p>
            <a:r>
              <a:rPr lang="en-US" altLang="ja-JP" sz="1050" dirty="0">
                <a:solidFill>
                  <a:schemeClr val="accent2"/>
                </a:solidFill>
                <a:latin typeface="HG丸ｺﾞｼｯｸM-PRO" pitchFamily="50" charset="-128"/>
                <a:ea typeface="HG丸ｺﾞｼｯｸM-PRO" pitchFamily="50" charset="-128"/>
              </a:rPr>
              <a:t>for Bibliographic Records</a:t>
            </a:r>
            <a:r>
              <a:rPr lang="ja-JP" altLang="en-US" sz="1050" dirty="0">
                <a:solidFill>
                  <a:schemeClr val="accent2"/>
                </a:solidFill>
                <a:latin typeface="HG丸ｺﾞｼｯｸM-PRO" pitchFamily="50" charset="-128"/>
                <a:ea typeface="HG丸ｺﾞｼｯｸM-PRO" pitchFamily="50" charset="-128"/>
              </a:rPr>
              <a:t>：</a:t>
            </a:r>
            <a:r>
              <a:rPr lang="en-US" altLang="ja-JP" sz="1050" dirty="0">
                <a:solidFill>
                  <a:schemeClr val="accent2"/>
                </a:solidFill>
                <a:latin typeface="HG丸ｺﾞｼｯｸM-PRO" pitchFamily="50" charset="-128"/>
                <a:ea typeface="HG丸ｺﾞｼｯｸM-PRO" pitchFamily="50" charset="-128"/>
              </a:rPr>
              <a:t>FRBR</a:t>
            </a:r>
            <a:r>
              <a:rPr lang="ja-JP" altLang="en-US" sz="1050" dirty="0">
                <a:solidFill>
                  <a:schemeClr val="accent2"/>
                </a:solidFill>
                <a:latin typeface="HG丸ｺﾞｼｯｸM-PRO" pitchFamily="50" charset="-128"/>
                <a:ea typeface="HG丸ｺﾞｼｯｸM-PRO" pitchFamily="50" charset="-128"/>
              </a:rPr>
              <a:t>）</a:t>
            </a:r>
            <a:r>
              <a:rPr lang="en-US" altLang="ja-JP" sz="1050" dirty="0">
                <a:solidFill>
                  <a:schemeClr val="accent2"/>
                </a:solidFill>
                <a:latin typeface="HG丸ｺﾞｼｯｸM-PRO" pitchFamily="50" charset="-128"/>
                <a:ea typeface="HG丸ｺﾞｼｯｸM-PRO" pitchFamily="50" charset="-128"/>
              </a:rPr>
              <a:t>』</a:t>
            </a:r>
            <a:br>
              <a:rPr lang="en-US" altLang="ja-JP" sz="1050" dirty="0">
                <a:solidFill>
                  <a:schemeClr val="accent2"/>
                </a:solidFill>
                <a:latin typeface="HG丸ｺﾞｼｯｸM-PRO" pitchFamily="50" charset="-128"/>
                <a:ea typeface="HG丸ｺﾞｼｯｸM-PRO" pitchFamily="50" charset="-128"/>
              </a:rPr>
            </a:br>
            <a:r>
              <a:rPr lang="ja-JP" altLang="en-US" sz="1050" dirty="0">
                <a:solidFill>
                  <a:schemeClr val="accent2"/>
                </a:solidFill>
                <a:latin typeface="HG丸ｺﾞｼｯｸM-PRO" pitchFamily="50" charset="-128"/>
                <a:ea typeface="HG丸ｺﾞｼｯｸM-PRO" pitchFamily="50" charset="-128"/>
              </a:rPr>
              <a:t>モデルに基づいた資源の管理</a:t>
            </a:r>
          </a:p>
        </p:txBody>
      </p:sp>
      <p:sp>
        <p:nvSpPr>
          <p:cNvPr id="13387" name="Rectangle 74"/>
          <p:cNvSpPr>
            <a:spLocks noChangeArrowheads="1"/>
          </p:cNvSpPr>
          <p:nvPr/>
        </p:nvSpPr>
        <p:spPr bwMode="auto">
          <a:xfrm>
            <a:off x="8167688" y="3644900"/>
            <a:ext cx="453970"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映画</a:t>
            </a:r>
          </a:p>
          <a:p>
            <a:endParaRPr lang="en-US" altLang="ja-JP" sz="1050">
              <a:solidFill>
                <a:srgbClr val="3333CC"/>
              </a:solidFill>
              <a:latin typeface="HG丸ｺﾞｼｯｸM-PRO" pitchFamily="50" charset="-128"/>
              <a:ea typeface="HG丸ｺﾞｼｯｸM-PRO" pitchFamily="50" charset="-128"/>
            </a:endParaRPr>
          </a:p>
        </p:txBody>
      </p:sp>
      <p:cxnSp>
        <p:nvCxnSpPr>
          <p:cNvPr id="13388" name="AutoShape 75"/>
          <p:cNvCxnSpPr>
            <a:cxnSpLocks noChangeShapeType="1"/>
            <a:stCxn id="13321" idx="2"/>
            <a:endCxn id="13387" idx="0"/>
          </p:cNvCxnSpPr>
          <p:nvPr/>
        </p:nvCxnSpPr>
        <p:spPr bwMode="auto">
          <a:xfrm rot="16200000" flipH="1">
            <a:off x="7004759" y="2254986"/>
            <a:ext cx="740202" cy="2039626"/>
          </a:xfrm>
          <a:prstGeom prst="straightConnector1">
            <a:avLst/>
          </a:prstGeom>
          <a:noFill/>
          <a:ln w="9525">
            <a:solidFill>
              <a:srgbClr val="FF0101"/>
            </a:solidFill>
            <a:round/>
            <a:headEnd/>
            <a:tailEnd type="triangle" w="med" len="med"/>
          </a:ln>
        </p:spPr>
      </p:cxnSp>
      <p:sp>
        <p:nvSpPr>
          <p:cNvPr id="13389" name="Rectangle 76"/>
          <p:cNvSpPr>
            <a:spLocks noChangeArrowheads="1"/>
          </p:cNvSpPr>
          <p:nvPr/>
        </p:nvSpPr>
        <p:spPr bwMode="auto">
          <a:xfrm>
            <a:off x="7959729" y="5805488"/>
            <a:ext cx="857927"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a:latin typeface="HG丸ｺﾞｼｯｸM-PRO" pitchFamily="50" charset="-128"/>
                <a:ea typeface="HG丸ｺﾞｼｯｸM-PRO" pitchFamily="50" charset="-128"/>
              </a:rPr>
              <a:t>国文学研究</a:t>
            </a:r>
          </a:p>
          <a:p>
            <a:r>
              <a:rPr lang="ja-JP" altLang="en-US" sz="1050">
                <a:latin typeface="HG丸ｺﾞｼｯｸM-PRO" pitchFamily="50" charset="-128"/>
                <a:ea typeface="HG丸ｺﾞｼｯｸM-PRO" pitchFamily="50" charset="-128"/>
              </a:rPr>
              <a:t>資料館．．</a:t>
            </a:r>
            <a:endParaRPr lang="ja-JP" altLang="en-US" sz="1050">
              <a:solidFill>
                <a:srgbClr val="3333CC"/>
              </a:solidFill>
              <a:latin typeface="HG丸ｺﾞｼｯｸM-PRO" pitchFamily="50" charset="-128"/>
              <a:ea typeface="HG丸ｺﾞｼｯｸM-PRO" pitchFamily="50" charset="-128"/>
            </a:endParaRPr>
          </a:p>
        </p:txBody>
      </p:sp>
      <p:sp>
        <p:nvSpPr>
          <p:cNvPr id="13390" name="Rectangle 77"/>
          <p:cNvSpPr>
            <a:spLocks noChangeArrowheads="1"/>
          </p:cNvSpPr>
          <p:nvPr/>
        </p:nvSpPr>
        <p:spPr bwMode="auto">
          <a:xfrm>
            <a:off x="8913212" y="5805488"/>
            <a:ext cx="992579" cy="415498"/>
          </a:xfrm>
          <a:prstGeom prst="rect">
            <a:avLst/>
          </a:prstGeom>
          <a:solidFill>
            <a:srgbClr val="FFFFCC"/>
          </a:solidFill>
          <a:ln w="28575" algn="ctr">
            <a:solidFill>
              <a:srgbClr val="0000FF"/>
            </a:solidFill>
            <a:miter lim="800000"/>
            <a:headEnd/>
            <a:tailEnd/>
          </a:ln>
        </p:spPr>
        <p:txBody>
          <a:bodyPr wrap="none" anchor="ctr">
            <a:spAutoFit/>
          </a:bodyPr>
          <a:lstStyle/>
          <a:p>
            <a:r>
              <a:rPr lang="en-US" altLang="ja-JP" sz="1050">
                <a:latin typeface="HG丸ｺﾞｼｯｸM-PRO" pitchFamily="50" charset="-128"/>
                <a:ea typeface="HG丸ｺﾞｼｯｸM-PRO" pitchFamily="50" charset="-128"/>
              </a:rPr>
              <a:t>XX</a:t>
            </a:r>
            <a:br>
              <a:rPr lang="en-US" altLang="ja-JP" sz="1050">
                <a:latin typeface="HG丸ｺﾞｼｯｸM-PRO" pitchFamily="50" charset="-128"/>
                <a:ea typeface="HG丸ｺﾞｼｯｸM-PRO" pitchFamily="50" charset="-128"/>
              </a:rPr>
            </a:br>
            <a:r>
              <a:rPr lang="ja-JP" altLang="en-US" sz="1050">
                <a:latin typeface="HG丸ｺﾞｼｯｸM-PRO" pitchFamily="50" charset="-128"/>
                <a:ea typeface="HG丸ｺﾞｼｯｸM-PRO" pitchFamily="50" charset="-128"/>
              </a:rPr>
              <a:t>ミュージアム</a:t>
            </a:r>
            <a:endParaRPr lang="ja-JP" altLang="en-US" sz="1050">
              <a:solidFill>
                <a:srgbClr val="3333CC"/>
              </a:solidFill>
              <a:latin typeface="HG丸ｺﾞｼｯｸM-PRO" pitchFamily="50" charset="-128"/>
              <a:ea typeface="HG丸ｺﾞｼｯｸM-PRO" pitchFamily="50" charset="-128"/>
            </a:endParaRPr>
          </a:p>
        </p:txBody>
      </p:sp>
      <p:sp>
        <p:nvSpPr>
          <p:cNvPr id="13392" name="Rectangle 79"/>
          <p:cNvSpPr>
            <a:spLocks noChangeArrowheads="1"/>
          </p:cNvSpPr>
          <p:nvPr/>
        </p:nvSpPr>
        <p:spPr bwMode="auto">
          <a:xfrm>
            <a:off x="2579616" y="1571612"/>
            <a:ext cx="1127232"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dirty="0">
                <a:latin typeface="HG丸ｺﾞｼｯｸM-PRO" pitchFamily="50" charset="-128"/>
                <a:ea typeface="HG丸ｺﾞｼｯｸM-PRO" pitchFamily="50" charset="-128"/>
              </a:rPr>
              <a:t>テキスト・音声</a:t>
            </a:r>
            <a:endParaRPr lang="ja-JP" altLang="en-US" sz="1050" dirty="0">
              <a:solidFill>
                <a:srgbClr val="3333CC"/>
              </a:solidFill>
              <a:latin typeface="HG丸ｺﾞｼｯｸM-PRO" pitchFamily="50" charset="-128"/>
              <a:ea typeface="HG丸ｺﾞｼｯｸM-PRO" pitchFamily="50" charset="-128"/>
            </a:endParaRPr>
          </a:p>
        </p:txBody>
      </p:sp>
      <p:sp>
        <p:nvSpPr>
          <p:cNvPr id="13393" name="Rectangle 80"/>
          <p:cNvSpPr>
            <a:spLocks noChangeArrowheads="1"/>
          </p:cNvSpPr>
          <p:nvPr/>
        </p:nvSpPr>
        <p:spPr bwMode="auto">
          <a:xfrm>
            <a:off x="3900767" y="1571612"/>
            <a:ext cx="992579"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dirty="0">
                <a:latin typeface="HG丸ｺﾞｼｯｸM-PRO" pitchFamily="50" charset="-128"/>
                <a:ea typeface="HG丸ｺﾞｼｯｸM-PRO" pitchFamily="50" charset="-128"/>
              </a:rPr>
              <a:t>マンガ・動画</a:t>
            </a:r>
          </a:p>
        </p:txBody>
      </p:sp>
      <p:cxnSp>
        <p:nvCxnSpPr>
          <p:cNvPr id="13394" name="AutoShape 81"/>
          <p:cNvCxnSpPr>
            <a:cxnSpLocks noChangeShapeType="1"/>
            <a:stCxn id="13393" idx="2"/>
            <a:endCxn id="13323" idx="0"/>
          </p:cNvCxnSpPr>
          <p:nvPr/>
        </p:nvCxnSpPr>
        <p:spPr bwMode="auto">
          <a:xfrm rot="16200000" flipH="1">
            <a:off x="4222370" y="2000214"/>
            <a:ext cx="739872" cy="390500"/>
          </a:xfrm>
          <a:prstGeom prst="straightConnector1">
            <a:avLst/>
          </a:prstGeom>
          <a:noFill/>
          <a:ln w="9525">
            <a:solidFill>
              <a:srgbClr val="33CC33"/>
            </a:solidFill>
            <a:round/>
            <a:headEnd/>
            <a:tailEnd type="triangle" w="med" len="med"/>
          </a:ln>
        </p:spPr>
      </p:cxnSp>
      <p:cxnSp>
        <p:nvCxnSpPr>
          <p:cNvPr id="13395" name="AutoShape 82"/>
          <p:cNvCxnSpPr>
            <a:cxnSpLocks noChangeShapeType="1"/>
            <a:stCxn id="13392" idx="2"/>
            <a:endCxn id="13343" idx="0"/>
          </p:cNvCxnSpPr>
          <p:nvPr/>
        </p:nvCxnSpPr>
        <p:spPr bwMode="auto">
          <a:xfrm rot="16200000" flipH="1">
            <a:off x="3053019" y="1915741"/>
            <a:ext cx="765272" cy="584847"/>
          </a:xfrm>
          <a:prstGeom prst="straightConnector1">
            <a:avLst/>
          </a:prstGeom>
          <a:noFill/>
          <a:ln w="9525">
            <a:solidFill>
              <a:srgbClr val="33CC33"/>
            </a:solidFill>
            <a:round/>
            <a:headEnd/>
            <a:tailEnd type="triangle" w="med" len="med"/>
          </a:ln>
        </p:spPr>
      </p:cxnSp>
      <p:sp>
        <p:nvSpPr>
          <p:cNvPr id="13396" name="AutoShape 37"/>
          <p:cNvSpPr>
            <a:spLocks noChangeArrowheads="1"/>
          </p:cNvSpPr>
          <p:nvPr/>
        </p:nvSpPr>
        <p:spPr bwMode="auto">
          <a:xfrm>
            <a:off x="7310446" y="1643050"/>
            <a:ext cx="3357554" cy="642942"/>
          </a:xfrm>
          <a:prstGeom prst="wedgeRoundRectCallout">
            <a:avLst>
              <a:gd name="adj1" fmla="val -66399"/>
              <a:gd name="adj2" fmla="val 4312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dirty="0">
                <a:solidFill>
                  <a:srgbClr val="0000FF"/>
                </a:solidFill>
                <a:latin typeface="HG丸ｺﾞｼｯｸM-PRO" pitchFamily="50" charset="-128"/>
                <a:ea typeface="HG丸ｺﾞｼｯｸM-PRO" pitchFamily="50" charset="-128"/>
              </a:rPr>
              <a:t>・組織化の精度レベルに応じた検索技術の適用が必要</a:t>
            </a:r>
            <a:endParaRPr lang="en-US" altLang="ja-JP" sz="900" dirty="0">
              <a:solidFill>
                <a:srgbClr val="0000FF"/>
              </a:solidFill>
              <a:latin typeface="HG丸ｺﾞｼｯｸM-PRO" pitchFamily="50" charset="-128"/>
              <a:ea typeface="HG丸ｺﾞｼｯｸM-PRO" pitchFamily="50" charset="-128"/>
            </a:endParaRPr>
          </a:p>
          <a:p>
            <a:pPr algn="l"/>
            <a:r>
              <a:rPr lang="ja-JP" altLang="en-US" sz="900" dirty="0">
                <a:solidFill>
                  <a:srgbClr val="0000FF"/>
                </a:solidFill>
                <a:latin typeface="HG丸ｺﾞｼｯｸM-PRO" pitchFamily="50" charset="-128"/>
                <a:ea typeface="HG丸ｺﾞｼｯｸM-PRO" pitchFamily="50" charset="-128"/>
              </a:rPr>
              <a:t>　クラスタリング検索、ファセット検索、あいまい検索</a:t>
            </a:r>
            <a:r>
              <a:rPr lang="ja-JP" altLang="en-US" sz="900" dirty="0" err="1">
                <a:solidFill>
                  <a:srgbClr val="0000FF"/>
                </a:solidFill>
                <a:latin typeface="HG丸ｺﾞｼｯｸM-PRO" pitchFamily="50" charset="-128"/>
                <a:ea typeface="HG丸ｺﾞｼｯｸM-PRO" pitchFamily="50" charset="-128"/>
              </a:rPr>
              <a:t>．．．</a:t>
            </a:r>
            <a:endParaRPr lang="en-US" altLang="ja-JP" sz="900" dirty="0">
              <a:solidFill>
                <a:srgbClr val="0000FF"/>
              </a:solidFill>
              <a:latin typeface="HG丸ｺﾞｼｯｸM-PRO" pitchFamily="50" charset="-128"/>
              <a:ea typeface="HG丸ｺﾞｼｯｸM-PRO" pitchFamily="50" charset="-128"/>
            </a:endParaRPr>
          </a:p>
          <a:p>
            <a:pPr algn="l"/>
            <a:r>
              <a:rPr lang="ja-JP" altLang="en-US" sz="900" dirty="0">
                <a:solidFill>
                  <a:srgbClr val="0000FF"/>
                </a:solidFill>
                <a:latin typeface="HG丸ｺﾞｼｯｸM-PRO" pitchFamily="50" charset="-128"/>
                <a:ea typeface="HG丸ｺﾞｼｯｸM-PRO" pitchFamily="50" charset="-128"/>
              </a:rPr>
              <a:t>・情報と情報を関連付ける方法として、</a:t>
            </a:r>
            <a:endParaRPr lang="en-US" altLang="ja-JP" sz="900" dirty="0">
              <a:solidFill>
                <a:srgbClr val="0000FF"/>
              </a:solidFill>
              <a:latin typeface="HG丸ｺﾞｼｯｸM-PRO" pitchFamily="50" charset="-128"/>
              <a:ea typeface="HG丸ｺﾞｼｯｸM-PRO" pitchFamily="50" charset="-128"/>
            </a:endParaRPr>
          </a:p>
          <a:p>
            <a:pPr algn="l"/>
            <a:r>
              <a:rPr lang="ja-JP" altLang="en-US" sz="900" dirty="0">
                <a:solidFill>
                  <a:srgbClr val="0000FF"/>
                </a:solidFill>
                <a:latin typeface="HG丸ｺﾞｼｯｸM-PRO" pitchFamily="50" charset="-128"/>
                <a:ea typeface="HG丸ｺﾞｼｯｸM-PRO" pitchFamily="50" charset="-128"/>
              </a:rPr>
              <a:t>他に、トピックマップ等での概念での体系化もある</a:t>
            </a:r>
            <a:endParaRPr lang="en-US" altLang="ja-JP" sz="900" dirty="0">
              <a:solidFill>
                <a:srgbClr val="0000FF"/>
              </a:solidFill>
              <a:latin typeface="HG丸ｺﾞｼｯｸM-PRO" pitchFamily="50" charset="-128"/>
              <a:ea typeface="HG丸ｺﾞｼｯｸM-PRO" pitchFamily="50" charset="-128"/>
            </a:endParaRPr>
          </a:p>
          <a:p>
            <a:pPr algn="l"/>
            <a:endParaRPr lang="en-US" altLang="ja-JP" sz="900" dirty="0">
              <a:solidFill>
                <a:srgbClr val="0000FF"/>
              </a:solidFill>
              <a:latin typeface="HG丸ｺﾞｼｯｸM-PRO" pitchFamily="50" charset="-128"/>
              <a:ea typeface="HG丸ｺﾞｼｯｸM-PRO" pitchFamily="50" charset="-128"/>
            </a:endParaRPr>
          </a:p>
        </p:txBody>
      </p:sp>
      <p:sp>
        <p:nvSpPr>
          <p:cNvPr id="88" name="AutoShape 73"/>
          <p:cNvSpPr>
            <a:spLocks noChangeArrowheads="1"/>
          </p:cNvSpPr>
          <p:nvPr/>
        </p:nvSpPr>
        <p:spPr bwMode="auto">
          <a:xfrm>
            <a:off x="8667768" y="3143248"/>
            <a:ext cx="1785950" cy="433386"/>
          </a:xfrm>
          <a:prstGeom prst="wedgeEllipseCallout">
            <a:avLst>
              <a:gd name="adj1" fmla="val 16155"/>
              <a:gd name="adj2" fmla="val 130282"/>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dirty="0">
                <a:solidFill>
                  <a:srgbClr val="00B050"/>
                </a:solidFill>
                <a:latin typeface="HG丸ｺﾞｼｯｸM-PRO" pitchFamily="50" charset="-128"/>
                <a:ea typeface="HG丸ｺﾞｼｯｸM-PRO" pitchFamily="50" charset="-128"/>
              </a:rPr>
              <a:t>情報探索サービス</a:t>
            </a:r>
            <a:endParaRPr lang="en-US" altLang="ja-JP" sz="1050" dirty="0">
              <a:solidFill>
                <a:srgbClr val="00B050"/>
              </a:solidFill>
              <a:latin typeface="HG丸ｺﾞｼｯｸM-PRO" pitchFamily="50" charset="-128"/>
              <a:ea typeface="HG丸ｺﾞｼｯｸM-PRO" pitchFamily="50" charset="-128"/>
            </a:endParaRPr>
          </a:p>
          <a:p>
            <a:pPr>
              <a:defRPr/>
            </a:pPr>
            <a:r>
              <a:rPr lang="ja-JP" altLang="en-US" sz="1050" dirty="0">
                <a:solidFill>
                  <a:srgbClr val="00B050"/>
                </a:solidFill>
                <a:latin typeface="HG丸ｺﾞｼｯｸM-PRO" pitchFamily="50" charset="-128"/>
                <a:ea typeface="HG丸ｺﾞｼｯｸM-PRO" pitchFamily="50" charset="-128"/>
              </a:rPr>
              <a:t>目録検索</a:t>
            </a:r>
          </a:p>
        </p:txBody>
      </p:sp>
      <p:sp>
        <p:nvSpPr>
          <p:cNvPr id="84" name="Oval 190"/>
          <p:cNvSpPr>
            <a:spLocks noChangeArrowheads="1"/>
          </p:cNvSpPr>
          <p:nvPr/>
        </p:nvSpPr>
        <p:spPr bwMode="auto">
          <a:xfrm>
            <a:off x="1738284" y="3929066"/>
            <a:ext cx="2500329" cy="2928934"/>
          </a:xfrm>
          <a:prstGeom prst="ellipse">
            <a:avLst/>
          </a:prstGeom>
          <a:noFill/>
          <a:ln w="38100" algn="ctr">
            <a:solidFill>
              <a:srgbClr val="C00000"/>
            </a:solidFill>
            <a:round/>
            <a:headEnd/>
            <a:tailEnd/>
          </a:ln>
        </p:spPr>
        <p:txBody>
          <a:bodyPr wrap="none" anchor="ctr"/>
          <a:lstStyle/>
          <a:p>
            <a:endParaRPr lang="ja-JP" altLang="en-US" sz="1050" dirty="0">
              <a:solidFill>
                <a:srgbClr val="C00000"/>
              </a:solidFill>
              <a:latin typeface="HG丸ｺﾞｼｯｸM-PRO" pitchFamily="50" charset="-128"/>
              <a:ea typeface="HG丸ｺﾞｼｯｸM-PRO" pitchFamily="50" charset="-128"/>
            </a:endParaRPr>
          </a:p>
        </p:txBody>
      </p:sp>
      <p:sp>
        <p:nvSpPr>
          <p:cNvPr id="86" name="Oval 190"/>
          <p:cNvSpPr>
            <a:spLocks noChangeArrowheads="1"/>
          </p:cNvSpPr>
          <p:nvPr/>
        </p:nvSpPr>
        <p:spPr bwMode="auto">
          <a:xfrm>
            <a:off x="1881158" y="2571744"/>
            <a:ext cx="8501122" cy="2786082"/>
          </a:xfrm>
          <a:prstGeom prst="ellipse">
            <a:avLst/>
          </a:prstGeom>
          <a:noFill/>
          <a:ln w="38100" algn="ctr">
            <a:solidFill>
              <a:srgbClr val="00B050"/>
            </a:solidFill>
            <a:round/>
            <a:headEnd/>
            <a:tailEnd/>
          </a:ln>
        </p:spPr>
        <p:txBody>
          <a:bodyPr wrap="none" anchor="ctr"/>
          <a:lstStyle/>
          <a:p>
            <a:endParaRPr lang="ja-JP" altLang="en-US" sz="1050">
              <a:latin typeface="HG丸ｺﾞｼｯｸM-PRO" pitchFamily="50" charset="-128"/>
              <a:ea typeface="HG丸ｺﾞｼｯｸM-PRO" pitchFamily="50" charset="-128"/>
            </a:endParaRPr>
          </a:p>
        </p:txBody>
      </p:sp>
      <p:sp>
        <p:nvSpPr>
          <p:cNvPr id="100" name="星 7 99"/>
          <p:cNvSpPr/>
          <p:nvPr/>
        </p:nvSpPr>
        <p:spPr bwMode="auto">
          <a:xfrm>
            <a:off x="5238744" y="857232"/>
            <a:ext cx="2643206" cy="1143008"/>
          </a:xfrm>
          <a:prstGeom prst="star7">
            <a:avLst/>
          </a:prstGeom>
          <a:solidFill>
            <a:schemeClr val="bg1"/>
          </a:solidFill>
          <a:ln w="38100" cap="flat" cmpd="sng" algn="ctr">
            <a:solidFill>
              <a:srgbClr val="669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900" dirty="0">
                <a:solidFill>
                  <a:srgbClr val="0000FF"/>
                </a:solidFill>
                <a:latin typeface="HG丸ｺﾞｼｯｸM-PRO" pitchFamily="50" charset="-128"/>
                <a:ea typeface="HG丸ｺﾞｼｯｸM-PRO" pitchFamily="50" charset="-128"/>
              </a:rPr>
              <a:t>情報探索ニーズは、</a:t>
            </a:r>
            <a:endParaRPr lang="en-US" altLang="ja-JP" sz="900" dirty="0">
              <a:solidFill>
                <a:srgbClr val="0000FF"/>
              </a:solidFill>
              <a:latin typeface="HG丸ｺﾞｼｯｸM-PRO" pitchFamily="50" charset="-128"/>
              <a:ea typeface="HG丸ｺﾞｼｯｸM-PRO" pitchFamily="50" charset="-128"/>
            </a:endParaRPr>
          </a:p>
          <a:p>
            <a:r>
              <a:rPr lang="ja-JP" altLang="en-US" sz="900" dirty="0">
                <a:solidFill>
                  <a:srgbClr val="0000FF"/>
                </a:solidFill>
                <a:latin typeface="HG丸ｺﾞｼｯｸM-PRO" pitchFamily="50" charset="-128"/>
                <a:ea typeface="HG丸ｺﾞｼｯｸM-PRO" pitchFamily="50" charset="-128"/>
              </a:rPr>
              <a:t>当館所蔵の紙資料だけではない。</a:t>
            </a:r>
            <a:endParaRPr lang="en-US" altLang="ja-JP" sz="900" dirty="0">
              <a:solidFill>
                <a:srgbClr val="0000FF"/>
              </a:solidFill>
              <a:latin typeface="HG丸ｺﾞｼｯｸM-PRO" pitchFamily="50" charset="-128"/>
              <a:ea typeface="HG丸ｺﾞｼｯｸM-PRO" pitchFamily="50" charset="-128"/>
            </a:endParaRPr>
          </a:p>
          <a:p>
            <a:r>
              <a:rPr lang="ja-JP" altLang="en-US" sz="900" dirty="0">
                <a:solidFill>
                  <a:srgbClr val="0000FF"/>
                </a:solidFill>
                <a:latin typeface="HG丸ｺﾞｼｯｸM-PRO" pitchFamily="50" charset="-128"/>
                <a:ea typeface="HG丸ｺﾞｼｯｸM-PRO" pitchFamily="50" charset="-128"/>
              </a:rPr>
              <a:t>・非所蔵資料</a:t>
            </a:r>
            <a:endParaRPr lang="en-US" altLang="ja-JP" sz="900" dirty="0">
              <a:solidFill>
                <a:srgbClr val="0000FF"/>
              </a:solidFill>
              <a:latin typeface="HG丸ｺﾞｼｯｸM-PRO" pitchFamily="50" charset="-128"/>
              <a:ea typeface="HG丸ｺﾞｼｯｸM-PRO" pitchFamily="50" charset="-128"/>
            </a:endParaRPr>
          </a:p>
          <a:p>
            <a:r>
              <a:rPr lang="ja-JP" altLang="en-US" sz="900" dirty="0">
                <a:solidFill>
                  <a:srgbClr val="0000FF"/>
                </a:solidFill>
                <a:latin typeface="HG丸ｺﾞｼｯｸM-PRO" pitchFamily="50" charset="-128"/>
                <a:ea typeface="HG丸ｺﾞｼｯｸM-PRO" pitchFamily="50" charset="-128"/>
              </a:rPr>
              <a:t>・ウェブ上の資料</a:t>
            </a:r>
            <a:endParaRPr lang="en-US" altLang="ja-JP" sz="900" dirty="0">
              <a:solidFill>
                <a:srgbClr val="0000FF"/>
              </a:solidFill>
              <a:latin typeface="HG丸ｺﾞｼｯｸM-PRO" pitchFamily="50" charset="-128"/>
              <a:ea typeface="HG丸ｺﾞｼｯｸM-PRO" pitchFamily="50" charset="-128"/>
            </a:endParaRPr>
          </a:p>
          <a:p>
            <a:r>
              <a:rPr lang="ja-JP" altLang="en-US" sz="900" dirty="0">
                <a:solidFill>
                  <a:srgbClr val="0000FF"/>
                </a:solidFill>
                <a:latin typeface="HG丸ｺﾞｼｯｸM-PRO" pitchFamily="50" charset="-128"/>
                <a:ea typeface="HG丸ｺﾞｼｯｸM-PRO" pitchFamily="50" charset="-128"/>
              </a:rPr>
              <a:t>を含めて目的とする情報の入手</a:t>
            </a:r>
            <a:endParaRPr lang="en-US" altLang="ja-JP" sz="900" dirty="0">
              <a:solidFill>
                <a:srgbClr val="0000FF"/>
              </a:solidFill>
              <a:latin typeface="HG丸ｺﾞｼｯｸM-PRO" pitchFamily="50" charset="-128"/>
              <a:ea typeface="HG丸ｺﾞｼｯｸM-PRO" pitchFamily="50" charset="-128"/>
            </a:endParaRPr>
          </a:p>
        </p:txBody>
      </p:sp>
      <p:sp>
        <p:nvSpPr>
          <p:cNvPr id="89" name="Rectangle 5"/>
          <p:cNvSpPr>
            <a:spLocks noChangeArrowheads="1"/>
          </p:cNvSpPr>
          <p:nvPr/>
        </p:nvSpPr>
        <p:spPr bwMode="auto">
          <a:xfrm>
            <a:off x="4452927" y="960506"/>
            <a:ext cx="1396536"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dirty="0">
                <a:latin typeface="HG丸ｺﾞｼｯｸM-PRO" pitchFamily="50" charset="-128"/>
                <a:ea typeface="HG丸ｺﾞｼｯｸM-PRO" pitchFamily="50" charset="-128"/>
              </a:rPr>
              <a:t>枕草子（清少納言）</a:t>
            </a:r>
          </a:p>
        </p:txBody>
      </p:sp>
      <p:cxnSp>
        <p:nvCxnSpPr>
          <p:cNvPr id="90" name="AutoShape 51"/>
          <p:cNvCxnSpPr>
            <a:cxnSpLocks noChangeShapeType="1"/>
            <a:stCxn id="13318" idx="3"/>
            <a:endCxn id="89" idx="1"/>
          </p:cNvCxnSpPr>
          <p:nvPr/>
        </p:nvCxnSpPr>
        <p:spPr bwMode="auto">
          <a:xfrm>
            <a:off x="3996187" y="1055628"/>
            <a:ext cx="456741" cy="31836"/>
          </a:xfrm>
          <a:prstGeom prst="straightConnector1">
            <a:avLst/>
          </a:prstGeom>
          <a:noFill/>
          <a:ln w="9525">
            <a:solidFill>
              <a:srgbClr val="33CC33"/>
            </a:solidFill>
            <a:round/>
            <a:headEnd type="arrow" w="med" len="med"/>
            <a:tailEnd type="arrow" w="med" len="med"/>
          </a:ln>
        </p:spPr>
      </p:cxnSp>
      <p:sp>
        <p:nvSpPr>
          <p:cNvPr id="87" name="フッター プレースホルダ 86"/>
          <p:cNvSpPr>
            <a:spLocks noGrp="1"/>
          </p:cNvSpPr>
          <p:nvPr>
            <p:ph type="ftr" sz="quarter" idx="11"/>
          </p:nvPr>
        </p:nvSpPr>
        <p:spPr/>
        <p:txBody>
          <a:bodyPr/>
          <a:lstStyle/>
          <a:p>
            <a:r>
              <a:rPr kumimoji="0" lang="en-US" smtClean="0">
                <a:latin typeface="HG丸ｺﾞｼｯｸM-PRO" pitchFamily="50" charset="-128"/>
                <a:ea typeface="HG丸ｺﾞｼｯｸM-PRO" pitchFamily="50" charset="-128"/>
              </a:rPr>
              <a:t>National Diet Library (NDL)</a:t>
            </a:r>
            <a:endParaRPr kumimoji="0" lang="en-US">
              <a:latin typeface="HG丸ｺﾞｼｯｸM-PRO" pitchFamily="50" charset="-128"/>
              <a:ea typeface="HG丸ｺﾞｼｯｸM-PRO" pitchFamily="50" charset="-128"/>
            </a:endParaRPr>
          </a:p>
        </p:txBody>
      </p:sp>
      <p:sp>
        <p:nvSpPr>
          <p:cNvPr id="91" name="スライド番号プレースホルダ 90"/>
          <p:cNvSpPr>
            <a:spLocks noGrp="1"/>
          </p:cNvSpPr>
          <p:nvPr>
            <p:ph type="sldNum" sz="quarter" idx="12"/>
          </p:nvPr>
        </p:nvSpPr>
        <p:spPr/>
        <p:txBody>
          <a:bodyPr/>
          <a:lstStyle/>
          <a:p>
            <a:fld id="{042AED99-7FB4-404E-8A97-64753DCE42EC}" type="slidenum">
              <a:rPr kumimoji="0" lang="en-US" smtClean="0">
                <a:latin typeface="HG丸ｺﾞｼｯｸM-PRO" pitchFamily="50" charset="-128"/>
                <a:ea typeface="HG丸ｺﾞｼｯｸM-PRO" pitchFamily="50" charset="-128"/>
              </a:rPr>
              <a:pPr/>
              <a:t>64</a:t>
            </a:fld>
            <a:endParaRPr kumimoji="0" lang="en-US">
              <a:latin typeface="HG丸ｺﾞｼｯｸM-PRO" pitchFamily="50" charset="-128"/>
              <a:ea typeface="HG丸ｺﾞｼｯｸM-PRO" pitchFamily="50" charset="-128"/>
            </a:endParaRPr>
          </a:p>
        </p:txBody>
      </p:sp>
      <p:sp>
        <p:nvSpPr>
          <p:cNvPr id="92" name="日付プレースホルダ 91"/>
          <p:cNvSpPr>
            <a:spLocks noGrp="1"/>
          </p:cNvSpPr>
          <p:nvPr>
            <p:ph type="dt" sz="half" idx="10"/>
          </p:nvPr>
        </p:nvSpPr>
        <p:spPr/>
        <p:txBody>
          <a:bodyPr/>
          <a:lstStyle/>
          <a:p>
            <a:r>
              <a:rPr lang="en-US" altLang="ja-JP" smtClean="0">
                <a:latin typeface="HG丸ｺﾞｼｯｸM-PRO" pitchFamily="50" charset="-128"/>
                <a:ea typeface="HG丸ｺﾞｼｯｸM-PRO" pitchFamily="50" charset="-128"/>
              </a:rPr>
              <a:t>2010/12/11</a:t>
            </a:r>
            <a:endParaRPr lang="en-US">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200551102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smtClean="0"/>
              <a:t>従来型</a:t>
            </a:r>
            <a:r>
              <a:rPr lang="en-US" altLang="ja-JP" dirty="0" smtClean="0"/>
              <a:t>OPAC</a:t>
            </a:r>
            <a:r>
              <a:rPr lang="ja-JP" altLang="en-US" dirty="0" smtClean="0"/>
              <a:t>との比較</a:t>
            </a:r>
            <a:endParaRPr lang="ja-JP" altLang="ja-JP"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65</a:t>
            </a:fld>
            <a:endParaRPr kumimoji="0" lang="en-US"/>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17149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endParaRPr kumimoji="1" lang="ja-JP" altLang="en-US"/>
          </a:p>
        </p:txBody>
      </p:sp>
      <p:sp>
        <p:nvSpPr>
          <p:cNvPr id="4" name="コンテンツ プレースホルダー 3"/>
          <p:cNvSpPr>
            <a:spLocks noGrp="1"/>
          </p:cNvSpPr>
          <p:nvPr>
            <p:ph idx="1"/>
          </p:nvPr>
        </p:nvSpPr>
        <p:spPr/>
        <p:txBody>
          <a:bodyPr/>
          <a:lstStyle/>
          <a:p>
            <a:r>
              <a:rPr kumimoji="1" lang="ja-JP" altLang="en-US" dirty="0" smtClean="0"/>
              <a:t>何故、</a:t>
            </a:r>
            <a:r>
              <a:rPr kumimoji="1" lang="en-US" altLang="ja-JP" dirty="0" smtClean="0"/>
              <a:t>OPAC</a:t>
            </a:r>
            <a:r>
              <a:rPr kumimoji="1" lang="ja-JP" altLang="en-US" dirty="0" smtClean="0"/>
              <a:t>が併用になっているか</a:t>
            </a:r>
            <a:endParaRPr kumimoji="1" lang="en-US" altLang="ja-JP" dirty="0" smtClean="0"/>
          </a:p>
          <a:p>
            <a:r>
              <a:rPr lang="ja-JP" altLang="en-US" smtClean="0"/>
              <a:t>使いやすさは？</a:t>
            </a:r>
            <a:endParaRPr kumimoji="1" lang="ja-JP" altLang="en-US" dirty="0"/>
          </a:p>
        </p:txBody>
      </p:sp>
    </p:spTree>
    <p:extLst>
      <p:ext uri="{BB962C8B-B14F-4D97-AF65-F5344CB8AC3E}">
        <p14:creationId xmlns:p14="http://schemas.microsoft.com/office/powerpoint/2010/main" val="552717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smtClean="0"/>
              <a:t>連携状況と海外の動向</a:t>
            </a:r>
            <a:endParaRPr lang="ja-JP" altLang="ja-JP"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67</a:t>
            </a:fld>
            <a:endParaRPr kumimoji="0" lang="en-US"/>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16260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endParaRPr kumimoji="1" lang="ja-JP" altLang="en-US"/>
          </a:p>
        </p:txBody>
      </p:sp>
      <p:sp>
        <p:nvSpPr>
          <p:cNvPr id="4" name="コンテンツ プレースホルダー 3"/>
          <p:cNvSpPr>
            <a:spLocks noGrp="1"/>
          </p:cNvSpPr>
          <p:nvPr>
            <p:ph idx="1"/>
          </p:nvPr>
        </p:nvSpPr>
        <p:spPr/>
        <p:txBody>
          <a:bodyPr/>
          <a:lstStyle/>
          <a:p>
            <a:r>
              <a:rPr kumimoji="1" lang="en-US" altLang="ja-JP" dirty="0" err="1" smtClean="0"/>
              <a:t>Europeana</a:t>
            </a:r>
            <a:r>
              <a:rPr lang="ja-JP" altLang="en-US" dirty="0" err="1" smtClean="0"/>
              <a:t>、、</a:t>
            </a:r>
            <a:r>
              <a:rPr lang="ja-JP" altLang="en-US" dirty="0" err="1"/>
              <a:t>、</a:t>
            </a:r>
            <a:endParaRPr kumimoji="1" lang="ja-JP" altLang="en-US" dirty="0"/>
          </a:p>
        </p:txBody>
      </p:sp>
    </p:spTree>
    <p:extLst>
      <p:ext uri="{BB962C8B-B14F-4D97-AF65-F5344CB8AC3E}">
        <p14:creationId xmlns:p14="http://schemas.microsoft.com/office/powerpoint/2010/main" val="26154644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a:t>☆ </a:t>
            </a:r>
            <a:r>
              <a:rPr lang="en-US" altLang="ja-JP" dirty="0" smtClean="0"/>
              <a:t>NDL</a:t>
            </a:r>
            <a:r>
              <a:rPr lang="ja-JP" altLang="ja-JP" dirty="0" smtClean="0"/>
              <a:t>サーチ</a:t>
            </a:r>
            <a:r>
              <a:rPr lang="ja-JP" altLang="en-US" dirty="0" smtClean="0"/>
              <a:t>の最近の進展</a:t>
            </a:r>
            <a:endParaRPr lang="ja-JP" altLang="ja-JP" dirty="0"/>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69</a:t>
            </a:fld>
            <a:endParaRPr kumimoji="0" lang="en-US"/>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21905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94593" y="0"/>
            <a:ext cx="12097407" cy="909639"/>
          </a:xfrm>
        </p:spPr>
        <p:txBody>
          <a:bodyPr>
            <a:normAutofit/>
          </a:bodyPr>
          <a:lstStyle/>
          <a:p>
            <a:r>
              <a:rPr lang="ja-JP" altLang="en-US" sz="4000" dirty="0" smtClean="0"/>
              <a:t>電子</a:t>
            </a:r>
            <a:r>
              <a:rPr lang="ja-JP" altLang="en-US" sz="4000" dirty="0"/>
              <a:t>図書館中期計画</a:t>
            </a:r>
            <a:r>
              <a:rPr lang="en-US" altLang="ja-JP" sz="4000" dirty="0"/>
              <a:t>2004</a:t>
            </a:r>
            <a:endParaRPr lang="ja-JP" altLang="en-US" sz="4000" dirty="0"/>
          </a:p>
        </p:txBody>
      </p:sp>
      <p:sp>
        <p:nvSpPr>
          <p:cNvPr id="10244" name="Rectangle 3"/>
          <p:cNvSpPr>
            <a:spLocks noGrp="1" noChangeArrowheads="1"/>
          </p:cNvSpPr>
          <p:nvPr>
            <p:ph sz="quarter" idx="1"/>
          </p:nvPr>
        </p:nvSpPr>
        <p:spPr>
          <a:xfrm>
            <a:off x="2063750" y="3070226"/>
            <a:ext cx="8229600" cy="1319213"/>
          </a:xfrm>
        </p:spPr>
        <p:txBody>
          <a:bodyPr>
            <a:normAutofit lnSpcReduction="10000"/>
          </a:bodyPr>
          <a:lstStyle/>
          <a:p>
            <a:pPr eaLnBrk="1" hangingPunct="1">
              <a:lnSpc>
                <a:spcPct val="80000"/>
              </a:lnSpc>
            </a:pPr>
            <a:r>
              <a:rPr lang="en-US" altLang="ja-JP" sz="1600" b="1" dirty="0"/>
              <a:t>NDL</a:t>
            </a:r>
            <a:r>
              <a:rPr lang="ja-JP" altLang="en-US" sz="1600" b="1" dirty="0"/>
              <a:t>所蔵の資料の電子化の推進</a:t>
            </a:r>
          </a:p>
          <a:p>
            <a:pPr lvl="1" eaLnBrk="1" hangingPunct="1">
              <a:lnSpc>
                <a:spcPct val="80000"/>
              </a:lnSpc>
            </a:pPr>
            <a:r>
              <a:rPr lang="ja-JP" altLang="en-US" sz="1600" b="1" dirty="0">
                <a:solidFill>
                  <a:schemeClr val="tx2"/>
                </a:solidFill>
              </a:rPr>
              <a:t>図書等のデジタル化</a:t>
            </a:r>
          </a:p>
          <a:p>
            <a:pPr eaLnBrk="1" hangingPunct="1">
              <a:lnSpc>
                <a:spcPct val="80000"/>
              </a:lnSpc>
            </a:pPr>
            <a:r>
              <a:rPr lang="ja-JP" altLang="en-US" sz="1800" b="1" dirty="0"/>
              <a:t>インターネット情報資源の収集と保存</a:t>
            </a:r>
          </a:p>
          <a:p>
            <a:pPr lvl="1" eaLnBrk="1" hangingPunct="1">
              <a:lnSpc>
                <a:spcPct val="80000"/>
              </a:lnSpc>
            </a:pPr>
            <a:r>
              <a:rPr lang="en-US" altLang="ja-JP" sz="1600" b="1" dirty="0">
                <a:solidFill>
                  <a:schemeClr val="tx2"/>
                </a:solidFill>
              </a:rPr>
              <a:t>Web</a:t>
            </a:r>
            <a:r>
              <a:rPr lang="ja-JP" altLang="en-US" sz="1600" b="1" dirty="0">
                <a:solidFill>
                  <a:schemeClr val="tx2"/>
                </a:solidFill>
              </a:rPr>
              <a:t>アーカイブとデジタル・デポジット</a:t>
            </a:r>
          </a:p>
          <a:p>
            <a:pPr lvl="1" eaLnBrk="1" hangingPunct="1">
              <a:lnSpc>
                <a:spcPct val="80000"/>
              </a:lnSpc>
            </a:pPr>
            <a:r>
              <a:rPr lang="ja-JP" altLang="en-US" sz="1600" b="1" dirty="0">
                <a:solidFill>
                  <a:schemeClr val="tx2"/>
                </a:solidFill>
              </a:rPr>
              <a:t>長期保存対策</a:t>
            </a:r>
          </a:p>
          <a:p>
            <a:pPr eaLnBrk="1" hangingPunct="1">
              <a:lnSpc>
                <a:spcPct val="80000"/>
              </a:lnSpc>
              <a:buFont typeface="Wingdings" pitchFamily="2" charset="2"/>
              <a:buNone/>
            </a:pPr>
            <a:endParaRPr lang="en-US" altLang="ja-JP" sz="1800" dirty="0">
              <a:solidFill>
                <a:schemeClr val="tx2"/>
              </a:solidFill>
            </a:endParaRPr>
          </a:p>
        </p:txBody>
      </p:sp>
      <p:sp>
        <p:nvSpPr>
          <p:cNvPr id="10245" name="Rectangle 4"/>
          <p:cNvSpPr>
            <a:spLocks noChangeArrowheads="1"/>
          </p:cNvSpPr>
          <p:nvPr/>
        </p:nvSpPr>
        <p:spPr bwMode="auto">
          <a:xfrm>
            <a:off x="2209800" y="1125539"/>
            <a:ext cx="7772400" cy="1152525"/>
          </a:xfrm>
          <a:prstGeom prst="rect">
            <a:avLst/>
          </a:prstGeom>
          <a:solidFill>
            <a:schemeClr val="bg1"/>
          </a:solidFill>
          <a:ln w="9525">
            <a:noFill/>
            <a:miter lim="800000"/>
            <a:headEnd/>
            <a:tailEnd/>
          </a:ln>
        </p:spPr>
        <p:txBody>
          <a:bodyPr/>
          <a:lstStyle/>
          <a:p>
            <a:pPr marL="342900" indent="-342900">
              <a:spcBef>
                <a:spcPct val="20000"/>
              </a:spcBef>
              <a:buClr>
                <a:schemeClr val="bg2"/>
              </a:buClr>
              <a:buSzPct val="75000"/>
              <a:buFont typeface="Wingdings" pitchFamily="2" charset="2"/>
              <a:buChar char="p"/>
            </a:pPr>
            <a:r>
              <a:rPr lang="ja-JP" altLang="en-US" sz="2000" dirty="0">
                <a:latin typeface="Meiryo UI" panose="020B0604030504040204" pitchFamily="50" charset="-128"/>
                <a:ea typeface="Meiryo UI" panose="020B0604030504040204" pitchFamily="50" charset="-128"/>
              </a:rPr>
              <a:t>国のデジタルアーカイブの重要拠点となる</a:t>
            </a:r>
          </a:p>
          <a:p>
            <a:pPr marL="342900" indent="-342900">
              <a:spcBef>
                <a:spcPct val="20000"/>
              </a:spcBef>
              <a:buClr>
                <a:schemeClr val="bg2"/>
              </a:buClr>
              <a:buSzPct val="75000"/>
              <a:buFont typeface="Wingdings" pitchFamily="2" charset="2"/>
              <a:buChar char="p"/>
            </a:pPr>
            <a:r>
              <a:rPr lang="ja-JP" altLang="en-US" sz="2000" dirty="0">
                <a:latin typeface="Meiryo UI" panose="020B0604030504040204" pitchFamily="50" charset="-128"/>
                <a:ea typeface="Meiryo UI" panose="020B0604030504040204" pitchFamily="50" charset="-128"/>
              </a:rPr>
              <a:t>日本のデジタル情報全体へのナビゲーション総合サイトを構築する</a:t>
            </a:r>
            <a:endParaRPr lang="ja-JP" altLang="en-US" sz="2400" dirty="0">
              <a:latin typeface="Meiryo UI" panose="020B0604030504040204" pitchFamily="50" charset="-128"/>
              <a:ea typeface="Meiryo UI" panose="020B0604030504040204" pitchFamily="50" charset="-128"/>
            </a:endParaRPr>
          </a:p>
          <a:p>
            <a:pPr marL="342900" indent="-342900">
              <a:spcBef>
                <a:spcPct val="20000"/>
              </a:spcBef>
              <a:buClr>
                <a:schemeClr val="bg2"/>
              </a:buClr>
              <a:buSzPct val="75000"/>
            </a:pPr>
            <a:r>
              <a:rPr lang="ja-JP" altLang="en-US" sz="2400" dirty="0">
                <a:latin typeface="Meiryo UI" panose="020B0604030504040204" pitchFamily="50" charset="-128"/>
                <a:ea typeface="Meiryo UI" panose="020B0604030504040204" pitchFamily="50" charset="-128"/>
              </a:rPr>
              <a:t>　</a:t>
            </a:r>
          </a:p>
          <a:p>
            <a:pPr marL="342900" indent="-342900">
              <a:spcBef>
                <a:spcPct val="20000"/>
              </a:spcBef>
              <a:buClr>
                <a:schemeClr val="bg2"/>
              </a:buClr>
              <a:buSzPct val="75000"/>
            </a:pPr>
            <a:endParaRPr lang="en-US" altLang="ja-JP" sz="2400" dirty="0">
              <a:latin typeface="Meiryo UI" panose="020B0604030504040204" pitchFamily="50" charset="-128"/>
              <a:ea typeface="Meiryo UI" panose="020B0604030504040204" pitchFamily="50" charset="-128"/>
            </a:endParaRPr>
          </a:p>
        </p:txBody>
      </p:sp>
      <p:sp>
        <p:nvSpPr>
          <p:cNvPr id="10246" name="AutoShape 5"/>
          <p:cNvSpPr>
            <a:spLocks noChangeArrowheads="1"/>
          </p:cNvSpPr>
          <p:nvPr/>
        </p:nvSpPr>
        <p:spPr bwMode="auto">
          <a:xfrm rot="1721730">
            <a:off x="7127875" y="1892300"/>
            <a:ext cx="719138" cy="788988"/>
          </a:xfrm>
          <a:prstGeom prst="downArrow">
            <a:avLst>
              <a:gd name="adj1" fmla="val 35713"/>
              <a:gd name="adj2" fmla="val 48121"/>
            </a:avLst>
          </a:prstGeom>
          <a:gradFill rotWithShape="0">
            <a:gsLst>
              <a:gs pos="0">
                <a:srgbClr val="0000CC"/>
              </a:gs>
              <a:gs pos="100000">
                <a:schemeClr val="bg1"/>
              </a:gs>
            </a:gsLst>
            <a:lin ang="5400000" scaled="1"/>
          </a:gradFill>
          <a:ln w="25400">
            <a:solidFill>
              <a:schemeClr val="tx1"/>
            </a:solidFill>
            <a:miter lim="800000"/>
            <a:headEnd/>
            <a:tailEnd/>
          </a:ln>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247" name="Rectangle 6"/>
          <p:cNvSpPr>
            <a:spLocks noChangeArrowheads="1"/>
          </p:cNvSpPr>
          <p:nvPr/>
        </p:nvSpPr>
        <p:spPr bwMode="auto">
          <a:xfrm>
            <a:off x="1774825" y="2483893"/>
            <a:ext cx="5219700" cy="512762"/>
          </a:xfrm>
          <a:prstGeom prst="rect">
            <a:avLst/>
          </a:prstGeom>
          <a:gradFill rotWithShape="0">
            <a:gsLst>
              <a:gs pos="0">
                <a:srgbClr val="FFCC00"/>
              </a:gs>
              <a:gs pos="100000">
                <a:schemeClr val="bg1"/>
              </a:gs>
            </a:gsLst>
            <a:lin ang="0" scaled="1"/>
          </a:gradFill>
          <a:ln w="25400">
            <a:solidFill>
              <a:schemeClr val="tx1"/>
            </a:solidFill>
            <a:miter lim="800000"/>
            <a:headEnd/>
            <a:tailEnd/>
          </a:ln>
        </p:spPr>
        <p:txBody>
          <a:bodyPr wrap="none" anchor="ctr"/>
          <a:lstStyle/>
          <a:p>
            <a:pPr algn="l"/>
            <a:r>
              <a:rPr lang="en-US" altLang="ja-JP" sz="2800" dirty="0">
                <a:latin typeface="Meiryo UI" panose="020B0604030504040204" pitchFamily="50" charset="-128"/>
                <a:ea typeface="Meiryo UI" panose="020B0604030504040204" pitchFamily="50" charset="-128"/>
              </a:rPr>
              <a:t>① </a:t>
            </a:r>
            <a:r>
              <a:rPr lang="ja-JP" altLang="en-US" sz="2800" dirty="0">
                <a:latin typeface="Meiryo UI" panose="020B0604030504040204" pitchFamily="50" charset="-128"/>
                <a:ea typeface="Meiryo UI" panose="020B0604030504040204" pitchFamily="50" charset="-128"/>
              </a:rPr>
              <a:t>デジタル･アーカイブの構築  </a:t>
            </a:r>
            <a:r>
              <a:rPr lang="ja-JP" altLang="en-US" sz="2800" dirty="0">
                <a:solidFill>
                  <a:schemeClr val="bg2"/>
                </a:solidFill>
                <a:latin typeface="Meiryo UI" panose="020B0604030504040204" pitchFamily="50" charset="-128"/>
                <a:ea typeface="Meiryo UI" panose="020B0604030504040204" pitchFamily="50" charset="-128"/>
              </a:rPr>
              <a:t>　</a:t>
            </a:r>
          </a:p>
        </p:txBody>
      </p:sp>
      <p:sp>
        <p:nvSpPr>
          <p:cNvPr id="10248" name="Rectangle 7"/>
          <p:cNvSpPr>
            <a:spLocks noChangeArrowheads="1"/>
          </p:cNvSpPr>
          <p:nvPr/>
        </p:nvSpPr>
        <p:spPr bwMode="auto">
          <a:xfrm>
            <a:off x="2711451" y="4365626"/>
            <a:ext cx="5472113" cy="512763"/>
          </a:xfrm>
          <a:prstGeom prst="rect">
            <a:avLst/>
          </a:prstGeom>
          <a:gradFill rotWithShape="0">
            <a:gsLst>
              <a:gs pos="0">
                <a:schemeClr val="folHlink"/>
              </a:gs>
              <a:gs pos="100000">
                <a:schemeClr val="bg1"/>
              </a:gs>
            </a:gsLst>
            <a:lin ang="0" scaled="1"/>
          </a:gradFill>
          <a:ln w="25400">
            <a:solidFill>
              <a:schemeClr val="tx1"/>
            </a:solidFill>
            <a:miter lim="800000"/>
            <a:headEnd/>
            <a:tailEnd/>
          </a:ln>
        </p:spPr>
        <p:txBody>
          <a:bodyPr wrap="none" anchor="ctr"/>
          <a:lstStyle/>
          <a:p>
            <a:pPr algn="l"/>
            <a:r>
              <a:rPr lang="en-US" altLang="ja-JP" sz="2800" dirty="0">
                <a:latin typeface="Meiryo UI" panose="020B0604030504040204" pitchFamily="50" charset="-128"/>
                <a:ea typeface="Meiryo UI" panose="020B0604030504040204" pitchFamily="50" charset="-128"/>
              </a:rPr>
              <a:t>② </a:t>
            </a:r>
            <a:r>
              <a:rPr lang="ja-JP" altLang="en-US" sz="2800" dirty="0">
                <a:latin typeface="Meiryo UI" panose="020B0604030504040204" pitchFamily="50" charset="-128"/>
                <a:ea typeface="Meiryo UI" panose="020B0604030504040204" pitchFamily="50" charset="-128"/>
              </a:rPr>
              <a:t>情報資源に関する情報の充実  　</a:t>
            </a:r>
          </a:p>
        </p:txBody>
      </p:sp>
      <p:sp>
        <p:nvSpPr>
          <p:cNvPr id="10249" name="Rectangle 8"/>
          <p:cNvSpPr>
            <a:spLocks noChangeArrowheads="1"/>
          </p:cNvSpPr>
          <p:nvPr/>
        </p:nvSpPr>
        <p:spPr bwMode="auto">
          <a:xfrm>
            <a:off x="3719513" y="5302251"/>
            <a:ext cx="6629400" cy="512763"/>
          </a:xfrm>
          <a:prstGeom prst="rect">
            <a:avLst/>
          </a:prstGeom>
          <a:gradFill rotWithShape="0">
            <a:gsLst>
              <a:gs pos="0">
                <a:srgbClr val="009900"/>
              </a:gs>
              <a:gs pos="100000">
                <a:schemeClr val="bg1"/>
              </a:gs>
            </a:gsLst>
            <a:lin ang="0" scaled="1"/>
          </a:gradFill>
          <a:ln w="25400">
            <a:solidFill>
              <a:schemeClr val="tx1"/>
            </a:solidFill>
            <a:miter lim="800000"/>
            <a:headEnd/>
            <a:tailEnd/>
          </a:ln>
        </p:spPr>
        <p:txBody>
          <a:bodyPr wrap="none" anchor="ctr"/>
          <a:lstStyle/>
          <a:p>
            <a:pPr algn="l"/>
            <a:r>
              <a:rPr lang="en-US" altLang="ja-JP" sz="2800" dirty="0">
                <a:latin typeface="Meiryo UI" panose="020B0604030504040204" pitchFamily="50" charset="-128"/>
                <a:ea typeface="Meiryo UI" panose="020B0604030504040204" pitchFamily="50" charset="-128"/>
              </a:rPr>
              <a:t>③ </a:t>
            </a:r>
            <a:r>
              <a:rPr lang="ja-JP" altLang="en-US" sz="2800" dirty="0">
                <a:latin typeface="Meiryo UI" panose="020B0604030504040204" pitchFamily="50" charset="-128"/>
                <a:ea typeface="Meiryo UI" panose="020B0604030504040204" pitchFamily="50" charset="-128"/>
              </a:rPr>
              <a:t>デジタル･アーカイブのポータル機能   　</a:t>
            </a:r>
          </a:p>
        </p:txBody>
      </p:sp>
      <p:sp>
        <p:nvSpPr>
          <p:cNvPr id="10250" name="Rectangle 9"/>
          <p:cNvSpPr>
            <a:spLocks noChangeArrowheads="1"/>
          </p:cNvSpPr>
          <p:nvPr/>
        </p:nvSpPr>
        <p:spPr bwMode="auto">
          <a:xfrm>
            <a:off x="7596199" y="2357431"/>
            <a:ext cx="2771775" cy="449263"/>
          </a:xfrm>
          <a:prstGeom prst="rect">
            <a:avLst/>
          </a:prstGeom>
          <a:noFill/>
          <a:ln w="9525">
            <a:noFill/>
            <a:miter lim="800000"/>
            <a:headEnd/>
            <a:tailEnd/>
          </a:ln>
        </p:spPr>
        <p:txBody>
          <a:bodyPr wrap="none" anchor="ctr"/>
          <a:lstStyle/>
          <a:p>
            <a:pPr algn="l"/>
            <a:r>
              <a:rPr lang="ja-JP" altLang="en-US" sz="2800" i="1" dirty="0">
                <a:solidFill>
                  <a:srgbClr val="FF3300"/>
                </a:solidFill>
                <a:latin typeface="Meiryo UI" panose="020B0604030504040204" pitchFamily="50" charset="-128"/>
                <a:ea typeface="Meiryo UI" panose="020B0604030504040204" pitchFamily="50" charset="-128"/>
              </a:rPr>
              <a:t>アクションプラン　　</a:t>
            </a:r>
          </a:p>
        </p:txBody>
      </p:sp>
      <p:sp>
        <p:nvSpPr>
          <p:cNvPr id="732170" name="AutoShape 10"/>
          <p:cNvSpPr>
            <a:spLocks noChangeArrowheads="1"/>
          </p:cNvSpPr>
          <p:nvPr/>
        </p:nvSpPr>
        <p:spPr bwMode="auto">
          <a:xfrm>
            <a:off x="3071814" y="5619750"/>
            <a:ext cx="936625" cy="546100"/>
          </a:xfrm>
          <a:prstGeom prst="star5">
            <a:avLst/>
          </a:prstGeom>
          <a:solidFill>
            <a:srgbClr val="FF0000"/>
          </a:solidFill>
          <a:ln w="9525" algn="ctr">
            <a:noFill/>
            <a:miter lim="800000"/>
            <a:headEnd/>
            <a:tailEnd/>
          </a:ln>
          <a:effectLst/>
        </p:spPr>
        <p:txBody>
          <a:bodyPr wrap="none" anchor="ctr"/>
          <a:lstStyle/>
          <a:p>
            <a:pPr>
              <a:defRPr/>
            </a:pPr>
            <a:endParaRPr lang="ja-JP" altLang="en-US">
              <a:latin typeface="Meiryo UI" panose="020B0604030504040204" pitchFamily="50" charset="-128"/>
              <a:ea typeface="Meiryo UI" panose="020B0604030504040204" pitchFamily="50" charset="-128"/>
            </a:endParaRPr>
          </a:p>
        </p:txBody>
      </p:sp>
      <p:sp>
        <p:nvSpPr>
          <p:cNvPr id="10252" name="Rectangle 11"/>
          <p:cNvSpPr>
            <a:spLocks noChangeArrowheads="1"/>
          </p:cNvSpPr>
          <p:nvPr/>
        </p:nvSpPr>
        <p:spPr bwMode="auto">
          <a:xfrm>
            <a:off x="3359150" y="4941888"/>
            <a:ext cx="4895850" cy="360362"/>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p"/>
            </a:pPr>
            <a:r>
              <a:rPr lang="ja-JP" altLang="en-US" dirty="0">
                <a:solidFill>
                  <a:schemeClr val="tx2"/>
                </a:solidFill>
                <a:latin typeface="Meiryo UI" panose="020B0604030504040204" pitchFamily="50" charset="-128"/>
                <a:ea typeface="Meiryo UI" panose="020B0604030504040204" pitchFamily="50" charset="-128"/>
              </a:rPr>
              <a:t>レファレンス情報、解題情報、統制語辞書類</a:t>
            </a:r>
          </a:p>
        </p:txBody>
      </p:sp>
      <p:sp>
        <p:nvSpPr>
          <p:cNvPr id="10253" name="Rectangle 12"/>
          <p:cNvSpPr>
            <a:spLocks noChangeArrowheads="1"/>
          </p:cNvSpPr>
          <p:nvPr/>
        </p:nvSpPr>
        <p:spPr bwMode="auto">
          <a:xfrm>
            <a:off x="4151313" y="5878513"/>
            <a:ext cx="6265862" cy="360362"/>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p"/>
            </a:pPr>
            <a:r>
              <a:rPr lang="ja-JP" altLang="en-US">
                <a:solidFill>
                  <a:schemeClr val="tx2"/>
                </a:solidFill>
                <a:latin typeface="Meiryo UI" panose="020B0604030504040204" pitchFamily="50" charset="-128"/>
                <a:ea typeface="Meiryo UI" panose="020B0604030504040204" pitchFamily="50" charset="-128"/>
              </a:rPr>
              <a:t>デジタルアーカイブの統合検索、ワンストップナビゲーション</a:t>
            </a:r>
          </a:p>
        </p:txBody>
      </p:sp>
      <p:sp>
        <p:nvSpPr>
          <p:cNvPr id="15" name="スライド番号プレースホルダ 14"/>
          <p:cNvSpPr>
            <a:spLocks noGrp="1"/>
          </p:cNvSpPr>
          <p:nvPr>
            <p:ph type="sldNum" sz="quarter" idx="4294967295"/>
          </p:nvPr>
        </p:nvSpPr>
        <p:spPr>
          <a:xfrm>
            <a:off x="9667900" y="6215082"/>
            <a:ext cx="609600" cy="521208"/>
          </a:xfrm>
          <a:prstGeom prst="rect">
            <a:avLst/>
          </a:prstGeom>
        </p:spPr>
        <p:txBody>
          <a:bodyPr/>
          <a:lstStyle/>
          <a:p>
            <a:pPr>
              <a:defRPr/>
            </a:pPr>
            <a:fld id="{8F9B926E-BC0B-409E-8F4F-491A1AB00D14}" type="slidenum">
              <a:rPr lang="en-US" altLang="ja-JP" smtClean="0"/>
              <a:pPr>
                <a:defRPr/>
              </a:pPr>
              <a:t>7</a:t>
            </a:fld>
            <a:endParaRPr lang="en-US" altLang="ja-JP"/>
          </a:p>
        </p:txBody>
      </p:sp>
      <p:sp>
        <p:nvSpPr>
          <p:cNvPr id="2" name="円/楕円 1"/>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0759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角丸四角形 54"/>
          <p:cNvSpPr/>
          <p:nvPr/>
        </p:nvSpPr>
        <p:spPr>
          <a:xfrm>
            <a:off x="509666" y="1530849"/>
            <a:ext cx="11583017" cy="5183135"/>
          </a:xfrm>
          <a:prstGeom prst="roundRect">
            <a:avLst>
              <a:gd name="adj" fmla="val 3663"/>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3538" fontAlgn="base">
              <a:lnSpc>
                <a:spcPct val="150000"/>
              </a:lnSpc>
              <a:spcBef>
                <a:spcPct val="0"/>
              </a:spcBef>
              <a:spcAft>
                <a:spcPct val="0"/>
              </a:spcAft>
              <a:buFont typeface="Wingdings" pitchFamily="2" charset="2"/>
              <a:buChar char="u"/>
            </a:pPr>
            <a:r>
              <a:rPr lang="en-US" altLang="ja-JP" sz="2400" dirty="0">
                <a:solidFill>
                  <a:srgbClr val="C00000"/>
                </a:solidFill>
                <a:latin typeface="Meiryo UI" panose="020B0604030504040204" pitchFamily="50" charset="-128"/>
                <a:ea typeface="Meiryo UI" panose="020B0604030504040204" pitchFamily="50" charset="-128"/>
              </a:rPr>
              <a:t>JSON</a:t>
            </a:r>
            <a:r>
              <a:rPr lang="ja-JP" altLang="en-US" sz="2400" dirty="0">
                <a:solidFill>
                  <a:srgbClr val="C00000"/>
                </a:solidFill>
                <a:latin typeface="Meiryo UI" panose="020B0604030504040204" pitchFamily="50" charset="-128"/>
                <a:ea typeface="Meiryo UI" panose="020B0604030504040204" pitchFamily="50" charset="-128"/>
              </a:rPr>
              <a:t>形式による書誌取得方法</a:t>
            </a:r>
            <a:r>
              <a:rPr lang="ja-JP" altLang="en-US" sz="2400" dirty="0">
                <a:solidFill>
                  <a:prstClr val="black"/>
                </a:solidFill>
                <a:latin typeface="Meiryo UI" panose="020B0604030504040204" pitchFamily="50" charset="-128"/>
                <a:ea typeface="Meiryo UI" panose="020B0604030504040204" pitchFamily="50" charset="-128"/>
              </a:rPr>
              <a:t>の新規提供</a:t>
            </a:r>
            <a:endParaRPr lang="en-US" altLang="ja-JP" sz="2400" dirty="0">
              <a:solidFill>
                <a:prstClr val="black"/>
              </a:solidFill>
              <a:latin typeface="Meiryo UI" panose="020B0604030504040204" pitchFamily="50" charset="-128"/>
              <a:ea typeface="Meiryo UI" panose="020B0604030504040204" pitchFamily="50" charset="-128"/>
            </a:endParaRPr>
          </a:p>
          <a:p>
            <a:pPr indent="363538" fontAlgn="base">
              <a:lnSpc>
                <a:spcPct val="150000"/>
              </a:lnSpc>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marL="358775" indent="-358775" fontAlgn="base">
              <a:lnSpc>
                <a:spcPct val="150000"/>
              </a:lnSpc>
              <a:spcBef>
                <a:spcPct val="0"/>
              </a:spcBef>
              <a:spcAft>
                <a:spcPct val="0"/>
              </a:spcAft>
              <a:buFont typeface="Wingdings" pitchFamily="2" charset="2"/>
              <a:buChar char="u"/>
            </a:pPr>
            <a:r>
              <a:rPr lang="ja-JP" altLang="en-US" sz="2400" dirty="0">
                <a:solidFill>
                  <a:prstClr val="black"/>
                </a:solidFill>
                <a:latin typeface="Meiryo UI" panose="020B0604030504040204" pitchFamily="50" charset="-128"/>
                <a:ea typeface="Meiryo UI" panose="020B0604030504040204" pitchFamily="50" charset="-128"/>
              </a:rPr>
              <a:t>「書誌データ利活用説明会」を開催（</a:t>
            </a:r>
            <a:r>
              <a:rPr lang="en-US" altLang="ja-JP" sz="2400" dirty="0">
                <a:solidFill>
                  <a:prstClr val="black"/>
                </a:solidFill>
                <a:latin typeface="Meiryo UI" panose="020B0604030504040204" pitchFamily="50" charset="-128"/>
                <a:ea typeface="Meiryo UI" panose="020B0604030504040204" pitchFamily="50" charset="-128"/>
              </a:rPr>
              <a:t>API</a:t>
            </a:r>
            <a:r>
              <a:rPr lang="ja-JP" altLang="en-US" sz="2400" dirty="0">
                <a:solidFill>
                  <a:prstClr val="black"/>
                </a:solidFill>
                <a:latin typeface="Meiryo UI" panose="020B0604030504040204" pitchFamily="50" charset="-128"/>
                <a:ea typeface="Meiryo UI" panose="020B0604030504040204" pitchFamily="50" charset="-128"/>
              </a:rPr>
              <a:t>による当館書誌データの利用を促進）</a:t>
            </a:r>
            <a:endParaRPr lang="en-US" altLang="ja-JP" sz="2400" dirty="0">
              <a:solidFill>
                <a:prstClr val="black"/>
              </a:solidFill>
              <a:latin typeface="Meiryo UI" panose="020B0604030504040204" pitchFamily="50" charset="-128"/>
              <a:ea typeface="Meiryo UI" panose="020B0604030504040204" pitchFamily="50" charset="-128"/>
            </a:endParaRPr>
          </a:p>
          <a:p>
            <a:pPr marL="449263" indent="-449263" fontAlgn="base">
              <a:lnSpc>
                <a:spcPct val="150000"/>
              </a:lnSpc>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marL="363538" indent="-363538" fontAlgn="base">
              <a:lnSpc>
                <a:spcPct val="150000"/>
              </a:lnSpc>
              <a:spcBef>
                <a:spcPct val="0"/>
              </a:spcBef>
              <a:spcAft>
                <a:spcPct val="0"/>
              </a:spcAft>
              <a:buFont typeface="Wingdings" pitchFamily="2" charset="2"/>
              <a:buChar char="u"/>
            </a:pPr>
            <a:r>
              <a:rPr lang="ja-JP" altLang="en-US" sz="2400" dirty="0">
                <a:solidFill>
                  <a:prstClr val="black"/>
                </a:solidFill>
                <a:latin typeface="Meiryo UI" panose="020B0604030504040204" pitchFamily="50" charset="-128"/>
                <a:ea typeface="Meiryo UI" panose="020B0604030504040204" pitchFamily="50" charset="-128"/>
              </a:rPr>
              <a:t>非ローマ字外国語読み（中国語資料における漢字のピンイン、朝鮮語資料における漢字のハングル読み）による検索を可能に</a:t>
            </a:r>
            <a:endParaRPr lang="en-US" altLang="ja-JP" sz="2400" dirty="0">
              <a:solidFill>
                <a:prstClr val="black"/>
              </a:solidFill>
              <a:latin typeface="Meiryo UI" panose="020B0604030504040204" pitchFamily="50" charset="-128"/>
              <a:ea typeface="Meiryo UI" panose="020B0604030504040204" pitchFamily="50" charset="-128"/>
            </a:endParaRPr>
          </a:p>
          <a:p>
            <a:pPr marL="363538" indent="-363538" fontAlgn="base">
              <a:lnSpc>
                <a:spcPct val="150000"/>
              </a:lnSpc>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marL="363538" indent="-363538" fontAlgn="base">
              <a:lnSpc>
                <a:spcPct val="150000"/>
              </a:lnSpc>
              <a:spcBef>
                <a:spcPct val="0"/>
              </a:spcBef>
              <a:spcAft>
                <a:spcPct val="0"/>
              </a:spcAft>
              <a:buFont typeface="Wingdings" pitchFamily="2" charset="2"/>
              <a:buChar char="u"/>
            </a:pPr>
            <a:r>
              <a:rPr lang="ja-JP" altLang="en-US" sz="2400" dirty="0">
                <a:solidFill>
                  <a:srgbClr val="C00000"/>
                </a:solidFill>
                <a:latin typeface="Meiryo UI" panose="020B0604030504040204" pitchFamily="50" charset="-128"/>
                <a:ea typeface="Meiryo UI" panose="020B0604030504040204" pitchFamily="50" charset="-128"/>
              </a:rPr>
              <a:t>「</a:t>
            </a:r>
            <a:r>
              <a:rPr lang="en-US" altLang="ja-JP" sz="2400" dirty="0" err="1">
                <a:solidFill>
                  <a:srgbClr val="C00000"/>
                </a:solidFill>
                <a:latin typeface="Meiryo UI" panose="020B0604030504040204" pitchFamily="50" charset="-128"/>
                <a:ea typeface="Meiryo UI" panose="020B0604030504040204" pitchFamily="50" charset="-128"/>
              </a:rPr>
              <a:t>WebAPI</a:t>
            </a:r>
            <a:r>
              <a:rPr lang="ja-JP" altLang="en-US" sz="2400" dirty="0">
                <a:solidFill>
                  <a:srgbClr val="C00000"/>
                </a:solidFill>
                <a:latin typeface="Meiryo UI" panose="020B0604030504040204" pitchFamily="50" charset="-128"/>
                <a:ea typeface="Meiryo UI" panose="020B0604030504040204" pitchFamily="50" charset="-128"/>
              </a:rPr>
              <a:t>によるシステム連携ガイドライン」の公開</a:t>
            </a:r>
            <a:endParaRPr lang="en-US" altLang="ja-JP" sz="2400" dirty="0">
              <a:solidFill>
                <a:srgbClr val="C00000"/>
              </a:solidFill>
              <a:latin typeface="Meiryo UI" panose="020B0604030504040204" pitchFamily="50" charset="-128"/>
              <a:ea typeface="Meiryo UI" panose="020B0604030504040204" pitchFamily="50" charset="-128"/>
            </a:endParaRPr>
          </a:p>
          <a:p>
            <a:pPr marL="363538" indent="-363538" fontAlgn="base">
              <a:lnSpc>
                <a:spcPct val="150000"/>
              </a:lnSpc>
              <a:spcBef>
                <a:spcPct val="0"/>
              </a:spcBef>
              <a:spcAft>
                <a:spcPct val="0"/>
              </a:spcAft>
            </a:pPr>
            <a:endParaRPr lang="en-US" altLang="ja-JP" sz="900" dirty="0">
              <a:solidFill>
                <a:srgbClr val="C00000"/>
              </a:solidFill>
              <a:latin typeface="Meiryo UI" panose="020B0604030504040204" pitchFamily="50" charset="-128"/>
              <a:ea typeface="Meiryo UI" panose="020B0604030504040204" pitchFamily="50" charset="-128"/>
            </a:endParaRPr>
          </a:p>
          <a:p>
            <a:pPr marL="363538" indent="-363538" fontAlgn="base">
              <a:lnSpc>
                <a:spcPct val="150000"/>
              </a:lnSpc>
              <a:spcBef>
                <a:spcPct val="0"/>
              </a:spcBef>
              <a:spcAft>
                <a:spcPct val="0"/>
              </a:spcAft>
              <a:buFont typeface="Wingdings" pitchFamily="2" charset="2"/>
              <a:buChar char="u"/>
            </a:pPr>
            <a:r>
              <a:rPr lang="ja-JP" altLang="en-US" sz="2400" dirty="0">
                <a:solidFill>
                  <a:srgbClr val="C00000"/>
                </a:solidFill>
                <a:latin typeface="Meiryo UI" panose="020B0604030504040204" pitchFamily="50" charset="-128"/>
                <a:ea typeface="Meiryo UI" panose="020B0604030504040204" pitchFamily="50" charset="-128"/>
              </a:rPr>
              <a:t>公共図書館からのデータ提供方式の、</a:t>
            </a:r>
            <a:r>
              <a:rPr lang="en-US" altLang="ja-JP" sz="2400" dirty="0">
                <a:solidFill>
                  <a:srgbClr val="C00000"/>
                </a:solidFill>
                <a:latin typeface="Meiryo UI" panose="020B0604030504040204" pitchFamily="50" charset="-128"/>
                <a:ea typeface="Meiryo UI" panose="020B0604030504040204" pitchFamily="50" charset="-128"/>
              </a:rPr>
              <a:t>OAI-PMH</a:t>
            </a:r>
            <a:r>
              <a:rPr lang="ja-JP" altLang="en-US" sz="2400" dirty="0">
                <a:solidFill>
                  <a:srgbClr val="C00000"/>
                </a:solidFill>
                <a:latin typeface="Meiryo UI" panose="020B0604030504040204" pitchFamily="50" charset="-128"/>
                <a:ea typeface="Meiryo UI" panose="020B0604030504040204" pitchFamily="50" charset="-128"/>
              </a:rPr>
              <a:t> </a:t>
            </a:r>
            <a:r>
              <a:rPr lang="en-US" altLang="ja-JP" sz="2400" dirty="0">
                <a:solidFill>
                  <a:srgbClr val="C00000"/>
                </a:solidFill>
                <a:latin typeface="Meiryo UI" panose="020B0604030504040204" pitchFamily="50" charset="-128"/>
                <a:ea typeface="Meiryo UI" panose="020B0604030504040204" pitchFamily="50" charset="-128"/>
              </a:rPr>
              <a:t>/</a:t>
            </a:r>
            <a:r>
              <a:rPr lang="ja-JP" altLang="en-US" sz="2400" dirty="0">
                <a:solidFill>
                  <a:srgbClr val="C00000"/>
                </a:solidFill>
                <a:latin typeface="Meiryo UI" panose="020B0604030504040204" pitchFamily="50" charset="-128"/>
                <a:ea typeface="Meiryo UI" panose="020B0604030504040204" pitchFamily="50" charset="-128"/>
              </a:rPr>
              <a:t> </a:t>
            </a:r>
            <a:r>
              <a:rPr lang="en-US" altLang="ja-JP" sz="2400" dirty="0">
                <a:solidFill>
                  <a:srgbClr val="C00000"/>
                </a:solidFill>
                <a:latin typeface="Meiryo UI" panose="020B0604030504040204" pitchFamily="50" charset="-128"/>
                <a:ea typeface="Meiryo UI" panose="020B0604030504040204" pitchFamily="50" charset="-128"/>
              </a:rPr>
              <a:t>DC-NDL(RDF)</a:t>
            </a:r>
            <a:r>
              <a:rPr lang="ja-JP" altLang="en-US" sz="2400" dirty="0">
                <a:solidFill>
                  <a:srgbClr val="C00000"/>
                </a:solidFill>
                <a:latin typeface="Meiryo UI" panose="020B0604030504040204" pitchFamily="50" charset="-128"/>
                <a:ea typeface="Meiryo UI" panose="020B0604030504040204" pitchFamily="50" charset="-128"/>
              </a:rPr>
              <a:t> </a:t>
            </a:r>
            <a:r>
              <a:rPr lang="ja-JP" altLang="en-US" sz="2400" dirty="0" err="1">
                <a:solidFill>
                  <a:srgbClr val="C00000"/>
                </a:solidFill>
                <a:latin typeface="Meiryo UI" panose="020B0604030504040204" pitchFamily="50" charset="-128"/>
                <a:ea typeface="Meiryo UI" panose="020B0604030504040204" pitchFamily="50" charset="-128"/>
              </a:rPr>
              <a:t>への</a:t>
            </a:r>
            <a:r>
              <a:rPr lang="ja-JP" altLang="en-US" sz="2400" dirty="0">
                <a:solidFill>
                  <a:srgbClr val="C00000"/>
                </a:solidFill>
                <a:latin typeface="Meiryo UI" panose="020B0604030504040204" pitchFamily="50" charset="-128"/>
                <a:ea typeface="Meiryo UI" panose="020B0604030504040204" pitchFamily="50" charset="-128"/>
              </a:rPr>
              <a:t>切り替え</a:t>
            </a:r>
            <a:endParaRPr lang="en-US" altLang="ja-JP" sz="2400" dirty="0">
              <a:solidFill>
                <a:srgbClr val="C00000"/>
              </a:solidFill>
              <a:latin typeface="Meiryo UI" panose="020B0604030504040204" pitchFamily="50" charset="-128"/>
              <a:ea typeface="Meiryo UI" panose="020B0604030504040204" pitchFamily="50" charset="-128"/>
            </a:endParaRPr>
          </a:p>
          <a:p>
            <a:pPr marL="363538" indent="-363538" fontAlgn="base">
              <a:lnSpc>
                <a:spcPct val="150000"/>
              </a:lnSpc>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marL="363538" indent="-363538" fontAlgn="base">
              <a:lnSpc>
                <a:spcPct val="150000"/>
              </a:lnSpc>
              <a:spcBef>
                <a:spcPct val="0"/>
              </a:spcBef>
              <a:spcAft>
                <a:spcPct val="0"/>
              </a:spcAft>
              <a:buFont typeface="Wingdings" pitchFamily="2" charset="2"/>
              <a:buChar char="u"/>
            </a:pPr>
            <a:r>
              <a:rPr lang="en-US" altLang="ja-JP" sz="2400" dirty="0">
                <a:solidFill>
                  <a:prstClr val="black"/>
                </a:solidFill>
                <a:latin typeface="Meiryo UI" panose="020B0604030504040204" pitchFamily="50" charset="-128"/>
                <a:ea typeface="Meiryo UI" panose="020B0604030504040204" pitchFamily="50" charset="-128"/>
              </a:rPr>
              <a:t>VIAF</a:t>
            </a:r>
            <a:r>
              <a:rPr lang="ja-JP" altLang="en-US" sz="2400" dirty="0">
                <a:solidFill>
                  <a:prstClr val="black"/>
                </a:solidFill>
                <a:latin typeface="Meiryo UI" panose="020B0604030504040204" pitchFamily="50" charset="-128"/>
                <a:ea typeface="Meiryo UI" panose="020B0604030504040204" pitchFamily="50" charset="-128"/>
              </a:rPr>
              <a:t>との連携開始（当館典拠レコードを</a:t>
            </a:r>
            <a:r>
              <a:rPr lang="en-US" altLang="ja-JP" sz="2400" dirty="0">
                <a:solidFill>
                  <a:prstClr val="black"/>
                </a:solidFill>
                <a:latin typeface="Meiryo UI" panose="020B0604030504040204" pitchFamily="50" charset="-128"/>
                <a:ea typeface="Meiryo UI" panose="020B0604030504040204" pitchFamily="50" charset="-128"/>
              </a:rPr>
              <a:t>VIAF</a:t>
            </a:r>
            <a:r>
              <a:rPr lang="ja-JP" altLang="en-US" sz="2400" dirty="0" err="1">
                <a:solidFill>
                  <a:prstClr val="black"/>
                </a:solidFill>
                <a:latin typeface="Meiryo UI" panose="020B0604030504040204" pitchFamily="50" charset="-128"/>
                <a:ea typeface="Meiryo UI" panose="020B0604030504040204" pitchFamily="50" charset="-128"/>
              </a:rPr>
              <a:t>に提</a:t>
            </a:r>
            <a:r>
              <a:rPr lang="ja-JP" altLang="en-US" sz="2400" dirty="0">
                <a:solidFill>
                  <a:prstClr val="black"/>
                </a:solidFill>
                <a:latin typeface="Meiryo UI" panose="020B0604030504040204" pitchFamily="50" charset="-128"/>
                <a:ea typeface="Meiryo UI" panose="020B0604030504040204" pitchFamily="50" charset="-128"/>
              </a:rPr>
              <a:t>供し、当館検索システム</a:t>
            </a:r>
            <a:r>
              <a:rPr lang="en-US" altLang="ja-JP" sz="2400" dirty="0" err="1">
                <a:solidFill>
                  <a:prstClr val="black"/>
                </a:solidFill>
                <a:latin typeface="Meiryo UI" panose="020B0604030504040204" pitchFamily="50" charset="-128"/>
                <a:ea typeface="Meiryo UI" panose="020B0604030504040204" pitchFamily="50" charset="-128"/>
              </a:rPr>
              <a:t>WebNDLA</a:t>
            </a:r>
            <a:r>
              <a:rPr lang="ja-JP" altLang="en-US" sz="2400" dirty="0">
                <a:solidFill>
                  <a:prstClr val="black"/>
                </a:solidFill>
                <a:latin typeface="Meiryo UI" panose="020B0604030504040204" pitchFamily="50" charset="-128"/>
                <a:ea typeface="Meiryo UI" panose="020B0604030504040204" pitchFamily="50" charset="-128"/>
              </a:rPr>
              <a:t>から</a:t>
            </a:r>
            <a:r>
              <a:rPr lang="en-US" altLang="ja-JP" sz="2400" dirty="0">
                <a:solidFill>
                  <a:prstClr val="black"/>
                </a:solidFill>
                <a:latin typeface="Meiryo UI" panose="020B0604030504040204" pitchFamily="50" charset="-128"/>
                <a:ea typeface="Meiryo UI" panose="020B0604030504040204" pitchFamily="50" charset="-128"/>
              </a:rPr>
              <a:t>VIAF</a:t>
            </a:r>
            <a:r>
              <a:rPr lang="ja-JP" altLang="en-US" sz="2400" dirty="0">
                <a:solidFill>
                  <a:prstClr val="black"/>
                </a:solidFill>
                <a:latin typeface="Meiryo UI" panose="020B0604030504040204" pitchFamily="50" charset="-128"/>
                <a:ea typeface="Meiryo UI" panose="020B0604030504040204" pitchFamily="50" charset="-128"/>
              </a:rPr>
              <a:t>にリンク）</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996593" y="883750"/>
            <a:ext cx="8820472" cy="489493"/>
          </a:xfrm>
          <a:prstGeom prst="rect">
            <a:avLst/>
          </a:prstGeom>
          <a:noFill/>
        </p:spPr>
        <p:txBody>
          <a:bodyPr wrap="square" rtlCol="0">
            <a:spAutoFit/>
          </a:bodyPr>
          <a:lstStyle/>
          <a:p>
            <a:pPr>
              <a:lnSpc>
                <a:spcPct val="150000"/>
              </a:lnSpc>
              <a:defRPr/>
            </a:pPr>
            <a:r>
              <a:rPr lang="en-US" altLang="ja-JP" sz="2000" dirty="0" smtClean="0">
                <a:solidFill>
                  <a:prstClr val="black"/>
                </a:solidFill>
                <a:latin typeface="Meiryo UI" panose="020B0604030504040204" pitchFamily="50" charset="-128"/>
                <a:ea typeface="Meiryo UI" panose="020B0604030504040204" pitchFamily="50" charset="-128"/>
              </a:rPr>
              <a:t>2013〜2014</a:t>
            </a:r>
            <a:r>
              <a:rPr lang="ja-JP" altLang="en-US" sz="2000" dirty="0" smtClean="0">
                <a:solidFill>
                  <a:prstClr val="black"/>
                </a:solidFill>
                <a:latin typeface="Meiryo UI" panose="020B0604030504040204" pitchFamily="50" charset="-128"/>
                <a:ea typeface="Meiryo UI" panose="020B0604030504040204" pitchFamily="50" charset="-128"/>
              </a:rPr>
              <a:t>年の進展</a:t>
            </a:r>
            <a:endParaRPr lang="en-US" altLang="ja-JP" dirty="0">
              <a:solidFill>
                <a:prstClr val="black"/>
              </a:solidFill>
              <a:latin typeface="Meiryo UI" panose="020B0604030504040204" pitchFamily="50" charset="-128"/>
              <a:ea typeface="Meiryo UI" panose="020B0604030504040204" pitchFamily="50" charset="-128"/>
            </a:endParaRPr>
          </a:p>
        </p:txBody>
      </p:sp>
      <p:sp>
        <p:nvSpPr>
          <p:cNvPr id="9" name="タイトル 1"/>
          <p:cNvSpPr txBox="1">
            <a:spLocks/>
          </p:cNvSpPr>
          <p:nvPr/>
        </p:nvSpPr>
        <p:spPr bwMode="auto">
          <a:xfrm>
            <a:off x="0" y="0"/>
            <a:ext cx="12192000" cy="1124745"/>
          </a:xfrm>
          <a:prstGeom prst="rect">
            <a:avLst/>
          </a:prstGeom>
          <a:noFill/>
          <a:ln w="9525">
            <a:noFill/>
            <a:miter lim="800000"/>
            <a:headEnd/>
            <a:tailEnd/>
          </a:ln>
        </p:spPr>
        <p:txBody>
          <a:bodyPr vert="horz" wrap="square" lIns="91440" tIns="45720" rIns="91440" bIns="91440" numCol="1" anchor="ctr" anchorCtr="0" compatLnSpc="1">
            <a:prstTxWarp prst="textNoShape">
              <a:avLst/>
            </a:prstTxWarp>
            <a:noAutofit/>
          </a:bodyPr>
          <a:lstStyle/>
          <a:p>
            <a:pPr algn="ctr" eaLnBrk="0" fontAlgn="base" hangingPunct="0">
              <a:spcBef>
                <a:spcPct val="0"/>
              </a:spcBef>
              <a:spcAft>
                <a:spcPct val="0"/>
              </a:spcAft>
              <a:defRPr/>
            </a:pPr>
            <a:endParaRPr lang="ja-JP" altLang="en-US" sz="3600" dirty="0">
              <a:latin typeface="Meiryo UI" panose="020B0604030504040204" pitchFamily="50" charset="-128"/>
              <a:ea typeface="Meiryo UI" panose="020B0604030504040204" pitchFamily="50" charset="-128"/>
              <a:cs typeface="+mj-cs"/>
            </a:endParaRPr>
          </a:p>
        </p:txBody>
      </p:sp>
      <p:sp>
        <p:nvSpPr>
          <p:cNvPr id="2" name="タイトル 1"/>
          <p:cNvSpPr>
            <a:spLocks noGrp="1"/>
          </p:cNvSpPr>
          <p:nvPr>
            <p:ph type="title"/>
          </p:nvPr>
        </p:nvSpPr>
        <p:spPr/>
        <p:txBody>
          <a:bodyPr>
            <a:normAutofit/>
          </a:bodyPr>
          <a:lstStyle/>
          <a:p>
            <a:r>
              <a:rPr lang="ja-JP" altLang="en-US" sz="4000" dirty="0"/>
              <a:t>☆</a:t>
            </a:r>
            <a:r>
              <a:rPr lang="ja-JP" altLang="en-US" sz="4000" dirty="0" smtClean="0"/>
              <a:t>国立</a:t>
            </a:r>
            <a:r>
              <a:rPr lang="ja-JP" altLang="en-US" sz="4000" dirty="0"/>
              <a:t>国会図書館サーチ：最近の進展 </a:t>
            </a:r>
            <a:r>
              <a:rPr lang="ja-JP" altLang="en-US" sz="4000" dirty="0" smtClean="0"/>
              <a:t>①</a:t>
            </a:r>
            <a:endParaRPr kumimoji="1" lang="ja-JP" altLang="en-US" sz="4000" dirty="0"/>
          </a:p>
        </p:txBody>
      </p:sp>
      <p:sp>
        <p:nvSpPr>
          <p:cNvPr id="6" name="スライド番号プレースホルダ 4"/>
          <p:cNvSpPr>
            <a:spLocks noGrp="1"/>
          </p:cNvSpPr>
          <p:nvPr>
            <p:ph type="sldNum" sz="quarter" idx="12"/>
          </p:nvPr>
        </p:nvSpPr>
        <p:spPr>
          <a:prstGeom prst="ellipse">
            <a:avLst/>
          </a:prstGeom>
        </p:spPr>
        <p:txBody>
          <a:bodyPr/>
          <a:lstStyle/>
          <a:p>
            <a:pPr>
              <a:defRPr/>
            </a:pPr>
            <a:fld id="{5CBE7DF6-DC1C-4410-949E-874779C27DC5}" type="slidenum">
              <a:rPr lang="ja-JP" altLang="en-US" smtClean="0"/>
              <a:pPr>
                <a:defRPr/>
              </a:pPr>
              <a:t>70</a:t>
            </a:fld>
            <a:endParaRPr lang="ja-JP" altLang="en-US" dirty="0"/>
          </a:p>
        </p:txBody>
      </p:sp>
      <p:sp>
        <p:nvSpPr>
          <p:cNvPr id="7" name="円/楕円 6"/>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83974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74469"/>
            <a:ext cx="11968480" cy="742315"/>
          </a:xfrm>
        </p:spPr>
        <p:txBody>
          <a:bodyPr>
            <a:normAutofit/>
          </a:bodyPr>
          <a:lstStyle/>
          <a:p>
            <a:r>
              <a:rPr lang="ja-JP" altLang="en-US" sz="4000" dirty="0"/>
              <a:t>☆</a:t>
            </a:r>
            <a:r>
              <a:rPr lang="ja-JP" altLang="en-US" sz="4000" dirty="0" smtClean="0"/>
              <a:t>国立</a:t>
            </a:r>
            <a:r>
              <a:rPr lang="ja-JP" altLang="en-US" sz="4000" dirty="0"/>
              <a:t>国会図書館サーチ：最近の進展 </a:t>
            </a:r>
            <a:r>
              <a:rPr lang="ja-JP" altLang="en-US" sz="4000" dirty="0" smtClean="0"/>
              <a:t>②</a:t>
            </a:r>
            <a:endParaRPr kumimoji="1" lang="ja-JP" altLang="en-US" sz="4000" dirty="0"/>
          </a:p>
        </p:txBody>
      </p:sp>
      <p:sp>
        <p:nvSpPr>
          <p:cNvPr id="5" name="スライド番号プレースホルダ 4"/>
          <p:cNvSpPr>
            <a:spLocks noGrp="1"/>
          </p:cNvSpPr>
          <p:nvPr>
            <p:ph type="sldNum" sz="quarter" idx="12"/>
          </p:nvPr>
        </p:nvSpPr>
        <p:spPr>
          <a:xfrm>
            <a:off x="8610600" y="6400974"/>
            <a:ext cx="2743200" cy="365125"/>
          </a:xfrm>
          <a:prstGeom prst="ellipse">
            <a:avLst/>
          </a:prstGeom>
        </p:spPr>
        <p:txBody>
          <a:bodyPr/>
          <a:lstStyle/>
          <a:p>
            <a:pPr>
              <a:defRPr/>
            </a:pPr>
            <a:fld id="{5CBE7DF6-DC1C-4410-949E-874779C27DC5}" type="slidenum">
              <a:rPr lang="ja-JP" altLang="en-US" smtClean="0"/>
              <a:pPr>
                <a:defRPr/>
              </a:pPr>
              <a:t>71</a:t>
            </a:fld>
            <a:endParaRPr lang="ja-JP" altLang="en-US" dirty="0"/>
          </a:p>
        </p:txBody>
      </p:sp>
      <p:sp>
        <p:nvSpPr>
          <p:cNvPr id="8" name="テキスト ボックス 7"/>
          <p:cNvSpPr txBox="1"/>
          <p:nvPr/>
        </p:nvSpPr>
        <p:spPr>
          <a:xfrm>
            <a:off x="1775520" y="1047418"/>
            <a:ext cx="8892480" cy="553998"/>
          </a:xfrm>
          <a:prstGeom prst="rect">
            <a:avLst/>
          </a:prstGeom>
          <a:noFill/>
        </p:spPr>
        <p:txBody>
          <a:bodyPr wrap="square" rtlCol="0">
            <a:spAutoFit/>
          </a:bodyPr>
          <a:lstStyle/>
          <a:p>
            <a:pPr>
              <a:lnSpc>
                <a:spcPct val="150000"/>
              </a:lnSpc>
              <a:defRPr/>
            </a:pPr>
            <a:r>
              <a:rPr lang="ja-JP" altLang="en-US" sz="2000" dirty="0">
                <a:solidFill>
                  <a:prstClr val="black"/>
                </a:solidFill>
                <a:latin typeface="Meiryo UI" panose="020B0604030504040204" pitchFamily="50" charset="-128"/>
                <a:ea typeface="Meiryo UI" panose="020B0604030504040204" pitchFamily="50" charset="-128"/>
              </a:rPr>
              <a:t>国立国会図書館サーチ（略称；</a:t>
            </a:r>
            <a:r>
              <a:rPr lang="en-US" altLang="ja-JP" sz="2000" dirty="0">
                <a:solidFill>
                  <a:prstClr val="black"/>
                </a:solidFill>
                <a:latin typeface="Meiryo UI" panose="020B0604030504040204" pitchFamily="50" charset="-128"/>
                <a:ea typeface="Meiryo UI" panose="020B0604030504040204" pitchFamily="50" charset="-128"/>
              </a:rPr>
              <a:t>NDL</a:t>
            </a:r>
            <a:r>
              <a:rPr lang="ja-JP" altLang="en-US" sz="2000" dirty="0">
                <a:solidFill>
                  <a:prstClr val="black"/>
                </a:solidFill>
                <a:latin typeface="Meiryo UI" panose="020B0604030504040204" pitchFamily="50" charset="-128"/>
                <a:ea typeface="Meiryo UI" panose="020B0604030504040204" pitchFamily="50" charset="-128"/>
              </a:rPr>
              <a:t>サーチ）の</a:t>
            </a:r>
            <a:r>
              <a:rPr lang="en-US" altLang="ja-JP" sz="2000" dirty="0">
                <a:solidFill>
                  <a:srgbClr val="C00000"/>
                </a:solidFill>
                <a:latin typeface="Meiryo UI" panose="020B0604030504040204" pitchFamily="50" charset="-128"/>
                <a:ea typeface="Meiryo UI" panose="020B0604030504040204" pitchFamily="50" charset="-128"/>
              </a:rPr>
              <a:t>API</a:t>
            </a:r>
            <a:r>
              <a:rPr lang="ja-JP" altLang="en-US" sz="2000" dirty="0">
                <a:solidFill>
                  <a:srgbClr val="C00000"/>
                </a:solidFill>
                <a:latin typeface="Meiryo UI" panose="020B0604030504040204" pitchFamily="50" charset="-128"/>
                <a:ea typeface="Meiryo UI" panose="020B0604030504040204" pitchFamily="50" charset="-128"/>
              </a:rPr>
              <a:t>の利用は、年々伸びている</a:t>
            </a:r>
            <a:r>
              <a:rPr lang="ja-JP" altLang="en-US" sz="2000" dirty="0">
                <a:solidFill>
                  <a:prstClr val="black"/>
                </a:solidFill>
                <a:latin typeface="Meiryo UI" panose="020B0604030504040204" pitchFamily="50" charset="-128"/>
                <a:ea typeface="Meiryo UI" panose="020B0604030504040204" pitchFamily="50" charset="-128"/>
              </a:rPr>
              <a:t>。</a:t>
            </a:r>
            <a:endParaRPr lang="en-US" altLang="ja-JP" dirty="0">
              <a:solidFill>
                <a:prstClr val="black"/>
              </a:solidFill>
              <a:latin typeface="Meiryo UI" panose="020B0604030504040204" pitchFamily="50" charset="-128"/>
              <a:ea typeface="Meiryo UI" panose="020B0604030504040204" pitchFamily="50" charset="-128"/>
            </a:endParaRPr>
          </a:p>
        </p:txBody>
      </p:sp>
      <p:graphicFrame>
        <p:nvGraphicFramePr>
          <p:cNvPr id="10" name="表 9"/>
          <p:cNvGraphicFramePr>
            <a:graphicFrameLocks noGrp="1"/>
          </p:cNvGraphicFramePr>
          <p:nvPr>
            <p:extLst/>
          </p:nvPr>
        </p:nvGraphicFramePr>
        <p:xfrm>
          <a:off x="1559496" y="2105472"/>
          <a:ext cx="5616624" cy="2772308"/>
        </p:xfrm>
        <a:graphic>
          <a:graphicData uri="http://schemas.openxmlformats.org/drawingml/2006/table">
            <a:tbl>
              <a:tblPr firstRow="1">
                <a:tableStyleId>{9D7B26C5-4107-4FEC-AEDC-1716B250A1EF}</a:tableStyleId>
              </a:tblPr>
              <a:tblGrid>
                <a:gridCol w="1512168"/>
                <a:gridCol w="1728192"/>
                <a:gridCol w="1296144"/>
                <a:gridCol w="1080120"/>
              </a:tblGrid>
              <a:tr h="388843">
                <a:tc>
                  <a:txBody>
                    <a:bodyPr/>
                    <a:lstStyle/>
                    <a:p>
                      <a:pPr algn="ctr" fontAlgn="ctr"/>
                      <a:r>
                        <a:rPr lang="ja-JP" altLang="en-US" sz="2000" b="1" u="none" strike="noStrike" dirty="0" smtClean="0"/>
                        <a:t>区分</a:t>
                      </a:r>
                      <a:endParaRPr lang="ja-JP" altLang="en-US" sz="2000" b="1" i="0" u="none" strike="noStrike" dirty="0">
                        <a:solidFill>
                          <a:srgbClr val="000000"/>
                        </a:solidFill>
                        <a:latin typeface="+mn-ea"/>
                        <a:ea typeface="+mn-ea"/>
                      </a:endParaRPr>
                    </a:p>
                  </a:txBody>
                  <a:tcPr marL="9525" marR="9525" marT="9525" marB="0" anchor="ctr">
                    <a:solidFill>
                      <a:schemeClr val="bg2"/>
                    </a:solidFill>
                  </a:tcPr>
                </a:tc>
                <a:tc>
                  <a:txBody>
                    <a:bodyPr/>
                    <a:lstStyle/>
                    <a:p>
                      <a:pPr algn="l" fontAlgn="ctr"/>
                      <a:r>
                        <a:rPr lang="en-US" sz="2000" b="1" u="none" strike="noStrike" dirty="0" err="1" smtClean="0"/>
                        <a:t>OpenSearch</a:t>
                      </a:r>
                      <a:endParaRPr lang="en-US" sz="2000" b="1" i="0" u="none" strike="noStrike" dirty="0">
                        <a:solidFill>
                          <a:srgbClr val="000000"/>
                        </a:solidFill>
                        <a:latin typeface="+mn-ea"/>
                        <a:ea typeface="+mn-ea"/>
                      </a:endParaRPr>
                    </a:p>
                  </a:txBody>
                  <a:tcPr marL="9525" marR="9525" marT="9525" marB="0" anchor="ctr">
                    <a:solidFill>
                      <a:schemeClr val="bg2"/>
                    </a:solidFill>
                  </a:tcPr>
                </a:tc>
                <a:tc>
                  <a:txBody>
                    <a:bodyPr/>
                    <a:lstStyle/>
                    <a:p>
                      <a:pPr algn="l" fontAlgn="ctr"/>
                      <a:r>
                        <a:rPr lang="en-US" sz="2000" b="1" u="none" strike="noStrike" dirty="0"/>
                        <a:t>SRU</a:t>
                      </a:r>
                      <a:endParaRPr lang="en-US" sz="2000" b="1" i="0" u="none" strike="noStrike" dirty="0">
                        <a:solidFill>
                          <a:srgbClr val="000000"/>
                        </a:solidFill>
                        <a:latin typeface="+mn-ea"/>
                        <a:ea typeface="+mn-ea"/>
                      </a:endParaRPr>
                    </a:p>
                  </a:txBody>
                  <a:tcPr marL="9525" marR="9525" marT="9525" marB="0" anchor="ctr">
                    <a:solidFill>
                      <a:schemeClr val="bg2"/>
                    </a:solidFill>
                  </a:tcPr>
                </a:tc>
                <a:tc>
                  <a:txBody>
                    <a:bodyPr/>
                    <a:lstStyle/>
                    <a:p>
                      <a:pPr algn="l" fontAlgn="ctr"/>
                      <a:r>
                        <a:rPr lang="en-US" sz="2000" b="1" u="none" strike="noStrike" dirty="0"/>
                        <a:t>OAI-PMH</a:t>
                      </a:r>
                      <a:endParaRPr lang="en-US" sz="2000" b="1" i="0" u="none" strike="noStrike" dirty="0">
                        <a:solidFill>
                          <a:srgbClr val="000000"/>
                        </a:solidFill>
                        <a:latin typeface="+mn-ea"/>
                        <a:ea typeface="+mn-ea"/>
                      </a:endParaRPr>
                    </a:p>
                  </a:txBody>
                  <a:tcPr marL="9525" marR="9525" marT="9525" marB="0" anchor="ctr">
                    <a:solidFill>
                      <a:schemeClr val="bg2"/>
                    </a:solidFill>
                  </a:tcPr>
                </a:tc>
              </a:tr>
              <a:tr h="331237">
                <a:tc>
                  <a:txBody>
                    <a:bodyPr/>
                    <a:lstStyle/>
                    <a:p>
                      <a:pPr algn="l" fontAlgn="ctr"/>
                      <a:r>
                        <a:rPr lang="en-US" altLang="ja-JP" sz="1800" b="1" u="none" strike="noStrike" dirty="0" smtClean="0"/>
                        <a:t>2012</a:t>
                      </a:r>
                      <a:r>
                        <a:rPr lang="ja-JP" altLang="en-US" sz="1800" b="1" u="none" strike="noStrike" dirty="0" smtClean="0"/>
                        <a:t>年平均</a:t>
                      </a:r>
                      <a:endParaRPr lang="ja-JP" altLang="en-US"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smtClean="0"/>
                        <a:t>1,026,309</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smtClean="0"/>
                        <a:t>2,941,460</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smtClean="0"/>
                        <a:t>154,708</a:t>
                      </a:r>
                      <a:endParaRPr lang="en-US" altLang="ja-JP" sz="1800" b="1" i="0" u="none" strike="noStrike" dirty="0">
                        <a:solidFill>
                          <a:srgbClr val="000000"/>
                        </a:solidFill>
                        <a:latin typeface="+mn-ea"/>
                        <a:ea typeface="+mn-ea"/>
                      </a:endParaRPr>
                    </a:p>
                  </a:txBody>
                  <a:tcPr marL="9525" marR="9525" marT="9525" marB="0" anchor="ctr"/>
                </a:tc>
              </a:tr>
              <a:tr h="331237">
                <a:tc>
                  <a:txBody>
                    <a:bodyPr/>
                    <a:lstStyle/>
                    <a:p>
                      <a:pPr algn="l" fontAlgn="ctr"/>
                      <a:r>
                        <a:rPr lang="en-US" altLang="ja-JP" sz="1800" b="1" u="none" strike="noStrike" dirty="0" smtClean="0"/>
                        <a:t>2013</a:t>
                      </a:r>
                      <a:r>
                        <a:rPr lang="ja-JP" altLang="en-US" sz="1800" b="1" u="none" strike="noStrike" dirty="0"/>
                        <a:t>年 </a:t>
                      </a:r>
                      <a:r>
                        <a:rPr lang="en-US" altLang="ja-JP" sz="1800" b="1" u="none" strike="noStrike" dirty="0"/>
                        <a:t>4</a:t>
                      </a:r>
                      <a:r>
                        <a:rPr lang="ja-JP" altLang="en-US" sz="1800" b="1" u="none" strike="noStrike" dirty="0"/>
                        <a:t>月</a:t>
                      </a:r>
                      <a:endParaRPr lang="ja-JP" altLang="en-US"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1,165,461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2,152,510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87,912 </a:t>
                      </a:r>
                      <a:endParaRPr lang="en-US" altLang="ja-JP" sz="1800" b="1" i="0" u="none" strike="noStrike" dirty="0">
                        <a:solidFill>
                          <a:srgbClr val="000000"/>
                        </a:solidFill>
                        <a:latin typeface="+mn-ea"/>
                        <a:ea typeface="+mn-ea"/>
                      </a:endParaRPr>
                    </a:p>
                  </a:txBody>
                  <a:tcPr marL="9525" marR="9525" marT="9525" marB="0" anchor="ctr"/>
                </a:tc>
              </a:tr>
              <a:tr h="388843">
                <a:tc>
                  <a:txBody>
                    <a:bodyPr/>
                    <a:lstStyle/>
                    <a:p>
                      <a:pPr algn="l" fontAlgn="ctr"/>
                      <a:r>
                        <a:rPr lang="en-US" altLang="ja-JP" sz="1800" b="1" u="none" strike="noStrike" dirty="0"/>
                        <a:t>2013</a:t>
                      </a:r>
                      <a:r>
                        <a:rPr lang="ja-JP" altLang="en-US" sz="1800" b="1" u="none" strike="noStrike" dirty="0"/>
                        <a:t>年 </a:t>
                      </a:r>
                      <a:r>
                        <a:rPr lang="en-US" altLang="ja-JP" sz="1800" b="1" u="none" strike="noStrike" dirty="0"/>
                        <a:t>5</a:t>
                      </a:r>
                      <a:r>
                        <a:rPr lang="ja-JP" altLang="en-US" sz="1800" b="1" u="none" strike="noStrike" dirty="0"/>
                        <a:t>月</a:t>
                      </a:r>
                      <a:endParaRPr lang="ja-JP" altLang="en-US"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1,704,547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3,726,310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463,253 </a:t>
                      </a:r>
                      <a:endParaRPr lang="en-US" altLang="ja-JP" sz="1800" b="1" i="0" u="none" strike="noStrike" dirty="0">
                        <a:solidFill>
                          <a:srgbClr val="000000"/>
                        </a:solidFill>
                        <a:latin typeface="+mn-ea"/>
                        <a:ea typeface="+mn-ea"/>
                      </a:endParaRPr>
                    </a:p>
                  </a:txBody>
                  <a:tcPr marL="9525" marR="9525" marT="9525" marB="0" anchor="ctr"/>
                </a:tc>
              </a:tr>
              <a:tr h="324036">
                <a:tc>
                  <a:txBody>
                    <a:bodyPr/>
                    <a:lstStyle/>
                    <a:p>
                      <a:pPr algn="l" fontAlgn="ctr"/>
                      <a:r>
                        <a:rPr lang="en-US" altLang="ja-JP" sz="1800" b="1" u="none" strike="noStrike" dirty="0"/>
                        <a:t>2013</a:t>
                      </a:r>
                      <a:r>
                        <a:rPr lang="ja-JP" altLang="en-US" sz="1800" b="1" u="none" strike="noStrike" dirty="0"/>
                        <a:t>年 </a:t>
                      </a:r>
                      <a:r>
                        <a:rPr lang="en-US" altLang="ja-JP" sz="1800" b="1" u="none" strike="noStrike" dirty="0"/>
                        <a:t>6</a:t>
                      </a:r>
                      <a:r>
                        <a:rPr lang="ja-JP" altLang="en-US" sz="1800" b="1" u="none" strike="noStrike" dirty="0"/>
                        <a:t>月</a:t>
                      </a:r>
                      <a:endParaRPr lang="ja-JP" altLang="en-US"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1,910,929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4,127,351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69,885 </a:t>
                      </a:r>
                      <a:endParaRPr lang="en-US" altLang="ja-JP" sz="1800" b="1" i="0" u="none" strike="noStrike" dirty="0">
                        <a:solidFill>
                          <a:srgbClr val="000000"/>
                        </a:solidFill>
                        <a:latin typeface="+mn-ea"/>
                        <a:ea typeface="+mn-ea"/>
                      </a:endParaRPr>
                    </a:p>
                  </a:txBody>
                  <a:tcPr marL="9525" marR="9525" marT="9525" marB="0" anchor="ctr"/>
                </a:tc>
              </a:tr>
              <a:tr h="295233">
                <a:tc>
                  <a:txBody>
                    <a:bodyPr/>
                    <a:lstStyle/>
                    <a:p>
                      <a:pPr algn="l" fontAlgn="ctr"/>
                      <a:r>
                        <a:rPr lang="en-US" altLang="ja-JP" sz="1800" b="1" u="none" strike="noStrike" dirty="0"/>
                        <a:t>2013</a:t>
                      </a:r>
                      <a:r>
                        <a:rPr lang="ja-JP" altLang="en-US" sz="1800" b="1" u="none" strike="noStrike" dirty="0"/>
                        <a:t>年 </a:t>
                      </a:r>
                      <a:r>
                        <a:rPr lang="en-US" altLang="ja-JP" sz="1800" b="1" u="none" strike="noStrike" dirty="0"/>
                        <a:t>7</a:t>
                      </a:r>
                      <a:r>
                        <a:rPr lang="ja-JP" altLang="en-US" sz="1800" b="1" u="none" strike="noStrike" dirty="0"/>
                        <a:t>月</a:t>
                      </a:r>
                      <a:endParaRPr lang="ja-JP" altLang="en-US"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2,843,145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4,187,965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124,607 </a:t>
                      </a:r>
                      <a:endParaRPr lang="en-US" altLang="ja-JP" sz="1800" b="1" i="0" u="none" strike="noStrike" dirty="0">
                        <a:solidFill>
                          <a:srgbClr val="000000"/>
                        </a:solidFill>
                        <a:latin typeface="+mn-ea"/>
                        <a:ea typeface="+mn-ea"/>
                      </a:endParaRPr>
                    </a:p>
                  </a:txBody>
                  <a:tcPr marL="9525" marR="9525" marT="9525" marB="0" anchor="ctr"/>
                </a:tc>
              </a:tr>
              <a:tr h="388843">
                <a:tc>
                  <a:txBody>
                    <a:bodyPr/>
                    <a:lstStyle/>
                    <a:p>
                      <a:pPr algn="l" fontAlgn="ctr"/>
                      <a:r>
                        <a:rPr lang="en-US" altLang="ja-JP" sz="1800" b="1" u="none" strike="noStrike" dirty="0"/>
                        <a:t>2013</a:t>
                      </a:r>
                      <a:r>
                        <a:rPr lang="ja-JP" altLang="en-US" sz="1800" b="1" u="none" strike="noStrike" dirty="0"/>
                        <a:t>年 </a:t>
                      </a:r>
                      <a:r>
                        <a:rPr lang="en-US" altLang="ja-JP" sz="1800" b="1" u="none" strike="noStrike" dirty="0"/>
                        <a:t>8</a:t>
                      </a:r>
                      <a:r>
                        <a:rPr lang="ja-JP" altLang="en-US" sz="1800" b="1" u="none" strike="noStrike" dirty="0"/>
                        <a:t>月</a:t>
                      </a:r>
                      <a:endParaRPr lang="ja-JP" altLang="en-US"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a:t>3,232,243 </a:t>
                      </a:r>
                      <a:endParaRPr lang="en-US" altLang="ja-JP" sz="1800" b="1" i="0" u="none" strike="noStrike">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2,768,906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9,733,455 </a:t>
                      </a:r>
                      <a:endParaRPr lang="en-US" altLang="ja-JP" sz="1800" b="1" i="0" u="none" strike="noStrike" dirty="0">
                        <a:solidFill>
                          <a:schemeClr val="tx1"/>
                        </a:solidFill>
                        <a:latin typeface="+mn-ea"/>
                        <a:ea typeface="+mn-ea"/>
                      </a:endParaRPr>
                    </a:p>
                  </a:txBody>
                  <a:tcPr marL="9525" marR="9525" marT="9525" marB="0" anchor="ctr"/>
                </a:tc>
              </a:tr>
              <a:tr h="324036">
                <a:tc>
                  <a:txBody>
                    <a:bodyPr/>
                    <a:lstStyle/>
                    <a:p>
                      <a:pPr algn="l" fontAlgn="ctr"/>
                      <a:r>
                        <a:rPr lang="en-US" altLang="ja-JP" sz="1800" b="1" u="none" strike="noStrike" dirty="0"/>
                        <a:t>2013</a:t>
                      </a:r>
                      <a:r>
                        <a:rPr lang="ja-JP" altLang="en-US" sz="1800" b="1" u="none" strike="noStrike" dirty="0"/>
                        <a:t>年 </a:t>
                      </a:r>
                      <a:r>
                        <a:rPr lang="en-US" altLang="ja-JP" sz="1800" b="1" u="none" strike="noStrike" dirty="0"/>
                        <a:t>9</a:t>
                      </a:r>
                      <a:r>
                        <a:rPr lang="ja-JP" altLang="en-US" sz="1800" b="1" u="none" strike="noStrike" dirty="0"/>
                        <a:t>月</a:t>
                      </a:r>
                      <a:endParaRPr lang="ja-JP" altLang="en-US"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3,501,737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2,258,441 </a:t>
                      </a:r>
                      <a:endParaRPr lang="en-US" altLang="ja-JP" sz="1800" b="1" i="0" u="none" strike="noStrike" dirty="0">
                        <a:solidFill>
                          <a:srgbClr val="000000"/>
                        </a:solidFill>
                        <a:latin typeface="+mn-ea"/>
                        <a:ea typeface="+mn-ea"/>
                      </a:endParaRPr>
                    </a:p>
                  </a:txBody>
                  <a:tcPr marL="9525" marR="9525" marT="9525" marB="0" anchor="ctr"/>
                </a:tc>
                <a:tc>
                  <a:txBody>
                    <a:bodyPr/>
                    <a:lstStyle/>
                    <a:p>
                      <a:pPr algn="l" fontAlgn="ctr"/>
                      <a:r>
                        <a:rPr lang="en-US" altLang="ja-JP" sz="1800" b="1" u="none" strike="noStrike" dirty="0"/>
                        <a:t>15,018,418 </a:t>
                      </a:r>
                      <a:endParaRPr lang="en-US" altLang="ja-JP" sz="1800" b="1" i="0" u="none" strike="noStrike" dirty="0">
                        <a:solidFill>
                          <a:schemeClr val="tx1"/>
                        </a:solidFill>
                        <a:latin typeface="+mn-ea"/>
                        <a:ea typeface="+mn-ea"/>
                      </a:endParaRPr>
                    </a:p>
                  </a:txBody>
                  <a:tcPr marL="9525" marR="9525" marT="9525" marB="0" anchor="ctr"/>
                </a:tc>
              </a:tr>
            </a:tbl>
          </a:graphicData>
        </a:graphic>
      </p:graphicFrame>
      <p:sp>
        <p:nvSpPr>
          <p:cNvPr id="13" name="タイトル 1"/>
          <p:cNvSpPr txBox="1">
            <a:spLocks/>
          </p:cNvSpPr>
          <p:nvPr/>
        </p:nvSpPr>
        <p:spPr bwMode="auto">
          <a:xfrm>
            <a:off x="1631504" y="1601416"/>
            <a:ext cx="5760640" cy="566936"/>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p>
            <a:pPr eaLnBrk="0" fontAlgn="base" hangingPunct="0">
              <a:spcBef>
                <a:spcPct val="0"/>
              </a:spcBef>
              <a:spcAft>
                <a:spcPct val="0"/>
              </a:spcAft>
              <a:defRPr/>
            </a:pPr>
            <a:r>
              <a:rPr lang="ja-JP" altLang="en-US" b="1" dirty="0">
                <a:solidFill>
                  <a:srgbClr val="1F497D"/>
                </a:solidFill>
                <a:latin typeface="Meiryo UI" panose="020B0604030504040204" pitchFamily="50" charset="-128"/>
                <a:ea typeface="Meiryo UI" panose="020B0604030504040204" pitchFamily="50" charset="-128"/>
                <a:cs typeface="+mj-cs"/>
              </a:rPr>
              <a:t>アクセス統計</a:t>
            </a:r>
          </a:p>
        </p:txBody>
      </p:sp>
      <p:graphicFrame>
        <p:nvGraphicFramePr>
          <p:cNvPr id="14" name="表 13"/>
          <p:cNvGraphicFramePr>
            <a:graphicFrameLocks noGrp="1"/>
          </p:cNvGraphicFramePr>
          <p:nvPr>
            <p:extLst/>
          </p:nvPr>
        </p:nvGraphicFramePr>
        <p:xfrm>
          <a:off x="1559496" y="5273824"/>
          <a:ext cx="4032448" cy="1584176"/>
        </p:xfrm>
        <a:graphic>
          <a:graphicData uri="http://schemas.openxmlformats.org/drawingml/2006/table">
            <a:tbl>
              <a:tblPr firstRow="1">
                <a:tableStyleId>{9D7B26C5-4107-4FEC-AEDC-1716B250A1EF}</a:tableStyleId>
              </a:tblPr>
              <a:tblGrid>
                <a:gridCol w="1240318"/>
                <a:gridCol w="631890"/>
                <a:gridCol w="720080"/>
                <a:gridCol w="720080"/>
                <a:gridCol w="720080"/>
              </a:tblGrid>
              <a:tr h="450050">
                <a:tc>
                  <a:txBody>
                    <a:bodyPr/>
                    <a:lstStyle/>
                    <a:p>
                      <a:pPr algn="ctr" fontAlgn="ctr"/>
                      <a:r>
                        <a:rPr lang="ja-JP" altLang="en-US" sz="1800" b="1" u="none" strike="noStrike" dirty="0" smtClean="0"/>
                        <a:t>区分</a:t>
                      </a:r>
                      <a:endParaRPr lang="ja-JP" altLang="en-US" sz="1800" b="1" i="0" u="none" strike="noStrike" dirty="0">
                        <a:solidFill>
                          <a:srgbClr val="000000"/>
                        </a:solidFill>
                        <a:latin typeface="+mn-ea"/>
                        <a:ea typeface="+mn-ea"/>
                      </a:endParaRPr>
                    </a:p>
                  </a:txBody>
                  <a:tcPr marL="9525" marR="9525" marT="9525" marB="0" anchor="ctr">
                    <a:solidFill>
                      <a:schemeClr val="bg2"/>
                    </a:solidFill>
                  </a:tcPr>
                </a:tc>
                <a:tc>
                  <a:txBody>
                    <a:bodyPr/>
                    <a:lstStyle/>
                    <a:p>
                      <a:pPr algn="r" fontAlgn="ctr"/>
                      <a:r>
                        <a:rPr lang="en-US" altLang="ja-JP" sz="1800" b="1" u="none" strike="noStrike" dirty="0" smtClean="0"/>
                        <a:t>2010</a:t>
                      </a:r>
                      <a:endParaRPr lang="en-US" altLang="ja-JP" sz="1800" b="1" i="0" u="none" strike="noStrike" dirty="0">
                        <a:solidFill>
                          <a:srgbClr val="000000"/>
                        </a:solidFill>
                        <a:latin typeface="+mn-ea"/>
                        <a:ea typeface="+mn-ea"/>
                      </a:endParaRPr>
                    </a:p>
                  </a:txBody>
                  <a:tcPr marL="9525" marR="9525" marT="9525" marB="0" anchor="ctr">
                    <a:solidFill>
                      <a:schemeClr val="bg2"/>
                    </a:solidFill>
                  </a:tcPr>
                </a:tc>
                <a:tc>
                  <a:txBody>
                    <a:bodyPr/>
                    <a:lstStyle/>
                    <a:p>
                      <a:pPr algn="r" fontAlgn="ctr"/>
                      <a:r>
                        <a:rPr lang="en-US" altLang="ja-JP" sz="1800" b="1" u="none" strike="noStrike" dirty="0" smtClean="0"/>
                        <a:t>2011</a:t>
                      </a:r>
                      <a:endParaRPr lang="en-US" altLang="ja-JP" sz="1800" b="1" i="0" u="none" strike="noStrike" dirty="0">
                        <a:solidFill>
                          <a:srgbClr val="000000"/>
                        </a:solidFill>
                        <a:latin typeface="+mn-ea"/>
                        <a:ea typeface="+mn-ea"/>
                      </a:endParaRPr>
                    </a:p>
                  </a:txBody>
                  <a:tcPr marL="9525" marR="9525" marT="9525" marB="0" anchor="ctr">
                    <a:solidFill>
                      <a:schemeClr val="bg2"/>
                    </a:solidFill>
                  </a:tcPr>
                </a:tc>
                <a:tc>
                  <a:txBody>
                    <a:bodyPr/>
                    <a:lstStyle/>
                    <a:p>
                      <a:pPr algn="r" fontAlgn="ctr"/>
                      <a:r>
                        <a:rPr lang="en-US" altLang="ja-JP" sz="1800" b="1" u="none" strike="noStrike" dirty="0" smtClean="0"/>
                        <a:t>2012</a:t>
                      </a:r>
                      <a:endParaRPr lang="en-US" altLang="ja-JP" sz="1800" b="1" i="0" u="none" strike="noStrike" dirty="0">
                        <a:solidFill>
                          <a:srgbClr val="000000"/>
                        </a:solidFill>
                        <a:latin typeface="+mn-ea"/>
                        <a:ea typeface="+mn-ea"/>
                      </a:endParaRPr>
                    </a:p>
                  </a:txBody>
                  <a:tcPr marL="9525" marR="9525" marT="9525" marB="0" anchor="ctr">
                    <a:solidFill>
                      <a:schemeClr val="bg2"/>
                    </a:solidFill>
                  </a:tcPr>
                </a:tc>
                <a:tc>
                  <a:txBody>
                    <a:bodyPr/>
                    <a:lstStyle/>
                    <a:p>
                      <a:pPr algn="r" fontAlgn="ctr"/>
                      <a:r>
                        <a:rPr lang="en-US" altLang="ja-JP" sz="1800" b="1" u="none" strike="noStrike" dirty="0" smtClean="0"/>
                        <a:t>2013</a:t>
                      </a:r>
                      <a:endParaRPr lang="en-US" altLang="ja-JP" sz="1800" b="1" i="0" u="none" strike="noStrike" dirty="0">
                        <a:solidFill>
                          <a:srgbClr val="000000"/>
                        </a:solidFill>
                        <a:latin typeface="+mn-ea"/>
                        <a:ea typeface="+mn-ea"/>
                      </a:endParaRPr>
                    </a:p>
                  </a:txBody>
                  <a:tcPr marL="9525" marR="9525" marT="9525" marB="0" anchor="ctr">
                    <a:solidFill>
                      <a:schemeClr val="bg2"/>
                    </a:solidFill>
                  </a:tcPr>
                </a:tc>
              </a:tr>
              <a:tr h="414046">
                <a:tc>
                  <a:txBody>
                    <a:bodyPr/>
                    <a:lstStyle/>
                    <a:p>
                      <a:pPr algn="ctr" fontAlgn="ctr"/>
                      <a:r>
                        <a:rPr lang="zh-TW" altLang="en-US" sz="1800" b="1" u="none" strike="noStrike" dirty="0" smtClean="0"/>
                        <a:t>非営利</a:t>
                      </a:r>
                      <a:r>
                        <a:rPr lang="ja-JP" altLang="en-US" sz="1800" b="1" u="none" strike="noStrike" dirty="0" smtClean="0"/>
                        <a:t>目的</a:t>
                      </a:r>
                      <a:endParaRPr lang="en-US" altLang="zh-TW" sz="1800" b="1" i="0" u="none" strike="noStrike" dirty="0">
                        <a:solidFill>
                          <a:srgbClr val="000000"/>
                        </a:solidFill>
                        <a:latin typeface="ＭＳ Ｐゴシック" pitchFamily="50" charset="-128"/>
                        <a:ea typeface="ＭＳ Ｐゴシック" pitchFamily="50" charset="-128"/>
                      </a:endParaRPr>
                    </a:p>
                  </a:txBody>
                  <a:tcPr marL="9525" marR="9525" marT="9525" marB="0" anchor="ctr"/>
                </a:tc>
                <a:tc>
                  <a:txBody>
                    <a:bodyPr/>
                    <a:lstStyle/>
                    <a:p>
                      <a:pPr algn="r" fontAlgn="ctr"/>
                      <a:r>
                        <a:rPr lang="en-US" altLang="ja-JP" sz="1800" b="1" u="none" strike="noStrike" dirty="0"/>
                        <a:t>0</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0</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9</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ja-JP" altLang="en-US" sz="1800" b="1" u="none" strike="noStrike" dirty="0"/>
                        <a:t>　</a:t>
                      </a:r>
                      <a:r>
                        <a:rPr lang="en-US" altLang="ja-JP" sz="1800" b="1" u="none" strike="noStrike" dirty="0" smtClean="0"/>
                        <a:t>3</a:t>
                      </a:r>
                    </a:p>
                  </a:txBody>
                  <a:tcPr marL="9525" marR="9525" marT="9525" marB="0" anchor="ctr"/>
                </a:tc>
              </a:tr>
              <a:tr h="360040">
                <a:tc>
                  <a:txBody>
                    <a:bodyPr/>
                    <a:lstStyle/>
                    <a:p>
                      <a:pPr algn="ctr" fontAlgn="ctr"/>
                      <a:r>
                        <a:rPr lang="ja-JP" altLang="en-US" sz="1800" b="1" u="none" strike="noStrike" dirty="0" smtClean="0"/>
                        <a:t>営利目的</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a:t>2</a:t>
                      </a:r>
                      <a:endParaRPr lang="en-US" altLang="ja-JP" sz="1800" b="1" i="0" u="none" strike="noStrike">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12</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23</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ja-JP" altLang="en-US" sz="1800" b="1" u="none" strike="noStrike" dirty="0"/>
                        <a:t>　</a:t>
                      </a:r>
                      <a:r>
                        <a:rPr lang="en-US" altLang="ja-JP" sz="1800" b="1" u="none" strike="noStrike" dirty="0" smtClean="0"/>
                        <a:t>2</a:t>
                      </a:r>
                      <a:endParaRPr lang="ja-JP" altLang="en-US" sz="1800" b="1" i="0" u="none" strike="noStrike" dirty="0">
                        <a:solidFill>
                          <a:srgbClr val="000000"/>
                        </a:solidFill>
                        <a:latin typeface="+mn-ea"/>
                        <a:ea typeface="+mn-ea"/>
                      </a:endParaRPr>
                    </a:p>
                  </a:txBody>
                  <a:tcPr marL="9525" marR="9525" marT="9525" marB="0" anchor="ctr"/>
                </a:tc>
              </a:tr>
              <a:tr h="360040">
                <a:tc>
                  <a:txBody>
                    <a:bodyPr/>
                    <a:lstStyle/>
                    <a:p>
                      <a:pPr algn="ctr" fontAlgn="ctr"/>
                      <a:r>
                        <a:rPr lang="ja-JP" altLang="en-US" sz="1800" b="1" u="none" strike="noStrike" dirty="0" smtClean="0"/>
                        <a:t>総数</a:t>
                      </a:r>
                      <a:endParaRPr lang="ja-JP" altLang="en-US"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2</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12</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32</a:t>
                      </a:r>
                      <a:endParaRPr lang="en-US" altLang="ja-JP" sz="1800" b="1" i="0" u="none" strike="noStrike" dirty="0">
                        <a:solidFill>
                          <a:srgbClr val="000000"/>
                        </a:solidFill>
                        <a:latin typeface="+mn-ea"/>
                        <a:ea typeface="+mn-ea"/>
                      </a:endParaRPr>
                    </a:p>
                  </a:txBody>
                  <a:tcPr marL="9525" marR="9525" marT="9525" marB="0" anchor="ctr"/>
                </a:tc>
                <a:tc>
                  <a:txBody>
                    <a:bodyPr/>
                    <a:lstStyle/>
                    <a:p>
                      <a:pPr algn="r" fontAlgn="ctr"/>
                      <a:r>
                        <a:rPr lang="en-US" altLang="ja-JP" sz="1800" b="1" u="none" strike="noStrike" dirty="0"/>
                        <a:t>6</a:t>
                      </a:r>
                      <a:endParaRPr lang="en-US" altLang="ja-JP" sz="1800" b="1" i="0" u="none" strike="noStrike" dirty="0">
                        <a:solidFill>
                          <a:srgbClr val="000000"/>
                        </a:solidFill>
                        <a:latin typeface="+mn-ea"/>
                        <a:ea typeface="+mn-ea"/>
                      </a:endParaRPr>
                    </a:p>
                  </a:txBody>
                  <a:tcPr marL="9525" marR="9525" marT="9525" marB="0" anchor="ctr"/>
                </a:tc>
              </a:tr>
            </a:tbl>
          </a:graphicData>
        </a:graphic>
      </p:graphicFrame>
      <p:sp>
        <p:nvSpPr>
          <p:cNvPr id="15" name="タイトル 1"/>
          <p:cNvSpPr txBox="1">
            <a:spLocks/>
          </p:cNvSpPr>
          <p:nvPr/>
        </p:nvSpPr>
        <p:spPr bwMode="auto">
          <a:xfrm>
            <a:off x="1524000" y="4769768"/>
            <a:ext cx="1476672" cy="576064"/>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p>
            <a:pPr eaLnBrk="0" fontAlgn="base" hangingPunct="0">
              <a:spcBef>
                <a:spcPct val="0"/>
              </a:spcBef>
              <a:spcAft>
                <a:spcPct val="0"/>
              </a:spcAft>
              <a:defRPr/>
            </a:pPr>
            <a:r>
              <a:rPr lang="ja-JP" altLang="en-US" b="1" dirty="0">
                <a:solidFill>
                  <a:srgbClr val="1F497D"/>
                </a:solidFill>
                <a:latin typeface="Meiryo UI" panose="020B0604030504040204" pitchFamily="50" charset="-128"/>
                <a:ea typeface="Meiryo UI" panose="020B0604030504040204" pitchFamily="50" charset="-128"/>
                <a:cs typeface="+mj-cs"/>
              </a:rPr>
              <a:t>申請状況</a:t>
            </a:r>
          </a:p>
        </p:txBody>
      </p:sp>
      <p:sp>
        <p:nvSpPr>
          <p:cNvPr id="16" name="角丸四角形 15"/>
          <p:cNvSpPr/>
          <p:nvPr/>
        </p:nvSpPr>
        <p:spPr>
          <a:xfrm>
            <a:off x="7392144" y="2897560"/>
            <a:ext cx="3132856" cy="2808312"/>
          </a:xfrm>
          <a:prstGeom prst="roundRect">
            <a:avLst>
              <a:gd name="adj" fmla="val 5972"/>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7188" indent="-357188" fontAlgn="base">
              <a:spcBef>
                <a:spcPct val="0"/>
              </a:spcBef>
              <a:spcAft>
                <a:spcPct val="0"/>
              </a:spcAft>
            </a:pPr>
            <a:endParaRPr lang="en-US" altLang="ja-JP" sz="2000" dirty="0">
              <a:solidFill>
                <a:prstClr val="black"/>
              </a:solidFill>
              <a:latin typeface="Meiryo UI" panose="020B0604030504040204" pitchFamily="50" charset="-128"/>
              <a:ea typeface="Meiryo UI" panose="020B0604030504040204" pitchFamily="50" charset="-128"/>
            </a:endParaRPr>
          </a:p>
        </p:txBody>
      </p:sp>
      <p:sp>
        <p:nvSpPr>
          <p:cNvPr id="17" name="タイトル 1"/>
          <p:cNvSpPr txBox="1">
            <a:spLocks/>
          </p:cNvSpPr>
          <p:nvPr/>
        </p:nvSpPr>
        <p:spPr bwMode="auto">
          <a:xfrm>
            <a:off x="8400256" y="2402632"/>
            <a:ext cx="1332656" cy="566936"/>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p>
            <a:pPr eaLnBrk="0" fontAlgn="base" hangingPunct="0">
              <a:spcBef>
                <a:spcPct val="0"/>
              </a:spcBef>
              <a:spcAft>
                <a:spcPct val="0"/>
              </a:spcAft>
              <a:defRPr/>
            </a:pPr>
            <a:r>
              <a:rPr lang="ja-JP" altLang="en-US" b="1" dirty="0">
                <a:solidFill>
                  <a:srgbClr val="1F497D"/>
                </a:solidFill>
                <a:latin typeface="Meiryo UI" panose="020B0604030504040204" pitchFamily="50" charset="-128"/>
                <a:ea typeface="Meiryo UI" panose="020B0604030504040204" pitchFamily="50" charset="-128"/>
                <a:cs typeface="+mj-cs"/>
              </a:rPr>
              <a:t>活用事例</a:t>
            </a:r>
          </a:p>
        </p:txBody>
      </p:sp>
      <p:sp>
        <p:nvSpPr>
          <p:cNvPr id="18" name="テキスト ボックス 17"/>
          <p:cNvSpPr txBox="1"/>
          <p:nvPr/>
        </p:nvSpPr>
        <p:spPr bwMode="auto">
          <a:xfrm>
            <a:off x="7392144" y="2825552"/>
            <a:ext cx="3275856" cy="3312368"/>
          </a:xfrm>
          <a:prstGeom prst="rect">
            <a:avLst/>
          </a:prstGeom>
          <a:noFill/>
          <a:ln w="22225">
            <a:noFill/>
            <a:prstDash val="sysDot"/>
            <a:miter lim="800000"/>
            <a:headEnd/>
            <a:tailEnd/>
          </a:ln>
        </p:spPr>
        <p:txBody>
          <a:bodyPr vert="horz" wrap="square" lIns="91440" tIns="45720" rIns="91440" bIns="45720" numCol="1" rtlCol="0" anchor="ctr" anchorCtr="0" compatLnSpc="1">
            <a:prstTxWarp prst="textNoShape">
              <a:avLst/>
            </a:prstTxWarp>
            <a:normAutofit/>
          </a:bodyPr>
          <a:lstStyle/>
          <a:p>
            <a:pPr marL="357188" indent="-357188" fontAlgn="base">
              <a:spcBef>
                <a:spcPct val="0"/>
              </a:spcBef>
              <a:spcAft>
                <a:spcPct val="0"/>
              </a:spcAft>
              <a:buFont typeface="Wingdings" pitchFamily="2" charset="2"/>
              <a:buChar char="u"/>
            </a:pPr>
            <a:r>
              <a:rPr lang="en-US" altLang="ja-JP" dirty="0" err="1">
                <a:solidFill>
                  <a:prstClr val="black"/>
                </a:solidFill>
                <a:latin typeface="Meiryo UI" panose="020B0604030504040204" pitchFamily="50" charset="-128"/>
                <a:ea typeface="Meiryo UI" panose="020B0604030504040204" pitchFamily="50" charset="-128"/>
              </a:rPr>
              <a:t>CiNii</a:t>
            </a:r>
            <a:r>
              <a:rPr lang="ja-JP" altLang="en-US" dirty="0">
                <a:solidFill>
                  <a:prstClr val="black"/>
                </a:solidFill>
                <a:latin typeface="Meiryo UI" panose="020B0604030504040204" pitchFamily="50" charset="-128"/>
                <a:ea typeface="Meiryo UI" panose="020B0604030504040204" pitchFamily="50" charset="-128"/>
              </a:rPr>
              <a:t> </a:t>
            </a:r>
            <a:r>
              <a:rPr lang="en-US" altLang="ja-JP" dirty="0">
                <a:solidFill>
                  <a:prstClr val="black"/>
                </a:solidFill>
                <a:latin typeface="Meiryo UI" panose="020B0604030504040204" pitchFamily="50" charset="-128"/>
                <a:ea typeface="Meiryo UI" panose="020B0604030504040204" pitchFamily="50" charset="-128"/>
              </a:rPr>
              <a:t>Books</a:t>
            </a:r>
          </a:p>
          <a:p>
            <a:pPr marL="357188" indent="-357188" fontAlgn="base">
              <a:spcBef>
                <a:spcPct val="0"/>
              </a:spcBef>
              <a:spcAft>
                <a:spcPct val="0"/>
              </a:spcAft>
              <a:buFont typeface="Wingdings" pitchFamily="2" charset="2"/>
              <a:buChar char="u"/>
            </a:pPr>
            <a:r>
              <a:rPr lang="en-US" altLang="ja-JP" dirty="0">
                <a:solidFill>
                  <a:prstClr val="black"/>
                </a:solidFill>
                <a:latin typeface="Meiryo UI" panose="020B0604030504040204" pitchFamily="50" charset="-128"/>
                <a:ea typeface="Meiryo UI" panose="020B0604030504040204" pitchFamily="50" charset="-128"/>
              </a:rPr>
              <a:t>J-GLOBAL</a:t>
            </a:r>
          </a:p>
          <a:p>
            <a:pPr marL="357188" indent="-357188" fontAlgn="base">
              <a:spcBef>
                <a:spcPct val="0"/>
              </a:spcBef>
              <a:spcAft>
                <a:spcPct val="0"/>
              </a:spcAft>
              <a:buFont typeface="Wingdings" pitchFamily="2" charset="2"/>
              <a:buChar char="u"/>
            </a:pPr>
            <a:r>
              <a:rPr lang="ja-JP" altLang="en-US" dirty="0">
                <a:solidFill>
                  <a:prstClr val="black"/>
                </a:solidFill>
                <a:latin typeface="Meiryo UI" panose="020B0604030504040204" pitchFamily="50" charset="-128"/>
                <a:ea typeface="Meiryo UI" panose="020B0604030504040204" pitchFamily="50" charset="-128"/>
              </a:rPr>
              <a:t>国立公文書館デジタル　アーカイブ</a:t>
            </a:r>
            <a:endParaRPr lang="en-US" altLang="ja-JP" dirty="0">
              <a:solidFill>
                <a:prstClr val="black"/>
              </a:solidFill>
              <a:latin typeface="Meiryo UI" panose="020B0604030504040204" pitchFamily="50" charset="-128"/>
              <a:ea typeface="Meiryo UI" panose="020B0604030504040204" pitchFamily="50" charset="-128"/>
            </a:endParaRPr>
          </a:p>
          <a:p>
            <a:pPr marL="357188" indent="-357188" fontAlgn="base">
              <a:spcBef>
                <a:spcPct val="0"/>
              </a:spcBef>
              <a:spcAft>
                <a:spcPct val="0"/>
              </a:spcAft>
              <a:buFont typeface="Wingdings" pitchFamily="2" charset="2"/>
              <a:buChar char="u"/>
            </a:pPr>
            <a:r>
              <a:rPr lang="ja-JP" altLang="en-US" dirty="0">
                <a:solidFill>
                  <a:prstClr val="black"/>
                </a:solidFill>
                <a:latin typeface="Meiryo UI" panose="020B0604030504040204" pitchFamily="50" charset="-128"/>
                <a:ea typeface="Meiryo UI" panose="020B0604030504040204" pitchFamily="50" charset="-128"/>
              </a:rPr>
              <a:t>人間文化研究機構統合　　検索システム</a:t>
            </a:r>
            <a:endParaRPr lang="en-US" altLang="ja-JP" dirty="0">
              <a:solidFill>
                <a:prstClr val="black"/>
              </a:solidFill>
              <a:latin typeface="Meiryo UI" panose="020B0604030504040204" pitchFamily="50" charset="-128"/>
              <a:ea typeface="Meiryo UI" panose="020B0604030504040204" pitchFamily="50" charset="-128"/>
            </a:endParaRPr>
          </a:p>
          <a:p>
            <a:pPr marL="357188" indent="-357188" fontAlgn="base">
              <a:spcBef>
                <a:spcPct val="0"/>
              </a:spcBef>
              <a:spcAft>
                <a:spcPct val="0"/>
              </a:spcAft>
            </a:pPr>
            <a:endParaRPr lang="en-US" altLang="ja-JP" sz="800" dirty="0">
              <a:solidFill>
                <a:prstClr val="black"/>
              </a:solidFill>
              <a:latin typeface="Meiryo UI" panose="020B0604030504040204" pitchFamily="50" charset="-128"/>
              <a:ea typeface="Meiryo UI" panose="020B0604030504040204" pitchFamily="50" charset="-128"/>
            </a:endParaRPr>
          </a:p>
          <a:p>
            <a:pPr marL="357188" indent="-357188" fontAlgn="base">
              <a:spcBef>
                <a:spcPct val="0"/>
              </a:spcBef>
              <a:spcAft>
                <a:spcPct val="0"/>
              </a:spcAft>
              <a:buFont typeface="Wingdings" pitchFamily="2" charset="2"/>
              <a:buChar char="u"/>
            </a:pPr>
            <a:r>
              <a:rPr lang="ja-JP" altLang="en-US" dirty="0">
                <a:solidFill>
                  <a:prstClr val="black"/>
                </a:solidFill>
                <a:latin typeface="Meiryo UI" panose="020B0604030504040204" pitchFamily="50" charset="-128"/>
                <a:ea typeface="Meiryo UI" panose="020B0604030504040204" pitchFamily="50" charset="-128"/>
              </a:rPr>
              <a:t>各種図書館システム</a:t>
            </a:r>
            <a:endParaRPr lang="en-US" altLang="ja-JP" dirty="0">
              <a:solidFill>
                <a:prstClr val="black"/>
              </a:solidFill>
              <a:latin typeface="Meiryo UI" panose="020B0604030504040204" pitchFamily="50" charset="-128"/>
              <a:ea typeface="Meiryo UI" panose="020B0604030504040204" pitchFamily="50" charset="-128"/>
            </a:endParaRPr>
          </a:p>
          <a:p>
            <a:pPr marL="357188" indent="-357188" fontAlgn="base">
              <a:spcBef>
                <a:spcPct val="0"/>
              </a:spcBef>
              <a:spcAft>
                <a:spcPct val="0"/>
              </a:spcAft>
            </a:pPr>
            <a:endParaRPr lang="en-US" altLang="ja-JP" sz="800" dirty="0">
              <a:solidFill>
                <a:prstClr val="black"/>
              </a:solidFill>
              <a:latin typeface="Meiryo UI" panose="020B0604030504040204" pitchFamily="50" charset="-128"/>
              <a:ea typeface="Meiryo UI" panose="020B0604030504040204" pitchFamily="50" charset="-128"/>
            </a:endParaRPr>
          </a:p>
          <a:p>
            <a:pPr marL="357188" indent="-357188" fontAlgn="base">
              <a:spcBef>
                <a:spcPct val="0"/>
              </a:spcBef>
              <a:spcAft>
                <a:spcPct val="0"/>
              </a:spcAft>
            </a:pPr>
            <a:r>
              <a:rPr lang="en-US" altLang="ja-JP" dirty="0">
                <a:solidFill>
                  <a:prstClr val="black"/>
                </a:solidFill>
                <a:latin typeface="Meiryo UI" panose="020B0604030504040204" pitchFamily="50" charset="-128"/>
                <a:ea typeface="Meiryo UI" panose="020B0604030504040204" pitchFamily="50" charset="-128"/>
              </a:rPr>
              <a:t>                                 …etc</a:t>
            </a:r>
          </a:p>
          <a:p>
            <a:pPr marL="357188" indent="-357188" fontAlgn="base">
              <a:spcBef>
                <a:spcPct val="0"/>
              </a:spcBef>
              <a:spcAft>
                <a:spcPct val="0"/>
              </a:spcAft>
              <a:buFont typeface="Wingdings" pitchFamily="2" charset="2"/>
              <a:buChar char="u"/>
            </a:pPr>
            <a:endParaRPr lang="ja-JP" altLang="en-US" dirty="0">
              <a:solidFill>
                <a:prstClr val="black"/>
              </a:solidFill>
              <a:latin typeface="Meiryo UI" panose="020B0604030504040204" pitchFamily="50" charset="-128"/>
              <a:ea typeface="Meiryo UI" panose="020B0604030504040204" pitchFamily="50" charset="-128"/>
            </a:endParaRPr>
          </a:p>
        </p:txBody>
      </p:sp>
      <p:sp>
        <p:nvSpPr>
          <p:cNvPr id="12" name="円/楕円 11"/>
          <p:cNvSpPr/>
          <p:nvPr/>
        </p:nvSpPr>
        <p:spPr>
          <a:xfrm>
            <a:off x="94593" y="106539"/>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20840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a:t>
            </a:r>
            <a:r>
              <a:rPr lang="ja-JP" altLang="en-US" sz="4000" dirty="0" smtClean="0"/>
              <a:t>国立</a:t>
            </a:r>
            <a:r>
              <a:rPr lang="ja-JP" altLang="en-US" sz="4000" dirty="0"/>
              <a:t>国会図書館サーチ：今後の</a:t>
            </a:r>
            <a:r>
              <a:rPr lang="ja-JP" altLang="en-US" sz="4000" dirty="0" smtClean="0"/>
              <a:t>予定</a:t>
            </a:r>
            <a:endParaRPr kumimoji="1" lang="ja-JP" altLang="en-US" sz="4000" dirty="0"/>
          </a:p>
        </p:txBody>
      </p:sp>
      <p:sp>
        <p:nvSpPr>
          <p:cNvPr id="5" name="スライド番号プレースホルダ 4"/>
          <p:cNvSpPr>
            <a:spLocks noGrp="1"/>
          </p:cNvSpPr>
          <p:nvPr>
            <p:ph type="sldNum" sz="quarter" idx="12"/>
          </p:nvPr>
        </p:nvSpPr>
        <p:spPr>
          <a:prstGeom prst="ellipse">
            <a:avLst/>
          </a:prstGeom>
        </p:spPr>
        <p:txBody>
          <a:bodyPr/>
          <a:lstStyle/>
          <a:p>
            <a:pPr>
              <a:defRPr/>
            </a:pPr>
            <a:fld id="{5CBE7DF6-DC1C-4410-949E-874779C27DC5}" type="slidenum">
              <a:rPr lang="ja-JP" altLang="en-US" smtClean="0"/>
              <a:pPr>
                <a:defRPr/>
              </a:pPr>
              <a:t>72</a:t>
            </a:fld>
            <a:endParaRPr lang="ja-JP" altLang="en-US" dirty="0"/>
          </a:p>
        </p:txBody>
      </p:sp>
      <p:sp>
        <p:nvSpPr>
          <p:cNvPr id="8" name="角丸四角形 7"/>
          <p:cNvSpPr/>
          <p:nvPr/>
        </p:nvSpPr>
        <p:spPr>
          <a:xfrm>
            <a:off x="719528" y="1458929"/>
            <a:ext cx="10972800" cy="5046801"/>
          </a:xfrm>
          <a:prstGeom prst="roundRect">
            <a:avLst>
              <a:gd name="adj" fmla="val 3663"/>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3538" fontAlgn="base">
              <a:lnSpc>
                <a:spcPct val="150000"/>
              </a:lnSpc>
              <a:spcBef>
                <a:spcPct val="0"/>
              </a:spcBef>
              <a:spcAft>
                <a:spcPct val="0"/>
              </a:spcAft>
              <a:buFont typeface="Wingdings" pitchFamily="2" charset="2"/>
              <a:buChar char="u"/>
            </a:pPr>
            <a:r>
              <a:rPr lang="ja-JP" altLang="en-US" sz="2400" dirty="0">
                <a:solidFill>
                  <a:prstClr val="black"/>
                </a:solidFill>
                <a:latin typeface="Meiryo UI" panose="020B0604030504040204" pitchFamily="50" charset="-128"/>
                <a:ea typeface="Meiryo UI" panose="020B0604030504040204" pitchFamily="50" charset="-128"/>
              </a:rPr>
              <a:t>「全国書誌  電子書籍・電子雑誌編」の提供</a:t>
            </a:r>
            <a:endParaRPr lang="en-US" altLang="ja-JP" sz="2400" dirty="0">
              <a:solidFill>
                <a:prstClr val="black"/>
              </a:solidFill>
              <a:latin typeface="Meiryo UI" panose="020B0604030504040204" pitchFamily="50" charset="-128"/>
              <a:ea typeface="Meiryo UI" panose="020B0604030504040204" pitchFamily="50" charset="-128"/>
            </a:endParaRPr>
          </a:p>
          <a:p>
            <a:pPr marL="536575" indent="-173038" fontAlgn="base">
              <a:lnSpc>
                <a:spcPct val="150000"/>
              </a:lnSpc>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⇒各種</a:t>
            </a:r>
            <a:r>
              <a:rPr lang="en-US" altLang="ja-JP" sz="2400" dirty="0">
                <a:solidFill>
                  <a:prstClr val="black"/>
                </a:solidFill>
                <a:latin typeface="Meiryo UI" panose="020B0604030504040204" pitchFamily="50" charset="-128"/>
                <a:ea typeface="Meiryo UI" panose="020B0604030504040204" pitchFamily="50" charset="-128"/>
              </a:rPr>
              <a:t>API</a:t>
            </a:r>
            <a:r>
              <a:rPr lang="ja-JP" altLang="en-US" sz="2400" dirty="0" err="1">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RSS</a:t>
            </a:r>
            <a:r>
              <a:rPr lang="ja-JP" altLang="en-US" sz="2400" dirty="0">
                <a:solidFill>
                  <a:prstClr val="black"/>
                </a:solidFill>
                <a:latin typeface="Meiryo UI" panose="020B0604030504040204" pitchFamily="50" charset="-128"/>
                <a:ea typeface="Meiryo UI" panose="020B0604030504040204" pitchFamily="50" charset="-128"/>
              </a:rPr>
              <a:t>等で</a:t>
            </a:r>
            <a:r>
              <a:rPr lang="ja-JP" altLang="en-US" sz="2400" dirty="0" smtClean="0">
                <a:solidFill>
                  <a:prstClr val="black"/>
                </a:solidFill>
                <a:latin typeface="Meiryo UI" panose="020B0604030504040204" pitchFamily="50" charset="-128"/>
                <a:ea typeface="Meiryo UI" panose="020B0604030504040204" pitchFamily="50" charset="-128"/>
              </a:rPr>
              <a:t>提供（済）</a:t>
            </a:r>
            <a:endParaRPr lang="en-US" altLang="ja-JP" sz="2400" dirty="0">
              <a:solidFill>
                <a:prstClr val="black"/>
              </a:solidFill>
              <a:latin typeface="Meiryo UI" panose="020B0604030504040204" pitchFamily="50" charset="-128"/>
              <a:ea typeface="Meiryo UI" panose="020B0604030504040204" pitchFamily="50" charset="-128"/>
            </a:endParaRPr>
          </a:p>
          <a:p>
            <a:pPr indent="363538" fontAlgn="base">
              <a:lnSpc>
                <a:spcPct val="150000"/>
              </a:lnSpc>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indent="363538" fontAlgn="base">
              <a:lnSpc>
                <a:spcPct val="150000"/>
              </a:lnSpc>
              <a:spcBef>
                <a:spcPct val="0"/>
              </a:spcBef>
              <a:spcAft>
                <a:spcPct val="0"/>
              </a:spcAft>
              <a:buFont typeface="Wingdings" pitchFamily="2" charset="2"/>
              <a:buChar char="u"/>
            </a:pPr>
            <a:r>
              <a:rPr lang="en-US" altLang="ja-JP" sz="2400" dirty="0">
                <a:solidFill>
                  <a:prstClr val="black"/>
                </a:solidFill>
                <a:latin typeface="Meiryo UI" panose="020B0604030504040204" pitchFamily="50" charset="-128"/>
                <a:ea typeface="Meiryo UI" panose="020B0604030504040204" pitchFamily="50" charset="-128"/>
              </a:rPr>
              <a:t>DOI</a:t>
            </a:r>
            <a:r>
              <a:rPr lang="ja-JP" altLang="en-US" sz="2400" dirty="0">
                <a:solidFill>
                  <a:prstClr val="black"/>
                </a:solidFill>
                <a:latin typeface="Meiryo UI" panose="020B0604030504040204" pitchFamily="50" charset="-128"/>
                <a:ea typeface="Meiryo UI" panose="020B0604030504040204" pitchFamily="50" charset="-128"/>
              </a:rPr>
              <a:t>の提供</a:t>
            </a:r>
            <a:endParaRPr lang="en-US" altLang="ja-JP" sz="2400" dirty="0">
              <a:solidFill>
                <a:prstClr val="black"/>
              </a:solidFill>
              <a:latin typeface="Meiryo UI" panose="020B0604030504040204" pitchFamily="50" charset="-128"/>
              <a:ea typeface="Meiryo UI" panose="020B0604030504040204" pitchFamily="50" charset="-128"/>
            </a:endParaRPr>
          </a:p>
          <a:p>
            <a:pPr marL="536575" indent="-173038" fontAlgn="base">
              <a:lnSpc>
                <a:spcPct val="150000"/>
              </a:lnSpc>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a:t>
            </a:r>
            <a:r>
              <a:rPr lang="ja-JP" altLang="en-US" sz="2400" dirty="0">
                <a:solidFill>
                  <a:srgbClr val="C00000"/>
                </a:solidFill>
                <a:latin typeface="Meiryo UI" panose="020B0604030504040204" pitchFamily="50" charset="-128"/>
                <a:ea typeface="Meiryo UI" panose="020B0604030504040204" pitchFamily="50" charset="-128"/>
              </a:rPr>
              <a:t>ジャパンリンクセンター（</a:t>
            </a:r>
            <a:r>
              <a:rPr lang="en-US" altLang="ja-JP" sz="2400" dirty="0" err="1">
                <a:solidFill>
                  <a:srgbClr val="C00000"/>
                </a:solidFill>
                <a:latin typeface="Meiryo UI" panose="020B0604030504040204" pitchFamily="50" charset="-128"/>
                <a:ea typeface="Meiryo UI" panose="020B0604030504040204" pitchFamily="50" charset="-128"/>
              </a:rPr>
              <a:t>JaLC</a:t>
            </a:r>
            <a:r>
              <a:rPr lang="ja-JP" altLang="en-US" sz="2400" dirty="0">
                <a:solidFill>
                  <a:srgbClr val="C00000"/>
                </a:solidFill>
                <a:latin typeface="Meiryo UI" panose="020B0604030504040204" pitchFamily="50" charset="-128"/>
                <a:ea typeface="Meiryo UI" panose="020B0604030504040204" pitchFamily="50" charset="-128"/>
              </a:rPr>
              <a:t>）との</a:t>
            </a:r>
            <a:r>
              <a:rPr lang="ja-JP" altLang="en-US" sz="2400" dirty="0" smtClean="0">
                <a:solidFill>
                  <a:srgbClr val="C00000"/>
                </a:solidFill>
                <a:latin typeface="Meiryo UI" panose="020B0604030504040204" pitchFamily="50" charset="-128"/>
                <a:ea typeface="Meiryo UI" panose="020B0604030504040204" pitchFamily="50" charset="-128"/>
              </a:rPr>
              <a:t>連携</a:t>
            </a:r>
            <a:r>
              <a:rPr lang="ja-JP" altLang="en-US" sz="2400" dirty="0" smtClean="0">
                <a:solidFill>
                  <a:prstClr val="black"/>
                </a:solidFill>
                <a:latin typeface="Meiryo UI" panose="020B0604030504040204" pitchFamily="50" charset="-128"/>
                <a:ea typeface="Meiryo UI" panose="020B0604030504040204" pitchFamily="50" charset="-128"/>
              </a:rPr>
              <a:t>（済）</a:t>
            </a:r>
            <a:endParaRPr lang="en-US" altLang="ja-JP" sz="2400" dirty="0" smtClean="0">
              <a:solidFill>
                <a:prstClr val="black"/>
              </a:solidFill>
              <a:latin typeface="Meiryo UI" panose="020B0604030504040204" pitchFamily="50" charset="-128"/>
              <a:ea typeface="Meiryo UI" panose="020B0604030504040204" pitchFamily="50" charset="-128"/>
            </a:endParaRPr>
          </a:p>
          <a:p>
            <a:pPr marL="536575" indent="-173038" fontAlgn="base">
              <a:lnSpc>
                <a:spcPct val="150000"/>
              </a:lnSpc>
              <a:spcBef>
                <a:spcPct val="0"/>
              </a:spcBef>
              <a:spcAft>
                <a:spcPct val="0"/>
              </a:spcAft>
            </a:pPr>
            <a:r>
              <a:rPr lang="en-US" altLang="ja-JP" sz="2400" dirty="0" err="1" smtClean="0">
                <a:solidFill>
                  <a:prstClr val="black"/>
                </a:solidFill>
                <a:latin typeface="Meiryo UI" panose="020B0604030504040204" pitchFamily="50" charset="-128"/>
                <a:ea typeface="Meiryo UI" panose="020B0604030504040204" pitchFamily="50" charset="-128"/>
              </a:rPr>
              <a:t>JaLC</a:t>
            </a:r>
            <a:r>
              <a:rPr lang="ja-JP" altLang="en-US" sz="2400" dirty="0">
                <a:solidFill>
                  <a:prstClr val="black"/>
                </a:solidFill>
                <a:latin typeface="Meiryo UI" panose="020B0604030504040204" pitchFamily="50" charset="-128"/>
                <a:ea typeface="Meiryo UI" panose="020B0604030504040204" pitchFamily="50" charset="-128"/>
              </a:rPr>
              <a:t>は、世界で第</a:t>
            </a:r>
            <a:r>
              <a:rPr lang="en-US" altLang="ja-JP" sz="2400" dirty="0">
                <a:solidFill>
                  <a:prstClr val="black"/>
                </a:solidFill>
                <a:latin typeface="Meiryo UI" panose="020B0604030504040204" pitchFamily="50" charset="-128"/>
                <a:ea typeface="Meiryo UI" panose="020B0604030504040204" pitchFamily="50" charset="-128"/>
              </a:rPr>
              <a:t>9</a:t>
            </a:r>
            <a:r>
              <a:rPr lang="ja-JP" altLang="en-US" sz="2400" dirty="0">
                <a:solidFill>
                  <a:prstClr val="black"/>
                </a:solidFill>
                <a:latin typeface="Meiryo UI" panose="020B0604030504040204" pitchFamily="50" charset="-128"/>
                <a:ea typeface="Meiryo UI" panose="020B0604030504040204" pitchFamily="50" charset="-128"/>
              </a:rPr>
              <a:t>番目（日本では唯一）の</a:t>
            </a:r>
            <a:r>
              <a:rPr lang="en-US" altLang="ja-JP" sz="2400" dirty="0">
                <a:solidFill>
                  <a:prstClr val="black"/>
                </a:solidFill>
                <a:latin typeface="Meiryo UI" panose="020B0604030504040204" pitchFamily="50" charset="-128"/>
                <a:ea typeface="Meiryo UI" panose="020B0604030504040204" pitchFamily="50" charset="-128"/>
              </a:rPr>
              <a:t>DOI</a:t>
            </a:r>
            <a:r>
              <a:rPr lang="ja-JP" altLang="en-US" sz="2400" dirty="0">
                <a:solidFill>
                  <a:prstClr val="black"/>
                </a:solidFill>
                <a:latin typeface="Meiryo UI" panose="020B0604030504040204" pitchFamily="50" charset="-128"/>
                <a:ea typeface="Meiryo UI" panose="020B0604030504040204" pitchFamily="50" charset="-128"/>
              </a:rPr>
              <a:t>登録機関</a:t>
            </a:r>
            <a:endParaRPr lang="en-US" altLang="ja-JP" sz="2400" dirty="0">
              <a:solidFill>
                <a:prstClr val="black"/>
              </a:solidFill>
              <a:latin typeface="Meiryo UI" panose="020B0604030504040204" pitchFamily="50" charset="-128"/>
              <a:ea typeface="Meiryo UI" panose="020B0604030504040204" pitchFamily="50" charset="-128"/>
            </a:endParaRPr>
          </a:p>
          <a:p>
            <a:pPr marL="536575" indent="-173038" fontAlgn="base">
              <a:lnSpc>
                <a:spcPct val="150000"/>
              </a:lnSpc>
              <a:spcBef>
                <a:spcPct val="0"/>
              </a:spcBef>
              <a:spcAft>
                <a:spcPct val="0"/>
              </a:spcAft>
            </a:pPr>
            <a:endParaRPr lang="en-US" altLang="ja-JP" sz="900" dirty="0">
              <a:solidFill>
                <a:prstClr val="black"/>
              </a:solidFill>
              <a:latin typeface="Meiryo UI" panose="020B0604030504040204" pitchFamily="50" charset="-128"/>
              <a:ea typeface="Meiryo UI" panose="020B0604030504040204" pitchFamily="50" charset="-128"/>
            </a:endParaRPr>
          </a:p>
          <a:p>
            <a:pPr indent="363538" fontAlgn="base">
              <a:lnSpc>
                <a:spcPct val="150000"/>
              </a:lnSpc>
              <a:spcBef>
                <a:spcPct val="0"/>
              </a:spcBef>
              <a:spcAft>
                <a:spcPct val="0"/>
              </a:spcAft>
              <a:buFont typeface="Wingdings" pitchFamily="2" charset="2"/>
              <a:buChar char="u"/>
            </a:pPr>
            <a:r>
              <a:rPr lang="en-US" altLang="ja-JP" sz="2400" dirty="0">
                <a:solidFill>
                  <a:srgbClr val="C00000"/>
                </a:solidFill>
                <a:latin typeface="Meiryo UI" panose="020B0604030504040204" pitchFamily="50" charset="-128"/>
                <a:ea typeface="Meiryo UI" panose="020B0604030504040204" pitchFamily="50" charset="-128"/>
              </a:rPr>
              <a:t>XML</a:t>
            </a:r>
            <a:r>
              <a:rPr lang="ja-JP" altLang="en-US" sz="2400" dirty="0">
                <a:solidFill>
                  <a:srgbClr val="C00000"/>
                </a:solidFill>
                <a:latin typeface="Meiryo UI" panose="020B0604030504040204" pitchFamily="50" charset="-128"/>
                <a:ea typeface="Meiryo UI" panose="020B0604030504040204" pitchFamily="50" charset="-128"/>
              </a:rPr>
              <a:t>スキーマファイル</a:t>
            </a:r>
            <a:r>
              <a:rPr lang="ja-JP" altLang="en-US" sz="2400" dirty="0">
                <a:solidFill>
                  <a:prstClr val="black"/>
                </a:solidFill>
                <a:latin typeface="Meiryo UI" panose="020B0604030504040204" pitchFamily="50" charset="-128"/>
                <a:ea typeface="Meiryo UI" panose="020B0604030504040204" pitchFamily="50" charset="-128"/>
              </a:rPr>
              <a:t>の提供</a:t>
            </a:r>
            <a:endParaRPr lang="en-US" altLang="ja-JP" sz="2400" dirty="0">
              <a:solidFill>
                <a:prstClr val="black"/>
              </a:solidFill>
              <a:latin typeface="Meiryo UI" panose="020B0604030504040204" pitchFamily="50" charset="-128"/>
              <a:ea typeface="Meiryo UI" panose="020B0604030504040204" pitchFamily="50" charset="-128"/>
            </a:endParaRPr>
          </a:p>
          <a:p>
            <a:pPr marL="536575" indent="-173038" fontAlgn="base">
              <a:lnSpc>
                <a:spcPct val="150000"/>
              </a:lnSpc>
              <a:spcBef>
                <a:spcPct val="0"/>
              </a:spcBef>
              <a:spcAft>
                <a:spcPct val="0"/>
              </a:spcAft>
            </a:pPr>
            <a:r>
              <a:rPr lang="ja-JP" altLang="en-US" sz="2400" dirty="0">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DC-NDL (RDF)</a:t>
            </a:r>
            <a:r>
              <a:rPr lang="ja-JP" altLang="en-US" sz="2400" dirty="0">
                <a:solidFill>
                  <a:prstClr val="black"/>
                </a:solidFill>
                <a:latin typeface="Meiryo UI" panose="020B0604030504040204" pitchFamily="50" charset="-128"/>
                <a:ea typeface="Meiryo UI" panose="020B0604030504040204" pitchFamily="50" charset="-128"/>
              </a:rPr>
              <a:t>等のスキーマを、機械可読形式（</a:t>
            </a:r>
            <a:r>
              <a:rPr lang="en-US" altLang="ja-JP" sz="2400" dirty="0">
                <a:solidFill>
                  <a:prstClr val="black"/>
                </a:solidFill>
                <a:latin typeface="Meiryo UI" panose="020B0604030504040204" pitchFamily="50" charset="-128"/>
                <a:ea typeface="Meiryo UI" panose="020B0604030504040204" pitchFamily="50" charset="-128"/>
              </a:rPr>
              <a:t>XML</a:t>
            </a:r>
            <a:r>
              <a:rPr lang="ja-JP" altLang="en-US" sz="2400" dirty="0">
                <a:solidFill>
                  <a:prstClr val="black"/>
                </a:solidFill>
                <a:latin typeface="Meiryo UI" panose="020B0604030504040204" pitchFamily="50" charset="-128"/>
                <a:ea typeface="Meiryo UI" panose="020B0604030504040204" pitchFamily="50" charset="-128"/>
              </a:rPr>
              <a:t>）で表現した</a:t>
            </a:r>
            <a:r>
              <a:rPr lang="ja-JP" altLang="en-US" sz="2400" dirty="0" smtClean="0">
                <a:solidFill>
                  <a:prstClr val="black"/>
                </a:solidFill>
                <a:latin typeface="Meiryo UI" panose="020B0604030504040204" pitchFamily="50" charset="-128"/>
                <a:ea typeface="Meiryo UI" panose="020B0604030504040204" pitchFamily="50" charset="-128"/>
              </a:rPr>
              <a:t>もの</a:t>
            </a:r>
            <a:endParaRPr lang="en-US" altLang="ja-JP" sz="900" dirty="0">
              <a:solidFill>
                <a:prstClr val="black"/>
              </a:solidFill>
              <a:latin typeface="Meiryo UI" panose="020B0604030504040204" pitchFamily="50" charset="-128"/>
              <a:ea typeface="Meiryo UI" panose="020B0604030504040204" pitchFamily="50" charset="-128"/>
            </a:endParaRPr>
          </a:p>
          <a:p>
            <a:pPr indent="363538" fontAlgn="base">
              <a:lnSpc>
                <a:spcPct val="150000"/>
              </a:lnSpc>
              <a:spcBef>
                <a:spcPct val="0"/>
              </a:spcBef>
              <a:spcAft>
                <a:spcPct val="0"/>
              </a:spcAft>
              <a:buFont typeface="Wingdings" pitchFamily="2" charset="2"/>
              <a:buChar char="u"/>
            </a:pPr>
            <a:r>
              <a:rPr lang="ja-JP" altLang="en-US" sz="2400" dirty="0">
                <a:solidFill>
                  <a:prstClr val="black"/>
                </a:solidFill>
                <a:latin typeface="Meiryo UI" panose="020B0604030504040204" pitchFamily="50" charset="-128"/>
                <a:ea typeface="Meiryo UI" panose="020B0604030504040204" pitchFamily="50" charset="-128"/>
              </a:rPr>
              <a:t>インタフェース（</a:t>
            </a:r>
            <a:r>
              <a:rPr lang="en-US" altLang="ja-JP" sz="2400" dirty="0">
                <a:solidFill>
                  <a:prstClr val="black"/>
                </a:solidFill>
                <a:latin typeface="Meiryo UI" panose="020B0604030504040204" pitchFamily="50" charset="-128"/>
                <a:ea typeface="Meiryo UI" panose="020B0604030504040204" pitchFamily="50" charset="-128"/>
              </a:rPr>
              <a:t>API</a:t>
            </a:r>
            <a:r>
              <a:rPr lang="ja-JP" altLang="en-US" sz="2400" dirty="0">
                <a:solidFill>
                  <a:prstClr val="black"/>
                </a:solidFill>
                <a:latin typeface="Meiryo UI" panose="020B0604030504040204" pitchFamily="50" charset="-128"/>
                <a:ea typeface="Meiryo UI" panose="020B0604030504040204" pitchFamily="50" charset="-128"/>
              </a:rPr>
              <a:t>）仕様書の英語版の提供</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1524000" y="850106"/>
            <a:ext cx="9071992" cy="469616"/>
          </a:xfrm>
          <a:prstGeom prst="rect">
            <a:avLst/>
          </a:prstGeom>
          <a:noFill/>
        </p:spPr>
        <p:txBody>
          <a:bodyPr wrap="square" rtlCol="0">
            <a:spAutoFit/>
          </a:bodyPr>
          <a:lstStyle/>
          <a:p>
            <a:pPr>
              <a:lnSpc>
                <a:spcPct val="150000"/>
              </a:lnSpc>
              <a:defRPr/>
            </a:pPr>
            <a:r>
              <a:rPr lang="ja-JP" altLang="en-US" sz="1900" dirty="0">
                <a:solidFill>
                  <a:prstClr val="black"/>
                </a:solidFill>
                <a:latin typeface="Meiryo UI" panose="020B0604030504040204" pitchFamily="50" charset="-128"/>
                <a:ea typeface="Meiryo UI" panose="020B0604030504040204" pitchFamily="50" charset="-128"/>
              </a:rPr>
              <a:t>国立国会図書館サーチ（略称；</a:t>
            </a:r>
            <a:r>
              <a:rPr lang="en-US" altLang="ja-JP" sz="1900" dirty="0">
                <a:solidFill>
                  <a:prstClr val="black"/>
                </a:solidFill>
                <a:latin typeface="Meiryo UI" panose="020B0604030504040204" pitchFamily="50" charset="-128"/>
                <a:ea typeface="Meiryo UI" panose="020B0604030504040204" pitchFamily="50" charset="-128"/>
              </a:rPr>
              <a:t>NDL</a:t>
            </a:r>
            <a:r>
              <a:rPr lang="ja-JP" altLang="en-US" sz="1900" dirty="0">
                <a:solidFill>
                  <a:prstClr val="black"/>
                </a:solidFill>
                <a:latin typeface="Meiryo UI" panose="020B0604030504040204" pitchFamily="50" charset="-128"/>
                <a:ea typeface="Meiryo UI" panose="020B0604030504040204" pitchFamily="50" charset="-128"/>
              </a:rPr>
              <a:t>サーチ）では、今後、以下の実施を予定している。</a:t>
            </a:r>
            <a:endParaRPr lang="en-US" altLang="ja-JP" sz="1900" dirty="0">
              <a:solidFill>
                <a:prstClr val="black"/>
              </a:solidFill>
              <a:latin typeface="Meiryo UI" panose="020B0604030504040204" pitchFamily="50" charset="-128"/>
              <a:ea typeface="Meiryo UI" panose="020B0604030504040204" pitchFamily="50" charset="-128"/>
            </a:endParaRPr>
          </a:p>
        </p:txBody>
      </p:sp>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05272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 </a:t>
            </a:r>
            <a:r>
              <a:rPr lang="en-US" altLang="ja-JP" sz="4000" dirty="0" smtClean="0"/>
              <a:t>NDL</a:t>
            </a:r>
            <a:r>
              <a:rPr lang="ja-JP" altLang="en-US" sz="4000" dirty="0"/>
              <a:t>サーチでのサービス連携</a:t>
            </a:r>
          </a:p>
        </p:txBody>
      </p:sp>
      <p:sp>
        <p:nvSpPr>
          <p:cNvPr id="45" name="フッター プレースホルダ 44"/>
          <p:cNvSpPr>
            <a:spLocks noGrp="1"/>
          </p:cNvSpPr>
          <p:nvPr>
            <p:ph type="ftr" sz="quarter" idx="11"/>
          </p:nvPr>
        </p:nvSpPr>
        <p:spPr/>
        <p:txBody>
          <a:bodyPr/>
          <a:lstStyle/>
          <a:p>
            <a:endParaRPr kumimoji="0" lang="en-US" dirty="0"/>
          </a:p>
        </p:txBody>
      </p:sp>
      <p:sp>
        <p:nvSpPr>
          <p:cNvPr id="40" name="スライド番号プレースホルダ 39"/>
          <p:cNvSpPr>
            <a:spLocks noGrp="1"/>
          </p:cNvSpPr>
          <p:nvPr>
            <p:ph type="sldNum" sz="quarter" idx="12"/>
          </p:nvPr>
        </p:nvSpPr>
        <p:spPr/>
        <p:txBody>
          <a:bodyPr/>
          <a:lstStyle/>
          <a:p>
            <a:fld id="{042AED99-7FB4-404E-8A97-64753DCE42EC}" type="slidenum">
              <a:rPr kumimoji="0" lang="en-US" smtClean="0"/>
              <a:pPr/>
              <a:t>73</a:t>
            </a:fld>
            <a:endParaRPr kumimoji="0" lang="en-US" dirty="0"/>
          </a:p>
        </p:txBody>
      </p:sp>
      <p:sp>
        <p:nvSpPr>
          <p:cNvPr id="82" name="角丸四角形 81"/>
          <p:cNvSpPr/>
          <p:nvPr/>
        </p:nvSpPr>
        <p:spPr bwMode="auto">
          <a:xfrm>
            <a:off x="7968208" y="6165304"/>
            <a:ext cx="2374900" cy="360040"/>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dirty="0">
                <a:solidFill>
                  <a:schemeClr val="tx1"/>
                </a:solidFill>
                <a:latin typeface="Meiryo UI" panose="020B0604030504040204" pitchFamily="50" charset="-128"/>
                <a:ea typeface="Meiryo UI" panose="020B0604030504040204" pitchFamily="50" charset="-128"/>
              </a:rPr>
              <a:t>人間文化研究機構</a:t>
            </a:r>
          </a:p>
        </p:txBody>
      </p:sp>
      <p:sp>
        <p:nvSpPr>
          <p:cNvPr id="83" name="角丸四角形 82"/>
          <p:cNvSpPr/>
          <p:nvPr/>
        </p:nvSpPr>
        <p:spPr bwMode="auto">
          <a:xfrm>
            <a:off x="1800672" y="1700808"/>
            <a:ext cx="2274886" cy="1584176"/>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84" name="テキスト ボックス 21"/>
          <p:cNvSpPr txBox="1">
            <a:spLocks noChangeArrowheads="1"/>
          </p:cNvSpPr>
          <p:nvPr/>
        </p:nvSpPr>
        <p:spPr bwMode="auto">
          <a:xfrm>
            <a:off x="1927723" y="1700791"/>
            <a:ext cx="2087485" cy="646278"/>
          </a:xfrm>
          <a:prstGeom prst="rect">
            <a:avLst/>
          </a:prstGeom>
          <a:noFill/>
          <a:ln w="9525">
            <a:noFill/>
            <a:miter lim="800000"/>
            <a:headEnd/>
            <a:tailEnd/>
          </a:ln>
        </p:spPr>
        <p:txBody>
          <a:bodyPr>
            <a:spAutoFit/>
          </a:bodyPr>
          <a:lstStyle/>
          <a:p>
            <a:r>
              <a:rPr lang="ja-JP" altLang="en-US" dirty="0">
                <a:latin typeface="Meiryo UI" panose="020B0604030504040204" pitchFamily="50" charset="-128"/>
                <a:ea typeface="Meiryo UI" panose="020B0604030504040204" pitchFamily="50" charset="-128"/>
              </a:rPr>
              <a:t>国立情報学研究所（</a:t>
            </a:r>
            <a:r>
              <a:rPr lang="en-US" altLang="ja-JP" dirty="0">
                <a:latin typeface="Meiryo UI" panose="020B0604030504040204" pitchFamily="50" charset="-128"/>
                <a:ea typeface="Meiryo UI" panose="020B0604030504040204" pitchFamily="50" charset="-128"/>
              </a:rPr>
              <a:t>NII</a:t>
            </a:r>
            <a:r>
              <a:rPr lang="ja-JP" altLang="en-US" dirty="0">
                <a:latin typeface="Meiryo UI" panose="020B0604030504040204" pitchFamily="50" charset="-128"/>
                <a:ea typeface="Meiryo UI" panose="020B0604030504040204" pitchFamily="50" charset="-128"/>
              </a:rPr>
              <a:t>）</a:t>
            </a:r>
          </a:p>
        </p:txBody>
      </p:sp>
      <p:pic>
        <p:nvPicPr>
          <p:cNvPr id="85" name="Picture 3"/>
          <p:cNvPicPr>
            <a:picLocks noChangeAspect="1" noChangeArrowheads="1"/>
          </p:cNvPicPr>
          <p:nvPr/>
        </p:nvPicPr>
        <p:blipFill>
          <a:blip r:embed="rId3" cstate="print"/>
          <a:srcRect/>
          <a:stretch>
            <a:fillRect/>
          </a:stretch>
        </p:blipFill>
        <p:spPr bwMode="auto">
          <a:xfrm>
            <a:off x="2063552" y="2780928"/>
            <a:ext cx="1797612" cy="482977"/>
          </a:xfrm>
          <a:prstGeom prst="rect">
            <a:avLst/>
          </a:prstGeom>
          <a:noFill/>
          <a:ln w="9525">
            <a:noFill/>
            <a:miter lim="800000"/>
            <a:headEnd/>
            <a:tailEnd/>
          </a:ln>
        </p:spPr>
      </p:pic>
      <p:sp>
        <p:nvSpPr>
          <p:cNvPr id="86" name="角丸四角形 85"/>
          <p:cNvSpPr/>
          <p:nvPr/>
        </p:nvSpPr>
        <p:spPr bwMode="auto">
          <a:xfrm>
            <a:off x="1775521" y="3861048"/>
            <a:ext cx="2349499" cy="1008112"/>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87" name="テキスト ボックス 22"/>
          <p:cNvSpPr txBox="1">
            <a:spLocks noChangeArrowheads="1"/>
          </p:cNvSpPr>
          <p:nvPr/>
        </p:nvSpPr>
        <p:spPr bwMode="auto">
          <a:xfrm>
            <a:off x="1847528" y="3861049"/>
            <a:ext cx="2276976" cy="667877"/>
          </a:xfrm>
          <a:prstGeom prst="rect">
            <a:avLst/>
          </a:prstGeom>
          <a:noFill/>
          <a:ln w="9525">
            <a:noFill/>
            <a:miter lim="800000"/>
            <a:headEnd/>
            <a:tailEnd/>
          </a:ln>
        </p:spPr>
        <p:txBody>
          <a:bodyPr>
            <a:spAutoFit/>
          </a:bodyPr>
          <a:lstStyle/>
          <a:p>
            <a:r>
              <a:rPr lang="ja-JP" altLang="en-US" dirty="0">
                <a:latin typeface="Meiryo UI" panose="020B0604030504040204" pitchFamily="50" charset="-128"/>
                <a:ea typeface="Meiryo UI" panose="020B0604030504040204" pitchFamily="50" charset="-128"/>
              </a:rPr>
              <a:t>科学技術振興機構（</a:t>
            </a:r>
            <a:r>
              <a:rPr lang="en-US" altLang="ja-JP" dirty="0">
                <a:latin typeface="Meiryo UI" panose="020B0604030504040204" pitchFamily="50" charset="-128"/>
                <a:ea typeface="Meiryo UI" panose="020B0604030504040204" pitchFamily="50" charset="-128"/>
              </a:rPr>
              <a:t>JST</a:t>
            </a:r>
            <a:r>
              <a:rPr lang="ja-JP" altLang="en-US" dirty="0">
                <a:latin typeface="Meiryo UI" panose="020B0604030504040204" pitchFamily="50" charset="-128"/>
                <a:ea typeface="Meiryo UI" panose="020B0604030504040204" pitchFamily="50" charset="-128"/>
              </a:rPr>
              <a:t>）</a:t>
            </a:r>
          </a:p>
        </p:txBody>
      </p:sp>
      <p:pic>
        <p:nvPicPr>
          <p:cNvPr id="88" name="Picture 4"/>
          <p:cNvPicPr>
            <a:picLocks noChangeAspect="1" noChangeArrowheads="1"/>
          </p:cNvPicPr>
          <p:nvPr/>
        </p:nvPicPr>
        <p:blipFill>
          <a:blip r:embed="rId4" cstate="print"/>
          <a:srcRect/>
          <a:stretch>
            <a:fillRect/>
          </a:stretch>
        </p:blipFill>
        <p:spPr bwMode="auto">
          <a:xfrm>
            <a:off x="2207568" y="4437111"/>
            <a:ext cx="1549834" cy="352170"/>
          </a:xfrm>
          <a:prstGeom prst="rect">
            <a:avLst/>
          </a:prstGeom>
          <a:noFill/>
          <a:ln w="9525">
            <a:noFill/>
            <a:miter lim="800000"/>
            <a:headEnd/>
            <a:tailEnd/>
          </a:ln>
        </p:spPr>
      </p:pic>
      <p:sp>
        <p:nvSpPr>
          <p:cNvPr id="89" name="角丸四角形 88"/>
          <p:cNvSpPr/>
          <p:nvPr/>
        </p:nvSpPr>
        <p:spPr bwMode="auto">
          <a:xfrm>
            <a:off x="1751484" y="6093297"/>
            <a:ext cx="2400300" cy="503236"/>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91" name="角丸四角形 90"/>
          <p:cNvSpPr/>
          <p:nvPr/>
        </p:nvSpPr>
        <p:spPr bwMode="auto">
          <a:xfrm>
            <a:off x="4631183" y="4796750"/>
            <a:ext cx="2830512" cy="1500186"/>
          </a:xfrm>
          <a:prstGeom prst="roundRect">
            <a:avLst/>
          </a:prstGeom>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pic>
        <p:nvPicPr>
          <p:cNvPr id="92" name="Picture 6"/>
          <p:cNvPicPr>
            <a:picLocks noChangeAspect="1" noChangeArrowheads="1"/>
          </p:cNvPicPr>
          <p:nvPr/>
        </p:nvPicPr>
        <p:blipFill>
          <a:blip r:embed="rId5" cstate="print"/>
          <a:srcRect/>
          <a:stretch>
            <a:fillRect/>
          </a:stretch>
        </p:blipFill>
        <p:spPr bwMode="auto">
          <a:xfrm>
            <a:off x="4929471" y="5372890"/>
            <a:ext cx="2168471" cy="271675"/>
          </a:xfrm>
          <a:prstGeom prst="rect">
            <a:avLst/>
          </a:prstGeom>
          <a:noFill/>
          <a:ln w="9525">
            <a:noFill/>
            <a:miter lim="800000"/>
            <a:headEnd/>
            <a:tailEnd/>
          </a:ln>
        </p:spPr>
      </p:pic>
      <p:pic>
        <p:nvPicPr>
          <p:cNvPr id="93" name="Picture 7"/>
          <p:cNvPicPr>
            <a:picLocks noChangeAspect="1" noChangeArrowheads="1"/>
          </p:cNvPicPr>
          <p:nvPr/>
        </p:nvPicPr>
        <p:blipFill>
          <a:blip r:embed="rId6" cstate="print"/>
          <a:srcRect/>
          <a:stretch>
            <a:fillRect/>
          </a:stretch>
        </p:blipFill>
        <p:spPr bwMode="auto">
          <a:xfrm>
            <a:off x="5135966" y="5732901"/>
            <a:ext cx="2247825" cy="390981"/>
          </a:xfrm>
          <a:prstGeom prst="rect">
            <a:avLst/>
          </a:prstGeom>
          <a:noFill/>
          <a:ln w="9525">
            <a:noFill/>
            <a:miter lim="800000"/>
            <a:headEnd/>
            <a:tailEnd/>
          </a:ln>
        </p:spPr>
      </p:pic>
      <p:sp>
        <p:nvSpPr>
          <p:cNvPr id="94" name="角丸四角形 93"/>
          <p:cNvSpPr/>
          <p:nvPr/>
        </p:nvSpPr>
        <p:spPr bwMode="auto">
          <a:xfrm>
            <a:off x="1775521" y="4941168"/>
            <a:ext cx="2384425" cy="1080120"/>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100" name="下矢印 99"/>
          <p:cNvSpPr/>
          <p:nvPr/>
        </p:nvSpPr>
        <p:spPr bwMode="auto">
          <a:xfrm rot="10800000">
            <a:off x="5735960" y="1988840"/>
            <a:ext cx="576064" cy="1296144"/>
          </a:xfrm>
          <a:prstGeom prst="down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101" name="テキスト ボックス 29"/>
          <p:cNvSpPr txBox="1">
            <a:spLocks noChangeArrowheads="1"/>
          </p:cNvSpPr>
          <p:nvPr/>
        </p:nvSpPr>
        <p:spPr bwMode="auto">
          <a:xfrm>
            <a:off x="5003965" y="4868874"/>
            <a:ext cx="2129604" cy="369332"/>
          </a:xfrm>
          <a:prstGeom prst="rect">
            <a:avLst/>
          </a:prstGeom>
          <a:noFill/>
          <a:ln w="9525">
            <a:noFill/>
            <a:miter lim="800000"/>
            <a:headEnd/>
            <a:tailEnd/>
          </a:ln>
        </p:spPr>
        <p:txBody>
          <a:bodyPr>
            <a:spAutoFit/>
          </a:bodyPr>
          <a:lstStyle/>
          <a:p>
            <a:pPr algn="ctr"/>
            <a:r>
              <a:rPr lang="ja-JP" altLang="en-US">
                <a:latin typeface="Meiryo UI" panose="020B0604030504040204" pitchFamily="50" charset="-128"/>
                <a:ea typeface="Meiryo UI" panose="020B0604030504040204" pitchFamily="50" charset="-128"/>
              </a:rPr>
              <a:t>国立国会図書館</a:t>
            </a:r>
          </a:p>
        </p:txBody>
      </p:sp>
      <p:sp>
        <p:nvSpPr>
          <p:cNvPr id="102" name="テキスト ボックス 52"/>
          <p:cNvSpPr txBox="1">
            <a:spLocks noChangeArrowheads="1"/>
          </p:cNvSpPr>
          <p:nvPr/>
        </p:nvSpPr>
        <p:spPr bwMode="auto">
          <a:xfrm>
            <a:off x="4439816" y="3817463"/>
            <a:ext cx="3017666" cy="369332"/>
          </a:xfrm>
          <a:prstGeom prst="rect">
            <a:avLst/>
          </a:prstGeom>
          <a:noFill/>
          <a:ln w="9525">
            <a:noFill/>
            <a:miter lim="800000"/>
            <a:headEnd/>
            <a:tailEnd/>
          </a:ln>
        </p:spPr>
        <p:txBody>
          <a:bodyPr wrap="square">
            <a:spAutoFit/>
          </a:bodyPr>
          <a:lstStyle/>
          <a:p>
            <a:pPr algn="ctr"/>
            <a:r>
              <a:rPr lang="en-US" altLang="ja-JP">
                <a:latin typeface="Meiryo UI" panose="020B0604030504040204" pitchFamily="50" charset="-128"/>
                <a:ea typeface="Meiryo UI" panose="020B0604030504040204" pitchFamily="50" charset="-128"/>
              </a:rPr>
              <a:t>200</a:t>
            </a:r>
            <a:r>
              <a:rPr lang="ja-JP" altLang="en-US">
                <a:latin typeface="Meiryo UI" panose="020B0604030504040204" pitchFamily="50" charset="-128"/>
                <a:ea typeface="Meiryo UI" panose="020B0604030504040204" pitchFamily="50" charset="-128"/>
              </a:rPr>
              <a:t>余りのデータベース</a:t>
            </a:r>
          </a:p>
        </p:txBody>
      </p:sp>
      <p:sp>
        <p:nvSpPr>
          <p:cNvPr id="103" name="テキスト ボックス 29"/>
          <p:cNvSpPr txBox="1">
            <a:spLocks noChangeArrowheads="1"/>
          </p:cNvSpPr>
          <p:nvPr/>
        </p:nvSpPr>
        <p:spPr bwMode="auto">
          <a:xfrm>
            <a:off x="1775520" y="6165304"/>
            <a:ext cx="2422728" cy="369332"/>
          </a:xfrm>
          <a:prstGeom prst="rect">
            <a:avLst/>
          </a:prstGeom>
          <a:noFill/>
          <a:ln w="9525">
            <a:noFill/>
            <a:miter lim="800000"/>
            <a:headEnd/>
            <a:tailEnd/>
          </a:ln>
        </p:spPr>
        <p:txBody>
          <a:bodyPr>
            <a:spAutoFit/>
          </a:bodyPr>
          <a:lstStyle/>
          <a:p>
            <a:r>
              <a:rPr lang="ja-JP" altLang="en-US" dirty="0">
                <a:latin typeface="Meiryo UI" panose="020B0604030504040204" pitchFamily="50" charset="-128"/>
                <a:ea typeface="Meiryo UI" panose="020B0604030504040204" pitchFamily="50" charset="-128"/>
              </a:rPr>
              <a:t>韓国国立中央図書館</a:t>
            </a:r>
          </a:p>
        </p:txBody>
      </p:sp>
      <p:pic>
        <p:nvPicPr>
          <p:cNvPr id="69" name="Picture 3"/>
          <p:cNvPicPr>
            <a:picLocks noChangeAspect="1" noChangeArrowheads="1"/>
          </p:cNvPicPr>
          <p:nvPr/>
        </p:nvPicPr>
        <p:blipFill>
          <a:blip r:embed="rId7" cstate="print"/>
          <a:srcRect/>
          <a:stretch>
            <a:fillRect/>
          </a:stretch>
        </p:blipFill>
        <p:spPr bwMode="auto">
          <a:xfrm>
            <a:off x="4440238" y="3428331"/>
            <a:ext cx="2952750" cy="403225"/>
          </a:xfrm>
          <a:prstGeom prst="rect">
            <a:avLst/>
          </a:prstGeom>
          <a:noFill/>
          <a:ln w="9525">
            <a:noFill/>
            <a:miter lim="800000"/>
            <a:headEnd/>
            <a:tailEnd/>
          </a:ln>
        </p:spPr>
      </p:pic>
      <p:sp>
        <p:nvSpPr>
          <p:cNvPr id="71" name="テキスト ボックス 21"/>
          <p:cNvSpPr txBox="1">
            <a:spLocks noChangeArrowheads="1"/>
          </p:cNvSpPr>
          <p:nvPr/>
        </p:nvSpPr>
        <p:spPr bwMode="auto">
          <a:xfrm>
            <a:off x="1847529" y="4941168"/>
            <a:ext cx="2271713" cy="646112"/>
          </a:xfrm>
          <a:prstGeom prst="rect">
            <a:avLst/>
          </a:prstGeom>
          <a:noFill/>
          <a:ln w="9525">
            <a:noFill/>
            <a:miter lim="800000"/>
            <a:headEnd/>
            <a:tailEnd/>
          </a:ln>
        </p:spPr>
        <p:txBody>
          <a:bodyPr>
            <a:spAutoFit/>
          </a:bodyPr>
          <a:lstStyle/>
          <a:p>
            <a:r>
              <a:rPr lang="ja-JP" altLang="en-US" dirty="0">
                <a:latin typeface="Meiryo UI" panose="020B0604030504040204" pitchFamily="50" charset="-128"/>
                <a:ea typeface="Meiryo UI" panose="020B0604030504040204" pitchFamily="50" charset="-128"/>
              </a:rPr>
              <a:t>日本原子力研究開発機構（</a:t>
            </a:r>
            <a:r>
              <a:rPr lang="en-US" altLang="ja-JP" dirty="0">
                <a:latin typeface="Meiryo UI" panose="020B0604030504040204" pitchFamily="50" charset="-128"/>
                <a:ea typeface="Meiryo UI" panose="020B0604030504040204" pitchFamily="50" charset="-128"/>
              </a:rPr>
              <a:t>JAEA</a:t>
            </a:r>
            <a:r>
              <a:rPr lang="ja-JP" altLang="en-US" dirty="0">
                <a:latin typeface="Meiryo UI" panose="020B0604030504040204" pitchFamily="50" charset="-128"/>
                <a:ea typeface="Meiryo UI" panose="020B0604030504040204" pitchFamily="50" charset="-128"/>
              </a:rPr>
              <a:t>）</a:t>
            </a:r>
          </a:p>
        </p:txBody>
      </p:sp>
      <p:pic>
        <p:nvPicPr>
          <p:cNvPr id="72" name="Picture 44"/>
          <p:cNvPicPr>
            <a:picLocks noChangeAspect="1" noChangeArrowheads="1"/>
          </p:cNvPicPr>
          <p:nvPr/>
        </p:nvPicPr>
        <p:blipFill>
          <a:blip r:embed="rId8" cstate="print"/>
          <a:srcRect/>
          <a:stretch>
            <a:fillRect/>
          </a:stretch>
        </p:blipFill>
        <p:spPr bwMode="auto">
          <a:xfrm>
            <a:off x="2423592" y="5445225"/>
            <a:ext cx="1143000" cy="523875"/>
          </a:xfrm>
          <a:prstGeom prst="rect">
            <a:avLst/>
          </a:prstGeom>
          <a:noFill/>
          <a:ln w="9525">
            <a:noFill/>
            <a:miter lim="800000"/>
            <a:headEnd/>
            <a:tailEnd/>
          </a:ln>
        </p:spPr>
      </p:pic>
      <p:pic>
        <p:nvPicPr>
          <p:cNvPr id="73" name="Picture 2" descr="CiNii books 国立情報学研究所 総合目録検索サービス"/>
          <p:cNvPicPr>
            <a:picLocks noChangeAspect="1" noChangeArrowheads="1"/>
          </p:cNvPicPr>
          <p:nvPr/>
        </p:nvPicPr>
        <p:blipFill>
          <a:blip r:embed="rId9" cstate="print"/>
          <a:srcRect/>
          <a:stretch>
            <a:fillRect/>
          </a:stretch>
        </p:blipFill>
        <p:spPr bwMode="auto">
          <a:xfrm>
            <a:off x="2063552" y="2420342"/>
            <a:ext cx="1656185" cy="360586"/>
          </a:xfrm>
          <a:prstGeom prst="rect">
            <a:avLst/>
          </a:prstGeom>
          <a:noFill/>
        </p:spPr>
      </p:pic>
      <p:pic>
        <p:nvPicPr>
          <p:cNvPr id="43" name="Picture 76" descr="MCj03035110000[1]"/>
          <p:cNvPicPr>
            <a:picLocks noChangeAspect="1" noChangeArrowheads="1"/>
          </p:cNvPicPr>
          <p:nvPr/>
        </p:nvPicPr>
        <p:blipFill>
          <a:blip r:embed="rId10" cstate="print"/>
          <a:srcRect/>
          <a:stretch>
            <a:fillRect/>
          </a:stretch>
        </p:blipFill>
        <p:spPr bwMode="auto">
          <a:xfrm>
            <a:off x="5591944" y="1052736"/>
            <a:ext cx="1042988" cy="1079500"/>
          </a:xfrm>
          <a:prstGeom prst="rect">
            <a:avLst/>
          </a:prstGeom>
          <a:noFill/>
          <a:ln w="9525">
            <a:noFill/>
            <a:miter lim="800000"/>
            <a:headEnd/>
            <a:tailEnd/>
          </a:ln>
        </p:spPr>
      </p:pic>
      <p:sp>
        <p:nvSpPr>
          <p:cNvPr id="44" name="下矢印 43"/>
          <p:cNvSpPr/>
          <p:nvPr/>
        </p:nvSpPr>
        <p:spPr bwMode="auto">
          <a:xfrm rot="13290335">
            <a:off x="6989775" y="1882285"/>
            <a:ext cx="501650" cy="1536263"/>
          </a:xfrm>
          <a:prstGeom prst="down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48" name="下矢印 47"/>
          <p:cNvSpPr/>
          <p:nvPr/>
        </p:nvSpPr>
        <p:spPr bwMode="auto">
          <a:xfrm rot="5400000">
            <a:off x="7033306" y="867316"/>
            <a:ext cx="501650" cy="1368152"/>
          </a:xfrm>
          <a:prstGeom prst="down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49" name="角丸四角形 48"/>
          <p:cNvSpPr/>
          <p:nvPr/>
        </p:nvSpPr>
        <p:spPr bwMode="auto">
          <a:xfrm>
            <a:off x="1775520" y="3429000"/>
            <a:ext cx="2374900" cy="360040"/>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ja-JP" altLang="en-US" dirty="0">
                <a:solidFill>
                  <a:schemeClr val="tx1"/>
                </a:solidFill>
                <a:latin typeface="Meiryo UI" panose="020B0604030504040204" pitchFamily="50" charset="-128"/>
                <a:ea typeface="Meiryo UI" panose="020B0604030504040204" pitchFamily="50" charset="-128"/>
              </a:rPr>
              <a:t>国立大学・私立大学</a:t>
            </a:r>
          </a:p>
        </p:txBody>
      </p:sp>
      <p:sp>
        <p:nvSpPr>
          <p:cNvPr id="50" name="角丸四角形 49"/>
          <p:cNvSpPr/>
          <p:nvPr/>
        </p:nvSpPr>
        <p:spPr bwMode="auto">
          <a:xfrm>
            <a:off x="7968208" y="4725144"/>
            <a:ext cx="2374900" cy="360040"/>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ja-JP" altLang="en-US" dirty="0">
                <a:solidFill>
                  <a:schemeClr val="tx1"/>
                </a:solidFill>
                <a:latin typeface="Meiryo UI" panose="020B0604030504040204" pitchFamily="50" charset="-128"/>
                <a:ea typeface="Meiryo UI" panose="020B0604030504040204" pitchFamily="50" charset="-128"/>
              </a:rPr>
              <a:t>公立図書館</a:t>
            </a:r>
          </a:p>
        </p:txBody>
      </p:sp>
      <p:sp>
        <p:nvSpPr>
          <p:cNvPr id="51" name="角丸四角形 50"/>
          <p:cNvSpPr/>
          <p:nvPr/>
        </p:nvSpPr>
        <p:spPr bwMode="auto">
          <a:xfrm>
            <a:off x="7968208" y="5733256"/>
            <a:ext cx="2374900" cy="360040"/>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ja-JP" altLang="en-US" dirty="0">
                <a:solidFill>
                  <a:schemeClr val="tx1"/>
                </a:solidFill>
                <a:latin typeface="Meiryo UI" panose="020B0604030504040204" pitchFamily="50" charset="-128"/>
                <a:ea typeface="Meiryo UI" panose="020B0604030504040204" pitchFamily="50" charset="-128"/>
              </a:rPr>
              <a:t>美術館・博物館</a:t>
            </a:r>
          </a:p>
        </p:txBody>
      </p:sp>
      <p:sp>
        <p:nvSpPr>
          <p:cNvPr id="52" name="角丸四角形 51"/>
          <p:cNvSpPr/>
          <p:nvPr/>
        </p:nvSpPr>
        <p:spPr bwMode="auto">
          <a:xfrm>
            <a:off x="7968208" y="5229200"/>
            <a:ext cx="2374900" cy="360040"/>
          </a:xfrm>
          <a:prstGeom prst="roundRect">
            <a:avLst/>
          </a:prstGeom>
          <a:noFill/>
          <a:ln>
            <a:solidFill>
              <a:srgbClr val="60B5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ja-JP" altLang="en-US" dirty="0">
                <a:solidFill>
                  <a:schemeClr val="tx1"/>
                </a:solidFill>
                <a:latin typeface="Meiryo UI" panose="020B0604030504040204" pitchFamily="50" charset="-128"/>
                <a:ea typeface="Meiryo UI" panose="020B0604030504040204" pitchFamily="50" charset="-128"/>
              </a:rPr>
              <a:t>国立公文書館</a:t>
            </a:r>
          </a:p>
        </p:txBody>
      </p:sp>
      <p:sp>
        <p:nvSpPr>
          <p:cNvPr id="54" name="角丸四角形 53"/>
          <p:cNvSpPr/>
          <p:nvPr/>
        </p:nvSpPr>
        <p:spPr bwMode="auto">
          <a:xfrm>
            <a:off x="8040216" y="2041960"/>
            <a:ext cx="2592288" cy="2611176"/>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endParaRPr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b="1" dirty="0">
                <a:solidFill>
                  <a:schemeClr val="tx1"/>
                </a:solidFill>
                <a:latin typeface="Meiryo UI" panose="020B0604030504040204" pitchFamily="50" charset="-128"/>
                <a:ea typeface="Meiryo UI" panose="020B0604030504040204" pitchFamily="50" charset="-128"/>
              </a:rPr>
              <a:t>書店</a:t>
            </a:r>
            <a:r>
              <a:rPr lang="ja-JP" altLang="en-US" sz="1600" b="1" dirty="0" smtClean="0">
                <a:solidFill>
                  <a:schemeClr val="tx1"/>
                </a:solidFill>
                <a:latin typeface="Meiryo UI" panose="020B0604030504040204" pitchFamily="50" charset="-128"/>
                <a:ea typeface="Meiryo UI" panose="020B0604030504040204" pitchFamily="50" charset="-128"/>
              </a:rPr>
              <a:t>等</a:t>
            </a:r>
            <a:endParaRPr lang="en-US" altLang="ja-JP" sz="1600" b="1" dirty="0" smtClean="0">
              <a:solidFill>
                <a:schemeClr val="tx1"/>
              </a:solidFill>
              <a:latin typeface="Meiryo UI" panose="020B0604030504040204" pitchFamily="50" charset="-128"/>
              <a:ea typeface="Meiryo UI" panose="020B0604030504040204" pitchFamily="50" charset="-128"/>
            </a:endParaRPr>
          </a:p>
          <a:p>
            <a:r>
              <a:rPr lang="en-US" altLang="ja-JP" sz="1600" dirty="0" smtClean="0">
                <a:solidFill>
                  <a:schemeClr val="tx1"/>
                </a:solidFill>
                <a:latin typeface="Meiryo UI" panose="020B0604030504040204" pitchFamily="50" charset="-128"/>
                <a:ea typeface="Meiryo UI" panose="020B0604030504040204" pitchFamily="50" charset="-128"/>
              </a:rPr>
              <a:t>Amazon.com</a:t>
            </a:r>
            <a:endParaRPr lang="en-US" altLang="ja-JP" sz="1600" dirty="0">
              <a:solidFill>
                <a:schemeClr val="tx1"/>
              </a:solidFill>
              <a:latin typeface="Meiryo UI" panose="020B0604030504040204" pitchFamily="50" charset="-128"/>
              <a:ea typeface="Meiryo UI" panose="020B0604030504040204" pitchFamily="50" charset="-128"/>
            </a:endParaRPr>
          </a:p>
          <a:p>
            <a:r>
              <a:rPr lang="en-US" altLang="ja-JP" sz="1600" dirty="0">
                <a:solidFill>
                  <a:schemeClr val="tx1"/>
                </a:solidFill>
                <a:latin typeface="Meiryo UI" panose="020B0604030504040204" pitchFamily="50" charset="-128"/>
                <a:ea typeface="Meiryo UI" panose="020B0604030504040204" pitchFamily="50" charset="-128"/>
              </a:rPr>
              <a:t>Books.or.jp</a:t>
            </a:r>
          </a:p>
          <a:p>
            <a:r>
              <a:rPr lang="en-US" altLang="ja-JP" sz="1600" dirty="0" err="1">
                <a:solidFill>
                  <a:schemeClr val="tx1"/>
                </a:solidFill>
                <a:latin typeface="Meiryo UI" panose="020B0604030504040204" pitchFamily="50" charset="-128"/>
                <a:ea typeface="Meiryo UI" panose="020B0604030504040204" pitchFamily="50" charset="-128"/>
              </a:rPr>
              <a:t>honto</a:t>
            </a:r>
            <a:endParaRPr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紀伊國屋書店</a:t>
            </a:r>
            <a:r>
              <a:rPr lang="en-US" altLang="ja-JP" sz="1600" dirty="0" err="1">
                <a:solidFill>
                  <a:schemeClr val="tx1"/>
                </a:solidFill>
                <a:latin typeface="Meiryo UI" panose="020B0604030504040204" pitchFamily="50" charset="-128"/>
                <a:ea typeface="Meiryo UI" panose="020B0604030504040204" pitchFamily="50" charset="-128"/>
              </a:rPr>
              <a:t>BookWeb</a:t>
            </a:r>
            <a:endParaRPr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ジュンク堂書店</a:t>
            </a:r>
          </a:p>
          <a:p>
            <a:r>
              <a:rPr lang="en-US" altLang="ja-JP" sz="1600" dirty="0" err="1">
                <a:solidFill>
                  <a:schemeClr val="tx1"/>
                </a:solidFill>
                <a:latin typeface="Meiryo UI" panose="020B0604030504040204" pitchFamily="50" charset="-128"/>
                <a:ea typeface="Meiryo UI" panose="020B0604030504040204" pitchFamily="50" charset="-128"/>
              </a:rPr>
              <a:t>Honya</a:t>
            </a:r>
            <a:r>
              <a:rPr lang="en-US" altLang="ja-JP" sz="1600" dirty="0">
                <a:solidFill>
                  <a:schemeClr val="tx1"/>
                </a:solidFill>
                <a:latin typeface="Meiryo UI" panose="020B0604030504040204" pitchFamily="50" charset="-128"/>
                <a:ea typeface="Meiryo UI" panose="020B0604030504040204" pitchFamily="50" charset="-128"/>
              </a:rPr>
              <a:t> Club.com</a:t>
            </a:r>
          </a:p>
          <a:p>
            <a:r>
              <a:rPr lang="en-US" altLang="ja-JP" sz="1600" dirty="0">
                <a:solidFill>
                  <a:schemeClr val="tx1"/>
                </a:solidFill>
                <a:latin typeface="Meiryo UI" panose="020B0604030504040204" pitchFamily="50" charset="-128"/>
                <a:ea typeface="Meiryo UI" panose="020B0604030504040204" pitchFamily="50" charset="-128"/>
              </a:rPr>
              <a:t>e-</a:t>
            </a:r>
            <a:r>
              <a:rPr lang="en-US" altLang="ja-JP" sz="1600" dirty="0" err="1">
                <a:solidFill>
                  <a:schemeClr val="tx1"/>
                </a:solidFill>
                <a:latin typeface="Meiryo UI" panose="020B0604030504040204" pitchFamily="50" charset="-128"/>
                <a:ea typeface="Meiryo UI" panose="020B0604030504040204" pitchFamily="50" charset="-128"/>
              </a:rPr>
              <a:t>hon</a:t>
            </a:r>
            <a:endParaRPr lang="en-US" altLang="ja-JP" sz="1600" dirty="0">
              <a:solidFill>
                <a:schemeClr val="tx1"/>
              </a:solidFill>
              <a:latin typeface="Meiryo UI" panose="020B0604030504040204" pitchFamily="50" charset="-128"/>
              <a:ea typeface="Meiryo UI" panose="020B0604030504040204" pitchFamily="50" charset="-128"/>
            </a:endParaRPr>
          </a:p>
          <a:p>
            <a:r>
              <a:rPr lang="ja-JP" altLang="en-US" sz="1600" dirty="0">
                <a:solidFill>
                  <a:schemeClr val="tx1"/>
                </a:solidFill>
                <a:latin typeface="Meiryo UI" panose="020B0604030504040204" pitchFamily="50" charset="-128"/>
                <a:ea typeface="Meiryo UI" panose="020B0604030504040204" pitchFamily="50" charset="-128"/>
              </a:rPr>
              <a:t>日本の古本屋</a:t>
            </a:r>
            <a:endParaRPr lang="en-US" altLang="ja-JP" sz="1600" dirty="0">
              <a:solidFill>
                <a:schemeClr val="tx1"/>
              </a:solidFill>
              <a:latin typeface="Meiryo UI" panose="020B0604030504040204" pitchFamily="50" charset="-128"/>
              <a:ea typeface="Meiryo UI" panose="020B0604030504040204" pitchFamily="50" charset="-128"/>
            </a:endParaRPr>
          </a:p>
          <a:p>
            <a:endParaRPr lang="ja-JP" altLang="en-US" sz="1600" dirty="0">
              <a:solidFill>
                <a:schemeClr val="tx1"/>
              </a:solidFill>
              <a:latin typeface="Meiryo UI" panose="020B0604030504040204" pitchFamily="50" charset="-128"/>
              <a:ea typeface="Meiryo UI" panose="020B0604030504040204" pitchFamily="50" charset="-128"/>
            </a:endParaRPr>
          </a:p>
        </p:txBody>
      </p:sp>
      <p:sp>
        <p:nvSpPr>
          <p:cNvPr id="55" name="下矢印 54"/>
          <p:cNvSpPr/>
          <p:nvPr/>
        </p:nvSpPr>
        <p:spPr bwMode="auto">
          <a:xfrm rot="15525984">
            <a:off x="7429235" y="2863265"/>
            <a:ext cx="445763" cy="882054"/>
          </a:xfrm>
          <a:prstGeom prst="down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dirty="0">
              <a:latin typeface="Meiryo UI" panose="020B0604030504040204" pitchFamily="50" charset="-128"/>
              <a:ea typeface="Meiryo UI" panose="020B0604030504040204" pitchFamily="50" charset="-128"/>
            </a:endParaRPr>
          </a:p>
        </p:txBody>
      </p:sp>
      <p:sp>
        <p:nvSpPr>
          <p:cNvPr id="57" name="左右矢印 56"/>
          <p:cNvSpPr/>
          <p:nvPr/>
        </p:nvSpPr>
        <p:spPr>
          <a:xfrm rot="3198837">
            <a:off x="3827244" y="2379779"/>
            <a:ext cx="1814915" cy="43204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8" name="左右矢印 57"/>
          <p:cNvSpPr/>
          <p:nvPr/>
        </p:nvSpPr>
        <p:spPr>
          <a:xfrm rot="19970607">
            <a:off x="4122874" y="4283049"/>
            <a:ext cx="1006920" cy="43204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59" name="左右矢印 58"/>
          <p:cNvSpPr/>
          <p:nvPr/>
        </p:nvSpPr>
        <p:spPr>
          <a:xfrm rot="5400000">
            <a:off x="5663952" y="4293096"/>
            <a:ext cx="720080" cy="432048"/>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0" name="左右矢印 59"/>
          <p:cNvSpPr/>
          <p:nvPr/>
        </p:nvSpPr>
        <p:spPr>
          <a:xfrm rot="2607667">
            <a:off x="6897319" y="4394161"/>
            <a:ext cx="1218840" cy="432048"/>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1" name="テキスト ボックス 29"/>
          <p:cNvSpPr txBox="1">
            <a:spLocks noChangeArrowheads="1"/>
          </p:cNvSpPr>
          <p:nvPr/>
        </p:nvSpPr>
        <p:spPr bwMode="auto">
          <a:xfrm>
            <a:off x="6960096" y="3140968"/>
            <a:ext cx="1152128" cy="253916"/>
          </a:xfrm>
          <a:prstGeom prst="rect">
            <a:avLst/>
          </a:prstGeom>
          <a:noFill/>
          <a:ln w="9525">
            <a:noFill/>
            <a:miter lim="800000"/>
            <a:headEnd/>
            <a:tailEnd/>
          </a:ln>
        </p:spPr>
        <p:txBody>
          <a:bodyPr wrap="square">
            <a:spAutoFit/>
          </a:bodyPr>
          <a:lstStyle/>
          <a:p>
            <a:r>
              <a:rPr lang="ja-JP" altLang="en-US" sz="1050" b="1" dirty="0">
                <a:latin typeface="Meiryo UI" panose="020B0604030504040204" pitchFamily="50" charset="-128"/>
                <a:ea typeface="Meiryo UI" panose="020B0604030504040204" pitchFamily="50" charset="-128"/>
              </a:rPr>
              <a:t>リンクリゾルバ</a:t>
            </a:r>
          </a:p>
        </p:txBody>
      </p:sp>
      <p:sp>
        <p:nvSpPr>
          <p:cNvPr id="62" name="テキスト ボックス 29"/>
          <p:cNvSpPr txBox="1">
            <a:spLocks noChangeArrowheads="1"/>
          </p:cNvSpPr>
          <p:nvPr/>
        </p:nvSpPr>
        <p:spPr bwMode="auto">
          <a:xfrm>
            <a:off x="6960096" y="2708920"/>
            <a:ext cx="792088" cy="253916"/>
          </a:xfrm>
          <a:prstGeom prst="rect">
            <a:avLst/>
          </a:prstGeom>
          <a:noFill/>
          <a:ln w="9525">
            <a:noFill/>
            <a:miter lim="800000"/>
            <a:headEnd/>
            <a:tailEnd/>
          </a:ln>
        </p:spPr>
        <p:txBody>
          <a:bodyPr wrap="square">
            <a:spAutoFit/>
          </a:bodyPr>
          <a:lstStyle/>
          <a:p>
            <a:r>
              <a:rPr lang="ja-JP" altLang="en-US" sz="1050" b="1" dirty="0">
                <a:latin typeface="Meiryo UI" panose="020B0604030504040204" pitchFamily="50" charset="-128"/>
                <a:ea typeface="Meiryo UI" panose="020B0604030504040204" pitchFamily="50" charset="-128"/>
              </a:rPr>
              <a:t>外部検索</a:t>
            </a:r>
          </a:p>
        </p:txBody>
      </p:sp>
      <p:sp>
        <p:nvSpPr>
          <p:cNvPr id="41" name="角丸四角形 40"/>
          <p:cNvSpPr/>
          <p:nvPr/>
        </p:nvSpPr>
        <p:spPr bwMode="auto">
          <a:xfrm>
            <a:off x="8040216" y="836712"/>
            <a:ext cx="2374900" cy="1080120"/>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r>
              <a:rPr lang="en-US" altLang="ja-JP" dirty="0">
                <a:solidFill>
                  <a:schemeClr val="tx1"/>
                </a:solidFill>
                <a:latin typeface="Meiryo UI" panose="020B0604030504040204" pitchFamily="50" charset="-128"/>
                <a:ea typeface="Meiryo UI" panose="020B0604030504040204" pitchFamily="50" charset="-128"/>
              </a:rPr>
              <a:t>Google Book</a:t>
            </a:r>
          </a:p>
          <a:p>
            <a:r>
              <a:rPr lang="en-US" altLang="ja-JP" dirty="0" err="1">
                <a:solidFill>
                  <a:schemeClr val="tx1"/>
                </a:solidFill>
                <a:latin typeface="Meiryo UI" panose="020B0604030504040204" pitchFamily="50" charset="-128"/>
                <a:ea typeface="Meiryo UI" panose="020B0604030504040204" pitchFamily="50" charset="-128"/>
              </a:rPr>
              <a:t>WebCat</a:t>
            </a:r>
            <a:r>
              <a:rPr lang="en-US" altLang="ja-JP" dirty="0">
                <a:solidFill>
                  <a:schemeClr val="tx1"/>
                </a:solidFill>
                <a:latin typeface="Meiryo UI" panose="020B0604030504040204" pitchFamily="50" charset="-128"/>
                <a:ea typeface="Meiryo UI" panose="020B0604030504040204" pitchFamily="50" charset="-128"/>
              </a:rPr>
              <a:t> Plus</a:t>
            </a:r>
          </a:p>
          <a:p>
            <a:r>
              <a:rPr lang="en-US" altLang="ja-JP" dirty="0">
                <a:solidFill>
                  <a:schemeClr val="tx1"/>
                </a:solidFill>
                <a:latin typeface="Meiryo UI" panose="020B0604030504040204" pitchFamily="50" charset="-128"/>
                <a:ea typeface="Meiryo UI" panose="020B0604030504040204" pitchFamily="50" charset="-128"/>
              </a:rPr>
              <a:t>World Cat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42" name="角丸四角形 41"/>
          <p:cNvSpPr/>
          <p:nvPr/>
        </p:nvSpPr>
        <p:spPr bwMode="auto">
          <a:xfrm>
            <a:off x="1775520" y="908720"/>
            <a:ext cx="2302892" cy="720080"/>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r>
              <a:rPr lang="en-US" altLang="ja-JP" dirty="0">
                <a:solidFill>
                  <a:schemeClr val="tx1"/>
                </a:solidFill>
                <a:latin typeface="Meiryo UI" panose="020B0604030504040204" pitchFamily="50" charset="-128"/>
                <a:ea typeface="Meiryo UI" panose="020B0604030504040204" pitchFamily="50" charset="-128"/>
              </a:rPr>
              <a:t>JPO</a:t>
            </a:r>
            <a:r>
              <a:rPr lang="ja-JP" altLang="en-US" dirty="0">
                <a:solidFill>
                  <a:schemeClr val="tx1"/>
                </a:solidFill>
                <a:latin typeface="Meiryo UI" panose="020B0604030504040204" pitchFamily="50" charset="-128"/>
                <a:ea typeface="Meiryo UI" panose="020B0604030504040204" pitchFamily="50" charset="-128"/>
              </a:rPr>
              <a:t>近刊図書情報</a:t>
            </a:r>
            <a:endParaRPr lang="en-US" altLang="ja-JP" dirty="0">
              <a:solidFill>
                <a:schemeClr val="tx1"/>
              </a:solidFill>
              <a:latin typeface="Meiryo UI" panose="020B0604030504040204" pitchFamily="50" charset="-128"/>
              <a:ea typeface="Meiryo UI" panose="020B0604030504040204" pitchFamily="50" charset="-128"/>
            </a:endParaRPr>
          </a:p>
          <a:p>
            <a:r>
              <a:rPr lang="en-US" altLang="ja-JP" sz="2000" dirty="0">
                <a:solidFill>
                  <a:schemeClr val="tx1"/>
                </a:solidFill>
                <a:latin typeface="Meiryo UI" panose="020B0604030504040204" pitchFamily="50" charset="-128"/>
                <a:ea typeface="Meiryo UI" panose="020B0604030504040204" pitchFamily="50" charset="-128"/>
              </a:rPr>
              <a:t>hon.jp</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6" name="円/楕円 4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74639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8"/>
          <p:cNvSpPr>
            <a:spLocks noChangeArrowheads="1"/>
          </p:cNvSpPr>
          <p:nvPr/>
        </p:nvSpPr>
        <p:spPr bwMode="auto">
          <a:xfrm>
            <a:off x="1672676" y="1004725"/>
            <a:ext cx="8881760" cy="5696590"/>
          </a:xfrm>
          <a:prstGeom prst="roundRect">
            <a:avLst>
              <a:gd name="adj" fmla="val 8169"/>
            </a:avLst>
          </a:prstGeom>
          <a:noFill/>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marL="342900" indent="-342900">
              <a:defRPr/>
            </a:pPr>
            <a:endParaRPr lang="en-US" altLang="ja-JP" sz="500" b="1" dirty="0">
              <a:latin typeface="Meiryo UI" panose="020B0604030504040204" pitchFamily="50" charset="-128"/>
              <a:ea typeface="Meiryo UI" panose="020B0604030504040204" pitchFamily="50" charset="-128"/>
            </a:endParaRPr>
          </a:p>
        </p:txBody>
      </p:sp>
      <p:sp>
        <p:nvSpPr>
          <p:cNvPr id="59" name="タイトル 1"/>
          <p:cNvSpPr txBox="1">
            <a:spLocks noGrp="1"/>
          </p:cNvSpPr>
          <p:nvPr>
            <p:ph type="title"/>
          </p:nvPr>
        </p:nvSpPr>
        <p:spPr>
          <a:xfrm>
            <a:off x="0" y="-27384"/>
            <a:ext cx="12192000" cy="988588"/>
          </a:xfrm>
          <a:prstGeom prst="rect">
            <a:avLst/>
          </a:prstGeom>
        </p:spPr>
        <p:txBody>
          <a:bodyPr vert="horz" lIns="91440" tIns="45720" rIns="91440" bIns="45720" rtlCol="0" anchor="ctr">
            <a:normAutofit/>
          </a:bodyPr>
          <a:lstStyle/>
          <a:p>
            <a:pPr>
              <a:defRPr/>
            </a:pPr>
            <a:r>
              <a:rPr lang="ja-JP" altLang="en-US" sz="3200" dirty="0"/>
              <a:t>☆</a:t>
            </a:r>
            <a:r>
              <a:rPr lang="ja-JP" altLang="en-US" sz="3200" dirty="0" smtClean="0"/>
              <a:t>国立</a:t>
            </a:r>
            <a:r>
              <a:rPr lang="ja-JP" altLang="en-US" sz="3200" dirty="0"/>
              <a:t>国会図書館サーチの検索・閲覧対象データベース</a:t>
            </a:r>
            <a:r>
              <a:rPr lang="en-US" altLang="ja-JP" sz="3200" dirty="0"/>
              <a:t/>
            </a:r>
            <a:br>
              <a:rPr lang="en-US" altLang="ja-JP" sz="3200" dirty="0"/>
            </a:br>
            <a:r>
              <a:rPr lang="ja-JP" altLang="en-US" sz="3200" dirty="0"/>
              <a:t>－ ナショナルアーカイブへの発展 －</a:t>
            </a:r>
          </a:p>
        </p:txBody>
      </p:sp>
      <p:grpSp>
        <p:nvGrpSpPr>
          <p:cNvPr id="2" name="グループ化 57"/>
          <p:cNvGrpSpPr/>
          <p:nvPr/>
        </p:nvGrpSpPr>
        <p:grpSpPr>
          <a:xfrm>
            <a:off x="1708213" y="1492187"/>
            <a:ext cx="8775574" cy="5234845"/>
            <a:chOff x="0" y="1416581"/>
            <a:chExt cx="8775574" cy="5234845"/>
          </a:xfrm>
        </p:grpSpPr>
        <p:pic>
          <p:nvPicPr>
            <p:cNvPr id="10" name="図 9" descr="000001038.gif"/>
            <p:cNvPicPr>
              <a:picLocks noChangeAspect="1"/>
            </p:cNvPicPr>
            <p:nvPr/>
          </p:nvPicPr>
          <p:blipFill>
            <a:blip r:embed="rId3" cstate="screen"/>
            <a:stretch>
              <a:fillRect/>
            </a:stretch>
          </p:blipFill>
          <p:spPr>
            <a:xfrm>
              <a:off x="5260365" y="2492895"/>
              <a:ext cx="476250" cy="357188"/>
            </a:xfrm>
            <a:prstGeom prst="rect">
              <a:avLst/>
            </a:prstGeom>
          </p:spPr>
        </p:pic>
        <p:pic>
          <p:nvPicPr>
            <p:cNvPr id="11" name="図 10" descr="aozoratop_logo.png"/>
            <p:cNvPicPr>
              <a:picLocks noChangeAspect="1"/>
            </p:cNvPicPr>
            <p:nvPr/>
          </p:nvPicPr>
          <p:blipFill>
            <a:blip r:embed="rId4" cstate="screen"/>
            <a:stretch>
              <a:fillRect/>
            </a:stretch>
          </p:blipFill>
          <p:spPr>
            <a:xfrm>
              <a:off x="5498490" y="1416581"/>
              <a:ext cx="476250" cy="476250"/>
            </a:xfrm>
            <a:prstGeom prst="rect">
              <a:avLst/>
            </a:prstGeom>
          </p:spPr>
        </p:pic>
        <p:pic>
          <p:nvPicPr>
            <p:cNvPr id="12" name="図 11" descr="asialogo.gif"/>
            <p:cNvPicPr>
              <a:picLocks noChangeAspect="1"/>
            </p:cNvPicPr>
            <p:nvPr/>
          </p:nvPicPr>
          <p:blipFill>
            <a:blip r:embed="rId5" cstate="screen"/>
            <a:stretch>
              <a:fillRect/>
            </a:stretch>
          </p:blipFill>
          <p:spPr>
            <a:xfrm>
              <a:off x="3163651" y="2194024"/>
              <a:ext cx="2157413" cy="295275"/>
            </a:xfrm>
            <a:prstGeom prst="rect">
              <a:avLst/>
            </a:prstGeom>
          </p:spPr>
        </p:pic>
        <p:pic>
          <p:nvPicPr>
            <p:cNvPr id="16" name="図 15" descr="bnr_map.gif"/>
            <p:cNvPicPr>
              <a:picLocks noChangeAspect="1"/>
            </p:cNvPicPr>
            <p:nvPr/>
          </p:nvPicPr>
          <p:blipFill>
            <a:blip r:embed="rId6" cstate="screen"/>
            <a:stretch>
              <a:fillRect/>
            </a:stretch>
          </p:blipFill>
          <p:spPr>
            <a:xfrm>
              <a:off x="331440" y="2492895"/>
              <a:ext cx="900113" cy="326708"/>
            </a:xfrm>
            <a:prstGeom prst="rect">
              <a:avLst/>
            </a:prstGeom>
          </p:spPr>
        </p:pic>
        <p:pic>
          <p:nvPicPr>
            <p:cNvPr id="17" name="図 16" descr="btn_d-aoi.gif"/>
            <p:cNvPicPr>
              <a:picLocks noChangeAspect="1"/>
            </p:cNvPicPr>
            <p:nvPr/>
          </p:nvPicPr>
          <p:blipFill>
            <a:blip r:embed="rId7" cstate="screen"/>
            <a:stretch>
              <a:fillRect/>
            </a:stretch>
          </p:blipFill>
          <p:spPr>
            <a:xfrm>
              <a:off x="341784" y="1585193"/>
              <a:ext cx="552450" cy="400050"/>
            </a:xfrm>
            <a:prstGeom prst="rect">
              <a:avLst/>
            </a:prstGeom>
          </p:spPr>
        </p:pic>
        <p:pic>
          <p:nvPicPr>
            <p:cNvPr id="18" name="図 17" descr="da_logo001.gif"/>
            <p:cNvPicPr>
              <a:picLocks noChangeAspect="1"/>
            </p:cNvPicPr>
            <p:nvPr/>
          </p:nvPicPr>
          <p:blipFill>
            <a:blip r:embed="rId8" cstate="screen"/>
            <a:stretch>
              <a:fillRect/>
            </a:stretch>
          </p:blipFill>
          <p:spPr>
            <a:xfrm>
              <a:off x="2513925" y="3450318"/>
              <a:ext cx="1905000" cy="185738"/>
            </a:xfrm>
            <a:prstGeom prst="rect">
              <a:avLst/>
            </a:prstGeom>
          </p:spPr>
        </p:pic>
        <p:pic>
          <p:nvPicPr>
            <p:cNvPr id="19" name="図 18" descr="DAbanner.png"/>
            <p:cNvPicPr>
              <a:picLocks noChangeAspect="1"/>
            </p:cNvPicPr>
            <p:nvPr/>
          </p:nvPicPr>
          <p:blipFill>
            <a:blip r:embed="rId9" cstate="screen"/>
            <a:stretch>
              <a:fillRect/>
            </a:stretch>
          </p:blipFill>
          <p:spPr>
            <a:xfrm>
              <a:off x="62835" y="3725115"/>
              <a:ext cx="2057400" cy="342900"/>
            </a:xfrm>
            <a:prstGeom prst="rect">
              <a:avLst/>
            </a:prstGeom>
          </p:spPr>
        </p:pic>
        <p:pic>
          <p:nvPicPr>
            <p:cNvPr id="20" name="図 19" descr="digital_ardhive_logo.png"/>
            <p:cNvPicPr>
              <a:picLocks noChangeAspect="1"/>
            </p:cNvPicPr>
            <p:nvPr/>
          </p:nvPicPr>
          <p:blipFill>
            <a:blip r:embed="rId10" cstate="screen"/>
            <a:stretch>
              <a:fillRect/>
            </a:stretch>
          </p:blipFill>
          <p:spPr>
            <a:xfrm>
              <a:off x="8098781" y="1900801"/>
              <a:ext cx="507937" cy="507937"/>
            </a:xfrm>
            <a:prstGeom prst="rect">
              <a:avLst/>
            </a:prstGeom>
          </p:spPr>
        </p:pic>
        <p:pic>
          <p:nvPicPr>
            <p:cNvPr id="21" name="図 20" descr="digitaltitle01.jpg"/>
            <p:cNvPicPr>
              <a:picLocks noChangeAspect="1"/>
            </p:cNvPicPr>
            <p:nvPr/>
          </p:nvPicPr>
          <p:blipFill>
            <a:blip r:embed="rId11" cstate="screen"/>
            <a:stretch>
              <a:fillRect/>
            </a:stretch>
          </p:blipFill>
          <p:spPr>
            <a:xfrm>
              <a:off x="1524241" y="2650836"/>
              <a:ext cx="2286000" cy="571500"/>
            </a:xfrm>
            <a:prstGeom prst="rect">
              <a:avLst/>
            </a:prstGeom>
          </p:spPr>
        </p:pic>
        <p:pic>
          <p:nvPicPr>
            <p:cNvPr id="22" name="図 21" descr="eichi_title.gif"/>
            <p:cNvPicPr>
              <a:picLocks noChangeAspect="1"/>
            </p:cNvPicPr>
            <p:nvPr/>
          </p:nvPicPr>
          <p:blipFill>
            <a:blip r:embed="rId12" cstate="screen"/>
            <a:stretch>
              <a:fillRect/>
            </a:stretch>
          </p:blipFill>
          <p:spPr>
            <a:xfrm>
              <a:off x="2491504" y="3758739"/>
              <a:ext cx="922973" cy="260033"/>
            </a:xfrm>
            <a:prstGeom prst="rect">
              <a:avLst/>
            </a:prstGeom>
          </p:spPr>
        </p:pic>
        <p:pic>
          <p:nvPicPr>
            <p:cNvPr id="23" name="図 22" descr="head_tit.gif"/>
            <p:cNvPicPr>
              <a:picLocks noChangeAspect="1"/>
            </p:cNvPicPr>
            <p:nvPr/>
          </p:nvPicPr>
          <p:blipFill>
            <a:blip r:embed="rId13" cstate="screen"/>
            <a:stretch>
              <a:fillRect/>
            </a:stretch>
          </p:blipFill>
          <p:spPr>
            <a:xfrm>
              <a:off x="3455797" y="4211768"/>
              <a:ext cx="1428750" cy="333375"/>
            </a:xfrm>
            <a:prstGeom prst="rect">
              <a:avLst/>
            </a:prstGeom>
          </p:spPr>
        </p:pic>
        <p:pic>
          <p:nvPicPr>
            <p:cNvPr id="24" name="図 23" descr="header.jpg"/>
            <p:cNvPicPr>
              <a:picLocks noChangeAspect="1"/>
            </p:cNvPicPr>
            <p:nvPr/>
          </p:nvPicPr>
          <p:blipFill>
            <a:blip r:embed="rId14" cstate="screen"/>
            <a:stretch>
              <a:fillRect/>
            </a:stretch>
          </p:blipFill>
          <p:spPr>
            <a:xfrm>
              <a:off x="331440" y="4292731"/>
              <a:ext cx="2874645" cy="302895"/>
            </a:xfrm>
            <a:prstGeom prst="rect">
              <a:avLst/>
            </a:prstGeom>
          </p:spPr>
        </p:pic>
        <p:pic>
          <p:nvPicPr>
            <p:cNvPr id="25" name="図 24" descr="header_logo.gif"/>
            <p:cNvPicPr>
              <a:picLocks noChangeAspect="1"/>
            </p:cNvPicPr>
            <p:nvPr/>
          </p:nvPicPr>
          <p:blipFill>
            <a:blip r:embed="rId15" cstate="screen"/>
            <a:stretch>
              <a:fillRect/>
            </a:stretch>
          </p:blipFill>
          <p:spPr>
            <a:xfrm>
              <a:off x="5905433" y="3406027"/>
              <a:ext cx="1185863" cy="319088"/>
            </a:xfrm>
            <a:prstGeom prst="rect">
              <a:avLst/>
            </a:prstGeom>
          </p:spPr>
        </p:pic>
        <p:pic>
          <p:nvPicPr>
            <p:cNvPr id="26" name="図 25" descr="honheader_logo.png"/>
            <p:cNvPicPr>
              <a:picLocks noChangeAspect="1"/>
            </p:cNvPicPr>
            <p:nvPr/>
          </p:nvPicPr>
          <p:blipFill>
            <a:blip r:embed="rId16" cstate="screen"/>
            <a:stretch>
              <a:fillRect/>
            </a:stretch>
          </p:blipFill>
          <p:spPr>
            <a:xfrm>
              <a:off x="7353240" y="3757500"/>
              <a:ext cx="723900" cy="342900"/>
            </a:xfrm>
            <a:prstGeom prst="rect">
              <a:avLst/>
            </a:prstGeom>
          </p:spPr>
        </p:pic>
        <p:pic>
          <p:nvPicPr>
            <p:cNvPr id="27" name="図 26" descr="ibbn-banner.gif"/>
            <p:cNvPicPr>
              <a:picLocks noChangeAspect="1"/>
            </p:cNvPicPr>
            <p:nvPr/>
          </p:nvPicPr>
          <p:blipFill>
            <a:blip r:embed="rId17" cstate="screen"/>
            <a:stretch>
              <a:fillRect/>
            </a:stretch>
          </p:blipFill>
          <p:spPr>
            <a:xfrm>
              <a:off x="62835" y="4818930"/>
              <a:ext cx="1714500" cy="285750"/>
            </a:xfrm>
            <a:prstGeom prst="rect">
              <a:avLst/>
            </a:prstGeom>
          </p:spPr>
        </p:pic>
        <p:pic>
          <p:nvPicPr>
            <p:cNvPr id="28" name="図 27" descr="imagine_bnr.jpg"/>
            <p:cNvPicPr>
              <a:picLocks noChangeAspect="1"/>
            </p:cNvPicPr>
            <p:nvPr/>
          </p:nvPicPr>
          <p:blipFill>
            <a:blip r:embed="rId18" cstate="screen"/>
            <a:stretch>
              <a:fillRect/>
            </a:stretch>
          </p:blipFill>
          <p:spPr>
            <a:xfrm>
              <a:off x="1205835" y="5218980"/>
              <a:ext cx="1143000" cy="228600"/>
            </a:xfrm>
            <a:prstGeom prst="rect">
              <a:avLst/>
            </a:prstGeom>
          </p:spPr>
        </p:pic>
        <p:pic>
          <p:nvPicPr>
            <p:cNvPr id="29" name="図 28" descr="jairo_banner_jp.gif"/>
            <p:cNvPicPr>
              <a:picLocks noChangeAspect="1"/>
            </p:cNvPicPr>
            <p:nvPr/>
          </p:nvPicPr>
          <p:blipFill>
            <a:blip r:embed="rId19" cstate="screen"/>
            <a:stretch>
              <a:fillRect/>
            </a:stretch>
          </p:blipFill>
          <p:spPr>
            <a:xfrm>
              <a:off x="6707445" y="4378456"/>
              <a:ext cx="645795" cy="217170"/>
            </a:xfrm>
            <a:prstGeom prst="rect">
              <a:avLst/>
            </a:prstGeom>
          </p:spPr>
        </p:pic>
        <p:pic>
          <p:nvPicPr>
            <p:cNvPr id="30" name="図 29" descr="jlogo_b.gif"/>
            <p:cNvPicPr>
              <a:picLocks noChangeAspect="1"/>
            </p:cNvPicPr>
            <p:nvPr/>
          </p:nvPicPr>
          <p:blipFill>
            <a:blip r:embed="rId20" cstate="screen"/>
            <a:stretch>
              <a:fillRect/>
            </a:stretch>
          </p:blipFill>
          <p:spPr>
            <a:xfrm>
              <a:off x="5248402" y="4233692"/>
              <a:ext cx="514350" cy="223838"/>
            </a:xfrm>
            <a:prstGeom prst="rect">
              <a:avLst/>
            </a:prstGeom>
          </p:spPr>
        </p:pic>
        <p:pic>
          <p:nvPicPr>
            <p:cNvPr id="31" name="図 30" descr="keiotitle.gif"/>
            <p:cNvPicPr>
              <a:picLocks noChangeAspect="1"/>
            </p:cNvPicPr>
            <p:nvPr/>
          </p:nvPicPr>
          <p:blipFill>
            <a:blip r:embed="rId21" cstate="screen"/>
            <a:stretch>
              <a:fillRect/>
            </a:stretch>
          </p:blipFill>
          <p:spPr>
            <a:xfrm>
              <a:off x="4994340" y="5934195"/>
              <a:ext cx="1546860" cy="140970"/>
            </a:xfrm>
            <a:prstGeom prst="rect">
              <a:avLst/>
            </a:prstGeom>
          </p:spPr>
        </p:pic>
        <p:pic>
          <p:nvPicPr>
            <p:cNvPr id="32" name="図 31" descr="korealogo.gif"/>
            <p:cNvPicPr>
              <a:picLocks noChangeAspect="1"/>
            </p:cNvPicPr>
            <p:nvPr/>
          </p:nvPicPr>
          <p:blipFill>
            <a:blip r:embed="rId22" cstate="screen"/>
            <a:stretch>
              <a:fillRect/>
            </a:stretch>
          </p:blipFill>
          <p:spPr>
            <a:xfrm>
              <a:off x="6910037" y="2259532"/>
              <a:ext cx="626745" cy="366713"/>
            </a:xfrm>
            <a:prstGeom prst="rect">
              <a:avLst/>
            </a:prstGeom>
          </p:spPr>
        </p:pic>
        <p:pic>
          <p:nvPicPr>
            <p:cNvPr id="33" name="図 32" descr="ldaogo.png"/>
            <p:cNvPicPr>
              <a:picLocks noChangeAspect="1"/>
            </p:cNvPicPr>
            <p:nvPr/>
          </p:nvPicPr>
          <p:blipFill>
            <a:blip r:embed="rId23" cstate="screen"/>
            <a:stretch>
              <a:fillRect/>
            </a:stretch>
          </p:blipFill>
          <p:spPr>
            <a:xfrm>
              <a:off x="2833500" y="5873675"/>
              <a:ext cx="1809750" cy="342900"/>
            </a:xfrm>
            <a:prstGeom prst="rect">
              <a:avLst/>
            </a:prstGeom>
          </p:spPr>
        </p:pic>
        <p:pic>
          <p:nvPicPr>
            <p:cNvPr id="34" name="図 33" descr="logo1.gif"/>
            <p:cNvPicPr>
              <a:picLocks noChangeAspect="1"/>
            </p:cNvPicPr>
            <p:nvPr/>
          </p:nvPicPr>
          <p:blipFill>
            <a:blip r:embed="rId24" cstate="screen"/>
            <a:stretch>
              <a:fillRect/>
            </a:stretch>
          </p:blipFill>
          <p:spPr>
            <a:xfrm>
              <a:off x="4170172" y="2936586"/>
              <a:ext cx="1600200" cy="302895"/>
            </a:xfrm>
            <a:prstGeom prst="rect">
              <a:avLst/>
            </a:prstGeom>
          </p:spPr>
        </p:pic>
        <p:pic>
          <p:nvPicPr>
            <p:cNvPr id="35" name="図 34" descr="logo.gif"/>
            <p:cNvPicPr>
              <a:picLocks noChangeAspect="1"/>
            </p:cNvPicPr>
            <p:nvPr/>
          </p:nvPicPr>
          <p:blipFill>
            <a:blip r:embed="rId25" cstate="screen"/>
            <a:stretch>
              <a:fillRect/>
            </a:stretch>
          </p:blipFill>
          <p:spPr>
            <a:xfrm>
              <a:off x="6239002" y="2765136"/>
              <a:ext cx="809625" cy="285750"/>
            </a:xfrm>
            <a:prstGeom prst="rect">
              <a:avLst/>
            </a:prstGeom>
          </p:spPr>
        </p:pic>
        <p:pic>
          <p:nvPicPr>
            <p:cNvPr id="37" name="図 36" descr="lpenogo.png"/>
            <p:cNvPicPr>
              <a:picLocks noChangeAspect="1"/>
            </p:cNvPicPr>
            <p:nvPr/>
          </p:nvPicPr>
          <p:blipFill>
            <a:blip r:embed="rId26" cstate="screen"/>
            <a:stretch>
              <a:fillRect/>
            </a:stretch>
          </p:blipFill>
          <p:spPr>
            <a:xfrm>
              <a:off x="7708756" y="2492894"/>
              <a:ext cx="515738" cy="533522"/>
            </a:xfrm>
            <a:prstGeom prst="rect">
              <a:avLst/>
            </a:prstGeom>
          </p:spPr>
        </p:pic>
        <p:pic>
          <p:nvPicPr>
            <p:cNvPr id="38" name="図 37" descr="okiheader_logo.gif"/>
            <p:cNvPicPr>
              <a:picLocks noChangeAspect="1"/>
            </p:cNvPicPr>
            <p:nvPr/>
          </p:nvPicPr>
          <p:blipFill>
            <a:blip r:embed="rId27" cstate="screen"/>
            <a:stretch>
              <a:fillRect/>
            </a:stretch>
          </p:blipFill>
          <p:spPr>
            <a:xfrm>
              <a:off x="3811723" y="6305723"/>
              <a:ext cx="1085850" cy="223838"/>
            </a:xfrm>
            <a:prstGeom prst="rect">
              <a:avLst/>
            </a:prstGeom>
          </p:spPr>
        </p:pic>
        <p:pic>
          <p:nvPicPr>
            <p:cNvPr id="39" name="図 38" descr="opac_logo.gif"/>
            <p:cNvPicPr>
              <a:picLocks noChangeAspect="1"/>
            </p:cNvPicPr>
            <p:nvPr/>
          </p:nvPicPr>
          <p:blipFill>
            <a:blip r:embed="rId28" cstate="screen"/>
            <a:stretch>
              <a:fillRect/>
            </a:stretch>
          </p:blipFill>
          <p:spPr>
            <a:xfrm>
              <a:off x="200266" y="3353163"/>
              <a:ext cx="1894523" cy="194310"/>
            </a:xfrm>
            <a:prstGeom prst="rect">
              <a:avLst/>
            </a:prstGeom>
          </p:spPr>
        </p:pic>
        <p:pic>
          <p:nvPicPr>
            <p:cNvPr id="40" name="図 39" descr="pagetitle_3.gif"/>
            <p:cNvPicPr>
              <a:picLocks noChangeAspect="1"/>
            </p:cNvPicPr>
            <p:nvPr/>
          </p:nvPicPr>
          <p:blipFill>
            <a:blip r:embed="rId29" cstate="screen"/>
            <a:stretch>
              <a:fillRect/>
            </a:stretch>
          </p:blipFill>
          <p:spPr>
            <a:xfrm>
              <a:off x="2663431" y="5297611"/>
              <a:ext cx="1714500" cy="425768"/>
            </a:xfrm>
            <a:prstGeom prst="rect">
              <a:avLst/>
            </a:prstGeom>
          </p:spPr>
        </p:pic>
        <p:pic>
          <p:nvPicPr>
            <p:cNvPr id="41" name="図 40" descr="saibatit.jpg"/>
            <p:cNvPicPr>
              <a:picLocks noChangeAspect="1"/>
            </p:cNvPicPr>
            <p:nvPr/>
          </p:nvPicPr>
          <p:blipFill>
            <a:blip r:embed="rId30" cstate="screen"/>
            <a:stretch>
              <a:fillRect/>
            </a:stretch>
          </p:blipFill>
          <p:spPr>
            <a:xfrm>
              <a:off x="5276813" y="6233715"/>
              <a:ext cx="1257300" cy="242888"/>
            </a:xfrm>
            <a:prstGeom prst="rect">
              <a:avLst/>
            </a:prstGeom>
          </p:spPr>
        </p:pic>
        <p:pic>
          <p:nvPicPr>
            <p:cNvPr id="42" name="図 41" descr="saibtop-logo.gif"/>
            <p:cNvPicPr>
              <a:picLocks noChangeAspect="1"/>
            </p:cNvPicPr>
            <p:nvPr/>
          </p:nvPicPr>
          <p:blipFill>
            <a:blip r:embed="rId31" cstate="screen"/>
            <a:stretch>
              <a:fillRect/>
            </a:stretch>
          </p:blipFill>
          <p:spPr>
            <a:xfrm>
              <a:off x="7648935" y="4454197"/>
              <a:ext cx="800100" cy="457200"/>
            </a:xfrm>
            <a:prstGeom prst="rect">
              <a:avLst/>
            </a:prstGeom>
          </p:spPr>
        </p:pic>
        <p:pic>
          <p:nvPicPr>
            <p:cNvPr id="43" name="図 42" descr="sangilogo.jpg"/>
            <p:cNvPicPr>
              <a:picLocks noChangeAspect="1"/>
            </p:cNvPicPr>
            <p:nvPr/>
          </p:nvPicPr>
          <p:blipFill>
            <a:blip r:embed="rId32" cstate="screen"/>
            <a:stretch>
              <a:fillRect/>
            </a:stretch>
          </p:blipFill>
          <p:spPr>
            <a:xfrm>
              <a:off x="4418925" y="5337090"/>
              <a:ext cx="1794510" cy="220980"/>
            </a:xfrm>
            <a:prstGeom prst="rect">
              <a:avLst/>
            </a:prstGeom>
          </p:spPr>
        </p:pic>
        <p:pic>
          <p:nvPicPr>
            <p:cNvPr id="44" name="図 43" descr="sapielogo.png"/>
            <p:cNvPicPr>
              <a:picLocks noChangeAspect="1"/>
            </p:cNvPicPr>
            <p:nvPr/>
          </p:nvPicPr>
          <p:blipFill>
            <a:blip r:embed="rId33" cstate="screen"/>
            <a:stretch>
              <a:fillRect/>
            </a:stretch>
          </p:blipFill>
          <p:spPr>
            <a:xfrm>
              <a:off x="6065294" y="3888756"/>
              <a:ext cx="952717" cy="215949"/>
            </a:xfrm>
            <a:prstGeom prst="rect">
              <a:avLst/>
            </a:prstGeom>
          </p:spPr>
        </p:pic>
        <p:pic>
          <p:nvPicPr>
            <p:cNvPr id="45" name="図 44" descr="sapporologo.gif"/>
            <p:cNvPicPr>
              <a:picLocks noChangeAspect="1"/>
            </p:cNvPicPr>
            <p:nvPr/>
          </p:nvPicPr>
          <p:blipFill>
            <a:blip r:embed="rId34" cstate="screen"/>
            <a:stretch>
              <a:fillRect/>
            </a:stretch>
          </p:blipFill>
          <p:spPr>
            <a:xfrm>
              <a:off x="7391760" y="3200287"/>
              <a:ext cx="857250" cy="342900"/>
            </a:xfrm>
            <a:prstGeom prst="rect">
              <a:avLst/>
            </a:prstGeom>
          </p:spPr>
        </p:pic>
        <p:pic>
          <p:nvPicPr>
            <p:cNvPr id="46" name="図 45" descr="shugitop_logo.gif"/>
            <p:cNvPicPr>
              <a:picLocks noChangeAspect="1"/>
            </p:cNvPicPr>
            <p:nvPr/>
          </p:nvPicPr>
          <p:blipFill>
            <a:blip r:embed="rId35" cstate="screen"/>
            <a:stretch>
              <a:fillRect/>
            </a:stretch>
          </p:blipFill>
          <p:spPr>
            <a:xfrm>
              <a:off x="5922528" y="2259532"/>
              <a:ext cx="619125" cy="233363"/>
            </a:xfrm>
            <a:prstGeom prst="rect">
              <a:avLst/>
            </a:prstGeom>
          </p:spPr>
        </p:pic>
        <p:pic>
          <p:nvPicPr>
            <p:cNvPr id="47" name="図 46" descr="stpltoph1logo.gif"/>
            <p:cNvPicPr>
              <a:picLocks noChangeAspect="1"/>
            </p:cNvPicPr>
            <p:nvPr/>
          </p:nvPicPr>
          <p:blipFill>
            <a:blip r:embed="rId36" cstate="screen"/>
            <a:stretch>
              <a:fillRect/>
            </a:stretch>
          </p:blipFill>
          <p:spPr>
            <a:xfrm>
              <a:off x="385051" y="2201267"/>
              <a:ext cx="2278380" cy="228600"/>
            </a:xfrm>
            <a:prstGeom prst="rect">
              <a:avLst/>
            </a:prstGeom>
          </p:spPr>
        </p:pic>
        <p:pic>
          <p:nvPicPr>
            <p:cNvPr id="48" name="図 47" descr="tit.gif"/>
            <p:cNvPicPr>
              <a:picLocks noChangeAspect="1"/>
            </p:cNvPicPr>
            <p:nvPr/>
          </p:nvPicPr>
          <p:blipFill>
            <a:blip r:embed="rId37" cstate="screen"/>
            <a:stretch>
              <a:fillRect/>
            </a:stretch>
          </p:blipFill>
          <p:spPr>
            <a:xfrm>
              <a:off x="326026" y="6479976"/>
              <a:ext cx="2752725" cy="171450"/>
            </a:xfrm>
            <a:prstGeom prst="rect">
              <a:avLst/>
            </a:prstGeom>
          </p:spPr>
        </p:pic>
        <p:pic>
          <p:nvPicPr>
            <p:cNvPr id="49" name="図 48" descr="title.jpg"/>
            <p:cNvPicPr>
              <a:picLocks noChangeAspect="1"/>
            </p:cNvPicPr>
            <p:nvPr/>
          </p:nvPicPr>
          <p:blipFill>
            <a:blip r:embed="rId38" cstate="screen"/>
            <a:stretch>
              <a:fillRect/>
            </a:stretch>
          </p:blipFill>
          <p:spPr>
            <a:xfrm>
              <a:off x="6750375" y="5585643"/>
              <a:ext cx="971550" cy="902970"/>
            </a:xfrm>
            <a:prstGeom prst="rect">
              <a:avLst/>
            </a:prstGeom>
          </p:spPr>
        </p:pic>
        <p:pic>
          <p:nvPicPr>
            <p:cNvPr id="50" name="図 49" descr="title_01.gif"/>
            <p:cNvPicPr>
              <a:picLocks noChangeAspect="1"/>
            </p:cNvPicPr>
            <p:nvPr/>
          </p:nvPicPr>
          <p:blipFill>
            <a:blip r:embed="rId39" cstate="screen"/>
            <a:stretch>
              <a:fillRect/>
            </a:stretch>
          </p:blipFill>
          <p:spPr>
            <a:xfrm>
              <a:off x="4574565" y="3418905"/>
              <a:ext cx="971550" cy="685800"/>
            </a:xfrm>
            <a:prstGeom prst="rect">
              <a:avLst/>
            </a:prstGeom>
          </p:spPr>
        </p:pic>
        <p:pic>
          <p:nvPicPr>
            <p:cNvPr id="51" name="図 50" descr="top-img.gif"/>
            <p:cNvPicPr>
              <a:picLocks noChangeAspect="1"/>
            </p:cNvPicPr>
            <p:nvPr/>
          </p:nvPicPr>
          <p:blipFill>
            <a:blip r:embed="rId40" cstate="screen"/>
            <a:stretch>
              <a:fillRect/>
            </a:stretch>
          </p:blipFill>
          <p:spPr>
            <a:xfrm>
              <a:off x="0" y="5558070"/>
              <a:ext cx="2286000" cy="645795"/>
            </a:xfrm>
            <a:prstGeom prst="rect">
              <a:avLst/>
            </a:prstGeom>
          </p:spPr>
        </p:pic>
        <p:pic>
          <p:nvPicPr>
            <p:cNvPr id="52" name="図 51" descr="top-logo-ja.jpg"/>
            <p:cNvPicPr>
              <a:picLocks noChangeAspect="1"/>
            </p:cNvPicPr>
            <p:nvPr/>
          </p:nvPicPr>
          <p:blipFill>
            <a:blip r:embed="rId41" cstate="screen"/>
            <a:stretch>
              <a:fillRect/>
            </a:stretch>
          </p:blipFill>
          <p:spPr>
            <a:xfrm>
              <a:off x="7929926" y="4865563"/>
              <a:ext cx="845648" cy="1665514"/>
            </a:xfrm>
            <a:prstGeom prst="rect">
              <a:avLst/>
            </a:prstGeom>
          </p:spPr>
        </p:pic>
        <p:pic>
          <p:nvPicPr>
            <p:cNvPr id="53" name="図 52" descr="webg_rogo.gif"/>
            <p:cNvPicPr>
              <a:picLocks noChangeAspect="1"/>
            </p:cNvPicPr>
            <p:nvPr/>
          </p:nvPicPr>
          <p:blipFill>
            <a:blip r:embed="rId42" cstate="screen"/>
            <a:stretch>
              <a:fillRect/>
            </a:stretch>
          </p:blipFill>
          <p:spPr>
            <a:xfrm>
              <a:off x="2572027" y="4837117"/>
              <a:ext cx="1490663" cy="452438"/>
            </a:xfrm>
            <a:prstGeom prst="rect">
              <a:avLst/>
            </a:prstGeom>
          </p:spPr>
        </p:pic>
        <p:pic>
          <p:nvPicPr>
            <p:cNvPr id="54" name="図 53" descr="webOPAC_logo.png"/>
            <p:cNvPicPr>
              <a:picLocks noChangeAspect="1"/>
            </p:cNvPicPr>
            <p:nvPr/>
          </p:nvPicPr>
          <p:blipFill>
            <a:blip r:embed="rId43" cstate="screen"/>
            <a:stretch>
              <a:fillRect/>
            </a:stretch>
          </p:blipFill>
          <p:spPr>
            <a:xfrm>
              <a:off x="5546115" y="4595626"/>
              <a:ext cx="1631052" cy="354411"/>
            </a:xfrm>
            <a:prstGeom prst="rect">
              <a:avLst/>
            </a:prstGeom>
          </p:spPr>
        </p:pic>
        <p:pic>
          <p:nvPicPr>
            <p:cNvPr id="55" name="図 54" descr="yokohatitle.jpg"/>
            <p:cNvPicPr>
              <a:picLocks noChangeAspect="1"/>
            </p:cNvPicPr>
            <p:nvPr/>
          </p:nvPicPr>
          <p:blipFill>
            <a:blip r:embed="rId44" cstate="screen"/>
            <a:stretch>
              <a:fillRect/>
            </a:stretch>
          </p:blipFill>
          <p:spPr>
            <a:xfrm>
              <a:off x="2141984" y="1514326"/>
              <a:ext cx="2866073" cy="542925"/>
            </a:xfrm>
            <a:prstGeom prst="rect">
              <a:avLst/>
            </a:prstGeom>
          </p:spPr>
        </p:pic>
        <p:pic>
          <p:nvPicPr>
            <p:cNvPr id="56" name="図 55" descr="cinii_articles_ci_home_j.gif"/>
            <p:cNvPicPr>
              <a:picLocks noChangeAspect="1"/>
            </p:cNvPicPr>
            <p:nvPr/>
          </p:nvPicPr>
          <p:blipFill>
            <a:blip r:embed="rId45" cstate="screen"/>
            <a:stretch>
              <a:fillRect/>
            </a:stretch>
          </p:blipFill>
          <p:spPr>
            <a:xfrm>
              <a:off x="4067302" y="4676055"/>
              <a:ext cx="1181100" cy="285750"/>
            </a:xfrm>
            <a:prstGeom prst="rect">
              <a:avLst/>
            </a:prstGeom>
          </p:spPr>
        </p:pic>
        <p:pic>
          <p:nvPicPr>
            <p:cNvPr id="57" name="図 56" descr="cinii_books_ci_home_j.gif"/>
            <p:cNvPicPr>
              <a:picLocks noChangeAspect="1"/>
            </p:cNvPicPr>
            <p:nvPr/>
          </p:nvPicPr>
          <p:blipFill>
            <a:blip r:embed="rId46" cstate="screen"/>
            <a:stretch>
              <a:fillRect/>
            </a:stretch>
          </p:blipFill>
          <p:spPr>
            <a:xfrm>
              <a:off x="6279823" y="1535643"/>
              <a:ext cx="1476375" cy="357188"/>
            </a:xfrm>
            <a:prstGeom prst="rect">
              <a:avLst/>
            </a:prstGeom>
          </p:spPr>
        </p:pic>
        <p:pic>
          <p:nvPicPr>
            <p:cNvPr id="36" name="図 35" descr="logomain.gif"/>
            <p:cNvPicPr>
              <a:picLocks noChangeAspect="1"/>
            </p:cNvPicPr>
            <p:nvPr/>
          </p:nvPicPr>
          <p:blipFill>
            <a:blip r:embed="rId47" cstate="screen"/>
            <a:stretch>
              <a:fillRect/>
            </a:stretch>
          </p:blipFill>
          <p:spPr>
            <a:xfrm>
              <a:off x="6319917" y="5358135"/>
              <a:ext cx="1714500" cy="137160"/>
            </a:xfrm>
            <a:prstGeom prst="rect">
              <a:avLst/>
            </a:prstGeom>
          </p:spPr>
        </p:pic>
      </p:grpSp>
      <p:sp>
        <p:nvSpPr>
          <p:cNvPr id="58" name="正方形/長方形 57"/>
          <p:cNvSpPr/>
          <p:nvPr/>
        </p:nvSpPr>
        <p:spPr>
          <a:xfrm>
            <a:off x="1588096" y="908720"/>
            <a:ext cx="8676456" cy="144016"/>
          </a:xfrm>
          <a:prstGeom prst="rect">
            <a:avLst/>
          </a:prstGeom>
          <a:gradFill flip="none" rotWithShape="1">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0" name="四角形吹き出し 59"/>
          <p:cNvSpPr/>
          <p:nvPr/>
        </p:nvSpPr>
        <p:spPr>
          <a:xfrm>
            <a:off x="7444829" y="889556"/>
            <a:ext cx="3038959" cy="523220"/>
          </a:xfrm>
          <a:prstGeom prst="wedgeRectCallout">
            <a:avLst>
              <a:gd name="adj1" fmla="val 22802"/>
              <a:gd name="adj2" fmla="val 137210"/>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データベース：</a:t>
            </a:r>
            <a:r>
              <a:rPr lang="en-US" altLang="ja-JP" sz="1400" dirty="0">
                <a:latin typeface="Meiryo UI" panose="020B0604030504040204" pitchFamily="50" charset="-128"/>
                <a:ea typeface="Meiryo UI" panose="020B0604030504040204" pitchFamily="50" charset="-128"/>
              </a:rPr>
              <a:t>100</a:t>
            </a:r>
            <a:r>
              <a:rPr lang="ja-JP" altLang="en-US" sz="1400" dirty="0">
                <a:latin typeface="Meiryo UI" panose="020B0604030504040204" pitchFamily="50" charset="-128"/>
                <a:ea typeface="Meiryo UI" panose="020B0604030504040204" pitchFamily="50" charset="-128"/>
              </a:rPr>
              <a:t>アグリゲータ</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総検索対象：１億件</a:t>
            </a:r>
            <a:endParaRPr lang="en-US" altLang="ja-JP" sz="1400" dirty="0">
              <a:latin typeface="Meiryo UI" panose="020B0604030504040204" pitchFamily="50" charset="-128"/>
              <a:ea typeface="Meiryo UI" panose="020B0604030504040204" pitchFamily="50" charset="-128"/>
            </a:endParaRPr>
          </a:p>
        </p:txBody>
      </p:sp>
      <p:sp>
        <p:nvSpPr>
          <p:cNvPr id="62" name="円/楕円 61"/>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1381695"/>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 </a:t>
            </a:r>
            <a:r>
              <a:rPr kumimoji="1" lang="en-US" altLang="ja-JP" sz="4000" dirty="0" smtClean="0"/>
              <a:t>NDL</a:t>
            </a:r>
            <a:r>
              <a:rPr kumimoji="1" lang="ja-JP" altLang="en-US" sz="4000" dirty="0" smtClean="0"/>
              <a:t>サービスの</a:t>
            </a:r>
            <a:r>
              <a:rPr kumimoji="1" lang="en-US" altLang="ja-JP" sz="4000" dirty="0" smtClean="0"/>
              <a:t>API</a:t>
            </a:r>
            <a:r>
              <a:rPr kumimoji="1" lang="ja-JP" altLang="en-US" sz="4000" dirty="0" smtClean="0"/>
              <a:t>の拡充</a:t>
            </a:r>
            <a:endParaRPr kumimoji="1" lang="ja-JP" altLang="en-US" sz="4000" dirty="0"/>
          </a:p>
        </p:txBody>
      </p:sp>
      <p:sp>
        <p:nvSpPr>
          <p:cNvPr id="3" name="コンテンツ プレースホルダー 2"/>
          <p:cNvSpPr>
            <a:spLocks noGrp="1"/>
          </p:cNvSpPr>
          <p:nvPr>
            <p:ph idx="1"/>
          </p:nvPr>
        </p:nvSpPr>
        <p:spPr>
          <a:xfrm>
            <a:off x="121920" y="1052737"/>
            <a:ext cx="11968480" cy="5668739"/>
          </a:xfrm>
        </p:spPr>
        <p:txBody>
          <a:bodyPr>
            <a:normAutofit fontScale="70000" lnSpcReduction="20000"/>
          </a:bodyPr>
          <a:lstStyle/>
          <a:p>
            <a:r>
              <a:rPr kumimoji="1" lang="en-US" altLang="ja-JP" dirty="0" smtClean="0"/>
              <a:t>RSS</a:t>
            </a:r>
          </a:p>
          <a:p>
            <a:pPr lvl="1"/>
            <a:r>
              <a:rPr kumimoji="1" lang="ja-JP" altLang="en-US" dirty="0" smtClean="0"/>
              <a:t>検索結果一覧</a:t>
            </a:r>
            <a:endParaRPr kumimoji="1" lang="en-US" altLang="ja-JP" dirty="0" smtClean="0"/>
          </a:p>
          <a:p>
            <a:pPr lvl="2"/>
            <a:r>
              <a:rPr lang="en-US" altLang="ja-JP" dirty="0">
                <a:hlinkClick r:id="rId3"/>
              </a:rPr>
              <a:t>http://iss.ndl.go.jp/books.rss?any</a:t>
            </a:r>
            <a:r>
              <a:rPr lang="en-US" altLang="ja-JP" dirty="0" smtClean="0">
                <a:hlinkClick r:id="rId3"/>
              </a:rPr>
              <a:t>=</a:t>
            </a:r>
            <a:r>
              <a:rPr lang="ja-JP" altLang="en-US" dirty="0" smtClean="0">
                <a:hlinkClick r:id="rId3"/>
              </a:rPr>
              <a:t>永井路子</a:t>
            </a:r>
            <a:endParaRPr lang="en-US" altLang="ja-JP" dirty="0" smtClean="0"/>
          </a:p>
          <a:p>
            <a:pPr lvl="1"/>
            <a:r>
              <a:rPr lang="ja-JP" altLang="en-US" dirty="0" smtClean="0"/>
              <a:t>書誌詳細</a:t>
            </a:r>
            <a:endParaRPr lang="en-US" altLang="ja-JP" dirty="0" smtClean="0"/>
          </a:p>
          <a:p>
            <a:pPr lvl="2"/>
            <a:r>
              <a:rPr lang="en-US" altLang="ja-JP" dirty="0">
                <a:hlinkClick r:id="rId4"/>
              </a:rPr>
              <a:t>http://</a:t>
            </a:r>
            <a:r>
              <a:rPr lang="en-US" altLang="ja-JP" dirty="0" smtClean="0">
                <a:hlinkClick r:id="rId4"/>
              </a:rPr>
              <a:t>iss.ndl.go.jp/books/R100000002-I000001752468-00.rdf</a:t>
            </a:r>
            <a:endParaRPr lang="en-US" altLang="ja-JP" dirty="0" smtClean="0"/>
          </a:p>
          <a:p>
            <a:pPr lvl="1"/>
            <a:r>
              <a:rPr lang="zh-TW" altLang="en-US" dirty="0"/>
              <a:t>新着書誌情報（作成中書誌</a:t>
            </a:r>
            <a:r>
              <a:rPr lang="zh-TW" altLang="en-US" dirty="0" smtClean="0"/>
              <a:t>）</a:t>
            </a:r>
            <a:endParaRPr lang="en-US" altLang="ja-JP" dirty="0" smtClean="0"/>
          </a:p>
          <a:p>
            <a:pPr lvl="2"/>
            <a:r>
              <a:rPr lang="en-US" altLang="ja-JP" dirty="0">
                <a:hlinkClick r:id="rId5"/>
              </a:rPr>
              <a:t>http://</a:t>
            </a:r>
            <a:r>
              <a:rPr lang="en-US" altLang="ja-JP" dirty="0" smtClean="0">
                <a:hlinkClick r:id="rId5"/>
              </a:rPr>
              <a:t>iss.ndl.go.jp/rss/inprocess/index.xml</a:t>
            </a:r>
            <a:endParaRPr lang="en-US" altLang="ja-JP" dirty="0" smtClean="0"/>
          </a:p>
          <a:p>
            <a:pPr lvl="1"/>
            <a:r>
              <a:rPr lang="zh-TW" altLang="en-US" dirty="0"/>
              <a:t>全国書誌（作成完了書誌）</a:t>
            </a:r>
          </a:p>
          <a:p>
            <a:pPr lvl="2"/>
            <a:r>
              <a:rPr lang="en-US" altLang="ja-JP" dirty="0">
                <a:hlinkClick r:id="rId6"/>
              </a:rPr>
              <a:t>http://iss.ndl.go.jp/rss/ndlopac/index.xml</a:t>
            </a:r>
            <a:endParaRPr lang="en-US" altLang="ja-JP" dirty="0" smtClean="0"/>
          </a:p>
          <a:p>
            <a:r>
              <a:rPr kumimoji="1" lang="ja-JP" altLang="en-US" dirty="0" smtClean="0"/>
              <a:t>横断検索</a:t>
            </a:r>
            <a:endParaRPr kumimoji="1" lang="en-US" altLang="ja-JP" dirty="0" smtClean="0"/>
          </a:p>
          <a:p>
            <a:pPr lvl="1"/>
            <a:r>
              <a:rPr lang="en-US" altLang="ja-JP" dirty="0" smtClean="0"/>
              <a:t>http</a:t>
            </a:r>
            <a:r>
              <a:rPr lang="en-US" altLang="ja-JP" dirty="0"/>
              <a:t>://iss.ndl.go.jp/api/opensearch?title="</a:t>
            </a:r>
            <a:r>
              <a:rPr lang="ja-JP" altLang="en-US" dirty="0"/>
              <a:t>美貌の</a:t>
            </a:r>
            <a:r>
              <a:rPr lang="ja-JP" altLang="en-US" dirty="0" smtClean="0"/>
              <a:t>女帝</a:t>
            </a:r>
            <a:r>
              <a:rPr lang="en-US" altLang="ja-JP" dirty="0" smtClean="0"/>
              <a:t>“</a:t>
            </a:r>
          </a:p>
          <a:p>
            <a:pPr lvl="1"/>
            <a:r>
              <a:rPr lang="en-US" altLang="ja-JP" dirty="0" smtClean="0">
                <a:hlinkClick r:id="rId7"/>
              </a:rPr>
              <a:t>http://iss.ndl.go.jp/</a:t>
            </a:r>
            <a:r>
              <a:rPr lang="en-US" altLang="ja-JP" dirty="0" err="1" smtClean="0">
                <a:hlinkClick r:id="rId7"/>
              </a:rPr>
              <a:t>api</a:t>
            </a:r>
            <a:r>
              <a:rPr lang="en-US" altLang="ja-JP" dirty="0" smtClean="0">
                <a:hlinkClick r:id="rId7"/>
              </a:rPr>
              <a:t>/</a:t>
            </a:r>
            <a:r>
              <a:rPr lang="en-US" altLang="ja-JP" dirty="0" err="1" smtClean="0">
                <a:hlinkClick r:id="rId7"/>
              </a:rPr>
              <a:t>openurl?au</a:t>
            </a:r>
            <a:r>
              <a:rPr lang="en-US" altLang="ja-JP" dirty="0" smtClean="0"/>
              <a:t>=“</a:t>
            </a:r>
            <a:r>
              <a:rPr lang="ja-JP" altLang="en-US" dirty="0" smtClean="0"/>
              <a:t>永井路子</a:t>
            </a:r>
            <a:r>
              <a:rPr lang="en-US" altLang="ja-JP" dirty="0" smtClean="0"/>
              <a:t>”</a:t>
            </a:r>
          </a:p>
          <a:p>
            <a:r>
              <a:rPr kumimoji="1" lang="ja-JP" altLang="en-US" dirty="0" smtClean="0"/>
              <a:t>ハーベスト</a:t>
            </a:r>
            <a:endParaRPr kumimoji="1" lang="en-US" altLang="ja-JP" dirty="0" smtClean="0"/>
          </a:p>
          <a:p>
            <a:pPr lvl="1"/>
            <a:r>
              <a:rPr lang="en-US" altLang="ja-JP" dirty="0">
                <a:hlinkClick r:id="rId8"/>
              </a:rPr>
              <a:t>http://</a:t>
            </a:r>
            <a:r>
              <a:rPr lang="en-US" altLang="ja-JP" dirty="0" smtClean="0">
                <a:hlinkClick r:id="rId8"/>
              </a:rPr>
              <a:t>iss.ndl.go.jp/api/oaipmh?verb=GetRecord&amp;metadataPrefix=oai_dc&amp;identifier=oai:iss.ndl.go.jp:R100000002-I000001752468-00</a:t>
            </a:r>
            <a:endParaRPr lang="en-US" altLang="ja-JP" dirty="0" smtClean="0"/>
          </a:p>
          <a:p>
            <a:r>
              <a:rPr lang="ja-JP" altLang="en-US" dirty="0" smtClean="0"/>
              <a:t>デジデポコンテンツページ</a:t>
            </a:r>
            <a:endParaRPr lang="en-US" altLang="ja-JP" dirty="0"/>
          </a:p>
          <a:p>
            <a:pPr lvl="1"/>
            <a:r>
              <a:rPr lang="en-US" altLang="ja-JP" dirty="0">
                <a:hlinkClick r:id="rId9"/>
              </a:rPr>
              <a:t>http://dl.ndl.go.jp/info:ndljp/pid/888725/10</a:t>
            </a:r>
            <a:endParaRPr lang="en-US" altLang="ja-JP" dirty="0"/>
          </a:p>
          <a:p>
            <a:pPr lvl="1"/>
            <a:r>
              <a:rPr lang="ja-JP" altLang="en-US" dirty="0"/>
              <a:t>画像のみ</a:t>
            </a:r>
            <a:endParaRPr lang="en-US" altLang="ja-JP" dirty="0"/>
          </a:p>
          <a:p>
            <a:pPr lvl="2"/>
            <a:r>
              <a:rPr lang="en-US" altLang="ja-JP" dirty="0">
                <a:hlinkClick r:id="rId10"/>
              </a:rPr>
              <a:t>http://dl.ndl.go.jp/view/jpegOutput?itemId=info:ndljp/pid/888725&amp;contentNo=10&amp;outputScale=4</a:t>
            </a:r>
            <a:r>
              <a:rPr lang="ja-JP" altLang="en-US" dirty="0"/>
              <a:t>画像のみ表示用</a:t>
            </a:r>
            <a:endParaRPr lang="en-US" altLang="ja-JP" dirty="0"/>
          </a:p>
          <a:p>
            <a:pPr lvl="1"/>
            <a:r>
              <a:rPr lang="zh-CN" altLang="en-US" dirty="0"/>
              <a:t>提供用画像閲覧</a:t>
            </a:r>
            <a:r>
              <a:rPr lang="en-US" altLang="zh-CN" dirty="0"/>
              <a:t>API</a:t>
            </a:r>
          </a:p>
          <a:p>
            <a:pPr lvl="2"/>
            <a:r>
              <a:rPr lang="en-US" altLang="ja-JP" dirty="0">
                <a:hlinkClick r:id="rId11"/>
              </a:rPr>
              <a:t>http://dl.ndl.go.jp/frameImage/info:ndljp/pid/1306065?no=1&amp;width=800&amp;height=600&amp;rotate=0&amp;fit=w</a:t>
            </a:r>
            <a:endParaRPr lang="en-US" altLang="ja-JP" dirty="0"/>
          </a:p>
          <a:p>
            <a:endParaRPr kumimoji="1" lang="en-US" altLang="ja-JP" dirty="0" smtClean="0"/>
          </a:p>
          <a:p>
            <a:pPr lvl="1"/>
            <a:endParaRPr kumimoji="1" lang="en-US" altLang="ja-JP" dirty="0" smtClean="0"/>
          </a:p>
        </p:txBody>
      </p:sp>
      <p:sp>
        <p:nvSpPr>
          <p:cNvPr id="5" name="フッター プレースホルダー 4"/>
          <p:cNvSpPr>
            <a:spLocks noGrp="1"/>
          </p:cNvSpPr>
          <p:nvPr>
            <p:ph type="ftr" sz="quarter" idx="11"/>
          </p:nvPr>
        </p:nvSpPr>
        <p:spPr/>
        <p:txBody>
          <a:bodyPr/>
          <a:lstStyle/>
          <a:p>
            <a:endParaRPr 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042AED99-7FB4-404E-8A97-64753DCE42EC}" type="slidenum">
              <a:rPr lang="en-US" smtClean="0">
                <a:solidFill>
                  <a:prstClr val="black">
                    <a:tint val="75000"/>
                  </a:prstClr>
                </a:solidFill>
              </a:rPr>
              <a:pPr/>
              <a:t>75</a:t>
            </a:fld>
            <a:endParaRPr lang="en-US">
              <a:solidFill>
                <a:prstClr val="black">
                  <a:tint val="75000"/>
                </a:prstClr>
              </a:solidFill>
            </a:endParaRPr>
          </a:p>
        </p:txBody>
      </p:sp>
      <p:sp>
        <p:nvSpPr>
          <p:cNvPr id="7" name="円/楕円 6"/>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20554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a:t>☆ </a:t>
            </a:r>
            <a:r>
              <a:rPr kumimoji="1" lang="en-US" altLang="ja-JP" dirty="0" smtClean="0">
                <a:latin typeface="HG丸ｺﾞｼｯｸM-PRO" pitchFamily="50" charset="-128"/>
                <a:ea typeface="HG丸ｺﾞｼｯｸM-PRO" pitchFamily="50" charset="-128"/>
              </a:rPr>
              <a:t>NDL</a:t>
            </a:r>
            <a:r>
              <a:rPr kumimoji="1" lang="ja-JP" altLang="en-US" dirty="0" smtClean="0">
                <a:latin typeface="HG丸ｺﾞｼｯｸM-PRO" pitchFamily="50" charset="-128"/>
                <a:ea typeface="HG丸ｺﾞｼｯｸM-PRO" pitchFamily="50" charset="-128"/>
              </a:rPr>
              <a:t>サーチの今後の展開</a:t>
            </a:r>
            <a:endParaRPr kumimoji="1" lang="ja-JP" altLang="en-US"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solidFill>
                <a:prstClr val="black">
                  <a:lumMod val="85000"/>
                  <a:lumOff val="15000"/>
                </a:prstClr>
              </a:solidFill>
            </a:endParaRPr>
          </a:p>
        </p:txBody>
      </p:sp>
      <p:sp>
        <p:nvSpPr>
          <p:cNvPr id="7" name="スライド番号プレースホルダ 6"/>
          <p:cNvSpPr>
            <a:spLocks noGrp="1"/>
          </p:cNvSpPr>
          <p:nvPr>
            <p:ph type="sldNum" sz="quarter" idx="12"/>
          </p:nvPr>
        </p:nvSpPr>
        <p:spPr/>
        <p:txBody>
          <a:bodyPr/>
          <a:lstStyle/>
          <a:p>
            <a:fld id="{042AED99-7FB4-404E-8A97-64753DCE42EC}" type="slidenum">
              <a:rPr lang="en-US" smtClean="0">
                <a:solidFill>
                  <a:prstClr val="black">
                    <a:lumMod val="85000"/>
                    <a:lumOff val="15000"/>
                  </a:prstClr>
                </a:solidFill>
              </a:rPr>
              <a:pPr/>
              <a:t>76</a:t>
            </a:fld>
            <a:endParaRPr lang="en-US">
              <a:solidFill>
                <a:prstClr val="black">
                  <a:lumMod val="85000"/>
                  <a:lumOff val="15000"/>
                </a:prstClr>
              </a:solidFill>
            </a:endParaRPr>
          </a:p>
        </p:txBody>
      </p:sp>
      <p:sp>
        <p:nvSpPr>
          <p:cNvPr id="3" name="サブタイトル 2"/>
          <p:cNvSpPr>
            <a:spLocks noGrp="1"/>
          </p:cNvSpPr>
          <p:nvPr>
            <p:ph type="body" idx="4294967295"/>
          </p:nvPr>
        </p:nvSpPr>
        <p:spPr>
          <a:xfrm>
            <a:off x="0" y="4589463"/>
            <a:ext cx="10515600" cy="1500187"/>
          </a:xfrm>
        </p:spPr>
        <p:txBody>
          <a:bodyPr>
            <a:normAutofit/>
          </a:bodyPr>
          <a:lstStyle/>
          <a:p>
            <a:r>
              <a:rPr lang="ja-JP" altLang="en-US" sz="2800" dirty="0" smtClean="0"/>
              <a:t>業種・業態毎のアグリゲータ組織を介した連携の拡大による情報の網羅性の確保</a:t>
            </a:r>
            <a:endParaRPr kumimoji="1" lang="ja-JP" altLang="en-US" sz="2800"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3654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a:t>
            </a:r>
            <a:r>
              <a:rPr lang="ja-JP" altLang="en-US" sz="4000" dirty="0" smtClean="0">
                <a:cs typeface="メイリオ" panose="020B0604030504040204" pitchFamily="50" charset="-128"/>
              </a:rPr>
              <a:t>連携</a:t>
            </a:r>
            <a:r>
              <a:rPr lang="ja-JP" altLang="en-US" sz="4000" dirty="0">
                <a:cs typeface="メイリオ" panose="020B0604030504040204" pitchFamily="50" charset="-128"/>
              </a:rPr>
              <a:t>実施計画策定の課題・</a:t>
            </a:r>
            <a:r>
              <a:rPr lang="ja-JP" altLang="en-US" sz="4000" dirty="0" smtClean="0">
                <a:cs typeface="メイリオ" panose="020B0604030504040204" pitchFamily="50" charset="-128"/>
              </a:rPr>
              <a:t>背景</a:t>
            </a:r>
            <a:endParaRPr kumimoji="1" lang="ja-JP" altLang="en-US" sz="4000" dirty="0"/>
          </a:p>
        </p:txBody>
      </p:sp>
      <p:sp>
        <p:nvSpPr>
          <p:cNvPr id="3" name="コンテンツ プレースホルダー 2"/>
          <p:cNvSpPr>
            <a:spLocks noGrp="1"/>
          </p:cNvSpPr>
          <p:nvPr>
            <p:ph idx="1"/>
          </p:nvPr>
        </p:nvSpPr>
        <p:spPr/>
        <p:txBody>
          <a:bodyPr>
            <a:normAutofit/>
          </a:bodyPr>
          <a:lstStyle/>
          <a:p>
            <a:pPr marL="198835" indent="-198835" fontAlgn="ctr">
              <a:lnSpc>
                <a:spcPct val="120000"/>
              </a:lnSpc>
              <a:spcBef>
                <a:spcPct val="0"/>
              </a:spcBef>
              <a:buClr>
                <a:srgbClr val="4F81BD"/>
              </a:buClr>
            </a:pPr>
            <a:r>
              <a:rPr lang="ja-JP" altLang="en-US" dirty="0">
                <a:solidFill>
                  <a:prstClr val="black"/>
                </a:solidFill>
                <a:cs typeface="メイリオ" panose="020B0604030504040204" pitchFamily="50" charset="-128"/>
              </a:rPr>
              <a:t>（課題・背景１</a:t>
            </a:r>
            <a:r>
              <a:rPr lang="ja-JP" altLang="en-US" dirty="0" smtClean="0">
                <a:solidFill>
                  <a:prstClr val="black"/>
                </a:solidFill>
                <a:cs typeface="メイリオ" panose="020B0604030504040204" pitchFamily="50" charset="-128"/>
              </a:rPr>
              <a:t>）</a:t>
            </a:r>
            <a:endParaRPr lang="en-US" altLang="ja-JP" dirty="0" smtClean="0">
              <a:solidFill>
                <a:prstClr val="black"/>
              </a:solidFill>
              <a:cs typeface="メイリオ" panose="020B0604030504040204" pitchFamily="50" charset="-128"/>
            </a:endParaRPr>
          </a:p>
          <a:p>
            <a:pPr marL="656035" lvl="1" indent="-198835" fontAlgn="ctr">
              <a:lnSpc>
                <a:spcPct val="120000"/>
              </a:lnSpc>
              <a:spcBef>
                <a:spcPct val="0"/>
              </a:spcBef>
              <a:buClr>
                <a:srgbClr val="4F81BD"/>
              </a:buClr>
            </a:pPr>
            <a:r>
              <a:rPr lang="ja-JP" altLang="en-US" dirty="0" smtClean="0">
                <a:solidFill>
                  <a:prstClr val="black"/>
                </a:solidFill>
                <a:cs typeface="メイリオ" panose="020B0604030504040204" pitchFamily="50" charset="-128"/>
              </a:rPr>
              <a:t>日本</a:t>
            </a:r>
            <a:r>
              <a:rPr lang="ja-JP" altLang="en-US" dirty="0">
                <a:solidFill>
                  <a:prstClr val="black"/>
                </a:solidFill>
                <a:cs typeface="メイリオ" panose="020B0604030504040204" pitchFamily="50" charset="-128"/>
              </a:rPr>
              <a:t>におけるメタデータ提供のプラットフォームとしての認知度が高まりつつあるいま、今後の連携拡張について</a:t>
            </a:r>
            <a:r>
              <a:rPr lang="ja-JP" altLang="en-US" dirty="0">
                <a:solidFill>
                  <a:srgbClr val="C00000"/>
                </a:solidFill>
                <a:cs typeface="メイリオ" panose="020B0604030504040204" pitchFamily="50" charset="-128"/>
              </a:rPr>
              <a:t>目標と計画を示す</a:t>
            </a:r>
            <a:r>
              <a:rPr lang="ja-JP" altLang="en-US" dirty="0">
                <a:solidFill>
                  <a:prstClr val="black"/>
                </a:solidFill>
                <a:cs typeface="メイリオ" panose="020B0604030504040204" pitchFamily="50" charset="-128"/>
              </a:rPr>
              <a:t>必要がある。</a:t>
            </a:r>
            <a:endParaRPr lang="en-US" altLang="ja-JP" dirty="0">
              <a:solidFill>
                <a:prstClr val="black"/>
              </a:solidFill>
              <a:cs typeface="メイリオ" panose="020B0604030504040204" pitchFamily="50" charset="-128"/>
            </a:endParaRPr>
          </a:p>
          <a:p>
            <a:pPr marL="0" indent="0" fontAlgn="ctr">
              <a:lnSpc>
                <a:spcPct val="120000"/>
              </a:lnSpc>
              <a:spcBef>
                <a:spcPct val="0"/>
              </a:spcBef>
              <a:buClr>
                <a:srgbClr val="4F81BD"/>
              </a:buClr>
              <a:buNone/>
            </a:pPr>
            <a:endParaRPr lang="en-US" altLang="ja-JP" sz="1200" dirty="0">
              <a:solidFill>
                <a:prstClr val="black"/>
              </a:solidFill>
              <a:cs typeface="メイリオ" panose="020B0604030504040204" pitchFamily="50" charset="-128"/>
            </a:endParaRPr>
          </a:p>
          <a:p>
            <a:pPr marL="198835" indent="-198835" fontAlgn="ctr">
              <a:lnSpc>
                <a:spcPct val="120000"/>
              </a:lnSpc>
              <a:spcBef>
                <a:spcPct val="0"/>
              </a:spcBef>
              <a:buClr>
                <a:srgbClr val="4F81BD"/>
              </a:buClr>
            </a:pPr>
            <a:r>
              <a:rPr lang="ja-JP" altLang="en-US" dirty="0">
                <a:solidFill>
                  <a:prstClr val="black"/>
                </a:solidFill>
                <a:cs typeface="メイリオ" panose="020B0604030504040204" pitchFamily="50" charset="-128"/>
              </a:rPr>
              <a:t>（課題・背景２</a:t>
            </a:r>
            <a:r>
              <a:rPr lang="ja-JP" altLang="en-US" dirty="0" smtClean="0">
                <a:solidFill>
                  <a:prstClr val="black"/>
                </a:solidFill>
                <a:cs typeface="メイリオ" panose="020B0604030504040204" pitchFamily="50" charset="-128"/>
              </a:rPr>
              <a:t>）</a:t>
            </a:r>
            <a:endParaRPr lang="en-US" altLang="ja-JP" dirty="0" smtClean="0">
              <a:solidFill>
                <a:prstClr val="black"/>
              </a:solidFill>
              <a:cs typeface="メイリオ" panose="020B0604030504040204" pitchFamily="50" charset="-128"/>
            </a:endParaRPr>
          </a:p>
          <a:p>
            <a:pPr marL="656035" lvl="1" indent="-198835" fontAlgn="ctr">
              <a:lnSpc>
                <a:spcPct val="120000"/>
              </a:lnSpc>
              <a:spcBef>
                <a:spcPct val="0"/>
              </a:spcBef>
              <a:buClr>
                <a:srgbClr val="4F81BD"/>
              </a:buClr>
            </a:pPr>
            <a:r>
              <a:rPr lang="ja-JP" altLang="en-US" dirty="0" smtClean="0">
                <a:solidFill>
                  <a:srgbClr val="C00000"/>
                </a:solidFill>
                <a:cs typeface="メイリオ" panose="020B0604030504040204" pitchFamily="50" charset="-128"/>
              </a:rPr>
              <a:t>ナショナルアーカイブ</a:t>
            </a:r>
            <a:r>
              <a:rPr lang="ja-JP" altLang="en-US" dirty="0">
                <a:solidFill>
                  <a:srgbClr val="C00000"/>
                </a:solidFill>
                <a:cs typeface="メイリオ" panose="020B0604030504040204" pitchFamily="50" charset="-128"/>
              </a:rPr>
              <a:t>（構想）におけるコンテンツ検索・提供機能を担う可能性を見据える</a:t>
            </a:r>
            <a:r>
              <a:rPr lang="ja-JP" altLang="en-US" dirty="0">
                <a:solidFill>
                  <a:prstClr val="black"/>
                </a:solidFill>
                <a:cs typeface="メイリオ" panose="020B0604030504040204" pitchFamily="50" charset="-128"/>
              </a:rPr>
              <a:t>必要がある。</a:t>
            </a:r>
            <a:endParaRPr lang="en-US" altLang="ja-JP" dirty="0">
              <a:solidFill>
                <a:prstClr val="black"/>
              </a:solidFill>
              <a:cs typeface="メイリオ" panose="020B0604030504040204" pitchFamily="50" charset="-128"/>
            </a:endParaRPr>
          </a:p>
          <a:p>
            <a:pPr marL="0" indent="0" fontAlgn="ctr">
              <a:lnSpc>
                <a:spcPct val="120000"/>
              </a:lnSpc>
              <a:spcBef>
                <a:spcPct val="0"/>
              </a:spcBef>
              <a:buClr>
                <a:srgbClr val="4F81BD"/>
              </a:buClr>
              <a:buNone/>
            </a:pPr>
            <a:endParaRPr lang="en-US" altLang="ja-JP" sz="1200" dirty="0">
              <a:solidFill>
                <a:prstClr val="black"/>
              </a:solidFill>
              <a:cs typeface="メイリオ" panose="020B0604030504040204" pitchFamily="50" charset="-128"/>
            </a:endParaRPr>
          </a:p>
          <a:p>
            <a:pPr marL="198835" indent="-198835" fontAlgn="ctr">
              <a:lnSpc>
                <a:spcPct val="120000"/>
              </a:lnSpc>
              <a:spcBef>
                <a:spcPct val="0"/>
              </a:spcBef>
              <a:buClr>
                <a:srgbClr val="4F81BD"/>
              </a:buClr>
            </a:pPr>
            <a:r>
              <a:rPr lang="ja-JP" altLang="en-US" dirty="0">
                <a:solidFill>
                  <a:prstClr val="black"/>
                </a:solidFill>
                <a:cs typeface="メイリオ" panose="020B0604030504040204" pitchFamily="50" charset="-128"/>
              </a:rPr>
              <a:t>（課題・背景３</a:t>
            </a:r>
            <a:r>
              <a:rPr lang="ja-JP" altLang="en-US" dirty="0" smtClean="0">
                <a:solidFill>
                  <a:prstClr val="black"/>
                </a:solidFill>
                <a:cs typeface="メイリオ" panose="020B0604030504040204" pitchFamily="50" charset="-128"/>
              </a:rPr>
              <a:t>）</a:t>
            </a:r>
            <a:endParaRPr lang="en-US" altLang="ja-JP" dirty="0" smtClean="0">
              <a:solidFill>
                <a:prstClr val="black"/>
              </a:solidFill>
              <a:cs typeface="メイリオ" panose="020B0604030504040204" pitchFamily="50" charset="-128"/>
            </a:endParaRPr>
          </a:p>
          <a:p>
            <a:pPr marL="656035" lvl="1" indent="-198835" fontAlgn="ctr">
              <a:lnSpc>
                <a:spcPct val="120000"/>
              </a:lnSpc>
              <a:spcBef>
                <a:spcPct val="0"/>
              </a:spcBef>
              <a:buClr>
                <a:srgbClr val="4F81BD"/>
              </a:buClr>
            </a:pPr>
            <a:r>
              <a:rPr lang="ja-JP" altLang="en-US" dirty="0" smtClean="0">
                <a:solidFill>
                  <a:prstClr val="black"/>
                </a:solidFill>
                <a:cs typeface="メイリオ" panose="020B0604030504040204" pitchFamily="50" charset="-128"/>
              </a:rPr>
              <a:t>図書館</a:t>
            </a:r>
            <a:r>
              <a:rPr lang="ja-JP" altLang="en-US" dirty="0">
                <a:solidFill>
                  <a:prstClr val="black"/>
                </a:solidFill>
                <a:cs typeface="メイリオ" panose="020B0604030504040204" pitchFamily="50" charset="-128"/>
              </a:rPr>
              <a:t>等の情報機関が保持するメタデータの集約及び</a:t>
            </a:r>
            <a:r>
              <a:rPr lang="en-US" altLang="ja-JP" dirty="0">
                <a:solidFill>
                  <a:prstClr val="black"/>
                </a:solidFill>
                <a:cs typeface="メイリオ" panose="020B0604030504040204" pitchFamily="50" charset="-128"/>
              </a:rPr>
              <a:t>API</a:t>
            </a:r>
            <a:r>
              <a:rPr lang="ja-JP" altLang="en-US" dirty="0">
                <a:solidFill>
                  <a:prstClr val="black"/>
                </a:solidFill>
                <a:cs typeface="メイリオ" panose="020B0604030504040204" pitchFamily="50" charset="-128"/>
              </a:rPr>
              <a:t>を通じた一般への提供により、</a:t>
            </a:r>
            <a:r>
              <a:rPr lang="ja-JP" altLang="en-US" dirty="0">
                <a:solidFill>
                  <a:srgbClr val="C00000"/>
                </a:solidFill>
                <a:cs typeface="メイリオ" panose="020B0604030504040204" pitchFamily="50" charset="-128"/>
              </a:rPr>
              <a:t>政府が推進する「公共データの民間開放（オープンデータ）」の一翼を担う</a:t>
            </a:r>
            <a:r>
              <a:rPr lang="ja-JP" altLang="en-US" dirty="0">
                <a:solidFill>
                  <a:prstClr val="black"/>
                </a:solidFill>
                <a:cs typeface="メイリオ" panose="020B0604030504040204" pitchFamily="50" charset="-128"/>
              </a:rPr>
              <a:t>必要がある。</a:t>
            </a:r>
            <a:endParaRPr lang="en-US" altLang="ja-JP" dirty="0">
              <a:solidFill>
                <a:prstClr val="black"/>
              </a:solidFill>
              <a:cs typeface="メイリオ" panose="020B0604030504040204" pitchFamily="50" charset="-128"/>
            </a:endParaRPr>
          </a:p>
          <a:p>
            <a:endParaRPr kumimoji="1" lang="ja-JP" altLang="en-US" dirty="0"/>
          </a:p>
        </p:txBody>
      </p:sp>
      <p:sp>
        <p:nvSpPr>
          <p:cNvPr id="5" name="スライド番号プレースホルダ 4"/>
          <p:cNvSpPr>
            <a:spLocks noGrp="1"/>
          </p:cNvSpPr>
          <p:nvPr>
            <p:ph type="sldNum" sz="quarter" idx="12"/>
          </p:nvPr>
        </p:nvSpPr>
        <p:spPr>
          <a:prstGeom prst="ellipse">
            <a:avLst/>
          </a:prstGeom>
        </p:spPr>
        <p:txBody>
          <a:bodyPr/>
          <a:lstStyle/>
          <a:p>
            <a:pPr>
              <a:defRPr/>
            </a:pPr>
            <a:fld id="{5CBE7DF6-DC1C-4410-949E-874779C27DC5}" type="slidenum">
              <a:rPr lang="ja-JP" altLang="en-US" smtClean="0"/>
              <a:pPr>
                <a:defRPr/>
              </a:pPr>
              <a:t>77</a:t>
            </a:fld>
            <a:endParaRPr lang="ja-JP" altLang="en-US" dirty="0"/>
          </a:p>
        </p:txBody>
      </p:sp>
      <p:pic>
        <p:nvPicPr>
          <p:cNvPr id="7" name="Picture 2"/>
          <p:cNvPicPr>
            <a:picLocks noChangeAspect="1" noChangeArrowheads="1"/>
          </p:cNvPicPr>
          <p:nvPr/>
        </p:nvPicPr>
        <p:blipFill>
          <a:blip r:embed="rId3" cstate="print"/>
          <a:srcRect/>
          <a:stretch>
            <a:fillRect/>
          </a:stretch>
        </p:blipFill>
        <p:spPr bwMode="auto">
          <a:xfrm>
            <a:off x="-845623" y="2432110"/>
            <a:ext cx="657225" cy="471488"/>
          </a:xfrm>
          <a:prstGeom prst="rect">
            <a:avLst/>
          </a:prstGeom>
          <a:ln>
            <a:noFill/>
          </a:ln>
          <a:effectLst/>
        </p:spPr>
      </p:pic>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9315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4294967295"/>
          </p:nvPr>
        </p:nvSpPr>
        <p:spPr>
          <a:xfrm>
            <a:off x="11057851" y="6111204"/>
            <a:ext cx="788251" cy="171450"/>
          </a:xfrm>
          <a:prstGeom prst="ellipse">
            <a:avLst/>
          </a:prstGeom>
        </p:spPr>
        <p:txBody>
          <a:bodyPr/>
          <a:lstStyle/>
          <a:p>
            <a:pPr>
              <a:defRPr/>
            </a:pPr>
            <a:fld id="{5CBE7DF6-DC1C-4410-949E-874779C27DC5}" type="slidenum">
              <a:rPr lang="ja-JP" altLang="en-US" smtClean="0"/>
              <a:pPr>
                <a:defRPr/>
              </a:pPr>
              <a:t>78</a:t>
            </a:fld>
            <a:endParaRPr lang="ja-JP" altLang="en-US" dirty="0"/>
          </a:p>
        </p:txBody>
      </p:sp>
      <p:sp>
        <p:nvSpPr>
          <p:cNvPr id="7" name="タイトル 1"/>
          <p:cNvSpPr>
            <a:spLocks noGrp="1"/>
          </p:cNvSpPr>
          <p:nvPr>
            <p:ph type="title"/>
          </p:nvPr>
        </p:nvSpPr>
        <p:spPr>
          <a:xfrm>
            <a:off x="0" y="0"/>
            <a:ext cx="12192000" cy="863029"/>
          </a:xfrm>
        </p:spPr>
        <p:txBody>
          <a:bodyPr>
            <a:normAutofit/>
          </a:bodyPr>
          <a:lstStyle/>
          <a:p>
            <a:r>
              <a:rPr lang="ja-JP" altLang="en-US" sz="4000" dirty="0"/>
              <a:t>☆</a:t>
            </a:r>
            <a:r>
              <a:rPr lang="ja-JP" altLang="en-US" sz="4000" dirty="0" smtClean="0">
                <a:cs typeface="メイリオ" panose="020B0604030504040204" pitchFamily="50" charset="-128"/>
              </a:rPr>
              <a:t>連携</a:t>
            </a:r>
            <a:r>
              <a:rPr lang="ja-JP" altLang="en-US" sz="4000" dirty="0">
                <a:cs typeface="メイリオ" panose="020B0604030504040204" pitchFamily="50" charset="-128"/>
              </a:rPr>
              <a:t>方針・連携モデル</a:t>
            </a:r>
          </a:p>
        </p:txBody>
      </p:sp>
      <p:sp>
        <p:nvSpPr>
          <p:cNvPr id="9" name="Rectangle 5"/>
          <p:cNvSpPr txBox="1">
            <a:spLocks noChangeArrowheads="1"/>
          </p:cNvSpPr>
          <p:nvPr/>
        </p:nvSpPr>
        <p:spPr bwMode="auto">
          <a:xfrm>
            <a:off x="667819" y="1524945"/>
            <a:ext cx="11044719" cy="4920825"/>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Autofit/>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kumimoji="1" sz="2600" kern="1200">
                <a:solidFill>
                  <a:srgbClr val="333333"/>
                </a:solidFill>
                <a:latin typeface="ＭＳ Ｐゴシック" pitchFamily="50" charset="-128"/>
                <a:ea typeface="ＭＳ Ｐゴシック" pitchFamily="50" charset="-128"/>
                <a:cs typeface="+mn-cs"/>
              </a:defRPr>
            </a:lvl1pPr>
            <a:lvl2pPr marL="547688" indent="-228600" algn="l" rtl="0" eaLnBrk="0" fontAlgn="base" hangingPunct="0">
              <a:spcBef>
                <a:spcPts val="600"/>
              </a:spcBef>
              <a:spcAft>
                <a:spcPct val="0"/>
              </a:spcAft>
              <a:buClr>
                <a:schemeClr val="accent2"/>
              </a:buClr>
              <a:buSzPct val="85000"/>
              <a:buFont typeface="Wingdings 2" pitchFamily="18" charset="2"/>
              <a:buChar char=""/>
              <a:defRPr kumimoji="1" sz="2400" b="1" kern="1200">
                <a:solidFill>
                  <a:srgbClr val="333333"/>
                </a:solidFill>
                <a:latin typeface="Century" pitchFamily="18" charset="0"/>
                <a:ea typeface="+mj-ea"/>
                <a:cs typeface="+mn-cs"/>
              </a:defRPr>
            </a:lvl2pPr>
            <a:lvl3pPr marL="822325" indent="-228600" algn="l" rtl="0" eaLnBrk="0" fontAlgn="base" hangingPunct="0">
              <a:spcBef>
                <a:spcPts val="600"/>
              </a:spcBef>
              <a:spcAft>
                <a:spcPct val="0"/>
              </a:spcAft>
              <a:buClr>
                <a:srgbClr val="C0E5AF"/>
              </a:buClr>
              <a:buSzPct val="85000"/>
              <a:buFont typeface="Wingdings 2" pitchFamily="18" charset="2"/>
              <a:buChar char=""/>
              <a:defRPr kumimoji="1" sz="2000" kern="1200">
                <a:solidFill>
                  <a:srgbClr val="333333"/>
                </a:solidFill>
                <a:latin typeface="Century" pitchFamily="18" charset="0"/>
                <a:ea typeface="ＭＳ ゴシック" pitchFamily="49" charset="-128"/>
                <a:cs typeface="+mn-cs"/>
              </a:defRPr>
            </a:lvl3pPr>
            <a:lvl4pPr marL="1096963" indent="-228600" algn="l" rtl="0" eaLnBrk="0" fontAlgn="base" hangingPunct="0">
              <a:spcBef>
                <a:spcPts val="380"/>
              </a:spcBef>
              <a:spcAft>
                <a:spcPct val="0"/>
              </a:spcAft>
              <a:buClr>
                <a:srgbClr val="FEB80A"/>
              </a:buClr>
              <a:buSzPct val="80000"/>
              <a:buFont typeface="Wingdings 2" pitchFamily="18" charset="2"/>
              <a:buChar char=""/>
              <a:defRPr kumimoji="1" sz="1700" kern="1200">
                <a:solidFill>
                  <a:srgbClr val="333333"/>
                </a:solidFill>
                <a:latin typeface="Century" pitchFamily="18" charset="0"/>
                <a:ea typeface="ＭＳ ゴシック" pitchFamily="49" charset="-128"/>
                <a:cs typeface="+mn-cs"/>
              </a:defRPr>
            </a:lvl4pPr>
            <a:lvl5pPr marL="1371600" indent="-228600" algn="l" rtl="0" eaLnBrk="0" fontAlgn="base" hangingPunct="0">
              <a:spcBef>
                <a:spcPts val="380"/>
              </a:spcBef>
              <a:spcAft>
                <a:spcPct val="0"/>
              </a:spcAft>
              <a:buClr>
                <a:srgbClr val="FEB80A"/>
              </a:buClr>
              <a:buChar char="o"/>
              <a:defRPr kumimoji="1" sz="1400" kern="1200">
                <a:solidFill>
                  <a:srgbClr val="333333"/>
                </a:solidFill>
                <a:latin typeface="Century" pitchFamily="18" charset="0"/>
                <a:ea typeface="ＭＳ ゴシック" pitchFamily="49" charset="-128"/>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a:lstStyle>
          <a:p>
            <a:pPr marL="267891" indent="-267891" fontAlgn="ctr">
              <a:lnSpc>
                <a:spcPct val="120000"/>
              </a:lnSpc>
              <a:spcBef>
                <a:spcPct val="0"/>
              </a:spcBef>
              <a:buClr>
                <a:srgbClr val="4F81BD"/>
              </a:buClr>
              <a:buFont typeface="+mj-ea"/>
              <a:buAutoNum type="circleNumDbPlain"/>
            </a:pP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日本の刊行物及び刊行物と同等の内容を有するコンテンツの網羅</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を志向。</a:t>
            </a:r>
            <a:endParaRPr lang="en-US" altLang="ja-JP"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67891" indent="-267891" fontAlgn="ctr">
              <a:lnSpc>
                <a:spcPct val="120000"/>
              </a:lnSpc>
              <a:spcBef>
                <a:spcPct val="0"/>
              </a:spcBef>
              <a:buClr>
                <a:srgbClr val="4F81BD"/>
              </a:buClr>
              <a:buFont typeface="+mj-ea"/>
              <a:buAutoNum type="circleNumDbPlain"/>
            </a:pP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公的機関、学術研究機関、図書館・文書館・博物館・美術館等の文化機関が作成</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し、インターネット上で提供している</a:t>
            </a: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一次情報（コンテンツ）、二次情報（メタデータ）及び参考情報等を対象</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とする。</a:t>
            </a:r>
            <a:endParaRPr lang="en-US" altLang="ja-JP"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67891" indent="-267891" fontAlgn="ctr">
              <a:lnSpc>
                <a:spcPct val="120000"/>
              </a:lnSpc>
              <a:spcBef>
                <a:spcPct val="0"/>
              </a:spcBef>
              <a:buClr>
                <a:srgbClr val="4F81BD"/>
              </a:buClr>
              <a:buFont typeface="+mj-ea"/>
              <a:buAutoNum type="circleNumDbPlain"/>
            </a:pP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一般利用者にとって</a:t>
            </a: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有用性が高いコンテンツを持つシステムを優先</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。また、</a:t>
            </a: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一次情報の入手までの障壁が低いシステムを重視</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67891" indent="-267891" fontAlgn="ctr">
              <a:lnSpc>
                <a:spcPct val="120000"/>
              </a:lnSpc>
              <a:spcBef>
                <a:spcPct val="0"/>
              </a:spcBef>
              <a:buClr>
                <a:srgbClr val="4F81BD"/>
              </a:buClr>
              <a:buFont typeface="+mj-ea"/>
              <a:buAutoNum type="circleNumDbPlain"/>
            </a:pPr>
            <a:r>
              <a:rPr lang="en-US" altLang="ja-JP"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API</a:t>
            </a: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を実装したシステムを優先</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。メタデータ授受に用いるフォーマットとして、国立国会図書館がインターネット上に存在する情報資源等の組織化・利用提供のために定めたメタデータ形式である</a:t>
            </a:r>
            <a:r>
              <a:rPr lang="en-US" altLang="ja-JP"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DC-NDL(RDF)</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を推奨。</a:t>
            </a:r>
            <a:endParaRPr lang="en-US" altLang="ja-JP"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67891" indent="-267891" fontAlgn="ctr">
              <a:lnSpc>
                <a:spcPct val="120000"/>
              </a:lnSpc>
              <a:spcBef>
                <a:spcPct val="0"/>
              </a:spcBef>
              <a:buClr>
                <a:srgbClr val="4F81BD"/>
              </a:buClr>
              <a:buFont typeface="+mj-ea"/>
              <a:buAutoNum type="circleNumDbPlain"/>
            </a:pP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効率的に検索対象を拡大するために、個別のシステム（</a:t>
            </a:r>
            <a:r>
              <a:rPr lang="en-US" altLang="ja-JP"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=data provider</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）との連携よりも</a:t>
            </a: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それらを集約した統合検索サービス（</a:t>
            </a:r>
            <a:r>
              <a:rPr lang="en-US" altLang="ja-JP"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240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）との連携を優先</a:t>
            </a:r>
            <a:r>
              <a:rPr lang="ja-JP" altLang="en-US"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sz="24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Rectangle 5"/>
          <p:cNvSpPr txBox="1">
            <a:spLocks noChangeArrowheads="1"/>
          </p:cNvSpPr>
          <p:nvPr/>
        </p:nvSpPr>
        <p:spPr bwMode="auto">
          <a:xfrm>
            <a:off x="894407" y="934226"/>
            <a:ext cx="9027876" cy="519522"/>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Autofit/>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kumimoji="1" sz="2600" kern="1200">
                <a:solidFill>
                  <a:srgbClr val="333333"/>
                </a:solidFill>
                <a:latin typeface="ＭＳ Ｐゴシック" pitchFamily="50" charset="-128"/>
                <a:ea typeface="ＭＳ Ｐゴシック" pitchFamily="50" charset="-128"/>
                <a:cs typeface="+mn-cs"/>
              </a:defRPr>
            </a:lvl1pPr>
            <a:lvl2pPr marL="547688" indent="-228600" algn="l" rtl="0" eaLnBrk="0" fontAlgn="base" hangingPunct="0">
              <a:spcBef>
                <a:spcPts val="600"/>
              </a:spcBef>
              <a:spcAft>
                <a:spcPct val="0"/>
              </a:spcAft>
              <a:buClr>
                <a:schemeClr val="accent2"/>
              </a:buClr>
              <a:buSzPct val="85000"/>
              <a:buFont typeface="Wingdings 2" pitchFamily="18" charset="2"/>
              <a:buChar char=""/>
              <a:defRPr kumimoji="1" sz="2400" b="1" kern="1200">
                <a:solidFill>
                  <a:srgbClr val="333333"/>
                </a:solidFill>
                <a:latin typeface="Century" pitchFamily="18" charset="0"/>
                <a:ea typeface="+mj-ea"/>
                <a:cs typeface="+mn-cs"/>
              </a:defRPr>
            </a:lvl2pPr>
            <a:lvl3pPr marL="822325" indent="-228600" algn="l" rtl="0" eaLnBrk="0" fontAlgn="base" hangingPunct="0">
              <a:spcBef>
                <a:spcPts val="600"/>
              </a:spcBef>
              <a:spcAft>
                <a:spcPct val="0"/>
              </a:spcAft>
              <a:buClr>
                <a:srgbClr val="C0E5AF"/>
              </a:buClr>
              <a:buSzPct val="85000"/>
              <a:buFont typeface="Wingdings 2" pitchFamily="18" charset="2"/>
              <a:buChar char=""/>
              <a:defRPr kumimoji="1" sz="2000" kern="1200">
                <a:solidFill>
                  <a:srgbClr val="333333"/>
                </a:solidFill>
                <a:latin typeface="Century" pitchFamily="18" charset="0"/>
                <a:ea typeface="ＭＳ ゴシック" pitchFamily="49" charset="-128"/>
                <a:cs typeface="+mn-cs"/>
              </a:defRPr>
            </a:lvl3pPr>
            <a:lvl4pPr marL="1096963" indent="-228600" algn="l" rtl="0" eaLnBrk="0" fontAlgn="base" hangingPunct="0">
              <a:spcBef>
                <a:spcPts val="380"/>
              </a:spcBef>
              <a:spcAft>
                <a:spcPct val="0"/>
              </a:spcAft>
              <a:buClr>
                <a:srgbClr val="FEB80A"/>
              </a:buClr>
              <a:buSzPct val="80000"/>
              <a:buFont typeface="Wingdings 2" pitchFamily="18" charset="2"/>
              <a:buChar char=""/>
              <a:defRPr kumimoji="1" sz="1700" kern="1200">
                <a:solidFill>
                  <a:srgbClr val="333333"/>
                </a:solidFill>
                <a:latin typeface="Century" pitchFamily="18" charset="0"/>
                <a:ea typeface="ＭＳ ゴシック" pitchFamily="49" charset="-128"/>
                <a:cs typeface="+mn-cs"/>
              </a:defRPr>
            </a:lvl4pPr>
            <a:lvl5pPr marL="1371600" indent="-228600" algn="l" rtl="0" eaLnBrk="0" fontAlgn="base" hangingPunct="0">
              <a:spcBef>
                <a:spcPts val="380"/>
              </a:spcBef>
              <a:spcAft>
                <a:spcPct val="0"/>
              </a:spcAft>
              <a:buClr>
                <a:srgbClr val="FEB80A"/>
              </a:buClr>
              <a:buChar char="o"/>
              <a:defRPr kumimoji="1" sz="1400" kern="1200">
                <a:solidFill>
                  <a:srgbClr val="333333"/>
                </a:solidFill>
                <a:latin typeface="Century" pitchFamily="18" charset="0"/>
                <a:ea typeface="ＭＳ ゴシック" pitchFamily="49" charset="-128"/>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a:lstStyle>
          <a:p>
            <a:pPr marL="0" indent="0" fontAlgn="ctr">
              <a:lnSpc>
                <a:spcPct val="120000"/>
              </a:lnSpc>
              <a:spcBef>
                <a:spcPct val="0"/>
              </a:spcBef>
              <a:buClr>
                <a:srgbClr val="4F81BD"/>
              </a:buClr>
              <a:buNone/>
            </a:pPr>
            <a:r>
              <a:rPr lang="ja-JP" altLang="en-US" sz="21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次の</a:t>
            </a:r>
            <a:r>
              <a:rPr lang="en-US" altLang="ja-JP" sz="21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5</a:t>
            </a:r>
            <a:r>
              <a:rPr lang="ja-JP" altLang="en-US" sz="21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項目を連携方針の柱とする</a:t>
            </a:r>
            <a:r>
              <a:rPr lang="ja-JP" altLang="en-US" sz="18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sz="18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6" name="Picture 2"/>
          <p:cNvPicPr>
            <a:picLocks noChangeAspect="1" noChangeArrowheads="1"/>
          </p:cNvPicPr>
          <p:nvPr/>
        </p:nvPicPr>
        <p:blipFill>
          <a:blip r:embed="rId3" cstate="print"/>
          <a:srcRect/>
          <a:stretch>
            <a:fillRect/>
          </a:stretch>
        </p:blipFill>
        <p:spPr bwMode="auto">
          <a:xfrm>
            <a:off x="-835349" y="1382018"/>
            <a:ext cx="657225" cy="471488"/>
          </a:xfrm>
          <a:prstGeom prst="rect">
            <a:avLst/>
          </a:prstGeom>
          <a:ln>
            <a:noFill/>
          </a:ln>
          <a:effectLst/>
        </p:spPr>
      </p:pic>
      <p:sp>
        <p:nvSpPr>
          <p:cNvPr id="8" name="円/楕円 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54876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1"/>
            <a:ext cx="12191999" cy="1192247"/>
          </a:xfrm>
        </p:spPr>
        <p:txBody>
          <a:bodyPr>
            <a:noAutofit/>
          </a:bodyPr>
          <a:lstStyle/>
          <a:p>
            <a:r>
              <a:rPr lang="ja-JP" altLang="en-US" sz="3600" dirty="0"/>
              <a:t>☆ </a:t>
            </a:r>
            <a:r>
              <a:rPr lang="en-US" altLang="ja-JP" sz="3600" dirty="0" smtClean="0">
                <a:cs typeface="メイリオ" panose="020B0604030504040204" pitchFamily="50" charset="-128"/>
              </a:rPr>
              <a:t>NDL</a:t>
            </a:r>
            <a:r>
              <a:rPr lang="ja-JP" altLang="en-US" sz="3600" dirty="0">
                <a:cs typeface="メイリオ" panose="020B0604030504040204" pitchFamily="50" charset="-128"/>
              </a:rPr>
              <a:t>サーチの統合検索サービス提供における連携イメージ</a:t>
            </a:r>
          </a:p>
        </p:txBody>
      </p:sp>
      <p:sp>
        <p:nvSpPr>
          <p:cNvPr id="6" name="スライド番号プレースホルダ 4"/>
          <p:cNvSpPr>
            <a:spLocks noGrp="1"/>
          </p:cNvSpPr>
          <p:nvPr>
            <p:ph type="sldNum" sz="quarter" idx="4294967295"/>
          </p:nvPr>
        </p:nvSpPr>
        <p:spPr>
          <a:xfrm>
            <a:off x="10164000" y="5582250"/>
            <a:ext cx="342900" cy="342900"/>
          </a:xfrm>
          <a:prstGeom prst="ellipse">
            <a:avLst/>
          </a:prstGeom>
        </p:spPr>
        <p:txBody>
          <a:bodyPr/>
          <a:lstStyle/>
          <a:p>
            <a:pPr>
              <a:defRPr/>
            </a:pPr>
            <a:r>
              <a:rPr lang="en-US" altLang="ja-JP" dirty="0"/>
              <a:t>7</a:t>
            </a:r>
            <a:endParaRPr lang="ja-JP" altLang="en-US" dirty="0"/>
          </a:p>
        </p:txBody>
      </p:sp>
      <p:pic>
        <p:nvPicPr>
          <p:cNvPr id="7" name="Picture 2"/>
          <p:cNvPicPr>
            <a:picLocks noChangeAspect="1" noChangeArrowheads="1"/>
          </p:cNvPicPr>
          <p:nvPr/>
        </p:nvPicPr>
        <p:blipFill>
          <a:blip r:embed="rId3" cstate="print"/>
          <a:srcRect/>
          <a:stretch>
            <a:fillRect/>
          </a:stretch>
        </p:blipFill>
        <p:spPr bwMode="auto">
          <a:xfrm>
            <a:off x="-1040832" y="1383692"/>
            <a:ext cx="657225" cy="471488"/>
          </a:xfrm>
          <a:prstGeom prst="rect">
            <a:avLst/>
          </a:prstGeom>
          <a:ln>
            <a:noFill/>
          </a:ln>
          <a:effectLst/>
        </p:spPr>
      </p:pic>
      <p:sp>
        <p:nvSpPr>
          <p:cNvPr id="10" name="角丸四角形 9"/>
          <p:cNvSpPr/>
          <p:nvPr/>
        </p:nvSpPr>
        <p:spPr>
          <a:xfrm>
            <a:off x="3129478" y="1638208"/>
            <a:ext cx="5813876" cy="4086937"/>
          </a:xfrm>
          <a:prstGeom prst="roundRect">
            <a:avLst>
              <a:gd name="adj" fmla="val 430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5747646" y="1855180"/>
            <a:ext cx="720381" cy="516681"/>
          </a:xfrm>
          <a:prstGeom prst="rect">
            <a:avLst/>
          </a:prstGeom>
          <a:ln>
            <a:noFill/>
          </a:ln>
          <a:effectLst>
            <a:outerShdw blurRad="292100" dist="139700" dir="2700000" algn="tl" rotWithShape="0">
              <a:srgbClr val="333333">
                <a:alpha val="65000"/>
              </a:srgbClr>
            </a:outerShdw>
          </a:effectLst>
        </p:spPr>
      </p:pic>
      <p:grpSp>
        <p:nvGrpSpPr>
          <p:cNvPr id="12" name="グループ化 11"/>
          <p:cNvGrpSpPr>
            <a:grpSpLocks noChangeAspect="1"/>
          </p:cNvGrpSpPr>
          <p:nvPr/>
        </p:nvGrpSpPr>
        <p:grpSpPr>
          <a:xfrm>
            <a:off x="3305264" y="3588908"/>
            <a:ext cx="227387" cy="291655"/>
            <a:chOff x="421903" y="2700859"/>
            <a:chExt cx="792088" cy="1016173"/>
          </a:xfrm>
        </p:grpSpPr>
        <p:sp>
          <p:nvSpPr>
            <p:cNvPr id="455" name="二等辺三角形 45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3" name="角丸四角形 12"/>
          <p:cNvSpPr/>
          <p:nvPr/>
        </p:nvSpPr>
        <p:spPr>
          <a:xfrm>
            <a:off x="3270130" y="3546162"/>
            <a:ext cx="845668"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4" name="グループ化 13"/>
          <p:cNvGrpSpPr>
            <a:grpSpLocks noChangeAspect="1"/>
          </p:cNvGrpSpPr>
          <p:nvPr/>
        </p:nvGrpSpPr>
        <p:grpSpPr>
          <a:xfrm>
            <a:off x="3563044" y="3588908"/>
            <a:ext cx="227387" cy="291655"/>
            <a:chOff x="421903" y="2700859"/>
            <a:chExt cx="792088" cy="1016173"/>
          </a:xfrm>
        </p:grpSpPr>
        <p:sp>
          <p:nvSpPr>
            <p:cNvPr id="448" name="二等辺三角形 44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 name="グループ化 14"/>
          <p:cNvGrpSpPr>
            <a:grpSpLocks noChangeAspect="1"/>
          </p:cNvGrpSpPr>
          <p:nvPr/>
        </p:nvGrpSpPr>
        <p:grpSpPr>
          <a:xfrm>
            <a:off x="3823584" y="3582243"/>
            <a:ext cx="227387" cy="291655"/>
            <a:chOff x="421903" y="2700859"/>
            <a:chExt cx="792088" cy="1016173"/>
          </a:xfrm>
        </p:grpSpPr>
        <p:sp>
          <p:nvSpPr>
            <p:cNvPr id="441" name="二等辺三角形 44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6" name="フローチャート: 記憶データ 3"/>
            <p:cNvSpPr>
              <a:spLocks noChangeAspect="1"/>
            </p:cNvSpPr>
            <p:nvPr/>
          </p:nvSpPr>
          <p:spPr>
            <a:xfrm rot="5400000">
              <a:off x="359628" y="3107265"/>
              <a:ext cx="557784" cy="37371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 name="グループ化 15"/>
          <p:cNvGrpSpPr>
            <a:grpSpLocks noChangeAspect="1"/>
          </p:cNvGrpSpPr>
          <p:nvPr/>
        </p:nvGrpSpPr>
        <p:grpSpPr>
          <a:xfrm>
            <a:off x="3309956" y="3887229"/>
            <a:ext cx="227387" cy="291655"/>
            <a:chOff x="421903" y="2700859"/>
            <a:chExt cx="792088" cy="1016173"/>
          </a:xfrm>
        </p:grpSpPr>
        <p:sp>
          <p:nvSpPr>
            <p:cNvPr id="434" name="二等辺三角形 43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 name="グループ化 16"/>
          <p:cNvGrpSpPr>
            <a:grpSpLocks noChangeAspect="1"/>
          </p:cNvGrpSpPr>
          <p:nvPr/>
        </p:nvGrpSpPr>
        <p:grpSpPr>
          <a:xfrm>
            <a:off x="3567736" y="3887229"/>
            <a:ext cx="227387" cy="291655"/>
            <a:chOff x="421903" y="2700859"/>
            <a:chExt cx="792088" cy="1016173"/>
          </a:xfrm>
        </p:grpSpPr>
        <p:sp>
          <p:nvSpPr>
            <p:cNvPr id="427" name="二等辺三角形 42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8" name="グループ化 17"/>
          <p:cNvGrpSpPr>
            <a:grpSpLocks noChangeAspect="1"/>
          </p:cNvGrpSpPr>
          <p:nvPr/>
        </p:nvGrpSpPr>
        <p:grpSpPr>
          <a:xfrm>
            <a:off x="3828277" y="3880563"/>
            <a:ext cx="227387" cy="291655"/>
            <a:chOff x="421903" y="2700859"/>
            <a:chExt cx="792088" cy="1016173"/>
          </a:xfrm>
        </p:grpSpPr>
        <p:sp>
          <p:nvSpPr>
            <p:cNvPr id="420" name="二等辺三角形 41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9" name="グループ化 18"/>
          <p:cNvGrpSpPr>
            <a:grpSpLocks noChangeAspect="1"/>
          </p:cNvGrpSpPr>
          <p:nvPr/>
        </p:nvGrpSpPr>
        <p:grpSpPr>
          <a:xfrm>
            <a:off x="3309956" y="4185549"/>
            <a:ext cx="227387" cy="291655"/>
            <a:chOff x="421903" y="2700859"/>
            <a:chExt cx="792088" cy="1016173"/>
          </a:xfrm>
        </p:grpSpPr>
        <p:sp>
          <p:nvSpPr>
            <p:cNvPr id="413" name="二等辺三角形 41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8"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0" name="グループ化 19"/>
          <p:cNvGrpSpPr>
            <a:grpSpLocks noChangeAspect="1"/>
          </p:cNvGrpSpPr>
          <p:nvPr/>
        </p:nvGrpSpPr>
        <p:grpSpPr>
          <a:xfrm>
            <a:off x="3567736" y="4185549"/>
            <a:ext cx="227387" cy="291655"/>
            <a:chOff x="421903" y="2700859"/>
            <a:chExt cx="792088" cy="1016173"/>
          </a:xfrm>
        </p:grpSpPr>
        <p:sp>
          <p:nvSpPr>
            <p:cNvPr id="406" name="二等辺三角形 40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1" name="グループ化 20"/>
          <p:cNvGrpSpPr>
            <a:grpSpLocks noChangeAspect="1"/>
          </p:cNvGrpSpPr>
          <p:nvPr/>
        </p:nvGrpSpPr>
        <p:grpSpPr>
          <a:xfrm>
            <a:off x="3828277" y="4178883"/>
            <a:ext cx="227387" cy="291655"/>
            <a:chOff x="421903" y="2700859"/>
            <a:chExt cx="792088" cy="1016173"/>
          </a:xfrm>
        </p:grpSpPr>
        <p:sp>
          <p:nvSpPr>
            <p:cNvPr id="399" name="二等辺三角形 398"/>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0"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1"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2"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3"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4"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5"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2" name="正方形/長方形 21"/>
          <p:cNvSpPr/>
          <p:nvPr/>
        </p:nvSpPr>
        <p:spPr>
          <a:xfrm>
            <a:off x="3287689" y="4150783"/>
            <a:ext cx="826565"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grpSp>
        <p:nvGrpSpPr>
          <p:cNvPr id="23" name="グループ化 22"/>
          <p:cNvGrpSpPr>
            <a:grpSpLocks noChangeAspect="1"/>
          </p:cNvGrpSpPr>
          <p:nvPr/>
        </p:nvGrpSpPr>
        <p:grpSpPr>
          <a:xfrm>
            <a:off x="3326273" y="4517015"/>
            <a:ext cx="227387" cy="291655"/>
            <a:chOff x="421903" y="2700859"/>
            <a:chExt cx="792088" cy="1016173"/>
          </a:xfrm>
        </p:grpSpPr>
        <p:sp>
          <p:nvSpPr>
            <p:cNvPr id="392" name="二等辺三角形 391"/>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3"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4"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5"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6"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7"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8"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4" name="グループ化 23"/>
          <p:cNvGrpSpPr>
            <a:grpSpLocks noChangeAspect="1"/>
          </p:cNvGrpSpPr>
          <p:nvPr/>
        </p:nvGrpSpPr>
        <p:grpSpPr>
          <a:xfrm>
            <a:off x="3584053" y="4517015"/>
            <a:ext cx="227387" cy="291655"/>
            <a:chOff x="421903" y="2700859"/>
            <a:chExt cx="792088" cy="1016173"/>
          </a:xfrm>
        </p:grpSpPr>
        <p:sp>
          <p:nvSpPr>
            <p:cNvPr id="385" name="二等辺三角形 38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 name="グループ化 24"/>
          <p:cNvGrpSpPr>
            <a:grpSpLocks noChangeAspect="1"/>
          </p:cNvGrpSpPr>
          <p:nvPr/>
        </p:nvGrpSpPr>
        <p:grpSpPr>
          <a:xfrm>
            <a:off x="3844594" y="4510350"/>
            <a:ext cx="227387" cy="291655"/>
            <a:chOff x="421903" y="2700859"/>
            <a:chExt cx="792088" cy="1016173"/>
          </a:xfrm>
        </p:grpSpPr>
        <p:sp>
          <p:nvSpPr>
            <p:cNvPr id="378" name="二等辺三角形 37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 name="グループ化 25"/>
          <p:cNvGrpSpPr>
            <a:grpSpLocks noChangeAspect="1"/>
          </p:cNvGrpSpPr>
          <p:nvPr/>
        </p:nvGrpSpPr>
        <p:grpSpPr>
          <a:xfrm>
            <a:off x="3326273" y="4815336"/>
            <a:ext cx="227387" cy="291655"/>
            <a:chOff x="421903" y="2700859"/>
            <a:chExt cx="792088" cy="1016173"/>
          </a:xfrm>
        </p:grpSpPr>
        <p:sp>
          <p:nvSpPr>
            <p:cNvPr id="371" name="二等辺三角形 37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7" name="グループ化 26"/>
          <p:cNvGrpSpPr>
            <a:grpSpLocks noChangeAspect="1"/>
          </p:cNvGrpSpPr>
          <p:nvPr/>
        </p:nvGrpSpPr>
        <p:grpSpPr>
          <a:xfrm>
            <a:off x="3584053" y="4815336"/>
            <a:ext cx="227387" cy="291655"/>
            <a:chOff x="421903" y="2700859"/>
            <a:chExt cx="792088" cy="1016173"/>
          </a:xfrm>
        </p:grpSpPr>
        <p:sp>
          <p:nvSpPr>
            <p:cNvPr id="364" name="二等辺三角形 36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8" name="グループ化 27"/>
          <p:cNvGrpSpPr>
            <a:grpSpLocks noChangeAspect="1"/>
          </p:cNvGrpSpPr>
          <p:nvPr/>
        </p:nvGrpSpPr>
        <p:grpSpPr>
          <a:xfrm>
            <a:off x="3844594" y="4808670"/>
            <a:ext cx="227387" cy="291655"/>
            <a:chOff x="421903" y="2700859"/>
            <a:chExt cx="792088" cy="1016173"/>
          </a:xfrm>
        </p:grpSpPr>
        <p:sp>
          <p:nvSpPr>
            <p:cNvPr id="357" name="二等辺三角形 35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9" name="右矢印 28"/>
          <p:cNvSpPr/>
          <p:nvPr/>
        </p:nvSpPr>
        <p:spPr>
          <a:xfrm rot="18994936">
            <a:off x="3839895" y="2940345"/>
            <a:ext cx="1620859"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 name="右矢印 29"/>
          <p:cNvSpPr/>
          <p:nvPr/>
        </p:nvSpPr>
        <p:spPr>
          <a:xfrm rot="18425284">
            <a:off x="4288213" y="3015002"/>
            <a:ext cx="1550045"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 name="右矢印 30"/>
          <p:cNvSpPr/>
          <p:nvPr/>
        </p:nvSpPr>
        <p:spPr>
          <a:xfrm rot="17407703">
            <a:off x="5054991" y="3101045"/>
            <a:ext cx="1197762"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 name="二等辺三角形 31"/>
          <p:cNvSpPr/>
          <p:nvPr/>
        </p:nvSpPr>
        <p:spPr>
          <a:xfrm>
            <a:off x="4200910" y="397209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 name="フローチャート: 記憶データ 3"/>
          <p:cNvSpPr>
            <a:spLocks noChangeAspect="1"/>
          </p:cNvSpPr>
          <p:nvPr/>
        </p:nvSpPr>
        <p:spPr>
          <a:xfrm rot="5400000">
            <a:off x="4183050" y="4130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 name="フローチャート: 記憶データ 3"/>
          <p:cNvSpPr>
            <a:spLocks noChangeAspect="1"/>
          </p:cNvSpPr>
          <p:nvPr/>
        </p:nvSpPr>
        <p:spPr>
          <a:xfrm rot="5400000">
            <a:off x="4294609" y="4125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 name="フローチャート: 記憶データ 3"/>
          <p:cNvSpPr>
            <a:spLocks noChangeAspect="1"/>
          </p:cNvSpPr>
          <p:nvPr/>
        </p:nvSpPr>
        <p:spPr>
          <a:xfrm rot="5400000">
            <a:off x="4183050" y="41087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 name="フローチャート: 記憶データ 3"/>
          <p:cNvSpPr>
            <a:spLocks noChangeAspect="1"/>
          </p:cNvSpPr>
          <p:nvPr/>
        </p:nvSpPr>
        <p:spPr>
          <a:xfrm rot="5400000">
            <a:off x="4294609" y="41041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 name="フローチャート: 記憶データ 3"/>
          <p:cNvSpPr>
            <a:spLocks noChangeAspect="1"/>
          </p:cNvSpPr>
          <p:nvPr/>
        </p:nvSpPr>
        <p:spPr>
          <a:xfrm rot="5400000">
            <a:off x="4183050" y="40887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 name="フローチャート: 記憶データ 3"/>
          <p:cNvSpPr>
            <a:spLocks noChangeAspect="1"/>
          </p:cNvSpPr>
          <p:nvPr/>
        </p:nvSpPr>
        <p:spPr>
          <a:xfrm rot="5400000">
            <a:off x="4294609" y="408414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 name="角丸四角形 38"/>
          <p:cNvSpPr/>
          <p:nvPr/>
        </p:nvSpPr>
        <p:spPr>
          <a:xfrm>
            <a:off x="4165775" y="3929348"/>
            <a:ext cx="845666"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 name="二等辺三角形 39"/>
          <p:cNvSpPr/>
          <p:nvPr/>
        </p:nvSpPr>
        <p:spPr>
          <a:xfrm>
            <a:off x="4458689" y="397209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 name="フローチャート: 記憶データ 3"/>
          <p:cNvSpPr>
            <a:spLocks noChangeAspect="1"/>
          </p:cNvSpPr>
          <p:nvPr/>
        </p:nvSpPr>
        <p:spPr>
          <a:xfrm rot="5400000">
            <a:off x="4440829" y="4130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 name="フローチャート: 記憶データ 3"/>
          <p:cNvSpPr>
            <a:spLocks noChangeAspect="1"/>
          </p:cNvSpPr>
          <p:nvPr/>
        </p:nvSpPr>
        <p:spPr>
          <a:xfrm rot="5400000">
            <a:off x="4552388" y="4125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 name="フローチャート: 記憶データ 3"/>
          <p:cNvSpPr>
            <a:spLocks noChangeAspect="1"/>
          </p:cNvSpPr>
          <p:nvPr/>
        </p:nvSpPr>
        <p:spPr>
          <a:xfrm rot="5400000">
            <a:off x="4440829" y="41087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 name="フローチャート: 記憶データ 3"/>
          <p:cNvSpPr>
            <a:spLocks noChangeAspect="1"/>
          </p:cNvSpPr>
          <p:nvPr/>
        </p:nvSpPr>
        <p:spPr>
          <a:xfrm rot="5400000">
            <a:off x="4552388" y="41041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 name="フローチャート: 記憶データ 3"/>
          <p:cNvSpPr>
            <a:spLocks noChangeAspect="1"/>
          </p:cNvSpPr>
          <p:nvPr/>
        </p:nvSpPr>
        <p:spPr>
          <a:xfrm rot="5400000">
            <a:off x="4440829" y="40887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 name="フローチャート: 記憶データ 3"/>
          <p:cNvSpPr>
            <a:spLocks noChangeAspect="1"/>
          </p:cNvSpPr>
          <p:nvPr/>
        </p:nvSpPr>
        <p:spPr>
          <a:xfrm rot="5400000">
            <a:off x="4552388" y="408414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 name="二等辺三角形 46"/>
          <p:cNvSpPr/>
          <p:nvPr/>
        </p:nvSpPr>
        <p:spPr>
          <a:xfrm>
            <a:off x="4719229" y="396542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 name="フローチャート: 記憶データ 3"/>
          <p:cNvSpPr>
            <a:spLocks noChangeAspect="1"/>
          </p:cNvSpPr>
          <p:nvPr/>
        </p:nvSpPr>
        <p:spPr>
          <a:xfrm rot="5400000">
            <a:off x="4701369" y="412339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 name="フローチャート: 記憶データ 3"/>
          <p:cNvSpPr>
            <a:spLocks noChangeAspect="1"/>
          </p:cNvSpPr>
          <p:nvPr/>
        </p:nvSpPr>
        <p:spPr>
          <a:xfrm rot="5400000">
            <a:off x="4812929" y="411881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 name="フローチャート: 記憶データ 3"/>
          <p:cNvSpPr>
            <a:spLocks noChangeAspect="1"/>
          </p:cNvSpPr>
          <p:nvPr/>
        </p:nvSpPr>
        <p:spPr>
          <a:xfrm rot="5400000">
            <a:off x="4701369" y="41020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 name="フローチャート: 記憶データ 3"/>
          <p:cNvSpPr>
            <a:spLocks noChangeAspect="1"/>
          </p:cNvSpPr>
          <p:nvPr/>
        </p:nvSpPr>
        <p:spPr>
          <a:xfrm rot="5400000">
            <a:off x="4812929" y="40974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 name="フローチャート: 記憶データ 3"/>
          <p:cNvSpPr>
            <a:spLocks noChangeAspect="1"/>
          </p:cNvSpPr>
          <p:nvPr/>
        </p:nvSpPr>
        <p:spPr>
          <a:xfrm rot="5400000">
            <a:off x="4701369" y="4082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 name="フローチャート: 記憶データ 3"/>
          <p:cNvSpPr>
            <a:spLocks noChangeAspect="1"/>
          </p:cNvSpPr>
          <p:nvPr/>
        </p:nvSpPr>
        <p:spPr>
          <a:xfrm rot="5400000">
            <a:off x="4812929" y="4077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 name="二等辺三角形 53"/>
          <p:cNvSpPr/>
          <p:nvPr/>
        </p:nvSpPr>
        <p:spPr>
          <a:xfrm>
            <a:off x="4205602" y="427041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 name="フローチャート: 記憶データ 3"/>
          <p:cNvSpPr>
            <a:spLocks noChangeAspect="1"/>
          </p:cNvSpPr>
          <p:nvPr/>
        </p:nvSpPr>
        <p:spPr>
          <a:xfrm rot="5400000">
            <a:off x="4187742" y="4428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 name="フローチャート: 記憶データ 3"/>
          <p:cNvSpPr>
            <a:spLocks noChangeAspect="1"/>
          </p:cNvSpPr>
          <p:nvPr/>
        </p:nvSpPr>
        <p:spPr>
          <a:xfrm rot="5400000">
            <a:off x="4299302" y="44237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 name="フローチャート: 記憶データ 3"/>
          <p:cNvSpPr>
            <a:spLocks noChangeAspect="1"/>
          </p:cNvSpPr>
          <p:nvPr/>
        </p:nvSpPr>
        <p:spPr>
          <a:xfrm rot="5400000">
            <a:off x="4187742" y="440705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 name="フローチャート: 記憶データ 3"/>
          <p:cNvSpPr>
            <a:spLocks noChangeAspect="1"/>
          </p:cNvSpPr>
          <p:nvPr/>
        </p:nvSpPr>
        <p:spPr>
          <a:xfrm rot="5400000">
            <a:off x="4299302" y="44024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 name="フローチャート: 記憶データ 3"/>
          <p:cNvSpPr>
            <a:spLocks noChangeAspect="1"/>
          </p:cNvSpPr>
          <p:nvPr/>
        </p:nvSpPr>
        <p:spPr>
          <a:xfrm rot="5400000">
            <a:off x="4187742" y="43870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 name="フローチャート: 記憶データ 3"/>
          <p:cNvSpPr>
            <a:spLocks noChangeAspect="1"/>
          </p:cNvSpPr>
          <p:nvPr/>
        </p:nvSpPr>
        <p:spPr>
          <a:xfrm rot="5400000">
            <a:off x="4299302" y="43824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 name="二等辺三角形 60"/>
          <p:cNvSpPr/>
          <p:nvPr/>
        </p:nvSpPr>
        <p:spPr>
          <a:xfrm>
            <a:off x="4463381" y="427041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 name="フローチャート: 記憶データ 3"/>
          <p:cNvSpPr>
            <a:spLocks noChangeAspect="1"/>
          </p:cNvSpPr>
          <p:nvPr/>
        </p:nvSpPr>
        <p:spPr>
          <a:xfrm rot="5400000">
            <a:off x="4445521" y="4428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 name="フローチャート: 記憶データ 3"/>
          <p:cNvSpPr>
            <a:spLocks noChangeAspect="1"/>
          </p:cNvSpPr>
          <p:nvPr/>
        </p:nvSpPr>
        <p:spPr>
          <a:xfrm rot="5400000">
            <a:off x="4557080" y="44237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 name="フローチャート: 記憶データ 3"/>
          <p:cNvSpPr>
            <a:spLocks noChangeAspect="1"/>
          </p:cNvSpPr>
          <p:nvPr/>
        </p:nvSpPr>
        <p:spPr>
          <a:xfrm rot="5400000">
            <a:off x="4445521" y="440705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5" name="フローチャート: 記憶データ 3"/>
          <p:cNvSpPr>
            <a:spLocks noChangeAspect="1"/>
          </p:cNvSpPr>
          <p:nvPr/>
        </p:nvSpPr>
        <p:spPr>
          <a:xfrm rot="5400000">
            <a:off x="4557080" y="44024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6" name="フローチャート: 記憶データ 3"/>
          <p:cNvSpPr>
            <a:spLocks noChangeAspect="1"/>
          </p:cNvSpPr>
          <p:nvPr/>
        </p:nvSpPr>
        <p:spPr>
          <a:xfrm rot="5400000">
            <a:off x="4445521" y="43870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7" name="フローチャート: 記憶データ 3"/>
          <p:cNvSpPr>
            <a:spLocks noChangeAspect="1"/>
          </p:cNvSpPr>
          <p:nvPr/>
        </p:nvSpPr>
        <p:spPr>
          <a:xfrm rot="5400000">
            <a:off x="4557080" y="43824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8" name="二等辺三角形 67"/>
          <p:cNvSpPr/>
          <p:nvPr/>
        </p:nvSpPr>
        <p:spPr>
          <a:xfrm>
            <a:off x="4723921" y="426374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9" name="フローチャート: 記憶データ 3"/>
          <p:cNvSpPr>
            <a:spLocks noChangeAspect="1"/>
          </p:cNvSpPr>
          <p:nvPr/>
        </p:nvSpPr>
        <p:spPr>
          <a:xfrm rot="5400000">
            <a:off x="4706060" y="442171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0" name="フローチャート: 記憶データ 3"/>
          <p:cNvSpPr>
            <a:spLocks noChangeAspect="1"/>
          </p:cNvSpPr>
          <p:nvPr/>
        </p:nvSpPr>
        <p:spPr>
          <a:xfrm rot="5400000">
            <a:off x="4817620" y="441713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1" name="フローチャート: 記憶データ 3"/>
          <p:cNvSpPr>
            <a:spLocks noChangeAspect="1"/>
          </p:cNvSpPr>
          <p:nvPr/>
        </p:nvSpPr>
        <p:spPr>
          <a:xfrm rot="5400000">
            <a:off x="4706060" y="44003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2" name="フローチャート: 記憶データ 3"/>
          <p:cNvSpPr>
            <a:spLocks noChangeAspect="1"/>
          </p:cNvSpPr>
          <p:nvPr/>
        </p:nvSpPr>
        <p:spPr>
          <a:xfrm rot="5400000">
            <a:off x="4817620" y="43958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3" name="フローチャート: 記憶データ 3"/>
          <p:cNvSpPr>
            <a:spLocks noChangeAspect="1"/>
          </p:cNvSpPr>
          <p:nvPr/>
        </p:nvSpPr>
        <p:spPr>
          <a:xfrm rot="5400000">
            <a:off x="4706060" y="4380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4" name="フローチャート: 記憶データ 3"/>
          <p:cNvSpPr>
            <a:spLocks noChangeAspect="1"/>
          </p:cNvSpPr>
          <p:nvPr/>
        </p:nvSpPr>
        <p:spPr>
          <a:xfrm rot="5400000">
            <a:off x="4817620" y="437579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二等辺三角形 74"/>
          <p:cNvSpPr/>
          <p:nvPr/>
        </p:nvSpPr>
        <p:spPr>
          <a:xfrm>
            <a:off x="4205602" y="456873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6" name="フローチャート: 記憶データ 3"/>
          <p:cNvSpPr>
            <a:spLocks noChangeAspect="1"/>
          </p:cNvSpPr>
          <p:nvPr/>
        </p:nvSpPr>
        <p:spPr>
          <a:xfrm rot="5400000">
            <a:off x="4187742" y="4726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フローチャート: 記憶データ 3"/>
          <p:cNvSpPr>
            <a:spLocks noChangeAspect="1"/>
          </p:cNvSpPr>
          <p:nvPr/>
        </p:nvSpPr>
        <p:spPr>
          <a:xfrm rot="5400000">
            <a:off x="4299302" y="472211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8" name="フローチャート: 記憶データ 3"/>
          <p:cNvSpPr>
            <a:spLocks noChangeAspect="1"/>
          </p:cNvSpPr>
          <p:nvPr/>
        </p:nvSpPr>
        <p:spPr>
          <a:xfrm rot="5400000">
            <a:off x="4187742" y="470537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9" name="フローチャート: 記憶データ 3"/>
          <p:cNvSpPr>
            <a:spLocks noChangeAspect="1"/>
          </p:cNvSpPr>
          <p:nvPr/>
        </p:nvSpPr>
        <p:spPr>
          <a:xfrm rot="5400000">
            <a:off x="4299302" y="470078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0" name="フローチャート: 記憶データ 3"/>
          <p:cNvSpPr>
            <a:spLocks noChangeAspect="1"/>
          </p:cNvSpPr>
          <p:nvPr/>
        </p:nvSpPr>
        <p:spPr>
          <a:xfrm rot="5400000">
            <a:off x="4187742" y="46853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1" name="フローチャート: 記憶データ 3"/>
          <p:cNvSpPr>
            <a:spLocks noChangeAspect="1"/>
          </p:cNvSpPr>
          <p:nvPr/>
        </p:nvSpPr>
        <p:spPr>
          <a:xfrm rot="5400000">
            <a:off x="4299302" y="468078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2" name="二等辺三角形 81"/>
          <p:cNvSpPr/>
          <p:nvPr/>
        </p:nvSpPr>
        <p:spPr>
          <a:xfrm>
            <a:off x="4463381" y="456873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3" name="フローチャート: 記憶データ 3"/>
          <p:cNvSpPr>
            <a:spLocks noChangeAspect="1"/>
          </p:cNvSpPr>
          <p:nvPr/>
        </p:nvSpPr>
        <p:spPr>
          <a:xfrm rot="5400000">
            <a:off x="4445521" y="4726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4" name="フローチャート: 記憶データ 3"/>
          <p:cNvSpPr>
            <a:spLocks noChangeAspect="1"/>
          </p:cNvSpPr>
          <p:nvPr/>
        </p:nvSpPr>
        <p:spPr>
          <a:xfrm rot="5400000">
            <a:off x="4557080" y="472211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5" name="フローチャート: 記憶データ 3"/>
          <p:cNvSpPr>
            <a:spLocks noChangeAspect="1"/>
          </p:cNvSpPr>
          <p:nvPr/>
        </p:nvSpPr>
        <p:spPr>
          <a:xfrm rot="5400000">
            <a:off x="4445521" y="470537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6" name="フローチャート: 記憶データ 3"/>
          <p:cNvSpPr>
            <a:spLocks noChangeAspect="1"/>
          </p:cNvSpPr>
          <p:nvPr/>
        </p:nvSpPr>
        <p:spPr>
          <a:xfrm rot="5400000">
            <a:off x="4557080" y="470078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7" name="フローチャート: 記憶データ 3"/>
          <p:cNvSpPr>
            <a:spLocks noChangeAspect="1"/>
          </p:cNvSpPr>
          <p:nvPr/>
        </p:nvSpPr>
        <p:spPr>
          <a:xfrm rot="5400000">
            <a:off x="4445521" y="46853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8" name="フローチャート: 記憶データ 3"/>
          <p:cNvSpPr>
            <a:spLocks noChangeAspect="1"/>
          </p:cNvSpPr>
          <p:nvPr/>
        </p:nvSpPr>
        <p:spPr>
          <a:xfrm rot="5400000">
            <a:off x="4557080" y="468078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9" name="二等辺三角形 88"/>
          <p:cNvSpPr/>
          <p:nvPr/>
        </p:nvSpPr>
        <p:spPr>
          <a:xfrm>
            <a:off x="4723921" y="4562069"/>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0" name="フローチャート: 記憶データ 3"/>
          <p:cNvSpPr>
            <a:spLocks noChangeAspect="1"/>
          </p:cNvSpPr>
          <p:nvPr/>
        </p:nvSpPr>
        <p:spPr>
          <a:xfrm rot="5400000">
            <a:off x="4706060" y="472003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1" name="フローチャート: 記憶データ 3"/>
          <p:cNvSpPr>
            <a:spLocks noChangeAspect="1"/>
          </p:cNvSpPr>
          <p:nvPr/>
        </p:nvSpPr>
        <p:spPr>
          <a:xfrm rot="5400000">
            <a:off x="4817620" y="471545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2" name="フローチャート: 記憶データ 3"/>
          <p:cNvSpPr>
            <a:spLocks noChangeAspect="1"/>
          </p:cNvSpPr>
          <p:nvPr/>
        </p:nvSpPr>
        <p:spPr>
          <a:xfrm rot="5400000">
            <a:off x="4706060" y="469870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3" name="フローチャート: 記憶データ 3"/>
          <p:cNvSpPr>
            <a:spLocks noChangeAspect="1"/>
          </p:cNvSpPr>
          <p:nvPr/>
        </p:nvSpPr>
        <p:spPr>
          <a:xfrm rot="5400000">
            <a:off x="4817620" y="469412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4" name="フローチャート: 記憶データ 3"/>
          <p:cNvSpPr>
            <a:spLocks noChangeAspect="1"/>
          </p:cNvSpPr>
          <p:nvPr/>
        </p:nvSpPr>
        <p:spPr>
          <a:xfrm rot="5400000">
            <a:off x="4706060" y="4678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5" name="フローチャート: 記憶データ 3"/>
          <p:cNvSpPr>
            <a:spLocks noChangeAspect="1"/>
          </p:cNvSpPr>
          <p:nvPr/>
        </p:nvSpPr>
        <p:spPr>
          <a:xfrm rot="5400000">
            <a:off x="4817620" y="467411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6" name="正方形/長方形 95"/>
          <p:cNvSpPr/>
          <p:nvPr/>
        </p:nvSpPr>
        <p:spPr>
          <a:xfrm>
            <a:off x="4173654" y="4568226"/>
            <a:ext cx="804886"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sp>
        <p:nvSpPr>
          <p:cNvPr id="97" name="二等辺三角形 96"/>
          <p:cNvSpPr/>
          <p:nvPr/>
        </p:nvSpPr>
        <p:spPr>
          <a:xfrm>
            <a:off x="4221919" y="490020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8" name="フローチャート: 記憶データ 3"/>
          <p:cNvSpPr>
            <a:spLocks noChangeAspect="1"/>
          </p:cNvSpPr>
          <p:nvPr/>
        </p:nvSpPr>
        <p:spPr>
          <a:xfrm rot="5400000">
            <a:off x="4204059" y="50581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9" name="フローチャート: 記憶データ 3"/>
          <p:cNvSpPr>
            <a:spLocks noChangeAspect="1"/>
          </p:cNvSpPr>
          <p:nvPr/>
        </p:nvSpPr>
        <p:spPr>
          <a:xfrm rot="5400000">
            <a:off x="4315619" y="505358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0" name="フローチャート: 記憶データ 3"/>
          <p:cNvSpPr>
            <a:spLocks noChangeAspect="1"/>
          </p:cNvSpPr>
          <p:nvPr/>
        </p:nvSpPr>
        <p:spPr>
          <a:xfrm rot="5400000">
            <a:off x="4204059" y="50368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1" name="フローチャート: 記憶データ 3"/>
          <p:cNvSpPr>
            <a:spLocks noChangeAspect="1"/>
          </p:cNvSpPr>
          <p:nvPr/>
        </p:nvSpPr>
        <p:spPr>
          <a:xfrm rot="5400000">
            <a:off x="4315619" y="50322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2" name="フローチャート: 記憶データ 3"/>
          <p:cNvSpPr>
            <a:spLocks noChangeAspect="1"/>
          </p:cNvSpPr>
          <p:nvPr/>
        </p:nvSpPr>
        <p:spPr>
          <a:xfrm rot="5400000">
            <a:off x="4204059" y="50168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3" name="フローチャート: 記憶データ 3"/>
          <p:cNvSpPr>
            <a:spLocks noChangeAspect="1"/>
          </p:cNvSpPr>
          <p:nvPr/>
        </p:nvSpPr>
        <p:spPr>
          <a:xfrm rot="5400000">
            <a:off x="4315619" y="501225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4" name="二等辺三角形 103"/>
          <p:cNvSpPr/>
          <p:nvPr/>
        </p:nvSpPr>
        <p:spPr>
          <a:xfrm>
            <a:off x="4479698" y="490020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5" name="フローチャート: 記憶データ 3"/>
          <p:cNvSpPr>
            <a:spLocks noChangeAspect="1"/>
          </p:cNvSpPr>
          <p:nvPr/>
        </p:nvSpPr>
        <p:spPr>
          <a:xfrm rot="5400000">
            <a:off x="4461838" y="50581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6" name="フローチャート: 記憶データ 3"/>
          <p:cNvSpPr>
            <a:spLocks noChangeAspect="1"/>
          </p:cNvSpPr>
          <p:nvPr/>
        </p:nvSpPr>
        <p:spPr>
          <a:xfrm rot="5400000">
            <a:off x="4573397" y="505358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7" name="フローチャート: 記憶データ 3"/>
          <p:cNvSpPr>
            <a:spLocks noChangeAspect="1"/>
          </p:cNvSpPr>
          <p:nvPr/>
        </p:nvSpPr>
        <p:spPr>
          <a:xfrm rot="5400000">
            <a:off x="4461838" y="50368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8" name="フローチャート: 記憶データ 3"/>
          <p:cNvSpPr>
            <a:spLocks noChangeAspect="1"/>
          </p:cNvSpPr>
          <p:nvPr/>
        </p:nvSpPr>
        <p:spPr>
          <a:xfrm rot="5400000">
            <a:off x="4573397" y="50322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9" name="フローチャート: 記憶データ 3"/>
          <p:cNvSpPr>
            <a:spLocks noChangeAspect="1"/>
          </p:cNvSpPr>
          <p:nvPr/>
        </p:nvSpPr>
        <p:spPr>
          <a:xfrm rot="5400000">
            <a:off x="4461838" y="50168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0" name="フローチャート: 記憶データ 3"/>
          <p:cNvSpPr>
            <a:spLocks noChangeAspect="1"/>
          </p:cNvSpPr>
          <p:nvPr/>
        </p:nvSpPr>
        <p:spPr>
          <a:xfrm rot="5400000">
            <a:off x="4573397" y="501225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1" name="二等辺三角形 110"/>
          <p:cNvSpPr/>
          <p:nvPr/>
        </p:nvSpPr>
        <p:spPr>
          <a:xfrm>
            <a:off x="4740237" y="4893535"/>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2" name="フローチャート: 記憶データ 3"/>
          <p:cNvSpPr>
            <a:spLocks noChangeAspect="1"/>
          </p:cNvSpPr>
          <p:nvPr/>
        </p:nvSpPr>
        <p:spPr>
          <a:xfrm rot="5400000">
            <a:off x="4722377" y="505150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3" name="フローチャート: 記憶データ 3"/>
          <p:cNvSpPr>
            <a:spLocks noChangeAspect="1"/>
          </p:cNvSpPr>
          <p:nvPr/>
        </p:nvSpPr>
        <p:spPr>
          <a:xfrm rot="5400000">
            <a:off x="4833937" y="504691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4" name="フローチャート: 記憶データ 3"/>
          <p:cNvSpPr>
            <a:spLocks noChangeAspect="1"/>
          </p:cNvSpPr>
          <p:nvPr/>
        </p:nvSpPr>
        <p:spPr>
          <a:xfrm rot="5400000">
            <a:off x="4722377" y="503017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5" name="フローチャート: 記憶データ 3"/>
          <p:cNvSpPr>
            <a:spLocks noChangeAspect="1"/>
          </p:cNvSpPr>
          <p:nvPr/>
        </p:nvSpPr>
        <p:spPr>
          <a:xfrm rot="5400000">
            <a:off x="4833937" y="50255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6" name="フローチャート: 記憶データ 3"/>
          <p:cNvSpPr>
            <a:spLocks noChangeAspect="1"/>
          </p:cNvSpPr>
          <p:nvPr/>
        </p:nvSpPr>
        <p:spPr>
          <a:xfrm rot="5400000">
            <a:off x="4722377" y="501016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7" name="フローチャート: 記憶データ 3"/>
          <p:cNvSpPr>
            <a:spLocks noChangeAspect="1"/>
          </p:cNvSpPr>
          <p:nvPr/>
        </p:nvSpPr>
        <p:spPr>
          <a:xfrm rot="5400000">
            <a:off x="4833937" y="500558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8" name="二等辺三角形 117"/>
          <p:cNvSpPr/>
          <p:nvPr/>
        </p:nvSpPr>
        <p:spPr>
          <a:xfrm>
            <a:off x="4221919" y="519852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9" name="フローチャート: 記憶データ 3"/>
          <p:cNvSpPr>
            <a:spLocks noChangeAspect="1"/>
          </p:cNvSpPr>
          <p:nvPr/>
        </p:nvSpPr>
        <p:spPr>
          <a:xfrm rot="5400000">
            <a:off x="4204059" y="5356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0" name="フローチャート: 記憶データ 3"/>
          <p:cNvSpPr>
            <a:spLocks noChangeAspect="1"/>
          </p:cNvSpPr>
          <p:nvPr/>
        </p:nvSpPr>
        <p:spPr>
          <a:xfrm rot="5400000">
            <a:off x="4315619" y="535190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1" name="フローチャート: 記憶データ 3"/>
          <p:cNvSpPr>
            <a:spLocks noChangeAspect="1"/>
          </p:cNvSpPr>
          <p:nvPr/>
        </p:nvSpPr>
        <p:spPr>
          <a:xfrm rot="5400000">
            <a:off x="4204059" y="53351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2" name="フローチャート: 記憶データ 3"/>
          <p:cNvSpPr>
            <a:spLocks noChangeAspect="1"/>
          </p:cNvSpPr>
          <p:nvPr/>
        </p:nvSpPr>
        <p:spPr>
          <a:xfrm rot="5400000">
            <a:off x="4315619" y="53305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3" name="フローチャート: 記憶データ 3"/>
          <p:cNvSpPr>
            <a:spLocks noChangeAspect="1"/>
          </p:cNvSpPr>
          <p:nvPr/>
        </p:nvSpPr>
        <p:spPr>
          <a:xfrm rot="5400000">
            <a:off x="4204059" y="531515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4" name="フローチャート: 記憶データ 3"/>
          <p:cNvSpPr>
            <a:spLocks noChangeAspect="1"/>
          </p:cNvSpPr>
          <p:nvPr/>
        </p:nvSpPr>
        <p:spPr>
          <a:xfrm rot="5400000">
            <a:off x="4315619" y="53105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5" name="二等辺三角形 124"/>
          <p:cNvSpPr/>
          <p:nvPr/>
        </p:nvSpPr>
        <p:spPr>
          <a:xfrm>
            <a:off x="4479698" y="519852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6" name="フローチャート: 記憶データ 3"/>
          <p:cNvSpPr>
            <a:spLocks noChangeAspect="1"/>
          </p:cNvSpPr>
          <p:nvPr/>
        </p:nvSpPr>
        <p:spPr>
          <a:xfrm rot="5400000">
            <a:off x="4461838" y="5356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7" name="フローチャート: 記憶データ 3"/>
          <p:cNvSpPr>
            <a:spLocks noChangeAspect="1"/>
          </p:cNvSpPr>
          <p:nvPr/>
        </p:nvSpPr>
        <p:spPr>
          <a:xfrm rot="5400000">
            <a:off x="4573397" y="535190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8" name="フローチャート: 記憶データ 3"/>
          <p:cNvSpPr>
            <a:spLocks noChangeAspect="1"/>
          </p:cNvSpPr>
          <p:nvPr/>
        </p:nvSpPr>
        <p:spPr>
          <a:xfrm rot="5400000">
            <a:off x="4461838" y="53351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9" name="フローチャート: 記憶データ 3"/>
          <p:cNvSpPr>
            <a:spLocks noChangeAspect="1"/>
          </p:cNvSpPr>
          <p:nvPr/>
        </p:nvSpPr>
        <p:spPr>
          <a:xfrm rot="5400000">
            <a:off x="4573397" y="53305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0" name="フローチャート: 記憶データ 3"/>
          <p:cNvSpPr>
            <a:spLocks noChangeAspect="1"/>
          </p:cNvSpPr>
          <p:nvPr/>
        </p:nvSpPr>
        <p:spPr>
          <a:xfrm rot="5400000">
            <a:off x="4461838" y="531515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1" name="フローチャート: 記憶データ 3"/>
          <p:cNvSpPr>
            <a:spLocks noChangeAspect="1"/>
          </p:cNvSpPr>
          <p:nvPr/>
        </p:nvSpPr>
        <p:spPr>
          <a:xfrm rot="5400000">
            <a:off x="4573397" y="53105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2" name="二等辺三角形 131"/>
          <p:cNvSpPr/>
          <p:nvPr/>
        </p:nvSpPr>
        <p:spPr>
          <a:xfrm>
            <a:off x="4740237" y="519185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3" name="フローチャート: 記憶データ 3"/>
          <p:cNvSpPr>
            <a:spLocks noChangeAspect="1"/>
          </p:cNvSpPr>
          <p:nvPr/>
        </p:nvSpPr>
        <p:spPr>
          <a:xfrm rot="5400000">
            <a:off x="4722377" y="534982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4" name="フローチャート: 記憶データ 3"/>
          <p:cNvSpPr>
            <a:spLocks noChangeAspect="1"/>
          </p:cNvSpPr>
          <p:nvPr/>
        </p:nvSpPr>
        <p:spPr>
          <a:xfrm rot="5400000">
            <a:off x="4833937" y="534523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5" name="フローチャート: 記憶データ 3"/>
          <p:cNvSpPr>
            <a:spLocks noChangeAspect="1"/>
          </p:cNvSpPr>
          <p:nvPr/>
        </p:nvSpPr>
        <p:spPr>
          <a:xfrm rot="5400000">
            <a:off x="4722377" y="532849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6" name="フローチャート: 記憶データ 3"/>
          <p:cNvSpPr>
            <a:spLocks noChangeAspect="1"/>
          </p:cNvSpPr>
          <p:nvPr/>
        </p:nvSpPr>
        <p:spPr>
          <a:xfrm rot="5400000">
            <a:off x="4833937" y="532390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7" name="フローチャート: 記憶データ 3"/>
          <p:cNvSpPr>
            <a:spLocks noChangeAspect="1"/>
          </p:cNvSpPr>
          <p:nvPr/>
        </p:nvSpPr>
        <p:spPr>
          <a:xfrm rot="5400000">
            <a:off x="4722377" y="5308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8" name="フローチャート: 記憶データ 3"/>
          <p:cNvSpPr>
            <a:spLocks noChangeAspect="1"/>
          </p:cNvSpPr>
          <p:nvPr/>
        </p:nvSpPr>
        <p:spPr>
          <a:xfrm rot="5400000">
            <a:off x="4833937" y="530390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9" name="角丸四角形 138"/>
          <p:cNvSpPr/>
          <p:nvPr/>
        </p:nvSpPr>
        <p:spPr>
          <a:xfrm>
            <a:off x="4212670" y="3546945"/>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grpSp>
        <p:nvGrpSpPr>
          <p:cNvPr id="140" name="グループ化 139"/>
          <p:cNvGrpSpPr>
            <a:grpSpLocks noChangeAspect="1"/>
          </p:cNvGrpSpPr>
          <p:nvPr/>
        </p:nvGrpSpPr>
        <p:grpSpPr>
          <a:xfrm>
            <a:off x="5087742" y="4203170"/>
            <a:ext cx="243057" cy="779019"/>
            <a:chOff x="4608962" y="3861048"/>
            <a:chExt cx="755126" cy="2257212"/>
          </a:xfrm>
        </p:grpSpPr>
        <p:sp>
          <p:nvSpPr>
            <p:cNvPr id="352" name="メモ 35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3" name="メモ 35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4" name="メモ 35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5" name="テキスト ボックス 35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56" name="二等辺三角形 35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1" name="グループ化 140"/>
          <p:cNvGrpSpPr>
            <a:grpSpLocks noChangeAspect="1"/>
          </p:cNvGrpSpPr>
          <p:nvPr/>
        </p:nvGrpSpPr>
        <p:grpSpPr>
          <a:xfrm>
            <a:off x="5331624" y="4208269"/>
            <a:ext cx="243057" cy="779019"/>
            <a:chOff x="4608962" y="3861048"/>
            <a:chExt cx="755126" cy="2257212"/>
          </a:xfrm>
        </p:grpSpPr>
        <p:sp>
          <p:nvSpPr>
            <p:cNvPr id="347" name="メモ 34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8" name="メモ 34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9" name="メモ 34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0" name="テキスト ボックス 34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51" name="二等辺三角形 35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2" name="グループ化 141"/>
          <p:cNvGrpSpPr>
            <a:grpSpLocks noChangeAspect="1"/>
          </p:cNvGrpSpPr>
          <p:nvPr/>
        </p:nvGrpSpPr>
        <p:grpSpPr>
          <a:xfrm>
            <a:off x="5573910" y="4208269"/>
            <a:ext cx="243057" cy="779019"/>
            <a:chOff x="4608962" y="3861048"/>
            <a:chExt cx="755126" cy="2257212"/>
          </a:xfrm>
        </p:grpSpPr>
        <p:sp>
          <p:nvSpPr>
            <p:cNvPr id="342" name="メモ 34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3" name="メモ 34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4" name="メモ 34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5" name="テキスト ボックス 34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46" name="二等辺三角形 34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3" name="グループ化 142"/>
          <p:cNvGrpSpPr>
            <a:grpSpLocks noChangeAspect="1"/>
          </p:cNvGrpSpPr>
          <p:nvPr/>
        </p:nvGrpSpPr>
        <p:grpSpPr>
          <a:xfrm>
            <a:off x="5087742" y="4496252"/>
            <a:ext cx="243057" cy="779019"/>
            <a:chOff x="4608962" y="3861048"/>
            <a:chExt cx="755126" cy="2257212"/>
          </a:xfrm>
        </p:grpSpPr>
        <p:sp>
          <p:nvSpPr>
            <p:cNvPr id="337" name="メモ 33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8" name="メモ 33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9" name="メモ 33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0" name="テキスト ボックス 33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41" name="二等辺三角形 34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4" name="グループ化 143"/>
          <p:cNvGrpSpPr>
            <a:grpSpLocks noChangeAspect="1"/>
          </p:cNvGrpSpPr>
          <p:nvPr/>
        </p:nvGrpSpPr>
        <p:grpSpPr>
          <a:xfrm>
            <a:off x="5331624" y="4501352"/>
            <a:ext cx="243057" cy="779019"/>
            <a:chOff x="4608962" y="3861048"/>
            <a:chExt cx="755126" cy="2257212"/>
          </a:xfrm>
        </p:grpSpPr>
        <p:sp>
          <p:nvSpPr>
            <p:cNvPr id="332" name="メモ 33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3" name="メモ 33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4" name="メモ 33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5" name="テキスト ボックス 33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36" name="二等辺三角形 33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5" name="グループ化 144"/>
          <p:cNvGrpSpPr>
            <a:grpSpLocks noChangeAspect="1"/>
          </p:cNvGrpSpPr>
          <p:nvPr/>
        </p:nvGrpSpPr>
        <p:grpSpPr>
          <a:xfrm>
            <a:off x="5573910" y="4501352"/>
            <a:ext cx="243057" cy="779019"/>
            <a:chOff x="4608962" y="3861048"/>
            <a:chExt cx="755126" cy="2257212"/>
          </a:xfrm>
        </p:grpSpPr>
        <p:sp>
          <p:nvSpPr>
            <p:cNvPr id="327" name="メモ 32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8" name="メモ 32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9" name="メモ 32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0" name="テキスト ボックス 32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31" name="二等辺三角形 33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6" name="グループ化 145"/>
          <p:cNvGrpSpPr>
            <a:grpSpLocks noChangeAspect="1"/>
          </p:cNvGrpSpPr>
          <p:nvPr/>
        </p:nvGrpSpPr>
        <p:grpSpPr>
          <a:xfrm>
            <a:off x="5106468" y="4802298"/>
            <a:ext cx="243057" cy="779019"/>
            <a:chOff x="4608962" y="3861048"/>
            <a:chExt cx="755126" cy="2257212"/>
          </a:xfrm>
        </p:grpSpPr>
        <p:sp>
          <p:nvSpPr>
            <p:cNvPr id="322" name="メモ 32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3" name="メモ 32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4" name="メモ 32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5" name="テキスト ボックス 32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26" name="二等辺三角形 32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7" name="グループ化 146"/>
          <p:cNvGrpSpPr>
            <a:grpSpLocks noChangeAspect="1"/>
          </p:cNvGrpSpPr>
          <p:nvPr/>
        </p:nvGrpSpPr>
        <p:grpSpPr>
          <a:xfrm>
            <a:off x="5350349" y="4807397"/>
            <a:ext cx="243057" cy="779019"/>
            <a:chOff x="4608962" y="3861048"/>
            <a:chExt cx="755126" cy="2257212"/>
          </a:xfrm>
        </p:grpSpPr>
        <p:sp>
          <p:nvSpPr>
            <p:cNvPr id="317" name="メモ 31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8" name="メモ 31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9" name="メモ 31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0" name="テキスト ボックス 31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21" name="二等辺三角形 32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8" name="グループ化 147"/>
          <p:cNvGrpSpPr>
            <a:grpSpLocks noChangeAspect="1"/>
          </p:cNvGrpSpPr>
          <p:nvPr/>
        </p:nvGrpSpPr>
        <p:grpSpPr>
          <a:xfrm>
            <a:off x="5592636" y="4807397"/>
            <a:ext cx="243057" cy="779019"/>
            <a:chOff x="4608962" y="3861048"/>
            <a:chExt cx="755126" cy="2257212"/>
          </a:xfrm>
        </p:grpSpPr>
        <p:sp>
          <p:nvSpPr>
            <p:cNvPr id="312" name="メモ 31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3" name="メモ 31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4" name="メモ 31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5" name="テキスト ボックス 31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16" name="二等辺三角形 31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9" name="グループ化 148"/>
          <p:cNvGrpSpPr>
            <a:grpSpLocks noChangeAspect="1"/>
          </p:cNvGrpSpPr>
          <p:nvPr/>
        </p:nvGrpSpPr>
        <p:grpSpPr>
          <a:xfrm>
            <a:off x="5106468" y="5084156"/>
            <a:ext cx="243057" cy="779019"/>
            <a:chOff x="4608962" y="3861048"/>
            <a:chExt cx="755126" cy="2257212"/>
          </a:xfrm>
        </p:grpSpPr>
        <p:sp>
          <p:nvSpPr>
            <p:cNvPr id="307" name="メモ 30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8" name="メモ 30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9" name="メモ 30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11" name="二等辺三角形 31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0" name="グループ化 149"/>
          <p:cNvGrpSpPr>
            <a:grpSpLocks noChangeAspect="1"/>
          </p:cNvGrpSpPr>
          <p:nvPr/>
        </p:nvGrpSpPr>
        <p:grpSpPr>
          <a:xfrm>
            <a:off x="5350349" y="5089256"/>
            <a:ext cx="243057" cy="779019"/>
            <a:chOff x="4608962" y="3861048"/>
            <a:chExt cx="755126" cy="2257212"/>
          </a:xfrm>
        </p:grpSpPr>
        <p:sp>
          <p:nvSpPr>
            <p:cNvPr id="302" name="メモ 30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3" name="メモ 30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4" name="メモ 30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5" name="テキスト ボックス 30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06" name="二等辺三角形 30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1" name="グループ化 150"/>
          <p:cNvGrpSpPr>
            <a:grpSpLocks noChangeAspect="1"/>
          </p:cNvGrpSpPr>
          <p:nvPr/>
        </p:nvGrpSpPr>
        <p:grpSpPr>
          <a:xfrm>
            <a:off x="5592636" y="5089256"/>
            <a:ext cx="243057" cy="779019"/>
            <a:chOff x="4608962" y="3861048"/>
            <a:chExt cx="755126" cy="2257212"/>
          </a:xfrm>
        </p:grpSpPr>
        <p:sp>
          <p:nvSpPr>
            <p:cNvPr id="297" name="メモ 29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8" name="メモ 29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9" name="メモ 29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0" name="テキスト ボックス 29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01" name="二等辺三角形 30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2" name="グループ化 151"/>
          <p:cNvGrpSpPr>
            <a:grpSpLocks noChangeAspect="1"/>
          </p:cNvGrpSpPr>
          <p:nvPr/>
        </p:nvGrpSpPr>
        <p:grpSpPr>
          <a:xfrm>
            <a:off x="5098138" y="5388799"/>
            <a:ext cx="243057" cy="525104"/>
            <a:chOff x="4608962" y="3861048"/>
            <a:chExt cx="755126" cy="1521492"/>
          </a:xfrm>
        </p:grpSpPr>
        <p:sp>
          <p:nvSpPr>
            <p:cNvPr id="292" name="メモ 29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3" name="メモ 29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4" name="メモ 29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5" name="テキスト ボックス 294"/>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296" name="二等辺三角形 29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3" name="グループ化 152"/>
          <p:cNvGrpSpPr>
            <a:grpSpLocks noChangeAspect="1"/>
          </p:cNvGrpSpPr>
          <p:nvPr/>
        </p:nvGrpSpPr>
        <p:grpSpPr>
          <a:xfrm>
            <a:off x="5342019" y="5393900"/>
            <a:ext cx="243057" cy="548187"/>
            <a:chOff x="4608962" y="3861048"/>
            <a:chExt cx="755126" cy="1588375"/>
          </a:xfrm>
        </p:grpSpPr>
        <p:sp>
          <p:nvSpPr>
            <p:cNvPr id="287" name="メモ 28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8" name="メモ 28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9" name="メモ 28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0" name="テキスト ボックス 289"/>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91" name="二等辺三角形 29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4" name="グループ化 153"/>
          <p:cNvGrpSpPr>
            <a:grpSpLocks noChangeAspect="1"/>
          </p:cNvGrpSpPr>
          <p:nvPr/>
        </p:nvGrpSpPr>
        <p:grpSpPr>
          <a:xfrm>
            <a:off x="5584306" y="5393900"/>
            <a:ext cx="243057" cy="548187"/>
            <a:chOff x="4608962" y="3861048"/>
            <a:chExt cx="755126" cy="1588375"/>
          </a:xfrm>
        </p:grpSpPr>
        <p:sp>
          <p:nvSpPr>
            <p:cNvPr id="282" name="メモ 28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3" name="メモ 28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4" name="メモ 28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5" name="テキスト ボックス 284"/>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86" name="二等辺三角形 28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55" name="角丸四角形 154"/>
          <p:cNvSpPr/>
          <p:nvPr/>
        </p:nvSpPr>
        <p:spPr>
          <a:xfrm>
            <a:off x="5054533" y="4150783"/>
            <a:ext cx="821822" cy="165102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6" name="正方形/長方形 155"/>
          <p:cNvSpPr/>
          <p:nvPr/>
        </p:nvSpPr>
        <p:spPr>
          <a:xfrm>
            <a:off x="5102672" y="4779784"/>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学協会</a:t>
            </a:r>
          </a:p>
        </p:txBody>
      </p:sp>
      <p:sp>
        <p:nvSpPr>
          <p:cNvPr id="157" name="角丸四角形 156"/>
          <p:cNvSpPr/>
          <p:nvPr/>
        </p:nvSpPr>
        <p:spPr>
          <a:xfrm>
            <a:off x="5081518" y="3594054"/>
            <a:ext cx="775685" cy="5942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ja-JP" sz="1200" b="1" dirty="0">
              <a:solidFill>
                <a:prstClr val="white"/>
              </a:solidFill>
              <a:latin typeface="Meiryo UI" panose="020B0604030504040204" pitchFamily="50" charset="-128"/>
              <a:ea typeface="Meiryo UI" panose="020B0604030504040204" pitchFamily="50" charset="-128"/>
            </a:endParaRPr>
          </a:p>
        </p:txBody>
      </p:sp>
      <p:sp>
        <p:nvSpPr>
          <p:cNvPr id="158" name="右矢印 157"/>
          <p:cNvSpPr/>
          <p:nvPr/>
        </p:nvSpPr>
        <p:spPr>
          <a:xfrm rot="5031559" flipH="1">
            <a:off x="5704432" y="3124852"/>
            <a:ext cx="1174277"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59" name="グループ化 158"/>
          <p:cNvGrpSpPr>
            <a:grpSpLocks noChangeAspect="1"/>
          </p:cNvGrpSpPr>
          <p:nvPr/>
        </p:nvGrpSpPr>
        <p:grpSpPr>
          <a:xfrm>
            <a:off x="6222617" y="4173849"/>
            <a:ext cx="262842" cy="324834"/>
            <a:chOff x="6143716" y="3802634"/>
            <a:chExt cx="804548" cy="994518"/>
          </a:xfrm>
        </p:grpSpPr>
        <p:sp>
          <p:nvSpPr>
            <p:cNvPr id="280" name="フローチャート: 複数書類 27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1" name="二等辺三角形 28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0" name="グループ化 159"/>
          <p:cNvGrpSpPr>
            <a:grpSpLocks noChangeAspect="1"/>
          </p:cNvGrpSpPr>
          <p:nvPr/>
        </p:nvGrpSpPr>
        <p:grpSpPr>
          <a:xfrm>
            <a:off x="6441676" y="4165579"/>
            <a:ext cx="262842" cy="324834"/>
            <a:chOff x="6143716" y="3802634"/>
            <a:chExt cx="804548" cy="994518"/>
          </a:xfrm>
        </p:grpSpPr>
        <p:sp>
          <p:nvSpPr>
            <p:cNvPr id="278" name="フローチャート: 複数書類 27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9" name="二等辺三角形 27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1" name="グループ化 160"/>
          <p:cNvGrpSpPr>
            <a:grpSpLocks noChangeAspect="1"/>
          </p:cNvGrpSpPr>
          <p:nvPr/>
        </p:nvGrpSpPr>
        <p:grpSpPr>
          <a:xfrm>
            <a:off x="6003557" y="4165579"/>
            <a:ext cx="262842" cy="324834"/>
            <a:chOff x="6143716" y="3802634"/>
            <a:chExt cx="804548" cy="994518"/>
          </a:xfrm>
        </p:grpSpPr>
        <p:sp>
          <p:nvSpPr>
            <p:cNvPr id="276" name="フローチャート: 複数書類 27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7" name="二等辺三角形 27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2" name="グループ化 161"/>
          <p:cNvGrpSpPr>
            <a:grpSpLocks noChangeAspect="1"/>
          </p:cNvGrpSpPr>
          <p:nvPr/>
        </p:nvGrpSpPr>
        <p:grpSpPr>
          <a:xfrm>
            <a:off x="6222646" y="4480464"/>
            <a:ext cx="262842" cy="324834"/>
            <a:chOff x="6143716" y="3802634"/>
            <a:chExt cx="804548" cy="994518"/>
          </a:xfrm>
        </p:grpSpPr>
        <p:sp>
          <p:nvSpPr>
            <p:cNvPr id="274" name="フローチャート: 複数書類 27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5" name="二等辺三角形 27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3" name="グループ化 162"/>
          <p:cNvGrpSpPr>
            <a:grpSpLocks noChangeAspect="1"/>
          </p:cNvGrpSpPr>
          <p:nvPr/>
        </p:nvGrpSpPr>
        <p:grpSpPr>
          <a:xfrm>
            <a:off x="6441705" y="4472195"/>
            <a:ext cx="262842" cy="324834"/>
            <a:chOff x="6143716" y="3802634"/>
            <a:chExt cx="804548" cy="994518"/>
          </a:xfrm>
        </p:grpSpPr>
        <p:sp>
          <p:nvSpPr>
            <p:cNvPr id="272" name="フローチャート: 複数書類 27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3" name="二等辺三角形 27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4" name="グループ化 163"/>
          <p:cNvGrpSpPr>
            <a:grpSpLocks noChangeAspect="1"/>
          </p:cNvGrpSpPr>
          <p:nvPr/>
        </p:nvGrpSpPr>
        <p:grpSpPr>
          <a:xfrm>
            <a:off x="6003586" y="4472195"/>
            <a:ext cx="262842" cy="324834"/>
            <a:chOff x="6143716" y="3802634"/>
            <a:chExt cx="804548" cy="994518"/>
          </a:xfrm>
        </p:grpSpPr>
        <p:sp>
          <p:nvSpPr>
            <p:cNvPr id="270" name="フローチャート: 複数書類 26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1" name="二等辺三角形 27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5" name="グループ化 164"/>
          <p:cNvGrpSpPr>
            <a:grpSpLocks noChangeAspect="1"/>
          </p:cNvGrpSpPr>
          <p:nvPr/>
        </p:nvGrpSpPr>
        <p:grpSpPr>
          <a:xfrm>
            <a:off x="6222617" y="4787080"/>
            <a:ext cx="262842" cy="324834"/>
            <a:chOff x="6143716" y="3802634"/>
            <a:chExt cx="804548" cy="994518"/>
          </a:xfrm>
        </p:grpSpPr>
        <p:sp>
          <p:nvSpPr>
            <p:cNvPr id="268" name="フローチャート: 複数書類 26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9" name="二等辺三角形 26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6" name="グループ化 165"/>
          <p:cNvGrpSpPr>
            <a:grpSpLocks noChangeAspect="1"/>
          </p:cNvGrpSpPr>
          <p:nvPr/>
        </p:nvGrpSpPr>
        <p:grpSpPr>
          <a:xfrm>
            <a:off x="6441676" y="4778810"/>
            <a:ext cx="262842" cy="324834"/>
            <a:chOff x="6143716" y="3802634"/>
            <a:chExt cx="804548" cy="994518"/>
          </a:xfrm>
        </p:grpSpPr>
        <p:sp>
          <p:nvSpPr>
            <p:cNvPr id="266" name="フローチャート: 複数書類 26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7" name="二等辺三角形 26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7" name="グループ化 166"/>
          <p:cNvGrpSpPr>
            <a:grpSpLocks noChangeAspect="1"/>
          </p:cNvGrpSpPr>
          <p:nvPr/>
        </p:nvGrpSpPr>
        <p:grpSpPr>
          <a:xfrm>
            <a:off x="6003557" y="4778810"/>
            <a:ext cx="262842" cy="324834"/>
            <a:chOff x="6143716" y="3802634"/>
            <a:chExt cx="804548" cy="994518"/>
          </a:xfrm>
        </p:grpSpPr>
        <p:sp>
          <p:nvSpPr>
            <p:cNvPr id="264" name="フローチャート: 複数書類 26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5" name="二等辺三角形 26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8" name="グループ化 167"/>
          <p:cNvGrpSpPr>
            <a:grpSpLocks noChangeAspect="1"/>
          </p:cNvGrpSpPr>
          <p:nvPr/>
        </p:nvGrpSpPr>
        <p:grpSpPr>
          <a:xfrm>
            <a:off x="6222617" y="5093696"/>
            <a:ext cx="262842" cy="324834"/>
            <a:chOff x="6143716" y="3802634"/>
            <a:chExt cx="804548" cy="994518"/>
          </a:xfrm>
        </p:grpSpPr>
        <p:sp>
          <p:nvSpPr>
            <p:cNvPr id="262" name="フローチャート: 複数書類 26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3" name="二等辺三角形 26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9" name="グループ化 168"/>
          <p:cNvGrpSpPr>
            <a:grpSpLocks noChangeAspect="1"/>
          </p:cNvGrpSpPr>
          <p:nvPr/>
        </p:nvGrpSpPr>
        <p:grpSpPr>
          <a:xfrm>
            <a:off x="6441676" y="5085426"/>
            <a:ext cx="262842" cy="324834"/>
            <a:chOff x="6143716" y="3802634"/>
            <a:chExt cx="804548" cy="994518"/>
          </a:xfrm>
        </p:grpSpPr>
        <p:sp>
          <p:nvSpPr>
            <p:cNvPr id="260" name="フローチャート: 複数書類 25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1" name="二等辺三角形 26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0" name="グループ化 169"/>
          <p:cNvGrpSpPr>
            <a:grpSpLocks noChangeAspect="1"/>
          </p:cNvGrpSpPr>
          <p:nvPr/>
        </p:nvGrpSpPr>
        <p:grpSpPr>
          <a:xfrm>
            <a:off x="6003557" y="5085426"/>
            <a:ext cx="262842" cy="324834"/>
            <a:chOff x="6143716" y="3802634"/>
            <a:chExt cx="804548" cy="994518"/>
          </a:xfrm>
        </p:grpSpPr>
        <p:sp>
          <p:nvSpPr>
            <p:cNvPr id="258" name="フローチャート: 複数書類 25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9" name="二等辺三角形 25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1" name="グループ化 170"/>
          <p:cNvGrpSpPr>
            <a:grpSpLocks noChangeAspect="1"/>
          </p:cNvGrpSpPr>
          <p:nvPr/>
        </p:nvGrpSpPr>
        <p:grpSpPr>
          <a:xfrm>
            <a:off x="6222646" y="5400311"/>
            <a:ext cx="262842" cy="324834"/>
            <a:chOff x="6143716" y="3802634"/>
            <a:chExt cx="804548" cy="994518"/>
          </a:xfrm>
        </p:grpSpPr>
        <p:sp>
          <p:nvSpPr>
            <p:cNvPr id="256" name="フローチャート: 複数書類 25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7" name="二等辺三角形 25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2" name="グループ化 171"/>
          <p:cNvGrpSpPr>
            <a:grpSpLocks noChangeAspect="1"/>
          </p:cNvGrpSpPr>
          <p:nvPr/>
        </p:nvGrpSpPr>
        <p:grpSpPr>
          <a:xfrm>
            <a:off x="6441705" y="5392042"/>
            <a:ext cx="262842" cy="324834"/>
            <a:chOff x="6143716" y="3802634"/>
            <a:chExt cx="804548" cy="994518"/>
          </a:xfrm>
        </p:grpSpPr>
        <p:sp>
          <p:nvSpPr>
            <p:cNvPr id="254" name="フローチャート: 複数書類 25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5" name="二等辺三角形 25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3" name="グループ化 172"/>
          <p:cNvGrpSpPr>
            <a:grpSpLocks noChangeAspect="1"/>
          </p:cNvGrpSpPr>
          <p:nvPr/>
        </p:nvGrpSpPr>
        <p:grpSpPr>
          <a:xfrm>
            <a:off x="6003586" y="5392042"/>
            <a:ext cx="262842" cy="324834"/>
            <a:chOff x="6143716" y="3802634"/>
            <a:chExt cx="804548" cy="994518"/>
          </a:xfrm>
        </p:grpSpPr>
        <p:sp>
          <p:nvSpPr>
            <p:cNvPr id="252" name="フローチャート: 複数書類 25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3" name="二等辺三角形 25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74" name="角丸四角形 173"/>
          <p:cNvSpPr/>
          <p:nvPr/>
        </p:nvSpPr>
        <p:spPr>
          <a:xfrm>
            <a:off x="5960946" y="4113617"/>
            <a:ext cx="787415" cy="1644587"/>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5" name="正方形/長方形 174"/>
          <p:cNvSpPr/>
          <p:nvPr/>
        </p:nvSpPr>
        <p:spPr>
          <a:xfrm>
            <a:off x="5966288" y="4772272"/>
            <a:ext cx="777785"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公文書館</a:t>
            </a:r>
          </a:p>
        </p:txBody>
      </p:sp>
      <p:sp>
        <p:nvSpPr>
          <p:cNvPr id="176" name="角丸四角形 175"/>
          <p:cNvSpPr/>
          <p:nvPr/>
        </p:nvSpPr>
        <p:spPr>
          <a:xfrm>
            <a:off x="5917132" y="3818647"/>
            <a:ext cx="810000"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white"/>
              </a:solidFill>
              <a:latin typeface="Meiryo UI" panose="020B0604030504040204" pitchFamily="50" charset="-128"/>
              <a:ea typeface="Meiryo UI" panose="020B0604030504040204" pitchFamily="50" charset="-128"/>
            </a:endParaRPr>
          </a:p>
        </p:txBody>
      </p:sp>
      <p:sp>
        <p:nvSpPr>
          <p:cNvPr id="177" name="右矢印 176"/>
          <p:cNvSpPr/>
          <p:nvPr/>
        </p:nvSpPr>
        <p:spPr>
          <a:xfrm rot="3861406" flipH="1">
            <a:off x="6267352" y="2985090"/>
            <a:ext cx="1268219"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8" name="額縁 177"/>
          <p:cNvSpPr/>
          <p:nvPr/>
        </p:nvSpPr>
        <p:spPr>
          <a:xfrm>
            <a:off x="7137974" y="419609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9" name="額縁 178"/>
          <p:cNvSpPr/>
          <p:nvPr/>
        </p:nvSpPr>
        <p:spPr>
          <a:xfrm>
            <a:off x="7113161" y="417373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0" name="額縁 179"/>
          <p:cNvSpPr/>
          <p:nvPr/>
        </p:nvSpPr>
        <p:spPr>
          <a:xfrm>
            <a:off x="7090935" y="415151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1" name="二等辺三角形 180"/>
          <p:cNvSpPr/>
          <p:nvPr/>
        </p:nvSpPr>
        <p:spPr>
          <a:xfrm>
            <a:off x="7080118" y="406263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2" name="額縁 181"/>
          <p:cNvSpPr/>
          <p:nvPr/>
        </p:nvSpPr>
        <p:spPr>
          <a:xfrm>
            <a:off x="7346814" y="41960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3" name="額縁 182"/>
          <p:cNvSpPr/>
          <p:nvPr/>
        </p:nvSpPr>
        <p:spPr>
          <a:xfrm>
            <a:off x="7322000" y="417372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4" name="額縁 183"/>
          <p:cNvSpPr/>
          <p:nvPr/>
        </p:nvSpPr>
        <p:spPr>
          <a:xfrm>
            <a:off x="7299775" y="415150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5" name="二等辺三角形 184"/>
          <p:cNvSpPr/>
          <p:nvPr/>
        </p:nvSpPr>
        <p:spPr>
          <a:xfrm>
            <a:off x="7288958" y="406262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6" name="額縁 185"/>
          <p:cNvSpPr/>
          <p:nvPr/>
        </p:nvSpPr>
        <p:spPr>
          <a:xfrm>
            <a:off x="6939348" y="41960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7" name="額縁 186"/>
          <p:cNvSpPr/>
          <p:nvPr/>
        </p:nvSpPr>
        <p:spPr>
          <a:xfrm>
            <a:off x="6914535" y="417372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8" name="額縁 187"/>
          <p:cNvSpPr/>
          <p:nvPr/>
        </p:nvSpPr>
        <p:spPr>
          <a:xfrm>
            <a:off x="6892310" y="415150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9" name="二等辺三角形 188"/>
          <p:cNvSpPr/>
          <p:nvPr/>
        </p:nvSpPr>
        <p:spPr>
          <a:xfrm>
            <a:off x="6881492" y="406262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0" name="額縁 189"/>
          <p:cNvSpPr/>
          <p:nvPr/>
        </p:nvSpPr>
        <p:spPr>
          <a:xfrm>
            <a:off x="7137974" y="449236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1" name="額縁 190"/>
          <p:cNvSpPr/>
          <p:nvPr/>
        </p:nvSpPr>
        <p:spPr>
          <a:xfrm>
            <a:off x="7113161" y="447000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2" name="額縁 191"/>
          <p:cNvSpPr/>
          <p:nvPr/>
        </p:nvSpPr>
        <p:spPr>
          <a:xfrm>
            <a:off x="7090935" y="444778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3" name="二等辺三角形 192"/>
          <p:cNvSpPr/>
          <p:nvPr/>
        </p:nvSpPr>
        <p:spPr>
          <a:xfrm>
            <a:off x="7080118" y="4358902"/>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4" name="額縁 193"/>
          <p:cNvSpPr/>
          <p:nvPr/>
        </p:nvSpPr>
        <p:spPr>
          <a:xfrm>
            <a:off x="7346814" y="4492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5" name="額縁 194"/>
          <p:cNvSpPr/>
          <p:nvPr/>
        </p:nvSpPr>
        <p:spPr>
          <a:xfrm>
            <a:off x="7322000" y="446999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6" name="額縁 195"/>
          <p:cNvSpPr/>
          <p:nvPr/>
        </p:nvSpPr>
        <p:spPr>
          <a:xfrm>
            <a:off x="7299775" y="44477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7" name="二等辺三角形 196"/>
          <p:cNvSpPr/>
          <p:nvPr/>
        </p:nvSpPr>
        <p:spPr>
          <a:xfrm>
            <a:off x="7288958" y="435889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8" name="額縁 197"/>
          <p:cNvSpPr/>
          <p:nvPr/>
        </p:nvSpPr>
        <p:spPr>
          <a:xfrm>
            <a:off x="6939348" y="4492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9" name="額縁 198"/>
          <p:cNvSpPr/>
          <p:nvPr/>
        </p:nvSpPr>
        <p:spPr>
          <a:xfrm>
            <a:off x="6914535" y="446999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0" name="額縁 199"/>
          <p:cNvSpPr/>
          <p:nvPr/>
        </p:nvSpPr>
        <p:spPr>
          <a:xfrm>
            <a:off x="6892310" y="44477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1" name="二等辺三角形 200"/>
          <p:cNvSpPr/>
          <p:nvPr/>
        </p:nvSpPr>
        <p:spPr>
          <a:xfrm>
            <a:off x="6881492" y="435889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2" name="額縁 201"/>
          <p:cNvSpPr/>
          <p:nvPr/>
        </p:nvSpPr>
        <p:spPr>
          <a:xfrm>
            <a:off x="7137974" y="48230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3" name="額縁 202"/>
          <p:cNvSpPr/>
          <p:nvPr/>
        </p:nvSpPr>
        <p:spPr>
          <a:xfrm>
            <a:off x="7113161" y="480071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4" name="額縁 203"/>
          <p:cNvSpPr/>
          <p:nvPr/>
        </p:nvSpPr>
        <p:spPr>
          <a:xfrm>
            <a:off x="7090935" y="47784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5" name="二等辺三角形 204"/>
          <p:cNvSpPr/>
          <p:nvPr/>
        </p:nvSpPr>
        <p:spPr>
          <a:xfrm>
            <a:off x="7080118" y="46896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6" name="額縁 205"/>
          <p:cNvSpPr/>
          <p:nvPr/>
        </p:nvSpPr>
        <p:spPr>
          <a:xfrm>
            <a:off x="7346814" y="48230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7" name="額縁 206"/>
          <p:cNvSpPr/>
          <p:nvPr/>
        </p:nvSpPr>
        <p:spPr>
          <a:xfrm>
            <a:off x="7322000" y="480071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8" name="額縁 207"/>
          <p:cNvSpPr/>
          <p:nvPr/>
        </p:nvSpPr>
        <p:spPr>
          <a:xfrm>
            <a:off x="7299775" y="47784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9" name="二等辺三角形 208"/>
          <p:cNvSpPr/>
          <p:nvPr/>
        </p:nvSpPr>
        <p:spPr>
          <a:xfrm>
            <a:off x="7288958" y="468960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0" name="額縁 209"/>
          <p:cNvSpPr/>
          <p:nvPr/>
        </p:nvSpPr>
        <p:spPr>
          <a:xfrm>
            <a:off x="6939348" y="48230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1" name="額縁 210"/>
          <p:cNvSpPr/>
          <p:nvPr/>
        </p:nvSpPr>
        <p:spPr>
          <a:xfrm>
            <a:off x="6914535" y="480071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2" name="額縁 211"/>
          <p:cNvSpPr/>
          <p:nvPr/>
        </p:nvSpPr>
        <p:spPr>
          <a:xfrm>
            <a:off x="6892310" y="47784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3" name="二等辺三角形 212"/>
          <p:cNvSpPr/>
          <p:nvPr/>
        </p:nvSpPr>
        <p:spPr>
          <a:xfrm>
            <a:off x="6881492" y="468960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4" name="額縁 213"/>
          <p:cNvSpPr/>
          <p:nvPr/>
        </p:nvSpPr>
        <p:spPr>
          <a:xfrm>
            <a:off x="7137974" y="51563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5" name="額縁 214"/>
          <p:cNvSpPr/>
          <p:nvPr/>
        </p:nvSpPr>
        <p:spPr>
          <a:xfrm>
            <a:off x="7113161" y="513402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6" name="額縁 215"/>
          <p:cNvSpPr/>
          <p:nvPr/>
        </p:nvSpPr>
        <p:spPr>
          <a:xfrm>
            <a:off x="7090935" y="51118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7" name="二等辺三角形 216"/>
          <p:cNvSpPr/>
          <p:nvPr/>
        </p:nvSpPr>
        <p:spPr>
          <a:xfrm>
            <a:off x="7080118" y="50229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8" name="額縁 217"/>
          <p:cNvSpPr/>
          <p:nvPr/>
        </p:nvSpPr>
        <p:spPr>
          <a:xfrm>
            <a:off x="7346814" y="51563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9" name="額縁 218"/>
          <p:cNvSpPr/>
          <p:nvPr/>
        </p:nvSpPr>
        <p:spPr>
          <a:xfrm>
            <a:off x="7322000" y="513401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0" name="額縁 219"/>
          <p:cNvSpPr/>
          <p:nvPr/>
        </p:nvSpPr>
        <p:spPr>
          <a:xfrm>
            <a:off x="7299775" y="51117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1" name="二等辺三角形 220"/>
          <p:cNvSpPr/>
          <p:nvPr/>
        </p:nvSpPr>
        <p:spPr>
          <a:xfrm>
            <a:off x="7288958" y="50229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2" name="額縁 221"/>
          <p:cNvSpPr/>
          <p:nvPr/>
        </p:nvSpPr>
        <p:spPr>
          <a:xfrm>
            <a:off x="6939348" y="51563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3" name="額縁 222"/>
          <p:cNvSpPr/>
          <p:nvPr/>
        </p:nvSpPr>
        <p:spPr>
          <a:xfrm>
            <a:off x="6914535" y="513401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4" name="額縁 223"/>
          <p:cNvSpPr/>
          <p:nvPr/>
        </p:nvSpPr>
        <p:spPr>
          <a:xfrm>
            <a:off x="6892310" y="51117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5" name="二等辺三角形 224"/>
          <p:cNvSpPr/>
          <p:nvPr/>
        </p:nvSpPr>
        <p:spPr>
          <a:xfrm>
            <a:off x="6881492" y="50229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6" name="額縁 225"/>
          <p:cNvSpPr/>
          <p:nvPr/>
        </p:nvSpPr>
        <p:spPr>
          <a:xfrm>
            <a:off x="7137974" y="548969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7" name="額縁 226"/>
          <p:cNvSpPr/>
          <p:nvPr/>
        </p:nvSpPr>
        <p:spPr>
          <a:xfrm>
            <a:off x="7113161" y="546732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8" name="額縁 227"/>
          <p:cNvSpPr/>
          <p:nvPr/>
        </p:nvSpPr>
        <p:spPr>
          <a:xfrm>
            <a:off x="7090935" y="544510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9" name="二等辺三角形 228"/>
          <p:cNvSpPr/>
          <p:nvPr/>
        </p:nvSpPr>
        <p:spPr>
          <a:xfrm>
            <a:off x="7080118" y="535622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0" name="額縁 229"/>
          <p:cNvSpPr/>
          <p:nvPr/>
        </p:nvSpPr>
        <p:spPr>
          <a:xfrm>
            <a:off x="7346814" y="54896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1" name="額縁 230"/>
          <p:cNvSpPr/>
          <p:nvPr/>
        </p:nvSpPr>
        <p:spPr>
          <a:xfrm>
            <a:off x="7322000" y="546732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2" name="額縁 231"/>
          <p:cNvSpPr/>
          <p:nvPr/>
        </p:nvSpPr>
        <p:spPr>
          <a:xfrm>
            <a:off x="7299775" y="5445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3" name="二等辺三角形 232"/>
          <p:cNvSpPr/>
          <p:nvPr/>
        </p:nvSpPr>
        <p:spPr>
          <a:xfrm>
            <a:off x="7288958" y="53562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4" name="額縁 233"/>
          <p:cNvSpPr/>
          <p:nvPr/>
        </p:nvSpPr>
        <p:spPr>
          <a:xfrm>
            <a:off x="6939348" y="54896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5" name="額縁 234"/>
          <p:cNvSpPr/>
          <p:nvPr/>
        </p:nvSpPr>
        <p:spPr>
          <a:xfrm>
            <a:off x="6914535" y="546732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6" name="額縁 235"/>
          <p:cNvSpPr/>
          <p:nvPr/>
        </p:nvSpPr>
        <p:spPr>
          <a:xfrm>
            <a:off x="6892310" y="5445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7" name="二等辺三角形 236"/>
          <p:cNvSpPr/>
          <p:nvPr/>
        </p:nvSpPr>
        <p:spPr>
          <a:xfrm>
            <a:off x="6881492" y="53562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8" name="角丸四角形 237"/>
          <p:cNvSpPr/>
          <p:nvPr/>
        </p:nvSpPr>
        <p:spPr>
          <a:xfrm>
            <a:off x="6811167" y="3978152"/>
            <a:ext cx="784539" cy="1766681"/>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9" name="角丸四角形 238"/>
          <p:cNvSpPr/>
          <p:nvPr/>
        </p:nvSpPr>
        <p:spPr>
          <a:xfrm>
            <a:off x="6820514" y="3640897"/>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240" name="正方形/長方形 239"/>
          <p:cNvSpPr/>
          <p:nvPr/>
        </p:nvSpPr>
        <p:spPr>
          <a:xfrm>
            <a:off x="6854259" y="4561313"/>
            <a:ext cx="709329" cy="49138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美術館・</a:t>
            </a:r>
            <a:endParaRPr lang="en-US" altLang="ja-JP" sz="1275"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博物館</a:t>
            </a:r>
          </a:p>
        </p:txBody>
      </p:sp>
      <p:sp>
        <p:nvSpPr>
          <p:cNvPr id="241" name="右矢印 240"/>
          <p:cNvSpPr/>
          <p:nvPr/>
        </p:nvSpPr>
        <p:spPr>
          <a:xfrm rot="18994936">
            <a:off x="3625604" y="2875038"/>
            <a:ext cx="1738313"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2" name="右矢印 241"/>
          <p:cNvSpPr/>
          <p:nvPr/>
        </p:nvSpPr>
        <p:spPr>
          <a:xfrm rot="18994936">
            <a:off x="3389948" y="2818542"/>
            <a:ext cx="1902747"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3" name="右矢印 242"/>
          <p:cNvSpPr/>
          <p:nvPr/>
        </p:nvSpPr>
        <p:spPr>
          <a:xfrm rot="13594936">
            <a:off x="6845043" y="2893543"/>
            <a:ext cx="1831871"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4" name="右矢印 243"/>
          <p:cNvSpPr/>
          <p:nvPr/>
        </p:nvSpPr>
        <p:spPr>
          <a:xfrm rot="13594936">
            <a:off x="6779167" y="2947557"/>
            <a:ext cx="1643987"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5" name="右矢印 244"/>
          <p:cNvSpPr/>
          <p:nvPr/>
        </p:nvSpPr>
        <p:spPr>
          <a:xfrm rot="13594936">
            <a:off x="6666067" y="3063675"/>
            <a:ext cx="1667473"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6" name="角丸四角形 245"/>
          <p:cNvSpPr/>
          <p:nvPr/>
        </p:nvSpPr>
        <p:spPr>
          <a:xfrm>
            <a:off x="8086164" y="3914573"/>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7" name="角丸四角形 246"/>
          <p:cNvSpPr/>
          <p:nvPr/>
        </p:nvSpPr>
        <p:spPr>
          <a:xfrm>
            <a:off x="8003550" y="4222888"/>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8" name="角丸四角形 247"/>
          <p:cNvSpPr/>
          <p:nvPr/>
        </p:nvSpPr>
        <p:spPr>
          <a:xfrm>
            <a:off x="7857430" y="4431560"/>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9" name="角丸四角形 248"/>
          <p:cNvSpPr/>
          <p:nvPr/>
        </p:nvSpPr>
        <p:spPr>
          <a:xfrm>
            <a:off x="7689680" y="4695028"/>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0" name="正方形/長方形 249"/>
          <p:cNvSpPr/>
          <p:nvPr/>
        </p:nvSpPr>
        <p:spPr>
          <a:xfrm>
            <a:off x="7926721" y="4363815"/>
            <a:ext cx="797863" cy="4244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他の領域</a:t>
            </a:r>
          </a:p>
        </p:txBody>
      </p:sp>
      <p:sp>
        <p:nvSpPr>
          <p:cNvPr id="251" name="角丸四角形 250"/>
          <p:cNvSpPr/>
          <p:nvPr/>
        </p:nvSpPr>
        <p:spPr>
          <a:xfrm>
            <a:off x="7794333" y="3537010"/>
            <a:ext cx="1062280" cy="57365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477" name="角丸四角形吹き出し 476"/>
          <p:cNvSpPr/>
          <p:nvPr/>
        </p:nvSpPr>
        <p:spPr>
          <a:xfrm>
            <a:off x="1111563" y="2186861"/>
            <a:ext cx="2338143" cy="1247873"/>
          </a:xfrm>
          <a:prstGeom prst="wedgeRoundRectCallout">
            <a:avLst>
              <a:gd name="adj1" fmla="val 41658"/>
              <a:gd name="adj2" fmla="val 9887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公共図書館は、</a:t>
            </a:r>
            <a:r>
              <a:rPr lang="en-US" altLang="ja-JP"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が直接連携</a:t>
            </a:r>
          </a:p>
        </p:txBody>
      </p:sp>
      <p:sp>
        <p:nvSpPr>
          <p:cNvPr id="476" name="角丸四角形吹き出し 475"/>
          <p:cNvSpPr/>
          <p:nvPr/>
        </p:nvSpPr>
        <p:spPr>
          <a:xfrm>
            <a:off x="9094775" y="1472068"/>
            <a:ext cx="2621976" cy="1989363"/>
          </a:xfrm>
          <a:prstGeom prst="wedgeRoundRectCallout">
            <a:avLst>
              <a:gd name="adj1" fmla="val -72063"/>
              <a:gd name="adj2" fmla="val 5263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他の領域は、領域ごとの</a:t>
            </a:r>
            <a:r>
              <a:rPr lang="en-US" altLang="ja-JP"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（候補）との協力関係により連携拡張</a:t>
            </a:r>
          </a:p>
        </p:txBody>
      </p:sp>
      <p:sp>
        <p:nvSpPr>
          <p:cNvPr id="462" name="角丸四角形 461"/>
          <p:cNvSpPr/>
          <p:nvPr/>
        </p:nvSpPr>
        <p:spPr>
          <a:xfrm>
            <a:off x="4166777" y="3552316"/>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NII</a:t>
            </a: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464" name="角丸四角形 463"/>
          <p:cNvSpPr/>
          <p:nvPr/>
        </p:nvSpPr>
        <p:spPr>
          <a:xfrm>
            <a:off x="5008525" y="3524519"/>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JST</a:t>
            </a:r>
            <a:r>
              <a:rPr lang="ja-JP" altLang="en-US" sz="1350" b="1" dirty="0" err="1">
                <a:solidFill>
                  <a:prstClr val="white"/>
                </a:solidFill>
                <a:latin typeface="Meiryo UI" panose="020B0604030504040204" pitchFamily="50" charset="-128"/>
                <a:ea typeface="Meiryo UI" panose="020B0604030504040204" pitchFamily="50" charset="-128"/>
              </a:rPr>
              <a:t>、</a:t>
            </a:r>
            <a:r>
              <a:rPr lang="en-US" altLang="ja-JP" sz="1350" b="1" dirty="0">
                <a:solidFill>
                  <a:prstClr val="white"/>
                </a:solidFill>
                <a:latin typeface="Meiryo UI" panose="020B0604030504040204" pitchFamily="50" charset="-128"/>
                <a:ea typeface="Meiryo UI" panose="020B0604030504040204" pitchFamily="50" charset="-128"/>
              </a:rPr>
              <a:t>NII</a:t>
            </a:r>
          </a:p>
          <a:p>
            <a:pPr algn="ctr" fontAlgn="base">
              <a:spcBef>
                <a:spcPct val="0"/>
              </a:spcBef>
              <a:spcAft>
                <a:spcPct val="0"/>
              </a:spcAft>
            </a:pP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465" name="角丸四角形 464"/>
          <p:cNvSpPr/>
          <p:nvPr/>
        </p:nvSpPr>
        <p:spPr>
          <a:xfrm>
            <a:off x="5758561" y="3807042"/>
            <a:ext cx="1107503"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050" b="1" dirty="0">
                <a:solidFill>
                  <a:prstClr val="white"/>
                </a:solidFill>
                <a:latin typeface="Meiryo UI" panose="020B0604030504040204" pitchFamily="50" charset="-128"/>
                <a:ea typeface="Meiryo UI" panose="020B0604030504040204" pitchFamily="50" charset="-128"/>
              </a:rPr>
              <a:t>国立公文書館等と協力</a:t>
            </a:r>
            <a:endParaRPr lang="en-US" altLang="ja-JP" sz="1050" b="1" dirty="0">
              <a:solidFill>
                <a:prstClr val="white"/>
              </a:solidFill>
              <a:latin typeface="Meiryo UI" panose="020B0604030504040204" pitchFamily="50" charset="-128"/>
              <a:ea typeface="Meiryo UI" panose="020B0604030504040204" pitchFamily="50" charset="-128"/>
            </a:endParaRPr>
          </a:p>
        </p:txBody>
      </p:sp>
      <p:sp>
        <p:nvSpPr>
          <p:cNvPr id="466" name="角丸四角形 465"/>
          <p:cNvSpPr/>
          <p:nvPr/>
        </p:nvSpPr>
        <p:spPr>
          <a:xfrm>
            <a:off x="6748500" y="3638250"/>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文化庁</a:t>
            </a:r>
            <a:endParaRPr lang="en-US" altLang="ja-JP" sz="1275" b="1"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等と協力</a:t>
            </a:r>
          </a:p>
        </p:txBody>
      </p:sp>
      <p:sp>
        <p:nvSpPr>
          <p:cNvPr id="467" name="角丸四角形 466"/>
          <p:cNvSpPr/>
          <p:nvPr/>
        </p:nvSpPr>
        <p:spPr>
          <a:xfrm>
            <a:off x="7730870" y="3495150"/>
            <a:ext cx="1227444" cy="648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各領域の</a:t>
            </a:r>
            <a:r>
              <a:rPr lang="en-US" altLang="ja-JP" sz="1200" b="1" dirty="0">
                <a:solidFill>
                  <a:prstClr val="white"/>
                </a:solidFill>
                <a:latin typeface="Meiryo UI" panose="020B0604030504040204" pitchFamily="50" charset="-128"/>
                <a:ea typeface="Meiryo UI" panose="020B0604030504040204" pitchFamily="50" charset="-128"/>
              </a:rPr>
              <a:t>aggregator</a:t>
            </a:r>
          </a:p>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と協力</a:t>
            </a:r>
          </a:p>
        </p:txBody>
      </p:sp>
      <p:sp>
        <p:nvSpPr>
          <p:cNvPr id="468" name="正方形/長方形 467"/>
          <p:cNvSpPr/>
          <p:nvPr/>
        </p:nvSpPr>
        <p:spPr>
          <a:xfrm>
            <a:off x="3121126" y="4153452"/>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公共図書館</a:t>
            </a:r>
          </a:p>
        </p:txBody>
      </p:sp>
      <p:sp>
        <p:nvSpPr>
          <p:cNvPr id="469" name="正方形/長方形 468"/>
          <p:cNvSpPr/>
          <p:nvPr/>
        </p:nvSpPr>
        <p:spPr>
          <a:xfrm>
            <a:off x="4008000" y="4563126"/>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大学図書館</a:t>
            </a:r>
          </a:p>
        </p:txBody>
      </p:sp>
      <p:sp>
        <p:nvSpPr>
          <p:cNvPr id="470" name="円/楕円 469"/>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359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 </a:t>
            </a:r>
            <a:r>
              <a:rPr kumimoji="1" lang="en-US" altLang="ja-JP" dirty="0" smtClean="0"/>
              <a:t>NDL</a:t>
            </a:r>
            <a:r>
              <a:rPr kumimoji="1" lang="ja-JP" altLang="en-US" dirty="0" smtClean="0"/>
              <a:t>電子図書館サービスの全体像</a:t>
            </a:r>
            <a:endParaRPr kumimoji="1" lang="ja-JP" altLang="en-US" dirty="0"/>
          </a:p>
        </p:txBody>
      </p:sp>
      <p:pic>
        <p:nvPicPr>
          <p:cNvPr id="12291" name="Picture 2"/>
          <p:cNvPicPr>
            <a:picLocks noChangeAspect="1" noChangeArrowheads="1"/>
          </p:cNvPicPr>
          <p:nvPr/>
        </p:nvPicPr>
        <p:blipFill>
          <a:blip r:embed="rId3" cstate="print"/>
          <a:srcRect/>
          <a:stretch>
            <a:fillRect/>
          </a:stretch>
        </p:blipFill>
        <p:spPr bwMode="auto">
          <a:xfrm>
            <a:off x="6019800" y="3352800"/>
            <a:ext cx="152400" cy="152400"/>
          </a:xfrm>
          <a:prstGeom prst="rect">
            <a:avLst/>
          </a:prstGeom>
          <a:noFill/>
          <a:ln w="9525" algn="ctr">
            <a:noFill/>
            <a:miter lim="800000"/>
            <a:headEnd/>
            <a:tailEnd/>
          </a:ln>
        </p:spPr>
      </p:pic>
      <p:pic>
        <p:nvPicPr>
          <p:cNvPr id="12292" name="Picture 3"/>
          <p:cNvPicPr>
            <a:picLocks noChangeAspect="1" noChangeArrowheads="1"/>
          </p:cNvPicPr>
          <p:nvPr/>
        </p:nvPicPr>
        <p:blipFill>
          <a:blip r:embed="rId4" cstate="print"/>
          <a:srcRect/>
          <a:stretch>
            <a:fillRect/>
          </a:stretch>
        </p:blipFill>
        <p:spPr bwMode="auto">
          <a:xfrm>
            <a:off x="1745139" y="90805"/>
            <a:ext cx="8691562" cy="6419850"/>
          </a:xfrm>
          <a:prstGeom prst="rect">
            <a:avLst/>
          </a:prstGeom>
          <a:noFill/>
          <a:ln w="9525">
            <a:noFill/>
            <a:miter lim="800000"/>
            <a:headEnd/>
            <a:tailEnd/>
          </a:ln>
        </p:spPr>
      </p:pic>
      <p:sp>
        <p:nvSpPr>
          <p:cNvPr id="6" name="スライド番号プレースホルダ 5"/>
          <p:cNvSpPr>
            <a:spLocks noGrp="1"/>
          </p:cNvSpPr>
          <p:nvPr>
            <p:ph type="sldNum" sz="quarter" idx="12"/>
          </p:nvPr>
        </p:nvSpPr>
        <p:spPr/>
        <p:txBody>
          <a:bodyPr/>
          <a:lstStyle/>
          <a:p>
            <a:pPr>
              <a:defRPr/>
            </a:pPr>
            <a:fld id="{0B2B34E5-7F87-43F8-8E50-7B4643C98316}" type="slidenum">
              <a:rPr lang="en-US" altLang="ja-JP" smtClean="0"/>
              <a:pPr>
                <a:defRPr/>
              </a:pPr>
              <a:t>8</a:t>
            </a:fld>
            <a:endParaRPr lang="en-US" altLang="ja-JP"/>
          </a:p>
        </p:txBody>
      </p:sp>
      <p:sp>
        <p:nvSpPr>
          <p:cNvPr id="5" name="横巻き 4"/>
          <p:cNvSpPr/>
          <p:nvPr/>
        </p:nvSpPr>
        <p:spPr>
          <a:xfrm>
            <a:off x="10715915" y="172416"/>
            <a:ext cx="1024151"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b="1" dirty="0">
                <a:solidFill>
                  <a:srgbClr val="FF0000"/>
                </a:solidFill>
                <a:latin typeface="HG丸ｺﾞｼｯｸM-PRO" panose="020F0600000000000000" pitchFamily="50" charset="-128"/>
                <a:ea typeface="HG丸ｺﾞｼｯｸM-PRO" panose="020F0600000000000000" pitchFamily="50" charset="-128"/>
              </a:rPr>
              <a:t>2004</a:t>
            </a:r>
            <a:r>
              <a:rPr lang="ja-JP" altLang="en-US" sz="1100" b="1" dirty="0">
                <a:solidFill>
                  <a:srgbClr val="FF0000"/>
                </a:solidFill>
                <a:latin typeface="HG丸ｺﾞｼｯｸM-PRO" panose="020F0600000000000000" pitchFamily="50" charset="-128"/>
                <a:ea typeface="HG丸ｺﾞｼｯｸM-PRO" panose="020F0600000000000000" pitchFamily="50" charset="-128"/>
              </a:rPr>
              <a:t>年</a:t>
            </a:r>
          </a:p>
        </p:txBody>
      </p:sp>
      <p:sp>
        <p:nvSpPr>
          <p:cNvPr id="3" name="フッター プレースホルダー 2"/>
          <p:cNvSpPr>
            <a:spLocks noGrp="1"/>
          </p:cNvSpPr>
          <p:nvPr>
            <p:ph type="ftr" sz="quarter" idx="11"/>
          </p:nvPr>
        </p:nvSpPr>
        <p:spPr/>
        <p:txBody>
          <a:bodyPr/>
          <a:lstStyle/>
          <a:p>
            <a:endParaRPr kumimoji="0" lang="en-US" dirty="0"/>
          </a:p>
        </p:txBody>
      </p:sp>
      <p:sp>
        <p:nvSpPr>
          <p:cNvPr id="8" name="円/楕円 7"/>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05628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角丸四角形 84"/>
          <p:cNvSpPr/>
          <p:nvPr/>
        </p:nvSpPr>
        <p:spPr>
          <a:xfrm>
            <a:off x="1772459" y="3847764"/>
            <a:ext cx="8640960" cy="1701000"/>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 name="Rectangle 2"/>
          <p:cNvSpPr>
            <a:spLocks noGrp="1" noChangeArrowheads="1"/>
          </p:cNvSpPr>
          <p:nvPr>
            <p:ph type="title"/>
          </p:nvPr>
        </p:nvSpPr>
        <p:spPr>
          <a:xfrm>
            <a:off x="0" y="0"/>
            <a:ext cx="12192000" cy="941901"/>
          </a:xfrm>
        </p:spPr>
        <p:txBody>
          <a:bodyPr>
            <a:noAutofit/>
          </a:bodyPr>
          <a:lstStyle/>
          <a:p>
            <a:r>
              <a:rPr lang="ja-JP" altLang="en-US" sz="4000" dirty="0"/>
              <a:t>☆</a:t>
            </a:r>
            <a:r>
              <a:rPr lang="ja-JP" altLang="en-US" sz="4000" dirty="0" smtClean="0">
                <a:cs typeface="メイリオ" panose="020B0604030504040204" pitchFamily="50" charset="-128"/>
              </a:rPr>
              <a:t>メタデータ</a:t>
            </a:r>
            <a:r>
              <a:rPr lang="ja-JP" altLang="en-US" sz="4000" dirty="0">
                <a:cs typeface="メイリオ" panose="020B0604030504040204" pitchFamily="50" charset="-128"/>
              </a:rPr>
              <a:t>の流通において、</a:t>
            </a:r>
            <a:r>
              <a:rPr lang="en-US" altLang="ja-JP" sz="4000" dirty="0">
                <a:cs typeface="メイリオ" panose="020B0604030504040204" pitchFamily="50" charset="-128"/>
              </a:rPr>
              <a:t>NDL</a:t>
            </a:r>
            <a:r>
              <a:rPr lang="ja-JP" altLang="en-US" sz="4000" dirty="0">
                <a:cs typeface="メイリオ" panose="020B0604030504040204" pitchFamily="50" charset="-128"/>
              </a:rPr>
              <a:t>サーチが果たす役割</a:t>
            </a:r>
          </a:p>
        </p:txBody>
      </p:sp>
      <p:sp>
        <p:nvSpPr>
          <p:cNvPr id="10" name="スライド番号プレースホルダ 4"/>
          <p:cNvSpPr>
            <a:spLocks noGrp="1"/>
          </p:cNvSpPr>
          <p:nvPr>
            <p:ph type="sldNum" sz="quarter" idx="4294967295"/>
          </p:nvPr>
        </p:nvSpPr>
        <p:spPr>
          <a:xfrm>
            <a:off x="10164000" y="5582250"/>
            <a:ext cx="342900" cy="342900"/>
          </a:xfrm>
          <a:prstGeom prst="ellipse">
            <a:avLst/>
          </a:prstGeom>
        </p:spPr>
        <p:txBody>
          <a:bodyPr/>
          <a:lstStyle/>
          <a:p>
            <a:pPr>
              <a:defRPr/>
            </a:pPr>
            <a:r>
              <a:rPr lang="en-US" altLang="ja-JP" dirty="0"/>
              <a:t>9</a:t>
            </a:r>
            <a:endParaRPr lang="ja-JP" altLang="en-US" dirty="0"/>
          </a:p>
        </p:txBody>
      </p:sp>
      <p:sp>
        <p:nvSpPr>
          <p:cNvPr id="11" name="角丸四角形 10"/>
          <p:cNvSpPr/>
          <p:nvPr/>
        </p:nvSpPr>
        <p:spPr>
          <a:xfrm>
            <a:off x="1775520" y="1862826"/>
            <a:ext cx="8640960" cy="1313184"/>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3" name="Picture 2"/>
          <p:cNvPicPr>
            <a:picLocks noChangeAspect="1" noChangeArrowheads="1"/>
          </p:cNvPicPr>
          <p:nvPr/>
        </p:nvPicPr>
        <p:blipFill>
          <a:blip r:embed="rId3" cstate="print"/>
          <a:srcRect/>
          <a:stretch>
            <a:fillRect/>
          </a:stretch>
        </p:blipFill>
        <p:spPr bwMode="auto">
          <a:xfrm>
            <a:off x="5789201" y="3743518"/>
            <a:ext cx="635651" cy="443143"/>
          </a:xfrm>
          <a:prstGeom prst="rect">
            <a:avLst/>
          </a:prstGeom>
          <a:ln>
            <a:noFill/>
          </a:ln>
          <a:effectLst/>
        </p:spPr>
      </p:pic>
      <p:sp>
        <p:nvSpPr>
          <p:cNvPr id="14" name="二等辺三角形 13"/>
          <p:cNvSpPr/>
          <p:nvPr/>
        </p:nvSpPr>
        <p:spPr>
          <a:xfrm>
            <a:off x="2451314" y="4394466"/>
            <a:ext cx="594066" cy="2220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 name="フローチャート: 複数書類 14"/>
          <p:cNvSpPr/>
          <p:nvPr/>
        </p:nvSpPr>
        <p:spPr>
          <a:xfrm>
            <a:off x="7560434" y="4620686"/>
            <a:ext cx="432048" cy="529865"/>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 name="二等辺三角形 15"/>
          <p:cNvSpPr/>
          <p:nvPr/>
        </p:nvSpPr>
        <p:spPr>
          <a:xfrm>
            <a:off x="7485000" y="4404662"/>
            <a:ext cx="603411"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 name="メモ 16"/>
          <p:cNvSpPr/>
          <p:nvPr/>
        </p:nvSpPr>
        <p:spPr>
          <a:xfrm>
            <a:off x="5995871" y="4704790"/>
            <a:ext cx="392051" cy="43798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 name="メモ 17"/>
          <p:cNvSpPr/>
          <p:nvPr/>
        </p:nvSpPr>
        <p:spPr>
          <a:xfrm>
            <a:off x="5941865" y="4650784"/>
            <a:ext cx="392051" cy="43798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 name="メモ 18"/>
          <p:cNvSpPr/>
          <p:nvPr/>
        </p:nvSpPr>
        <p:spPr>
          <a:xfrm>
            <a:off x="5905538" y="4596778"/>
            <a:ext cx="392051" cy="43798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5865539" y="4574713"/>
            <a:ext cx="486054" cy="519373"/>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375" dirty="0" err="1">
                <a:solidFill>
                  <a:prstClr val="black"/>
                </a:solidFill>
                <a:latin typeface="Meiryo UI" panose="020B0604030504040204" pitchFamily="50" charset="-128"/>
                <a:ea typeface="Meiryo UI" panose="020B0604030504040204" pitchFamily="50" charset="-128"/>
              </a:rPr>
              <a:t>ー</a:t>
            </a:r>
            <a:r>
              <a:rPr lang="ja-JP" altLang="en-US" sz="375" dirty="0">
                <a:solidFill>
                  <a:prstClr val="black"/>
                </a:solidFill>
                <a:latin typeface="Meiryo UI" panose="020B0604030504040204" pitchFamily="50" charset="-128"/>
                <a:ea typeface="Meiryo UI" panose="020B0604030504040204" pitchFamily="50" charset="-128"/>
              </a:rPr>
              <a:t>ーー</a:t>
            </a:r>
            <a:r>
              <a:rPr lang="ja-JP" altLang="en-US" sz="375" dirty="0" err="1">
                <a:solidFill>
                  <a:prstClr val="black"/>
                </a:solidFill>
                <a:latin typeface="Meiryo UI" panose="020B0604030504040204" pitchFamily="50" charset="-128"/>
                <a:ea typeface="Meiryo UI" panose="020B0604030504040204" pitchFamily="50" charset="-128"/>
              </a:rPr>
              <a:t>ーーーーーーーーーーーーーーーーーーーーーーーー</a:t>
            </a:r>
            <a:r>
              <a:rPr lang="ja-JP" altLang="en-US" sz="375" dirty="0">
                <a:solidFill>
                  <a:prstClr val="black"/>
                </a:solidFill>
                <a:latin typeface="Meiryo UI" panose="020B0604030504040204" pitchFamily="50" charset="-128"/>
                <a:ea typeface="Meiryo UI" panose="020B0604030504040204" pitchFamily="50" charset="-128"/>
              </a:rPr>
              <a:t>ー</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1" name="二等辺三角形 20"/>
          <p:cNvSpPr/>
          <p:nvPr/>
        </p:nvSpPr>
        <p:spPr>
          <a:xfrm>
            <a:off x="5821577" y="4386687"/>
            <a:ext cx="566345"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 name="額縁 21"/>
          <p:cNvSpPr/>
          <p:nvPr/>
        </p:nvSpPr>
        <p:spPr>
          <a:xfrm>
            <a:off x="9314927" y="4712569"/>
            <a:ext cx="432048" cy="491989"/>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 name="額縁 22"/>
          <p:cNvSpPr/>
          <p:nvPr/>
        </p:nvSpPr>
        <p:spPr>
          <a:xfrm>
            <a:off x="9254633" y="4658209"/>
            <a:ext cx="432048" cy="491989"/>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 name="額縁 23"/>
          <p:cNvSpPr/>
          <p:nvPr/>
        </p:nvSpPr>
        <p:spPr>
          <a:xfrm>
            <a:off x="9200627" y="4604203"/>
            <a:ext cx="432048" cy="491989"/>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 name="二等辺三角形 24"/>
          <p:cNvSpPr/>
          <p:nvPr/>
        </p:nvSpPr>
        <p:spPr>
          <a:xfrm>
            <a:off x="9174343" y="4388178"/>
            <a:ext cx="566345"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 name="フローチャート: 記憶データ 3"/>
          <p:cNvSpPr>
            <a:spLocks noChangeAspect="1"/>
          </p:cNvSpPr>
          <p:nvPr/>
        </p:nvSpPr>
        <p:spPr>
          <a:xfrm rot="5400000">
            <a:off x="2404607" y="4807283"/>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 name="フローチャート: 記憶データ 3"/>
          <p:cNvSpPr>
            <a:spLocks noChangeAspect="1"/>
          </p:cNvSpPr>
          <p:nvPr/>
        </p:nvSpPr>
        <p:spPr>
          <a:xfrm rot="5400000">
            <a:off x="2696066" y="4795302"/>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 name="フローチャート: 記憶データ 3"/>
          <p:cNvSpPr>
            <a:spLocks noChangeAspect="1"/>
          </p:cNvSpPr>
          <p:nvPr/>
        </p:nvSpPr>
        <p:spPr>
          <a:xfrm rot="5400000">
            <a:off x="2404607" y="4751549"/>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 name="フローチャート: 記憶データ 3"/>
          <p:cNvSpPr>
            <a:spLocks noChangeAspect="1"/>
          </p:cNvSpPr>
          <p:nvPr/>
        </p:nvSpPr>
        <p:spPr>
          <a:xfrm rot="5400000">
            <a:off x="2696066" y="4739568"/>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 name="フローチャート: 記憶データ 3"/>
          <p:cNvSpPr>
            <a:spLocks noChangeAspect="1"/>
          </p:cNvSpPr>
          <p:nvPr/>
        </p:nvSpPr>
        <p:spPr>
          <a:xfrm rot="5400000">
            <a:off x="2404607" y="4699271"/>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 name="フローチャート: 記憶データ 3"/>
          <p:cNvSpPr>
            <a:spLocks noChangeAspect="1"/>
          </p:cNvSpPr>
          <p:nvPr/>
        </p:nvSpPr>
        <p:spPr>
          <a:xfrm rot="5400000">
            <a:off x="2696066" y="4687290"/>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 name="右矢印 58"/>
          <p:cNvSpPr/>
          <p:nvPr/>
        </p:nvSpPr>
        <p:spPr>
          <a:xfrm rot="989331" flipH="1">
            <a:off x="6436076" y="4277886"/>
            <a:ext cx="1111417" cy="2080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2423593" y="4718503"/>
            <a:ext cx="658779" cy="26399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公共　図書館</a:t>
            </a:r>
          </a:p>
        </p:txBody>
      </p:sp>
      <p:sp>
        <p:nvSpPr>
          <p:cNvPr id="61" name="正方形/長方形 60"/>
          <p:cNvSpPr/>
          <p:nvPr/>
        </p:nvSpPr>
        <p:spPr>
          <a:xfrm>
            <a:off x="5763677" y="4716757"/>
            <a:ext cx="658779" cy="26399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学協会</a:t>
            </a:r>
          </a:p>
        </p:txBody>
      </p:sp>
      <p:sp>
        <p:nvSpPr>
          <p:cNvPr id="62" name="正方形/長方形 61"/>
          <p:cNvSpPr/>
          <p:nvPr/>
        </p:nvSpPr>
        <p:spPr>
          <a:xfrm>
            <a:off x="7422056" y="4736319"/>
            <a:ext cx="780179" cy="2731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公文書館</a:t>
            </a:r>
          </a:p>
        </p:txBody>
      </p:sp>
      <p:sp>
        <p:nvSpPr>
          <p:cNvPr id="63" name="正方形/長方形 62"/>
          <p:cNvSpPr/>
          <p:nvPr/>
        </p:nvSpPr>
        <p:spPr>
          <a:xfrm>
            <a:off x="9097153" y="4684695"/>
            <a:ext cx="731102" cy="448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美術館</a:t>
            </a:r>
            <a:endParaRPr lang="en-US" altLang="ja-JP" sz="1350"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350" b="1" dirty="0">
                <a:solidFill>
                  <a:prstClr val="black"/>
                </a:solidFill>
                <a:latin typeface="Meiryo UI" panose="020B0604030504040204" pitchFamily="50" charset="-128"/>
                <a:ea typeface="Meiryo UI" panose="020B0604030504040204" pitchFamily="50" charset="-128"/>
              </a:rPr>
              <a:t>/</a:t>
            </a:r>
            <a:r>
              <a:rPr lang="ja-JP" altLang="en-US" sz="1350" b="1" dirty="0">
                <a:solidFill>
                  <a:prstClr val="black"/>
                </a:solidFill>
                <a:latin typeface="Meiryo UI" panose="020B0604030504040204" pitchFamily="50" charset="-128"/>
                <a:ea typeface="Meiryo UI" panose="020B0604030504040204" pitchFamily="50" charset="-128"/>
              </a:rPr>
              <a:t>博物館</a:t>
            </a:r>
          </a:p>
        </p:txBody>
      </p:sp>
      <p:sp>
        <p:nvSpPr>
          <p:cNvPr id="64" name="正方形/長方形 63"/>
          <p:cNvSpPr>
            <a:spLocks noChangeAspect="1"/>
          </p:cNvSpPr>
          <p:nvPr/>
        </p:nvSpPr>
        <p:spPr>
          <a:xfrm>
            <a:off x="5789201" y="3423722"/>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pic>
        <p:nvPicPr>
          <p:cNvPr id="65" name="図 64"/>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51784" y="2327391"/>
            <a:ext cx="617558" cy="467586"/>
          </a:xfrm>
          <a:prstGeom prst="rect">
            <a:avLst/>
          </a:prstGeom>
        </p:spPr>
      </p:pic>
      <p:pic>
        <p:nvPicPr>
          <p:cNvPr id="66" name="図 6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47486" y="2300427"/>
            <a:ext cx="497543" cy="497543"/>
          </a:xfrm>
          <a:prstGeom prst="rect">
            <a:avLst/>
          </a:prstGeom>
        </p:spPr>
      </p:pic>
      <p:sp>
        <p:nvSpPr>
          <p:cNvPr id="67" name="正方形/長方形 66"/>
          <p:cNvSpPr/>
          <p:nvPr/>
        </p:nvSpPr>
        <p:spPr>
          <a:xfrm>
            <a:off x="4175276" y="2818098"/>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5825970" y="2808405"/>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pic>
        <p:nvPicPr>
          <p:cNvPr id="69" name="図 6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76664" y="2316955"/>
            <a:ext cx="617558" cy="467586"/>
          </a:xfrm>
          <a:prstGeom prst="rect">
            <a:avLst/>
          </a:prstGeom>
        </p:spPr>
      </p:pic>
      <p:pic>
        <p:nvPicPr>
          <p:cNvPr id="70" name="図 6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96393" y="2289991"/>
            <a:ext cx="497543" cy="497543"/>
          </a:xfrm>
          <a:prstGeom prst="rect">
            <a:avLst/>
          </a:prstGeom>
        </p:spPr>
      </p:pic>
      <p:sp>
        <p:nvSpPr>
          <p:cNvPr id="71" name="正方形/長方形 70"/>
          <p:cNvSpPr/>
          <p:nvPr/>
        </p:nvSpPr>
        <p:spPr>
          <a:xfrm>
            <a:off x="7499647" y="2807661"/>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9174342" y="2797969"/>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4" name="右矢印 73"/>
          <p:cNvSpPr/>
          <p:nvPr/>
        </p:nvSpPr>
        <p:spPr>
          <a:xfrm rot="16200000">
            <a:off x="5946313" y="3127365"/>
            <a:ext cx="3240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右矢印 74"/>
          <p:cNvSpPr/>
          <p:nvPr/>
        </p:nvSpPr>
        <p:spPr>
          <a:xfrm rot="11363640">
            <a:off x="3060754" y="3203101"/>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右矢印 76"/>
          <p:cNvSpPr/>
          <p:nvPr/>
        </p:nvSpPr>
        <p:spPr>
          <a:xfrm rot="997625" flipH="1">
            <a:off x="4722257" y="3155629"/>
            <a:ext cx="10827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4302551" y="1937690"/>
            <a:ext cx="3562595" cy="242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API</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利用者を始めとする</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サーチ利用者</a:t>
            </a:r>
          </a:p>
        </p:txBody>
      </p:sp>
      <p:sp>
        <p:nvSpPr>
          <p:cNvPr id="80" name="正方形/長方形 79"/>
          <p:cNvSpPr/>
          <p:nvPr/>
        </p:nvSpPr>
        <p:spPr>
          <a:xfrm>
            <a:off x="4239191" y="5241464"/>
            <a:ext cx="3905411" cy="29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領域ごとの</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50" b="1"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data provider</a:t>
            </a:r>
            <a:endPar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81" name="図 80"/>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499114" y="2257910"/>
            <a:ext cx="497543" cy="497543"/>
          </a:xfrm>
          <a:prstGeom prst="rect">
            <a:avLst/>
          </a:prstGeom>
        </p:spPr>
      </p:pic>
      <p:sp>
        <p:nvSpPr>
          <p:cNvPr id="82" name="正方形/長方形 81"/>
          <p:cNvSpPr/>
          <p:nvPr/>
        </p:nvSpPr>
        <p:spPr>
          <a:xfrm>
            <a:off x="2477598" y="2765888"/>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83" name="右矢印 82"/>
          <p:cNvSpPr/>
          <p:nvPr/>
        </p:nvSpPr>
        <p:spPr>
          <a:xfrm rot="20602375">
            <a:off x="6413942" y="3164556"/>
            <a:ext cx="10827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4" name="右矢印 83"/>
          <p:cNvSpPr/>
          <p:nvPr/>
        </p:nvSpPr>
        <p:spPr>
          <a:xfrm rot="10236360" flipH="1">
            <a:off x="6447002" y="3204427"/>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6" name="二等辺三角形 85"/>
          <p:cNvSpPr/>
          <p:nvPr/>
        </p:nvSpPr>
        <p:spPr>
          <a:xfrm>
            <a:off x="4114793" y="4388421"/>
            <a:ext cx="594066" cy="2220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7" name="フローチャート: 記憶データ 3"/>
          <p:cNvSpPr>
            <a:spLocks noChangeAspect="1"/>
          </p:cNvSpPr>
          <p:nvPr/>
        </p:nvSpPr>
        <p:spPr>
          <a:xfrm rot="5400000">
            <a:off x="4068086" y="4801237"/>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8" name="フローチャート: 記憶データ 3"/>
          <p:cNvSpPr>
            <a:spLocks noChangeAspect="1"/>
          </p:cNvSpPr>
          <p:nvPr/>
        </p:nvSpPr>
        <p:spPr>
          <a:xfrm rot="5400000">
            <a:off x="4359545" y="4789256"/>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9" name="フローチャート: 記憶データ 3"/>
          <p:cNvSpPr>
            <a:spLocks noChangeAspect="1"/>
          </p:cNvSpPr>
          <p:nvPr/>
        </p:nvSpPr>
        <p:spPr>
          <a:xfrm rot="5400000">
            <a:off x="4068086" y="4745503"/>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0" name="フローチャート: 記憶データ 3"/>
          <p:cNvSpPr>
            <a:spLocks noChangeAspect="1"/>
          </p:cNvSpPr>
          <p:nvPr/>
        </p:nvSpPr>
        <p:spPr>
          <a:xfrm rot="5400000">
            <a:off x="4359545" y="4733522"/>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1" name="フローチャート: 記憶データ 3"/>
          <p:cNvSpPr>
            <a:spLocks noChangeAspect="1"/>
          </p:cNvSpPr>
          <p:nvPr/>
        </p:nvSpPr>
        <p:spPr>
          <a:xfrm rot="5400000">
            <a:off x="4068086" y="4693225"/>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2" name="フローチャート: 記憶データ 3"/>
          <p:cNvSpPr>
            <a:spLocks noChangeAspect="1"/>
          </p:cNvSpPr>
          <p:nvPr/>
        </p:nvSpPr>
        <p:spPr>
          <a:xfrm rot="5400000">
            <a:off x="4359545" y="4681244"/>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3" name="正方形/長方形 92"/>
          <p:cNvSpPr/>
          <p:nvPr/>
        </p:nvSpPr>
        <p:spPr>
          <a:xfrm>
            <a:off x="4087072" y="4712457"/>
            <a:ext cx="658779" cy="26399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大学　図書館</a:t>
            </a:r>
          </a:p>
        </p:txBody>
      </p:sp>
      <p:sp>
        <p:nvSpPr>
          <p:cNvPr id="94" name="右矢印 93"/>
          <p:cNvSpPr/>
          <p:nvPr/>
        </p:nvSpPr>
        <p:spPr>
          <a:xfrm rot="10236360" flipH="1">
            <a:off x="3063177" y="4144084"/>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5" name="右矢印 94"/>
          <p:cNvSpPr/>
          <p:nvPr/>
        </p:nvSpPr>
        <p:spPr>
          <a:xfrm rot="16200000">
            <a:off x="6003718" y="4180939"/>
            <a:ext cx="212624"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6" name="右矢印 95"/>
          <p:cNvSpPr/>
          <p:nvPr/>
        </p:nvSpPr>
        <p:spPr>
          <a:xfrm rot="11363640">
            <a:off x="6465556" y="4144481"/>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7" name="右矢印 96"/>
          <p:cNvSpPr/>
          <p:nvPr/>
        </p:nvSpPr>
        <p:spPr>
          <a:xfrm rot="20610669">
            <a:off x="4707884" y="4277886"/>
            <a:ext cx="1111417" cy="2080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3" name="円/楕円 72"/>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0397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 2"/>
          <p:cNvSpPr>
            <a:spLocks noGrp="1"/>
          </p:cNvSpPr>
          <p:nvPr>
            <p:ph idx="1"/>
          </p:nvPr>
        </p:nvSpPr>
        <p:spPr>
          <a:xfrm>
            <a:off x="893852" y="924674"/>
            <a:ext cx="10715946" cy="5700978"/>
          </a:xfrm>
        </p:spPr>
        <p:txBody>
          <a:bodyPr>
            <a:noAutofit/>
          </a:bodyPr>
          <a:lstStyle/>
          <a:p>
            <a:pPr>
              <a:buFont typeface="Wingdings" panose="05000000000000000000" pitchFamily="2" charset="2"/>
              <a:buChar char="l"/>
            </a:pPr>
            <a:r>
              <a:rPr lang="ja-JP" altLang="en-US" sz="2000" b="1" dirty="0">
                <a:cs typeface="メイリオ" panose="020B0604030504040204" pitchFamily="50" charset="-128"/>
              </a:rPr>
              <a:t>検索対象データベース一覧　</a:t>
            </a:r>
            <a:r>
              <a:rPr lang="en-US" altLang="ja-JP" sz="1800" dirty="0">
                <a:cs typeface="メイリオ" panose="020B0604030504040204" pitchFamily="50" charset="-128"/>
                <a:hlinkClick r:id="rId3"/>
              </a:rPr>
              <a:t>http://iss.ndl.go.jp/information/target/</a:t>
            </a:r>
            <a:r>
              <a:rPr lang="ja-JP" altLang="en-US" sz="1800" dirty="0">
                <a:cs typeface="メイリオ" panose="020B0604030504040204" pitchFamily="50" charset="-128"/>
              </a:rPr>
              <a:t>　</a:t>
            </a:r>
            <a:endParaRPr lang="en-US" altLang="ja-JP" sz="900" dirty="0">
              <a:cs typeface="メイリオ" panose="020B0604030504040204" pitchFamily="50" charset="-128"/>
            </a:endParaRPr>
          </a:p>
          <a:p>
            <a:pPr>
              <a:buFont typeface="Wingdings" panose="05000000000000000000" pitchFamily="2" charset="2"/>
              <a:buChar char="l"/>
            </a:pPr>
            <a:r>
              <a:rPr lang="ja-JP" altLang="en-US" sz="2000" b="1" dirty="0">
                <a:cs typeface="メイリオ" panose="020B0604030504040204" pitchFamily="50" charset="-128"/>
              </a:rPr>
              <a:t>連携を希望される機関の方へ　</a:t>
            </a:r>
            <a:r>
              <a:rPr lang="en-US" altLang="ja-JP" sz="1800" dirty="0">
                <a:cs typeface="メイリオ" panose="020B0604030504040204" pitchFamily="50" charset="-128"/>
                <a:hlinkClick r:id="rId4"/>
              </a:rPr>
              <a:t>http://iss.ndl.go.jp/information/renkei/</a:t>
            </a:r>
            <a:endParaRPr lang="en-US" altLang="ja-JP" sz="900" b="1" dirty="0">
              <a:cs typeface="メイリオ" panose="020B0604030504040204" pitchFamily="50" charset="-128"/>
            </a:endParaRPr>
          </a:p>
          <a:p>
            <a:pPr marL="0" indent="0">
              <a:buNone/>
            </a:pPr>
            <a:r>
              <a:rPr lang="ja-JP" altLang="en-US" sz="1800" b="1" dirty="0">
                <a:cs typeface="メイリオ" panose="020B0604030504040204" pitchFamily="50" charset="-128"/>
              </a:rPr>
              <a:t>　</a:t>
            </a:r>
            <a:r>
              <a:rPr lang="ja-JP" altLang="en-US" sz="1800" dirty="0">
                <a:cs typeface="メイリオ" panose="020B0604030504040204" pitchFamily="50" charset="-128"/>
              </a:rPr>
              <a:t>－</a:t>
            </a:r>
            <a:r>
              <a:rPr lang="en-US" altLang="ja-JP" sz="1800" dirty="0">
                <a:cs typeface="メイリオ" panose="020B0604030504040204" pitchFamily="50" charset="-128"/>
              </a:rPr>
              <a:t> </a:t>
            </a:r>
            <a:r>
              <a:rPr lang="en-US" altLang="ja-JP" sz="1800" dirty="0" err="1">
                <a:cs typeface="メイリオ" panose="020B0604030504040204" pitchFamily="50" charset="-128"/>
              </a:rPr>
              <a:t>WebAPI</a:t>
            </a:r>
            <a:r>
              <a:rPr lang="ja-JP" altLang="en-US" sz="1800" dirty="0">
                <a:cs typeface="メイリオ" panose="020B0604030504040204" pitchFamily="50" charset="-128"/>
              </a:rPr>
              <a:t>によるシステム連携ガイドライン </a:t>
            </a:r>
            <a:r>
              <a:rPr lang="en-US" altLang="ja-JP" sz="1800" dirty="0">
                <a:cs typeface="メイリオ" panose="020B0604030504040204" pitchFamily="50" charset="-128"/>
              </a:rPr>
              <a:t>ver.1.2</a:t>
            </a:r>
          </a:p>
          <a:p>
            <a:pPr marL="203597" indent="134541">
              <a:buNone/>
            </a:pPr>
            <a:r>
              <a:rPr lang="en-US" altLang="ja-JP" sz="1800" dirty="0">
                <a:cs typeface="メイリオ" panose="020B0604030504040204" pitchFamily="50" charset="-128"/>
                <a:hlinkClick r:id="rId5"/>
              </a:rPr>
              <a:t>http://iss.ndl.go.jp/information/wp-content/uploads/2014/06/WebAPIguideline_ver.1.2_20140526.pdf</a:t>
            </a:r>
            <a:endParaRPr lang="en-US" altLang="ja-JP" sz="1800" dirty="0">
              <a:cs typeface="メイリオ" panose="020B0604030504040204" pitchFamily="50" charset="-128"/>
            </a:endParaRPr>
          </a:p>
          <a:p>
            <a:pPr marL="0" indent="0">
              <a:buNone/>
            </a:pPr>
            <a:r>
              <a:rPr lang="ja-JP" altLang="en-US" sz="1800" b="1" dirty="0">
                <a:cs typeface="メイリオ" panose="020B0604030504040204" pitchFamily="50" charset="-128"/>
              </a:rPr>
              <a:t>   </a:t>
            </a:r>
            <a:r>
              <a:rPr lang="ja-JP" altLang="en-US" sz="1800" dirty="0">
                <a:cs typeface="メイリオ" panose="020B0604030504040204" pitchFamily="50" charset="-128"/>
              </a:rPr>
              <a:t>－</a:t>
            </a:r>
            <a:r>
              <a:rPr lang="en-US" altLang="ja-JP" sz="1800" dirty="0">
                <a:cs typeface="メイリオ" panose="020B0604030504040204" pitchFamily="50" charset="-128"/>
              </a:rPr>
              <a:t> </a:t>
            </a:r>
            <a:r>
              <a:rPr lang="ja-JP" altLang="en-US" sz="1800" dirty="0">
                <a:cs typeface="メイリオ" panose="020B0604030504040204" pitchFamily="50" charset="-128"/>
              </a:rPr>
              <a:t>国立国会図書館サーチ連携マニュアル</a:t>
            </a:r>
            <a:endParaRPr lang="en-US" altLang="ja-JP" sz="1800" dirty="0">
              <a:cs typeface="メイリオ" panose="020B0604030504040204" pitchFamily="50" charset="-128"/>
            </a:endParaRPr>
          </a:p>
          <a:p>
            <a:pPr marL="203597" indent="134541">
              <a:buNone/>
            </a:pPr>
            <a:r>
              <a:rPr lang="en-US" altLang="ja-JP" sz="1800" dirty="0">
                <a:cs typeface="メイリオ" panose="020B0604030504040204" pitchFamily="50" charset="-128"/>
                <a:hlinkClick r:id="rId6"/>
              </a:rPr>
              <a:t>http://</a:t>
            </a:r>
            <a:r>
              <a:rPr lang="en-US" altLang="ja-JP" sz="1800" dirty="0" smtClean="0">
                <a:cs typeface="メイリオ" panose="020B0604030504040204" pitchFamily="50" charset="-128"/>
                <a:hlinkClick r:id="rId6"/>
              </a:rPr>
              <a:t>iss.ndl.go.jp/information/wp-content/uploads/2014/06/renkeimanual_ver.1.0_20140601.pdf</a:t>
            </a:r>
            <a:endParaRPr lang="ja-JP" altLang="en-US" sz="900" dirty="0">
              <a:cs typeface="メイリオ" panose="020B0604030504040204" pitchFamily="50" charset="-128"/>
            </a:endParaRPr>
          </a:p>
          <a:p>
            <a:pPr>
              <a:buFont typeface="Wingdings" panose="05000000000000000000" pitchFamily="2" charset="2"/>
              <a:buChar char="l"/>
            </a:pPr>
            <a:r>
              <a:rPr lang="ja-JP" altLang="en-US" sz="2000" b="1" dirty="0">
                <a:cs typeface="メイリオ" panose="020B0604030504040204" pitchFamily="50" charset="-128"/>
              </a:rPr>
              <a:t>外部提供インタフェース（</a:t>
            </a:r>
            <a:r>
              <a:rPr lang="en-US" altLang="ja-JP" sz="2000" b="1" dirty="0">
                <a:cs typeface="メイリオ" panose="020B0604030504040204" pitchFamily="50" charset="-128"/>
              </a:rPr>
              <a:t>API</a:t>
            </a:r>
            <a:r>
              <a:rPr lang="ja-JP" altLang="en-US" sz="2000" b="1" dirty="0">
                <a:cs typeface="メイリオ" panose="020B0604030504040204" pitchFamily="50" charset="-128"/>
              </a:rPr>
              <a:t>） </a:t>
            </a:r>
            <a:r>
              <a:rPr lang="en-US" altLang="ja-JP" sz="1800" dirty="0">
                <a:cs typeface="メイリオ" panose="020B0604030504040204" pitchFamily="50" charset="-128"/>
                <a:hlinkClick r:id="rId7"/>
              </a:rPr>
              <a:t>http://iss.ndl.go.jp/information/api/</a:t>
            </a:r>
            <a:r>
              <a:rPr lang="ja-JP" altLang="en-US" sz="1800" dirty="0">
                <a:cs typeface="メイリオ" panose="020B0604030504040204" pitchFamily="50" charset="-128"/>
              </a:rPr>
              <a:t>　</a:t>
            </a:r>
            <a:endParaRPr lang="en-US" altLang="ja-JP" sz="1800" dirty="0">
              <a:cs typeface="メイリオ" panose="020B0604030504040204" pitchFamily="50" charset="-128"/>
            </a:endParaRPr>
          </a:p>
          <a:p>
            <a:pPr marL="0" indent="0">
              <a:buNone/>
            </a:pPr>
            <a:r>
              <a:rPr lang="ja-JP" altLang="en-US" sz="2000" b="1" dirty="0">
                <a:cs typeface="メイリオ" panose="020B0604030504040204" pitchFamily="50" charset="-128"/>
              </a:rPr>
              <a:t>　</a:t>
            </a:r>
            <a:r>
              <a:rPr lang="ja-JP" altLang="en-US" sz="2000" dirty="0">
                <a:cs typeface="メイリオ" panose="020B0604030504040204" pitchFamily="50" charset="-128"/>
              </a:rPr>
              <a:t>－ </a:t>
            </a:r>
            <a:r>
              <a:rPr lang="ja-JP" altLang="en-US" sz="1800" dirty="0">
                <a:cs typeface="メイリオ" panose="020B0604030504040204" pitchFamily="50" charset="-128"/>
              </a:rPr>
              <a:t>国立国会図書館サーチ 外部提供インタフェース仕様書 （第</a:t>
            </a:r>
            <a:r>
              <a:rPr lang="en-US" altLang="ja-JP" sz="1800" dirty="0">
                <a:cs typeface="メイリオ" panose="020B0604030504040204" pitchFamily="50" charset="-128"/>
              </a:rPr>
              <a:t>1.12</a:t>
            </a:r>
            <a:r>
              <a:rPr lang="ja-JP" altLang="en-US" sz="1800" dirty="0">
                <a:cs typeface="メイリオ" panose="020B0604030504040204" pitchFamily="50" charset="-128"/>
              </a:rPr>
              <a:t>版）</a:t>
            </a:r>
            <a:endParaRPr lang="en-US" altLang="ja-JP" sz="1800" dirty="0">
              <a:cs typeface="メイリオ" panose="020B0604030504040204" pitchFamily="50" charset="-128"/>
            </a:endParaRPr>
          </a:p>
          <a:p>
            <a:pPr marL="203597" indent="134541">
              <a:buNone/>
            </a:pPr>
            <a:r>
              <a:rPr lang="en-US" altLang="ja-JP" sz="1800" dirty="0">
                <a:cs typeface="メイリオ" panose="020B0604030504040204" pitchFamily="50" charset="-128"/>
                <a:hlinkClick r:id="rId8"/>
              </a:rPr>
              <a:t>http://</a:t>
            </a:r>
            <a:r>
              <a:rPr lang="en-US" altLang="ja-JP" sz="1800" dirty="0" smtClean="0">
                <a:cs typeface="メイリオ" panose="020B0604030504040204" pitchFamily="50" charset="-128"/>
                <a:hlinkClick r:id="rId8"/>
              </a:rPr>
              <a:t>iss.ndl.go.jp/information/wp-content/uploads/2014/12/ndlsearch_api_20141215_jp.pdf</a:t>
            </a:r>
            <a:endParaRPr lang="en-US" altLang="ja-JP" sz="900" dirty="0">
              <a:cs typeface="メイリオ" panose="020B0604030504040204" pitchFamily="50" charset="-128"/>
            </a:endParaRPr>
          </a:p>
          <a:p>
            <a:pPr marL="198835" indent="-198835">
              <a:buFont typeface="Wingdings" panose="05000000000000000000" pitchFamily="2" charset="2"/>
              <a:buChar char="l"/>
            </a:pPr>
            <a:r>
              <a:rPr lang="ja-JP" altLang="en-US" sz="2000" b="1" dirty="0">
                <a:cs typeface="メイリオ" panose="020B0604030504040204" pitchFamily="50" charset="-128"/>
              </a:rPr>
              <a:t>「国立国会図書館サーチのメタデータ収録状況　</a:t>
            </a:r>
            <a:r>
              <a:rPr lang="en-US" altLang="ja-JP" sz="2000" b="1" dirty="0" err="1">
                <a:cs typeface="メイリオ" panose="020B0604030504040204" pitchFamily="50" charset="-128"/>
              </a:rPr>
              <a:t>Europeana</a:t>
            </a:r>
            <a:r>
              <a:rPr lang="ja-JP" altLang="en-US" sz="2000" b="1" dirty="0">
                <a:cs typeface="メイリオ" panose="020B0604030504040204" pitchFamily="50" charset="-128"/>
              </a:rPr>
              <a:t>との比較調査」（情報管理．</a:t>
            </a:r>
            <a:r>
              <a:rPr lang="en-US" altLang="ja-JP" sz="2000" b="1" dirty="0">
                <a:cs typeface="メイリオ" panose="020B0604030504040204" pitchFamily="50" charset="-128"/>
              </a:rPr>
              <a:t>2014, vol.57, no.9, P.651-663</a:t>
            </a:r>
            <a:r>
              <a:rPr lang="ja-JP" altLang="en-US" sz="2000" b="1" dirty="0">
                <a:cs typeface="メイリオ" panose="020B0604030504040204" pitchFamily="50" charset="-128"/>
              </a:rPr>
              <a:t>）　</a:t>
            </a:r>
            <a:r>
              <a:rPr lang="en-US" altLang="ja-JP" sz="1800" dirty="0">
                <a:cs typeface="メイリオ" panose="020B0604030504040204" pitchFamily="50" charset="-128"/>
                <a:hlinkClick r:id="rId9"/>
              </a:rPr>
              <a:t>http://</a:t>
            </a:r>
            <a:r>
              <a:rPr lang="en-US" altLang="ja-JP" sz="1800" dirty="0" smtClean="0">
                <a:cs typeface="メイリオ" panose="020B0604030504040204" pitchFamily="50" charset="-128"/>
                <a:hlinkClick r:id="rId9"/>
              </a:rPr>
              <a:t>dx.doi.org/10.1241/johokanri.57.651</a:t>
            </a:r>
            <a:endParaRPr lang="en-US" altLang="ja-JP" sz="900" dirty="0">
              <a:cs typeface="メイリオ" panose="020B0604030504040204" pitchFamily="50" charset="-128"/>
            </a:endParaRPr>
          </a:p>
          <a:p>
            <a:pPr>
              <a:buFont typeface="Wingdings" panose="05000000000000000000" pitchFamily="2" charset="2"/>
              <a:buChar char="l"/>
            </a:pPr>
            <a:r>
              <a:rPr lang="ja-JP" altLang="en-US" sz="2000" b="1" dirty="0">
                <a:cs typeface="メイリオ" panose="020B0604030504040204" pitchFamily="50" charset="-128"/>
              </a:rPr>
              <a:t>国立国会図書館サーチリンク集　</a:t>
            </a:r>
            <a:r>
              <a:rPr lang="en-US" altLang="ja-JP" sz="1800" dirty="0">
                <a:cs typeface="メイリオ" panose="020B0604030504040204" pitchFamily="50" charset="-128"/>
                <a:hlinkClick r:id="rId10"/>
              </a:rPr>
              <a:t>http://iss.ndl.go.jp/information/link/</a:t>
            </a:r>
            <a:r>
              <a:rPr lang="ja-JP" altLang="en-US" sz="1800" dirty="0">
                <a:cs typeface="メイリオ" panose="020B0604030504040204" pitchFamily="50" charset="-128"/>
              </a:rPr>
              <a:t>　</a:t>
            </a:r>
            <a:endParaRPr lang="en-US" altLang="ja-JP" sz="1800" dirty="0">
              <a:cs typeface="メイリオ" panose="020B0604030504040204" pitchFamily="50" charset="-128"/>
            </a:endParaRPr>
          </a:p>
        </p:txBody>
      </p:sp>
      <p:sp>
        <p:nvSpPr>
          <p:cNvPr id="8" name="Rectangle 2"/>
          <p:cNvSpPr>
            <a:spLocks noGrp="1" noChangeArrowheads="1"/>
          </p:cNvSpPr>
          <p:nvPr>
            <p:ph type="title"/>
          </p:nvPr>
        </p:nvSpPr>
        <p:spPr>
          <a:xfrm>
            <a:off x="-1" y="0"/>
            <a:ext cx="12102957" cy="750013"/>
          </a:xfrm>
        </p:spPr>
        <p:txBody>
          <a:bodyPr>
            <a:noAutofit/>
          </a:bodyPr>
          <a:lstStyle/>
          <a:p>
            <a:r>
              <a:rPr lang="ja-JP" altLang="en-US" sz="3200" dirty="0"/>
              <a:t>☆ </a:t>
            </a:r>
            <a:r>
              <a:rPr lang="ja-JP" altLang="en-US" sz="3200" dirty="0" smtClean="0">
                <a:cs typeface="メイリオ" panose="020B0604030504040204" pitchFamily="50" charset="-128"/>
              </a:rPr>
              <a:t>（</a:t>
            </a:r>
            <a:r>
              <a:rPr lang="ja-JP" altLang="en-US" sz="3200" dirty="0">
                <a:cs typeface="メイリオ" panose="020B0604030504040204" pitchFamily="50" charset="-128"/>
              </a:rPr>
              <a:t>参考情報）</a:t>
            </a:r>
          </a:p>
        </p:txBody>
      </p:sp>
      <p:pic>
        <p:nvPicPr>
          <p:cNvPr id="9" name="Picture 2"/>
          <p:cNvPicPr>
            <a:picLocks noChangeAspect="1" noChangeArrowheads="1"/>
          </p:cNvPicPr>
          <p:nvPr/>
        </p:nvPicPr>
        <p:blipFill>
          <a:blip r:embed="rId11" cstate="print"/>
          <a:srcRect/>
          <a:stretch>
            <a:fillRect/>
          </a:stretch>
        </p:blipFill>
        <p:spPr bwMode="auto">
          <a:xfrm>
            <a:off x="-845623" y="1527984"/>
            <a:ext cx="657225" cy="471488"/>
          </a:xfrm>
          <a:prstGeom prst="rect">
            <a:avLst/>
          </a:prstGeom>
          <a:ln>
            <a:noFill/>
          </a:ln>
          <a:effectLst/>
        </p:spPr>
      </p:pic>
      <p:sp>
        <p:nvSpPr>
          <p:cNvPr id="10" name="スライド番号プレースホルダ 4"/>
          <p:cNvSpPr>
            <a:spLocks noGrp="1"/>
          </p:cNvSpPr>
          <p:nvPr>
            <p:ph type="sldNum" sz="quarter" idx="4294967295"/>
          </p:nvPr>
        </p:nvSpPr>
        <p:spPr>
          <a:xfrm>
            <a:off x="10164000" y="5582250"/>
            <a:ext cx="342900" cy="342900"/>
          </a:xfrm>
          <a:prstGeom prst="ellipse">
            <a:avLst/>
          </a:prstGeom>
        </p:spPr>
        <p:txBody>
          <a:bodyPr/>
          <a:lstStyle/>
          <a:p>
            <a:pPr>
              <a:defRPr/>
            </a:pPr>
            <a:r>
              <a:rPr lang="en-US" altLang="ja-JP" dirty="0" smtClean="0"/>
              <a:t>11</a:t>
            </a:r>
            <a:endParaRPr lang="ja-JP" altLang="en-US" dirty="0"/>
          </a:p>
        </p:txBody>
      </p:sp>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30412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2">
            <a:schemeClr val="accent6"/>
          </a:lnRef>
          <a:fillRef idx="1">
            <a:schemeClr val="lt1"/>
          </a:fillRef>
          <a:effectRef idx="0">
            <a:schemeClr val="accent6"/>
          </a:effectRef>
          <a:fontRef idx="minor">
            <a:schemeClr val="dk1"/>
          </a:fontRef>
        </p:style>
        <p:txBody>
          <a:bodyPr/>
          <a:lstStyle/>
          <a:p>
            <a:r>
              <a:rPr lang="ja-JP" altLang="en-US" dirty="0" smtClean="0"/>
              <a:t>図書館システムのリニューアル</a:t>
            </a:r>
            <a:r>
              <a:rPr lang="en-US" altLang="ja-JP" dirty="0" smtClean="0"/>
              <a:t>【</a:t>
            </a:r>
            <a:r>
              <a:rPr lang="ja-JP" altLang="en-US" dirty="0" smtClean="0"/>
              <a:t>概要</a:t>
            </a:r>
            <a:r>
              <a:rPr lang="en-US" altLang="ja-JP" dirty="0"/>
              <a:t>】</a:t>
            </a:r>
            <a:endParaRPr kumimoji="1" lang="ja-JP" altLang="en-US"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82</a:t>
            </a:fld>
            <a:endParaRPr kumimoji="0" lang="en-US"/>
          </a:p>
        </p:txBody>
      </p:sp>
      <p:sp>
        <p:nvSpPr>
          <p:cNvPr id="3" name="サブタイトル 2"/>
          <p:cNvSpPr>
            <a:spLocks noGrp="1"/>
          </p:cNvSpPr>
          <p:nvPr>
            <p:ph type="subTitle" idx="1"/>
          </p:nvPr>
        </p:nvSpPr>
        <p:spPr/>
        <p:style>
          <a:lnRef idx="2">
            <a:schemeClr val="accent6"/>
          </a:lnRef>
          <a:fillRef idx="1">
            <a:schemeClr val="lt1"/>
          </a:fillRef>
          <a:effectRef idx="0">
            <a:schemeClr val="accent6"/>
          </a:effectRef>
          <a:fontRef idx="minor">
            <a:schemeClr val="dk1"/>
          </a:fontRef>
        </p:style>
        <p:txBody>
          <a:bodyPr/>
          <a:lstStyle/>
          <a:p>
            <a:r>
              <a:rPr lang="ja-JP" altLang="en-US" dirty="0" smtClean="0"/>
              <a:t>デジタル化資料も含めた受入・組織化・貸出閲覧システムへの移行の第一歩。</a:t>
            </a:r>
            <a:r>
              <a:rPr lang="en-US" altLang="ja-JP" dirty="0" smtClean="0"/>
              <a:t>【2012</a:t>
            </a:r>
            <a:r>
              <a:rPr lang="ja-JP" altLang="en-US" dirty="0" smtClean="0"/>
              <a:t>年</a:t>
            </a:r>
            <a:r>
              <a:rPr lang="en-US" altLang="ja-JP" dirty="0" smtClean="0"/>
              <a:t>1</a:t>
            </a:r>
            <a:r>
              <a:rPr lang="ja-JP" altLang="en-US" dirty="0" smtClean="0"/>
              <a:t>月リリース</a:t>
            </a:r>
            <a:r>
              <a:rPr lang="en-US" altLang="ja-JP" dirty="0" smtClean="0"/>
              <a:t>】</a:t>
            </a:r>
          </a:p>
          <a:p>
            <a:endParaRPr kumimoji="1" lang="ja-JP" altLang="en-US" dirty="0"/>
          </a:p>
        </p:txBody>
      </p:sp>
    </p:spTree>
    <p:extLst>
      <p:ext uri="{BB962C8B-B14F-4D97-AF65-F5344CB8AC3E}">
        <p14:creationId xmlns:p14="http://schemas.microsoft.com/office/powerpoint/2010/main" val="28239948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15480" y="0"/>
            <a:ext cx="9252520" cy="928670"/>
          </a:xfrm>
        </p:spPr>
        <p:txBody>
          <a:bodyPr>
            <a:normAutofit/>
          </a:bodyPr>
          <a:lstStyle/>
          <a:p>
            <a:r>
              <a:rPr lang="en-US" altLang="ja-JP" sz="3600" dirty="0"/>
              <a:t>2012</a:t>
            </a:r>
            <a:r>
              <a:rPr lang="ja-JP" altLang="en-US" sz="3600" dirty="0"/>
              <a:t>年稼働システム開発方針</a:t>
            </a:r>
            <a:r>
              <a:rPr lang="en-US" altLang="ja-JP" sz="3600" dirty="0"/>
              <a:t>【2009</a:t>
            </a:r>
            <a:r>
              <a:rPr lang="ja-JP" altLang="en-US" sz="3600" dirty="0"/>
              <a:t>年</a:t>
            </a:r>
            <a:r>
              <a:rPr lang="en-US" altLang="ja-JP" sz="3600" dirty="0"/>
              <a:t>】</a:t>
            </a:r>
            <a:endParaRPr lang="ja-JP" altLang="en-US" sz="3600" dirty="0"/>
          </a:p>
        </p:txBody>
      </p:sp>
      <p:sp>
        <p:nvSpPr>
          <p:cNvPr id="3" name="コンテンツ プレースホルダ 2"/>
          <p:cNvSpPr>
            <a:spLocks noGrp="1"/>
          </p:cNvSpPr>
          <p:nvPr>
            <p:ph sz="half" idx="1"/>
          </p:nvPr>
        </p:nvSpPr>
        <p:spPr>
          <a:xfrm>
            <a:off x="452284" y="1052736"/>
            <a:ext cx="5719916" cy="5805264"/>
          </a:xfrm>
        </p:spPr>
        <p:txBody>
          <a:bodyPr>
            <a:normAutofit/>
          </a:bodyPr>
          <a:lstStyle/>
          <a:p>
            <a:r>
              <a:rPr lang="ja-JP" altLang="en-US" dirty="0" smtClean="0"/>
              <a:t>現行</a:t>
            </a:r>
            <a:r>
              <a:rPr lang="ja-JP" altLang="en-US" dirty="0"/>
              <a:t>システム</a:t>
            </a:r>
            <a:r>
              <a:rPr lang="ja-JP" altLang="en-US" dirty="0" smtClean="0"/>
              <a:t>の問題</a:t>
            </a:r>
            <a:endParaRPr lang="en-US" altLang="ja-JP" dirty="0" smtClean="0"/>
          </a:p>
          <a:p>
            <a:pPr lvl="1"/>
            <a:r>
              <a:rPr lang="ja-JP" altLang="en-US" dirty="0"/>
              <a:t>運用・保守作業や機能拡張に係る</a:t>
            </a:r>
            <a:r>
              <a:rPr lang="ja-JP" altLang="en-US" dirty="0">
                <a:solidFill>
                  <a:srgbClr val="FF0000"/>
                </a:solidFill>
              </a:rPr>
              <a:t>経費</a:t>
            </a:r>
            <a:r>
              <a:rPr lang="ja-JP" altLang="en-US" dirty="0"/>
              <a:t>が大きい</a:t>
            </a:r>
          </a:p>
          <a:p>
            <a:pPr lvl="1"/>
            <a:r>
              <a:rPr lang="ja-JP" altLang="en-US" dirty="0">
                <a:solidFill>
                  <a:srgbClr val="FF0000"/>
                </a:solidFill>
              </a:rPr>
              <a:t>機能拡張</a:t>
            </a:r>
            <a:r>
              <a:rPr lang="ja-JP" altLang="en-US" dirty="0"/>
              <a:t>への対応力が低い</a:t>
            </a:r>
          </a:p>
          <a:p>
            <a:r>
              <a:rPr lang="ja-JP" altLang="en-US" dirty="0">
                <a:solidFill>
                  <a:srgbClr val="FF0000"/>
                </a:solidFill>
              </a:rPr>
              <a:t>トータルな次期図書館システム</a:t>
            </a:r>
            <a:r>
              <a:rPr lang="ja-JP" altLang="en-US" dirty="0"/>
              <a:t>の構築と提供の実現を</a:t>
            </a:r>
            <a:r>
              <a:rPr lang="ja-JP" altLang="en-US" dirty="0" smtClean="0"/>
              <a:t>目指す</a:t>
            </a:r>
            <a:endParaRPr lang="en-US" altLang="ja-JP" dirty="0" smtClean="0"/>
          </a:p>
          <a:p>
            <a:r>
              <a:rPr lang="en-US" altLang="ja-JP" dirty="0" smtClean="0"/>
              <a:t>NDL</a:t>
            </a:r>
            <a:r>
              <a:rPr lang="ja-JP" altLang="en-US" dirty="0" smtClean="0"/>
              <a:t>サーチは、</a:t>
            </a:r>
            <a:endParaRPr lang="en-US" altLang="ja-JP" dirty="0" smtClean="0"/>
          </a:p>
          <a:p>
            <a:pPr lvl="1"/>
            <a:r>
              <a:rPr lang="ja-JP" altLang="en-US" dirty="0" smtClean="0"/>
              <a:t>図書館</a:t>
            </a:r>
            <a:r>
              <a:rPr lang="ja-JP" altLang="en-US" dirty="0"/>
              <a:t>ポータル、次世代</a:t>
            </a:r>
            <a:r>
              <a:rPr lang="en-US" altLang="ja-JP" dirty="0" smtClean="0"/>
              <a:t>OPAC</a:t>
            </a:r>
            <a:r>
              <a:rPr lang="ja-JP" altLang="en-US" dirty="0" err="1" smtClean="0"/>
              <a:t>、</a:t>
            </a:r>
            <a:r>
              <a:rPr lang="en-US" altLang="ja-JP" dirty="0" smtClean="0"/>
              <a:t>PORTA</a:t>
            </a:r>
            <a:r>
              <a:rPr lang="ja-JP" altLang="en-US" dirty="0" err="1" smtClean="0"/>
              <a:t>、ゆにか</a:t>
            </a:r>
            <a:r>
              <a:rPr lang="ja-JP" altLang="en-US" dirty="0" smtClean="0"/>
              <a:t>ねっとを統合した入口機能とする</a:t>
            </a:r>
            <a:endParaRPr lang="en-US" altLang="ja-JP" dirty="0" smtClean="0"/>
          </a:p>
          <a:p>
            <a:pPr lvl="2"/>
            <a:endParaRPr lang="ja-JP" altLang="en-US" dirty="0"/>
          </a:p>
        </p:txBody>
      </p:sp>
      <p:sp>
        <p:nvSpPr>
          <p:cNvPr id="4" name="コンテンツ プレースホルダ 3"/>
          <p:cNvSpPr>
            <a:spLocks noGrp="1"/>
          </p:cNvSpPr>
          <p:nvPr>
            <p:ph sz="half" idx="2"/>
          </p:nvPr>
        </p:nvSpPr>
        <p:spPr>
          <a:xfrm>
            <a:off x="6172200" y="1158858"/>
            <a:ext cx="5705168" cy="5562617"/>
          </a:xfrm>
        </p:spPr>
        <p:txBody>
          <a:bodyPr>
            <a:normAutofit/>
          </a:bodyPr>
          <a:lstStyle/>
          <a:p>
            <a:r>
              <a:rPr lang="ja-JP" altLang="en-US" dirty="0" smtClean="0"/>
              <a:t>開発方針</a:t>
            </a:r>
            <a:endParaRPr lang="en-US" altLang="ja-JP" dirty="0" smtClean="0"/>
          </a:p>
          <a:p>
            <a:pPr lvl="1"/>
            <a:r>
              <a:rPr lang="ja-JP" altLang="en-US" dirty="0" smtClean="0"/>
              <a:t>現行</a:t>
            </a:r>
            <a:r>
              <a:rPr lang="ja-JP" altLang="en-US" dirty="0"/>
              <a:t>システムの運用経費の削減</a:t>
            </a:r>
          </a:p>
          <a:p>
            <a:pPr lvl="1"/>
            <a:r>
              <a:rPr lang="ja-JP" altLang="en-US" dirty="0" smtClean="0"/>
              <a:t>次期</a:t>
            </a:r>
            <a:r>
              <a:rPr lang="ja-JP" altLang="en-US" dirty="0"/>
              <a:t>基盤システムの導入経費の削減</a:t>
            </a:r>
          </a:p>
          <a:p>
            <a:pPr lvl="2"/>
            <a:r>
              <a:rPr lang="ja-JP" altLang="en-US" dirty="0" smtClean="0">
                <a:solidFill>
                  <a:srgbClr val="FF0000"/>
                </a:solidFill>
              </a:rPr>
              <a:t>システム化</a:t>
            </a:r>
            <a:r>
              <a:rPr lang="ja-JP" altLang="en-US" dirty="0">
                <a:solidFill>
                  <a:srgbClr val="FF0000"/>
                </a:solidFill>
              </a:rPr>
              <a:t>要件を明確に</a:t>
            </a:r>
            <a:r>
              <a:rPr lang="ja-JP" altLang="en-US" dirty="0"/>
              <a:t>し、業者見積もりの</a:t>
            </a:r>
            <a:r>
              <a:rPr lang="ja-JP" altLang="en-US" dirty="0">
                <a:solidFill>
                  <a:srgbClr val="FF0000"/>
                </a:solidFill>
              </a:rPr>
              <a:t>妥当性を的確に判断</a:t>
            </a:r>
            <a:r>
              <a:rPr lang="ja-JP" altLang="en-US" dirty="0"/>
              <a:t>する。</a:t>
            </a:r>
          </a:p>
          <a:p>
            <a:pPr lvl="2"/>
            <a:r>
              <a:rPr lang="ja-JP" altLang="en-US" dirty="0" smtClean="0">
                <a:solidFill>
                  <a:srgbClr val="FF0000"/>
                </a:solidFill>
              </a:rPr>
              <a:t>競争</a:t>
            </a:r>
            <a:r>
              <a:rPr lang="ja-JP" altLang="en-US" dirty="0">
                <a:solidFill>
                  <a:srgbClr val="FF0000"/>
                </a:solidFill>
              </a:rPr>
              <a:t>原理</a:t>
            </a:r>
            <a:r>
              <a:rPr lang="ja-JP" altLang="en-US" dirty="0"/>
              <a:t>が働く調達を行う。</a:t>
            </a:r>
          </a:p>
          <a:p>
            <a:pPr lvl="3"/>
            <a:r>
              <a:rPr lang="ja-JP" altLang="en-US" dirty="0" smtClean="0"/>
              <a:t>特定</a:t>
            </a:r>
            <a:r>
              <a:rPr lang="ja-JP" altLang="en-US" dirty="0"/>
              <a:t>ベンダーしか提案できない</a:t>
            </a:r>
            <a:r>
              <a:rPr lang="en-US" altLang="ja-JP" dirty="0"/>
              <a:t>RFP</a:t>
            </a:r>
            <a:r>
              <a:rPr lang="ja-JP" altLang="en-US" dirty="0"/>
              <a:t>にはしない。</a:t>
            </a:r>
          </a:p>
          <a:p>
            <a:pPr lvl="1"/>
            <a:r>
              <a:rPr lang="ja-JP" altLang="en-US" dirty="0" smtClean="0"/>
              <a:t>新規</a:t>
            </a:r>
            <a:r>
              <a:rPr lang="ja-JP" altLang="en-US" dirty="0"/>
              <a:t>開発を極力なくす。</a:t>
            </a:r>
          </a:p>
          <a:p>
            <a:pPr lvl="2"/>
            <a:r>
              <a:rPr lang="ja-JP" altLang="en-US" dirty="0" smtClean="0"/>
              <a:t>必須</a:t>
            </a:r>
            <a:r>
              <a:rPr lang="ja-JP" altLang="en-US" dirty="0"/>
              <a:t>な機能ではなくて、パッケージで実現できない業務は、業務の内容や流れを見直す</a:t>
            </a:r>
            <a:r>
              <a:rPr lang="ja-JP" altLang="en-US" dirty="0" smtClean="0"/>
              <a:t>。</a:t>
            </a:r>
            <a:r>
              <a:rPr lang="ja-JP" altLang="en-US" dirty="0" smtClean="0">
                <a:solidFill>
                  <a:srgbClr val="FF0000"/>
                </a:solidFill>
              </a:rPr>
              <a:t>（</a:t>
            </a:r>
            <a:r>
              <a:rPr lang="en-US" altLang="ja-JP" dirty="0" smtClean="0">
                <a:solidFill>
                  <a:srgbClr val="FF0000"/>
                </a:solidFill>
              </a:rPr>
              <a:t>BPR</a:t>
            </a:r>
            <a:r>
              <a:rPr lang="ja-JP" altLang="en-US" dirty="0" smtClean="0">
                <a:solidFill>
                  <a:srgbClr val="FF0000"/>
                </a:solidFill>
              </a:rPr>
              <a:t>）</a:t>
            </a:r>
            <a:endParaRPr lang="en-US" altLang="ja-JP" dirty="0" smtClean="0">
              <a:solidFill>
                <a:srgbClr val="FF0000"/>
              </a:solidFill>
            </a:endParaRPr>
          </a:p>
          <a:p>
            <a:pPr lvl="2"/>
            <a:r>
              <a:rPr lang="ja-JP" altLang="en-US" dirty="0" smtClean="0"/>
              <a:t>ただ</a:t>
            </a:r>
            <a:r>
              <a:rPr lang="ja-JP" altLang="en-US" dirty="0"/>
              <a:t>、高いからといって</a:t>
            </a:r>
            <a:r>
              <a:rPr lang="ja-JP" altLang="en-US" dirty="0">
                <a:solidFill>
                  <a:srgbClr val="FF0000"/>
                </a:solidFill>
              </a:rPr>
              <a:t>機能を削るのではなく</a:t>
            </a:r>
            <a:r>
              <a:rPr lang="ja-JP" altLang="en-US" dirty="0"/>
              <a:t>、安くできる方法を考える</a:t>
            </a:r>
          </a:p>
          <a:p>
            <a:pPr lvl="1"/>
            <a:endParaRPr lang="en-US" altLang="ja-JP" dirty="0" smtClean="0"/>
          </a:p>
        </p:txBody>
      </p:sp>
      <p:sp>
        <p:nvSpPr>
          <p:cNvPr id="5" name="フッター プレースホルダ 4"/>
          <p:cNvSpPr>
            <a:spLocks noGrp="1"/>
          </p:cNvSpPr>
          <p:nvPr>
            <p:ph type="ftr" sz="quarter" idx="11"/>
          </p:nvPr>
        </p:nvSpPr>
        <p:spPr/>
        <p:txBody>
          <a:bodyPr/>
          <a:lstStyle/>
          <a:p>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83</a:t>
            </a:fld>
            <a:endParaRPr kumimoji="0" lang="en-US"/>
          </a:p>
        </p:txBody>
      </p:sp>
      <p:sp>
        <p:nvSpPr>
          <p:cNvPr id="7" name="正方形/長方形 6"/>
          <p:cNvSpPr/>
          <p:nvPr/>
        </p:nvSpPr>
        <p:spPr>
          <a:xfrm>
            <a:off x="5888251" y="3244334"/>
            <a:ext cx="255198"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20800290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1524000" y="0"/>
            <a:ext cx="9144000" cy="639097"/>
          </a:xfrm>
        </p:spPr>
        <p:txBody>
          <a:bodyPr>
            <a:noAutofit/>
          </a:bodyPr>
          <a:lstStyle/>
          <a:p>
            <a:pPr lvl="2" algn="ctr" rtl="0">
              <a:spcBef>
                <a:spcPct val="0"/>
              </a:spcBef>
            </a:pPr>
            <a:r>
              <a:rPr lang="ja-JP" altLang="en-US" sz="4400" dirty="0" smtClean="0">
                <a:latin typeface="HG丸ｺﾞｼｯｸM-PRO" pitchFamily="50" charset="-128"/>
                <a:ea typeface="HG丸ｺﾞｼｯｸM-PRO" pitchFamily="50" charset="-128"/>
              </a:rPr>
              <a:t>サービスの改善</a:t>
            </a:r>
            <a:endParaRPr kumimoji="1" lang="ja-JP" altLang="en-US" sz="4400" dirty="0">
              <a:solidFill>
                <a:schemeClr val="tx1"/>
              </a:solidFill>
              <a:latin typeface="HG丸ｺﾞｼｯｸM-PRO" pitchFamily="50" charset="-128"/>
              <a:ea typeface="HG丸ｺﾞｼｯｸM-PRO" pitchFamily="50" charset="-128"/>
            </a:endParaRPr>
          </a:p>
        </p:txBody>
      </p:sp>
      <p:sp>
        <p:nvSpPr>
          <p:cNvPr id="9" name="コンテンツ プレースホルダ 8"/>
          <p:cNvSpPr>
            <a:spLocks noGrp="1"/>
          </p:cNvSpPr>
          <p:nvPr>
            <p:ph idx="1"/>
          </p:nvPr>
        </p:nvSpPr>
        <p:spPr/>
        <p:txBody>
          <a:bodyPr>
            <a:normAutofit/>
          </a:bodyPr>
          <a:lstStyle/>
          <a:p>
            <a:r>
              <a:rPr lang="ja-JP" altLang="ja-JP" sz="3600" dirty="0"/>
              <a:t>トータルな図書館システムと新しいサービス</a:t>
            </a:r>
            <a:r>
              <a:rPr lang="ja-JP" altLang="en-US" sz="3600" dirty="0"/>
              <a:t>提供のための環境整備</a:t>
            </a:r>
            <a:endParaRPr lang="en-US" altLang="ja-JP" sz="3600" dirty="0"/>
          </a:p>
          <a:p>
            <a:pPr lvl="1"/>
            <a:r>
              <a:rPr lang="ja-JP" altLang="ja-JP" sz="3200" dirty="0"/>
              <a:t>業務・システム最適化の推進</a:t>
            </a:r>
          </a:p>
          <a:p>
            <a:pPr lvl="2"/>
            <a:r>
              <a:rPr lang="ja-JP" altLang="ja-JP" sz="2800" dirty="0"/>
              <a:t>図書館システムのリニューアル</a:t>
            </a:r>
          </a:p>
          <a:p>
            <a:pPr lvl="1"/>
            <a:r>
              <a:rPr lang="ja-JP" altLang="ja-JP" sz="3200" dirty="0"/>
              <a:t>デジタルアーカイブ</a:t>
            </a:r>
            <a:r>
              <a:rPr lang="ja-JP" altLang="en-US" sz="3200" dirty="0"/>
              <a:t>（サイト単位、著作単位）</a:t>
            </a:r>
            <a:endParaRPr lang="ja-JP" altLang="ja-JP" sz="3200" dirty="0"/>
          </a:p>
          <a:p>
            <a:pPr lvl="1"/>
            <a:r>
              <a:rPr lang="ja-JP" altLang="ja-JP" sz="3200" dirty="0"/>
              <a:t>次期業務基盤システムの導入</a:t>
            </a:r>
          </a:p>
          <a:p>
            <a:pPr lvl="1"/>
            <a:r>
              <a:rPr lang="ja-JP" altLang="ja-JP" sz="3200" dirty="0"/>
              <a:t>情報探索サービスシステム</a:t>
            </a:r>
          </a:p>
          <a:p>
            <a:pPr lvl="2"/>
            <a:r>
              <a:rPr lang="ja-JP" altLang="ja-JP" sz="2800" dirty="0"/>
              <a:t>総合目録とデジタルアーカイブを合わせた検索システムの構築</a:t>
            </a:r>
            <a:endParaRPr lang="en-US" altLang="ja-JP" sz="2800" dirty="0"/>
          </a:p>
          <a:p>
            <a:r>
              <a:rPr lang="ja-JP" altLang="en-US" sz="3600" dirty="0"/>
              <a:t>デジタル情報資源の収集・保存の拡大</a:t>
            </a:r>
            <a:endParaRPr lang="en-US" altLang="ja-JP" sz="1200" dirty="0"/>
          </a:p>
          <a:p>
            <a:pPr lvl="1"/>
            <a:r>
              <a:rPr lang="ja-JP" altLang="en-US" dirty="0" smtClean="0"/>
              <a:t>国立国会図書館法、著作権法の改正</a:t>
            </a:r>
            <a:endParaRPr lang="en-US" altLang="ja-JP" dirty="0" smtClean="0"/>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84</a:t>
            </a:fld>
            <a:endParaRPr kumimoji="0" lang="en-US"/>
          </a:p>
        </p:txBody>
      </p:sp>
    </p:spTree>
    <p:extLst>
      <p:ext uri="{BB962C8B-B14F-4D97-AF65-F5344CB8AC3E}">
        <p14:creationId xmlns:p14="http://schemas.microsoft.com/office/powerpoint/2010/main" val="3457388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rmAutofit/>
          </a:bodyPr>
          <a:lstStyle/>
          <a:p>
            <a:pPr>
              <a:spcBef>
                <a:spcPct val="50000"/>
              </a:spcBef>
            </a:pPr>
            <a:r>
              <a:rPr lang="ja-JP" altLang="en-US" sz="4000" dirty="0"/>
              <a:t>　情報システムの構築・運用に当たって</a:t>
            </a:r>
            <a:endParaRPr kumimoji="1" lang="ja-JP" altLang="en-US" dirty="0"/>
          </a:p>
        </p:txBody>
      </p:sp>
      <p:sp>
        <p:nvSpPr>
          <p:cNvPr id="3" name="コンテンツ プレースホルダ 2"/>
          <p:cNvSpPr>
            <a:spLocks noGrp="1"/>
          </p:cNvSpPr>
          <p:nvPr>
            <p:ph idx="1"/>
          </p:nvPr>
        </p:nvSpPr>
        <p:spPr>
          <a:xfrm>
            <a:off x="314631" y="1628800"/>
            <a:ext cx="11552903" cy="5229200"/>
          </a:xfrm>
        </p:spPr>
        <p:txBody>
          <a:bodyPr>
            <a:normAutofit/>
          </a:bodyPr>
          <a:lstStyle/>
          <a:p>
            <a:pPr>
              <a:spcBef>
                <a:spcPct val="50000"/>
              </a:spcBef>
            </a:pPr>
            <a:r>
              <a:rPr lang="ja-JP" altLang="en-US" dirty="0" smtClean="0"/>
              <a:t>知識の共有化を目指す</a:t>
            </a:r>
            <a:endParaRPr lang="en-US" altLang="ja-JP" dirty="0" smtClean="0"/>
          </a:p>
          <a:p>
            <a:pPr lvl="1">
              <a:spcBef>
                <a:spcPct val="50000"/>
              </a:spcBef>
            </a:pPr>
            <a:r>
              <a:rPr lang="ja-JP" altLang="en-US" dirty="0" smtClean="0"/>
              <a:t>網羅的に知識・情報を収集・保存し、広く国会および一般国民に提供するサービスを実施する。</a:t>
            </a:r>
            <a:endParaRPr lang="en-US" altLang="ja-JP" dirty="0" smtClean="0"/>
          </a:p>
          <a:p>
            <a:pPr>
              <a:spcBef>
                <a:spcPct val="50000"/>
              </a:spcBef>
            </a:pPr>
            <a:r>
              <a:rPr lang="ja-JP" altLang="en-US" dirty="0" smtClean="0"/>
              <a:t>業務・システムの最適化</a:t>
            </a:r>
            <a:endParaRPr lang="en-US" altLang="ja-JP" dirty="0" smtClean="0"/>
          </a:p>
          <a:p>
            <a:pPr lvl="1">
              <a:spcBef>
                <a:spcPct val="50000"/>
              </a:spcBef>
            </a:pPr>
            <a:r>
              <a:rPr lang="ja-JP" altLang="en-US" dirty="0" smtClean="0"/>
              <a:t>サービスは、業務とシステムにより実現する。</a:t>
            </a:r>
            <a:endParaRPr lang="en-US" altLang="ja-JP" dirty="0" smtClean="0"/>
          </a:p>
          <a:p>
            <a:pPr lvl="1">
              <a:spcBef>
                <a:spcPct val="50000"/>
              </a:spcBef>
            </a:pPr>
            <a:r>
              <a:rPr lang="ja-JP" altLang="en-US" dirty="0" smtClean="0"/>
              <a:t>情報システムは、サービスを効率的に遂行することを支援する。</a:t>
            </a:r>
            <a:endParaRPr lang="en-US" altLang="ja-JP" dirty="0" smtClean="0"/>
          </a:p>
          <a:p>
            <a:pPr lvl="1">
              <a:spcBef>
                <a:spcPct val="50000"/>
              </a:spcBef>
            </a:pPr>
            <a:r>
              <a:rPr lang="ja-JP" altLang="en-US" dirty="0" smtClean="0"/>
              <a:t>システムの構築に当たっては、</a:t>
            </a:r>
            <a:endParaRPr lang="en-US" altLang="ja-JP" dirty="0" smtClean="0"/>
          </a:p>
          <a:p>
            <a:pPr lvl="2">
              <a:spcBef>
                <a:spcPct val="50000"/>
              </a:spcBef>
            </a:pPr>
            <a:r>
              <a:rPr lang="ja-JP" altLang="en-US" dirty="0" smtClean="0"/>
              <a:t>国全体のサービスの１つとして実施すべき要件を明確化</a:t>
            </a:r>
            <a:endParaRPr lang="en-US" altLang="ja-JP" dirty="0" smtClean="0"/>
          </a:p>
          <a:p>
            <a:pPr lvl="2">
              <a:spcBef>
                <a:spcPct val="50000"/>
              </a:spcBef>
            </a:pPr>
            <a:r>
              <a:rPr lang="ja-JP" altLang="en-US" dirty="0" smtClean="0"/>
              <a:t>国、当館の業務・システムの全体最適化の観点で、資源（人・物・金）を、効率的、効果的に投入して、構築し運用する。</a:t>
            </a:r>
            <a:endParaRPr lang="en-US" altLang="ja-JP" dirty="0" smtClean="0"/>
          </a:p>
          <a:p>
            <a:pPr lvl="3">
              <a:spcBef>
                <a:spcPct val="50000"/>
              </a:spcBef>
            </a:pPr>
            <a:r>
              <a:rPr lang="ja-JP" altLang="en-US" dirty="0" smtClean="0"/>
              <a:t>個別システムによる部分最適化にならないように。　　　　　　</a:t>
            </a:r>
          </a:p>
        </p:txBody>
      </p:sp>
      <p:sp>
        <p:nvSpPr>
          <p:cNvPr id="5" name="正方形/長方形 4"/>
          <p:cNvSpPr/>
          <p:nvPr/>
        </p:nvSpPr>
        <p:spPr>
          <a:xfrm>
            <a:off x="314631" y="928670"/>
            <a:ext cx="11552903" cy="523220"/>
          </a:xfrm>
          <a:prstGeom prst="rect">
            <a:avLst/>
          </a:prstGeom>
        </p:spPr>
        <p:txBody>
          <a:bodyPr wrap="square">
            <a:spAutoFit/>
          </a:bodyPr>
          <a:lstStyle/>
          <a:p>
            <a:pPr algn="ctr"/>
            <a:r>
              <a:rPr lang="ja-JP" altLang="en-US" sz="2800" dirty="0" smtClean="0">
                <a:latin typeface="HG丸ｺﾞｼｯｸM-PRO" pitchFamily="50" charset="-128"/>
                <a:ea typeface="HG丸ｺﾞｼｯｸM-PRO" pitchFamily="50" charset="-128"/>
              </a:rPr>
              <a:t>情報システムは、サービス</a:t>
            </a:r>
            <a:r>
              <a:rPr lang="ja-JP" altLang="en-US" sz="2800" dirty="0">
                <a:latin typeface="HG丸ｺﾞｼｯｸM-PRO" pitchFamily="50" charset="-128"/>
                <a:ea typeface="HG丸ｺﾞｼｯｸM-PRO" pitchFamily="50" charset="-128"/>
              </a:rPr>
              <a:t>を効率的・効果的に実現するためのもの</a:t>
            </a:r>
          </a:p>
        </p:txBody>
      </p:sp>
    </p:spTree>
    <p:extLst>
      <p:ext uri="{BB962C8B-B14F-4D97-AF65-F5344CB8AC3E}">
        <p14:creationId xmlns:p14="http://schemas.microsoft.com/office/powerpoint/2010/main" val="1361953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次期業務基盤システムの導入</a:t>
            </a:r>
            <a:endParaRPr kumimoji="1" lang="ja-JP" altLang="en-US" dirty="0"/>
          </a:p>
        </p:txBody>
      </p:sp>
      <p:sp>
        <p:nvSpPr>
          <p:cNvPr id="3" name="コンテンツ プレースホルダ 2"/>
          <p:cNvSpPr>
            <a:spLocks noGrp="1"/>
          </p:cNvSpPr>
          <p:nvPr>
            <p:ph idx="1"/>
          </p:nvPr>
        </p:nvSpPr>
        <p:spPr>
          <a:xfrm>
            <a:off x="304800" y="1600204"/>
            <a:ext cx="11493910" cy="4997148"/>
          </a:xfrm>
        </p:spPr>
        <p:txBody>
          <a:bodyPr>
            <a:normAutofit/>
          </a:bodyPr>
          <a:lstStyle/>
          <a:p>
            <a:r>
              <a:rPr lang="ja-JP" altLang="en-US" dirty="0" smtClean="0"/>
              <a:t>当館所蔵資料の統合書誌データベースと</a:t>
            </a:r>
            <a:r>
              <a:rPr lang="en-US" dirty="0" smtClean="0"/>
              <a:t>NDL-OPAC</a:t>
            </a:r>
            <a:r>
              <a:rPr lang="ja-JP" altLang="en-US" dirty="0" smtClean="0"/>
              <a:t>の機能を担う業務基盤システム</a:t>
            </a:r>
            <a:endParaRPr lang="en-US" altLang="ja-JP" dirty="0" smtClean="0"/>
          </a:p>
          <a:p>
            <a:r>
              <a:rPr lang="ja-JP" altLang="en-US" dirty="0" smtClean="0"/>
              <a:t>現行の問題</a:t>
            </a:r>
            <a:endParaRPr lang="en-US" altLang="ja-JP" dirty="0" smtClean="0"/>
          </a:p>
          <a:p>
            <a:pPr lvl="1"/>
            <a:r>
              <a:rPr lang="ja-JP" altLang="en-US" dirty="0" smtClean="0"/>
              <a:t>現行の業務基盤システムは、当館の独自仕様で開発・運用している</a:t>
            </a:r>
            <a:endParaRPr lang="en-US" altLang="ja-JP" dirty="0" smtClean="0"/>
          </a:p>
          <a:p>
            <a:pPr lvl="1"/>
            <a:r>
              <a:rPr lang="ja-JP" altLang="en-US" dirty="0" smtClean="0"/>
              <a:t>運用コストや、柔軟性と相互運用性の面で課題となってる</a:t>
            </a:r>
            <a:endParaRPr lang="en-US" altLang="ja-JP" dirty="0" smtClean="0"/>
          </a:p>
          <a:p>
            <a:r>
              <a:rPr lang="ja-JP" altLang="en-US" dirty="0" smtClean="0"/>
              <a:t>これらの課題を解決するため</a:t>
            </a:r>
            <a:endParaRPr lang="en-US" altLang="ja-JP" dirty="0" smtClean="0"/>
          </a:p>
          <a:p>
            <a:pPr lvl="1"/>
            <a:r>
              <a:rPr lang="ja-JP" altLang="en-US" dirty="0" smtClean="0"/>
              <a:t>他の国立図書館等で使用している図書館パッケージソフトを導入</a:t>
            </a:r>
            <a:endParaRPr lang="en-US" altLang="ja-JP" dirty="0" smtClean="0"/>
          </a:p>
          <a:p>
            <a:pPr lvl="1"/>
            <a:r>
              <a:rPr lang="ja-JP" altLang="en-US" dirty="0" smtClean="0"/>
              <a:t>パッケージソフトに合わせた業務の見直し</a:t>
            </a:r>
            <a:endParaRPr lang="ja-JP" altLang="en-US" dirty="0"/>
          </a:p>
          <a:p>
            <a:pPr lvl="1"/>
            <a:r>
              <a:rPr lang="ja-JP" altLang="en-US" dirty="0" smtClean="0"/>
              <a:t>必要最低限の仕様変更や外付け開発</a:t>
            </a:r>
            <a:endParaRPr lang="en-US" altLang="ja-JP" dirty="0" smtClean="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86</a:t>
            </a:fld>
            <a:endParaRPr kumimoji="0" lang="en-US" dirty="0"/>
          </a:p>
        </p:txBody>
      </p:sp>
    </p:spTree>
    <p:extLst>
      <p:ext uri="{BB962C8B-B14F-4D97-AF65-F5344CB8AC3E}">
        <p14:creationId xmlns:p14="http://schemas.microsoft.com/office/powerpoint/2010/main" val="313739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48"/>
          <p:cNvSpPr>
            <a:spLocks noChangeArrowheads="1"/>
          </p:cNvSpPr>
          <p:nvPr/>
        </p:nvSpPr>
        <p:spPr bwMode="auto">
          <a:xfrm>
            <a:off x="4310063" y="1214440"/>
            <a:ext cx="3744912" cy="571487"/>
          </a:xfrm>
          <a:prstGeom prst="roundRect">
            <a:avLst>
              <a:gd name="adj" fmla="val 16667"/>
            </a:avLst>
          </a:prstGeom>
          <a:solidFill>
            <a:srgbClr val="CCECFF"/>
          </a:solidFill>
          <a:ln w="12700">
            <a:solidFill>
              <a:schemeClr val="accent2"/>
            </a:solidFill>
            <a:round/>
            <a:headEnd/>
            <a:tailEnd/>
          </a:ln>
          <a:effectLst>
            <a:glow rad="228600">
              <a:schemeClr val="accent6">
                <a:satMod val="175000"/>
                <a:alpha val="40000"/>
              </a:schemeClr>
            </a:glow>
          </a:effectLst>
        </p:spPr>
        <p:txBody>
          <a:bodyPr/>
          <a:lstStyle/>
          <a:p>
            <a:pPr fontAlgn="base">
              <a:spcBef>
                <a:spcPct val="0"/>
              </a:spcBef>
              <a:spcAft>
                <a:spcPct val="0"/>
              </a:spcAft>
            </a:pPr>
            <a:r>
              <a:rPr lang="en-US" altLang="ja-JP" sz="700" dirty="0">
                <a:solidFill>
                  <a:srgbClr val="000000"/>
                </a:solidFill>
                <a:latin typeface="HG丸ｺﾞｼｯｸM-PRO" pitchFamily="50" charset="-128"/>
                <a:ea typeface="HG丸ｺﾞｼｯｸM-PRO" pitchFamily="50" charset="-128"/>
              </a:rPr>
              <a:t>NDL</a:t>
            </a:r>
            <a:r>
              <a:rPr lang="ja-JP" altLang="en-US" sz="700" dirty="0">
                <a:solidFill>
                  <a:srgbClr val="000000"/>
                </a:solidFill>
                <a:latin typeface="HG丸ｺﾞｼｯｸM-PRO" pitchFamily="50" charset="-128"/>
                <a:ea typeface="HG丸ｺﾞｼｯｸM-PRO" pitchFamily="50" charset="-128"/>
              </a:rPr>
              <a:t>統合検索サービス</a:t>
            </a:r>
            <a:r>
              <a:rPr lang="ja-JP" altLang="en-US" sz="700" b="1" dirty="0">
                <a:solidFill>
                  <a:srgbClr val="000000"/>
                </a:solidFill>
                <a:latin typeface="HG丸ｺﾞｼｯｸM-PRO" pitchFamily="50" charset="-128"/>
                <a:ea typeface="HG丸ｺﾞｼｯｸM-PRO" pitchFamily="50" charset="-128"/>
              </a:rPr>
              <a:t>画面の提供</a:t>
            </a:r>
            <a:r>
              <a:rPr lang="ja-JP" altLang="en-US" sz="700" dirty="0">
                <a:solidFill>
                  <a:srgbClr val="000000"/>
                </a:solidFill>
                <a:latin typeface="HG丸ｺﾞｼｯｸM-PRO" pitchFamily="50" charset="-128"/>
                <a:ea typeface="HG丸ｺﾞｼｯｸM-PRO" pitchFamily="50" charset="-128"/>
              </a:rPr>
              <a:t>　（利用者ニーズに応じて提供）</a:t>
            </a:r>
            <a:endParaRPr lang="en-US" altLang="ja-JP" sz="700" dirty="0">
              <a:solidFill>
                <a:srgbClr val="000000"/>
              </a:solidFill>
              <a:latin typeface="HG丸ｺﾞｼｯｸM-PRO" pitchFamily="50" charset="-128"/>
              <a:ea typeface="HG丸ｺﾞｼｯｸM-PRO" pitchFamily="50" charset="-128"/>
            </a:endParaRPr>
          </a:p>
          <a:p>
            <a:pPr fontAlgn="base">
              <a:spcBef>
                <a:spcPct val="0"/>
              </a:spcBef>
              <a:spcAft>
                <a:spcPct val="0"/>
              </a:spcAft>
            </a:pPr>
            <a:endParaRPr lang="ja-JP" altLang="en-US" sz="700" dirty="0">
              <a:solidFill>
                <a:srgbClr val="000000"/>
              </a:solidFill>
              <a:latin typeface="HG丸ｺﾞｼｯｸM-PRO" pitchFamily="50" charset="-128"/>
              <a:ea typeface="HG丸ｺﾞｼｯｸM-PRO" pitchFamily="50" charset="-128"/>
            </a:endParaRPr>
          </a:p>
        </p:txBody>
      </p:sp>
      <p:sp>
        <p:nvSpPr>
          <p:cNvPr id="150" name="スライド番号プレースホルダ 5"/>
          <p:cNvSpPr>
            <a:spLocks noGrp="1"/>
          </p:cNvSpPr>
          <p:nvPr>
            <p:ph type="sldNum" sz="quarter" idx="12"/>
          </p:nvPr>
        </p:nvSpPr>
        <p:spPr/>
        <p:txBody>
          <a:bodyPr/>
          <a:lstStyle/>
          <a:p>
            <a:pPr>
              <a:defRPr/>
            </a:pPr>
            <a:fld id="{AD95736E-E3F1-43D1-B99D-41265C91EF52}" type="slidenum">
              <a:rPr lang="en-US" altLang="ja-JP">
                <a:solidFill>
                  <a:srgbClr val="000000"/>
                </a:solidFill>
              </a:rPr>
              <a:pPr>
                <a:defRPr/>
              </a:pPr>
              <a:t>87</a:t>
            </a:fld>
            <a:endParaRPr lang="en-US" altLang="ja-JP">
              <a:solidFill>
                <a:srgbClr val="000000"/>
              </a:solidFill>
            </a:endParaRPr>
          </a:p>
        </p:txBody>
      </p:sp>
      <p:sp>
        <p:nvSpPr>
          <p:cNvPr id="9220" name="AutoShape 187"/>
          <p:cNvSpPr>
            <a:spLocks noChangeArrowheads="1"/>
          </p:cNvSpPr>
          <p:nvPr/>
        </p:nvSpPr>
        <p:spPr bwMode="auto">
          <a:xfrm>
            <a:off x="7319964" y="2714621"/>
            <a:ext cx="2484437" cy="1938343"/>
          </a:xfrm>
          <a:prstGeom prst="roundRect">
            <a:avLst>
              <a:gd name="adj" fmla="val 16667"/>
            </a:avLst>
          </a:prstGeom>
          <a:solidFill>
            <a:srgbClr val="FFFFCC"/>
          </a:solidFill>
          <a:ln w="12700">
            <a:solidFill>
              <a:schemeClr val="accent2"/>
            </a:solidFill>
            <a:round/>
            <a:headEnd/>
            <a:tailEnd/>
          </a:ln>
          <a:effectLst>
            <a:glow rad="228600">
              <a:schemeClr val="accent6">
                <a:satMod val="175000"/>
                <a:alpha val="40000"/>
              </a:schemeClr>
            </a:glow>
          </a:effectLst>
        </p:spPr>
        <p:txBody>
          <a:bodyPr/>
          <a:lstStyle/>
          <a:p>
            <a:pPr algn="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ALEPH</a:t>
            </a:r>
            <a:r>
              <a:rPr lang="ja-JP" altLang="en-US" sz="700">
                <a:solidFill>
                  <a:srgbClr val="CC6600"/>
                </a:solidFill>
                <a:latin typeface="HG丸ｺﾞｼｯｸM-PRO" pitchFamily="50" charset="-128"/>
                <a:ea typeface="HG丸ｺﾞｼｯｸM-PRO" pitchFamily="50" charset="-128"/>
              </a:rPr>
              <a:t>？</a:t>
            </a:r>
          </a:p>
        </p:txBody>
      </p:sp>
      <p:sp>
        <p:nvSpPr>
          <p:cNvPr id="9221" name="AutoShape 178"/>
          <p:cNvSpPr>
            <a:spLocks noChangeArrowheads="1"/>
          </p:cNvSpPr>
          <p:nvPr/>
        </p:nvSpPr>
        <p:spPr bwMode="auto">
          <a:xfrm>
            <a:off x="5519739" y="4797426"/>
            <a:ext cx="2339975" cy="2060575"/>
          </a:xfrm>
          <a:prstGeom prst="roundRect">
            <a:avLst>
              <a:gd name="adj" fmla="val 16667"/>
            </a:avLst>
          </a:prstGeom>
          <a:solidFill>
            <a:srgbClr val="FFFFCC"/>
          </a:solidFill>
          <a:ln w="12700">
            <a:solidFill>
              <a:schemeClr val="accent2"/>
            </a:solidFill>
            <a:round/>
            <a:headEnd/>
            <a:tailEnd/>
          </a:ln>
        </p:spPr>
        <p:txBody>
          <a:bodyPr/>
          <a:lstStyle/>
          <a:p>
            <a:pPr algn="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DSpace</a:t>
            </a:r>
          </a:p>
        </p:txBody>
      </p:sp>
      <p:sp>
        <p:nvSpPr>
          <p:cNvPr id="9222" name="AutoShape 177"/>
          <p:cNvSpPr>
            <a:spLocks noChangeArrowheads="1"/>
          </p:cNvSpPr>
          <p:nvPr/>
        </p:nvSpPr>
        <p:spPr bwMode="auto">
          <a:xfrm>
            <a:off x="8328026" y="4724400"/>
            <a:ext cx="2339975" cy="2133600"/>
          </a:xfrm>
          <a:prstGeom prst="roundRect">
            <a:avLst>
              <a:gd name="adj" fmla="val 16667"/>
            </a:avLst>
          </a:prstGeom>
          <a:solidFill>
            <a:srgbClr val="FFFFCC"/>
          </a:solidFill>
          <a:ln w="12700">
            <a:solidFill>
              <a:schemeClr val="accent2"/>
            </a:solidFill>
            <a:round/>
            <a:headEnd/>
            <a:tailEnd/>
          </a:ln>
          <a:effectLst>
            <a:glow rad="228600">
              <a:schemeClr val="accent6">
                <a:satMod val="175000"/>
                <a:alpha val="40000"/>
              </a:schemeClr>
            </a:glow>
          </a:effectLst>
        </p:spPr>
        <p:txBody>
          <a:bodyPr/>
          <a:lstStyle/>
          <a:p>
            <a:pPr algn="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ALEPH</a:t>
            </a:r>
          </a:p>
        </p:txBody>
      </p:sp>
      <p:sp>
        <p:nvSpPr>
          <p:cNvPr id="9223" name="Rectangle 2"/>
          <p:cNvSpPr>
            <a:spLocks noGrp="1" noChangeArrowheads="1"/>
          </p:cNvSpPr>
          <p:nvPr>
            <p:ph type="title"/>
          </p:nvPr>
        </p:nvSpPr>
        <p:spPr>
          <a:xfrm>
            <a:off x="1524001" y="1"/>
            <a:ext cx="8929695" cy="487363"/>
          </a:xfrm>
        </p:spPr>
        <p:txBody>
          <a:bodyPr/>
          <a:lstStyle/>
          <a:p>
            <a:pPr eaLnBrk="1" hangingPunct="1"/>
            <a:r>
              <a:rPr lang="ja-JP" altLang="en-US" sz="2000" dirty="0"/>
              <a:t>次期図書館システムの全体イメージ</a:t>
            </a:r>
            <a:r>
              <a:rPr lang="ja-JP" altLang="en-US" sz="1600" dirty="0"/>
              <a:t>（</a:t>
            </a:r>
            <a:r>
              <a:rPr lang="en-US" altLang="ja-JP" sz="1600" dirty="0"/>
              <a:t>24</a:t>
            </a:r>
            <a:r>
              <a:rPr lang="ja-JP" altLang="en-US" sz="1600" dirty="0"/>
              <a:t>年</a:t>
            </a:r>
            <a:r>
              <a:rPr lang="en-US" altLang="ja-JP" sz="1600" dirty="0"/>
              <a:t>1</a:t>
            </a:r>
            <a:r>
              <a:rPr lang="ja-JP" altLang="en-US" sz="1600" dirty="0"/>
              <a:t>月～</a:t>
            </a:r>
            <a:r>
              <a:rPr lang="en-US" altLang="ja-JP" sz="1600" dirty="0"/>
              <a:t>28</a:t>
            </a:r>
            <a:r>
              <a:rPr lang="ja-JP" altLang="en-US" sz="1600" dirty="0"/>
              <a:t>年頃まで）</a:t>
            </a:r>
            <a:endParaRPr lang="ja-JP" altLang="en-US" sz="1800" dirty="0"/>
          </a:p>
        </p:txBody>
      </p:sp>
      <p:sp>
        <p:nvSpPr>
          <p:cNvPr id="1132549" name="AutoShape 5"/>
          <p:cNvSpPr>
            <a:spLocks noChangeArrowheads="1"/>
          </p:cNvSpPr>
          <p:nvPr/>
        </p:nvSpPr>
        <p:spPr bwMode="auto">
          <a:xfrm>
            <a:off x="5585929" y="3405695"/>
            <a:ext cx="559769" cy="318075"/>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lgn="ctr" fontAlgn="base">
              <a:spcBef>
                <a:spcPct val="0"/>
              </a:spcBef>
              <a:spcAft>
                <a:spcPct val="0"/>
              </a:spcAft>
              <a:defRPr/>
            </a:pPr>
            <a:r>
              <a:rPr lang="ja-JP" altLang="en-US" sz="700">
                <a:solidFill>
                  <a:srgbClr val="CC6600"/>
                </a:solidFill>
                <a:latin typeface="Arial" charset="0"/>
              </a:rPr>
              <a:t>メタデータ</a:t>
            </a:r>
          </a:p>
        </p:txBody>
      </p:sp>
      <p:sp>
        <p:nvSpPr>
          <p:cNvPr id="9225" name="AutoShape 6"/>
          <p:cNvSpPr>
            <a:spLocks noChangeArrowheads="1"/>
          </p:cNvSpPr>
          <p:nvPr/>
        </p:nvSpPr>
        <p:spPr bwMode="auto">
          <a:xfrm>
            <a:off x="5340350" y="3879851"/>
            <a:ext cx="9334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PORTA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メタデータ組織化</a:t>
            </a:r>
          </a:p>
        </p:txBody>
      </p:sp>
      <p:sp>
        <p:nvSpPr>
          <p:cNvPr id="9226" name="AutoShape 7"/>
          <p:cNvSpPr>
            <a:spLocks noChangeArrowheads="1"/>
          </p:cNvSpPr>
          <p:nvPr/>
        </p:nvSpPr>
        <p:spPr bwMode="auto">
          <a:xfrm>
            <a:off x="5332413" y="4384676"/>
            <a:ext cx="868362"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PORTA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メタデータ収集</a:t>
            </a:r>
          </a:p>
        </p:txBody>
      </p:sp>
      <p:sp>
        <p:nvSpPr>
          <p:cNvPr id="9227" name="AutoShape 8"/>
          <p:cNvSpPr>
            <a:spLocks noChangeArrowheads="1"/>
          </p:cNvSpPr>
          <p:nvPr/>
        </p:nvSpPr>
        <p:spPr bwMode="auto">
          <a:xfrm>
            <a:off x="5453058" y="2714621"/>
            <a:ext cx="12128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PORTA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メタデータ提供</a:t>
            </a:r>
            <a:r>
              <a:rPr lang="en-US" altLang="ja-JP" sz="700" b="1">
                <a:solidFill>
                  <a:srgbClr val="FF0000"/>
                </a:solidFill>
                <a:latin typeface="HG丸ｺﾞｼｯｸM-PRO" pitchFamily="50" charset="-128"/>
                <a:ea typeface="HG丸ｺﾞｼｯｸM-PRO" pitchFamily="50" charset="-128"/>
              </a:rPr>
              <a:t>WebAP</a:t>
            </a:r>
            <a:r>
              <a:rPr lang="en-US" altLang="ja-JP" sz="700">
                <a:solidFill>
                  <a:srgbClr val="FF0000"/>
                </a:solidFill>
                <a:latin typeface="HG丸ｺﾞｼｯｸM-PRO" pitchFamily="50" charset="-128"/>
                <a:ea typeface="HG丸ｺﾞｼｯｸM-PRO" pitchFamily="50" charset="-128"/>
              </a:rPr>
              <a:t>I</a:t>
            </a:r>
          </a:p>
        </p:txBody>
      </p:sp>
      <p:sp>
        <p:nvSpPr>
          <p:cNvPr id="9228" name="AutoShape 9"/>
          <p:cNvSpPr>
            <a:spLocks noChangeArrowheads="1"/>
          </p:cNvSpPr>
          <p:nvPr/>
        </p:nvSpPr>
        <p:spPr bwMode="auto">
          <a:xfrm>
            <a:off x="4449763" y="3519489"/>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PORTA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横断検索機能</a:t>
            </a:r>
          </a:p>
        </p:txBody>
      </p:sp>
      <p:cxnSp>
        <p:nvCxnSpPr>
          <p:cNvPr id="9229" name="AutoShape 10"/>
          <p:cNvCxnSpPr>
            <a:cxnSpLocks noChangeShapeType="1"/>
            <a:stCxn id="9228" idx="0"/>
            <a:endCxn id="9227" idx="2"/>
          </p:cNvCxnSpPr>
          <p:nvPr/>
        </p:nvCxnSpPr>
        <p:spPr bwMode="auto">
          <a:xfrm rot="5400000" flipH="1" flipV="1">
            <a:off x="5233190" y="2693196"/>
            <a:ext cx="465143" cy="1187445"/>
          </a:xfrm>
          <a:prstGeom prst="straightConnector1">
            <a:avLst/>
          </a:prstGeom>
          <a:noFill/>
          <a:ln w="9525">
            <a:solidFill>
              <a:srgbClr val="6699FF"/>
            </a:solidFill>
            <a:round/>
            <a:headEnd/>
            <a:tailEnd type="triangle" w="med" len="med"/>
          </a:ln>
        </p:spPr>
      </p:cxnSp>
      <p:cxnSp>
        <p:nvCxnSpPr>
          <p:cNvPr id="9230" name="AutoShape 11"/>
          <p:cNvCxnSpPr>
            <a:cxnSpLocks noChangeShapeType="1"/>
            <a:stCxn id="1132549" idx="1"/>
            <a:endCxn id="9227" idx="2"/>
          </p:cNvCxnSpPr>
          <p:nvPr/>
        </p:nvCxnSpPr>
        <p:spPr bwMode="auto">
          <a:xfrm flipV="1">
            <a:off x="5865813" y="3054346"/>
            <a:ext cx="193670" cy="351349"/>
          </a:xfrm>
          <a:prstGeom prst="straightConnector1">
            <a:avLst/>
          </a:prstGeom>
          <a:noFill/>
          <a:ln w="9525">
            <a:solidFill>
              <a:srgbClr val="6699FF"/>
            </a:solidFill>
            <a:round/>
            <a:headEnd/>
            <a:tailEnd type="triangle" w="med" len="med"/>
          </a:ln>
        </p:spPr>
      </p:cxnSp>
      <p:cxnSp>
        <p:nvCxnSpPr>
          <p:cNvPr id="9231" name="AutoShape 12"/>
          <p:cNvCxnSpPr>
            <a:cxnSpLocks noChangeShapeType="1"/>
            <a:stCxn id="9225" idx="0"/>
            <a:endCxn id="1132549" idx="3"/>
          </p:cNvCxnSpPr>
          <p:nvPr/>
        </p:nvCxnSpPr>
        <p:spPr bwMode="auto">
          <a:xfrm flipV="1">
            <a:off x="5807075" y="3723770"/>
            <a:ext cx="58738" cy="156081"/>
          </a:xfrm>
          <a:prstGeom prst="straightConnector1">
            <a:avLst/>
          </a:prstGeom>
          <a:noFill/>
          <a:ln w="9525">
            <a:solidFill>
              <a:srgbClr val="6699FF"/>
            </a:solidFill>
            <a:round/>
            <a:headEnd/>
            <a:tailEnd type="triangle" w="med" len="med"/>
          </a:ln>
        </p:spPr>
      </p:cxnSp>
      <p:cxnSp>
        <p:nvCxnSpPr>
          <p:cNvPr id="9232" name="AutoShape 13"/>
          <p:cNvCxnSpPr>
            <a:cxnSpLocks noChangeShapeType="1"/>
            <a:stCxn id="9226" idx="0"/>
            <a:endCxn id="9225" idx="2"/>
          </p:cNvCxnSpPr>
          <p:nvPr/>
        </p:nvCxnSpPr>
        <p:spPr bwMode="auto">
          <a:xfrm flipV="1">
            <a:off x="5767389" y="4219575"/>
            <a:ext cx="39687" cy="165100"/>
          </a:xfrm>
          <a:prstGeom prst="straightConnector1">
            <a:avLst/>
          </a:prstGeom>
          <a:noFill/>
          <a:ln w="9525">
            <a:solidFill>
              <a:srgbClr val="6699FF"/>
            </a:solidFill>
            <a:round/>
            <a:headEnd/>
            <a:tailEnd type="triangle" w="med" len="med"/>
          </a:ln>
        </p:spPr>
      </p:cxnSp>
      <p:grpSp>
        <p:nvGrpSpPr>
          <p:cNvPr id="9233" name="Group 14"/>
          <p:cNvGrpSpPr>
            <a:grpSpLocks/>
          </p:cNvGrpSpPr>
          <p:nvPr/>
        </p:nvGrpSpPr>
        <p:grpSpPr bwMode="auto">
          <a:xfrm>
            <a:off x="4583113" y="5589588"/>
            <a:ext cx="855662" cy="647700"/>
            <a:chOff x="4150" y="2931"/>
            <a:chExt cx="1451" cy="862"/>
          </a:xfrm>
        </p:grpSpPr>
        <p:sp>
          <p:nvSpPr>
            <p:cNvPr id="9369" name="AutoShape 15"/>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pPr algn="ctr" fontAlgn="base">
                <a:spcBef>
                  <a:spcPct val="0"/>
                </a:spcBef>
                <a:spcAft>
                  <a:spcPct val="0"/>
                </a:spcAft>
              </a:pPr>
              <a:r>
                <a:rPr lang="ja-JP" altLang="en-US" sz="700">
                  <a:solidFill>
                    <a:srgbClr val="000000"/>
                  </a:solidFill>
                  <a:latin typeface="Arial" charset="0"/>
                </a:rPr>
                <a:t>デジタル</a:t>
              </a:r>
            </a:p>
            <a:p>
              <a:pPr algn="ctr" fontAlgn="base">
                <a:spcBef>
                  <a:spcPct val="0"/>
                </a:spcBef>
                <a:spcAft>
                  <a:spcPct val="0"/>
                </a:spcAft>
              </a:pPr>
              <a:r>
                <a:rPr lang="ja-JP" altLang="en-US" sz="700">
                  <a:solidFill>
                    <a:srgbClr val="000000"/>
                  </a:solidFill>
                  <a:latin typeface="Arial" charset="0"/>
                </a:rPr>
                <a:t>アーカイブ</a:t>
              </a:r>
            </a:p>
          </p:txBody>
        </p:sp>
        <p:grpSp>
          <p:nvGrpSpPr>
            <p:cNvPr id="9370" name="Group 16"/>
            <p:cNvGrpSpPr>
              <a:grpSpLocks/>
            </p:cNvGrpSpPr>
            <p:nvPr/>
          </p:nvGrpSpPr>
          <p:grpSpPr bwMode="auto">
            <a:xfrm>
              <a:off x="4150" y="3430"/>
              <a:ext cx="1451" cy="363"/>
              <a:chOff x="4150" y="3475"/>
              <a:chExt cx="1451" cy="363"/>
            </a:xfrm>
          </p:grpSpPr>
          <p:sp>
            <p:nvSpPr>
              <p:cNvPr id="9371" name="AutoShape 17"/>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72" name="AutoShape 18"/>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73" name="AutoShape 19"/>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grpSp>
      </p:grpSp>
      <p:cxnSp>
        <p:nvCxnSpPr>
          <p:cNvPr id="9234" name="AutoShape 20"/>
          <p:cNvCxnSpPr>
            <a:cxnSpLocks noChangeShapeType="1"/>
            <a:stCxn id="9369" idx="3"/>
            <a:endCxn id="9226" idx="2"/>
          </p:cNvCxnSpPr>
          <p:nvPr/>
        </p:nvCxnSpPr>
        <p:spPr bwMode="auto">
          <a:xfrm flipV="1">
            <a:off x="4984750" y="4724401"/>
            <a:ext cx="782638" cy="893763"/>
          </a:xfrm>
          <a:prstGeom prst="straightConnector1">
            <a:avLst/>
          </a:prstGeom>
          <a:noFill/>
          <a:ln w="9525">
            <a:solidFill>
              <a:srgbClr val="6699FF"/>
            </a:solidFill>
            <a:round/>
            <a:headEnd/>
            <a:tailEnd type="triangle" w="med" len="med"/>
          </a:ln>
        </p:spPr>
      </p:cxnSp>
      <p:cxnSp>
        <p:nvCxnSpPr>
          <p:cNvPr id="9235" name="AutoShape 21"/>
          <p:cNvCxnSpPr>
            <a:cxnSpLocks noChangeShapeType="1"/>
            <a:stCxn id="9369" idx="3"/>
            <a:endCxn id="9228" idx="2"/>
          </p:cNvCxnSpPr>
          <p:nvPr/>
        </p:nvCxnSpPr>
        <p:spPr bwMode="auto">
          <a:xfrm flipH="1" flipV="1">
            <a:off x="4872038" y="3859213"/>
            <a:ext cx="112712" cy="1758950"/>
          </a:xfrm>
          <a:prstGeom prst="straightConnector1">
            <a:avLst/>
          </a:prstGeom>
          <a:noFill/>
          <a:ln w="9525">
            <a:solidFill>
              <a:srgbClr val="6699FF"/>
            </a:solidFill>
            <a:round/>
            <a:headEnd/>
            <a:tailEnd type="triangle" w="med" len="med"/>
          </a:ln>
        </p:spPr>
      </p:cxnSp>
      <p:sp>
        <p:nvSpPr>
          <p:cNvPr id="9236" name="AutoShape 22"/>
          <p:cNvSpPr>
            <a:spLocks noChangeArrowheads="1"/>
          </p:cNvSpPr>
          <p:nvPr/>
        </p:nvSpPr>
        <p:spPr bwMode="auto">
          <a:xfrm>
            <a:off x="5526088" y="5519739"/>
            <a:ext cx="6985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組織化機能</a:t>
            </a:r>
          </a:p>
        </p:txBody>
      </p:sp>
      <p:sp>
        <p:nvSpPr>
          <p:cNvPr id="9237" name="AutoShape 23"/>
          <p:cNvSpPr>
            <a:spLocks noChangeArrowheads="1"/>
          </p:cNvSpPr>
          <p:nvPr/>
        </p:nvSpPr>
        <p:spPr bwMode="auto">
          <a:xfrm>
            <a:off x="5592764" y="6096001"/>
            <a:ext cx="631825"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収集機能</a:t>
            </a:r>
          </a:p>
        </p:txBody>
      </p:sp>
      <p:sp>
        <p:nvSpPr>
          <p:cNvPr id="9238" name="AutoShape 24"/>
          <p:cNvSpPr>
            <a:spLocks noChangeArrowheads="1"/>
          </p:cNvSpPr>
          <p:nvPr/>
        </p:nvSpPr>
        <p:spPr bwMode="auto">
          <a:xfrm>
            <a:off x="6453189" y="5476875"/>
            <a:ext cx="790575"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保存機能</a:t>
            </a:r>
          </a:p>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DB</a:t>
            </a:r>
            <a:r>
              <a:rPr lang="ja-JP" altLang="en-US" sz="700">
                <a:solidFill>
                  <a:srgbClr val="CC6600"/>
                </a:solidFill>
                <a:latin typeface="HG丸ｺﾞｼｯｸM-PRO" pitchFamily="50" charset="-128"/>
                <a:ea typeface="HG丸ｺﾞｼｯｸM-PRO" pitchFamily="50" charset="-128"/>
              </a:rPr>
              <a:t>管理機能</a:t>
            </a:r>
          </a:p>
        </p:txBody>
      </p:sp>
      <p:sp>
        <p:nvSpPr>
          <p:cNvPr id="1132570" name="AutoShape 26"/>
          <p:cNvSpPr>
            <a:spLocks noChangeArrowheads="1"/>
          </p:cNvSpPr>
          <p:nvPr/>
        </p:nvSpPr>
        <p:spPr bwMode="auto">
          <a:xfrm>
            <a:off x="7205257" y="6156833"/>
            <a:ext cx="543739" cy="318075"/>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lgn="ctr" fontAlgn="base">
              <a:spcBef>
                <a:spcPct val="0"/>
              </a:spcBef>
              <a:spcAft>
                <a:spcPct val="0"/>
              </a:spcAft>
              <a:defRPr/>
            </a:pPr>
            <a:r>
              <a:rPr lang="ja-JP" altLang="en-US" sz="700">
                <a:solidFill>
                  <a:srgbClr val="CC6600"/>
                </a:solidFill>
                <a:latin typeface="Arial" charset="0"/>
              </a:rPr>
              <a:t>電子書庫</a:t>
            </a:r>
          </a:p>
        </p:txBody>
      </p:sp>
      <p:cxnSp>
        <p:nvCxnSpPr>
          <p:cNvPr id="9240" name="AutoShape 27"/>
          <p:cNvCxnSpPr>
            <a:cxnSpLocks noChangeShapeType="1"/>
            <a:stCxn id="9373" idx="4"/>
            <a:endCxn id="9237" idx="1"/>
          </p:cNvCxnSpPr>
          <p:nvPr/>
        </p:nvCxnSpPr>
        <p:spPr bwMode="auto">
          <a:xfrm>
            <a:off x="5438775" y="6100763"/>
            <a:ext cx="153988" cy="165100"/>
          </a:xfrm>
          <a:prstGeom prst="straightConnector1">
            <a:avLst/>
          </a:prstGeom>
          <a:noFill/>
          <a:ln w="9525">
            <a:solidFill>
              <a:srgbClr val="6699FF"/>
            </a:solidFill>
            <a:round/>
            <a:headEnd/>
            <a:tailEnd type="triangle" w="med" len="med"/>
          </a:ln>
        </p:spPr>
      </p:cxnSp>
      <p:cxnSp>
        <p:nvCxnSpPr>
          <p:cNvPr id="9241" name="AutoShape 29"/>
          <p:cNvCxnSpPr>
            <a:cxnSpLocks noChangeShapeType="1"/>
            <a:stCxn id="9237" idx="0"/>
            <a:endCxn id="9236" idx="2"/>
          </p:cNvCxnSpPr>
          <p:nvPr/>
        </p:nvCxnSpPr>
        <p:spPr bwMode="auto">
          <a:xfrm flipH="1" flipV="1">
            <a:off x="5875339" y="5859464"/>
            <a:ext cx="33337" cy="236537"/>
          </a:xfrm>
          <a:prstGeom prst="straightConnector1">
            <a:avLst/>
          </a:prstGeom>
          <a:noFill/>
          <a:ln w="9525">
            <a:solidFill>
              <a:srgbClr val="6699FF"/>
            </a:solidFill>
            <a:round/>
            <a:headEnd/>
            <a:tailEnd type="triangle" w="med" len="med"/>
          </a:ln>
        </p:spPr>
      </p:cxnSp>
      <p:cxnSp>
        <p:nvCxnSpPr>
          <p:cNvPr id="9242" name="AutoShape 30"/>
          <p:cNvCxnSpPr>
            <a:cxnSpLocks noChangeShapeType="1"/>
            <a:stCxn id="9236" idx="3"/>
            <a:endCxn id="9238" idx="1"/>
          </p:cNvCxnSpPr>
          <p:nvPr/>
        </p:nvCxnSpPr>
        <p:spPr bwMode="auto">
          <a:xfrm>
            <a:off x="6224588" y="5689601"/>
            <a:ext cx="228600" cy="17463"/>
          </a:xfrm>
          <a:prstGeom prst="straightConnector1">
            <a:avLst/>
          </a:prstGeom>
          <a:noFill/>
          <a:ln w="9525">
            <a:solidFill>
              <a:srgbClr val="6699FF"/>
            </a:solidFill>
            <a:round/>
            <a:headEnd/>
            <a:tailEnd type="triangle" w="med" len="med"/>
          </a:ln>
        </p:spPr>
      </p:cxnSp>
      <p:cxnSp>
        <p:nvCxnSpPr>
          <p:cNvPr id="9243" name="AutoShape 31"/>
          <p:cNvCxnSpPr>
            <a:cxnSpLocks noChangeShapeType="1"/>
            <a:stCxn id="9238" idx="2"/>
            <a:endCxn id="1132570" idx="1"/>
          </p:cNvCxnSpPr>
          <p:nvPr/>
        </p:nvCxnSpPr>
        <p:spPr bwMode="auto">
          <a:xfrm>
            <a:off x="6848476" y="5935664"/>
            <a:ext cx="628650" cy="221169"/>
          </a:xfrm>
          <a:prstGeom prst="straightConnector1">
            <a:avLst/>
          </a:prstGeom>
          <a:noFill/>
          <a:ln w="9525">
            <a:solidFill>
              <a:srgbClr val="6699FF"/>
            </a:solidFill>
            <a:round/>
            <a:headEnd/>
            <a:tailEnd type="triangle" w="med" len="med"/>
          </a:ln>
        </p:spPr>
      </p:cxnSp>
      <p:sp>
        <p:nvSpPr>
          <p:cNvPr id="9244" name="AutoShape 32"/>
          <p:cNvSpPr>
            <a:spLocks noChangeArrowheads="1"/>
          </p:cNvSpPr>
          <p:nvPr/>
        </p:nvSpPr>
        <p:spPr bwMode="auto">
          <a:xfrm>
            <a:off x="5586414" y="4973639"/>
            <a:ext cx="644525" cy="458787"/>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提供機能</a:t>
            </a:r>
            <a:r>
              <a:rPr lang="en-US" altLang="ja-JP" sz="700">
                <a:solidFill>
                  <a:srgbClr val="CC6600"/>
                </a:solidFill>
                <a:latin typeface="HG丸ｺﾞｼｯｸM-PRO" pitchFamily="50" charset="-128"/>
                <a:ea typeface="HG丸ｺﾞｼｯｸM-PRO" pitchFamily="50" charset="-128"/>
              </a:rPr>
              <a:t>WebAPI</a:t>
            </a:r>
          </a:p>
        </p:txBody>
      </p:sp>
      <p:cxnSp>
        <p:nvCxnSpPr>
          <p:cNvPr id="9245" name="AutoShape 33"/>
          <p:cNvCxnSpPr>
            <a:cxnSpLocks noChangeShapeType="1"/>
            <a:stCxn id="9244" idx="0"/>
            <a:endCxn id="9226" idx="2"/>
          </p:cNvCxnSpPr>
          <p:nvPr/>
        </p:nvCxnSpPr>
        <p:spPr bwMode="auto">
          <a:xfrm flipH="1" flipV="1">
            <a:off x="5767389" y="4724400"/>
            <a:ext cx="141287" cy="249238"/>
          </a:xfrm>
          <a:prstGeom prst="straightConnector1">
            <a:avLst/>
          </a:prstGeom>
          <a:noFill/>
          <a:ln w="9525">
            <a:solidFill>
              <a:srgbClr val="6699FF"/>
            </a:solidFill>
            <a:round/>
            <a:headEnd/>
            <a:tailEnd type="triangle" w="med" len="med"/>
          </a:ln>
        </p:spPr>
      </p:cxnSp>
      <p:sp>
        <p:nvSpPr>
          <p:cNvPr id="9246" name="AutoShape 34"/>
          <p:cNvSpPr>
            <a:spLocks noChangeArrowheads="1"/>
          </p:cNvSpPr>
          <p:nvPr/>
        </p:nvSpPr>
        <p:spPr bwMode="auto">
          <a:xfrm>
            <a:off x="8547100" y="5969001"/>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基盤</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収集機能</a:t>
            </a:r>
          </a:p>
        </p:txBody>
      </p:sp>
      <p:sp>
        <p:nvSpPr>
          <p:cNvPr id="9247" name="AutoShape 35"/>
          <p:cNvSpPr>
            <a:spLocks noChangeArrowheads="1"/>
          </p:cNvSpPr>
          <p:nvPr/>
        </p:nvSpPr>
        <p:spPr bwMode="auto">
          <a:xfrm>
            <a:off x="10149745" y="5955740"/>
            <a:ext cx="420560" cy="250359"/>
          </a:xfrm>
          <a:prstGeom prst="flowChartMultidocument">
            <a:avLst/>
          </a:prstGeom>
          <a:solidFill>
            <a:srgbClr val="FFFFCC"/>
          </a:solidFill>
          <a:ln w="9525">
            <a:solidFill>
              <a:schemeClr val="accent2"/>
            </a:solidFill>
            <a:miter lim="800000"/>
            <a:headEnd/>
            <a:tailEnd/>
          </a:ln>
        </p:spPr>
        <p:txBody>
          <a:bodyPr wrap="none"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書庫</a:t>
            </a:r>
          </a:p>
        </p:txBody>
      </p:sp>
      <p:sp>
        <p:nvSpPr>
          <p:cNvPr id="9248" name="AutoShape 36"/>
          <p:cNvSpPr>
            <a:spLocks noChangeArrowheads="1"/>
          </p:cNvSpPr>
          <p:nvPr/>
        </p:nvSpPr>
        <p:spPr bwMode="auto">
          <a:xfrm>
            <a:off x="8547100" y="5464176"/>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基盤</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組織化機能</a:t>
            </a:r>
          </a:p>
        </p:txBody>
      </p:sp>
      <p:sp>
        <p:nvSpPr>
          <p:cNvPr id="9249" name="AutoShape 37"/>
          <p:cNvSpPr>
            <a:spLocks noChangeArrowheads="1"/>
          </p:cNvSpPr>
          <p:nvPr/>
        </p:nvSpPr>
        <p:spPr bwMode="auto">
          <a:xfrm>
            <a:off x="6672264" y="5032376"/>
            <a:ext cx="631825"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DA</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閲覧機能</a:t>
            </a:r>
          </a:p>
        </p:txBody>
      </p:sp>
      <p:sp>
        <p:nvSpPr>
          <p:cNvPr id="9250" name="AutoShape 38"/>
          <p:cNvSpPr>
            <a:spLocks noChangeArrowheads="1"/>
          </p:cNvSpPr>
          <p:nvPr/>
        </p:nvSpPr>
        <p:spPr bwMode="auto">
          <a:xfrm>
            <a:off x="8540751" y="4902200"/>
            <a:ext cx="715963"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基盤</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提供機能</a:t>
            </a:r>
            <a:r>
              <a:rPr lang="en-US" altLang="ja-JP" sz="700">
                <a:solidFill>
                  <a:srgbClr val="CC6600"/>
                </a:solidFill>
                <a:latin typeface="HG丸ｺﾞｼｯｸM-PRO" pitchFamily="50" charset="-128"/>
                <a:ea typeface="HG丸ｺﾞｼｯｸM-PRO" pitchFamily="50" charset="-128"/>
              </a:rPr>
              <a:t>WebAPI</a:t>
            </a:r>
          </a:p>
        </p:txBody>
      </p:sp>
      <p:sp>
        <p:nvSpPr>
          <p:cNvPr id="9251" name="AutoShape 39"/>
          <p:cNvSpPr>
            <a:spLocks noChangeArrowheads="1"/>
          </p:cNvSpPr>
          <p:nvPr/>
        </p:nvSpPr>
        <p:spPr bwMode="auto">
          <a:xfrm>
            <a:off x="9415464" y="4960938"/>
            <a:ext cx="782637" cy="459700"/>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dirty="0">
                <a:solidFill>
                  <a:srgbClr val="CC6600"/>
                </a:solidFill>
                <a:latin typeface="HG丸ｺﾞｼｯｸM-PRO" pitchFamily="50" charset="-128"/>
                <a:ea typeface="HG丸ｺﾞｼｯｸM-PRO" pitchFamily="50" charset="-128"/>
              </a:rPr>
              <a:t>基盤</a:t>
            </a:r>
          </a:p>
          <a:p>
            <a:pPr algn="ctr" fontAlgn="base">
              <a:spcBef>
                <a:spcPct val="0"/>
              </a:spcBef>
              <a:spcAft>
                <a:spcPct val="0"/>
              </a:spcAft>
            </a:pPr>
            <a:r>
              <a:rPr lang="ja-JP" altLang="en-US" sz="700" dirty="0">
                <a:solidFill>
                  <a:srgbClr val="CC6600"/>
                </a:solidFill>
                <a:latin typeface="HG丸ｺﾞｼｯｸM-PRO" pitchFamily="50" charset="-128"/>
                <a:ea typeface="HG丸ｺﾞｼｯｸM-PRO" pitchFamily="50" charset="-128"/>
              </a:rPr>
              <a:t>複写申込機能</a:t>
            </a:r>
            <a:endParaRPr lang="en-US" altLang="ja-JP" sz="700" dirty="0">
              <a:solidFill>
                <a:srgbClr val="CC6600"/>
              </a:solidFill>
              <a:latin typeface="HG丸ｺﾞｼｯｸM-PRO" pitchFamily="50" charset="-128"/>
              <a:ea typeface="HG丸ｺﾞｼｯｸM-PRO" pitchFamily="50" charset="-128"/>
            </a:endParaRPr>
          </a:p>
          <a:p>
            <a:pPr algn="ctr" fontAlgn="base">
              <a:spcBef>
                <a:spcPct val="0"/>
              </a:spcBef>
              <a:spcAft>
                <a:spcPct val="0"/>
              </a:spcAft>
            </a:pPr>
            <a:r>
              <a:rPr lang="ja-JP" altLang="en-US" sz="700" dirty="0">
                <a:solidFill>
                  <a:srgbClr val="CC6600"/>
                </a:solidFill>
                <a:latin typeface="HG丸ｺﾞｼｯｸM-PRO" pitchFamily="50" charset="-128"/>
                <a:ea typeface="HG丸ｺﾞｼｯｸM-PRO" pitchFamily="50" charset="-128"/>
              </a:rPr>
              <a:t>受理処理機能</a:t>
            </a:r>
          </a:p>
        </p:txBody>
      </p:sp>
      <p:sp>
        <p:nvSpPr>
          <p:cNvPr id="1132584" name="AutoShape 40"/>
          <p:cNvSpPr>
            <a:spLocks noChangeArrowheads="1"/>
          </p:cNvSpPr>
          <p:nvPr/>
        </p:nvSpPr>
        <p:spPr bwMode="auto">
          <a:xfrm>
            <a:off x="9470891" y="5926645"/>
            <a:ext cx="487633" cy="318075"/>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lgn="ctr" fontAlgn="base">
              <a:spcBef>
                <a:spcPct val="0"/>
              </a:spcBef>
              <a:spcAft>
                <a:spcPct val="0"/>
              </a:spcAft>
              <a:defRPr/>
            </a:pPr>
            <a:r>
              <a:rPr lang="ja-JP" altLang="en-US" sz="700">
                <a:solidFill>
                  <a:srgbClr val="CC6600"/>
                </a:solidFill>
                <a:latin typeface="Arial" charset="0"/>
              </a:rPr>
              <a:t>書誌</a:t>
            </a:r>
            <a:r>
              <a:rPr lang="en-US" altLang="ja-JP" sz="700">
                <a:solidFill>
                  <a:srgbClr val="CC6600"/>
                </a:solidFill>
                <a:latin typeface="Arial" charset="0"/>
              </a:rPr>
              <a:t>DB</a:t>
            </a:r>
          </a:p>
        </p:txBody>
      </p:sp>
      <p:sp>
        <p:nvSpPr>
          <p:cNvPr id="9253" name="AutoShape 41"/>
          <p:cNvSpPr>
            <a:spLocks noChangeArrowheads="1"/>
          </p:cNvSpPr>
          <p:nvPr/>
        </p:nvSpPr>
        <p:spPr bwMode="auto">
          <a:xfrm>
            <a:off x="9412288" y="5464176"/>
            <a:ext cx="785812"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基盤</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書誌管理機能</a:t>
            </a:r>
          </a:p>
        </p:txBody>
      </p:sp>
      <p:sp>
        <p:nvSpPr>
          <p:cNvPr id="9254" name="AutoShape 42"/>
          <p:cNvSpPr>
            <a:spLocks noChangeArrowheads="1"/>
          </p:cNvSpPr>
          <p:nvPr/>
        </p:nvSpPr>
        <p:spPr bwMode="auto">
          <a:xfrm>
            <a:off x="8405813" y="4311651"/>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総合目録</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書誌収集</a:t>
            </a:r>
          </a:p>
        </p:txBody>
      </p:sp>
      <p:sp>
        <p:nvSpPr>
          <p:cNvPr id="9255" name="AutoShape 43"/>
          <p:cNvSpPr>
            <a:spLocks noChangeArrowheads="1"/>
          </p:cNvSpPr>
          <p:nvPr/>
        </p:nvSpPr>
        <p:spPr bwMode="auto">
          <a:xfrm>
            <a:off x="8399463" y="3749675"/>
            <a:ext cx="857250"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総合目録</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書誌組織化</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（同定処理）</a:t>
            </a:r>
          </a:p>
        </p:txBody>
      </p:sp>
      <p:sp>
        <p:nvSpPr>
          <p:cNvPr id="1132588" name="AutoShape 44"/>
          <p:cNvSpPr>
            <a:spLocks noChangeArrowheads="1"/>
          </p:cNvSpPr>
          <p:nvPr/>
        </p:nvSpPr>
        <p:spPr bwMode="auto">
          <a:xfrm>
            <a:off x="8456207" y="3334258"/>
            <a:ext cx="543739" cy="318075"/>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lgn="ctr" fontAlgn="base">
              <a:spcBef>
                <a:spcPct val="0"/>
              </a:spcBef>
              <a:spcAft>
                <a:spcPct val="0"/>
              </a:spcAft>
              <a:defRPr/>
            </a:pPr>
            <a:r>
              <a:rPr lang="ja-JP" altLang="en-US" sz="700" dirty="0">
                <a:solidFill>
                  <a:srgbClr val="CC6600"/>
                </a:solidFill>
                <a:latin typeface="Arial" charset="0"/>
              </a:rPr>
              <a:t>全国書誌</a:t>
            </a:r>
          </a:p>
        </p:txBody>
      </p:sp>
      <p:sp>
        <p:nvSpPr>
          <p:cNvPr id="9257" name="AutoShape 45"/>
          <p:cNvSpPr>
            <a:spLocks noChangeArrowheads="1"/>
          </p:cNvSpPr>
          <p:nvPr/>
        </p:nvSpPr>
        <p:spPr bwMode="auto">
          <a:xfrm>
            <a:off x="8024826" y="2857496"/>
            <a:ext cx="857250"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総合目録</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書誌提供</a:t>
            </a:r>
            <a:r>
              <a:rPr lang="en-US" altLang="ja-JP" sz="700" b="1">
                <a:solidFill>
                  <a:srgbClr val="FF0000"/>
                </a:solidFill>
                <a:latin typeface="HG丸ｺﾞｼｯｸM-PRO" pitchFamily="50" charset="-128"/>
                <a:ea typeface="HG丸ｺﾞｼｯｸM-PRO" pitchFamily="50" charset="-128"/>
              </a:rPr>
              <a:t>WebAPI</a:t>
            </a:r>
          </a:p>
        </p:txBody>
      </p:sp>
      <p:cxnSp>
        <p:nvCxnSpPr>
          <p:cNvPr id="9258" name="AutoShape 46"/>
          <p:cNvCxnSpPr>
            <a:cxnSpLocks noChangeShapeType="1"/>
            <a:stCxn id="1132588" idx="1"/>
            <a:endCxn id="9257" idx="2"/>
          </p:cNvCxnSpPr>
          <p:nvPr/>
        </p:nvCxnSpPr>
        <p:spPr bwMode="auto">
          <a:xfrm flipH="1" flipV="1">
            <a:off x="8453452" y="3316285"/>
            <a:ext cx="274625" cy="17973"/>
          </a:xfrm>
          <a:prstGeom prst="straightConnector1">
            <a:avLst/>
          </a:prstGeom>
          <a:noFill/>
          <a:ln w="9525">
            <a:solidFill>
              <a:srgbClr val="6699FF"/>
            </a:solidFill>
            <a:round/>
            <a:headEnd/>
            <a:tailEnd type="triangle" w="med" len="med"/>
          </a:ln>
        </p:spPr>
      </p:cxnSp>
      <p:sp>
        <p:nvSpPr>
          <p:cNvPr id="9259" name="AutoShape 47"/>
          <p:cNvSpPr>
            <a:spLocks noChangeArrowheads="1"/>
          </p:cNvSpPr>
          <p:nvPr/>
        </p:nvSpPr>
        <p:spPr bwMode="auto">
          <a:xfrm>
            <a:off x="7378700" y="3500439"/>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総合目録</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横断検索機能</a:t>
            </a:r>
          </a:p>
        </p:txBody>
      </p:sp>
      <p:cxnSp>
        <p:nvCxnSpPr>
          <p:cNvPr id="9260" name="AutoShape 48"/>
          <p:cNvCxnSpPr>
            <a:cxnSpLocks noChangeShapeType="1"/>
            <a:stCxn id="9249" idx="1"/>
            <a:endCxn id="9244" idx="3"/>
          </p:cNvCxnSpPr>
          <p:nvPr/>
        </p:nvCxnSpPr>
        <p:spPr bwMode="auto">
          <a:xfrm flipH="1">
            <a:off x="6230939" y="5202239"/>
            <a:ext cx="441325" cy="1587"/>
          </a:xfrm>
          <a:prstGeom prst="straightConnector1">
            <a:avLst/>
          </a:prstGeom>
          <a:noFill/>
          <a:ln w="9525">
            <a:solidFill>
              <a:srgbClr val="6699FF"/>
            </a:solidFill>
            <a:round/>
            <a:headEnd/>
            <a:tailEnd type="triangle" w="med" len="med"/>
          </a:ln>
        </p:spPr>
      </p:cxnSp>
      <p:cxnSp>
        <p:nvCxnSpPr>
          <p:cNvPr id="9261" name="AutoShape 49"/>
          <p:cNvCxnSpPr>
            <a:cxnSpLocks noChangeShapeType="1"/>
            <a:stCxn id="1132570" idx="1"/>
            <a:endCxn id="9249" idx="3"/>
          </p:cNvCxnSpPr>
          <p:nvPr/>
        </p:nvCxnSpPr>
        <p:spPr bwMode="auto">
          <a:xfrm flipH="1" flipV="1">
            <a:off x="7304088" y="5202238"/>
            <a:ext cx="173038" cy="954594"/>
          </a:xfrm>
          <a:prstGeom prst="straightConnector1">
            <a:avLst/>
          </a:prstGeom>
          <a:noFill/>
          <a:ln w="9525">
            <a:solidFill>
              <a:srgbClr val="6699FF"/>
            </a:solidFill>
            <a:round/>
            <a:headEnd/>
            <a:tailEnd type="triangle" w="med" len="med"/>
          </a:ln>
        </p:spPr>
      </p:cxnSp>
      <p:sp>
        <p:nvSpPr>
          <p:cNvPr id="9262" name="AutoShape 50"/>
          <p:cNvSpPr>
            <a:spLocks noChangeArrowheads="1"/>
          </p:cNvSpPr>
          <p:nvPr/>
        </p:nvSpPr>
        <p:spPr bwMode="auto">
          <a:xfrm>
            <a:off x="8555660" y="6470090"/>
            <a:ext cx="524218" cy="250359"/>
          </a:xfrm>
          <a:prstGeom prst="flowChartMultidocument">
            <a:avLst/>
          </a:prstGeom>
          <a:solidFill>
            <a:srgbClr val="FFFFCC"/>
          </a:solidFill>
          <a:ln w="9525">
            <a:solidFill>
              <a:schemeClr val="accent2"/>
            </a:solidFill>
            <a:miter lim="800000"/>
            <a:headEnd/>
            <a:tailEnd/>
          </a:ln>
        </p:spPr>
        <p:txBody>
          <a:bodyPr wrap="none"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刊行物</a:t>
            </a:r>
          </a:p>
        </p:txBody>
      </p:sp>
      <p:cxnSp>
        <p:nvCxnSpPr>
          <p:cNvPr id="9263" name="AutoShape 51"/>
          <p:cNvCxnSpPr>
            <a:cxnSpLocks noChangeShapeType="1"/>
            <a:stCxn id="9262" idx="0"/>
            <a:endCxn id="9246" idx="2"/>
          </p:cNvCxnSpPr>
          <p:nvPr/>
        </p:nvCxnSpPr>
        <p:spPr bwMode="auto">
          <a:xfrm flipV="1">
            <a:off x="8853834" y="6308725"/>
            <a:ext cx="48867" cy="161364"/>
          </a:xfrm>
          <a:prstGeom prst="straightConnector1">
            <a:avLst/>
          </a:prstGeom>
          <a:noFill/>
          <a:ln w="9525">
            <a:solidFill>
              <a:srgbClr val="6699FF"/>
            </a:solidFill>
            <a:round/>
            <a:headEnd/>
            <a:tailEnd type="triangle" w="med" len="med"/>
          </a:ln>
        </p:spPr>
      </p:cxnSp>
      <p:sp>
        <p:nvSpPr>
          <p:cNvPr id="1132596" name="AutoShape 52"/>
          <p:cNvSpPr>
            <a:spLocks noChangeArrowheads="1"/>
          </p:cNvSpPr>
          <p:nvPr/>
        </p:nvSpPr>
        <p:spPr bwMode="auto">
          <a:xfrm>
            <a:off x="6466860" y="6156833"/>
            <a:ext cx="587019" cy="318075"/>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lgn="ctr" fontAlgn="base">
              <a:spcBef>
                <a:spcPct val="0"/>
              </a:spcBef>
              <a:spcAft>
                <a:spcPct val="0"/>
              </a:spcAft>
              <a:defRPr/>
            </a:pPr>
            <a:r>
              <a:rPr lang="ja-JP" altLang="en-US" sz="700">
                <a:solidFill>
                  <a:srgbClr val="CC6600"/>
                </a:solidFill>
                <a:latin typeface="Arial" charset="0"/>
              </a:rPr>
              <a:t>保存用メタ</a:t>
            </a:r>
          </a:p>
        </p:txBody>
      </p:sp>
      <p:cxnSp>
        <p:nvCxnSpPr>
          <p:cNvPr id="9265" name="AutoShape 53"/>
          <p:cNvCxnSpPr>
            <a:cxnSpLocks noChangeShapeType="1"/>
            <a:stCxn id="9238" idx="2"/>
            <a:endCxn id="1132596" idx="1"/>
          </p:cNvCxnSpPr>
          <p:nvPr/>
        </p:nvCxnSpPr>
        <p:spPr bwMode="auto">
          <a:xfrm flipH="1">
            <a:off x="6760370" y="5935664"/>
            <a:ext cx="88107" cy="221169"/>
          </a:xfrm>
          <a:prstGeom prst="straightConnector1">
            <a:avLst/>
          </a:prstGeom>
          <a:noFill/>
          <a:ln w="9525">
            <a:solidFill>
              <a:srgbClr val="6699FF"/>
            </a:solidFill>
            <a:round/>
            <a:headEnd/>
            <a:tailEnd type="triangle" w="med" len="med"/>
          </a:ln>
        </p:spPr>
      </p:cxnSp>
      <p:cxnSp>
        <p:nvCxnSpPr>
          <p:cNvPr id="9266" name="AutoShape 54"/>
          <p:cNvCxnSpPr>
            <a:cxnSpLocks noChangeShapeType="1"/>
            <a:stCxn id="9259" idx="0"/>
            <a:endCxn id="9257" idx="2"/>
          </p:cNvCxnSpPr>
          <p:nvPr/>
        </p:nvCxnSpPr>
        <p:spPr bwMode="auto">
          <a:xfrm rot="5400000" flipH="1" flipV="1">
            <a:off x="8035136" y="3082123"/>
            <a:ext cx="184154" cy="652476"/>
          </a:xfrm>
          <a:prstGeom prst="straightConnector1">
            <a:avLst/>
          </a:prstGeom>
          <a:noFill/>
          <a:ln w="9525">
            <a:solidFill>
              <a:srgbClr val="6699FF"/>
            </a:solidFill>
            <a:round/>
            <a:headEnd/>
            <a:tailEnd type="triangle" w="med" len="med"/>
          </a:ln>
        </p:spPr>
      </p:cxnSp>
      <p:grpSp>
        <p:nvGrpSpPr>
          <p:cNvPr id="9267" name="Group 55"/>
          <p:cNvGrpSpPr>
            <a:grpSpLocks/>
          </p:cNvGrpSpPr>
          <p:nvPr/>
        </p:nvGrpSpPr>
        <p:grpSpPr bwMode="auto">
          <a:xfrm>
            <a:off x="7451726" y="5229226"/>
            <a:ext cx="828675" cy="720725"/>
            <a:chOff x="4150" y="2931"/>
            <a:chExt cx="1451" cy="862"/>
          </a:xfrm>
        </p:grpSpPr>
        <p:sp>
          <p:nvSpPr>
            <p:cNvPr id="9364" name="AutoShape 56"/>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pPr algn="ctr" fontAlgn="base">
                <a:spcBef>
                  <a:spcPct val="0"/>
                </a:spcBef>
                <a:spcAft>
                  <a:spcPct val="0"/>
                </a:spcAft>
              </a:pPr>
              <a:r>
                <a:rPr lang="ja-JP" altLang="en-US" sz="700" dirty="0">
                  <a:solidFill>
                    <a:srgbClr val="000000"/>
                  </a:solidFill>
                  <a:latin typeface="Arial" charset="0"/>
                </a:rPr>
                <a:t>公共図書館等</a:t>
              </a:r>
            </a:p>
          </p:txBody>
        </p:sp>
        <p:grpSp>
          <p:nvGrpSpPr>
            <p:cNvPr id="9365" name="Group 57"/>
            <p:cNvGrpSpPr>
              <a:grpSpLocks/>
            </p:cNvGrpSpPr>
            <p:nvPr/>
          </p:nvGrpSpPr>
          <p:grpSpPr bwMode="auto">
            <a:xfrm>
              <a:off x="4150" y="3430"/>
              <a:ext cx="1451" cy="363"/>
              <a:chOff x="4150" y="3475"/>
              <a:chExt cx="1451" cy="363"/>
            </a:xfrm>
          </p:grpSpPr>
          <p:sp>
            <p:nvSpPr>
              <p:cNvPr id="9366" name="AutoShape 58"/>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67" name="AutoShape 59"/>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68" name="AutoShape 60"/>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grpSp>
      </p:grpSp>
      <p:cxnSp>
        <p:nvCxnSpPr>
          <p:cNvPr id="9268" name="AutoShape 61"/>
          <p:cNvCxnSpPr>
            <a:cxnSpLocks noChangeShapeType="1"/>
            <a:stCxn id="9364" idx="3"/>
            <a:endCxn id="9259" idx="2"/>
          </p:cNvCxnSpPr>
          <p:nvPr/>
        </p:nvCxnSpPr>
        <p:spPr bwMode="auto">
          <a:xfrm flipH="1" flipV="1">
            <a:off x="7800975" y="3840163"/>
            <a:ext cx="39688" cy="1420812"/>
          </a:xfrm>
          <a:prstGeom prst="straightConnector1">
            <a:avLst/>
          </a:prstGeom>
          <a:noFill/>
          <a:ln w="9525">
            <a:solidFill>
              <a:srgbClr val="6699FF"/>
            </a:solidFill>
            <a:round/>
            <a:headEnd/>
            <a:tailEnd type="triangle" w="med" len="med"/>
          </a:ln>
        </p:spPr>
      </p:cxnSp>
      <p:cxnSp>
        <p:nvCxnSpPr>
          <p:cNvPr id="9269" name="AutoShape 62"/>
          <p:cNvCxnSpPr>
            <a:cxnSpLocks noChangeShapeType="1"/>
            <a:stCxn id="9364" idx="3"/>
            <a:endCxn id="9254" idx="2"/>
          </p:cNvCxnSpPr>
          <p:nvPr/>
        </p:nvCxnSpPr>
        <p:spPr bwMode="auto">
          <a:xfrm flipV="1">
            <a:off x="7840664" y="4651375"/>
            <a:ext cx="987425" cy="609600"/>
          </a:xfrm>
          <a:prstGeom prst="straightConnector1">
            <a:avLst/>
          </a:prstGeom>
          <a:noFill/>
          <a:ln w="9525">
            <a:solidFill>
              <a:srgbClr val="6699FF"/>
            </a:solidFill>
            <a:round/>
            <a:headEnd/>
            <a:tailEnd type="triangle" w="med" len="med"/>
          </a:ln>
        </p:spPr>
      </p:cxnSp>
      <p:cxnSp>
        <p:nvCxnSpPr>
          <p:cNvPr id="9270" name="AutoShape 63"/>
          <p:cNvCxnSpPr>
            <a:cxnSpLocks noChangeShapeType="1"/>
            <a:stCxn id="9254" idx="0"/>
            <a:endCxn id="9255" idx="2"/>
          </p:cNvCxnSpPr>
          <p:nvPr/>
        </p:nvCxnSpPr>
        <p:spPr bwMode="auto">
          <a:xfrm flipV="1">
            <a:off x="8828088" y="4208464"/>
            <a:ext cx="0" cy="103187"/>
          </a:xfrm>
          <a:prstGeom prst="straightConnector1">
            <a:avLst/>
          </a:prstGeom>
          <a:noFill/>
          <a:ln w="9525">
            <a:solidFill>
              <a:srgbClr val="6699FF"/>
            </a:solidFill>
            <a:round/>
            <a:headEnd/>
            <a:tailEnd type="triangle" w="med" len="med"/>
          </a:ln>
        </p:spPr>
      </p:cxnSp>
      <p:cxnSp>
        <p:nvCxnSpPr>
          <p:cNvPr id="9271" name="AutoShape 64"/>
          <p:cNvCxnSpPr>
            <a:cxnSpLocks noChangeShapeType="1"/>
            <a:stCxn id="9255" idx="0"/>
            <a:endCxn id="1132588" idx="3"/>
          </p:cNvCxnSpPr>
          <p:nvPr/>
        </p:nvCxnSpPr>
        <p:spPr bwMode="auto">
          <a:xfrm flipH="1" flipV="1">
            <a:off x="8728076" y="3652333"/>
            <a:ext cx="100012" cy="97343"/>
          </a:xfrm>
          <a:prstGeom prst="straightConnector1">
            <a:avLst/>
          </a:prstGeom>
          <a:noFill/>
          <a:ln w="9525">
            <a:solidFill>
              <a:srgbClr val="6699FF"/>
            </a:solidFill>
            <a:round/>
            <a:headEnd/>
            <a:tailEnd type="triangle" w="med" len="med"/>
          </a:ln>
        </p:spPr>
      </p:cxnSp>
      <p:cxnSp>
        <p:nvCxnSpPr>
          <p:cNvPr id="9272" name="AutoShape 65"/>
          <p:cNvCxnSpPr>
            <a:cxnSpLocks noChangeShapeType="1"/>
            <a:stCxn id="9251" idx="1"/>
            <a:endCxn id="9250" idx="3"/>
          </p:cNvCxnSpPr>
          <p:nvPr/>
        </p:nvCxnSpPr>
        <p:spPr bwMode="auto">
          <a:xfrm rot="10800000">
            <a:off x="9256713" y="5131594"/>
            <a:ext cx="158750" cy="59194"/>
          </a:xfrm>
          <a:prstGeom prst="straightConnector1">
            <a:avLst/>
          </a:prstGeom>
          <a:noFill/>
          <a:ln w="9525">
            <a:solidFill>
              <a:srgbClr val="6699FF"/>
            </a:solidFill>
            <a:round/>
            <a:headEnd/>
            <a:tailEnd type="triangle" w="med" len="med"/>
          </a:ln>
        </p:spPr>
      </p:cxnSp>
      <p:cxnSp>
        <p:nvCxnSpPr>
          <p:cNvPr id="9273" name="AutoShape 66"/>
          <p:cNvCxnSpPr>
            <a:cxnSpLocks noChangeShapeType="1"/>
            <a:stCxn id="9247" idx="0"/>
            <a:endCxn id="9251" idx="3"/>
          </p:cNvCxnSpPr>
          <p:nvPr/>
        </p:nvCxnSpPr>
        <p:spPr bwMode="auto">
          <a:xfrm flipH="1" flipV="1">
            <a:off x="10198100" y="5190789"/>
            <a:ext cx="190858" cy="764951"/>
          </a:xfrm>
          <a:prstGeom prst="straightConnector1">
            <a:avLst/>
          </a:prstGeom>
          <a:noFill/>
          <a:ln w="9525">
            <a:solidFill>
              <a:srgbClr val="6699FF"/>
            </a:solidFill>
            <a:round/>
            <a:headEnd/>
            <a:tailEnd type="triangle" w="med" len="med"/>
          </a:ln>
        </p:spPr>
      </p:cxnSp>
      <p:cxnSp>
        <p:nvCxnSpPr>
          <p:cNvPr id="9274" name="AutoShape 67"/>
          <p:cNvCxnSpPr>
            <a:cxnSpLocks noChangeShapeType="1"/>
            <a:stCxn id="9253" idx="2"/>
            <a:endCxn id="1132584" idx="1"/>
          </p:cNvCxnSpPr>
          <p:nvPr/>
        </p:nvCxnSpPr>
        <p:spPr bwMode="auto">
          <a:xfrm flipH="1">
            <a:off x="9714708" y="5803900"/>
            <a:ext cx="90487" cy="122744"/>
          </a:xfrm>
          <a:prstGeom prst="straightConnector1">
            <a:avLst/>
          </a:prstGeom>
          <a:noFill/>
          <a:ln w="9525">
            <a:solidFill>
              <a:srgbClr val="6699FF"/>
            </a:solidFill>
            <a:round/>
            <a:headEnd/>
            <a:tailEnd type="triangle" w="med" len="med"/>
          </a:ln>
        </p:spPr>
      </p:cxnSp>
      <p:cxnSp>
        <p:nvCxnSpPr>
          <p:cNvPr id="9275" name="AutoShape 68"/>
          <p:cNvCxnSpPr>
            <a:cxnSpLocks noChangeShapeType="1"/>
            <a:stCxn id="9253" idx="2"/>
            <a:endCxn id="9247" idx="0"/>
          </p:cNvCxnSpPr>
          <p:nvPr/>
        </p:nvCxnSpPr>
        <p:spPr bwMode="auto">
          <a:xfrm>
            <a:off x="9805194" y="5803901"/>
            <a:ext cx="583764" cy="151839"/>
          </a:xfrm>
          <a:prstGeom prst="straightConnector1">
            <a:avLst/>
          </a:prstGeom>
          <a:noFill/>
          <a:ln w="9525">
            <a:solidFill>
              <a:srgbClr val="6699FF"/>
            </a:solidFill>
            <a:round/>
            <a:headEnd/>
            <a:tailEnd type="triangle" w="med" len="med"/>
          </a:ln>
        </p:spPr>
      </p:cxnSp>
      <p:cxnSp>
        <p:nvCxnSpPr>
          <p:cNvPr id="9276" name="AutoShape 69"/>
          <p:cNvCxnSpPr>
            <a:cxnSpLocks noChangeShapeType="1"/>
            <a:stCxn id="9248" idx="3"/>
            <a:endCxn id="9253" idx="1"/>
          </p:cNvCxnSpPr>
          <p:nvPr/>
        </p:nvCxnSpPr>
        <p:spPr bwMode="auto">
          <a:xfrm>
            <a:off x="9258300" y="5634038"/>
            <a:ext cx="153988" cy="0"/>
          </a:xfrm>
          <a:prstGeom prst="straightConnector1">
            <a:avLst/>
          </a:prstGeom>
          <a:noFill/>
          <a:ln w="9525">
            <a:solidFill>
              <a:srgbClr val="6699FF"/>
            </a:solidFill>
            <a:round/>
            <a:headEnd/>
            <a:tailEnd type="triangle" w="med" len="med"/>
          </a:ln>
        </p:spPr>
      </p:cxnSp>
      <p:cxnSp>
        <p:nvCxnSpPr>
          <p:cNvPr id="9277" name="AutoShape 70"/>
          <p:cNvCxnSpPr>
            <a:cxnSpLocks noChangeShapeType="1"/>
            <a:stCxn id="9246" idx="0"/>
            <a:endCxn id="9248" idx="2"/>
          </p:cNvCxnSpPr>
          <p:nvPr/>
        </p:nvCxnSpPr>
        <p:spPr bwMode="auto">
          <a:xfrm flipV="1">
            <a:off x="8902700" y="5803900"/>
            <a:ext cx="0" cy="165100"/>
          </a:xfrm>
          <a:prstGeom prst="straightConnector1">
            <a:avLst/>
          </a:prstGeom>
          <a:noFill/>
          <a:ln w="9525">
            <a:solidFill>
              <a:srgbClr val="6699FF"/>
            </a:solidFill>
            <a:round/>
            <a:headEnd/>
            <a:tailEnd type="triangle" w="med" len="med"/>
          </a:ln>
        </p:spPr>
      </p:cxnSp>
      <p:cxnSp>
        <p:nvCxnSpPr>
          <p:cNvPr id="9278" name="AutoShape 71"/>
          <p:cNvCxnSpPr>
            <a:cxnSpLocks noChangeShapeType="1"/>
            <a:stCxn id="9250" idx="0"/>
            <a:endCxn id="9254" idx="2"/>
          </p:cNvCxnSpPr>
          <p:nvPr/>
        </p:nvCxnSpPr>
        <p:spPr bwMode="auto">
          <a:xfrm flipH="1" flipV="1">
            <a:off x="8828089" y="4651376"/>
            <a:ext cx="71437" cy="250825"/>
          </a:xfrm>
          <a:prstGeom prst="straightConnector1">
            <a:avLst/>
          </a:prstGeom>
          <a:noFill/>
          <a:ln w="9525">
            <a:solidFill>
              <a:srgbClr val="6699FF"/>
            </a:solidFill>
            <a:round/>
            <a:headEnd/>
            <a:tailEnd type="triangle" w="med" len="med"/>
          </a:ln>
        </p:spPr>
      </p:cxnSp>
      <p:sp>
        <p:nvSpPr>
          <p:cNvPr id="9279" name="AutoShape 72"/>
          <p:cNvSpPr>
            <a:spLocks noChangeArrowheads="1"/>
          </p:cNvSpPr>
          <p:nvPr/>
        </p:nvSpPr>
        <p:spPr bwMode="auto">
          <a:xfrm>
            <a:off x="5167306" y="1408022"/>
            <a:ext cx="1000128"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pPr algn="ctr" fontAlgn="base">
              <a:spcBef>
                <a:spcPct val="0"/>
              </a:spcBef>
              <a:spcAft>
                <a:spcPct val="0"/>
              </a:spcAft>
            </a:pPr>
            <a:r>
              <a:rPr lang="ja-JP" altLang="en-US" sz="600" dirty="0">
                <a:solidFill>
                  <a:srgbClr val="000000"/>
                </a:solidFill>
                <a:latin typeface="HG丸ｺﾞｼｯｸM-PRO" pitchFamily="50" charset="-128"/>
                <a:ea typeface="HG丸ｺﾞｼｯｸM-PRO" pitchFamily="50" charset="-128"/>
              </a:rPr>
              <a:t>デジタルコンテンツを優先的に検索する画面</a:t>
            </a:r>
            <a:endParaRPr lang="en-US" altLang="ja-JP" sz="600" dirty="0">
              <a:solidFill>
                <a:srgbClr val="000000"/>
              </a:solidFill>
              <a:latin typeface="HG丸ｺﾞｼｯｸM-PRO" pitchFamily="50" charset="-128"/>
              <a:ea typeface="HG丸ｺﾞｼｯｸM-PRO" pitchFamily="50" charset="-128"/>
            </a:endParaRPr>
          </a:p>
        </p:txBody>
      </p:sp>
      <p:sp>
        <p:nvSpPr>
          <p:cNvPr id="9280" name="AutoShape 73"/>
          <p:cNvSpPr>
            <a:spLocks noChangeArrowheads="1"/>
          </p:cNvSpPr>
          <p:nvPr/>
        </p:nvSpPr>
        <p:spPr bwMode="auto">
          <a:xfrm>
            <a:off x="6167438" y="1387307"/>
            <a:ext cx="785818"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pPr algn="ctr" fontAlgn="base">
              <a:spcBef>
                <a:spcPct val="0"/>
              </a:spcBef>
              <a:spcAft>
                <a:spcPct val="0"/>
              </a:spcAft>
            </a:pPr>
            <a:r>
              <a:rPr lang="ja-JP" altLang="en-US" sz="600" dirty="0">
                <a:solidFill>
                  <a:srgbClr val="000000"/>
                </a:solidFill>
                <a:latin typeface="HG丸ｺﾞｼｯｸM-PRO" pitchFamily="50" charset="-128"/>
                <a:ea typeface="HG丸ｺﾞｼｯｸM-PRO" pitchFamily="50" charset="-128"/>
              </a:rPr>
              <a:t>紙資料を優先的に検索する画面</a:t>
            </a:r>
            <a:endParaRPr lang="en-US" altLang="ja-JP" sz="600" dirty="0">
              <a:solidFill>
                <a:srgbClr val="000000"/>
              </a:solidFill>
              <a:latin typeface="HG丸ｺﾞｼｯｸM-PRO" pitchFamily="50" charset="-128"/>
              <a:ea typeface="HG丸ｺﾞｼｯｸM-PRO" pitchFamily="50" charset="-128"/>
            </a:endParaRPr>
          </a:p>
        </p:txBody>
      </p:sp>
      <p:sp>
        <p:nvSpPr>
          <p:cNvPr id="9281" name="AutoShape 107"/>
          <p:cNvSpPr>
            <a:spLocks noChangeArrowheads="1"/>
          </p:cNvSpPr>
          <p:nvPr/>
        </p:nvSpPr>
        <p:spPr bwMode="auto">
          <a:xfrm>
            <a:off x="2855913" y="5734051"/>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ナレッジ</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収集機能</a:t>
            </a:r>
          </a:p>
        </p:txBody>
      </p:sp>
      <p:sp>
        <p:nvSpPr>
          <p:cNvPr id="9282" name="AutoShape 109"/>
          <p:cNvSpPr>
            <a:spLocks noChangeArrowheads="1"/>
          </p:cNvSpPr>
          <p:nvPr/>
        </p:nvSpPr>
        <p:spPr bwMode="auto">
          <a:xfrm>
            <a:off x="2855913" y="5300664"/>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ナレッジ</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組織化機能</a:t>
            </a:r>
          </a:p>
        </p:txBody>
      </p:sp>
      <p:sp>
        <p:nvSpPr>
          <p:cNvPr id="9283" name="AutoShape 110"/>
          <p:cNvSpPr>
            <a:spLocks noChangeArrowheads="1"/>
          </p:cNvSpPr>
          <p:nvPr/>
        </p:nvSpPr>
        <p:spPr bwMode="auto">
          <a:xfrm>
            <a:off x="2921001" y="4738689"/>
            <a:ext cx="715963" cy="458787"/>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ナレッジ</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提供機能</a:t>
            </a:r>
            <a:r>
              <a:rPr lang="en-US" altLang="ja-JP" sz="700">
                <a:solidFill>
                  <a:srgbClr val="CC6600"/>
                </a:solidFill>
                <a:latin typeface="HG丸ｺﾞｼｯｸM-PRO" pitchFamily="50" charset="-128"/>
                <a:ea typeface="HG丸ｺﾞｼｯｸM-PRO" pitchFamily="50" charset="-128"/>
              </a:rPr>
              <a:t>WebAPI</a:t>
            </a:r>
          </a:p>
        </p:txBody>
      </p:sp>
      <p:sp>
        <p:nvSpPr>
          <p:cNvPr id="1132656" name="AutoShape 112"/>
          <p:cNvSpPr>
            <a:spLocks noChangeArrowheads="1"/>
          </p:cNvSpPr>
          <p:nvPr/>
        </p:nvSpPr>
        <p:spPr bwMode="auto">
          <a:xfrm>
            <a:off x="3820350" y="5782183"/>
            <a:ext cx="617477" cy="318075"/>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lgn="ctr" fontAlgn="base">
              <a:spcBef>
                <a:spcPct val="0"/>
              </a:spcBef>
              <a:spcAft>
                <a:spcPct val="0"/>
              </a:spcAft>
              <a:defRPr/>
            </a:pPr>
            <a:r>
              <a:rPr lang="ja-JP" altLang="en-US" sz="700">
                <a:solidFill>
                  <a:srgbClr val="CC6600"/>
                </a:solidFill>
                <a:latin typeface="Arial" charset="0"/>
              </a:rPr>
              <a:t>知識ベース</a:t>
            </a:r>
          </a:p>
        </p:txBody>
      </p:sp>
      <p:sp>
        <p:nvSpPr>
          <p:cNvPr id="9285" name="AutoShape 113"/>
          <p:cNvSpPr>
            <a:spLocks noChangeArrowheads="1"/>
          </p:cNvSpPr>
          <p:nvPr/>
        </p:nvSpPr>
        <p:spPr bwMode="auto">
          <a:xfrm>
            <a:off x="3719514" y="5300664"/>
            <a:ext cx="630237"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ナレッジ</a:t>
            </a:r>
          </a:p>
          <a:p>
            <a:pPr algn="ctr" fontAlgn="base">
              <a:spcBef>
                <a:spcPct val="0"/>
              </a:spcBef>
              <a:spcAft>
                <a:spcPct val="0"/>
              </a:spcAft>
            </a:pPr>
            <a:r>
              <a:rPr lang="en-US" altLang="ja-JP" sz="700">
                <a:solidFill>
                  <a:srgbClr val="CC6600"/>
                </a:solidFill>
                <a:latin typeface="HG丸ｺﾞｼｯｸM-PRO" pitchFamily="50" charset="-128"/>
                <a:ea typeface="HG丸ｺﾞｼｯｸM-PRO" pitchFamily="50" charset="-128"/>
              </a:rPr>
              <a:t>DB</a:t>
            </a:r>
            <a:r>
              <a:rPr lang="ja-JP" altLang="en-US" sz="700">
                <a:solidFill>
                  <a:srgbClr val="CC6600"/>
                </a:solidFill>
                <a:latin typeface="HG丸ｺﾞｼｯｸM-PRO" pitchFamily="50" charset="-128"/>
                <a:ea typeface="HG丸ｺﾞｼｯｸM-PRO" pitchFamily="50" charset="-128"/>
              </a:rPr>
              <a:t>機能</a:t>
            </a:r>
          </a:p>
        </p:txBody>
      </p:sp>
      <p:sp>
        <p:nvSpPr>
          <p:cNvPr id="9286" name="AutoShape 114"/>
          <p:cNvSpPr>
            <a:spLocks noChangeArrowheads="1"/>
          </p:cNvSpPr>
          <p:nvPr/>
        </p:nvSpPr>
        <p:spPr bwMode="auto">
          <a:xfrm>
            <a:off x="2782888" y="4149726"/>
            <a:ext cx="9842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レファ協</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レファレンス収集</a:t>
            </a:r>
          </a:p>
        </p:txBody>
      </p:sp>
      <p:sp>
        <p:nvSpPr>
          <p:cNvPr id="1132660" name="AutoShape 116"/>
          <p:cNvSpPr>
            <a:spLocks noChangeArrowheads="1"/>
          </p:cNvSpPr>
          <p:nvPr/>
        </p:nvSpPr>
        <p:spPr bwMode="auto">
          <a:xfrm>
            <a:off x="2784611" y="3189795"/>
            <a:ext cx="760143" cy="318075"/>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lgn="ctr" fontAlgn="base">
              <a:spcBef>
                <a:spcPct val="0"/>
              </a:spcBef>
              <a:spcAft>
                <a:spcPct val="0"/>
              </a:spcAft>
              <a:defRPr/>
            </a:pPr>
            <a:r>
              <a:rPr lang="ja-JP" altLang="en-US" sz="700">
                <a:solidFill>
                  <a:srgbClr val="CC6600"/>
                </a:solidFill>
                <a:latin typeface="Arial" charset="0"/>
              </a:rPr>
              <a:t>レファレンス</a:t>
            </a:r>
            <a:r>
              <a:rPr lang="en-US" altLang="ja-JP" sz="700">
                <a:solidFill>
                  <a:srgbClr val="CC6600"/>
                </a:solidFill>
                <a:latin typeface="Arial" charset="0"/>
              </a:rPr>
              <a:t>DB</a:t>
            </a:r>
          </a:p>
        </p:txBody>
      </p:sp>
      <p:sp>
        <p:nvSpPr>
          <p:cNvPr id="9288" name="AutoShape 117"/>
          <p:cNvSpPr>
            <a:spLocks noChangeArrowheads="1"/>
          </p:cNvSpPr>
          <p:nvPr/>
        </p:nvSpPr>
        <p:spPr bwMode="auto">
          <a:xfrm>
            <a:off x="2128839" y="2649539"/>
            <a:ext cx="1158875" cy="458787"/>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レファ協</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レファレンス提供</a:t>
            </a:r>
            <a:r>
              <a:rPr lang="en-US" altLang="ja-JP" sz="700" b="1">
                <a:solidFill>
                  <a:srgbClr val="FF0000"/>
                </a:solidFill>
                <a:latin typeface="HG丸ｺﾞｼｯｸM-PRO" pitchFamily="50" charset="-128"/>
                <a:ea typeface="HG丸ｺﾞｼｯｸM-PRO" pitchFamily="50" charset="-128"/>
              </a:rPr>
              <a:t>WebAPI</a:t>
            </a:r>
          </a:p>
        </p:txBody>
      </p:sp>
      <p:cxnSp>
        <p:nvCxnSpPr>
          <p:cNvPr id="9289" name="AutoShape 118"/>
          <p:cNvCxnSpPr>
            <a:cxnSpLocks noChangeShapeType="1"/>
            <a:stCxn id="1132660" idx="1"/>
            <a:endCxn id="9288" idx="2"/>
          </p:cNvCxnSpPr>
          <p:nvPr/>
        </p:nvCxnSpPr>
        <p:spPr bwMode="auto">
          <a:xfrm flipH="1" flipV="1">
            <a:off x="2708276" y="3108326"/>
            <a:ext cx="456406" cy="81469"/>
          </a:xfrm>
          <a:prstGeom prst="straightConnector1">
            <a:avLst/>
          </a:prstGeom>
          <a:noFill/>
          <a:ln w="9525">
            <a:solidFill>
              <a:srgbClr val="6699FF"/>
            </a:solidFill>
            <a:round/>
            <a:headEnd/>
            <a:tailEnd type="triangle" w="med" len="med"/>
          </a:ln>
        </p:spPr>
      </p:cxnSp>
      <p:sp>
        <p:nvSpPr>
          <p:cNvPr id="9290" name="AutoShape 119"/>
          <p:cNvSpPr>
            <a:spLocks noChangeArrowheads="1"/>
          </p:cNvSpPr>
          <p:nvPr/>
        </p:nvSpPr>
        <p:spPr bwMode="auto">
          <a:xfrm>
            <a:off x="1774825" y="3284539"/>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レファ協</a:t>
            </a: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横断検索機能</a:t>
            </a:r>
          </a:p>
        </p:txBody>
      </p:sp>
      <p:sp>
        <p:nvSpPr>
          <p:cNvPr id="9291" name="AutoShape 120"/>
          <p:cNvSpPr>
            <a:spLocks noChangeArrowheads="1"/>
          </p:cNvSpPr>
          <p:nvPr/>
        </p:nvSpPr>
        <p:spPr bwMode="auto">
          <a:xfrm>
            <a:off x="2951785" y="6254190"/>
            <a:ext cx="524218" cy="250359"/>
          </a:xfrm>
          <a:prstGeom prst="flowChartMultidocument">
            <a:avLst/>
          </a:prstGeom>
          <a:solidFill>
            <a:srgbClr val="FFFFCC"/>
          </a:solidFill>
          <a:ln w="9525">
            <a:solidFill>
              <a:schemeClr val="accent2"/>
            </a:solidFill>
            <a:miter lim="800000"/>
            <a:headEnd/>
            <a:tailEnd/>
          </a:ln>
        </p:spPr>
        <p:txBody>
          <a:bodyPr wrap="none"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刊行物</a:t>
            </a:r>
          </a:p>
        </p:txBody>
      </p:sp>
      <p:cxnSp>
        <p:nvCxnSpPr>
          <p:cNvPr id="9292" name="AutoShape 121"/>
          <p:cNvCxnSpPr>
            <a:cxnSpLocks noChangeShapeType="1"/>
            <a:stCxn id="9291" idx="0"/>
            <a:endCxn id="9281" idx="2"/>
          </p:cNvCxnSpPr>
          <p:nvPr/>
        </p:nvCxnSpPr>
        <p:spPr bwMode="auto">
          <a:xfrm flipH="1" flipV="1">
            <a:off x="3211514" y="6073775"/>
            <a:ext cx="38445" cy="180414"/>
          </a:xfrm>
          <a:prstGeom prst="straightConnector1">
            <a:avLst/>
          </a:prstGeom>
          <a:noFill/>
          <a:ln w="9525">
            <a:solidFill>
              <a:srgbClr val="6699FF"/>
            </a:solidFill>
            <a:round/>
            <a:headEnd/>
            <a:tailEnd type="triangle" w="med" len="med"/>
          </a:ln>
        </p:spPr>
      </p:cxnSp>
      <p:cxnSp>
        <p:nvCxnSpPr>
          <p:cNvPr id="9293" name="AutoShape 122"/>
          <p:cNvCxnSpPr>
            <a:cxnSpLocks noChangeShapeType="1"/>
            <a:stCxn id="9290" idx="0"/>
            <a:endCxn id="9288" idx="2"/>
          </p:cNvCxnSpPr>
          <p:nvPr/>
        </p:nvCxnSpPr>
        <p:spPr bwMode="auto">
          <a:xfrm flipV="1">
            <a:off x="2197101" y="3108326"/>
            <a:ext cx="511175" cy="176213"/>
          </a:xfrm>
          <a:prstGeom prst="straightConnector1">
            <a:avLst/>
          </a:prstGeom>
          <a:noFill/>
          <a:ln w="9525">
            <a:solidFill>
              <a:srgbClr val="6699FF"/>
            </a:solidFill>
            <a:round/>
            <a:headEnd/>
            <a:tailEnd type="triangle" w="med" len="med"/>
          </a:ln>
        </p:spPr>
      </p:cxnSp>
      <p:grpSp>
        <p:nvGrpSpPr>
          <p:cNvPr id="9294" name="Group 123"/>
          <p:cNvGrpSpPr>
            <a:grpSpLocks/>
          </p:cNvGrpSpPr>
          <p:nvPr/>
        </p:nvGrpSpPr>
        <p:grpSpPr bwMode="auto">
          <a:xfrm>
            <a:off x="1847851" y="5300664"/>
            <a:ext cx="828675" cy="720725"/>
            <a:chOff x="4150" y="2931"/>
            <a:chExt cx="1451" cy="862"/>
          </a:xfrm>
        </p:grpSpPr>
        <p:sp>
          <p:nvSpPr>
            <p:cNvPr id="9359" name="AutoShape 124"/>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pPr algn="ctr" fontAlgn="base">
                <a:spcBef>
                  <a:spcPct val="0"/>
                </a:spcBef>
                <a:spcAft>
                  <a:spcPct val="0"/>
                </a:spcAft>
              </a:pPr>
              <a:r>
                <a:rPr lang="ja-JP" altLang="en-US" sz="700" dirty="0">
                  <a:solidFill>
                    <a:srgbClr val="000000"/>
                  </a:solidFill>
                  <a:latin typeface="Arial" charset="0"/>
                </a:rPr>
                <a:t>公共図書館</a:t>
              </a:r>
            </a:p>
            <a:p>
              <a:pPr algn="ctr" fontAlgn="base">
                <a:spcBef>
                  <a:spcPct val="0"/>
                </a:spcBef>
                <a:spcAft>
                  <a:spcPct val="0"/>
                </a:spcAft>
              </a:pPr>
              <a:r>
                <a:rPr lang="ja-JP" altLang="en-US" sz="700" dirty="0">
                  <a:solidFill>
                    <a:srgbClr val="000000"/>
                  </a:solidFill>
                  <a:latin typeface="Arial" charset="0"/>
                </a:rPr>
                <a:t>専門図書館</a:t>
              </a:r>
            </a:p>
          </p:txBody>
        </p:sp>
        <p:grpSp>
          <p:nvGrpSpPr>
            <p:cNvPr id="9360" name="Group 125"/>
            <p:cNvGrpSpPr>
              <a:grpSpLocks/>
            </p:cNvGrpSpPr>
            <p:nvPr/>
          </p:nvGrpSpPr>
          <p:grpSpPr bwMode="auto">
            <a:xfrm>
              <a:off x="4150" y="3430"/>
              <a:ext cx="1451" cy="363"/>
              <a:chOff x="4150" y="3475"/>
              <a:chExt cx="1451" cy="363"/>
            </a:xfrm>
          </p:grpSpPr>
          <p:sp>
            <p:nvSpPr>
              <p:cNvPr id="9361" name="AutoShape 126"/>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62" name="AutoShape 127"/>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63" name="AutoShape 128"/>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grpSp>
      </p:grpSp>
      <p:cxnSp>
        <p:nvCxnSpPr>
          <p:cNvPr id="9295" name="AutoShape 129"/>
          <p:cNvCxnSpPr>
            <a:cxnSpLocks noChangeShapeType="1"/>
            <a:stCxn id="9359" idx="3"/>
            <a:endCxn id="9290" idx="2"/>
          </p:cNvCxnSpPr>
          <p:nvPr/>
        </p:nvCxnSpPr>
        <p:spPr bwMode="auto">
          <a:xfrm flipH="1" flipV="1">
            <a:off x="2197100" y="3624263"/>
            <a:ext cx="39688" cy="1708150"/>
          </a:xfrm>
          <a:prstGeom prst="straightConnector1">
            <a:avLst/>
          </a:prstGeom>
          <a:noFill/>
          <a:ln w="9525">
            <a:solidFill>
              <a:srgbClr val="6699FF"/>
            </a:solidFill>
            <a:round/>
            <a:headEnd/>
            <a:tailEnd type="triangle" w="med" len="med"/>
          </a:ln>
        </p:spPr>
      </p:cxnSp>
      <p:cxnSp>
        <p:nvCxnSpPr>
          <p:cNvPr id="9296" name="AutoShape 130"/>
          <p:cNvCxnSpPr>
            <a:cxnSpLocks noChangeShapeType="1"/>
            <a:stCxn id="9359" idx="3"/>
            <a:endCxn id="9286" idx="2"/>
          </p:cNvCxnSpPr>
          <p:nvPr/>
        </p:nvCxnSpPr>
        <p:spPr bwMode="auto">
          <a:xfrm flipV="1">
            <a:off x="2236789" y="4489451"/>
            <a:ext cx="1038225" cy="842963"/>
          </a:xfrm>
          <a:prstGeom prst="straightConnector1">
            <a:avLst/>
          </a:prstGeom>
          <a:noFill/>
          <a:ln w="9525">
            <a:solidFill>
              <a:srgbClr val="6699FF"/>
            </a:solidFill>
            <a:round/>
            <a:headEnd/>
            <a:tailEnd type="triangle" w="med" len="med"/>
          </a:ln>
        </p:spPr>
      </p:cxnSp>
      <p:cxnSp>
        <p:nvCxnSpPr>
          <p:cNvPr id="9297" name="AutoShape 131"/>
          <p:cNvCxnSpPr>
            <a:cxnSpLocks noChangeShapeType="1"/>
            <a:stCxn id="9286" idx="0"/>
            <a:endCxn id="1132660" idx="3"/>
          </p:cNvCxnSpPr>
          <p:nvPr/>
        </p:nvCxnSpPr>
        <p:spPr bwMode="auto">
          <a:xfrm flipH="1" flipV="1">
            <a:off x="3164683" y="3507869"/>
            <a:ext cx="110331" cy="641856"/>
          </a:xfrm>
          <a:prstGeom prst="straightConnector1">
            <a:avLst/>
          </a:prstGeom>
          <a:noFill/>
          <a:ln w="9525">
            <a:solidFill>
              <a:srgbClr val="6699FF"/>
            </a:solidFill>
            <a:round/>
            <a:headEnd/>
            <a:tailEnd type="triangle" w="med" len="med"/>
          </a:ln>
        </p:spPr>
      </p:cxnSp>
      <p:cxnSp>
        <p:nvCxnSpPr>
          <p:cNvPr id="9298" name="AutoShape 135"/>
          <p:cNvCxnSpPr>
            <a:cxnSpLocks noChangeShapeType="1"/>
            <a:stCxn id="9285" idx="2"/>
            <a:endCxn id="1132656" idx="1"/>
          </p:cNvCxnSpPr>
          <p:nvPr/>
        </p:nvCxnSpPr>
        <p:spPr bwMode="auto">
          <a:xfrm>
            <a:off x="4034632" y="5640388"/>
            <a:ext cx="94456" cy="141794"/>
          </a:xfrm>
          <a:prstGeom prst="straightConnector1">
            <a:avLst/>
          </a:prstGeom>
          <a:noFill/>
          <a:ln w="9525">
            <a:solidFill>
              <a:srgbClr val="6699FF"/>
            </a:solidFill>
            <a:round/>
            <a:headEnd/>
            <a:tailEnd type="triangle" w="med" len="med"/>
          </a:ln>
        </p:spPr>
      </p:cxnSp>
      <p:cxnSp>
        <p:nvCxnSpPr>
          <p:cNvPr id="9299" name="AutoShape 137"/>
          <p:cNvCxnSpPr>
            <a:cxnSpLocks noChangeShapeType="1"/>
            <a:stCxn id="9282" idx="3"/>
            <a:endCxn id="9285" idx="1"/>
          </p:cNvCxnSpPr>
          <p:nvPr/>
        </p:nvCxnSpPr>
        <p:spPr bwMode="auto">
          <a:xfrm>
            <a:off x="3567113" y="5470525"/>
            <a:ext cx="152400" cy="0"/>
          </a:xfrm>
          <a:prstGeom prst="straightConnector1">
            <a:avLst/>
          </a:prstGeom>
          <a:noFill/>
          <a:ln w="9525">
            <a:solidFill>
              <a:srgbClr val="6699FF"/>
            </a:solidFill>
            <a:round/>
            <a:headEnd/>
            <a:tailEnd type="triangle" w="med" len="med"/>
          </a:ln>
        </p:spPr>
      </p:cxnSp>
      <p:cxnSp>
        <p:nvCxnSpPr>
          <p:cNvPr id="9300" name="AutoShape 138"/>
          <p:cNvCxnSpPr>
            <a:cxnSpLocks noChangeShapeType="1"/>
            <a:stCxn id="9281" idx="0"/>
            <a:endCxn id="9282" idx="2"/>
          </p:cNvCxnSpPr>
          <p:nvPr/>
        </p:nvCxnSpPr>
        <p:spPr bwMode="auto">
          <a:xfrm flipV="1">
            <a:off x="3211513" y="5640388"/>
            <a:ext cx="0" cy="93662"/>
          </a:xfrm>
          <a:prstGeom prst="straightConnector1">
            <a:avLst/>
          </a:prstGeom>
          <a:noFill/>
          <a:ln w="9525">
            <a:solidFill>
              <a:srgbClr val="6699FF"/>
            </a:solidFill>
            <a:round/>
            <a:headEnd/>
            <a:tailEnd type="triangle" w="med" len="med"/>
          </a:ln>
        </p:spPr>
      </p:cxnSp>
      <p:cxnSp>
        <p:nvCxnSpPr>
          <p:cNvPr id="9301" name="AutoShape 139"/>
          <p:cNvCxnSpPr>
            <a:cxnSpLocks noChangeShapeType="1"/>
            <a:stCxn id="9283" idx="0"/>
            <a:endCxn id="9286" idx="2"/>
          </p:cNvCxnSpPr>
          <p:nvPr/>
        </p:nvCxnSpPr>
        <p:spPr bwMode="auto">
          <a:xfrm flipH="1" flipV="1">
            <a:off x="3275013" y="4489450"/>
            <a:ext cx="4762" cy="249238"/>
          </a:xfrm>
          <a:prstGeom prst="straightConnector1">
            <a:avLst/>
          </a:prstGeom>
          <a:noFill/>
          <a:ln w="9525">
            <a:solidFill>
              <a:srgbClr val="6699FF"/>
            </a:solidFill>
            <a:round/>
            <a:headEnd/>
            <a:tailEnd type="triangle" w="med" len="med"/>
          </a:ln>
        </p:spPr>
      </p:cxnSp>
      <p:sp>
        <p:nvSpPr>
          <p:cNvPr id="9302" name="AutoShape 140"/>
          <p:cNvSpPr>
            <a:spLocks noChangeArrowheads="1"/>
          </p:cNvSpPr>
          <p:nvPr/>
        </p:nvSpPr>
        <p:spPr bwMode="auto">
          <a:xfrm>
            <a:off x="4381500" y="1408022"/>
            <a:ext cx="785806"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pPr algn="ctr" fontAlgn="base">
              <a:spcBef>
                <a:spcPct val="0"/>
              </a:spcBef>
              <a:spcAft>
                <a:spcPct val="0"/>
              </a:spcAft>
            </a:pPr>
            <a:r>
              <a:rPr lang="ja-JP" altLang="en-US" sz="600" dirty="0">
                <a:solidFill>
                  <a:srgbClr val="000000"/>
                </a:solidFill>
                <a:latin typeface="HG丸ｺﾞｼｯｸM-PRO" pitchFamily="50" charset="-128"/>
                <a:ea typeface="HG丸ｺﾞｼｯｸM-PRO" pitchFamily="50" charset="-128"/>
              </a:rPr>
              <a:t>ナレッジを入り口とした画面</a:t>
            </a:r>
            <a:endParaRPr lang="en-US" altLang="ja-JP" sz="600" dirty="0">
              <a:solidFill>
                <a:srgbClr val="000000"/>
              </a:solidFill>
              <a:latin typeface="HG丸ｺﾞｼｯｸM-PRO" pitchFamily="50" charset="-128"/>
              <a:ea typeface="HG丸ｺﾞｼｯｸM-PRO" pitchFamily="50" charset="-128"/>
            </a:endParaRPr>
          </a:p>
        </p:txBody>
      </p:sp>
      <p:grpSp>
        <p:nvGrpSpPr>
          <p:cNvPr id="9303" name="Group 141"/>
          <p:cNvGrpSpPr>
            <a:grpSpLocks/>
          </p:cNvGrpSpPr>
          <p:nvPr/>
        </p:nvGrpSpPr>
        <p:grpSpPr bwMode="auto">
          <a:xfrm>
            <a:off x="1774826" y="4437064"/>
            <a:ext cx="828675" cy="720725"/>
            <a:chOff x="4150" y="2931"/>
            <a:chExt cx="1451" cy="862"/>
          </a:xfrm>
        </p:grpSpPr>
        <p:sp>
          <p:nvSpPr>
            <p:cNvPr id="9354" name="AutoShape 142"/>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pPr algn="ctr" fontAlgn="base">
                <a:spcBef>
                  <a:spcPct val="0"/>
                </a:spcBef>
                <a:spcAft>
                  <a:spcPct val="0"/>
                </a:spcAft>
              </a:pPr>
              <a:r>
                <a:rPr lang="en-US" altLang="ja-JP" sz="700">
                  <a:solidFill>
                    <a:srgbClr val="000000"/>
                  </a:solidFill>
                  <a:latin typeface="Arial" charset="0"/>
                </a:rPr>
                <a:t>WikiPedia</a:t>
              </a:r>
            </a:p>
            <a:p>
              <a:pPr algn="ctr" fontAlgn="base">
                <a:spcBef>
                  <a:spcPct val="0"/>
                </a:spcBef>
                <a:spcAft>
                  <a:spcPct val="0"/>
                </a:spcAft>
              </a:pPr>
              <a:r>
                <a:rPr lang="ja-JP" altLang="en-US" sz="700">
                  <a:solidFill>
                    <a:srgbClr val="000000"/>
                  </a:solidFill>
                  <a:latin typeface="Arial" charset="0"/>
                </a:rPr>
                <a:t>教えて</a:t>
              </a:r>
              <a:r>
                <a:rPr lang="en-US" altLang="ja-JP" sz="700">
                  <a:solidFill>
                    <a:srgbClr val="000000"/>
                  </a:solidFill>
                  <a:latin typeface="Arial" charset="0"/>
                </a:rPr>
                <a:t>goo</a:t>
              </a:r>
            </a:p>
            <a:p>
              <a:pPr algn="ctr" fontAlgn="base">
                <a:spcBef>
                  <a:spcPct val="0"/>
                </a:spcBef>
                <a:spcAft>
                  <a:spcPct val="0"/>
                </a:spcAft>
              </a:pPr>
              <a:r>
                <a:rPr lang="ja-JP" altLang="en-US" sz="700">
                  <a:solidFill>
                    <a:srgbClr val="000000"/>
                  </a:solidFill>
                  <a:latin typeface="Arial" charset="0"/>
                </a:rPr>
                <a:t>はてな</a:t>
              </a:r>
            </a:p>
          </p:txBody>
        </p:sp>
        <p:grpSp>
          <p:nvGrpSpPr>
            <p:cNvPr id="9355" name="Group 143"/>
            <p:cNvGrpSpPr>
              <a:grpSpLocks/>
            </p:cNvGrpSpPr>
            <p:nvPr/>
          </p:nvGrpSpPr>
          <p:grpSpPr bwMode="auto">
            <a:xfrm>
              <a:off x="4150" y="3430"/>
              <a:ext cx="1451" cy="363"/>
              <a:chOff x="4150" y="3475"/>
              <a:chExt cx="1451" cy="363"/>
            </a:xfrm>
          </p:grpSpPr>
          <p:sp>
            <p:nvSpPr>
              <p:cNvPr id="9356" name="AutoShape 144"/>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57" name="AutoShape 145"/>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58" name="AutoShape 146"/>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grpSp>
      </p:grpSp>
      <p:cxnSp>
        <p:nvCxnSpPr>
          <p:cNvPr id="9304" name="AutoShape 147"/>
          <p:cNvCxnSpPr>
            <a:cxnSpLocks noChangeShapeType="1"/>
            <a:stCxn id="9285" idx="0"/>
            <a:endCxn id="9283" idx="3"/>
          </p:cNvCxnSpPr>
          <p:nvPr/>
        </p:nvCxnSpPr>
        <p:spPr bwMode="auto">
          <a:xfrm flipH="1" flipV="1">
            <a:off x="3636963" y="4968875"/>
            <a:ext cx="398462" cy="331788"/>
          </a:xfrm>
          <a:prstGeom prst="straightConnector1">
            <a:avLst/>
          </a:prstGeom>
          <a:noFill/>
          <a:ln w="9525">
            <a:solidFill>
              <a:srgbClr val="6699FF"/>
            </a:solidFill>
            <a:round/>
            <a:headEnd/>
            <a:tailEnd type="triangle" w="med" len="med"/>
          </a:ln>
        </p:spPr>
      </p:cxnSp>
      <p:cxnSp>
        <p:nvCxnSpPr>
          <p:cNvPr id="9305" name="AutoShape 149"/>
          <p:cNvCxnSpPr>
            <a:cxnSpLocks noChangeShapeType="1"/>
            <a:stCxn id="9227" idx="0"/>
            <a:endCxn id="9336" idx="2"/>
          </p:cNvCxnSpPr>
          <p:nvPr/>
        </p:nvCxnSpPr>
        <p:spPr bwMode="auto">
          <a:xfrm rot="5400000" flipH="1" flipV="1">
            <a:off x="6131319" y="2499909"/>
            <a:ext cx="142876" cy="286549"/>
          </a:xfrm>
          <a:prstGeom prst="straightConnector1">
            <a:avLst/>
          </a:prstGeom>
          <a:noFill/>
          <a:ln w="38100">
            <a:solidFill>
              <a:srgbClr val="0070C0"/>
            </a:solidFill>
            <a:round/>
            <a:headEnd/>
            <a:tailEnd type="triangle" w="med" len="med"/>
          </a:ln>
        </p:spPr>
      </p:cxnSp>
      <p:cxnSp>
        <p:nvCxnSpPr>
          <p:cNvPr id="9306" name="AutoShape 151"/>
          <p:cNvCxnSpPr>
            <a:cxnSpLocks noChangeShapeType="1"/>
            <a:stCxn id="9257" idx="0"/>
            <a:endCxn id="9336" idx="2"/>
          </p:cNvCxnSpPr>
          <p:nvPr/>
        </p:nvCxnSpPr>
        <p:spPr bwMode="auto">
          <a:xfrm rot="16200000" flipV="1">
            <a:off x="7256866" y="1660911"/>
            <a:ext cx="285752" cy="2107419"/>
          </a:xfrm>
          <a:prstGeom prst="straightConnector1">
            <a:avLst/>
          </a:prstGeom>
          <a:noFill/>
          <a:ln w="38100">
            <a:solidFill>
              <a:srgbClr val="0033CC"/>
            </a:solidFill>
            <a:round/>
            <a:headEnd/>
            <a:tailEnd type="triangle" w="med" len="med"/>
          </a:ln>
        </p:spPr>
      </p:cxnSp>
      <p:cxnSp>
        <p:nvCxnSpPr>
          <p:cNvPr id="9307" name="AutoShape 152"/>
          <p:cNvCxnSpPr>
            <a:cxnSpLocks noChangeShapeType="1"/>
            <a:stCxn id="1132656" idx="1"/>
            <a:endCxn id="9308" idx="2"/>
          </p:cNvCxnSpPr>
          <p:nvPr/>
        </p:nvCxnSpPr>
        <p:spPr bwMode="auto">
          <a:xfrm flipH="1" flipV="1">
            <a:off x="3798094" y="2698750"/>
            <a:ext cx="330994" cy="3083432"/>
          </a:xfrm>
          <a:prstGeom prst="straightConnector1">
            <a:avLst/>
          </a:prstGeom>
          <a:noFill/>
          <a:ln w="9525">
            <a:solidFill>
              <a:srgbClr val="6699FF"/>
            </a:solidFill>
            <a:round/>
            <a:headEnd/>
            <a:tailEnd type="triangle" w="med" len="med"/>
          </a:ln>
        </p:spPr>
      </p:cxnSp>
      <p:sp>
        <p:nvSpPr>
          <p:cNvPr id="9308" name="AutoShape 153"/>
          <p:cNvSpPr>
            <a:spLocks noChangeArrowheads="1"/>
          </p:cNvSpPr>
          <p:nvPr/>
        </p:nvSpPr>
        <p:spPr bwMode="auto">
          <a:xfrm>
            <a:off x="3381375" y="2000250"/>
            <a:ext cx="833438" cy="698500"/>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検索支援機能</a:t>
            </a:r>
            <a:endParaRPr lang="en-US" altLang="ja-JP" sz="700">
              <a:solidFill>
                <a:srgbClr val="CC6600"/>
              </a:solidFill>
              <a:latin typeface="HG丸ｺﾞｼｯｸM-PRO" pitchFamily="50" charset="-128"/>
              <a:ea typeface="HG丸ｺﾞｼｯｸM-PRO" pitchFamily="50" charset="-128"/>
            </a:endParaRPr>
          </a:p>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（ファセット、タグクラウド、サジェスト。。。。）</a:t>
            </a:r>
          </a:p>
        </p:txBody>
      </p:sp>
      <p:sp>
        <p:nvSpPr>
          <p:cNvPr id="1132699" name="AutoShape 155"/>
          <p:cNvSpPr>
            <a:spLocks noChangeArrowheads="1"/>
          </p:cNvSpPr>
          <p:nvPr/>
        </p:nvSpPr>
        <p:spPr bwMode="auto">
          <a:xfrm>
            <a:off x="4295775" y="5084764"/>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情報の「見える化」（可視化）</a:t>
            </a:r>
          </a:p>
        </p:txBody>
      </p:sp>
      <p:sp>
        <p:nvSpPr>
          <p:cNvPr id="1132700" name="AutoShape 156"/>
          <p:cNvSpPr>
            <a:spLocks noChangeArrowheads="1"/>
          </p:cNvSpPr>
          <p:nvPr/>
        </p:nvSpPr>
        <p:spPr bwMode="auto">
          <a:xfrm>
            <a:off x="5664200" y="5445126"/>
            <a:ext cx="1079500" cy="1444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情報の属性の自動付与</a:t>
            </a:r>
          </a:p>
        </p:txBody>
      </p:sp>
      <p:sp>
        <p:nvSpPr>
          <p:cNvPr id="1132701" name="AutoShape 157"/>
          <p:cNvSpPr>
            <a:spLocks noChangeArrowheads="1"/>
          </p:cNvSpPr>
          <p:nvPr/>
        </p:nvSpPr>
        <p:spPr bwMode="auto">
          <a:xfrm>
            <a:off x="4167189" y="2714626"/>
            <a:ext cx="1152525"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情報を全体で集合知化</a:t>
            </a:r>
          </a:p>
        </p:txBody>
      </p:sp>
      <p:sp>
        <p:nvSpPr>
          <p:cNvPr id="1132702" name="AutoShape 158"/>
          <p:cNvSpPr>
            <a:spLocks noChangeArrowheads="1"/>
          </p:cNvSpPr>
          <p:nvPr/>
        </p:nvSpPr>
        <p:spPr bwMode="auto">
          <a:xfrm>
            <a:off x="6167438" y="3933826"/>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情報と情報の関連付け</a:t>
            </a:r>
          </a:p>
        </p:txBody>
      </p:sp>
      <p:sp>
        <p:nvSpPr>
          <p:cNvPr id="1132703" name="AutoShape 159"/>
          <p:cNvSpPr>
            <a:spLocks noChangeArrowheads="1"/>
          </p:cNvSpPr>
          <p:nvPr/>
        </p:nvSpPr>
        <p:spPr bwMode="auto">
          <a:xfrm>
            <a:off x="8534426" y="1557339"/>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利用した人の属性把握</a:t>
            </a:r>
          </a:p>
        </p:txBody>
      </p:sp>
      <p:sp>
        <p:nvSpPr>
          <p:cNvPr id="1132704" name="AutoShape 160"/>
          <p:cNvSpPr>
            <a:spLocks noChangeArrowheads="1"/>
          </p:cNvSpPr>
          <p:nvPr/>
        </p:nvSpPr>
        <p:spPr bwMode="auto">
          <a:xfrm>
            <a:off x="8534427" y="1773239"/>
            <a:ext cx="1069975"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人と人の関連付け</a:t>
            </a:r>
          </a:p>
        </p:txBody>
      </p:sp>
      <p:sp>
        <p:nvSpPr>
          <p:cNvPr id="1132705" name="AutoShape 161"/>
          <p:cNvSpPr>
            <a:spLocks noChangeArrowheads="1"/>
          </p:cNvSpPr>
          <p:nvPr/>
        </p:nvSpPr>
        <p:spPr bwMode="auto">
          <a:xfrm>
            <a:off x="8534426" y="1989139"/>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情報と利用した人の関係付け</a:t>
            </a:r>
          </a:p>
        </p:txBody>
      </p:sp>
      <p:sp>
        <p:nvSpPr>
          <p:cNvPr id="1132706" name="AutoShape 162"/>
          <p:cNvSpPr>
            <a:spLocks noChangeArrowheads="1"/>
          </p:cNvSpPr>
          <p:nvPr/>
        </p:nvSpPr>
        <p:spPr bwMode="auto">
          <a:xfrm>
            <a:off x="1992314" y="1844676"/>
            <a:ext cx="1049337"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専門家の知識を集約</a:t>
            </a:r>
          </a:p>
        </p:txBody>
      </p:sp>
      <p:sp>
        <p:nvSpPr>
          <p:cNvPr id="1132707" name="AutoShape 163"/>
          <p:cNvSpPr>
            <a:spLocks noChangeArrowheads="1"/>
          </p:cNvSpPr>
          <p:nvPr/>
        </p:nvSpPr>
        <p:spPr bwMode="auto">
          <a:xfrm>
            <a:off x="1992314" y="2060576"/>
            <a:ext cx="1049337"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個人の知識を集約</a:t>
            </a:r>
          </a:p>
        </p:txBody>
      </p:sp>
      <p:sp>
        <p:nvSpPr>
          <p:cNvPr id="1132708" name="AutoShape 164"/>
          <p:cNvSpPr>
            <a:spLocks noChangeArrowheads="1"/>
          </p:cNvSpPr>
          <p:nvPr/>
        </p:nvSpPr>
        <p:spPr bwMode="auto">
          <a:xfrm>
            <a:off x="8534426" y="2205038"/>
            <a:ext cx="1276350" cy="21431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情報の選択範囲の拡大</a:t>
            </a:r>
          </a:p>
          <a:p>
            <a:pPr algn="ctr" fontAlgn="base">
              <a:spcBef>
                <a:spcPct val="0"/>
              </a:spcBef>
              <a:spcAft>
                <a:spcPct val="0"/>
              </a:spcAft>
              <a:defRPr/>
            </a:pPr>
            <a:r>
              <a:rPr lang="ja-JP" altLang="en-US" sz="800">
                <a:solidFill>
                  <a:srgbClr val="0000FF"/>
                </a:solidFill>
                <a:latin typeface="ＭＳ Ｐゴシック" pitchFamily="50" charset="-128"/>
              </a:rPr>
              <a:t>情報の絞込み</a:t>
            </a:r>
          </a:p>
        </p:txBody>
      </p:sp>
      <p:sp>
        <p:nvSpPr>
          <p:cNvPr id="1132709" name="AutoShape 165"/>
          <p:cNvSpPr>
            <a:spLocks noChangeArrowheads="1"/>
          </p:cNvSpPr>
          <p:nvPr/>
        </p:nvSpPr>
        <p:spPr bwMode="auto">
          <a:xfrm>
            <a:off x="8534426" y="2492376"/>
            <a:ext cx="1276350" cy="21431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利用者属性・利用環境に</a:t>
            </a:r>
          </a:p>
          <a:p>
            <a:pPr algn="ctr" fontAlgn="base">
              <a:spcBef>
                <a:spcPct val="0"/>
              </a:spcBef>
              <a:spcAft>
                <a:spcPct val="0"/>
              </a:spcAft>
              <a:defRPr/>
            </a:pPr>
            <a:r>
              <a:rPr lang="ja-JP" altLang="en-US" sz="800">
                <a:solidFill>
                  <a:srgbClr val="0000FF"/>
                </a:solidFill>
                <a:latin typeface="ＭＳ Ｐゴシック" pitchFamily="50" charset="-128"/>
              </a:rPr>
              <a:t>応じた情報閲覧</a:t>
            </a:r>
          </a:p>
        </p:txBody>
      </p:sp>
      <p:sp>
        <p:nvSpPr>
          <p:cNvPr id="1132710" name="AutoShape 166"/>
          <p:cNvSpPr>
            <a:spLocks noChangeArrowheads="1"/>
          </p:cNvSpPr>
          <p:nvPr/>
        </p:nvSpPr>
        <p:spPr bwMode="auto">
          <a:xfrm>
            <a:off x="6743701" y="6021389"/>
            <a:ext cx="1152525"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集合知の永久保存</a:t>
            </a:r>
          </a:p>
        </p:txBody>
      </p:sp>
      <p:sp>
        <p:nvSpPr>
          <p:cNvPr id="9321" name="Oval 167"/>
          <p:cNvSpPr>
            <a:spLocks noChangeArrowheads="1"/>
          </p:cNvSpPr>
          <p:nvPr/>
        </p:nvSpPr>
        <p:spPr bwMode="auto">
          <a:xfrm>
            <a:off x="3073401" y="1341438"/>
            <a:ext cx="989013" cy="411162"/>
          </a:xfrm>
          <a:prstGeom prst="ellipse">
            <a:avLst/>
          </a:prstGeom>
          <a:gradFill rotWithShape="1">
            <a:gsLst>
              <a:gs pos="0">
                <a:srgbClr val="FFFFFF"/>
              </a:gs>
              <a:gs pos="100000">
                <a:srgbClr val="33CCCC"/>
              </a:gs>
            </a:gsLst>
            <a:path path="shape">
              <a:fillToRect l="50000" t="50000" r="50000" b="50000"/>
            </a:path>
          </a:gradFill>
          <a:ln w="38100" algn="ctr">
            <a:solidFill>
              <a:srgbClr val="0033CC"/>
            </a:solidFill>
            <a:round/>
            <a:headEnd/>
            <a:tailEnd/>
          </a:ln>
        </p:spPr>
        <p:txBody>
          <a:bodyPr wrap="none" anchor="ctr"/>
          <a:lstStyle/>
          <a:p>
            <a:pPr algn="ctr" fontAlgn="base">
              <a:spcBef>
                <a:spcPct val="0"/>
              </a:spcBef>
              <a:spcAft>
                <a:spcPct val="0"/>
              </a:spcAft>
            </a:pPr>
            <a:r>
              <a:rPr lang="en-US" altLang="ja-JP" sz="800">
                <a:solidFill>
                  <a:srgbClr val="000000"/>
                </a:solidFill>
                <a:latin typeface="HG丸ｺﾞｼｯｸM-PRO" pitchFamily="50" charset="-128"/>
                <a:ea typeface="HG丸ｺﾞｼｯｸM-PRO" pitchFamily="50" charset="-128"/>
              </a:rPr>
              <a:t>World Digital</a:t>
            </a:r>
          </a:p>
          <a:p>
            <a:pPr algn="ctr" fontAlgn="base">
              <a:spcBef>
                <a:spcPct val="0"/>
              </a:spcBef>
              <a:spcAft>
                <a:spcPct val="0"/>
              </a:spcAft>
            </a:pPr>
            <a:r>
              <a:rPr lang="en-US" altLang="ja-JP" sz="800">
                <a:solidFill>
                  <a:srgbClr val="000000"/>
                </a:solidFill>
                <a:latin typeface="HG丸ｺﾞｼｯｸM-PRO" pitchFamily="50" charset="-128"/>
                <a:ea typeface="HG丸ｺﾞｼｯｸM-PRO" pitchFamily="50" charset="-128"/>
              </a:rPr>
              <a:t>Library</a:t>
            </a:r>
          </a:p>
          <a:p>
            <a:pPr algn="ctr" fontAlgn="base">
              <a:spcBef>
                <a:spcPct val="0"/>
              </a:spcBef>
              <a:spcAft>
                <a:spcPct val="0"/>
              </a:spcAft>
            </a:pPr>
            <a:r>
              <a:rPr lang="en-US" altLang="ja-JP" sz="800">
                <a:solidFill>
                  <a:srgbClr val="000000"/>
                </a:solidFill>
                <a:latin typeface="HG丸ｺﾞｼｯｸM-PRO" pitchFamily="50" charset="-128"/>
                <a:ea typeface="HG丸ｺﾞｼｯｸM-PRO" pitchFamily="50" charset="-128"/>
              </a:rPr>
              <a:t>(WDL)</a:t>
            </a:r>
            <a:r>
              <a:rPr lang="ja-JP" altLang="en-US" sz="800">
                <a:solidFill>
                  <a:srgbClr val="000000"/>
                </a:solidFill>
                <a:latin typeface="HG丸ｺﾞｼｯｸM-PRO" pitchFamily="50" charset="-128"/>
                <a:ea typeface="HG丸ｺﾞｼｯｸM-PRO" pitchFamily="50" charset="-128"/>
              </a:rPr>
              <a:t>等</a:t>
            </a:r>
          </a:p>
        </p:txBody>
      </p:sp>
      <p:sp>
        <p:nvSpPr>
          <p:cNvPr id="9322" name="Oval 168"/>
          <p:cNvSpPr>
            <a:spLocks noChangeArrowheads="1"/>
          </p:cNvSpPr>
          <p:nvPr/>
        </p:nvSpPr>
        <p:spPr bwMode="auto">
          <a:xfrm>
            <a:off x="9310689" y="1071563"/>
            <a:ext cx="1150937" cy="360362"/>
          </a:xfrm>
          <a:prstGeom prst="ellipse">
            <a:avLst/>
          </a:prstGeom>
          <a:gradFill rotWithShape="1">
            <a:gsLst>
              <a:gs pos="0">
                <a:srgbClr val="FFFFFF"/>
              </a:gs>
              <a:gs pos="100000">
                <a:srgbClr val="FF9933"/>
              </a:gs>
            </a:gsLst>
            <a:path path="shape">
              <a:fillToRect l="50000" t="50000" r="50000" b="50000"/>
            </a:path>
          </a:gradFill>
          <a:ln w="38100" algn="ctr">
            <a:solidFill>
              <a:schemeClr val="tx2"/>
            </a:solidFill>
            <a:round/>
            <a:headEnd/>
            <a:tailEnd/>
          </a:ln>
        </p:spPr>
        <p:txBody>
          <a:bodyPr wrap="none" anchor="ctr"/>
          <a:lstStyle/>
          <a:p>
            <a:pPr algn="ctr" fontAlgn="base">
              <a:spcBef>
                <a:spcPct val="0"/>
              </a:spcBef>
              <a:spcAft>
                <a:spcPct val="0"/>
              </a:spcAft>
            </a:pPr>
            <a:r>
              <a:rPr lang="en-US" altLang="ja-JP" sz="800">
                <a:solidFill>
                  <a:srgbClr val="000000"/>
                </a:solidFill>
                <a:latin typeface="Arial" charset="0"/>
              </a:rPr>
              <a:t>WorldCat</a:t>
            </a:r>
          </a:p>
          <a:p>
            <a:pPr algn="ctr" fontAlgn="base">
              <a:spcBef>
                <a:spcPct val="0"/>
              </a:spcBef>
              <a:spcAft>
                <a:spcPct val="0"/>
              </a:spcAft>
            </a:pPr>
            <a:r>
              <a:rPr lang="en-US" altLang="ja-JP" sz="800">
                <a:solidFill>
                  <a:srgbClr val="000000"/>
                </a:solidFill>
                <a:latin typeface="Arial" charset="0"/>
              </a:rPr>
              <a:t>(OCLC)</a:t>
            </a:r>
            <a:r>
              <a:rPr lang="ja-JP" altLang="en-US" sz="800">
                <a:solidFill>
                  <a:srgbClr val="000000"/>
                </a:solidFill>
                <a:latin typeface="Arial" charset="0"/>
              </a:rPr>
              <a:t>等</a:t>
            </a:r>
          </a:p>
        </p:txBody>
      </p:sp>
      <p:cxnSp>
        <p:nvCxnSpPr>
          <p:cNvPr id="9323" name="AutoShape 169"/>
          <p:cNvCxnSpPr>
            <a:cxnSpLocks noChangeShapeType="1"/>
            <a:stCxn id="9227" idx="0"/>
            <a:endCxn id="9321" idx="4"/>
          </p:cNvCxnSpPr>
          <p:nvPr/>
        </p:nvCxnSpPr>
        <p:spPr bwMode="auto">
          <a:xfrm rot="16200000" flipV="1">
            <a:off x="4332685" y="987822"/>
            <a:ext cx="962020" cy="2491576"/>
          </a:xfrm>
          <a:prstGeom prst="straightConnector1">
            <a:avLst/>
          </a:prstGeom>
          <a:noFill/>
          <a:ln w="28575">
            <a:solidFill>
              <a:srgbClr val="FF0000"/>
            </a:solidFill>
            <a:round/>
            <a:headEnd/>
            <a:tailEnd type="triangle" w="med" len="med"/>
          </a:ln>
        </p:spPr>
      </p:cxnSp>
      <p:cxnSp>
        <p:nvCxnSpPr>
          <p:cNvPr id="9324" name="AutoShape 170"/>
          <p:cNvCxnSpPr>
            <a:cxnSpLocks noChangeShapeType="1"/>
            <a:stCxn id="9257" idx="0"/>
            <a:endCxn id="9322" idx="4"/>
          </p:cNvCxnSpPr>
          <p:nvPr/>
        </p:nvCxnSpPr>
        <p:spPr bwMode="auto">
          <a:xfrm rot="5400000" flipH="1" flipV="1">
            <a:off x="8457020" y="1428358"/>
            <a:ext cx="1425571" cy="1432706"/>
          </a:xfrm>
          <a:prstGeom prst="straightConnector1">
            <a:avLst/>
          </a:prstGeom>
          <a:noFill/>
          <a:ln w="28575">
            <a:solidFill>
              <a:srgbClr val="FF0000"/>
            </a:solidFill>
            <a:round/>
            <a:headEnd/>
            <a:tailEnd type="triangle" w="med" len="med"/>
          </a:ln>
        </p:spPr>
      </p:cxnSp>
      <p:sp>
        <p:nvSpPr>
          <p:cNvPr id="9325" name="Oval 171"/>
          <p:cNvSpPr>
            <a:spLocks noChangeArrowheads="1"/>
          </p:cNvSpPr>
          <p:nvPr/>
        </p:nvSpPr>
        <p:spPr bwMode="auto">
          <a:xfrm>
            <a:off x="4656138" y="5373688"/>
            <a:ext cx="844550" cy="411162"/>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pPr algn="ctr" fontAlgn="base">
              <a:spcBef>
                <a:spcPct val="0"/>
              </a:spcBef>
              <a:spcAft>
                <a:spcPct val="0"/>
              </a:spcAft>
            </a:pPr>
            <a:r>
              <a:rPr lang="en-US" altLang="ja-JP" sz="700">
                <a:solidFill>
                  <a:srgbClr val="000000"/>
                </a:solidFill>
                <a:latin typeface="HG丸ｺﾞｼｯｸM-PRO" pitchFamily="50" charset="-128"/>
                <a:ea typeface="HG丸ｺﾞｼｯｸM-PRO" pitchFamily="50" charset="-128"/>
              </a:rPr>
              <a:t>NII CiNii,JAIRO</a:t>
            </a:r>
          </a:p>
          <a:p>
            <a:pPr algn="ctr" fontAlgn="base">
              <a:spcBef>
                <a:spcPct val="0"/>
              </a:spcBef>
              <a:spcAft>
                <a:spcPct val="0"/>
              </a:spcAft>
            </a:pPr>
            <a:r>
              <a:rPr lang="en-US" altLang="ja-JP" sz="700">
                <a:solidFill>
                  <a:srgbClr val="000000"/>
                </a:solidFill>
                <a:latin typeface="HG丸ｺﾞｼｯｸM-PRO" pitchFamily="50" charset="-128"/>
                <a:ea typeface="HG丸ｺﾞｼｯｸM-PRO" pitchFamily="50" charset="-128"/>
              </a:rPr>
              <a:t>JST J-Stage</a:t>
            </a:r>
          </a:p>
        </p:txBody>
      </p:sp>
      <p:sp>
        <p:nvSpPr>
          <p:cNvPr id="9326" name="Oval 172"/>
          <p:cNvSpPr>
            <a:spLocks noChangeArrowheads="1"/>
          </p:cNvSpPr>
          <p:nvPr/>
        </p:nvSpPr>
        <p:spPr bwMode="auto">
          <a:xfrm>
            <a:off x="4656139" y="6165851"/>
            <a:ext cx="771525" cy="33972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pPr algn="ctr" fontAlgn="base">
              <a:spcBef>
                <a:spcPct val="0"/>
              </a:spcBef>
              <a:spcAft>
                <a:spcPct val="0"/>
              </a:spcAft>
            </a:pPr>
            <a:r>
              <a:rPr lang="ja-JP" altLang="en-US" sz="800">
                <a:solidFill>
                  <a:srgbClr val="000000"/>
                </a:solidFill>
                <a:latin typeface="HG丸ｺﾞｼｯｸM-PRO" pitchFamily="50" charset="-128"/>
                <a:ea typeface="HG丸ｺﾞｼｯｸM-PRO" pitchFamily="50" charset="-128"/>
              </a:rPr>
              <a:t>民間</a:t>
            </a:r>
          </a:p>
          <a:p>
            <a:pPr algn="ctr" fontAlgn="base">
              <a:spcBef>
                <a:spcPct val="0"/>
              </a:spcBef>
              <a:spcAft>
                <a:spcPct val="0"/>
              </a:spcAft>
            </a:pPr>
            <a:r>
              <a:rPr lang="ja-JP" altLang="en-US" sz="800">
                <a:solidFill>
                  <a:srgbClr val="000000"/>
                </a:solidFill>
                <a:latin typeface="HG丸ｺﾞｼｯｸM-PRO" pitchFamily="50" charset="-128"/>
                <a:ea typeface="HG丸ｺﾞｼｯｸM-PRO" pitchFamily="50" charset="-128"/>
              </a:rPr>
              <a:t>電子ジャーナル</a:t>
            </a:r>
          </a:p>
        </p:txBody>
      </p:sp>
      <p:sp>
        <p:nvSpPr>
          <p:cNvPr id="1132723" name="AutoShape 179"/>
          <p:cNvSpPr>
            <a:spLocks noChangeArrowheads="1"/>
          </p:cNvSpPr>
          <p:nvPr/>
        </p:nvSpPr>
        <p:spPr bwMode="auto">
          <a:xfrm>
            <a:off x="5159376" y="6524626"/>
            <a:ext cx="906463"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800">
                <a:solidFill>
                  <a:srgbClr val="0000FF"/>
                </a:solidFill>
                <a:latin typeface="ＭＳ Ｐゴシック" pitchFamily="50" charset="-128"/>
              </a:rPr>
              <a:t>収集技術</a:t>
            </a:r>
          </a:p>
        </p:txBody>
      </p:sp>
      <p:sp>
        <p:nvSpPr>
          <p:cNvPr id="9328" name="AutoShape 180"/>
          <p:cNvSpPr>
            <a:spLocks noChangeArrowheads="1"/>
          </p:cNvSpPr>
          <p:nvPr/>
        </p:nvSpPr>
        <p:spPr bwMode="auto">
          <a:xfrm>
            <a:off x="3863975" y="6518276"/>
            <a:ext cx="10795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pPr algn="ctr" fontAlgn="base">
              <a:spcBef>
                <a:spcPct val="0"/>
              </a:spcBef>
              <a:spcAft>
                <a:spcPct val="0"/>
              </a:spcAft>
            </a:pPr>
            <a:r>
              <a:rPr lang="ja-JP" altLang="en-US" sz="700">
                <a:solidFill>
                  <a:srgbClr val="CC6600"/>
                </a:solidFill>
                <a:latin typeface="HG丸ｺﾞｼｯｸM-PRO" pitchFamily="50" charset="-128"/>
                <a:ea typeface="HG丸ｺﾞｼｯｸM-PRO" pitchFamily="50" charset="-128"/>
              </a:rPr>
              <a:t>ウェブアーカイブは別途</a:t>
            </a:r>
          </a:p>
        </p:txBody>
      </p:sp>
      <p:cxnSp>
        <p:nvCxnSpPr>
          <p:cNvPr id="9329" name="AutoShape 182"/>
          <p:cNvCxnSpPr>
            <a:cxnSpLocks noChangeShapeType="1"/>
            <a:stCxn id="9283" idx="0"/>
            <a:endCxn id="9336" idx="2"/>
          </p:cNvCxnSpPr>
          <p:nvPr/>
        </p:nvCxnSpPr>
        <p:spPr bwMode="auto">
          <a:xfrm rot="5400000" flipH="1" flipV="1">
            <a:off x="3729035" y="2121691"/>
            <a:ext cx="2166944" cy="3067050"/>
          </a:xfrm>
          <a:prstGeom prst="straightConnector1">
            <a:avLst/>
          </a:prstGeom>
          <a:noFill/>
          <a:ln w="9525">
            <a:solidFill>
              <a:srgbClr val="6699FF"/>
            </a:solidFill>
            <a:round/>
            <a:headEnd/>
            <a:tailEnd type="triangle" w="med" len="med"/>
          </a:ln>
        </p:spPr>
      </p:cxnSp>
      <p:pic>
        <p:nvPicPr>
          <p:cNvPr id="9330" name="Picture 183" descr="j0195384"/>
          <p:cNvPicPr>
            <a:picLocks noChangeAspect="1" noChangeArrowheads="1"/>
          </p:cNvPicPr>
          <p:nvPr/>
        </p:nvPicPr>
        <p:blipFill>
          <a:blip r:embed="rId3"/>
          <a:srcRect/>
          <a:stretch>
            <a:fillRect/>
          </a:stretch>
        </p:blipFill>
        <p:spPr bwMode="auto">
          <a:xfrm flipH="1">
            <a:off x="5667376" y="500063"/>
            <a:ext cx="396875" cy="431800"/>
          </a:xfrm>
          <a:prstGeom prst="rect">
            <a:avLst/>
          </a:prstGeom>
          <a:noFill/>
          <a:ln w="9525">
            <a:noFill/>
            <a:miter lim="800000"/>
            <a:headEnd/>
            <a:tailEnd/>
          </a:ln>
        </p:spPr>
      </p:pic>
      <p:sp>
        <p:nvSpPr>
          <p:cNvPr id="1132733" name="AutoShape 189"/>
          <p:cNvSpPr>
            <a:spLocks noChangeArrowheads="1"/>
          </p:cNvSpPr>
          <p:nvPr/>
        </p:nvSpPr>
        <p:spPr bwMode="auto">
          <a:xfrm>
            <a:off x="7788275" y="285751"/>
            <a:ext cx="2736850" cy="792163"/>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p:spPr>
        <p:txBody>
          <a:bodyPr/>
          <a:lstStyle/>
          <a:p>
            <a:pPr fontAlgn="base">
              <a:spcBef>
                <a:spcPct val="0"/>
              </a:spcBef>
              <a:spcAft>
                <a:spcPct val="0"/>
              </a:spcAft>
              <a:defRPr/>
            </a:pPr>
            <a:r>
              <a:rPr lang="ja-JP" altLang="en-US" sz="1200">
                <a:solidFill>
                  <a:srgbClr val="663300"/>
                </a:solidFill>
                <a:latin typeface="ＭＳ Ｐゴシック" pitchFamily="50" charset="-128"/>
              </a:rPr>
              <a:t>　　　　　　　　　　　　　　</a:t>
            </a:r>
            <a:r>
              <a:rPr lang="ja-JP" altLang="en-US" sz="1000">
                <a:solidFill>
                  <a:srgbClr val="663300"/>
                </a:solidFill>
                <a:latin typeface="ＭＳ Ｐゴシック" pitchFamily="50" charset="-128"/>
              </a:rPr>
              <a:t>は、</a:t>
            </a:r>
            <a:r>
              <a:rPr lang="en-US" altLang="ja-JP" sz="1000">
                <a:solidFill>
                  <a:srgbClr val="663300"/>
                </a:solidFill>
                <a:latin typeface="ＭＳ Ｐゴシック" pitchFamily="50" charset="-128"/>
              </a:rPr>
              <a:t>OSS</a:t>
            </a:r>
            <a:r>
              <a:rPr lang="ja-JP" altLang="en-US" sz="1000">
                <a:solidFill>
                  <a:srgbClr val="663300"/>
                </a:solidFill>
                <a:latin typeface="ＭＳ Ｐゴシック" pitchFamily="50" charset="-128"/>
              </a:rPr>
              <a:t>や技術開発成果の適用を想定するもの。</a:t>
            </a:r>
          </a:p>
        </p:txBody>
      </p:sp>
      <p:sp>
        <p:nvSpPr>
          <p:cNvPr id="9336" name="AutoShape 148"/>
          <p:cNvSpPr>
            <a:spLocks noChangeArrowheads="1"/>
          </p:cNvSpPr>
          <p:nvPr/>
        </p:nvSpPr>
        <p:spPr bwMode="auto">
          <a:xfrm>
            <a:off x="4953001" y="2143116"/>
            <a:ext cx="2786063" cy="428628"/>
          </a:xfrm>
          <a:prstGeom prst="roundRect">
            <a:avLst>
              <a:gd name="adj" fmla="val 16667"/>
            </a:avLst>
          </a:prstGeom>
          <a:solidFill>
            <a:srgbClr val="CCECFF"/>
          </a:solidFill>
          <a:ln w="12700">
            <a:solidFill>
              <a:schemeClr val="accent2"/>
            </a:solidFill>
            <a:round/>
            <a:headEnd/>
            <a:tailEnd/>
          </a:ln>
          <a:effectLst>
            <a:glow rad="228600">
              <a:schemeClr val="accent6">
                <a:satMod val="175000"/>
                <a:alpha val="40000"/>
              </a:schemeClr>
            </a:glow>
          </a:effectLst>
        </p:spPr>
        <p:txBody>
          <a:bodyPr/>
          <a:lstStyle/>
          <a:p>
            <a:pPr fontAlgn="base">
              <a:spcBef>
                <a:spcPct val="0"/>
              </a:spcBef>
              <a:spcAft>
                <a:spcPct val="0"/>
              </a:spcAft>
            </a:pPr>
            <a:r>
              <a:rPr lang="ja-JP" altLang="en-US" sz="700" dirty="0">
                <a:solidFill>
                  <a:srgbClr val="000000"/>
                </a:solidFill>
                <a:latin typeface="HG丸ｺﾞｼｯｸM-PRO" pitchFamily="50" charset="-128"/>
                <a:ea typeface="HG丸ｺﾞｼｯｸM-PRO" pitchFamily="50" charset="-128"/>
              </a:rPr>
              <a:t>目録（書誌・メタ）検索機能及び</a:t>
            </a:r>
            <a:r>
              <a:rPr lang="ja-JP" altLang="en-US" sz="700" b="1" dirty="0">
                <a:solidFill>
                  <a:srgbClr val="000000"/>
                </a:solidFill>
                <a:latin typeface="HG丸ｺﾞｼｯｸM-PRO" pitchFamily="50" charset="-128"/>
                <a:ea typeface="HG丸ｺﾞｼｯｸM-PRO" pitchFamily="50" charset="-128"/>
              </a:rPr>
              <a:t>外部</a:t>
            </a:r>
            <a:r>
              <a:rPr lang="en-US" altLang="ja-JP" sz="700" b="1" dirty="0">
                <a:solidFill>
                  <a:srgbClr val="000000"/>
                </a:solidFill>
                <a:latin typeface="HG丸ｺﾞｼｯｸM-PRO" pitchFamily="50" charset="-128"/>
                <a:ea typeface="HG丸ｺﾞｼｯｸM-PRO" pitchFamily="50" charset="-128"/>
              </a:rPr>
              <a:t>API</a:t>
            </a:r>
            <a:r>
              <a:rPr lang="ja-JP" altLang="en-US" sz="700" b="1" dirty="0">
                <a:solidFill>
                  <a:srgbClr val="000000"/>
                </a:solidFill>
                <a:latin typeface="HG丸ｺﾞｼｯｸM-PRO" pitchFamily="50" charset="-128"/>
                <a:ea typeface="HG丸ｺﾞｼｯｸM-PRO" pitchFamily="50" charset="-128"/>
              </a:rPr>
              <a:t>の提供</a:t>
            </a:r>
            <a:endParaRPr lang="en-US" altLang="ja-JP" sz="700" dirty="0">
              <a:solidFill>
                <a:srgbClr val="000000"/>
              </a:solidFill>
              <a:latin typeface="HG丸ｺﾞｼｯｸM-PRO" pitchFamily="50" charset="-128"/>
              <a:ea typeface="HG丸ｺﾞｼｯｸM-PRO" pitchFamily="50" charset="-128"/>
            </a:endParaRPr>
          </a:p>
          <a:p>
            <a:pPr fontAlgn="base">
              <a:spcBef>
                <a:spcPct val="0"/>
              </a:spcBef>
              <a:spcAft>
                <a:spcPct val="0"/>
              </a:spcAft>
            </a:pPr>
            <a:r>
              <a:rPr lang="ja-JP" altLang="en-US" sz="700" dirty="0">
                <a:solidFill>
                  <a:srgbClr val="000000"/>
                </a:solidFill>
                <a:latin typeface="HG丸ｺﾞｼｯｸM-PRO" pitchFamily="50" charset="-128"/>
                <a:ea typeface="HG丸ｺﾞｼｯｸM-PRO" pitchFamily="50" charset="-128"/>
              </a:rPr>
              <a:t>書誌情報等ハーベスト、横断検索</a:t>
            </a:r>
            <a:endParaRPr lang="en-US" altLang="ja-JP" sz="700" dirty="0">
              <a:solidFill>
                <a:srgbClr val="000000"/>
              </a:solidFill>
              <a:latin typeface="HG丸ｺﾞｼｯｸM-PRO" pitchFamily="50" charset="-128"/>
              <a:ea typeface="HG丸ｺﾞｼｯｸM-PRO" pitchFamily="50" charset="-128"/>
            </a:endParaRPr>
          </a:p>
          <a:p>
            <a:pPr fontAlgn="base">
              <a:spcBef>
                <a:spcPct val="0"/>
              </a:spcBef>
              <a:spcAft>
                <a:spcPct val="0"/>
              </a:spcAft>
            </a:pPr>
            <a:r>
              <a:rPr lang="ja-JP" altLang="en-US" sz="700" dirty="0">
                <a:solidFill>
                  <a:srgbClr val="000000"/>
                </a:solidFill>
                <a:latin typeface="HG丸ｺﾞｼｯｸM-PRO" pitchFamily="50" charset="-128"/>
                <a:ea typeface="HG丸ｺﾞｼｯｸM-PRO" pitchFamily="50" charset="-128"/>
              </a:rPr>
              <a:t>（</a:t>
            </a:r>
            <a:r>
              <a:rPr lang="en-US" altLang="ja-JP" sz="700" dirty="0">
                <a:solidFill>
                  <a:srgbClr val="000000"/>
                </a:solidFill>
                <a:latin typeface="HG丸ｺﾞｼｯｸM-PRO" pitchFamily="50" charset="-128"/>
                <a:ea typeface="HG丸ｺﾞｼｯｸM-PRO" pitchFamily="50" charset="-128"/>
              </a:rPr>
              <a:t>OSS</a:t>
            </a:r>
            <a:r>
              <a:rPr lang="ja-JP" altLang="en-US" sz="700" dirty="0" err="1">
                <a:solidFill>
                  <a:srgbClr val="000000"/>
                </a:solidFill>
                <a:latin typeface="HG丸ｺﾞｼｯｸM-PRO" pitchFamily="50" charset="-128"/>
                <a:ea typeface="HG丸ｺﾞｼｯｸM-PRO" pitchFamily="50" charset="-128"/>
              </a:rPr>
              <a:t>、</a:t>
            </a:r>
            <a:r>
              <a:rPr lang="ja-JP" altLang="en-US" sz="700" dirty="0">
                <a:solidFill>
                  <a:srgbClr val="000000"/>
                </a:solidFill>
                <a:latin typeface="HG丸ｺﾞｼｯｸM-PRO" pitchFamily="50" charset="-128"/>
                <a:ea typeface="HG丸ｺﾞｼｯｸM-PRO" pitchFamily="50" charset="-128"/>
              </a:rPr>
              <a:t>研究開発成果を活用）</a:t>
            </a:r>
            <a:endParaRPr lang="en-US" altLang="ja-JP" sz="700" dirty="0">
              <a:solidFill>
                <a:srgbClr val="000000"/>
              </a:solidFill>
              <a:latin typeface="HG丸ｺﾞｼｯｸM-PRO" pitchFamily="50" charset="-128"/>
              <a:ea typeface="HG丸ｺﾞｼｯｸM-PRO" pitchFamily="50" charset="-128"/>
            </a:endParaRPr>
          </a:p>
        </p:txBody>
      </p:sp>
      <p:sp>
        <p:nvSpPr>
          <p:cNvPr id="209" name="Oval 173"/>
          <p:cNvSpPr>
            <a:spLocks noChangeArrowheads="1"/>
          </p:cNvSpPr>
          <p:nvPr/>
        </p:nvSpPr>
        <p:spPr bwMode="auto">
          <a:xfrm>
            <a:off x="3524250" y="642938"/>
            <a:ext cx="1428750" cy="361950"/>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lgn="ctr" fontAlgn="base">
              <a:spcBef>
                <a:spcPct val="0"/>
              </a:spcBef>
              <a:spcAft>
                <a:spcPct val="0"/>
              </a:spcAft>
              <a:defRPr/>
            </a:pPr>
            <a:r>
              <a:rPr lang="ja-JP" altLang="en-US" sz="700" dirty="0">
                <a:solidFill>
                  <a:srgbClr val="000000"/>
                </a:solidFill>
                <a:latin typeface="Arial" charset="0"/>
              </a:rPr>
              <a:t>各種ポータルサイト</a:t>
            </a:r>
          </a:p>
          <a:p>
            <a:pPr algn="ctr" fontAlgn="base">
              <a:spcBef>
                <a:spcPct val="0"/>
              </a:spcBef>
              <a:spcAft>
                <a:spcPct val="0"/>
              </a:spcAft>
              <a:defRPr/>
            </a:pPr>
            <a:r>
              <a:rPr lang="en-US" altLang="ja-JP" sz="700" dirty="0" err="1">
                <a:solidFill>
                  <a:srgbClr val="000000"/>
                </a:solidFill>
                <a:latin typeface="Arial" charset="0"/>
              </a:rPr>
              <a:t>Googlet</a:t>
            </a:r>
            <a:r>
              <a:rPr lang="ja-JP" altLang="en-US" sz="700" dirty="0">
                <a:solidFill>
                  <a:srgbClr val="000000"/>
                </a:solidFill>
                <a:latin typeface="Arial" charset="0"/>
              </a:rPr>
              <a:t>等検索エンジン</a:t>
            </a:r>
          </a:p>
        </p:txBody>
      </p:sp>
      <p:cxnSp>
        <p:nvCxnSpPr>
          <p:cNvPr id="9339" name="AutoShape 152"/>
          <p:cNvCxnSpPr>
            <a:cxnSpLocks noChangeShapeType="1"/>
            <a:stCxn id="9288" idx="3"/>
            <a:endCxn id="9336" idx="1"/>
          </p:cNvCxnSpPr>
          <p:nvPr/>
        </p:nvCxnSpPr>
        <p:spPr bwMode="auto">
          <a:xfrm flipV="1">
            <a:off x="3287714" y="2357430"/>
            <a:ext cx="1665287" cy="521502"/>
          </a:xfrm>
          <a:prstGeom prst="straightConnector1">
            <a:avLst/>
          </a:prstGeom>
          <a:noFill/>
          <a:ln w="38100">
            <a:solidFill>
              <a:srgbClr val="0033CC"/>
            </a:solidFill>
            <a:round/>
            <a:headEnd/>
            <a:tailEnd type="triangle" w="med" len="med"/>
          </a:ln>
        </p:spPr>
      </p:cxnSp>
      <p:cxnSp>
        <p:nvCxnSpPr>
          <p:cNvPr id="9341" name="AutoShape 175"/>
          <p:cNvCxnSpPr>
            <a:cxnSpLocks noChangeShapeType="1"/>
            <a:stCxn id="9218" idx="0"/>
          </p:cNvCxnSpPr>
          <p:nvPr/>
        </p:nvCxnSpPr>
        <p:spPr bwMode="auto">
          <a:xfrm rot="16200000" flipV="1">
            <a:off x="5853511" y="885431"/>
            <a:ext cx="428624" cy="229392"/>
          </a:xfrm>
          <a:prstGeom prst="straightConnector1">
            <a:avLst/>
          </a:prstGeom>
          <a:noFill/>
          <a:ln w="28575">
            <a:solidFill>
              <a:srgbClr val="FF0000"/>
            </a:solidFill>
            <a:round/>
            <a:headEnd/>
            <a:tailEnd type="triangle" w="med" len="med"/>
          </a:ln>
        </p:spPr>
      </p:cxnSp>
      <p:cxnSp>
        <p:nvCxnSpPr>
          <p:cNvPr id="9342" name="AutoShape 152"/>
          <p:cNvCxnSpPr>
            <a:cxnSpLocks noChangeShapeType="1"/>
            <a:stCxn id="9308" idx="3"/>
            <a:endCxn id="9336" idx="1"/>
          </p:cNvCxnSpPr>
          <p:nvPr/>
        </p:nvCxnSpPr>
        <p:spPr bwMode="auto">
          <a:xfrm>
            <a:off x="4214814" y="2349500"/>
            <a:ext cx="738187" cy="7930"/>
          </a:xfrm>
          <a:prstGeom prst="straightConnector1">
            <a:avLst/>
          </a:prstGeom>
          <a:noFill/>
          <a:ln w="9525">
            <a:solidFill>
              <a:srgbClr val="6699FF"/>
            </a:solidFill>
            <a:round/>
            <a:headEnd/>
            <a:tailEnd type="triangle" w="med" len="med"/>
          </a:ln>
        </p:spPr>
      </p:cxnSp>
      <p:sp>
        <p:nvSpPr>
          <p:cNvPr id="9347" name="左中かっこ 328"/>
          <p:cNvSpPr>
            <a:spLocks/>
          </p:cNvSpPr>
          <p:nvPr/>
        </p:nvSpPr>
        <p:spPr bwMode="auto">
          <a:xfrm>
            <a:off x="7881939" y="1500189"/>
            <a:ext cx="357187" cy="1214437"/>
          </a:xfrm>
          <a:prstGeom prst="leftBrace">
            <a:avLst>
              <a:gd name="adj1" fmla="val 8327"/>
              <a:gd name="adj2" fmla="val 73528"/>
            </a:avLst>
          </a:prstGeom>
          <a:noFill/>
          <a:ln w="3175" algn="ctr">
            <a:solidFill>
              <a:srgbClr val="6699FF"/>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cxnSp>
        <p:nvCxnSpPr>
          <p:cNvPr id="9348" name="AutoShape 175"/>
          <p:cNvCxnSpPr>
            <a:cxnSpLocks noChangeShapeType="1"/>
            <a:stCxn id="9336" idx="0"/>
            <a:endCxn id="209" idx="4"/>
          </p:cNvCxnSpPr>
          <p:nvPr/>
        </p:nvCxnSpPr>
        <p:spPr bwMode="auto">
          <a:xfrm rot="16200000" flipV="1">
            <a:off x="4723215" y="520299"/>
            <a:ext cx="1138228" cy="2107407"/>
          </a:xfrm>
          <a:prstGeom prst="straightConnector1">
            <a:avLst/>
          </a:prstGeom>
          <a:noFill/>
          <a:ln w="28575">
            <a:solidFill>
              <a:srgbClr val="FF0000"/>
            </a:solidFill>
            <a:round/>
            <a:headEnd/>
            <a:tailEnd type="triangle" w="med" len="med"/>
          </a:ln>
        </p:spPr>
      </p:cxnSp>
      <p:sp>
        <p:nvSpPr>
          <p:cNvPr id="9353" name="Rectangle 27"/>
          <p:cNvSpPr>
            <a:spLocks noChangeArrowheads="1"/>
          </p:cNvSpPr>
          <p:nvPr/>
        </p:nvSpPr>
        <p:spPr bwMode="auto">
          <a:xfrm>
            <a:off x="8987240" y="-12700"/>
            <a:ext cx="1572811" cy="360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r>
              <a:rPr lang="en-US" altLang="ja-JP" sz="1400" dirty="0">
                <a:solidFill>
                  <a:srgbClr val="FF0000"/>
                </a:solidFill>
              </a:rPr>
              <a:t>2009</a:t>
            </a:r>
            <a:r>
              <a:rPr lang="ja-JP" altLang="en-US" sz="1400" dirty="0">
                <a:solidFill>
                  <a:srgbClr val="FF0000"/>
                </a:solidFill>
              </a:rPr>
              <a:t>年</a:t>
            </a:r>
            <a:r>
              <a:rPr lang="en-US" altLang="ja-JP" sz="1400" dirty="0">
                <a:solidFill>
                  <a:srgbClr val="FF0000"/>
                </a:solidFill>
              </a:rPr>
              <a:t>2</a:t>
            </a:r>
            <a:r>
              <a:rPr lang="ja-JP" altLang="en-US" sz="1400" dirty="0">
                <a:solidFill>
                  <a:srgbClr val="FF0000"/>
                </a:solidFill>
              </a:rPr>
              <a:t>月</a:t>
            </a:r>
          </a:p>
        </p:txBody>
      </p:sp>
      <p:sp>
        <p:nvSpPr>
          <p:cNvPr id="158" name="AutoShape 72"/>
          <p:cNvSpPr>
            <a:spLocks noChangeArrowheads="1"/>
          </p:cNvSpPr>
          <p:nvPr/>
        </p:nvSpPr>
        <p:spPr bwMode="auto">
          <a:xfrm>
            <a:off x="9239272" y="3571876"/>
            <a:ext cx="1214446" cy="571504"/>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a:outerShdw blurRad="50800" dist="38100" dir="2700000" algn="tl" rotWithShape="0">
              <a:prstClr val="black">
                <a:alpha val="40000"/>
              </a:prstClr>
            </a:outerShdw>
          </a:effectLst>
        </p:spPr>
        <p:txBody>
          <a:bodyPr wrap="square" anchor="ctr">
            <a:normAutofit lnSpcReduction="10000"/>
          </a:bodyPr>
          <a:lstStyle/>
          <a:p>
            <a:pPr fontAlgn="base">
              <a:spcBef>
                <a:spcPct val="0"/>
              </a:spcBef>
              <a:spcAft>
                <a:spcPct val="0"/>
              </a:spcAft>
            </a:pPr>
            <a:r>
              <a:rPr lang="ja-JP" altLang="en-US" sz="800" b="1" dirty="0">
                <a:solidFill>
                  <a:srgbClr val="FF0000"/>
                </a:solidFill>
                <a:latin typeface="ＭＳ Ｐゴシック" pitchFamily="50" charset="-128"/>
              </a:rPr>
              <a:t>・次期電子図書館基盤システムの導入（パッケージ導入）</a:t>
            </a:r>
          </a:p>
        </p:txBody>
      </p:sp>
      <p:sp>
        <p:nvSpPr>
          <p:cNvPr id="161" name="AutoShape 72"/>
          <p:cNvSpPr>
            <a:spLocks noChangeArrowheads="1"/>
          </p:cNvSpPr>
          <p:nvPr/>
        </p:nvSpPr>
        <p:spPr bwMode="auto">
          <a:xfrm>
            <a:off x="9239272" y="4143380"/>
            <a:ext cx="1214446" cy="571504"/>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a:outerShdw blurRad="50800" dist="38100" dir="2700000" algn="tl" rotWithShape="0">
              <a:prstClr val="black">
                <a:alpha val="40000"/>
              </a:prstClr>
            </a:outerShdw>
          </a:effectLst>
        </p:spPr>
        <p:txBody>
          <a:bodyPr wrap="square" anchor="ctr">
            <a:normAutofit lnSpcReduction="10000"/>
          </a:bodyPr>
          <a:lstStyle/>
          <a:p>
            <a:pPr fontAlgn="base">
              <a:spcBef>
                <a:spcPct val="0"/>
              </a:spcBef>
              <a:spcAft>
                <a:spcPct val="0"/>
              </a:spcAft>
            </a:pPr>
            <a:r>
              <a:rPr lang="ja-JP" altLang="en-US" sz="800" b="1" dirty="0">
                <a:solidFill>
                  <a:srgbClr val="FF0000"/>
                </a:solidFill>
                <a:latin typeface="ＭＳ Ｐゴシック" pitchFamily="50" charset="-128"/>
              </a:rPr>
              <a:t>・次期基盤システム開発経費予算の獲得（実行予算の捻出）</a:t>
            </a:r>
          </a:p>
        </p:txBody>
      </p:sp>
      <p:sp>
        <p:nvSpPr>
          <p:cNvPr id="162" name="AutoShape 72"/>
          <p:cNvSpPr>
            <a:spLocks noChangeArrowheads="1"/>
          </p:cNvSpPr>
          <p:nvPr/>
        </p:nvSpPr>
        <p:spPr bwMode="auto">
          <a:xfrm>
            <a:off x="1809720" y="428604"/>
            <a:ext cx="1214446" cy="285752"/>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a:outerShdw blurRad="50800" dist="38100" dir="2700000" algn="tl" rotWithShape="0">
              <a:prstClr val="black">
                <a:alpha val="40000"/>
              </a:prstClr>
            </a:outerShdw>
          </a:effectLst>
        </p:spPr>
        <p:txBody>
          <a:bodyPr wrap="square" anchor="ctr">
            <a:normAutofit/>
          </a:bodyPr>
          <a:lstStyle/>
          <a:p>
            <a:pPr fontAlgn="base">
              <a:spcBef>
                <a:spcPct val="0"/>
              </a:spcBef>
              <a:spcAft>
                <a:spcPct val="0"/>
              </a:spcAft>
            </a:pPr>
            <a:r>
              <a:rPr lang="ja-JP" altLang="en-US" sz="800" b="1" dirty="0">
                <a:solidFill>
                  <a:srgbClr val="FF0000"/>
                </a:solidFill>
                <a:latin typeface="ＭＳ Ｐゴシック" pitchFamily="50" charset="-128"/>
              </a:rPr>
              <a:t>平成</a:t>
            </a:r>
            <a:r>
              <a:rPr lang="en-US" altLang="ja-JP" sz="800" b="1" dirty="0">
                <a:solidFill>
                  <a:srgbClr val="FF0000"/>
                </a:solidFill>
                <a:latin typeface="ＭＳ Ｐゴシック" pitchFamily="50" charset="-128"/>
              </a:rPr>
              <a:t>21</a:t>
            </a:r>
            <a:r>
              <a:rPr lang="ja-JP" altLang="en-US" sz="800" b="1" dirty="0">
                <a:solidFill>
                  <a:srgbClr val="FF0000"/>
                </a:solidFill>
                <a:latin typeface="ＭＳ Ｐゴシック" pitchFamily="50" charset="-128"/>
              </a:rPr>
              <a:t>年度推進事業</a:t>
            </a:r>
          </a:p>
        </p:txBody>
      </p:sp>
      <p:sp>
        <p:nvSpPr>
          <p:cNvPr id="9343" name="Oval 190"/>
          <p:cNvSpPr>
            <a:spLocks noChangeArrowheads="1"/>
          </p:cNvSpPr>
          <p:nvPr/>
        </p:nvSpPr>
        <p:spPr bwMode="auto">
          <a:xfrm>
            <a:off x="7453313" y="2714620"/>
            <a:ext cx="3048000" cy="4143380"/>
          </a:xfrm>
          <a:prstGeom prst="ellipse">
            <a:avLst/>
          </a:prstGeom>
          <a:noFill/>
          <a:ln w="38100" algn="ctr">
            <a:solidFill>
              <a:srgbClr val="C00000"/>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9344" name="Oval 190"/>
          <p:cNvSpPr>
            <a:spLocks noChangeArrowheads="1"/>
          </p:cNvSpPr>
          <p:nvPr/>
        </p:nvSpPr>
        <p:spPr bwMode="auto">
          <a:xfrm>
            <a:off x="2309787" y="1071546"/>
            <a:ext cx="6477003" cy="2000264"/>
          </a:xfrm>
          <a:prstGeom prst="ellipse">
            <a:avLst/>
          </a:prstGeom>
          <a:noFill/>
          <a:ln w="38100" algn="ctr">
            <a:solidFill>
              <a:srgbClr val="00B050"/>
            </a:solidFill>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cxnSp>
        <p:nvCxnSpPr>
          <p:cNvPr id="163" name="AutoShape 169"/>
          <p:cNvCxnSpPr>
            <a:cxnSpLocks noChangeShapeType="1"/>
            <a:stCxn id="9321" idx="7"/>
            <a:endCxn id="9330" idx="3"/>
          </p:cNvCxnSpPr>
          <p:nvPr/>
        </p:nvCxnSpPr>
        <p:spPr bwMode="auto">
          <a:xfrm rot="5400000" flipH="1" flipV="1">
            <a:off x="4449631" y="183907"/>
            <a:ext cx="685688" cy="1749800"/>
          </a:xfrm>
          <a:prstGeom prst="straightConnector1">
            <a:avLst/>
          </a:prstGeom>
          <a:noFill/>
          <a:ln w="28575">
            <a:solidFill>
              <a:srgbClr val="FF0000"/>
            </a:solidFill>
            <a:prstDash val="sysDash"/>
            <a:round/>
            <a:headEnd/>
            <a:tailEnd type="triangle" w="med" len="med"/>
          </a:ln>
        </p:spPr>
      </p:cxnSp>
      <p:cxnSp>
        <p:nvCxnSpPr>
          <p:cNvPr id="166" name="AutoShape 169"/>
          <p:cNvCxnSpPr>
            <a:cxnSpLocks noChangeShapeType="1"/>
            <a:stCxn id="9322" idx="2"/>
          </p:cNvCxnSpPr>
          <p:nvPr/>
        </p:nvCxnSpPr>
        <p:spPr bwMode="auto">
          <a:xfrm rot="10800000">
            <a:off x="5953124" y="714359"/>
            <a:ext cx="3357564" cy="537387"/>
          </a:xfrm>
          <a:prstGeom prst="straightConnector1">
            <a:avLst/>
          </a:prstGeom>
          <a:noFill/>
          <a:ln w="28575">
            <a:solidFill>
              <a:srgbClr val="FF0000"/>
            </a:solidFill>
            <a:prstDash val="sysDash"/>
            <a:round/>
            <a:headEnd/>
            <a:tailEnd type="triangle" w="med" len="med"/>
          </a:ln>
        </p:spPr>
      </p:cxnSp>
      <p:cxnSp>
        <p:nvCxnSpPr>
          <p:cNvPr id="169" name="AutoShape 169"/>
          <p:cNvCxnSpPr>
            <a:cxnSpLocks noChangeShapeType="1"/>
            <a:stCxn id="209" idx="6"/>
            <a:endCxn id="9330" idx="3"/>
          </p:cNvCxnSpPr>
          <p:nvPr/>
        </p:nvCxnSpPr>
        <p:spPr bwMode="auto">
          <a:xfrm flipV="1">
            <a:off x="4953001" y="715963"/>
            <a:ext cx="714375" cy="107950"/>
          </a:xfrm>
          <a:prstGeom prst="straightConnector1">
            <a:avLst/>
          </a:prstGeom>
          <a:noFill/>
          <a:ln w="28575">
            <a:solidFill>
              <a:srgbClr val="FF0000"/>
            </a:solidFill>
            <a:prstDash val="sysDash"/>
            <a:round/>
            <a:headEnd/>
            <a:tailEnd type="triangle" w="med" len="med"/>
          </a:ln>
        </p:spPr>
      </p:cxnSp>
      <p:sp>
        <p:nvSpPr>
          <p:cNvPr id="159" name="AutoShape 72"/>
          <p:cNvSpPr>
            <a:spLocks noChangeArrowheads="1"/>
          </p:cNvSpPr>
          <p:nvPr/>
        </p:nvSpPr>
        <p:spPr bwMode="auto">
          <a:xfrm>
            <a:off x="6524628" y="714356"/>
            <a:ext cx="1357322" cy="642942"/>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a:outerShdw blurRad="50800" dist="38100" dir="2700000" algn="tl" rotWithShape="0">
              <a:prstClr val="black">
                <a:alpha val="40000"/>
              </a:prstClr>
            </a:outerShdw>
          </a:effectLst>
        </p:spPr>
        <p:txBody>
          <a:bodyPr wrap="square" anchor="ctr">
            <a:normAutofit/>
          </a:bodyPr>
          <a:lstStyle/>
          <a:p>
            <a:pPr fontAlgn="base">
              <a:spcBef>
                <a:spcPct val="0"/>
              </a:spcBef>
              <a:spcAft>
                <a:spcPct val="0"/>
              </a:spcAft>
            </a:pPr>
            <a:r>
              <a:rPr lang="ja-JP" altLang="en-US" sz="1000" b="1" dirty="0">
                <a:solidFill>
                  <a:srgbClr val="FF0000"/>
                </a:solidFill>
                <a:latin typeface="ＭＳ Ｐゴシック" pitchFamily="50" charset="-128"/>
              </a:rPr>
              <a:t>・新しい利用者サービスの実現</a:t>
            </a:r>
          </a:p>
        </p:txBody>
      </p:sp>
      <p:sp>
        <p:nvSpPr>
          <p:cNvPr id="172" name="AutoShape 64"/>
          <p:cNvSpPr>
            <a:spLocks noChangeArrowheads="1"/>
          </p:cNvSpPr>
          <p:nvPr/>
        </p:nvSpPr>
        <p:spPr bwMode="auto">
          <a:xfrm>
            <a:off x="9239240" y="6500834"/>
            <a:ext cx="1428760" cy="357166"/>
          </a:xfrm>
          <a:prstGeom prst="wedgeRoundRectCallout">
            <a:avLst>
              <a:gd name="adj1" fmla="val -34431"/>
              <a:gd name="adj2" fmla="val -118461"/>
              <a:gd name="adj3" fmla="val 16667"/>
            </a:avLst>
          </a:prstGeom>
          <a:solidFill>
            <a:schemeClr val="bg1">
              <a:alpha val="70195"/>
            </a:schemeClr>
          </a:solidFill>
          <a:ln w="28575" algn="ctr">
            <a:solidFill>
              <a:srgbClr val="8E8E8E"/>
            </a:solidFill>
            <a:miter lim="800000"/>
            <a:headEnd/>
            <a:tailEnd/>
          </a:ln>
        </p:spPr>
        <p:txBody>
          <a:bodyPr/>
          <a:lstStyle/>
          <a:p>
            <a:pPr fontAlgn="base">
              <a:spcBef>
                <a:spcPct val="0"/>
              </a:spcBef>
              <a:spcAft>
                <a:spcPct val="0"/>
              </a:spcAft>
            </a:pPr>
            <a:r>
              <a:rPr lang="ja-JP" altLang="en-US" sz="800" dirty="0">
                <a:solidFill>
                  <a:srgbClr val="0000FF"/>
                </a:solidFill>
                <a:latin typeface="ＭＳ Ｐゴシック" pitchFamily="50" charset="-128"/>
              </a:rPr>
              <a:t>雑誌記事索引は同じパッケージで実現できるか？</a:t>
            </a:r>
          </a:p>
        </p:txBody>
      </p:sp>
      <p:sp>
        <p:nvSpPr>
          <p:cNvPr id="183" name="AutoShape 73"/>
          <p:cNvSpPr>
            <a:spLocks noChangeArrowheads="1"/>
          </p:cNvSpPr>
          <p:nvPr/>
        </p:nvSpPr>
        <p:spPr bwMode="auto">
          <a:xfrm>
            <a:off x="6953256" y="1408022"/>
            <a:ext cx="928694"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pPr algn="ctr" fontAlgn="base">
              <a:spcBef>
                <a:spcPct val="0"/>
              </a:spcBef>
              <a:spcAft>
                <a:spcPct val="0"/>
              </a:spcAft>
            </a:pPr>
            <a:r>
              <a:rPr lang="ja-JP" altLang="en-US" sz="600" dirty="0">
                <a:solidFill>
                  <a:srgbClr val="000000"/>
                </a:solidFill>
                <a:latin typeface="HG丸ｺﾞｼｯｸM-PRO" pitchFamily="50" charset="-128"/>
                <a:ea typeface="HG丸ｺﾞｼｯｸM-PRO" pitchFamily="50" charset="-128"/>
              </a:rPr>
              <a:t>目録サービス画面</a:t>
            </a:r>
            <a:endParaRPr lang="en-US" altLang="ja-JP" sz="600" dirty="0">
              <a:solidFill>
                <a:srgbClr val="000000"/>
              </a:solidFill>
              <a:latin typeface="HG丸ｺﾞｼｯｸM-PRO" pitchFamily="50" charset="-128"/>
              <a:ea typeface="HG丸ｺﾞｼｯｸM-PRO" pitchFamily="50" charset="-128"/>
            </a:endParaRPr>
          </a:p>
          <a:p>
            <a:pPr algn="ctr" fontAlgn="base">
              <a:spcBef>
                <a:spcPct val="0"/>
              </a:spcBef>
              <a:spcAft>
                <a:spcPct val="0"/>
              </a:spcAft>
            </a:pPr>
            <a:endParaRPr lang="en-US" altLang="ja-JP" sz="600" dirty="0">
              <a:solidFill>
                <a:srgbClr val="000000"/>
              </a:solidFill>
              <a:latin typeface="HG丸ｺﾞｼｯｸM-PRO" pitchFamily="50" charset="-128"/>
              <a:ea typeface="HG丸ｺﾞｼｯｸM-PRO" pitchFamily="50" charset="-128"/>
            </a:endParaRPr>
          </a:p>
        </p:txBody>
      </p:sp>
      <p:cxnSp>
        <p:nvCxnSpPr>
          <p:cNvPr id="197" name="AutoShape 175"/>
          <p:cNvCxnSpPr>
            <a:cxnSpLocks noChangeShapeType="1"/>
            <a:stCxn id="9336" idx="0"/>
            <a:endCxn id="9218" idx="2"/>
          </p:cNvCxnSpPr>
          <p:nvPr/>
        </p:nvCxnSpPr>
        <p:spPr bwMode="auto">
          <a:xfrm rot="16200000" flipV="1">
            <a:off x="6085681" y="1882765"/>
            <a:ext cx="357190" cy="163513"/>
          </a:xfrm>
          <a:prstGeom prst="straightConnector1">
            <a:avLst/>
          </a:prstGeom>
          <a:noFill/>
          <a:ln w="28575">
            <a:solidFill>
              <a:srgbClr val="FF0000"/>
            </a:solidFill>
            <a:round/>
            <a:headEnd/>
            <a:tailEnd type="triangle" w="med" len="med"/>
          </a:ln>
        </p:spPr>
      </p:cxnSp>
      <p:sp>
        <p:nvSpPr>
          <p:cNvPr id="200" name="AutoShape 73"/>
          <p:cNvSpPr>
            <a:spLocks noChangeArrowheads="1"/>
          </p:cNvSpPr>
          <p:nvPr/>
        </p:nvSpPr>
        <p:spPr bwMode="auto">
          <a:xfrm>
            <a:off x="1952596" y="928670"/>
            <a:ext cx="1285884" cy="433386"/>
          </a:xfrm>
          <a:prstGeom prst="wedgeEllipseCallout">
            <a:avLst>
              <a:gd name="adj1" fmla="val 88628"/>
              <a:gd name="adj2" fmla="val 9402"/>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lgn="ctr" fontAlgn="base">
              <a:spcBef>
                <a:spcPct val="0"/>
              </a:spcBef>
              <a:spcAft>
                <a:spcPct val="0"/>
              </a:spcAft>
              <a:defRPr/>
            </a:pPr>
            <a:r>
              <a:rPr lang="ja-JP" altLang="en-US" sz="1050" b="1" dirty="0">
                <a:solidFill>
                  <a:srgbClr val="00B050"/>
                </a:solidFill>
                <a:latin typeface="HG丸ｺﾞｼｯｸM-PRO" pitchFamily="50" charset="-128"/>
                <a:ea typeface="HG丸ｺﾞｼｯｸM-PRO" pitchFamily="50" charset="-128"/>
              </a:rPr>
              <a:t>情報探索サービス</a:t>
            </a:r>
          </a:p>
        </p:txBody>
      </p:sp>
      <p:sp>
        <p:nvSpPr>
          <p:cNvPr id="201" name="AutoShape 73"/>
          <p:cNvSpPr>
            <a:spLocks noChangeArrowheads="1"/>
          </p:cNvSpPr>
          <p:nvPr/>
        </p:nvSpPr>
        <p:spPr bwMode="auto">
          <a:xfrm>
            <a:off x="9382116" y="2857496"/>
            <a:ext cx="1285884" cy="433386"/>
          </a:xfrm>
          <a:prstGeom prst="wedgeEllipseCallout">
            <a:avLst>
              <a:gd name="adj1" fmla="val 9369"/>
              <a:gd name="adj2" fmla="val 99512"/>
            </a:avLst>
          </a:prstGeom>
          <a:solidFill>
            <a:srgbClr val="FFFFCC"/>
          </a:solidFill>
          <a:ln w="38100" algn="ctr">
            <a:solidFill>
              <a:srgbClr val="C00000"/>
            </a:solidFill>
            <a:miter lim="800000"/>
            <a:headEnd/>
            <a:tailEnd/>
          </a:ln>
          <a:effectLst>
            <a:outerShdw dist="107763" dir="2700000" algn="ctr" rotWithShape="0">
              <a:schemeClr val="bg2">
                <a:alpha val="50000"/>
              </a:schemeClr>
            </a:outerShdw>
          </a:effectLst>
        </p:spPr>
        <p:txBody>
          <a:bodyPr anchor="ctr"/>
          <a:lstStyle/>
          <a:p>
            <a:pPr algn="ctr" fontAlgn="base">
              <a:spcBef>
                <a:spcPct val="0"/>
              </a:spcBef>
              <a:spcAft>
                <a:spcPct val="0"/>
              </a:spcAft>
              <a:defRPr/>
            </a:pPr>
            <a:r>
              <a:rPr lang="ja-JP" altLang="en-US" sz="1050" b="1" dirty="0">
                <a:solidFill>
                  <a:srgbClr val="C00000"/>
                </a:solidFill>
                <a:latin typeface="HG丸ｺﾞｼｯｸM-PRO" pitchFamily="50" charset="-128"/>
                <a:ea typeface="HG丸ｺﾞｼｯｸM-PRO" pitchFamily="50" charset="-128"/>
              </a:rPr>
              <a:t>次期基盤システム</a:t>
            </a:r>
          </a:p>
        </p:txBody>
      </p:sp>
      <p:sp>
        <p:nvSpPr>
          <p:cNvPr id="204" name="AutoShape 8"/>
          <p:cNvSpPr>
            <a:spLocks noChangeArrowheads="1"/>
          </p:cNvSpPr>
          <p:nvPr/>
        </p:nvSpPr>
        <p:spPr bwMode="auto">
          <a:xfrm>
            <a:off x="7453323" y="2285993"/>
            <a:ext cx="571503" cy="42862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ja-JP" altLang="en-US" sz="900" dirty="0">
                <a:solidFill>
                  <a:srgbClr val="000000"/>
                </a:solidFill>
                <a:latin typeface="Arial" charset="0"/>
              </a:rPr>
              <a:t>目録</a:t>
            </a:r>
            <a:r>
              <a:rPr lang="en-US" altLang="ja-JP" sz="900" dirty="0">
                <a:solidFill>
                  <a:srgbClr val="000000"/>
                </a:solidFill>
                <a:latin typeface="Arial" charset="0"/>
              </a:rPr>
              <a:t>DB</a:t>
            </a:r>
            <a:endParaRPr lang="ja-JP" altLang="en-US" sz="900" dirty="0">
              <a:solidFill>
                <a:srgbClr val="000000"/>
              </a:solidFill>
              <a:latin typeface="Arial" charset="0"/>
            </a:endParaRPr>
          </a:p>
        </p:txBody>
      </p:sp>
      <p:sp>
        <p:nvSpPr>
          <p:cNvPr id="160" name="AutoShape 72"/>
          <p:cNvSpPr>
            <a:spLocks noChangeArrowheads="1"/>
          </p:cNvSpPr>
          <p:nvPr/>
        </p:nvSpPr>
        <p:spPr bwMode="auto">
          <a:xfrm>
            <a:off x="7239008" y="1714488"/>
            <a:ext cx="1285884" cy="714380"/>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a:outerShdw blurRad="50800" dist="38100" dir="2700000" algn="tl" rotWithShape="0">
              <a:prstClr val="black">
                <a:alpha val="40000"/>
              </a:prstClr>
            </a:outerShdw>
          </a:effectLst>
        </p:spPr>
        <p:txBody>
          <a:bodyPr wrap="square" anchor="ctr">
            <a:normAutofit fontScale="92500"/>
          </a:bodyPr>
          <a:lstStyle/>
          <a:p>
            <a:pPr fontAlgn="base">
              <a:spcBef>
                <a:spcPct val="0"/>
              </a:spcBef>
              <a:spcAft>
                <a:spcPct val="0"/>
              </a:spcAft>
            </a:pPr>
            <a:r>
              <a:rPr lang="ja-JP" altLang="en-US" sz="900" b="1" dirty="0">
                <a:solidFill>
                  <a:srgbClr val="FF0000"/>
                </a:solidFill>
                <a:latin typeface="ＭＳ Ｐゴシック" pitchFamily="50" charset="-128"/>
              </a:rPr>
              <a:t>・書誌サービスの改善</a:t>
            </a:r>
            <a:endParaRPr lang="en-US" altLang="ja-JP" sz="900" b="1" dirty="0">
              <a:solidFill>
                <a:srgbClr val="FF0000"/>
              </a:solidFill>
              <a:latin typeface="ＭＳ Ｐゴシック" pitchFamily="50" charset="-128"/>
            </a:endParaRPr>
          </a:p>
          <a:p>
            <a:pPr fontAlgn="base">
              <a:spcBef>
                <a:spcPct val="0"/>
              </a:spcBef>
              <a:spcAft>
                <a:spcPct val="0"/>
              </a:spcAft>
            </a:pPr>
            <a:r>
              <a:rPr lang="ja-JP" altLang="en-US" sz="900" b="1" dirty="0">
                <a:solidFill>
                  <a:srgbClr val="FF0000"/>
                </a:solidFill>
                <a:latin typeface="ＭＳ Ｐゴシック" pitchFamily="50" charset="-128"/>
              </a:rPr>
              <a:t>・効果的なデータ整備の実施</a:t>
            </a:r>
          </a:p>
        </p:txBody>
      </p:sp>
      <p:sp>
        <p:nvSpPr>
          <p:cNvPr id="164" name="Oval 190"/>
          <p:cNvSpPr>
            <a:spLocks noChangeArrowheads="1"/>
          </p:cNvSpPr>
          <p:nvPr/>
        </p:nvSpPr>
        <p:spPr bwMode="auto">
          <a:xfrm>
            <a:off x="2024034" y="1071546"/>
            <a:ext cx="7143800" cy="2714644"/>
          </a:xfrm>
          <a:prstGeom prst="ellipse">
            <a:avLst/>
          </a:prstGeom>
          <a:noFill/>
          <a:ln w="38100" algn="ctr">
            <a:solidFill>
              <a:srgbClr val="00B050"/>
            </a:solidFill>
            <a:prstDash val="dash"/>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165" name="Oval 190"/>
          <p:cNvSpPr>
            <a:spLocks noChangeArrowheads="1"/>
          </p:cNvSpPr>
          <p:nvPr/>
        </p:nvSpPr>
        <p:spPr bwMode="auto">
          <a:xfrm>
            <a:off x="4881554" y="4572008"/>
            <a:ext cx="5643602" cy="2285992"/>
          </a:xfrm>
          <a:prstGeom prst="ellipse">
            <a:avLst/>
          </a:prstGeom>
          <a:noFill/>
          <a:ln w="28575" algn="ctr">
            <a:solidFill>
              <a:srgbClr val="7030A0"/>
            </a:solidFill>
            <a:prstDash val="dash"/>
            <a:round/>
            <a:headEnd/>
            <a:tailEnd/>
          </a:ln>
        </p:spPr>
        <p:txBody>
          <a:bodyPr wrap="none" anchor="ctr"/>
          <a:lstStyle/>
          <a:p>
            <a:pPr algn="ctr" fontAlgn="base">
              <a:spcBef>
                <a:spcPct val="0"/>
              </a:spcBef>
              <a:spcAft>
                <a:spcPct val="0"/>
              </a:spcAft>
            </a:pPr>
            <a:endParaRPr lang="ja-JP" altLang="en-US" sz="1000" b="1">
              <a:solidFill>
                <a:srgbClr val="000000"/>
              </a:solidFill>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endParaRPr kumimoji="0" lang="en-US"/>
          </a:p>
        </p:txBody>
      </p:sp>
    </p:spTree>
    <p:extLst>
      <p:ext uri="{BB962C8B-B14F-4D97-AF65-F5344CB8AC3E}">
        <p14:creationId xmlns:p14="http://schemas.microsoft.com/office/powerpoint/2010/main" val="16366477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75520" y="216395"/>
            <a:ext cx="8892480" cy="705881"/>
          </a:xfrm>
        </p:spPr>
        <p:txBody>
          <a:bodyPr>
            <a:normAutofit/>
          </a:bodyPr>
          <a:lstStyle/>
          <a:p>
            <a:r>
              <a:rPr lang="ja-JP" altLang="en-US" sz="2000" dirty="0"/>
              <a:t>次世代図書館サービスを目指した個々のサービスとシステム</a:t>
            </a:r>
            <a:r>
              <a:rPr lang="ja-JP" altLang="en-US" sz="1846" dirty="0"/>
              <a:t>の構成</a:t>
            </a:r>
          </a:p>
        </p:txBody>
      </p:sp>
      <p:sp>
        <p:nvSpPr>
          <p:cNvPr id="8" name="フローチャート : 和接合 7"/>
          <p:cNvSpPr/>
          <p:nvPr/>
        </p:nvSpPr>
        <p:spPr bwMode="auto">
          <a:xfrm>
            <a:off x="6029533" y="2764311"/>
            <a:ext cx="864577" cy="1729154"/>
          </a:xfrm>
          <a:prstGeom prst="flowChartSummingJunction">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ja-JP" sz="1292" dirty="0">
                <a:solidFill>
                  <a:prstClr val="white"/>
                </a:solidFill>
              </a:rPr>
              <a:t>NDL</a:t>
            </a:r>
          </a:p>
          <a:p>
            <a:pPr algn="ctr">
              <a:defRPr/>
            </a:pPr>
            <a:r>
              <a:rPr lang="en-US" altLang="ja-JP" sz="1292" dirty="0">
                <a:solidFill>
                  <a:prstClr val="white"/>
                </a:solidFill>
              </a:rPr>
              <a:t>NET4</a:t>
            </a:r>
            <a:endParaRPr lang="ja-JP" altLang="en-US" sz="1292" dirty="0">
              <a:solidFill>
                <a:prstClr val="white"/>
              </a:solidFill>
            </a:endParaRPr>
          </a:p>
        </p:txBody>
      </p:sp>
      <p:sp>
        <p:nvSpPr>
          <p:cNvPr id="9" name="正方形/長方形 8"/>
          <p:cNvSpPr/>
          <p:nvPr/>
        </p:nvSpPr>
        <p:spPr bwMode="auto">
          <a:xfrm>
            <a:off x="7757724" y="3229595"/>
            <a:ext cx="2392881" cy="1016565"/>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2585" b="1" dirty="0">
                <a:solidFill>
                  <a:prstClr val="white"/>
                </a:solidFill>
              </a:rPr>
              <a:t>業務基盤</a:t>
            </a:r>
            <a:endParaRPr lang="en-US" altLang="ja-JP" sz="2585" b="1" dirty="0">
              <a:solidFill>
                <a:prstClr val="white"/>
              </a:solidFill>
            </a:endParaRPr>
          </a:p>
          <a:p>
            <a:pPr algn="ctr">
              <a:defRPr/>
            </a:pPr>
            <a:r>
              <a:rPr lang="ja-JP" altLang="en-US" sz="2585" b="1" dirty="0">
                <a:solidFill>
                  <a:prstClr val="white"/>
                </a:solidFill>
              </a:rPr>
              <a:t>システム</a:t>
            </a:r>
          </a:p>
        </p:txBody>
      </p:sp>
      <p:sp>
        <p:nvSpPr>
          <p:cNvPr id="10" name="正方形/長方形 9"/>
          <p:cNvSpPr/>
          <p:nvPr/>
        </p:nvSpPr>
        <p:spPr bwMode="auto">
          <a:xfrm>
            <a:off x="4593741" y="5108070"/>
            <a:ext cx="2240240" cy="1067449"/>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2000" b="1" dirty="0">
                <a:solidFill>
                  <a:prstClr val="white"/>
                </a:solidFill>
                <a:latin typeface="HGP創英角ｺﾞｼｯｸUB" pitchFamily="50" charset="-128"/>
                <a:ea typeface="HGP創英角ｺﾞｼｯｸUB" pitchFamily="50" charset="-128"/>
              </a:rPr>
              <a:t>デジタル</a:t>
            </a:r>
            <a:endParaRPr lang="en-US" altLang="ja-JP" sz="2000" b="1" dirty="0">
              <a:solidFill>
                <a:prstClr val="white"/>
              </a:solidFill>
              <a:latin typeface="HGP創英角ｺﾞｼｯｸUB" pitchFamily="50" charset="-128"/>
              <a:ea typeface="HGP創英角ｺﾞｼｯｸUB" pitchFamily="50" charset="-128"/>
            </a:endParaRPr>
          </a:p>
          <a:p>
            <a:pPr algn="ctr">
              <a:defRPr/>
            </a:pPr>
            <a:r>
              <a:rPr lang="ja-JP" altLang="en-US" sz="2000" b="1" dirty="0">
                <a:solidFill>
                  <a:prstClr val="white"/>
                </a:solidFill>
                <a:latin typeface="HGP創英角ｺﾞｼｯｸUB" pitchFamily="50" charset="-128"/>
                <a:ea typeface="HGP創英角ｺﾞｼｯｸUB" pitchFamily="50" charset="-128"/>
              </a:rPr>
              <a:t>デポジット２</a:t>
            </a:r>
            <a:r>
              <a:rPr lang="en-US" altLang="ja-JP" sz="2000" b="1" dirty="0">
                <a:solidFill>
                  <a:prstClr val="white"/>
                </a:solidFill>
                <a:latin typeface="HGP創英角ｺﾞｼｯｸUB" pitchFamily="50" charset="-128"/>
                <a:ea typeface="HGP創英角ｺﾞｼｯｸUB" pitchFamily="50" charset="-128"/>
              </a:rPr>
              <a:t>.0</a:t>
            </a:r>
          </a:p>
          <a:p>
            <a:pPr algn="ctr">
              <a:defRPr/>
            </a:pPr>
            <a:r>
              <a:rPr lang="ja-JP" altLang="en-US" sz="1292" b="1" dirty="0">
                <a:solidFill>
                  <a:prstClr val="white"/>
                </a:solidFill>
                <a:latin typeface="HGP創英角ｺﾞｼｯｸUB" pitchFamily="50" charset="-128"/>
                <a:ea typeface="HGP創英角ｺﾞｼｯｸUB" pitchFamily="50" charset="-128"/>
              </a:rPr>
              <a:t>（インターネット経由</a:t>
            </a:r>
            <a:r>
              <a:rPr lang="en-US" altLang="ja-JP" sz="1292" b="1" dirty="0">
                <a:solidFill>
                  <a:prstClr val="white"/>
                </a:solidFill>
                <a:latin typeface="HGP創英角ｺﾞｼｯｸUB" pitchFamily="50" charset="-128"/>
                <a:ea typeface="HGP創英角ｺﾞｼｯｸUB" pitchFamily="50" charset="-128"/>
              </a:rPr>
              <a:t>orNDLNET4</a:t>
            </a:r>
            <a:r>
              <a:rPr lang="ja-JP" altLang="en-US" sz="1292" b="1" dirty="0">
                <a:solidFill>
                  <a:prstClr val="white"/>
                </a:solidFill>
                <a:latin typeface="HGP創英角ｺﾞｼｯｸUB" pitchFamily="50" charset="-128"/>
                <a:ea typeface="HGP創英角ｺﾞｼｯｸUB" pitchFamily="50" charset="-128"/>
              </a:rPr>
              <a:t>）</a:t>
            </a:r>
          </a:p>
        </p:txBody>
      </p:sp>
      <p:sp>
        <p:nvSpPr>
          <p:cNvPr id="11" name="正方形/長方形 10"/>
          <p:cNvSpPr/>
          <p:nvPr/>
        </p:nvSpPr>
        <p:spPr bwMode="auto">
          <a:xfrm>
            <a:off x="4117832" y="2099621"/>
            <a:ext cx="1712292" cy="731159"/>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2585" b="1" dirty="0">
                <a:solidFill>
                  <a:prstClr val="white"/>
                </a:solidFill>
              </a:rPr>
              <a:t>情報探索</a:t>
            </a:r>
            <a:endParaRPr lang="en-US" altLang="ja-JP" sz="2585" b="1" dirty="0">
              <a:solidFill>
                <a:prstClr val="white"/>
              </a:solidFill>
            </a:endParaRPr>
          </a:p>
          <a:p>
            <a:pPr algn="ctr">
              <a:defRPr/>
            </a:pPr>
            <a:r>
              <a:rPr lang="ja-JP" altLang="en-US" sz="2585" b="1" dirty="0">
                <a:solidFill>
                  <a:prstClr val="white"/>
                </a:solidFill>
              </a:rPr>
              <a:t>サービス</a:t>
            </a:r>
            <a:endParaRPr lang="en-US" altLang="ja-JP" sz="2585" b="1" dirty="0">
              <a:solidFill>
                <a:prstClr val="white"/>
              </a:solidFill>
            </a:endParaRPr>
          </a:p>
        </p:txBody>
      </p:sp>
      <p:sp>
        <p:nvSpPr>
          <p:cNvPr id="12" name="正方形/長方形 11"/>
          <p:cNvSpPr/>
          <p:nvPr/>
        </p:nvSpPr>
        <p:spPr bwMode="auto">
          <a:xfrm>
            <a:off x="8954165" y="1434933"/>
            <a:ext cx="1330569" cy="664689"/>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108" b="1" dirty="0">
                <a:solidFill>
                  <a:prstClr val="white"/>
                </a:solidFill>
              </a:rPr>
              <a:t>館内サービス</a:t>
            </a:r>
            <a:endParaRPr lang="en-US" altLang="ja-JP" sz="1108" b="1" dirty="0">
              <a:solidFill>
                <a:prstClr val="white"/>
              </a:solidFill>
            </a:endParaRPr>
          </a:p>
          <a:p>
            <a:pPr algn="ctr">
              <a:defRPr/>
            </a:pPr>
            <a:r>
              <a:rPr lang="ja-JP" altLang="en-US" sz="1108" b="1" dirty="0">
                <a:solidFill>
                  <a:prstClr val="white"/>
                </a:solidFill>
              </a:rPr>
              <a:t>システム</a:t>
            </a:r>
            <a:endParaRPr lang="en-US" altLang="ja-JP" sz="1108" b="1" dirty="0">
              <a:solidFill>
                <a:prstClr val="white"/>
              </a:solidFill>
            </a:endParaRPr>
          </a:p>
        </p:txBody>
      </p:sp>
      <p:sp>
        <p:nvSpPr>
          <p:cNvPr id="14" name="正方形/長方形 13"/>
          <p:cNvSpPr/>
          <p:nvPr/>
        </p:nvSpPr>
        <p:spPr bwMode="auto">
          <a:xfrm>
            <a:off x="2440210" y="3362532"/>
            <a:ext cx="1196441" cy="664689"/>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969" b="1" dirty="0">
                <a:solidFill>
                  <a:prstClr val="white"/>
                </a:solidFill>
              </a:rPr>
              <a:t>名称典拠</a:t>
            </a:r>
            <a:endParaRPr lang="en-US" altLang="ja-JP" sz="969" b="1" dirty="0">
              <a:solidFill>
                <a:prstClr val="white"/>
              </a:solidFill>
            </a:endParaRPr>
          </a:p>
          <a:p>
            <a:pPr algn="ctr">
              <a:defRPr/>
            </a:pPr>
            <a:r>
              <a:rPr lang="ja-JP" altLang="en-US" sz="969" b="1" dirty="0">
                <a:solidFill>
                  <a:prstClr val="white"/>
                </a:solidFill>
              </a:rPr>
              <a:t>システム（</a:t>
            </a:r>
            <a:r>
              <a:rPr lang="en-US" altLang="ja-JP" sz="969" b="1" dirty="0">
                <a:solidFill>
                  <a:prstClr val="white"/>
                </a:solidFill>
              </a:rPr>
              <a:t>NDL </a:t>
            </a:r>
            <a:r>
              <a:rPr lang="ja-JP" altLang="en-US" sz="969" b="1" dirty="0">
                <a:solidFill>
                  <a:prstClr val="white"/>
                </a:solidFill>
              </a:rPr>
              <a:t>　　</a:t>
            </a:r>
            <a:endParaRPr lang="en-US" altLang="ja-JP" sz="969" b="1" dirty="0">
              <a:solidFill>
                <a:prstClr val="white"/>
              </a:solidFill>
            </a:endParaRPr>
          </a:p>
          <a:p>
            <a:pPr algn="ctr">
              <a:defRPr/>
            </a:pPr>
            <a:r>
              <a:rPr lang="ja-JP" altLang="en-US" sz="969" b="1" dirty="0">
                <a:solidFill>
                  <a:prstClr val="white"/>
                </a:solidFill>
              </a:rPr>
              <a:t>　　</a:t>
            </a:r>
            <a:r>
              <a:rPr lang="en-US" altLang="ja-JP" sz="969" b="1" dirty="0">
                <a:solidFill>
                  <a:prstClr val="white"/>
                </a:solidFill>
              </a:rPr>
              <a:t>Authority </a:t>
            </a:r>
            <a:r>
              <a:rPr lang="ja-JP" altLang="en-US" sz="969" b="1" dirty="0">
                <a:solidFill>
                  <a:prstClr val="white"/>
                </a:solidFill>
              </a:rPr>
              <a:t>）</a:t>
            </a:r>
          </a:p>
        </p:txBody>
      </p:sp>
      <p:sp>
        <p:nvSpPr>
          <p:cNvPr id="15" name="正方形/長方形 14"/>
          <p:cNvSpPr/>
          <p:nvPr/>
        </p:nvSpPr>
        <p:spPr bwMode="auto">
          <a:xfrm>
            <a:off x="8954165" y="2299030"/>
            <a:ext cx="1330569" cy="598219"/>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108" b="1" dirty="0">
                <a:solidFill>
                  <a:prstClr val="white"/>
                </a:solidFill>
              </a:rPr>
              <a:t>来館者管理</a:t>
            </a:r>
            <a:endParaRPr lang="en-US" altLang="ja-JP" sz="1108" b="1" dirty="0">
              <a:solidFill>
                <a:prstClr val="white"/>
              </a:solidFill>
            </a:endParaRPr>
          </a:p>
          <a:p>
            <a:pPr algn="ctr">
              <a:defRPr/>
            </a:pPr>
            <a:r>
              <a:rPr lang="ja-JP" altLang="en-US" sz="1108" b="1" dirty="0">
                <a:solidFill>
                  <a:prstClr val="white"/>
                </a:solidFill>
              </a:rPr>
              <a:t>システム</a:t>
            </a:r>
            <a:endParaRPr lang="en-US" altLang="ja-JP" sz="1108" b="1" dirty="0">
              <a:solidFill>
                <a:prstClr val="white"/>
              </a:solidFill>
            </a:endParaRPr>
          </a:p>
        </p:txBody>
      </p:sp>
      <p:cxnSp>
        <p:nvCxnSpPr>
          <p:cNvPr id="17" name="直線コネクタ 13"/>
          <p:cNvCxnSpPr>
            <a:cxnSpLocks noChangeShapeType="1"/>
            <a:stCxn id="14" idx="3"/>
            <a:endCxn id="8" idx="2"/>
          </p:cNvCxnSpPr>
          <p:nvPr/>
        </p:nvCxnSpPr>
        <p:spPr bwMode="auto">
          <a:xfrm flipV="1">
            <a:off x="3636651" y="3628888"/>
            <a:ext cx="2392881" cy="65988"/>
          </a:xfrm>
          <a:prstGeom prst="line">
            <a:avLst/>
          </a:prstGeom>
          <a:ln>
            <a:headEnd/>
            <a:tailEnd/>
          </a:ln>
        </p:spPr>
        <p:style>
          <a:lnRef idx="1">
            <a:schemeClr val="accent6"/>
          </a:lnRef>
          <a:fillRef idx="3">
            <a:schemeClr val="accent6"/>
          </a:fillRef>
          <a:effectRef idx="2">
            <a:schemeClr val="accent6"/>
          </a:effectRef>
          <a:fontRef idx="minor">
            <a:schemeClr val="lt1"/>
          </a:fontRef>
        </p:style>
      </p:cxnSp>
      <p:sp>
        <p:nvSpPr>
          <p:cNvPr id="18" name="テキスト ボックス 16"/>
          <p:cNvSpPr txBox="1">
            <a:spLocks noChangeArrowheads="1"/>
          </p:cNvSpPr>
          <p:nvPr/>
        </p:nvSpPr>
        <p:spPr bwMode="auto">
          <a:xfrm>
            <a:off x="4367809" y="2963718"/>
            <a:ext cx="1635197"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fontAlgn="base">
              <a:spcBef>
                <a:spcPct val="0"/>
              </a:spcBef>
              <a:spcAft>
                <a:spcPct val="0"/>
              </a:spcAft>
            </a:pPr>
            <a:r>
              <a:rPr lang="en-US" altLang="ja-JP" sz="1015" b="1" dirty="0">
                <a:solidFill>
                  <a:srgbClr val="0070C0"/>
                </a:solidFill>
                <a:latin typeface="HGP創英角ｺﾞｼｯｸUB" pitchFamily="50" charset="-128"/>
                <a:ea typeface="HGP創英角ｺﾞｼｯｸUB" pitchFamily="50" charset="-128"/>
              </a:rPr>
              <a:t>OAI-PMH</a:t>
            </a:r>
            <a:r>
              <a:rPr lang="ja-JP" altLang="en-US" sz="1015" b="1" dirty="0" err="1">
                <a:solidFill>
                  <a:srgbClr val="0070C0"/>
                </a:solidFill>
                <a:latin typeface="HGP創英角ｺﾞｼｯｸUB" pitchFamily="50" charset="-128"/>
                <a:ea typeface="HGP創英角ｺﾞｼｯｸUB" pitchFamily="50" charset="-128"/>
              </a:rPr>
              <a:t>、</a:t>
            </a:r>
            <a:r>
              <a:rPr lang="en-US" altLang="ja-JP" sz="1015" b="1" dirty="0" err="1">
                <a:solidFill>
                  <a:srgbClr val="0070C0"/>
                </a:solidFill>
                <a:latin typeface="HGP創英角ｺﾞｼｯｸUB" pitchFamily="50" charset="-128"/>
                <a:ea typeface="HGP創英角ｺﾞｼｯｸUB" pitchFamily="50" charset="-128"/>
              </a:rPr>
              <a:t>OpenSearch</a:t>
            </a:r>
            <a:endParaRPr lang="ja-JP" altLang="en-US" sz="1015" b="1" dirty="0">
              <a:solidFill>
                <a:srgbClr val="0070C0"/>
              </a:solidFill>
              <a:latin typeface="HGP創英角ｺﾞｼｯｸUB" pitchFamily="50" charset="-128"/>
              <a:ea typeface="HGP創英角ｺﾞｼｯｸUB" pitchFamily="50" charset="-128"/>
            </a:endParaRPr>
          </a:p>
        </p:txBody>
      </p:sp>
      <p:cxnSp>
        <p:nvCxnSpPr>
          <p:cNvPr id="19" name="直線コネクタ 17"/>
          <p:cNvCxnSpPr>
            <a:cxnSpLocks noChangeShapeType="1"/>
            <a:stCxn id="11" idx="2"/>
          </p:cNvCxnSpPr>
          <p:nvPr/>
        </p:nvCxnSpPr>
        <p:spPr bwMode="auto">
          <a:xfrm>
            <a:off x="4973978" y="2830779"/>
            <a:ext cx="1122022" cy="398814"/>
          </a:xfrm>
          <a:prstGeom prst="line">
            <a:avLst/>
          </a:prstGeom>
          <a:ln>
            <a:headEnd/>
            <a:tailEnd/>
          </a:ln>
        </p:spPr>
        <p:style>
          <a:lnRef idx="1">
            <a:schemeClr val="accent6"/>
          </a:lnRef>
          <a:fillRef idx="3">
            <a:schemeClr val="accent6"/>
          </a:fillRef>
          <a:effectRef idx="2">
            <a:schemeClr val="accent6"/>
          </a:effectRef>
          <a:fontRef idx="minor">
            <a:schemeClr val="lt1"/>
          </a:fontRef>
        </p:style>
      </p:cxnSp>
      <p:cxnSp>
        <p:nvCxnSpPr>
          <p:cNvPr id="20" name="直線コネクタ 19"/>
          <p:cNvCxnSpPr>
            <a:stCxn id="10" idx="0"/>
          </p:cNvCxnSpPr>
          <p:nvPr/>
        </p:nvCxnSpPr>
        <p:spPr bwMode="auto">
          <a:xfrm flipV="1">
            <a:off x="5713861" y="4380859"/>
            <a:ext cx="654838" cy="727210"/>
          </a:xfrm>
          <a:prstGeom prst="line">
            <a:avLst/>
          </a:prstGeom>
          <a:ln/>
        </p:spPr>
        <p:style>
          <a:lnRef idx="1">
            <a:schemeClr val="accent6"/>
          </a:lnRef>
          <a:fillRef idx="3">
            <a:schemeClr val="accent6"/>
          </a:fillRef>
          <a:effectRef idx="2">
            <a:schemeClr val="accent6"/>
          </a:effectRef>
          <a:fontRef idx="minor">
            <a:schemeClr val="lt1"/>
          </a:fontRef>
        </p:style>
      </p:cxnSp>
      <p:cxnSp>
        <p:nvCxnSpPr>
          <p:cNvPr id="22" name="直線コネクタ 21"/>
          <p:cNvCxnSpPr>
            <a:stCxn id="15" idx="1"/>
          </p:cNvCxnSpPr>
          <p:nvPr/>
        </p:nvCxnSpPr>
        <p:spPr bwMode="auto">
          <a:xfrm rot="10800000" flipV="1">
            <a:off x="6893628" y="2598138"/>
            <a:ext cx="2060537" cy="830862"/>
          </a:xfrm>
          <a:prstGeom prst="line">
            <a:avLst/>
          </a:prstGeom>
          <a:ln/>
        </p:spPr>
        <p:style>
          <a:lnRef idx="1">
            <a:schemeClr val="accent6"/>
          </a:lnRef>
          <a:fillRef idx="3">
            <a:schemeClr val="accent6"/>
          </a:fillRef>
          <a:effectRef idx="2">
            <a:schemeClr val="accent6"/>
          </a:effectRef>
          <a:fontRef idx="minor">
            <a:schemeClr val="lt1"/>
          </a:fontRef>
        </p:style>
      </p:cxnSp>
      <p:sp>
        <p:nvSpPr>
          <p:cNvPr id="23" name="テキスト ボックス 28"/>
          <p:cNvSpPr txBox="1">
            <a:spLocks noChangeArrowheads="1"/>
          </p:cNvSpPr>
          <p:nvPr/>
        </p:nvSpPr>
        <p:spPr bwMode="auto">
          <a:xfrm>
            <a:off x="7358911" y="2764311"/>
            <a:ext cx="1588897" cy="404726"/>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015" b="1" dirty="0" err="1">
                <a:solidFill>
                  <a:srgbClr val="0070C0"/>
                </a:solidFill>
                <a:latin typeface="HGP創英角ｺﾞｼｯｸUB" pitchFamily="50" charset="-128"/>
                <a:ea typeface="HGP創英角ｺﾞｼｯｸUB" pitchFamily="50" charset="-128"/>
              </a:rPr>
              <a:t>OracleMQ</a:t>
            </a:r>
            <a:r>
              <a:rPr lang="ja-JP" altLang="en-US" sz="1015" b="1" dirty="0" err="1">
                <a:solidFill>
                  <a:srgbClr val="0070C0"/>
                </a:solidFill>
                <a:latin typeface="HGP創英角ｺﾞｼｯｸUB" pitchFamily="50" charset="-128"/>
                <a:ea typeface="HGP創英角ｺﾞｼｯｸUB" pitchFamily="50" charset="-128"/>
              </a:rPr>
              <a:t>、</a:t>
            </a:r>
            <a:r>
              <a:rPr lang="en-US" altLang="ja-JP" sz="1015" b="1" dirty="0">
                <a:solidFill>
                  <a:srgbClr val="0070C0"/>
                </a:solidFill>
                <a:latin typeface="HGP創英角ｺﾞｼｯｸUB" pitchFamily="50" charset="-128"/>
                <a:ea typeface="HGP創英角ｺﾞｼｯｸUB" pitchFamily="50" charset="-128"/>
              </a:rPr>
              <a:t>HTTP</a:t>
            </a:r>
            <a:r>
              <a:rPr lang="ja-JP" altLang="en-US" sz="1015" b="1" dirty="0" err="1">
                <a:solidFill>
                  <a:srgbClr val="0070C0"/>
                </a:solidFill>
                <a:latin typeface="HGP創英角ｺﾞｼｯｸUB" pitchFamily="50" charset="-128"/>
                <a:ea typeface="HGP創英角ｺﾞｼｯｸUB" pitchFamily="50" charset="-128"/>
              </a:rPr>
              <a:t>、</a:t>
            </a:r>
            <a:endParaRPr lang="en-US" altLang="ja-JP" sz="1015" b="1" dirty="0">
              <a:solidFill>
                <a:srgbClr val="0070C0"/>
              </a:solidFill>
              <a:latin typeface="HGP創英角ｺﾞｼｯｸUB" pitchFamily="50" charset="-128"/>
              <a:ea typeface="HGP創英角ｺﾞｼｯｸUB" pitchFamily="50" charset="-128"/>
            </a:endParaRPr>
          </a:p>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ファイル取得（</a:t>
            </a:r>
            <a:r>
              <a:rPr lang="en-US" altLang="ja-JP" sz="1015" b="1" dirty="0">
                <a:solidFill>
                  <a:srgbClr val="0070C0"/>
                </a:solidFill>
                <a:latin typeface="HGP創英角ｺﾞｼｯｸUB" pitchFamily="50" charset="-128"/>
                <a:ea typeface="HGP創英角ｺﾞｼｯｸUB" pitchFamily="50" charset="-128"/>
              </a:rPr>
              <a:t>xml</a:t>
            </a:r>
            <a:r>
              <a:rPr lang="ja-JP" altLang="en-US" sz="1015" b="1" dirty="0">
                <a:solidFill>
                  <a:srgbClr val="0070C0"/>
                </a:solidFill>
                <a:latin typeface="HGP創英角ｺﾞｼｯｸUB" pitchFamily="50" charset="-128"/>
                <a:ea typeface="HGP創英角ｺﾞｼｯｸUB" pitchFamily="50" charset="-128"/>
              </a:rPr>
              <a:t>）（未定）</a:t>
            </a:r>
          </a:p>
        </p:txBody>
      </p:sp>
      <p:sp>
        <p:nvSpPr>
          <p:cNvPr id="24" name="正方形/長方形 23"/>
          <p:cNvSpPr/>
          <p:nvPr/>
        </p:nvSpPr>
        <p:spPr bwMode="auto">
          <a:xfrm>
            <a:off x="2440210" y="5888351"/>
            <a:ext cx="1519768" cy="564985"/>
          </a:xfrm>
          <a:prstGeom prst="rect">
            <a:avLst/>
          </a:prstGeom>
          <a:solidFill>
            <a:schemeClr val="accent1"/>
          </a:solidFill>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108" b="1" dirty="0">
                <a:solidFill>
                  <a:prstClr val="white"/>
                </a:solidFill>
              </a:rPr>
              <a:t>リサーチナビ</a:t>
            </a:r>
          </a:p>
        </p:txBody>
      </p:sp>
      <p:sp>
        <p:nvSpPr>
          <p:cNvPr id="25" name="正方形/長方形 24"/>
          <p:cNvSpPr/>
          <p:nvPr/>
        </p:nvSpPr>
        <p:spPr bwMode="auto">
          <a:xfrm>
            <a:off x="8289475" y="5556006"/>
            <a:ext cx="1063503" cy="46528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108" b="1" dirty="0">
                <a:solidFill>
                  <a:prstClr val="white"/>
                </a:solidFill>
              </a:rPr>
              <a:t>出版社等</a:t>
            </a:r>
            <a:endParaRPr lang="en-US" altLang="ja-JP" sz="1108" b="1" dirty="0">
              <a:solidFill>
                <a:prstClr val="white"/>
              </a:solidFill>
            </a:endParaRPr>
          </a:p>
          <a:p>
            <a:pPr algn="ctr">
              <a:defRPr/>
            </a:pPr>
            <a:r>
              <a:rPr lang="ja-JP" altLang="en-US" sz="1108" b="1" dirty="0">
                <a:solidFill>
                  <a:prstClr val="white"/>
                </a:solidFill>
              </a:rPr>
              <a:t>民間システム</a:t>
            </a:r>
            <a:endParaRPr lang="en-US" altLang="ja-JP" sz="1108" b="1" dirty="0">
              <a:solidFill>
                <a:prstClr val="white"/>
              </a:solidFill>
            </a:endParaRPr>
          </a:p>
        </p:txBody>
      </p:sp>
      <p:cxnSp>
        <p:nvCxnSpPr>
          <p:cNvPr id="26" name="直線コネクタ 25"/>
          <p:cNvCxnSpPr>
            <a:stCxn id="12" idx="1"/>
          </p:cNvCxnSpPr>
          <p:nvPr/>
        </p:nvCxnSpPr>
        <p:spPr bwMode="auto">
          <a:xfrm rot="10800000" flipV="1">
            <a:off x="6827158" y="1767278"/>
            <a:ext cx="2127006" cy="1395847"/>
          </a:xfrm>
          <a:prstGeom prst="line">
            <a:avLst/>
          </a:prstGeom>
          <a:ln/>
        </p:spPr>
        <p:style>
          <a:lnRef idx="1">
            <a:schemeClr val="accent6"/>
          </a:lnRef>
          <a:fillRef idx="3">
            <a:schemeClr val="accent6"/>
          </a:fillRef>
          <a:effectRef idx="2">
            <a:schemeClr val="accent6"/>
          </a:effectRef>
          <a:fontRef idx="minor">
            <a:schemeClr val="lt1"/>
          </a:fontRef>
        </p:style>
      </p:cxnSp>
      <p:sp>
        <p:nvSpPr>
          <p:cNvPr id="27" name="テキスト ボックス 39"/>
          <p:cNvSpPr txBox="1">
            <a:spLocks noChangeArrowheads="1"/>
          </p:cNvSpPr>
          <p:nvPr/>
        </p:nvSpPr>
        <p:spPr bwMode="auto">
          <a:xfrm>
            <a:off x="7558316" y="2099622"/>
            <a:ext cx="1507144" cy="404726"/>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ファイル取得（</a:t>
            </a:r>
            <a:r>
              <a:rPr lang="en-US" altLang="ja-JP" sz="1015" b="1" dirty="0">
                <a:solidFill>
                  <a:srgbClr val="0070C0"/>
                </a:solidFill>
                <a:latin typeface="HGP創英角ｺﾞｼｯｸUB" pitchFamily="50" charset="-128"/>
                <a:ea typeface="HGP創英角ｺﾞｼｯｸUB" pitchFamily="50" charset="-128"/>
              </a:rPr>
              <a:t>xml</a:t>
            </a:r>
            <a:r>
              <a:rPr lang="ja-JP" altLang="en-US" sz="1015" b="1" dirty="0">
                <a:solidFill>
                  <a:srgbClr val="0070C0"/>
                </a:solidFill>
                <a:latin typeface="HGP創英角ｺﾞｼｯｸUB" pitchFamily="50" charset="-128"/>
                <a:ea typeface="HGP創英角ｺﾞｼｯｸUB" pitchFamily="50" charset="-128"/>
              </a:rPr>
              <a:t>）</a:t>
            </a:r>
            <a:endParaRPr lang="en-US" altLang="ja-JP" sz="1015" b="1" dirty="0">
              <a:solidFill>
                <a:srgbClr val="0070C0"/>
              </a:solidFill>
              <a:latin typeface="HGP創英角ｺﾞｼｯｸUB" pitchFamily="50" charset="-128"/>
              <a:ea typeface="HGP創英角ｺﾞｼｯｸUB" pitchFamily="50" charset="-128"/>
            </a:endParaRPr>
          </a:p>
          <a:p>
            <a:pPr fontAlgn="base">
              <a:spcBef>
                <a:spcPct val="0"/>
              </a:spcBef>
              <a:spcAft>
                <a:spcPct val="0"/>
              </a:spcAft>
            </a:pPr>
            <a:r>
              <a:rPr lang="en-US" altLang="ja-JP" sz="1015" b="1" dirty="0">
                <a:solidFill>
                  <a:srgbClr val="0070C0"/>
                </a:solidFill>
                <a:latin typeface="HGP創英角ｺﾞｼｯｸUB" pitchFamily="50" charset="-128"/>
                <a:ea typeface="HGP創英角ｺﾞｼｯｸUB" pitchFamily="50" charset="-128"/>
              </a:rPr>
              <a:t>HTTP</a:t>
            </a:r>
            <a:r>
              <a:rPr lang="ja-JP" altLang="en-US" sz="1015" b="1" dirty="0">
                <a:solidFill>
                  <a:srgbClr val="0070C0"/>
                </a:solidFill>
                <a:latin typeface="HGP創英角ｺﾞｼｯｸUB" pitchFamily="50" charset="-128"/>
                <a:ea typeface="HGP創英角ｺﾞｼｯｸUB" pitchFamily="50" charset="-128"/>
              </a:rPr>
              <a:t>（現時点では未定）</a:t>
            </a:r>
          </a:p>
        </p:txBody>
      </p:sp>
      <p:cxnSp>
        <p:nvCxnSpPr>
          <p:cNvPr id="28" name="直線コネクタ 27"/>
          <p:cNvCxnSpPr>
            <a:stCxn id="24" idx="0"/>
          </p:cNvCxnSpPr>
          <p:nvPr/>
        </p:nvCxnSpPr>
        <p:spPr bwMode="auto">
          <a:xfrm flipV="1">
            <a:off x="3200095" y="4336716"/>
            <a:ext cx="2961927" cy="1551634"/>
          </a:xfrm>
          <a:prstGeom prst="line">
            <a:avLst/>
          </a:prstGeom>
          <a:ln/>
        </p:spPr>
        <p:style>
          <a:lnRef idx="1">
            <a:schemeClr val="accent6"/>
          </a:lnRef>
          <a:fillRef idx="3">
            <a:schemeClr val="accent6"/>
          </a:fillRef>
          <a:effectRef idx="2">
            <a:schemeClr val="accent6"/>
          </a:effectRef>
          <a:fontRef idx="minor">
            <a:schemeClr val="lt1"/>
          </a:fontRef>
        </p:style>
      </p:cxnSp>
      <p:cxnSp>
        <p:nvCxnSpPr>
          <p:cNvPr id="29" name="直線コネクタ 28"/>
          <p:cNvCxnSpPr>
            <a:stCxn id="25" idx="0"/>
            <a:endCxn id="49" idx="4"/>
          </p:cNvCxnSpPr>
          <p:nvPr/>
        </p:nvCxnSpPr>
        <p:spPr bwMode="auto">
          <a:xfrm rot="5400000" flipH="1" flipV="1">
            <a:off x="8592135" y="5127508"/>
            <a:ext cx="657591" cy="199407"/>
          </a:xfrm>
          <a:prstGeom prst="line">
            <a:avLst/>
          </a:prstGeom>
          <a:ln/>
        </p:spPr>
        <p:style>
          <a:lnRef idx="1">
            <a:schemeClr val="accent6"/>
          </a:lnRef>
          <a:fillRef idx="3">
            <a:schemeClr val="accent6"/>
          </a:fillRef>
          <a:effectRef idx="2">
            <a:schemeClr val="accent6"/>
          </a:effectRef>
          <a:fontRef idx="minor">
            <a:schemeClr val="lt1"/>
          </a:fontRef>
        </p:style>
      </p:cxnSp>
      <p:sp>
        <p:nvSpPr>
          <p:cNvPr id="30" name="テキスト ボックス 35"/>
          <p:cNvSpPr txBox="1">
            <a:spLocks noChangeArrowheads="1"/>
          </p:cNvSpPr>
          <p:nvPr/>
        </p:nvSpPr>
        <p:spPr bwMode="auto">
          <a:xfrm>
            <a:off x="4234870" y="4027222"/>
            <a:ext cx="864096" cy="262829"/>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fontAlgn="base">
              <a:spcBef>
                <a:spcPct val="0"/>
              </a:spcBef>
              <a:spcAft>
                <a:spcPct val="0"/>
              </a:spcAft>
            </a:pPr>
            <a:r>
              <a:rPr lang="en-US" altLang="ja-JP" sz="1108" b="1" dirty="0">
                <a:solidFill>
                  <a:srgbClr val="0070C0"/>
                </a:solidFill>
                <a:latin typeface="HGP創英角ｺﾞｼｯｸUB" pitchFamily="50" charset="-128"/>
                <a:ea typeface="HGP創英角ｺﾞｼｯｸUB" pitchFamily="50" charset="-128"/>
              </a:rPr>
              <a:t>OAI-PMH</a:t>
            </a:r>
            <a:endParaRPr lang="ja-JP" altLang="en-US" sz="1108" b="1" dirty="0">
              <a:solidFill>
                <a:srgbClr val="0070C0"/>
              </a:solidFill>
              <a:latin typeface="HGP創英角ｺﾞｼｯｸUB" pitchFamily="50" charset="-128"/>
              <a:ea typeface="HGP創英角ｺﾞｼｯｸUB" pitchFamily="50" charset="-128"/>
            </a:endParaRPr>
          </a:p>
        </p:txBody>
      </p:sp>
      <p:sp>
        <p:nvSpPr>
          <p:cNvPr id="31" name="テキスト ボックス 68"/>
          <p:cNvSpPr txBox="1">
            <a:spLocks noChangeArrowheads="1"/>
          </p:cNvSpPr>
          <p:nvPr/>
        </p:nvSpPr>
        <p:spPr bwMode="auto">
          <a:xfrm>
            <a:off x="8688288" y="5024256"/>
            <a:ext cx="418704" cy="262829"/>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108" b="1" dirty="0">
                <a:solidFill>
                  <a:srgbClr val="0070C0"/>
                </a:solidFill>
                <a:latin typeface="HGP創英角ｺﾞｼｯｸUB" pitchFamily="50" charset="-128"/>
                <a:ea typeface="HGP創英角ｺﾞｼｯｸUB" pitchFamily="50" charset="-128"/>
              </a:rPr>
              <a:t>FTP</a:t>
            </a:r>
            <a:endParaRPr lang="ja-JP" altLang="en-US" sz="1108" b="1" dirty="0">
              <a:solidFill>
                <a:srgbClr val="0070C0"/>
              </a:solidFill>
              <a:latin typeface="HGP創英角ｺﾞｼｯｸUB" pitchFamily="50" charset="-128"/>
              <a:ea typeface="HGP創英角ｺﾞｼｯｸUB" pitchFamily="50" charset="-128"/>
            </a:endParaRPr>
          </a:p>
        </p:txBody>
      </p:sp>
      <p:sp>
        <p:nvSpPr>
          <p:cNvPr id="32" name="テキスト ボックス 70"/>
          <p:cNvSpPr txBox="1">
            <a:spLocks noChangeArrowheads="1"/>
          </p:cNvSpPr>
          <p:nvPr/>
        </p:nvSpPr>
        <p:spPr bwMode="auto">
          <a:xfrm>
            <a:off x="8887695" y="6087759"/>
            <a:ext cx="1072730" cy="262829"/>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108" b="1" dirty="0">
                <a:solidFill>
                  <a:srgbClr val="0070C0"/>
                </a:solidFill>
                <a:latin typeface="HGP創英角ｺﾞｼｯｸUB" pitchFamily="50" charset="-128"/>
                <a:ea typeface="HGP創英角ｺﾞｼｯｸUB" pitchFamily="50" charset="-128"/>
              </a:rPr>
              <a:t>NDL</a:t>
            </a:r>
            <a:r>
              <a:rPr lang="ja-JP" altLang="en-US" sz="1108" b="1" dirty="0">
                <a:solidFill>
                  <a:srgbClr val="0070C0"/>
                </a:solidFill>
                <a:latin typeface="HGP創英角ｺﾞｼｯｸUB" pitchFamily="50" charset="-128"/>
                <a:ea typeface="HGP創英角ｺﾞｼｯｸUB" pitchFamily="50" charset="-128"/>
              </a:rPr>
              <a:t>外システム</a:t>
            </a:r>
          </a:p>
        </p:txBody>
      </p:sp>
      <p:sp>
        <p:nvSpPr>
          <p:cNvPr id="33" name="正方形/長方形 32"/>
          <p:cNvSpPr/>
          <p:nvPr/>
        </p:nvSpPr>
        <p:spPr bwMode="auto">
          <a:xfrm>
            <a:off x="9419447" y="5556006"/>
            <a:ext cx="1063229" cy="465282"/>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108" b="1" dirty="0">
                <a:solidFill>
                  <a:prstClr val="white"/>
                </a:solidFill>
              </a:rPr>
              <a:t>各国図書館等</a:t>
            </a:r>
            <a:endParaRPr lang="en-US" altLang="ja-JP" sz="1108" b="1" dirty="0">
              <a:solidFill>
                <a:prstClr val="white"/>
              </a:solidFill>
            </a:endParaRPr>
          </a:p>
          <a:p>
            <a:pPr algn="ctr">
              <a:defRPr/>
            </a:pPr>
            <a:r>
              <a:rPr lang="ja-JP" altLang="en-US" sz="1108" b="1" dirty="0">
                <a:solidFill>
                  <a:prstClr val="white"/>
                </a:solidFill>
              </a:rPr>
              <a:t>（</a:t>
            </a:r>
            <a:r>
              <a:rPr lang="en-US" altLang="ja-JP" sz="1108" b="1" dirty="0">
                <a:solidFill>
                  <a:prstClr val="white"/>
                </a:solidFill>
              </a:rPr>
              <a:t>z39.50</a:t>
            </a:r>
            <a:r>
              <a:rPr lang="ja-JP" altLang="en-US" sz="1108" b="1" dirty="0">
                <a:solidFill>
                  <a:prstClr val="white"/>
                </a:solidFill>
              </a:rPr>
              <a:t>）</a:t>
            </a:r>
          </a:p>
        </p:txBody>
      </p:sp>
      <p:cxnSp>
        <p:nvCxnSpPr>
          <p:cNvPr id="34" name="直線コネクタ 33"/>
          <p:cNvCxnSpPr>
            <a:stCxn id="33" idx="0"/>
          </p:cNvCxnSpPr>
          <p:nvPr/>
        </p:nvCxnSpPr>
        <p:spPr bwMode="auto">
          <a:xfrm rot="16200000" flipV="1">
            <a:off x="9485848" y="5090792"/>
            <a:ext cx="731158" cy="199268"/>
          </a:xfrm>
          <a:prstGeom prst="line">
            <a:avLst/>
          </a:prstGeom>
          <a:ln/>
        </p:spPr>
        <p:style>
          <a:lnRef idx="1">
            <a:schemeClr val="accent6"/>
          </a:lnRef>
          <a:fillRef idx="3">
            <a:schemeClr val="accent6"/>
          </a:fillRef>
          <a:effectRef idx="2">
            <a:schemeClr val="accent6"/>
          </a:effectRef>
          <a:fontRef idx="minor">
            <a:schemeClr val="lt1"/>
          </a:fontRef>
        </p:style>
      </p:cxnSp>
      <p:sp>
        <p:nvSpPr>
          <p:cNvPr id="35" name="テキスト ボックス 77"/>
          <p:cNvSpPr txBox="1">
            <a:spLocks noChangeArrowheads="1"/>
          </p:cNvSpPr>
          <p:nvPr/>
        </p:nvSpPr>
        <p:spPr bwMode="auto">
          <a:xfrm>
            <a:off x="9552386" y="5024256"/>
            <a:ext cx="646331" cy="262829"/>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108" b="1" dirty="0">
                <a:solidFill>
                  <a:srgbClr val="0070C0"/>
                </a:solidFill>
                <a:latin typeface="HGP創英角ｺﾞｼｯｸUB" pitchFamily="50" charset="-128"/>
                <a:ea typeface="HGP創英角ｺﾞｼｯｸUB" pitchFamily="50" charset="-128"/>
              </a:rPr>
              <a:t>z39.50</a:t>
            </a:r>
          </a:p>
        </p:txBody>
      </p:sp>
      <p:sp>
        <p:nvSpPr>
          <p:cNvPr id="36" name="正方形/長方形 35"/>
          <p:cNvSpPr/>
          <p:nvPr/>
        </p:nvSpPr>
        <p:spPr bwMode="auto">
          <a:xfrm>
            <a:off x="7491848" y="5223662"/>
            <a:ext cx="1063503" cy="332345"/>
          </a:xfrm>
          <a:prstGeom prst="rect">
            <a:avLst/>
          </a:prstGeom>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923" b="1" dirty="0">
                <a:solidFill>
                  <a:prstClr val="white"/>
                </a:solidFill>
              </a:rPr>
              <a:t>リンクリゾルバ</a:t>
            </a:r>
            <a:endParaRPr lang="en-US" altLang="ja-JP" sz="923" b="1" dirty="0">
              <a:solidFill>
                <a:prstClr val="white"/>
              </a:solidFill>
            </a:endParaRPr>
          </a:p>
          <a:p>
            <a:pPr algn="ctr">
              <a:defRPr/>
            </a:pPr>
            <a:r>
              <a:rPr lang="ja-JP" altLang="en-US" sz="923" b="1" dirty="0">
                <a:solidFill>
                  <a:prstClr val="white"/>
                </a:solidFill>
              </a:rPr>
              <a:t>（</a:t>
            </a:r>
            <a:r>
              <a:rPr lang="en-US" altLang="ja-JP" sz="923" b="1" dirty="0">
                <a:solidFill>
                  <a:prstClr val="white"/>
                </a:solidFill>
              </a:rPr>
              <a:t>SFX</a:t>
            </a:r>
            <a:r>
              <a:rPr lang="ja-JP" altLang="en-US" sz="923" b="1" dirty="0">
                <a:solidFill>
                  <a:prstClr val="white"/>
                </a:solidFill>
              </a:rPr>
              <a:t>）</a:t>
            </a:r>
            <a:endParaRPr lang="en-US" altLang="ja-JP" sz="923" b="1" dirty="0">
              <a:solidFill>
                <a:prstClr val="white"/>
              </a:solidFill>
            </a:endParaRPr>
          </a:p>
        </p:txBody>
      </p:sp>
      <p:cxnSp>
        <p:nvCxnSpPr>
          <p:cNvPr id="37" name="直線コネクタ 36"/>
          <p:cNvCxnSpPr>
            <a:stCxn id="36" idx="0"/>
            <a:endCxn id="49" idx="3"/>
          </p:cNvCxnSpPr>
          <p:nvPr/>
        </p:nvCxnSpPr>
        <p:spPr bwMode="auto">
          <a:xfrm rot="5400000" flipH="1" flipV="1">
            <a:off x="7977266" y="4885304"/>
            <a:ext cx="384690" cy="292025"/>
          </a:xfrm>
          <a:prstGeom prst="line">
            <a:avLst/>
          </a:prstGeom>
          <a:ln/>
        </p:spPr>
        <p:style>
          <a:lnRef idx="1">
            <a:schemeClr val="accent6"/>
          </a:lnRef>
          <a:fillRef idx="3">
            <a:schemeClr val="accent6"/>
          </a:fillRef>
          <a:effectRef idx="2">
            <a:schemeClr val="accent6"/>
          </a:effectRef>
          <a:fontRef idx="minor">
            <a:schemeClr val="lt1"/>
          </a:fontRef>
        </p:style>
      </p:cxnSp>
      <p:sp>
        <p:nvSpPr>
          <p:cNvPr id="38" name="テキスト ボックス 42"/>
          <p:cNvSpPr txBox="1">
            <a:spLocks noChangeArrowheads="1"/>
          </p:cNvSpPr>
          <p:nvPr/>
        </p:nvSpPr>
        <p:spPr bwMode="auto">
          <a:xfrm>
            <a:off x="7824192" y="4891318"/>
            <a:ext cx="753732" cy="262829"/>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108" b="1" dirty="0" err="1">
                <a:solidFill>
                  <a:srgbClr val="0070C0"/>
                </a:solidFill>
                <a:latin typeface="HGP創英角ｺﾞｼｯｸUB" pitchFamily="50" charset="-128"/>
                <a:ea typeface="HGP創英角ｺﾞｼｯｸUB" pitchFamily="50" charset="-128"/>
              </a:rPr>
              <a:t>OpenURL</a:t>
            </a:r>
            <a:endParaRPr lang="ja-JP" altLang="en-US" sz="1108" b="1" dirty="0">
              <a:solidFill>
                <a:srgbClr val="0070C0"/>
              </a:solidFill>
              <a:latin typeface="HGP創英角ｺﾞｼｯｸUB" pitchFamily="50" charset="-128"/>
              <a:ea typeface="HGP創英角ｺﾞｼｯｸUB" pitchFamily="50" charset="-128"/>
            </a:endParaRPr>
          </a:p>
        </p:txBody>
      </p:sp>
      <p:sp>
        <p:nvSpPr>
          <p:cNvPr id="41" name="正方形/長方形 40"/>
          <p:cNvSpPr/>
          <p:nvPr/>
        </p:nvSpPr>
        <p:spPr bwMode="auto">
          <a:xfrm>
            <a:off x="7225973" y="1434934"/>
            <a:ext cx="1063503" cy="531751"/>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ja-JP" sz="1108" b="1" dirty="0">
                <a:solidFill>
                  <a:prstClr val="white"/>
                </a:solidFill>
              </a:rPr>
              <a:t>SSO</a:t>
            </a:r>
          </a:p>
          <a:p>
            <a:pPr algn="ctr">
              <a:defRPr/>
            </a:pPr>
            <a:r>
              <a:rPr lang="en-US" altLang="ja-JP" sz="1108" b="1" dirty="0">
                <a:solidFill>
                  <a:prstClr val="white"/>
                </a:solidFill>
              </a:rPr>
              <a:t>(Shibboleth)</a:t>
            </a:r>
          </a:p>
        </p:txBody>
      </p:sp>
      <p:sp>
        <p:nvSpPr>
          <p:cNvPr id="43" name="テキスト ボックス 49"/>
          <p:cNvSpPr txBox="1">
            <a:spLocks noChangeArrowheads="1"/>
          </p:cNvSpPr>
          <p:nvPr/>
        </p:nvSpPr>
        <p:spPr bwMode="auto">
          <a:xfrm>
            <a:off x="9087101" y="1235526"/>
            <a:ext cx="1446230"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サービス開始：</a:t>
            </a:r>
            <a:r>
              <a:rPr lang="en-US" altLang="ja-JP" sz="1015" b="1" dirty="0">
                <a:solidFill>
                  <a:srgbClr val="0070C0"/>
                </a:solidFill>
                <a:latin typeface="HGP創英角ｺﾞｼｯｸUB" pitchFamily="50" charset="-128"/>
                <a:ea typeface="HGP創英角ｺﾞｼｯｸUB" pitchFamily="50" charset="-128"/>
              </a:rPr>
              <a:t>H24.1</a:t>
            </a:r>
            <a:r>
              <a:rPr lang="ja-JP" altLang="en-US" sz="1015" b="1" dirty="0">
                <a:solidFill>
                  <a:srgbClr val="0070C0"/>
                </a:solidFill>
                <a:latin typeface="HGP創英角ｺﾞｼｯｸUB" pitchFamily="50" charset="-128"/>
                <a:ea typeface="HGP創英角ｺﾞｼｯｸUB" pitchFamily="50" charset="-128"/>
              </a:rPr>
              <a:t>月</a:t>
            </a:r>
          </a:p>
        </p:txBody>
      </p:sp>
      <p:sp>
        <p:nvSpPr>
          <p:cNvPr id="44" name="テキスト ボックス 50"/>
          <p:cNvSpPr txBox="1">
            <a:spLocks noChangeArrowheads="1"/>
          </p:cNvSpPr>
          <p:nvPr/>
        </p:nvSpPr>
        <p:spPr bwMode="auto">
          <a:xfrm>
            <a:off x="8887695" y="3096656"/>
            <a:ext cx="1314784"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サービス開始：</a:t>
            </a:r>
            <a:r>
              <a:rPr lang="en-US" altLang="ja-JP" sz="1015" b="1" dirty="0">
                <a:solidFill>
                  <a:srgbClr val="0070C0"/>
                </a:solidFill>
                <a:latin typeface="HGP創英角ｺﾞｼｯｸUB" pitchFamily="50" charset="-128"/>
                <a:ea typeface="HGP創英角ｺﾞｼｯｸUB" pitchFamily="50" charset="-128"/>
              </a:rPr>
              <a:t>H24.1</a:t>
            </a:r>
            <a:endParaRPr lang="ja-JP" altLang="en-US" sz="1015" b="1" dirty="0">
              <a:solidFill>
                <a:srgbClr val="0070C0"/>
              </a:solidFill>
              <a:latin typeface="HGP創英角ｺﾞｼｯｸUB" pitchFamily="50" charset="-128"/>
              <a:ea typeface="HGP創英角ｺﾞｼｯｸUB" pitchFamily="50" charset="-128"/>
            </a:endParaRPr>
          </a:p>
        </p:txBody>
      </p:sp>
      <p:sp>
        <p:nvSpPr>
          <p:cNvPr id="45" name="テキスト ボックス 51"/>
          <p:cNvSpPr txBox="1">
            <a:spLocks noChangeArrowheads="1"/>
          </p:cNvSpPr>
          <p:nvPr/>
        </p:nvSpPr>
        <p:spPr bwMode="auto">
          <a:xfrm>
            <a:off x="7292441" y="1235526"/>
            <a:ext cx="1314784"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サービス開始：</a:t>
            </a:r>
            <a:r>
              <a:rPr lang="en-US" altLang="ja-JP" sz="1015" b="1" dirty="0">
                <a:solidFill>
                  <a:srgbClr val="0070C0"/>
                </a:solidFill>
                <a:latin typeface="HGP創英角ｺﾞｼｯｸUB" pitchFamily="50" charset="-128"/>
                <a:ea typeface="HGP創英角ｺﾞｼｯｸUB" pitchFamily="50" charset="-128"/>
              </a:rPr>
              <a:t>H24.1</a:t>
            </a:r>
            <a:endParaRPr lang="ja-JP" altLang="en-US" sz="1015" b="1" dirty="0">
              <a:solidFill>
                <a:srgbClr val="0070C0"/>
              </a:solidFill>
              <a:latin typeface="HGP創英角ｺﾞｼｯｸUB" pitchFamily="50" charset="-128"/>
              <a:ea typeface="HGP創英角ｺﾞｼｯｸUB" pitchFamily="50" charset="-128"/>
            </a:endParaRPr>
          </a:p>
        </p:txBody>
      </p:sp>
      <p:sp>
        <p:nvSpPr>
          <p:cNvPr id="46" name="テキスト ボックス 52"/>
          <p:cNvSpPr txBox="1">
            <a:spLocks noChangeArrowheads="1"/>
          </p:cNvSpPr>
          <p:nvPr/>
        </p:nvSpPr>
        <p:spPr bwMode="auto">
          <a:xfrm>
            <a:off x="2639617" y="3163124"/>
            <a:ext cx="1221809"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サービス開始：未定</a:t>
            </a:r>
          </a:p>
        </p:txBody>
      </p:sp>
      <p:sp>
        <p:nvSpPr>
          <p:cNvPr id="47" name="テキスト ボックス 45"/>
          <p:cNvSpPr txBox="1">
            <a:spLocks noChangeArrowheads="1"/>
          </p:cNvSpPr>
          <p:nvPr/>
        </p:nvSpPr>
        <p:spPr bwMode="auto">
          <a:xfrm>
            <a:off x="4567215" y="1634339"/>
            <a:ext cx="1314784"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サービス開始：</a:t>
            </a:r>
            <a:r>
              <a:rPr lang="en-US" altLang="ja-JP" sz="1015" b="1" dirty="0">
                <a:solidFill>
                  <a:srgbClr val="0070C0"/>
                </a:solidFill>
                <a:latin typeface="HGP創英角ｺﾞｼｯｸUB" pitchFamily="50" charset="-128"/>
                <a:ea typeface="HGP創英角ｺﾞｼｯｸUB" pitchFamily="50" charset="-128"/>
              </a:rPr>
              <a:t>H24.1</a:t>
            </a:r>
          </a:p>
        </p:txBody>
      </p:sp>
      <p:cxnSp>
        <p:nvCxnSpPr>
          <p:cNvPr id="48" name="直線コネクタ 47"/>
          <p:cNvCxnSpPr>
            <a:stCxn id="9" idx="1"/>
            <a:endCxn id="8" idx="6"/>
          </p:cNvCxnSpPr>
          <p:nvPr/>
        </p:nvCxnSpPr>
        <p:spPr bwMode="auto">
          <a:xfrm rot="10800000">
            <a:off x="6894110" y="3628890"/>
            <a:ext cx="863615" cy="108989"/>
          </a:xfrm>
          <a:prstGeom prst="line">
            <a:avLst/>
          </a:prstGeom>
          <a:ln/>
        </p:spPr>
        <p:style>
          <a:lnRef idx="1">
            <a:schemeClr val="accent6"/>
          </a:lnRef>
          <a:fillRef idx="3">
            <a:schemeClr val="accent6"/>
          </a:fillRef>
          <a:effectRef idx="2">
            <a:schemeClr val="accent6"/>
          </a:effectRef>
          <a:fontRef idx="minor">
            <a:schemeClr val="lt1"/>
          </a:fontRef>
        </p:style>
      </p:cxnSp>
      <p:sp>
        <p:nvSpPr>
          <p:cNvPr id="49" name="フローチャート : 和接合 48"/>
          <p:cNvSpPr/>
          <p:nvPr/>
        </p:nvSpPr>
        <p:spPr bwMode="auto">
          <a:xfrm>
            <a:off x="8023599" y="4492503"/>
            <a:ext cx="1994068" cy="405912"/>
          </a:xfrm>
          <a:prstGeom prst="flowChartSummingJunction">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292" dirty="0">
                <a:solidFill>
                  <a:prstClr val="white"/>
                </a:solidFill>
              </a:rPr>
              <a:t>インターネット</a:t>
            </a:r>
          </a:p>
        </p:txBody>
      </p:sp>
      <p:cxnSp>
        <p:nvCxnSpPr>
          <p:cNvPr id="50" name="直線コネクタ 49"/>
          <p:cNvCxnSpPr>
            <a:stCxn id="9" idx="2"/>
            <a:endCxn id="49" idx="0"/>
          </p:cNvCxnSpPr>
          <p:nvPr/>
        </p:nvCxnSpPr>
        <p:spPr bwMode="auto">
          <a:xfrm rot="16200000" flipH="1">
            <a:off x="8864227" y="4336097"/>
            <a:ext cx="246344" cy="66469"/>
          </a:xfrm>
          <a:prstGeom prst="line">
            <a:avLst/>
          </a:prstGeom>
          <a:ln/>
        </p:spPr>
        <p:style>
          <a:lnRef idx="1">
            <a:schemeClr val="accent6"/>
          </a:lnRef>
          <a:fillRef idx="3">
            <a:schemeClr val="accent6"/>
          </a:fillRef>
          <a:effectRef idx="2">
            <a:schemeClr val="accent6"/>
          </a:effectRef>
          <a:fontRef idx="minor">
            <a:schemeClr val="lt1"/>
          </a:fontRef>
        </p:style>
      </p:cxnSp>
      <p:sp>
        <p:nvSpPr>
          <p:cNvPr id="53" name="テキスト ボックス 130"/>
          <p:cNvSpPr txBox="1">
            <a:spLocks noChangeArrowheads="1"/>
          </p:cNvSpPr>
          <p:nvPr/>
        </p:nvSpPr>
        <p:spPr bwMode="auto">
          <a:xfrm>
            <a:off x="6494815" y="4027220"/>
            <a:ext cx="630301"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015" b="1" dirty="0">
                <a:solidFill>
                  <a:srgbClr val="0070C0"/>
                </a:solidFill>
                <a:latin typeface="Calibri" pitchFamily="34" charset="0"/>
              </a:rPr>
              <a:t>H23.5</a:t>
            </a:r>
            <a:r>
              <a:rPr lang="ja-JP" altLang="en-US" sz="1015" b="1" dirty="0">
                <a:solidFill>
                  <a:srgbClr val="0070C0"/>
                </a:solidFill>
                <a:latin typeface="Calibri" pitchFamily="34" charset="0"/>
              </a:rPr>
              <a:t>月</a:t>
            </a:r>
          </a:p>
        </p:txBody>
      </p:sp>
      <p:sp>
        <p:nvSpPr>
          <p:cNvPr id="58" name="テキスト ボックス 57"/>
          <p:cNvSpPr txBox="1">
            <a:spLocks noChangeArrowheads="1"/>
          </p:cNvSpPr>
          <p:nvPr/>
        </p:nvSpPr>
        <p:spPr bwMode="auto">
          <a:xfrm>
            <a:off x="4035464" y="4558973"/>
            <a:ext cx="930565" cy="262829"/>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fontAlgn="base">
              <a:spcBef>
                <a:spcPct val="0"/>
              </a:spcBef>
              <a:spcAft>
                <a:spcPct val="0"/>
              </a:spcAft>
            </a:pPr>
            <a:r>
              <a:rPr lang="en-US" altLang="ja-JP" sz="1108" b="1" dirty="0">
                <a:solidFill>
                  <a:srgbClr val="0070C0"/>
                </a:solidFill>
                <a:latin typeface="HGP創英角ｺﾞｼｯｸUB" pitchFamily="50" charset="-128"/>
                <a:ea typeface="HGP創英角ｺﾞｼｯｸUB" pitchFamily="50" charset="-128"/>
              </a:rPr>
              <a:t>OAI-PMH</a:t>
            </a:r>
            <a:endParaRPr lang="ja-JP" altLang="en-US" sz="1108" b="1" dirty="0">
              <a:solidFill>
                <a:srgbClr val="0070C0"/>
              </a:solidFill>
              <a:latin typeface="HGP創英角ｺﾞｼｯｸUB" pitchFamily="50" charset="-128"/>
              <a:ea typeface="HGP創英角ｺﾞｼｯｸUB" pitchFamily="50" charset="-128"/>
            </a:endParaRPr>
          </a:p>
        </p:txBody>
      </p:sp>
      <p:cxnSp>
        <p:nvCxnSpPr>
          <p:cNvPr id="59" name="直線コネクタ 58"/>
          <p:cNvCxnSpPr>
            <a:stCxn id="64" idx="3"/>
          </p:cNvCxnSpPr>
          <p:nvPr/>
        </p:nvCxnSpPr>
        <p:spPr bwMode="auto">
          <a:xfrm flipV="1">
            <a:off x="3569907" y="3894284"/>
            <a:ext cx="2459625" cy="603412"/>
          </a:xfrm>
          <a:prstGeom prst="line">
            <a:avLst/>
          </a:prstGeom>
          <a:ln/>
        </p:spPr>
        <p:style>
          <a:lnRef idx="1">
            <a:schemeClr val="accent6"/>
          </a:lnRef>
          <a:fillRef idx="3">
            <a:schemeClr val="accent6"/>
          </a:fillRef>
          <a:effectRef idx="2">
            <a:schemeClr val="accent6"/>
          </a:effectRef>
          <a:fontRef idx="minor">
            <a:schemeClr val="lt1"/>
          </a:fontRef>
        </p:style>
      </p:cxnSp>
      <p:sp>
        <p:nvSpPr>
          <p:cNvPr id="63" name="テキスト ボックス 66"/>
          <p:cNvSpPr txBox="1">
            <a:spLocks noChangeArrowheads="1"/>
          </p:cNvSpPr>
          <p:nvPr/>
        </p:nvSpPr>
        <p:spPr bwMode="auto">
          <a:xfrm>
            <a:off x="4234870" y="3429000"/>
            <a:ext cx="715260"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015" b="1" dirty="0">
                <a:solidFill>
                  <a:srgbClr val="0070C0"/>
                </a:solidFill>
                <a:latin typeface="HGP創英角ｺﾞｼｯｸUB" pitchFamily="50" charset="-128"/>
                <a:ea typeface="HGP創英角ｺﾞｼｯｸUB" pitchFamily="50" charset="-128"/>
              </a:rPr>
              <a:t>OAI-PMH</a:t>
            </a:r>
            <a:endParaRPr lang="ja-JP" altLang="en-US" sz="1015" b="1" dirty="0">
              <a:solidFill>
                <a:srgbClr val="0070C0"/>
              </a:solidFill>
              <a:latin typeface="HGP創英角ｺﾞｼｯｸUB" pitchFamily="50" charset="-128"/>
              <a:ea typeface="HGP創英角ｺﾞｼｯｸUB" pitchFamily="50" charset="-128"/>
            </a:endParaRPr>
          </a:p>
        </p:txBody>
      </p:sp>
      <p:sp>
        <p:nvSpPr>
          <p:cNvPr id="64" name="正方形/長方形 63"/>
          <p:cNvSpPr/>
          <p:nvPr/>
        </p:nvSpPr>
        <p:spPr bwMode="auto">
          <a:xfrm>
            <a:off x="2041878" y="4170544"/>
            <a:ext cx="1528029" cy="654305"/>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015" b="1" dirty="0">
                <a:solidFill>
                  <a:srgbClr val="FFFFFF"/>
                </a:solidFill>
              </a:rPr>
              <a:t>デジタルコレクション</a:t>
            </a:r>
            <a:endParaRPr lang="en-US" altLang="ja-JP" sz="1015" b="1" dirty="0">
              <a:solidFill>
                <a:srgbClr val="FFFFFF"/>
              </a:solidFill>
            </a:endParaRPr>
          </a:p>
          <a:p>
            <a:pPr algn="ctr">
              <a:defRPr/>
            </a:pPr>
            <a:r>
              <a:rPr lang="ja-JP" altLang="en-US" sz="1015" b="1" dirty="0">
                <a:solidFill>
                  <a:srgbClr val="FFFFFF"/>
                </a:solidFill>
              </a:rPr>
              <a:t>近代デジタルライブラリー</a:t>
            </a:r>
            <a:endParaRPr lang="en-US" altLang="ja-JP" sz="1015" b="1" dirty="0">
              <a:solidFill>
                <a:srgbClr val="FFFFFF"/>
              </a:solidFill>
            </a:endParaRPr>
          </a:p>
        </p:txBody>
      </p:sp>
      <p:sp>
        <p:nvSpPr>
          <p:cNvPr id="65" name="正方形/長方形 64"/>
          <p:cNvSpPr/>
          <p:nvPr/>
        </p:nvSpPr>
        <p:spPr bwMode="auto">
          <a:xfrm>
            <a:off x="2107866" y="1634339"/>
            <a:ext cx="930565" cy="598220"/>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lIns="0" tIns="0" rIns="0" bIns="0" anchor="ctr"/>
          <a:lstStyle/>
          <a:p>
            <a:pPr algn="ctr">
              <a:defRPr/>
            </a:pPr>
            <a:r>
              <a:rPr lang="ja-JP" altLang="en-US" sz="1050" b="1" dirty="0">
                <a:solidFill>
                  <a:schemeClr val="bg1"/>
                </a:solidFill>
              </a:rPr>
              <a:t>データ</a:t>
            </a:r>
            <a:endParaRPr lang="en-US" altLang="ja-JP" sz="1050" b="1" dirty="0">
              <a:solidFill>
                <a:schemeClr val="bg1"/>
              </a:solidFill>
            </a:endParaRPr>
          </a:p>
          <a:p>
            <a:pPr algn="ctr">
              <a:defRPr/>
            </a:pPr>
            <a:r>
              <a:rPr lang="ja-JP" altLang="en-US" sz="1050" b="1" dirty="0">
                <a:solidFill>
                  <a:schemeClr val="bg1"/>
                </a:solidFill>
              </a:rPr>
              <a:t>プロバイダ</a:t>
            </a:r>
            <a:endParaRPr lang="en-US" altLang="ja-JP" sz="1050" b="1" dirty="0">
              <a:solidFill>
                <a:schemeClr val="bg1"/>
              </a:solidFill>
            </a:endParaRPr>
          </a:p>
        </p:txBody>
      </p:sp>
      <p:sp>
        <p:nvSpPr>
          <p:cNvPr id="66" name="正方形/長方形 65"/>
          <p:cNvSpPr/>
          <p:nvPr/>
        </p:nvSpPr>
        <p:spPr bwMode="auto">
          <a:xfrm>
            <a:off x="2107866" y="2299028"/>
            <a:ext cx="930565" cy="598220"/>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lIns="0" tIns="0" rIns="0" bIns="0" anchor="ctr"/>
          <a:lstStyle/>
          <a:p>
            <a:pPr algn="ctr">
              <a:defRPr/>
            </a:pPr>
            <a:r>
              <a:rPr lang="ja-JP" altLang="en-US" sz="923" b="1" dirty="0">
                <a:solidFill>
                  <a:schemeClr val="bg1"/>
                </a:solidFill>
              </a:rPr>
              <a:t>その他</a:t>
            </a:r>
            <a:endParaRPr lang="en-US" altLang="ja-JP" sz="923" b="1" dirty="0">
              <a:solidFill>
                <a:schemeClr val="bg1"/>
              </a:solidFill>
            </a:endParaRPr>
          </a:p>
          <a:p>
            <a:pPr algn="ctr">
              <a:defRPr/>
            </a:pPr>
            <a:r>
              <a:rPr lang="ja-JP" altLang="en-US" sz="923" b="1" dirty="0">
                <a:solidFill>
                  <a:schemeClr val="bg1"/>
                </a:solidFill>
              </a:rPr>
              <a:t>システム</a:t>
            </a:r>
            <a:endParaRPr lang="en-US" altLang="ja-JP" sz="923" b="1" dirty="0">
              <a:solidFill>
                <a:schemeClr val="bg1"/>
              </a:solidFill>
            </a:endParaRPr>
          </a:p>
        </p:txBody>
      </p:sp>
      <p:cxnSp>
        <p:nvCxnSpPr>
          <p:cNvPr id="67" name="直線コネクタ 17"/>
          <p:cNvCxnSpPr>
            <a:cxnSpLocks noChangeShapeType="1"/>
            <a:stCxn id="65" idx="3"/>
            <a:endCxn id="11" idx="1"/>
          </p:cNvCxnSpPr>
          <p:nvPr/>
        </p:nvCxnSpPr>
        <p:spPr bwMode="auto">
          <a:xfrm>
            <a:off x="3038430" y="1933450"/>
            <a:ext cx="1079402" cy="531751"/>
          </a:xfrm>
          <a:prstGeom prst="line">
            <a:avLst/>
          </a:prstGeom>
          <a:ln>
            <a:headEnd/>
            <a:tailEnd/>
          </a:ln>
        </p:spPr>
        <p:style>
          <a:lnRef idx="1">
            <a:schemeClr val="accent6"/>
          </a:lnRef>
          <a:fillRef idx="3">
            <a:schemeClr val="accent6"/>
          </a:fillRef>
          <a:effectRef idx="2">
            <a:schemeClr val="accent6"/>
          </a:effectRef>
          <a:fontRef idx="minor">
            <a:schemeClr val="lt1"/>
          </a:fontRef>
        </p:style>
      </p:cxnSp>
      <p:cxnSp>
        <p:nvCxnSpPr>
          <p:cNvPr id="71" name="直線コネクタ 17"/>
          <p:cNvCxnSpPr>
            <a:cxnSpLocks noChangeShapeType="1"/>
            <a:stCxn id="66" idx="3"/>
            <a:endCxn id="11" idx="1"/>
          </p:cNvCxnSpPr>
          <p:nvPr/>
        </p:nvCxnSpPr>
        <p:spPr bwMode="auto">
          <a:xfrm flipV="1">
            <a:off x="3038430" y="2465200"/>
            <a:ext cx="1079402" cy="132938"/>
          </a:xfrm>
          <a:prstGeom prst="line">
            <a:avLst/>
          </a:prstGeom>
          <a:ln>
            <a:headEnd/>
            <a:tailEnd/>
          </a:ln>
        </p:spPr>
        <p:style>
          <a:lnRef idx="1">
            <a:schemeClr val="accent6"/>
          </a:lnRef>
          <a:fillRef idx="3">
            <a:schemeClr val="accent6"/>
          </a:fillRef>
          <a:effectRef idx="2">
            <a:schemeClr val="accent6"/>
          </a:effectRef>
          <a:fontRef idx="minor">
            <a:schemeClr val="lt1"/>
          </a:fontRef>
        </p:style>
      </p:cxnSp>
      <p:sp>
        <p:nvSpPr>
          <p:cNvPr id="69" name="テキスト ボックス 51"/>
          <p:cNvSpPr txBox="1">
            <a:spLocks noChangeArrowheads="1"/>
          </p:cNvSpPr>
          <p:nvPr/>
        </p:nvSpPr>
        <p:spPr bwMode="auto">
          <a:xfrm>
            <a:off x="9205684" y="2166091"/>
            <a:ext cx="1462316"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サービス開始：</a:t>
            </a:r>
            <a:r>
              <a:rPr lang="en-US" altLang="ja-JP" sz="1015" b="1" dirty="0">
                <a:solidFill>
                  <a:srgbClr val="0070C0"/>
                </a:solidFill>
                <a:latin typeface="HGP創英角ｺﾞｼｯｸUB" pitchFamily="50" charset="-128"/>
                <a:ea typeface="HGP創英角ｺﾞｼｯｸUB" pitchFamily="50" charset="-128"/>
              </a:rPr>
              <a:t>H24.1</a:t>
            </a:r>
            <a:endParaRPr lang="ja-JP" altLang="en-US" sz="1015" b="1" dirty="0">
              <a:solidFill>
                <a:srgbClr val="0070C0"/>
              </a:solidFill>
              <a:latin typeface="HGP創英角ｺﾞｼｯｸUB" pitchFamily="50" charset="-128"/>
              <a:ea typeface="HGP創英角ｺﾞｼｯｸUB" pitchFamily="50" charset="-128"/>
            </a:endParaRPr>
          </a:p>
        </p:txBody>
      </p:sp>
      <p:cxnSp>
        <p:nvCxnSpPr>
          <p:cNvPr id="148" name="直線コネクタ 17"/>
          <p:cNvCxnSpPr>
            <a:cxnSpLocks noChangeShapeType="1"/>
            <a:stCxn id="41" idx="2"/>
          </p:cNvCxnSpPr>
          <p:nvPr/>
        </p:nvCxnSpPr>
        <p:spPr bwMode="auto">
          <a:xfrm rot="5400000">
            <a:off x="6760689" y="1900217"/>
            <a:ext cx="930567" cy="1063503"/>
          </a:xfrm>
          <a:prstGeom prst="line">
            <a:avLst/>
          </a:prstGeom>
          <a:ln>
            <a:headEnd/>
            <a:tailEnd/>
          </a:ln>
        </p:spPr>
        <p:style>
          <a:lnRef idx="1">
            <a:schemeClr val="accent6"/>
          </a:lnRef>
          <a:fillRef idx="3">
            <a:schemeClr val="accent6"/>
          </a:fillRef>
          <a:effectRef idx="2">
            <a:schemeClr val="accent6"/>
          </a:effectRef>
          <a:fontRef idx="minor">
            <a:schemeClr val="lt1"/>
          </a:fontRef>
        </p:style>
      </p:cxnSp>
      <p:sp>
        <p:nvSpPr>
          <p:cNvPr id="191" name="正方形/長方形 190"/>
          <p:cNvSpPr/>
          <p:nvPr/>
        </p:nvSpPr>
        <p:spPr bwMode="auto">
          <a:xfrm>
            <a:off x="6029532" y="1434934"/>
            <a:ext cx="1063503" cy="531751"/>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108" b="1" dirty="0">
                <a:solidFill>
                  <a:prstClr val="white"/>
                </a:solidFill>
              </a:rPr>
              <a:t>ＮＤＬ</a:t>
            </a:r>
            <a:endParaRPr lang="en-US" altLang="ja-JP" sz="1108" b="1" dirty="0">
              <a:solidFill>
                <a:prstClr val="white"/>
              </a:solidFill>
            </a:endParaRPr>
          </a:p>
          <a:p>
            <a:pPr algn="ctr">
              <a:defRPr/>
            </a:pPr>
            <a:r>
              <a:rPr lang="ja-JP" altLang="en-US" sz="1108" b="1" dirty="0">
                <a:solidFill>
                  <a:prstClr val="white"/>
                </a:solidFill>
              </a:rPr>
              <a:t>ホームページ</a:t>
            </a:r>
            <a:endParaRPr lang="en-US" altLang="ja-JP" sz="1108" b="1" dirty="0">
              <a:solidFill>
                <a:prstClr val="white"/>
              </a:solidFill>
            </a:endParaRPr>
          </a:p>
        </p:txBody>
      </p:sp>
      <p:sp>
        <p:nvSpPr>
          <p:cNvPr id="185" name="テキスト ボックス 51"/>
          <p:cNvSpPr txBox="1">
            <a:spLocks noChangeArrowheads="1"/>
          </p:cNvSpPr>
          <p:nvPr/>
        </p:nvSpPr>
        <p:spPr bwMode="auto">
          <a:xfrm>
            <a:off x="5963062" y="1235526"/>
            <a:ext cx="1314784"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ja-JP" altLang="en-US" sz="1015" b="1" dirty="0">
                <a:solidFill>
                  <a:srgbClr val="0070C0"/>
                </a:solidFill>
                <a:latin typeface="HGP創英角ｺﾞｼｯｸUB" pitchFamily="50" charset="-128"/>
                <a:ea typeface="HGP創英角ｺﾞｼｯｸUB" pitchFamily="50" charset="-128"/>
              </a:rPr>
              <a:t>サービス開始：</a:t>
            </a:r>
            <a:r>
              <a:rPr lang="en-US" altLang="ja-JP" sz="1015" b="1" dirty="0">
                <a:solidFill>
                  <a:srgbClr val="0070C0"/>
                </a:solidFill>
                <a:latin typeface="HGP創英角ｺﾞｼｯｸUB" pitchFamily="50" charset="-128"/>
                <a:ea typeface="HGP創英角ｺﾞｼｯｸUB" pitchFamily="50" charset="-128"/>
              </a:rPr>
              <a:t>H24.1</a:t>
            </a:r>
            <a:endParaRPr lang="ja-JP" altLang="en-US" sz="1015" b="1" dirty="0">
              <a:solidFill>
                <a:srgbClr val="0070C0"/>
              </a:solidFill>
              <a:latin typeface="HGP創英角ｺﾞｼｯｸUB" pitchFamily="50" charset="-128"/>
              <a:ea typeface="HGP創英角ｺﾞｼｯｸUB" pitchFamily="50" charset="-128"/>
            </a:endParaRPr>
          </a:p>
        </p:txBody>
      </p:sp>
      <p:cxnSp>
        <p:nvCxnSpPr>
          <p:cNvPr id="194" name="直線コネクタ 17"/>
          <p:cNvCxnSpPr>
            <a:cxnSpLocks noChangeShapeType="1"/>
          </p:cNvCxnSpPr>
          <p:nvPr/>
        </p:nvCxnSpPr>
        <p:spPr bwMode="auto">
          <a:xfrm rot="5400000">
            <a:off x="6096000" y="2299030"/>
            <a:ext cx="797629" cy="132938"/>
          </a:xfrm>
          <a:prstGeom prst="line">
            <a:avLst/>
          </a:prstGeom>
          <a:ln>
            <a:headEnd/>
            <a:tailEnd/>
          </a:ln>
        </p:spPr>
        <p:style>
          <a:lnRef idx="1">
            <a:schemeClr val="accent6"/>
          </a:lnRef>
          <a:fillRef idx="3">
            <a:schemeClr val="accent6"/>
          </a:fillRef>
          <a:effectRef idx="2">
            <a:schemeClr val="accent6"/>
          </a:effectRef>
          <a:fontRef idx="minor">
            <a:schemeClr val="lt1"/>
          </a:fontRef>
        </p:style>
      </p:cxnSp>
      <p:sp>
        <p:nvSpPr>
          <p:cNvPr id="199" name="テキスト ボックス 66"/>
          <p:cNvSpPr txBox="1">
            <a:spLocks noChangeArrowheads="1"/>
          </p:cNvSpPr>
          <p:nvPr/>
        </p:nvSpPr>
        <p:spPr bwMode="auto">
          <a:xfrm>
            <a:off x="6960096" y="3561938"/>
            <a:ext cx="715260"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none">
            <a:spAutoFit/>
          </a:bodyPr>
          <a:lstStyle/>
          <a:p>
            <a:pPr fontAlgn="base">
              <a:spcBef>
                <a:spcPct val="0"/>
              </a:spcBef>
              <a:spcAft>
                <a:spcPct val="0"/>
              </a:spcAft>
            </a:pPr>
            <a:r>
              <a:rPr lang="en-US" altLang="ja-JP" sz="1015" b="1" dirty="0">
                <a:solidFill>
                  <a:srgbClr val="0070C0"/>
                </a:solidFill>
                <a:latin typeface="HGP創英角ｺﾞｼｯｸUB" pitchFamily="50" charset="-128"/>
                <a:ea typeface="HGP創英角ｺﾞｼｯｸUB" pitchFamily="50" charset="-128"/>
              </a:rPr>
              <a:t>OAI-PMH</a:t>
            </a:r>
            <a:endParaRPr lang="ja-JP" altLang="en-US" sz="1015" b="1" dirty="0">
              <a:solidFill>
                <a:srgbClr val="0070C0"/>
              </a:solidFill>
              <a:latin typeface="HGP創英角ｺﾞｼｯｸUB" pitchFamily="50" charset="-128"/>
              <a:ea typeface="HGP創英角ｺﾞｼｯｸUB" pitchFamily="50" charset="-128"/>
            </a:endParaRPr>
          </a:p>
        </p:txBody>
      </p:sp>
      <p:sp>
        <p:nvSpPr>
          <p:cNvPr id="200" name="テキスト ボックス 16"/>
          <p:cNvSpPr txBox="1">
            <a:spLocks noChangeArrowheads="1"/>
          </p:cNvSpPr>
          <p:nvPr/>
        </p:nvSpPr>
        <p:spPr bwMode="auto">
          <a:xfrm>
            <a:off x="5165436" y="4758379"/>
            <a:ext cx="1635197" cy="24853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fontAlgn="base">
              <a:spcBef>
                <a:spcPct val="0"/>
              </a:spcBef>
              <a:spcAft>
                <a:spcPct val="0"/>
              </a:spcAft>
            </a:pPr>
            <a:r>
              <a:rPr lang="en-US" altLang="ja-JP" sz="1015" b="1" dirty="0">
                <a:solidFill>
                  <a:srgbClr val="0070C0"/>
                </a:solidFill>
                <a:latin typeface="HGP創英角ｺﾞｼｯｸUB" pitchFamily="50" charset="-128"/>
                <a:ea typeface="HGP創英角ｺﾞｼｯｸUB" pitchFamily="50" charset="-128"/>
              </a:rPr>
              <a:t>OAI-PMH</a:t>
            </a:r>
            <a:r>
              <a:rPr lang="ja-JP" altLang="en-US" sz="1015" b="1" dirty="0" err="1">
                <a:solidFill>
                  <a:srgbClr val="0070C0"/>
                </a:solidFill>
                <a:latin typeface="HGP創英角ｺﾞｼｯｸUB" pitchFamily="50" charset="-128"/>
                <a:ea typeface="HGP創英角ｺﾞｼｯｸUB" pitchFamily="50" charset="-128"/>
              </a:rPr>
              <a:t>、</a:t>
            </a:r>
            <a:r>
              <a:rPr lang="en-US" altLang="ja-JP" sz="1015" b="1" dirty="0" err="1">
                <a:solidFill>
                  <a:srgbClr val="0070C0"/>
                </a:solidFill>
                <a:latin typeface="HGP創英角ｺﾞｼｯｸUB" pitchFamily="50" charset="-128"/>
                <a:ea typeface="HGP創英角ｺﾞｼｯｸUB" pitchFamily="50" charset="-128"/>
              </a:rPr>
              <a:t>OpenSearch</a:t>
            </a:r>
            <a:endParaRPr lang="ja-JP" altLang="en-US" sz="1015" b="1" dirty="0">
              <a:solidFill>
                <a:srgbClr val="0070C0"/>
              </a:solidFill>
              <a:latin typeface="HGP創英角ｺﾞｼｯｸUB" pitchFamily="50" charset="-128"/>
              <a:ea typeface="HGP創英角ｺﾞｼｯｸUB" pitchFamily="50" charset="-128"/>
            </a:endParaRPr>
          </a:p>
        </p:txBody>
      </p:sp>
      <p:sp>
        <p:nvSpPr>
          <p:cNvPr id="60" name="正方形/長方形 59"/>
          <p:cNvSpPr/>
          <p:nvPr/>
        </p:nvSpPr>
        <p:spPr bwMode="auto">
          <a:xfrm>
            <a:off x="3250521" y="1085970"/>
            <a:ext cx="930565" cy="598220"/>
          </a:xfrm>
          <a:prstGeom prst="rect">
            <a:avLst/>
          </a:prstGeom>
          <a:solidFill>
            <a:schemeClr val="accent1"/>
          </a:solidFill>
          <a:ln>
            <a:solidFill>
              <a:schemeClr val="bg2">
                <a:lumMod val="75000"/>
                <a:lumOff val="25000"/>
              </a:schemeClr>
            </a:solidFill>
          </a:ln>
        </p:spPr>
        <p:style>
          <a:lnRef idx="1">
            <a:schemeClr val="accent6"/>
          </a:lnRef>
          <a:fillRef idx="3">
            <a:schemeClr val="accent6"/>
          </a:fillRef>
          <a:effectRef idx="2">
            <a:schemeClr val="accent6"/>
          </a:effectRef>
          <a:fontRef idx="minor">
            <a:schemeClr val="lt1"/>
          </a:fontRef>
        </p:style>
        <p:txBody>
          <a:bodyPr lIns="0" tIns="0" rIns="0" bIns="0" anchor="ctr"/>
          <a:lstStyle/>
          <a:p>
            <a:pPr algn="ctr">
              <a:defRPr/>
            </a:pPr>
            <a:r>
              <a:rPr lang="ja-JP" altLang="en-US" sz="1400" b="1" dirty="0">
                <a:solidFill>
                  <a:schemeClr val="bg1"/>
                </a:solidFill>
              </a:rPr>
              <a:t>外部</a:t>
            </a:r>
            <a:endParaRPr lang="en-US" altLang="ja-JP" sz="1400" b="1" dirty="0">
              <a:solidFill>
                <a:schemeClr val="bg1"/>
              </a:solidFill>
            </a:endParaRPr>
          </a:p>
          <a:p>
            <a:pPr algn="ctr">
              <a:defRPr/>
            </a:pPr>
            <a:r>
              <a:rPr lang="ja-JP" altLang="en-US" sz="1400" b="1" dirty="0">
                <a:solidFill>
                  <a:schemeClr val="bg1"/>
                </a:solidFill>
              </a:rPr>
              <a:t>サービス</a:t>
            </a:r>
            <a:endParaRPr lang="en-US" altLang="ja-JP" sz="1400" b="1" dirty="0">
              <a:solidFill>
                <a:schemeClr val="bg1"/>
              </a:solidFill>
            </a:endParaRPr>
          </a:p>
        </p:txBody>
      </p:sp>
      <p:cxnSp>
        <p:nvCxnSpPr>
          <p:cNvPr id="61" name="直線コネクタ 17"/>
          <p:cNvCxnSpPr>
            <a:cxnSpLocks noChangeShapeType="1"/>
            <a:stCxn id="60" idx="2"/>
          </p:cNvCxnSpPr>
          <p:nvPr/>
        </p:nvCxnSpPr>
        <p:spPr bwMode="auto">
          <a:xfrm>
            <a:off x="3715803" y="1684191"/>
            <a:ext cx="1379774" cy="421711"/>
          </a:xfrm>
          <a:prstGeom prst="line">
            <a:avLst/>
          </a:prstGeom>
          <a:ln>
            <a:headEnd/>
            <a:tailEnd/>
          </a:ln>
        </p:spPr>
        <p:style>
          <a:lnRef idx="1">
            <a:schemeClr val="accent6"/>
          </a:lnRef>
          <a:fillRef idx="3">
            <a:schemeClr val="accent6"/>
          </a:fillRef>
          <a:effectRef idx="2">
            <a:schemeClr val="accent6"/>
          </a:effectRef>
          <a:fontRef idx="minor">
            <a:schemeClr val="lt1"/>
          </a:fontRef>
        </p:style>
      </p:cxnSp>
      <p:sp>
        <p:nvSpPr>
          <p:cNvPr id="62" name="正方形/長方形 61"/>
          <p:cNvSpPr/>
          <p:nvPr/>
        </p:nvSpPr>
        <p:spPr bwMode="auto">
          <a:xfrm>
            <a:off x="2207569" y="5169244"/>
            <a:ext cx="1404551" cy="398814"/>
          </a:xfrm>
          <a:prstGeom prst="rect">
            <a:avLst/>
          </a:prstGeom>
          <a:solidFill>
            <a:schemeClr val="accent1"/>
          </a:solidFill>
        </p:spPr>
        <p:style>
          <a:lnRef idx="1">
            <a:schemeClr val="accent6"/>
          </a:lnRef>
          <a:fillRef idx="3">
            <a:schemeClr val="accent6"/>
          </a:fillRef>
          <a:effectRef idx="2">
            <a:schemeClr val="accent6"/>
          </a:effectRef>
          <a:fontRef idx="minor">
            <a:schemeClr val="lt1"/>
          </a:fontRef>
        </p:style>
        <p:txBody>
          <a:bodyPr anchor="ctr"/>
          <a:lstStyle/>
          <a:p>
            <a:pPr algn="ctr">
              <a:defRPr/>
            </a:pPr>
            <a:r>
              <a:rPr lang="ja-JP" altLang="en-US" sz="1108" b="1" dirty="0">
                <a:solidFill>
                  <a:prstClr val="white"/>
                </a:solidFill>
              </a:rPr>
              <a:t>レファレンス協同データベース</a:t>
            </a:r>
          </a:p>
        </p:txBody>
      </p:sp>
      <p:cxnSp>
        <p:nvCxnSpPr>
          <p:cNvPr id="68" name="直線コネクタ 67"/>
          <p:cNvCxnSpPr>
            <a:stCxn id="62" idx="0"/>
          </p:cNvCxnSpPr>
          <p:nvPr/>
        </p:nvCxnSpPr>
        <p:spPr bwMode="auto">
          <a:xfrm flipV="1">
            <a:off x="2909845" y="4093688"/>
            <a:ext cx="3181871" cy="1075556"/>
          </a:xfrm>
          <a:prstGeom prst="line">
            <a:avLst/>
          </a:prstGeom>
          <a:ln/>
        </p:spPr>
        <p:style>
          <a:lnRef idx="1">
            <a:schemeClr val="accent6"/>
          </a:lnRef>
          <a:fillRef idx="3">
            <a:schemeClr val="accent6"/>
          </a:fillRef>
          <a:effectRef idx="2">
            <a:schemeClr val="accent6"/>
          </a:effectRef>
          <a:fontRef idx="minor">
            <a:schemeClr val="lt1"/>
          </a:fontRef>
        </p:style>
      </p:cxnSp>
    </p:spTree>
    <p:extLst>
      <p:ext uri="{BB962C8B-B14F-4D97-AF65-F5344CB8AC3E}">
        <p14:creationId xmlns:p14="http://schemas.microsoft.com/office/powerpoint/2010/main" val="13642078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0"/>
            <a:ext cx="9144000" cy="928670"/>
          </a:xfrm>
        </p:spPr>
        <p:txBody>
          <a:bodyPr>
            <a:noAutofit/>
          </a:bodyPr>
          <a:lstStyle/>
          <a:p>
            <a:r>
              <a:rPr lang="ja-JP" altLang="en-US" sz="3200" dirty="0"/>
              <a:t>システムを必要とする現状の図書館業務サービス</a:t>
            </a:r>
          </a:p>
        </p:txBody>
      </p:sp>
      <p:sp>
        <p:nvSpPr>
          <p:cNvPr id="3" name="コンテンツ プレースホルダー 2"/>
          <p:cNvSpPr>
            <a:spLocks noGrp="1"/>
          </p:cNvSpPr>
          <p:nvPr>
            <p:ph sz="half" idx="1"/>
          </p:nvPr>
        </p:nvSpPr>
        <p:spPr>
          <a:xfrm>
            <a:off x="277792" y="928670"/>
            <a:ext cx="5742008" cy="5668682"/>
          </a:xfrm>
        </p:spPr>
        <p:txBody>
          <a:bodyPr>
            <a:normAutofit/>
          </a:bodyPr>
          <a:lstStyle/>
          <a:p>
            <a:r>
              <a:rPr lang="ja-JP" altLang="en-US" dirty="0"/>
              <a:t>官房業務 </a:t>
            </a:r>
          </a:p>
          <a:p>
            <a:r>
              <a:rPr lang="ja-JP" altLang="en-US" dirty="0" smtClean="0"/>
              <a:t>調査局</a:t>
            </a:r>
            <a:endParaRPr lang="ja-JP" altLang="en-US" dirty="0"/>
          </a:p>
          <a:p>
            <a:r>
              <a:rPr lang="ja-JP" altLang="en-US" dirty="0"/>
              <a:t>蔵書構築</a:t>
            </a:r>
            <a:r>
              <a:rPr lang="en-US" altLang="ja-JP" dirty="0"/>
              <a:t>(</a:t>
            </a:r>
            <a:r>
              <a:rPr lang="ja-JP" altLang="en-US" dirty="0"/>
              <a:t>収集、整理、保存</a:t>
            </a:r>
            <a:r>
              <a:rPr lang="en-US" altLang="ja-JP" dirty="0"/>
              <a:t>)</a:t>
            </a:r>
            <a:r>
              <a:rPr lang="ja-JP" altLang="en-US" dirty="0"/>
              <a:t> </a:t>
            </a:r>
          </a:p>
          <a:p>
            <a:pPr lvl="1"/>
            <a:r>
              <a:rPr lang="ja-JP" altLang="en-US" dirty="0" smtClean="0"/>
              <a:t>無償オンライン資料の収集</a:t>
            </a:r>
            <a:endParaRPr lang="en-US" altLang="ja-JP" dirty="0" smtClean="0"/>
          </a:p>
          <a:p>
            <a:pPr lvl="1"/>
            <a:r>
              <a:rPr lang="ja-JP" altLang="en-US" dirty="0" smtClean="0"/>
              <a:t>オンライン</a:t>
            </a:r>
            <a:r>
              <a:rPr lang="ja-JP" altLang="en-US" dirty="0"/>
              <a:t>資料の収集 </a:t>
            </a:r>
          </a:p>
          <a:p>
            <a:pPr lvl="1"/>
            <a:r>
              <a:rPr lang="ja-JP" altLang="en-US" dirty="0"/>
              <a:t>インターネット情報の収集 </a:t>
            </a:r>
          </a:p>
          <a:p>
            <a:pPr lvl="1"/>
            <a:r>
              <a:rPr lang="ja-JP" altLang="en-US" dirty="0"/>
              <a:t>当館資料のデジタル化 </a:t>
            </a:r>
          </a:p>
          <a:p>
            <a:pPr lvl="1"/>
            <a:r>
              <a:rPr lang="ja-JP" altLang="en-US" dirty="0"/>
              <a:t>組織化 </a:t>
            </a:r>
          </a:p>
          <a:p>
            <a:pPr lvl="1"/>
            <a:r>
              <a:rPr lang="ja-JP" altLang="en-US" dirty="0"/>
              <a:t>保存 </a:t>
            </a:r>
          </a:p>
          <a:p>
            <a:r>
              <a:rPr lang="ja-JP" altLang="en-US" dirty="0" smtClean="0"/>
              <a:t>大震災アーカイブ </a:t>
            </a:r>
          </a:p>
          <a:p>
            <a:endParaRPr kumimoji="1" lang="ja-JP" altLang="en-US" dirty="0"/>
          </a:p>
        </p:txBody>
      </p:sp>
      <p:sp>
        <p:nvSpPr>
          <p:cNvPr id="4" name="コンテンツ プレースホルダー 3"/>
          <p:cNvSpPr>
            <a:spLocks noGrp="1"/>
          </p:cNvSpPr>
          <p:nvPr>
            <p:ph sz="half" idx="2"/>
          </p:nvPr>
        </p:nvSpPr>
        <p:spPr>
          <a:xfrm>
            <a:off x="6172199" y="1052736"/>
            <a:ext cx="5425633" cy="5544616"/>
          </a:xfrm>
        </p:spPr>
        <p:txBody>
          <a:bodyPr>
            <a:normAutofit/>
          </a:bodyPr>
          <a:lstStyle/>
          <a:p>
            <a:r>
              <a:rPr lang="ja-JP" altLang="en-US" dirty="0"/>
              <a:t>利用者サービス</a:t>
            </a:r>
            <a:endParaRPr lang="en-US" altLang="ja-JP" dirty="0"/>
          </a:p>
          <a:p>
            <a:pPr lvl="1"/>
            <a:r>
              <a:rPr lang="ja-JP" altLang="en-US" dirty="0"/>
              <a:t>来館者サービス</a:t>
            </a:r>
            <a:endParaRPr lang="en-US" altLang="ja-JP" dirty="0"/>
          </a:p>
          <a:p>
            <a:pPr lvl="1"/>
            <a:r>
              <a:rPr lang="ja-JP" altLang="en-US" dirty="0"/>
              <a:t>レファレンスサービス</a:t>
            </a:r>
            <a:endParaRPr lang="en-US" altLang="ja-JP" dirty="0"/>
          </a:p>
          <a:p>
            <a:pPr lvl="1"/>
            <a:r>
              <a:rPr lang="ja-JP" altLang="en-US" dirty="0"/>
              <a:t>遠隔複写サービス</a:t>
            </a:r>
          </a:p>
          <a:p>
            <a:r>
              <a:rPr lang="ja-JP" altLang="en-US" dirty="0"/>
              <a:t>図書館協力</a:t>
            </a:r>
            <a:endParaRPr lang="en-US" altLang="ja-JP" dirty="0"/>
          </a:p>
          <a:p>
            <a:pPr lvl="1"/>
            <a:r>
              <a:rPr lang="ja-JP" altLang="en-US" dirty="0"/>
              <a:t>国際連携、国内公共図書館、支部図書館</a:t>
            </a:r>
          </a:p>
          <a:p>
            <a:r>
              <a:rPr lang="ja-JP" altLang="en-US" dirty="0"/>
              <a:t>国際子ども図書館 </a:t>
            </a:r>
            <a:endParaRPr lang="en-US" altLang="ja-JP" dirty="0"/>
          </a:p>
          <a:p>
            <a:r>
              <a:rPr lang="ja-JP" altLang="en-US" dirty="0" smtClean="0"/>
              <a:t>情報の利活用関連</a:t>
            </a:r>
            <a:endParaRPr lang="en-US" altLang="ja-JP" dirty="0"/>
          </a:p>
          <a:p>
            <a:pPr lvl="1"/>
            <a:r>
              <a:rPr lang="ja-JP" altLang="en-US" dirty="0"/>
              <a:t>国立国会図書館サーチ</a:t>
            </a:r>
            <a:endParaRPr lang="en-US" altLang="ja-JP" dirty="0"/>
          </a:p>
          <a:p>
            <a:pPr lvl="1"/>
            <a:r>
              <a:rPr lang="ja-JP" altLang="en-US" dirty="0"/>
              <a:t>次世代図書館技術研究開発</a:t>
            </a:r>
            <a:endParaRPr lang="en-US" altLang="ja-JP" dirty="0"/>
          </a:p>
          <a:p>
            <a:pPr lvl="1"/>
            <a:endParaRPr lang="ja-JP" altLang="en-US" dirty="0"/>
          </a:p>
          <a:p>
            <a:endParaRPr kumimoji="1" lang="ja-JP" altLang="en-US" dirty="0"/>
          </a:p>
        </p:txBody>
      </p:sp>
      <p:sp>
        <p:nvSpPr>
          <p:cNvPr id="5" name="フッター プレースホルダー 4"/>
          <p:cNvSpPr>
            <a:spLocks noGrp="1"/>
          </p:cNvSpPr>
          <p:nvPr>
            <p:ph type="ftr" sz="quarter" idx="11"/>
          </p:nvPr>
        </p:nvSpPr>
        <p:spPr/>
        <p:txBody>
          <a:bodyPr/>
          <a:lstStyle/>
          <a:p>
            <a:endParaRPr kumimoji="0" lang="en-US"/>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89</a:t>
            </a:fld>
            <a:endParaRPr kumimoji="0" lang="en-US"/>
          </a:p>
        </p:txBody>
      </p:sp>
    </p:spTree>
    <p:extLst>
      <p:ext uri="{BB962C8B-B14F-4D97-AF65-F5344CB8AC3E}">
        <p14:creationId xmlns:p14="http://schemas.microsoft.com/office/powerpoint/2010/main" val="91086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下矢印 62"/>
          <p:cNvSpPr/>
          <p:nvPr/>
        </p:nvSpPr>
        <p:spPr>
          <a:xfrm>
            <a:off x="4985500" y="3051000"/>
            <a:ext cx="367007" cy="2072202"/>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348342" y="-28942"/>
            <a:ext cx="11843657" cy="921173"/>
          </a:xfrm>
        </p:spPr>
        <p:txBody>
          <a:bodyPr>
            <a:noAutofit/>
          </a:bodyPr>
          <a:lstStyle/>
          <a:p>
            <a:pPr algn="ctr"/>
            <a:r>
              <a:rPr lang="ja-JP" altLang="en-US" dirty="0"/>
              <a:t>資料</a:t>
            </a:r>
            <a:r>
              <a:rPr kumimoji="1" lang="ja-JP" altLang="en-US" dirty="0" smtClean="0"/>
              <a:t>デジタル化と提供状況</a:t>
            </a:r>
            <a:r>
              <a:rPr kumimoji="1" lang="ja-JP" altLang="en-US" sz="2800" dirty="0" smtClean="0"/>
              <a:t>（インターネット及び図書館送信）</a:t>
            </a:r>
            <a:endParaRPr lang="ja-JP" altLang="en-US" sz="1800" dirty="0"/>
          </a:p>
        </p:txBody>
      </p:sp>
      <p:sp>
        <p:nvSpPr>
          <p:cNvPr id="7" name="タイトル 1"/>
          <p:cNvSpPr txBox="1">
            <a:spLocks/>
          </p:cNvSpPr>
          <p:nvPr/>
        </p:nvSpPr>
        <p:spPr>
          <a:xfrm>
            <a:off x="4565582" y="1158332"/>
            <a:ext cx="3108029" cy="556037"/>
          </a:xfrm>
          <a:prstGeom prst="rect">
            <a:avLst/>
          </a:prstGeom>
          <a:solidFill>
            <a:schemeClr val="tx1">
              <a:lumMod val="95000"/>
              <a:lumOff val="5000"/>
            </a:schemeClr>
          </a:solidFill>
          <a:ln w="38100" cap="flat" cmpd="dbl">
            <a:solidFill>
              <a:schemeClr val="tx1"/>
            </a:solidFill>
          </a:ln>
        </p:spPr>
        <p:txBody>
          <a:bodyPr vert="horz" lIns="91440" tIns="45720" rIns="91440" bIns="45720" rtlCol="0">
            <a:noAutofit/>
          </a:bodyPr>
          <a:lstStyle>
            <a:defPPr>
              <a:defRPr lang="ja-JP"/>
            </a:defPPr>
            <a:lvl1pPr algn="ctr">
              <a:lnSpc>
                <a:spcPts val="2400"/>
              </a:lnSpc>
              <a:spcBef>
                <a:spcPct val="20000"/>
              </a:spcBef>
              <a:buFont typeface="Arial" pitchFamily="34" charset="0"/>
              <a:buNone/>
              <a:defRPr sz="2400" b="1"/>
            </a:lvl1pPr>
          </a:lstStyle>
          <a:p>
            <a:pPr>
              <a:lnSpc>
                <a:spcPct val="100000"/>
              </a:lnSpc>
            </a:pPr>
            <a:r>
              <a:rPr lang="ja-JP" altLang="en-US" sz="2800" b="0" dirty="0">
                <a:solidFill>
                  <a:prstClr val="white"/>
                </a:solidFill>
                <a:latin typeface="Meiryo UI" panose="020B0604030504040204" pitchFamily="50" charset="-128"/>
                <a:ea typeface="Meiryo UI" panose="020B0604030504040204" pitchFamily="50" charset="-128"/>
              </a:rPr>
              <a:t>デジタル化資料</a:t>
            </a:r>
            <a:endParaRPr lang="en-US" altLang="ja-JP" sz="2800" b="0" dirty="0">
              <a:solidFill>
                <a:prstClr val="white"/>
              </a:solidFill>
              <a:latin typeface="Meiryo UI" panose="020B0604030504040204" pitchFamily="50" charset="-128"/>
              <a:ea typeface="Meiryo UI" panose="020B0604030504040204" pitchFamily="50" charset="-128"/>
            </a:endParaRPr>
          </a:p>
          <a:p>
            <a:pPr>
              <a:lnSpc>
                <a:spcPct val="100000"/>
              </a:lnSpc>
            </a:pPr>
            <a:endParaRPr lang="ja-JP" altLang="en-US" b="0" dirty="0">
              <a:solidFill>
                <a:prstClr val="white"/>
              </a:solidFill>
              <a:latin typeface="Meiryo UI" panose="020B0604030504040204" pitchFamily="50" charset="-128"/>
              <a:ea typeface="Meiryo UI" panose="020B0604030504040204" pitchFamily="50" charset="-128"/>
            </a:endParaRPr>
          </a:p>
        </p:txBody>
      </p:sp>
      <p:sp>
        <p:nvSpPr>
          <p:cNvPr id="9" name="タイトル 1"/>
          <p:cNvSpPr txBox="1">
            <a:spLocks/>
          </p:cNvSpPr>
          <p:nvPr/>
        </p:nvSpPr>
        <p:spPr>
          <a:xfrm>
            <a:off x="1935505" y="5784752"/>
            <a:ext cx="2716696" cy="1029980"/>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400"/>
              </a:lnSpc>
            </a:pPr>
            <a:r>
              <a:rPr lang="ja-JP" altLang="en-US" sz="2000" b="0" dirty="0" smtClean="0">
                <a:solidFill>
                  <a:prstClr val="black"/>
                </a:solidFill>
                <a:latin typeface="Meiryo UI" panose="020B0604030504040204" pitchFamily="50" charset="-128"/>
                <a:ea typeface="Meiryo UI" panose="020B0604030504040204" pitchFamily="50" charset="-128"/>
              </a:rPr>
              <a:t>市場で入手困難な資料は図書館送信できる</a:t>
            </a:r>
            <a:endParaRPr lang="en-US" altLang="ja-JP" sz="2000" b="0" dirty="0">
              <a:solidFill>
                <a:prstClr val="black"/>
              </a:solidFill>
              <a:latin typeface="Meiryo UI" panose="020B0604030504040204" pitchFamily="50" charset="-128"/>
              <a:ea typeface="Meiryo UI" panose="020B0604030504040204" pitchFamily="50" charset="-128"/>
            </a:endParaRPr>
          </a:p>
          <a:p>
            <a:pPr algn="l">
              <a:lnSpc>
                <a:spcPts val="1600"/>
              </a:lnSpc>
            </a:pPr>
            <a:r>
              <a:rPr lang="ja-JP" altLang="en-US" sz="1800" b="0" dirty="0">
                <a:solidFill>
                  <a:prstClr val="black"/>
                </a:solidFill>
                <a:latin typeface="Meiryo UI" panose="020B0604030504040204" pitchFamily="50" charset="-128"/>
                <a:ea typeface="Meiryo UI" panose="020B0604030504040204" pitchFamily="50" charset="-128"/>
              </a:rPr>
              <a:t>（著作権法第</a:t>
            </a:r>
            <a:r>
              <a:rPr lang="en-US" altLang="ja-JP" sz="1800" b="0" dirty="0">
                <a:solidFill>
                  <a:prstClr val="black"/>
                </a:solidFill>
                <a:latin typeface="Meiryo UI" panose="020B0604030504040204" pitchFamily="50" charset="-128"/>
                <a:ea typeface="Meiryo UI" panose="020B0604030504040204" pitchFamily="50" charset="-128"/>
              </a:rPr>
              <a:t>31</a:t>
            </a:r>
            <a:r>
              <a:rPr lang="ja-JP" altLang="en-US" sz="1800" b="0" dirty="0">
                <a:solidFill>
                  <a:prstClr val="black"/>
                </a:solidFill>
                <a:latin typeface="Meiryo UI" panose="020B0604030504040204" pitchFamily="50" charset="-128"/>
                <a:ea typeface="Meiryo UI" panose="020B0604030504040204" pitchFamily="50" charset="-128"/>
              </a:rPr>
              <a:t>条</a:t>
            </a:r>
            <a:r>
              <a:rPr lang="en-US" altLang="ja-JP" sz="1800" b="0" dirty="0">
                <a:solidFill>
                  <a:prstClr val="black"/>
                </a:solidFill>
                <a:latin typeface="Meiryo UI" panose="020B0604030504040204" pitchFamily="50" charset="-128"/>
                <a:ea typeface="Meiryo UI" panose="020B0604030504040204" pitchFamily="50" charset="-128"/>
              </a:rPr>
              <a:t>3</a:t>
            </a:r>
            <a:r>
              <a:rPr lang="ja-JP" altLang="en-US" sz="1800" b="0" dirty="0">
                <a:solidFill>
                  <a:prstClr val="black"/>
                </a:solidFill>
                <a:latin typeface="Meiryo UI" panose="020B0604030504040204" pitchFamily="50" charset="-128"/>
                <a:ea typeface="Meiryo UI" panose="020B0604030504040204" pitchFamily="50" charset="-128"/>
              </a:rPr>
              <a:t>項）</a:t>
            </a:r>
            <a:endParaRPr lang="en-US" altLang="ja-JP" sz="1800" b="0" dirty="0">
              <a:solidFill>
                <a:prstClr val="black"/>
              </a:solidFill>
              <a:latin typeface="Meiryo UI" panose="020B0604030504040204" pitchFamily="50" charset="-128"/>
              <a:ea typeface="Meiryo UI" panose="020B0604030504040204" pitchFamily="50" charset="-128"/>
            </a:endParaRPr>
          </a:p>
        </p:txBody>
      </p:sp>
      <p:sp>
        <p:nvSpPr>
          <p:cNvPr id="10" name="タイトル 1"/>
          <p:cNvSpPr txBox="1">
            <a:spLocks/>
          </p:cNvSpPr>
          <p:nvPr/>
        </p:nvSpPr>
        <p:spPr>
          <a:xfrm>
            <a:off x="4441688" y="3297610"/>
            <a:ext cx="1454629" cy="866585"/>
          </a:xfrm>
          <a:prstGeom prst="rect">
            <a:avLst/>
          </a:prstGeom>
          <a:solidFill>
            <a:schemeClr val="accent6">
              <a:lumMod val="40000"/>
              <a:lumOff val="60000"/>
            </a:schemeClr>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著作権</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存続</a:t>
            </a:r>
          </a:p>
        </p:txBody>
      </p:sp>
      <p:sp>
        <p:nvSpPr>
          <p:cNvPr id="11" name="タイトル 1"/>
          <p:cNvSpPr txBox="1">
            <a:spLocks/>
          </p:cNvSpPr>
          <p:nvPr/>
        </p:nvSpPr>
        <p:spPr>
          <a:xfrm>
            <a:off x="8927021" y="1992966"/>
            <a:ext cx="1315799" cy="752431"/>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著作権</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消滅</a:t>
            </a:r>
          </a:p>
        </p:txBody>
      </p:sp>
      <p:sp>
        <p:nvSpPr>
          <p:cNvPr id="12" name="タイトル 1"/>
          <p:cNvSpPr txBox="1">
            <a:spLocks/>
          </p:cNvSpPr>
          <p:nvPr/>
        </p:nvSpPr>
        <p:spPr>
          <a:xfrm>
            <a:off x="1934604" y="3142769"/>
            <a:ext cx="1857140" cy="2211156"/>
          </a:xfrm>
          <a:prstGeom prst="rect">
            <a:avLst/>
          </a:prstGeom>
          <a:ln/>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国立国会</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図書館</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館内利用者</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ja-JP" altLang="en-US" sz="2400" b="0" dirty="0">
              <a:solidFill>
                <a:prstClr val="black"/>
              </a:solidFill>
              <a:latin typeface="Meiryo UI" panose="020B0604030504040204" pitchFamily="50" charset="-128"/>
              <a:ea typeface="Meiryo UI" panose="020B0604030504040204" pitchFamily="50" charset="-128"/>
            </a:endParaRPr>
          </a:p>
        </p:txBody>
      </p:sp>
      <p:sp>
        <p:nvSpPr>
          <p:cNvPr id="13" name="タイトル 1"/>
          <p:cNvSpPr txBox="1">
            <a:spLocks/>
          </p:cNvSpPr>
          <p:nvPr/>
        </p:nvSpPr>
        <p:spPr>
          <a:xfrm>
            <a:off x="10690095" y="4139882"/>
            <a:ext cx="1420720" cy="2230357"/>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インター</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ネット</a:t>
            </a:r>
            <a:endParaRPr lang="en-US" altLang="ja-JP" sz="24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利用者</a:t>
            </a:r>
          </a:p>
        </p:txBody>
      </p:sp>
      <p:sp>
        <p:nvSpPr>
          <p:cNvPr id="14" name="タイトル 1"/>
          <p:cNvSpPr txBox="1">
            <a:spLocks/>
          </p:cNvSpPr>
          <p:nvPr/>
        </p:nvSpPr>
        <p:spPr>
          <a:xfrm>
            <a:off x="8781445" y="4210933"/>
            <a:ext cx="1519498" cy="1573819"/>
          </a:xfrm>
          <a:prstGeom prst="rect">
            <a:avLst/>
          </a:prstGeom>
          <a:ln/>
        </p:spPr>
        <p:style>
          <a:lnRef idx="1">
            <a:schemeClr val="accent4"/>
          </a:lnRef>
          <a:fillRef idx="3">
            <a:schemeClr val="accent4"/>
          </a:fillRef>
          <a:effectRef idx="2">
            <a:schemeClr val="accent4"/>
          </a:effectRef>
          <a:fontRef idx="minor">
            <a:schemeClr val="lt1"/>
          </a:fontRef>
        </p:style>
        <p:txBody>
          <a:bodyPr vert="horz" lIns="91440" tIns="45720" rIns="91440" bIns="45720" rtlCol="0">
            <a:noAutofit/>
          </a:bodyPr>
          <a:lstStyle>
            <a:defPPr>
              <a:defRPr lang="ja-JP"/>
            </a:defPPr>
            <a:lvl1pPr algn="ctr">
              <a:spcBef>
                <a:spcPct val="20000"/>
              </a:spcBef>
              <a:buFont typeface="Arial" pitchFamily="34" charset="0"/>
              <a:buNone/>
              <a:defRPr sz="3700"/>
            </a:lvl1pPr>
          </a:lstStyle>
          <a:p>
            <a:pPr>
              <a:spcBef>
                <a:spcPts val="0"/>
              </a:spcBef>
            </a:pPr>
            <a:r>
              <a:rPr lang="en-US" altLang="ja-JP" sz="2400" dirty="0" smtClean="0">
                <a:solidFill>
                  <a:prstClr val="black"/>
                </a:solidFill>
                <a:latin typeface="Meiryo UI" panose="020B0604030504040204" pitchFamily="50" charset="-128"/>
                <a:ea typeface="Meiryo UI" panose="020B0604030504040204" pitchFamily="50" charset="-128"/>
              </a:rPr>
              <a:t>NDL</a:t>
            </a:r>
            <a:r>
              <a:rPr lang="ja-JP" altLang="en-US" sz="2400" dirty="0" smtClean="0">
                <a:solidFill>
                  <a:prstClr val="black"/>
                </a:solidFill>
                <a:latin typeface="Meiryo UI" panose="020B0604030504040204" pitchFamily="50" charset="-128"/>
                <a:ea typeface="Meiryo UI" panose="020B0604030504040204" pitchFamily="50" charset="-128"/>
              </a:rPr>
              <a:t>デジタルコレクション等</a:t>
            </a:r>
            <a:endParaRPr lang="ja-JP" altLang="en-US" sz="2400" dirty="0">
              <a:solidFill>
                <a:prstClr val="black"/>
              </a:solidFill>
              <a:latin typeface="Meiryo UI" panose="020B0604030504040204" pitchFamily="50" charset="-128"/>
              <a:ea typeface="Meiryo UI" panose="020B0604030504040204" pitchFamily="50" charset="-128"/>
            </a:endParaRPr>
          </a:p>
        </p:txBody>
      </p:sp>
      <p:sp>
        <p:nvSpPr>
          <p:cNvPr id="101" name="タイトル 1"/>
          <p:cNvSpPr txBox="1">
            <a:spLocks/>
          </p:cNvSpPr>
          <p:nvPr/>
        </p:nvSpPr>
        <p:spPr>
          <a:xfrm>
            <a:off x="7954853" y="1111444"/>
            <a:ext cx="2287043" cy="792088"/>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r">
              <a:lnSpc>
                <a:spcPts val="2000"/>
              </a:lnSpc>
            </a:pPr>
            <a:r>
              <a:rPr lang="en-US" altLang="ja-JP" sz="2400" b="0" dirty="0">
                <a:solidFill>
                  <a:prstClr val="black"/>
                </a:solidFill>
                <a:latin typeface="Meiryo UI" panose="020B0604030504040204" pitchFamily="50" charset="-128"/>
                <a:ea typeface="Meiryo UI" panose="020B0604030504040204" pitchFamily="50" charset="-128"/>
              </a:rPr>
              <a:t>※</a:t>
            </a:r>
            <a:r>
              <a:rPr lang="ja-JP" altLang="en-US" sz="2400" b="0" u="sng" dirty="0">
                <a:solidFill>
                  <a:prstClr val="black"/>
                </a:solidFill>
                <a:latin typeface="Meiryo UI" panose="020B0604030504040204" pitchFamily="50" charset="-128"/>
                <a:ea typeface="Meiryo UI" panose="020B0604030504040204" pitchFamily="50" charset="-128"/>
              </a:rPr>
              <a:t>著作権関連</a:t>
            </a:r>
            <a:endParaRPr lang="en-US" altLang="ja-JP" sz="2400" b="0" u="sng" dirty="0">
              <a:solidFill>
                <a:prstClr val="black"/>
              </a:solidFill>
              <a:latin typeface="Meiryo UI" panose="020B0604030504040204" pitchFamily="50" charset="-128"/>
              <a:ea typeface="Meiryo UI" panose="020B0604030504040204" pitchFamily="50" charset="-128"/>
            </a:endParaRPr>
          </a:p>
          <a:p>
            <a:pPr algn="r">
              <a:lnSpc>
                <a:spcPts val="2000"/>
              </a:lnSpc>
            </a:pPr>
            <a:r>
              <a:rPr lang="ja-JP" altLang="en-US" sz="2400" b="0" u="sng" dirty="0">
                <a:solidFill>
                  <a:prstClr val="black"/>
                </a:solidFill>
                <a:latin typeface="Meiryo UI" panose="020B0604030504040204" pitchFamily="50" charset="-128"/>
                <a:ea typeface="Meiryo UI" panose="020B0604030504040204" pitchFamily="50" charset="-128"/>
              </a:rPr>
              <a:t>の慎重調査</a:t>
            </a:r>
          </a:p>
        </p:txBody>
      </p:sp>
      <p:sp>
        <p:nvSpPr>
          <p:cNvPr id="31" name="タイトル 1"/>
          <p:cNvSpPr txBox="1">
            <a:spLocks/>
          </p:cNvSpPr>
          <p:nvPr/>
        </p:nvSpPr>
        <p:spPr>
          <a:xfrm>
            <a:off x="4571082" y="4334883"/>
            <a:ext cx="1226509" cy="508559"/>
          </a:xfrm>
          <a:prstGeom prst="rect">
            <a:avLst/>
          </a:prstGeom>
          <a:solidFill>
            <a:schemeClr val="accent6">
              <a:lumMod val="40000"/>
              <a:lumOff val="60000"/>
            </a:schemeClr>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絶版等</a:t>
            </a:r>
          </a:p>
        </p:txBody>
      </p:sp>
      <p:sp>
        <p:nvSpPr>
          <p:cNvPr id="39" name="タイトル 1"/>
          <p:cNvSpPr txBox="1">
            <a:spLocks/>
          </p:cNvSpPr>
          <p:nvPr/>
        </p:nvSpPr>
        <p:spPr>
          <a:xfrm>
            <a:off x="4557186" y="5170357"/>
            <a:ext cx="2748867" cy="1270870"/>
          </a:xfrm>
          <a:prstGeom prst="rect">
            <a:avLst/>
          </a:prstGeom>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 公共・大学</a:t>
            </a:r>
            <a:endParaRPr lang="en-US" altLang="ja-JP" sz="2400" b="0" dirty="0">
              <a:solidFill>
                <a:prstClr val="black"/>
              </a:solidFill>
              <a:latin typeface="Meiryo UI" panose="020B0604030504040204" pitchFamily="50" charset="-128"/>
              <a:ea typeface="Meiryo UI" panose="020B0604030504040204" pitchFamily="50" charset="-128"/>
            </a:endParaRPr>
          </a:p>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　図書館等</a:t>
            </a:r>
            <a:endParaRPr lang="en-US" altLang="ja-JP" sz="2400" b="0" dirty="0">
              <a:solidFill>
                <a:prstClr val="black"/>
              </a:solidFill>
              <a:latin typeface="Meiryo UI" panose="020B0604030504040204" pitchFamily="50" charset="-128"/>
              <a:ea typeface="Meiryo UI" panose="020B0604030504040204" pitchFamily="50" charset="-128"/>
            </a:endParaRPr>
          </a:p>
          <a:p>
            <a:pPr algn="l">
              <a:lnSpc>
                <a:spcPts val="2000"/>
              </a:lnSpc>
            </a:pPr>
            <a:r>
              <a:rPr lang="ja-JP" altLang="en-US" sz="2400" b="0" dirty="0">
                <a:solidFill>
                  <a:prstClr val="black"/>
                </a:solidFill>
                <a:latin typeface="Meiryo UI" panose="020B0604030504040204" pitchFamily="50" charset="-128"/>
                <a:ea typeface="Meiryo UI" panose="020B0604030504040204" pitchFamily="50" charset="-128"/>
              </a:rPr>
              <a:t>館内利用者</a:t>
            </a:r>
          </a:p>
        </p:txBody>
      </p:sp>
      <p:sp>
        <p:nvSpPr>
          <p:cNvPr id="25" name="屈折矢印 24"/>
          <p:cNvSpPr/>
          <p:nvPr/>
        </p:nvSpPr>
        <p:spPr>
          <a:xfrm flipH="1" flipV="1">
            <a:off x="2711622" y="2546531"/>
            <a:ext cx="1351938" cy="596239"/>
          </a:xfrm>
          <a:prstGeom prst="bentUpArrow">
            <a:avLst>
              <a:gd name="adj1" fmla="val 25000"/>
              <a:gd name="adj2" fmla="val 25000"/>
              <a:gd name="adj3" fmla="val 14183"/>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pic>
        <p:nvPicPr>
          <p:cNvPr id="57"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8513" y="4270406"/>
            <a:ext cx="989323" cy="100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下矢印 48"/>
          <p:cNvSpPr/>
          <p:nvPr/>
        </p:nvSpPr>
        <p:spPr>
          <a:xfrm>
            <a:off x="5588883" y="1714369"/>
            <a:ext cx="907565" cy="379077"/>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pic>
        <p:nvPicPr>
          <p:cNvPr id="60"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0768" y="4255056"/>
            <a:ext cx="959373" cy="97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7" descr="C:\Program Files\Microsoft Office\MEDIA\CAGCAT10\j019538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593" y="5308439"/>
            <a:ext cx="971032" cy="99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フローチャート: 処理 50"/>
          <p:cNvSpPr/>
          <p:nvPr/>
        </p:nvSpPr>
        <p:spPr>
          <a:xfrm>
            <a:off x="8112224" y="2312549"/>
            <a:ext cx="814797" cy="113263"/>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2" name="下矢印 51"/>
          <p:cNvSpPr/>
          <p:nvPr/>
        </p:nvSpPr>
        <p:spPr>
          <a:xfrm flipH="1">
            <a:off x="9771532" y="2745396"/>
            <a:ext cx="281785" cy="146553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3" name="左矢印 52"/>
          <p:cNvSpPr/>
          <p:nvPr/>
        </p:nvSpPr>
        <p:spPr>
          <a:xfrm flipH="1">
            <a:off x="10345301" y="4769855"/>
            <a:ext cx="331889" cy="495651"/>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4" name="フローチャート: 処理 53"/>
          <p:cNvSpPr/>
          <p:nvPr/>
        </p:nvSpPr>
        <p:spPr>
          <a:xfrm>
            <a:off x="5896317" y="3479821"/>
            <a:ext cx="2474719" cy="45719"/>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8" name="タイトル 1"/>
          <p:cNvSpPr txBox="1">
            <a:spLocks/>
          </p:cNvSpPr>
          <p:nvPr/>
        </p:nvSpPr>
        <p:spPr>
          <a:xfrm>
            <a:off x="6061972" y="3299264"/>
            <a:ext cx="2180530" cy="406830"/>
          </a:xfrm>
          <a:prstGeom prst="rect">
            <a:avLst/>
          </a:prstGeom>
          <a:solidFill>
            <a:schemeClr val="bg1"/>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権利者・詳細不明</a:t>
            </a:r>
          </a:p>
        </p:txBody>
      </p:sp>
      <p:sp>
        <p:nvSpPr>
          <p:cNvPr id="55" name="フローチャート: 処理 54"/>
          <p:cNvSpPr/>
          <p:nvPr/>
        </p:nvSpPr>
        <p:spPr>
          <a:xfrm flipV="1">
            <a:off x="5896318" y="3937561"/>
            <a:ext cx="440055" cy="45719"/>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70" name="下矢印 69"/>
          <p:cNvSpPr/>
          <p:nvPr/>
        </p:nvSpPr>
        <p:spPr>
          <a:xfrm flipH="1">
            <a:off x="9387061" y="3724067"/>
            <a:ext cx="140893" cy="42698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56" name="屈折矢印 55"/>
          <p:cNvSpPr/>
          <p:nvPr/>
        </p:nvSpPr>
        <p:spPr>
          <a:xfrm flipV="1">
            <a:off x="7864348" y="3956784"/>
            <a:ext cx="1327996" cy="254149"/>
          </a:xfrm>
          <a:prstGeom prst="ben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17" name="タイトル 1"/>
          <p:cNvSpPr txBox="1">
            <a:spLocks/>
          </p:cNvSpPr>
          <p:nvPr/>
        </p:nvSpPr>
        <p:spPr>
          <a:xfrm>
            <a:off x="6320577" y="3819395"/>
            <a:ext cx="1543770" cy="391540"/>
          </a:xfrm>
          <a:prstGeom prst="rect">
            <a:avLst/>
          </a:prstGeom>
          <a:no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権利者許諾</a:t>
            </a:r>
          </a:p>
        </p:txBody>
      </p:sp>
      <p:sp>
        <p:nvSpPr>
          <p:cNvPr id="74" name="タイトル 1"/>
          <p:cNvSpPr txBox="1">
            <a:spLocks/>
          </p:cNvSpPr>
          <p:nvPr/>
        </p:nvSpPr>
        <p:spPr>
          <a:xfrm>
            <a:off x="1770061" y="1098694"/>
            <a:ext cx="2722894" cy="1213855"/>
          </a:xfrm>
          <a:prstGeom prst="rect">
            <a:avLst/>
          </a:prstGeom>
          <a:noFill/>
          <a:ln w="19050">
            <a:noFill/>
          </a:ln>
        </p:spPr>
        <p:txBody>
          <a:bodyPr vert="horz" lIns="91440" tIns="45720" rIns="91440" bIns="45720" rtlCol="0" anchor="ctr">
            <a:noAutofit/>
          </a:bodyPr>
          <a:lstStyle>
            <a:lvl1pPr algn="ctr">
              <a:spcBef>
                <a:spcPct val="20000"/>
              </a:spcBef>
              <a:buFont typeface="Arial" pitchFamily="34" charset="0"/>
              <a:buNone/>
              <a:defRPr sz="3600" b="1"/>
            </a:lvl1pPr>
          </a:lstStyle>
          <a:p>
            <a:pPr algn="l">
              <a:lnSpc>
                <a:spcPts val="2400"/>
              </a:lnSpc>
            </a:pPr>
            <a:r>
              <a:rPr lang="ja-JP" altLang="en-US" sz="2000" b="0" dirty="0">
                <a:solidFill>
                  <a:prstClr val="black"/>
                </a:solidFill>
                <a:latin typeface="Meiryo UI" panose="020B0604030504040204" pitchFamily="50" charset="-128"/>
                <a:ea typeface="Meiryo UI" panose="020B0604030504040204" pitchFamily="50" charset="-128"/>
              </a:rPr>
              <a:t>国立国会図書館は所蔵資料をデジタル化</a:t>
            </a:r>
            <a:r>
              <a:rPr lang="ja-JP" altLang="en-US" sz="2000" b="0" dirty="0" smtClean="0">
                <a:solidFill>
                  <a:prstClr val="black"/>
                </a:solidFill>
                <a:latin typeface="Meiryo UI" panose="020B0604030504040204" pitchFamily="50" charset="-128"/>
                <a:ea typeface="Meiryo UI" panose="020B0604030504040204" pitchFamily="50" charset="-128"/>
              </a:rPr>
              <a:t>できる</a:t>
            </a:r>
            <a:r>
              <a:rPr lang="ja-JP" altLang="en-US" sz="1800" b="0" dirty="0" smtClean="0">
                <a:solidFill>
                  <a:prstClr val="black"/>
                </a:solidFill>
                <a:latin typeface="Meiryo UI" panose="020B0604030504040204" pitchFamily="50" charset="-128"/>
                <a:ea typeface="Meiryo UI" panose="020B0604030504040204" pitchFamily="50" charset="-128"/>
              </a:rPr>
              <a:t>（著作権法第</a:t>
            </a:r>
            <a:r>
              <a:rPr lang="en-US" altLang="ja-JP" sz="1800" b="0" dirty="0" smtClean="0">
                <a:solidFill>
                  <a:prstClr val="black"/>
                </a:solidFill>
                <a:latin typeface="Meiryo UI" panose="020B0604030504040204" pitchFamily="50" charset="-128"/>
                <a:ea typeface="Meiryo UI" panose="020B0604030504040204" pitchFamily="50" charset="-128"/>
              </a:rPr>
              <a:t>31</a:t>
            </a:r>
            <a:r>
              <a:rPr lang="ja-JP" altLang="en-US" sz="1800" b="0" dirty="0">
                <a:solidFill>
                  <a:prstClr val="black"/>
                </a:solidFill>
                <a:latin typeface="Meiryo UI" panose="020B0604030504040204" pitchFamily="50" charset="-128"/>
                <a:ea typeface="Meiryo UI" panose="020B0604030504040204" pitchFamily="50" charset="-128"/>
              </a:rPr>
              <a:t>条</a:t>
            </a:r>
            <a:r>
              <a:rPr lang="en-US" altLang="ja-JP" sz="1800" b="0" dirty="0">
                <a:solidFill>
                  <a:prstClr val="black"/>
                </a:solidFill>
                <a:latin typeface="Meiryo UI" panose="020B0604030504040204" pitchFamily="50" charset="-128"/>
                <a:ea typeface="Meiryo UI" panose="020B0604030504040204" pitchFamily="50" charset="-128"/>
              </a:rPr>
              <a:t>2</a:t>
            </a:r>
            <a:r>
              <a:rPr lang="ja-JP" altLang="en-US" sz="1800" b="0" dirty="0">
                <a:solidFill>
                  <a:prstClr val="black"/>
                </a:solidFill>
                <a:latin typeface="Meiryo UI" panose="020B0604030504040204" pitchFamily="50" charset="-128"/>
                <a:ea typeface="Meiryo UI" panose="020B0604030504040204" pitchFamily="50" charset="-128"/>
              </a:rPr>
              <a:t>項）</a:t>
            </a:r>
            <a:endParaRPr lang="en-US" altLang="ja-JP" sz="1800" b="0" dirty="0">
              <a:solidFill>
                <a:prstClr val="black"/>
              </a:solidFill>
              <a:latin typeface="Meiryo UI" panose="020B0604030504040204" pitchFamily="50" charset="-128"/>
              <a:ea typeface="Meiryo UI" panose="020B0604030504040204" pitchFamily="50" charset="-128"/>
            </a:endParaRPr>
          </a:p>
        </p:txBody>
      </p:sp>
      <p:sp>
        <p:nvSpPr>
          <p:cNvPr id="16" name="タイトル 1"/>
          <p:cNvSpPr txBox="1">
            <a:spLocks/>
          </p:cNvSpPr>
          <p:nvPr/>
        </p:nvSpPr>
        <p:spPr>
          <a:xfrm>
            <a:off x="4063561" y="2093446"/>
            <a:ext cx="4048663" cy="990821"/>
          </a:xfrm>
          <a:prstGeom prst="rect">
            <a:avLst/>
          </a:prstGeom>
          <a:ln/>
        </p:spPr>
        <p:style>
          <a:lnRef idx="1">
            <a:schemeClr val="accent6"/>
          </a:lnRef>
          <a:fillRef idx="3">
            <a:schemeClr val="accent6"/>
          </a:fillRef>
          <a:effectRef idx="2">
            <a:schemeClr val="accent6"/>
          </a:effectRef>
          <a:fontRef idx="minor">
            <a:schemeClr val="lt1"/>
          </a:fontRef>
        </p:style>
        <p:txBody>
          <a:bodyPr vert="horz" lIns="91440" tIns="45720" rIns="91440" bIns="45720" rtlCol="0">
            <a:noAutofit/>
          </a:bodyPr>
          <a:lstStyle>
            <a:defPPr>
              <a:defRPr lang="ja-JP"/>
            </a:defPPr>
            <a:lvl1pPr algn="ctr">
              <a:lnSpc>
                <a:spcPts val="2400"/>
              </a:lnSpc>
              <a:spcBef>
                <a:spcPct val="20000"/>
              </a:spcBef>
              <a:buFont typeface="Arial" pitchFamily="34" charset="0"/>
              <a:buNone/>
              <a:defRPr sz="2400" b="1"/>
            </a:lvl1pPr>
          </a:lstStyle>
          <a:p>
            <a:pPr>
              <a:lnSpc>
                <a:spcPts val="3600"/>
              </a:lnSpc>
              <a:spcBef>
                <a:spcPts val="1200"/>
              </a:spcBef>
            </a:pPr>
            <a:r>
              <a:rPr lang="ja-JP" altLang="en-US" sz="2800" b="0" dirty="0">
                <a:solidFill>
                  <a:prstClr val="black"/>
                </a:solidFill>
                <a:latin typeface="Meiryo UI" panose="020B0604030504040204" pitchFamily="50" charset="-128"/>
                <a:ea typeface="Meiryo UI" panose="020B0604030504040204" pitchFamily="50" charset="-128"/>
              </a:rPr>
              <a:t>国立国会図書館</a:t>
            </a:r>
            <a:endParaRPr lang="en-US" altLang="ja-JP" sz="2800" b="0" dirty="0">
              <a:solidFill>
                <a:prstClr val="black"/>
              </a:solidFill>
              <a:latin typeface="Meiryo UI" panose="020B0604030504040204" pitchFamily="50" charset="-128"/>
              <a:ea typeface="Meiryo UI" panose="020B0604030504040204" pitchFamily="50" charset="-128"/>
            </a:endParaRPr>
          </a:p>
          <a:p>
            <a:r>
              <a:rPr lang="ja-JP" altLang="en-US" sz="2800" b="0" dirty="0" smtClean="0">
                <a:solidFill>
                  <a:prstClr val="black"/>
                </a:solidFill>
                <a:latin typeface="Meiryo UI" panose="020B0604030504040204" pitchFamily="50" charset="-128"/>
                <a:ea typeface="Meiryo UI" panose="020B0604030504040204" pitchFamily="50" charset="-128"/>
              </a:rPr>
              <a:t>デジタルアーカイブ</a:t>
            </a:r>
            <a:endParaRPr lang="en-US" altLang="ja-JP" sz="2800" b="0" dirty="0">
              <a:solidFill>
                <a:prstClr val="black"/>
              </a:solidFill>
              <a:latin typeface="Meiryo UI" panose="020B0604030504040204" pitchFamily="50" charset="-128"/>
              <a:ea typeface="Meiryo UI" panose="020B0604030504040204" pitchFamily="50" charset="-128"/>
            </a:endParaRPr>
          </a:p>
        </p:txBody>
      </p:sp>
      <p:sp>
        <p:nvSpPr>
          <p:cNvPr id="19" name="タイトル 1"/>
          <p:cNvSpPr txBox="1">
            <a:spLocks/>
          </p:cNvSpPr>
          <p:nvPr/>
        </p:nvSpPr>
        <p:spPr>
          <a:xfrm>
            <a:off x="8385512" y="3009123"/>
            <a:ext cx="1297300" cy="785731"/>
          </a:xfrm>
          <a:prstGeom prst="rect">
            <a:avLst/>
          </a:prstGeom>
          <a:solidFill>
            <a:schemeClr val="bg1"/>
          </a:solidFill>
          <a:ln w="19050">
            <a:solidFill>
              <a:schemeClr val="tx1"/>
            </a:solidFill>
          </a:ln>
        </p:spPr>
        <p:txBody>
          <a:bodyPr vert="horz" lIns="91440" tIns="45720" rIns="91440" bIns="45720" rtlCol="0" anchor="ctr">
            <a:noAutofit/>
          </a:bodyPr>
          <a:lstStyle>
            <a:lvl1pPr algn="ctr">
              <a:spcBef>
                <a:spcPct val="20000"/>
              </a:spcBef>
              <a:buFont typeface="Arial" pitchFamily="34" charset="0"/>
              <a:buNone/>
              <a:defRPr sz="3600" b="1"/>
            </a:lvl1pPr>
          </a:lstStyle>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文化庁</a:t>
            </a:r>
            <a:endParaRPr lang="en-US" altLang="ja-JP" sz="2000" b="0" dirty="0">
              <a:solidFill>
                <a:prstClr val="black"/>
              </a:solidFill>
              <a:latin typeface="Meiryo UI" panose="020B0604030504040204" pitchFamily="50" charset="-128"/>
              <a:ea typeface="Meiryo UI" panose="020B0604030504040204" pitchFamily="50" charset="-128"/>
            </a:endParaRPr>
          </a:p>
          <a:p>
            <a:pPr>
              <a:lnSpc>
                <a:spcPts val="2000"/>
              </a:lnSpc>
            </a:pPr>
            <a:r>
              <a:rPr lang="ja-JP" altLang="en-US" sz="2000" b="0" dirty="0">
                <a:solidFill>
                  <a:prstClr val="black"/>
                </a:solidFill>
                <a:latin typeface="Meiryo UI" panose="020B0604030504040204" pitchFamily="50" charset="-128"/>
                <a:ea typeface="Meiryo UI" panose="020B0604030504040204" pitchFamily="50" charset="-128"/>
              </a:rPr>
              <a:t>長官裁定</a:t>
            </a:r>
          </a:p>
        </p:txBody>
      </p:sp>
      <p:sp>
        <p:nvSpPr>
          <p:cNvPr id="58" name="テキスト ボックス 57"/>
          <p:cNvSpPr txBox="1"/>
          <p:nvPr/>
        </p:nvSpPr>
        <p:spPr>
          <a:xfrm>
            <a:off x="1366468" y="2370823"/>
            <a:ext cx="1666089" cy="682238"/>
          </a:xfrm>
          <a:prstGeom prst="rect">
            <a:avLst/>
          </a:prstGeom>
          <a:noFill/>
        </p:spPr>
        <p:txBody>
          <a:bodyPr wrap="square" rtlCol="0">
            <a:spAutoFit/>
          </a:bodyPr>
          <a:lstStyle/>
          <a:p>
            <a:pPr>
              <a:lnSpc>
                <a:spcPts val="2800"/>
              </a:lnSpc>
            </a:pPr>
            <a:r>
              <a:rPr lang="ja-JP" altLang="en-US" sz="2000" dirty="0" smtClean="0">
                <a:solidFill>
                  <a:prstClr val="black"/>
                </a:solidFill>
                <a:latin typeface="Meiryo UI" panose="020B0604030504040204" pitchFamily="50" charset="-128"/>
                <a:ea typeface="Meiryo UI" panose="020B0604030504040204" pitchFamily="50" charset="-128"/>
              </a:rPr>
              <a:t>全</a:t>
            </a:r>
            <a:r>
              <a:rPr lang="en-US" altLang="ja-JP" sz="2800" dirty="0" smtClean="0">
                <a:solidFill>
                  <a:prstClr val="black"/>
                </a:solidFill>
                <a:latin typeface="Meiryo UI" panose="020B0604030504040204" pitchFamily="50" charset="-128"/>
                <a:ea typeface="Meiryo UI" panose="020B0604030504040204" pitchFamily="50" charset="-128"/>
              </a:rPr>
              <a:t>248.5</a:t>
            </a:r>
            <a:endParaRPr lang="en-US" altLang="ja-JP" sz="2800" dirty="0">
              <a:solidFill>
                <a:prstClr val="black"/>
              </a:solidFill>
              <a:latin typeface="Meiryo UI" panose="020B0604030504040204" pitchFamily="50" charset="-128"/>
              <a:ea typeface="Meiryo UI" panose="020B0604030504040204" pitchFamily="50" charset="-128"/>
            </a:endParaRPr>
          </a:p>
          <a:p>
            <a:pPr algn="ctr">
              <a:lnSpc>
                <a:spcPts val="1800"/>
              </a:lnSpc>
            </a:pPr>
            <a:r>
              <a:rPr lang="ja-JP" altLang="en-US" sz="1400" dirty="0">
                <a:solidFill>
                  <a:prstClr val="black"/>
                </a:solidFill>
                <a:latin typeface="Meiryo UI" panose="020B0604030504040204" pitchFamily="50" charset="-128"/>
                <a:ea typeface="Meiryo UI" panose="020B0604030504040204" pitchFamily="50" charset="-128"/>
              </a:rPr>
              <a:t>万点</a:t>
            </a:r>
          </a:p>
        </p:txBody>
      </p:sp>
      <p:sp>
        <p:nvSpPr>
          <p:cNvPr id="77" name="テキスト ボックス 76"/>
          <p:cNvSpPr txBox="1"/>
          <p:nvPr/>
        </p:nvSpPr>
        <p:spPr>
          <a:xfrm>
            <a:off x="5768754" y="4726755"/>
            <a:ext cx="1286822" cy="456407"/>
          </a:xfrm>
          <a:prstGeom prst="rect">
            <a:avLst/>
          </a:prstGeom>
          <a:noFill/>
        </p:spPr>
        <p:txBody>
          <a:bodyPr wrap="square" rtlCol="0">
            <a:spAutoFit/>
          </a:bodyPr>
          <a:lstStyle/>
          <a:p>
            <a:pPr>
              <a:lnSpc>
                <a:spcPts val="2800"/>
              </a:lnSpc>
            </a:pPr>
            <a:r>
              <a:rPr lang="en-US" altLang="ja-JP" sz="2800" dirty="0" smtClean="0">
                <a:solidFill>
                  <a:prstClr val="black"/>
                </a:solidFill>
                <a:latin typeface="Meiryo UI" panose="020B0604030504040204" pitchFamily="50" charset="-128"/>
                <a:ea typeface="Meiryo UI" panose="020B0604030504040204" pitchFamily="50" charset="-128"/>
              </a:rPr>
              <a:t>137</a:t>
            </a:r>
            <a:r>
              <a:rPr lang="ja-JP" altLang="en-US" sz="1400" dirty="0" smtClean="0">
                <a:solidFill>
                  <a:prstClr val="black"/>
                </a:solidFill>
                <a:latin typeface="Meiryo UI" panose="020B0604030504040204" pitchFamily="50" charset="-128"/>
                <a:ea typeface="Meiryo UI" panose="020B0604030504040204" pitchFamily="50" charset="-128"/>
              </a:rPr>
              <a:t>万点</a:t>
            </a:r>
            <a:endParaRPr lang="ja-JP" altLang="en-US" sz="1400" dirty="0">
              <a:solidFill>
                <a:prstClr val="black"/>
              </a:solidFill>
              <a:latin typeface="Meiryo UI" panose="020B0604030504040204" pitchFamily="50" charset="-128"/>
              <a:ea typeface="Meiryo UI" panose="020B0604030504040204" pitchFamily="50" charset="-128"/>
            </a:endParaRPr>
          </a:p>
        </p:txBody>
      </p:sp>
      <p:sp>
        <p:nvSpPr>
          <p:cNvPr id="78" name="テキスト ボックス 77"/>
          <p:cNvSpPr txBox="1"/>
          <p:nvPr/>
        </p:nvSpPr>
        <p:spPr>
          <a:xfrm>
            <a:off x="9370862" y="5730798"/>
            <a:ext cx="1083124" cy="456407"/>
          </a:xfrm>
          <a:prstGeom prst="rect">
            <a:avLst/>
          </a:prstGeom>
          <a:noFill/>
        </p:spPr>
        <p:txBody>
          <a:bodyPr wrap="square" rtlCol="0">
            <a:spAutoFit/>
          </a:bodyPr>
          <a:lstStyle/>
          <a:p>
            <a:pPr algn="r">
              <a:lnSpc>
                <a:spcPts val="2800"/>
              </a:lnSpc>
            </a:pPr>
            <a:r>
              <a:rPr lang="en-US" altLang="ja-JP" sz="2800" dirty="0">
                <a:solidFill>
                  <a:prstClr val="black"/>
                </a:solidFill>
                <a:latin typeface="Meiryo UI" panose="020B0604030504040204" pitchFamily="50" charset="-128"/>
                <a:ea typeface="Meiryo UI" panose="020B0604030504040204" pitchFamily="50" charset="-128"/>
              </a:rPr>
              <a:t>48</a:t>
            </a:r>
            <a:r>
              <a:rPr lang="ja-JP" altLang="en-US" sz="1400" dirty="0">
                <a:solidFill>
                  <a:prstClr val="black"/>
                </a:solidFill>
                <a:latin typeface="Meiryo UI" panose="020B0604030504040204" pitchFamily="50" charset="-128"/>
                <a:ea typeface="Meiryo UI" panose="020B0604030504040204" pitchFamily="50" charset="-128"/>
              </a:rPr>
              <a:t>万点</a:t>
            </a:r>
          </a:p>
        </p:txBody>
      </p:sp>
      <p:sp>
        <p:nvSpPr>
          <p:cNvPr id="79" name="テキスト ボックス 22"/>
          <p:cNvSpPr txBox="1">
            <a:spLocks noChangeArrowheads="1"/>
          </p:cNvSpPr>
          <p:nvPr/>
        </p:nvSpPr>
        <p:spPr bwMode="auto">
          <a:xfrm>
            <a:off x="1935505" y="5348373"/>
            <a:ext cx="20371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ja-JP" altLang="en-US" sz="1600" dirty="0">
                <a:solidFill>
                  <a:srgbClr val="FF0000"/>
                </a:solidFill>
                <a:latin typeface="Meiryo UI" panose="020B0604030504040204" pitchFamily="50" charset="-128"/>
                <a:ea typeface="Meiryo UI" panose="020B0604030504040204" pitchFamily="50" charset="-128"/>
              </a:rPr>
              <a:t>アクセス月</a:t>
            </a:r>
            <a:r>
              <a:rPr lang="en-US" altLang="ja-JP" sz="1600" dirty="0">
                <a:solidFill>
                  <a:srgbClr val="FF0000"/>
                </a:solidFill>
                <a:latin typeface="Meiryo UI" panose="020B0604030504040204" pitchFamily="50" charset="-128"/>
                <a:ea typeface="Meiryo UI" panose="020B0604030504040204" pitchFamily="50" charset="-128"/>
              </a:rPr>
              <a:t>19</a:t>
            </a:r>
            <a:r>
              <a:rPr lang="ja-JP" altLang="en-US" sz="1400" dirty="0">
                <a:solidFill>
                  <a:srgbClr val="FF0000"/>
                </a:solidFill>
                <a:latin typeface="Meiryo UI" panose="020B0604030504040204" pitchFamily="50" charset="-128"/>
                <a:ea typeface="Meiryo UI" panose="020B0604030504040204" pitchFamily="50" charset="-128"/>
              </a:rPr>
              <a:t>万件</a:t>
            </a:r>
            <a:endParaRPr lang="ja-JP" altLang="en-US" sz="1600" dirty="0">
              <a:solidFill>
                <a:srgbClr val="FF0000"/>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9649554" y="6037787"/>
            <a:ext cx="1159292" cy="584775"/>
          </a:xfrm>
          <a:prstGeom prst="rect">
            <a:avLst/>
          </a:prstGeom>
        </p:spPr>
        <p:txBody>
          <a:bodyPr wrap="none">
            <a:spAutoFit/>
          </a:bodyPr>
          <a:lstStyle/>
          <a:p>
            <a:pP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アクセス</a:t>
            </a:r>
            <a:endParaRPr lang="en-US" altLang="ja-JP" sz="1600" dirty="0">
              <a:solidFill>
                <a:srgbClr val="F79646">
                  <a:lumMod val="50000"/>
                </a:srgbClr>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月</a:t>
            </a:r>
            <a:r>
              <a:rPr lang="en-US" altLang="ja-JP" sz="1600" dirty="0">
                <a:solidFill>
                  <a:srgbClr val="F79646">
                    <a:lumMod val="50000"/>
                  </a:srgbClr>
                </a:solidFill>
                <a:latin typeface="Meiryo UI" panose="020B0604030504040204" pitchFamily="50" charset="-128"/>
                <a:ea typeface="Meiryo UI" panose="020B0604030504040204" pitchFamily="50" charset="-128"/>
              </a:rPr>
              <a:t>490</a:t>
            </a:r>
            <a:r>
              <a:rPr lang="ja-JP" altLang="en-US" sz="1600" dirty="0">
                <a:solidFill>
                  <a:srgbClr val="F79646">
                    <a:lumMod val="50000"/>
                  </a:srgbClr>
                </a:solidFill>
                <a:latin typeface="Meiryo UI" panose="020B0604030504040204" pitchFamily="50" charset="-128"/>
                <a:ea typeface="Meiryo UI" panose="020B0604030504040204" pitchFamily="50" charset="-128"/>
              </a:rPr>
              <a:t>万</a:t>
            </a:r>
            <a:r>
              <a:rPr lang="ja-JP" altLang="en-US" sz="1400" dirty="0">
                <a:solidFill>
                  <a:srgbClr val="F79646">
                    <a:lumMod val="50000"/>
                  </a:srgbClr>
                </a:solidFill>
                <a:latin typeface="Meiryo UI" panose="020B0604030504040204" pitchFamily="50" charset="-128"/>
                <a:ea typeface="Meiryo UI" panose="020B0604030504040204" pitchFamily="50" charset="-128"/>
              </a:rPr>
              <a:t>件</a:t>
            </a:r>
          </a:p>
        </p:txBody>
      </p:sp>
      <p:sp>
        <p:nvSpPr>
          <p:cNvPr id="82" name="正方形/長方形 81"/>
          <p:cNvSpPr/>
          <p:nvPr/>
        </p:nvSpPr>
        <p:spPr>
          <a:xfrm>
            <a:off x="4340885" y="6370239"/>
            <a:ext cx="2549491" cy="338554"/>
          </a:xfrm>
          <a:prstGeom prst="rect">
            <a:avLst/>
          </a:prstGeom>
        </p:spPr>
        <p:txBody>
          <a:bodyPr wrap="square">
            <a:spAutoFit/>
          </a:bodyPr>
          <a:lstStyle/>
          <a:p>
            <a:pPr algn="r" fontAlgn="base">
              <a:spcBef>
                <a:spcPct val="0"/>
              </a:spcBef>
              <a:spcAft>
                <a:spcPct val="0"/>
              </a:spcAft>
            </a:pPr>
            <a:r>
              <a:rPr lang="ja-JP" altLang="en-US" sz="1600" dirty="0">
                <a:solidFill>
                  <a:srgbClr val="F79646">
                    <a:lumMod val="50000"/>
                  </a:srgbClr>
                </a:solidFill>
                <a:latin typeface="Meiryo UI" panose="020B0604030504040204" pitchFamily="50" charset="-128"/>
                <a:ea typeface="Meiryo UI" panose="020B0604030504040204" pitchFamily="50" charset="-128"/>
              </a:rPr>
              <a:t>アクセス</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月</a:t>
            </a: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1</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万３千件</a:t>
            </a:r>
            <a:endParaRPr lang="ja-JP" altLang="en-US" sz="1600" dirty="0">
              <a:solidFill>
                <a:srgbClr val="F79646">
                  <a:lumMod val="50000"/>
                </a:srgbClr>
              </a:solidFill>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AE81233C-BF56-4BFB-98E8-8EF39C2E5007}" type="slidenum">
              <a:rPr lang="ja-JP" altLang="en-US" smtClean="0">
                <a:solidFill>
                  <a:prstClr val="black"/>
                </a:solidFill>
              </a:rPr>
              <a:pPr/>
              <a:t>9</a:t>
            </a:fld>
            <a:endParaRPr lang="ja-JP" altLang="en-US" dirty="0">
              <a:solidFill>
                <a:prstClr val="black"/>
              </a:solidFill>
            </a:endParaRPr>
          </a:p>
        </p:txBody>
      </p:sp>
      <p:sp>
        <p:nvSpPr>
          <p:cNvPr id="38" name="円/楕円 37"/>
          <p:cNvSpPr/>
          <p:nvPr/>
        </p:nvSpPr>
        <p:spPr>
          <a:xfrm>
            <a:off x="94593" y="61915"/>
            <a:ext cx="622859" cy="57113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680560" y="2941782"/>
            <a:ext cx="1232180" cy="1528624"/>
          </a:xfrm>
          <a:prstGeom prst="rect">
            <a:avLst/>
          </a:prstGeom>
          <a:noFill/>
        </p:spPr>
        <p:txBody>
          <a:bodyPr wrap="square" rtlCol="0">
            <a:spAutoFit/>
          </a:bodyPr>
          <a:lstStyle/>
          <a:p>
            <a:pPr algn="r">
              <a:lnSpc>
                <a:spcPts val="2800"/>
              </a:lnSpc>
            </a:pPr>
            <a:r>
              <a:rPr lang="ja-JP" altLang="en-US" sz="2000" dirty="0" smtClean="0">
                <a:solidFill>
                  <a:prstClr val="black"/>
                </a:solidFill>
                <a:latin typeface="Meiryo UI" panose="020B0604030504040204" pitchFamily="50" charset="-128"/>
                <a:ea typeface="Meiryo UI" panose="020B0604030504040204" pitchFamily="50" charset="-128"/>
              </a:rPr>
              <a:t>館内限定</a:t>
            </a:r>
            <a:endParaRPr lang="ja-JP" altLang="en-US" sz="1100" dirty="0" smtClean="0">
              <a:solidFill>
                <a:prstClr val="black"/>
              </a:solidFill>
              <a:latin typeface="Meiryo UI" panose="020B0604030504040204" pitchFamily="50" charset="-128"/>
              <a:ea typeface="Meiryo UI" panose="020B0604030504040204" pitchFamily="50" charset="-128"/>
            </a:endParaRPr>
          </a:p>
          <a:p>
            <a:pPr algn="r">
              <a:lnSpc>
                <a:spcPts val="2800"/>
              </a:lnSpc>
            </a:pPr>
            <a:r>
              <a:rPr lang="en-US" altLang="ja-JP" sz="2800" b="1" kern="0" dirty="0" smtClean="0">
                <a:solidFill>
                  <a:srgbClr val="C00000"/>
                </a:solidFill>
                <a:latin typeface="Meiryo UI" panose="020B0604030504040204" pitchFamily="50" charset="-128"/>
                <a:ea typeface="Meiryo UI" panose="020B0604030504040204" pitchFamily="50" charset="-128"/>
                <a:cs typeface="Times New Roman" panose="02020603050405020304" pitchFamily="18" charset="0"/>
              </a:rPr>
              <a:t>62</a:t>
            </a:r>
            <a:r>
              <a:rPr lang="ja-JP" altLang="ja-JP" sz="1600" kern="0" dirty="0" smtClean="0">
                <a:solidFill>
                  <a:srgbClr val="C00000"/>
                </a:solidFill>
                <a:latin typeface="Meiryo UI" panose="020B0604030504040204" pitchFamily="50" charset="-128"/>
                <a:ea typeface="Meiryo UI" panose="020B0604030504040204" pitchFamily="50" charset="-128"/>
                <a:cs typeface="Times New Roman" panose="02020603050405020304" pitchFamily="18" charset="0"/>
              </a:rPr>
              <a:t>万点</a:t>
            </a:r>
            <a:endParaRPr lang="ja-JP" altLang="ja-JP" sz="1600" kern="100" dirty="0">
              <a:solidFill>
                <a:srgbClr val="C00000"/>
              </a:solidFill>
              <a:latin typeface="Meiryo UI" panose="020B0604030504040204" pitchFamily="50" charset="-128"/>
              <a:ea typeface="Meiryo UI" panose="020B0604030504040204" pitchFamily="50" charset="-128"/>
              <a:cs typeface="Times New Roman" panose="02020603050405020304" pitchFamily="18" charset="0"/>
            </a:endParaRPr>
          </a:p>
          <a:p>
            <a:pPr algn="r">
              <a:lnSpc>
                <a:spcPts val="2800"/>
              </a:lnSpc>
            </a:pPr>
            <a:endParaRPr lang="en-US" altLang="ja-JP" sz="1400" dirty="0" smtClean="0">
              <a:solidFill>
                <a:prstClr val="black"/>
              </a:solidFill>
              <a:latin typeface="Meiryo UI" panose="020B0604030504040204" pitchFamily="50" charset="-128"/>
              <a:ea typeface="Meiryo UI" panose="020B0604030504040204" pitchFamily="50" charset="-128"/>
            </a:endParaRPr>
          </a:p>
          <a:p>
            <a:pPr algn="r">
              <a:lnSpc>
                <a:spcPts val="2800"/>
              </a:lnSpc>
            </a:pPr>
            <a:endParaRPr lang="ja-JP" altLang="en-US" sz="1400" dirty="0">
              <a:solidFill>
                <a:prstClr val="black"/>
              </a:solidFill>
              <a:latin typeface="Meiryo UI" panose="020B0604030504040204" pitchFamily="50" charset="-128"/>
              <a:ea typeface="Meiryo UI" panose="020B0604030504040204" pitchFamily="50" charset="-128"/>
            </a:endParaRPr>
          </a:p>
        </p:txBody>
      </p:sp>
      <p:sp>
        <p:nvSpPr>
          <p:cNvPr id="6" name="横巻き 5"/>
          <p:cNvSpPr/>
          <p:nvPr/>
        </p:nvSpPr>
        <p:spPr>
          <a:xfrm>
            <a:off x="0" y="3479820"/>
            <a:ext cx="1877533" cy="3378179"/>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smtClean="0"/>
              <a:t>185</a:t>
            </a:r>
            <a:r>
              <a:rPr lang="ja-JP" altLang="en-US" dirty="0" smtClean="0"/>
              <a:t>万点（</a:t>
            </a:r>
            <a:r>
              <a:rPr lang="en-US" altLang="ja-JP" dirty="0" smtClean="0"/>
              <a:t>48</a:t>
            </a:r>
            <a:r>
              <a:rPr lang="ja-JP" altLang="en-US" dirty="0" smtClean="0"/>
              <a:t>万＋</a:t>
            </a:r>
            <a:r>
              <a:rPr lang="en-US" altLang="ja-JP" dirty="0" smtClean="0"/>
              <a:t>137</a:t>
            </a:r>
            <a:r>
              <a:rPr lang="ja-JP" altLang="en-US" dirty="0" smtClean="0"/>
              <a:t>万点）は、公共図書館の蔵書と言える</a:t>
            </a:r>
            <a:endParaRPr lang="en-US" altLang="ja-JP" dirty="0" smtClean="0"/>
          </a:p>
          <a:p>
            <a:pPr algn="ctr"/>
            <a:r>
              <a:rPr lang="ja-JP" altLang="en-US" dirty="0" smtClean="0"/>
              <a:t>しかし、インターネット公開していな</a:t>
            </a:r>
            <a:r>
              <a:rPr lang="ja-JP" altLang="en-US" dirty="0"/>
              <a:t>い</a:t>
            </a:r>
            <a:r>
              <a:rPr lang="en-US" altLang="ja-JP" dirty="0" smtClean="0"/>
              <a:t>200</a:t>
            </a:r>
            <a:r>
              <a:rPr lang="ja-JP" altLang="en-US" dirty="0" smtClean="0"/>
              <a:t>万点は、</a:t>
            </a:r>
            <a:r>
              <a:rPr lang="en-US" altLang="ja-JP" dirty="0" smtClean="0"/>
              <a:t>ILL</a:t>
            </a:r>
            <a:r>
              <a:rPr lang="ja-JP" altLang="en-US" dirty="0" smtClean="0"/>
              <a:t>もできない。</a:t>
            </a:r>
            <a:endParaRPr lang="en-US" altLang="ja-JP" dirty="0" smtClean="0"/>
          </a:p>
        </p:txBody>
      </p:sp>
      <p:sp>
        <p:nvSpPr>
          <p:cNvPr id="41" name="正方形/長方形 40"/>
          <p:cNvSpPr/>
          <p:nvPr/>
        </p:nvSpPr>
        <p:spPr>
          <a:xfrm>
            <a:off x="7258656" y="6102255"/>
            <a:ext cx="1641681" cy="584775"/>
          </a:xfrm>
          <a:prstGeom prst="rect">
            <a:avLst/>
          </a:prstGeom>
        </p:spPr>
        <p:txBody>
          <a:bodyPr wrap="square">
            <a:spAutoFit/>
          </a:bodyPr>
          <a:lstStyle/>
          <a:p>
            <a:pPr algn="r" fontAlgn="base">
              <a:spcBef>
                <a:spcPct val="0"/>
              </a:spcBef>
              <a:spcAft>
                <a:spcPct val="0"/>
              </a:spcAft>
            </a:pP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現在</a:t>
            </a: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500</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館程度</a:t>
            </a:r>
            <a:endParaRPr lang="en-US" altLang="ja-JP" sz="1600" dirty="0" smtClean="0">
              <a:solidFill>
                <a:srgbClr val="F79646">
                  <a:lumMod val="50000"/>
                </a:srgbClr>
              </a:solidFill>
              <a:latin typeface="Meiryo UI" panose="020B0604030504040204" pitchFamily="50" charset="-128"/>
              <a:ea typeface="Meiryo UI" panose="020B0604030504040204" pitchFamily="50" charset="-128"/>
            </a:endParaRPr>
          </a:p>
          <a:p>
            <a:pPr algn="r" fontAlgn="base">
              <a:spcBef>
                <a:spcPct val="0"/>
              </a:spcBef>
              <a:spcAft>
                <a:spcPct val="0"/>
              </a:spcAft>
            </a:pP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ILL</a:t>
            </a:r>
            <a:r>
              <a:rPr lang="ja-JP" altLang="en-US" sz="1600" dirty="0" smtClean="0">
                <a:solidFill>
                  <a:srgbClr val="F79646">
                    <a:lumMod val="50000"/>
                  </a:srgbClr>
                </a:solidFill>
                <a:latin typeface="Meiryo UI" panose="020B0604030504040204" pitchFamily="50" charset="-128"/>
                <a:ea typeface="Meiryo UI" panose="020B0604030504040204" pitchFamily="50" charset="-128"/>
              </a:rPr>
              <a:t>加入館の</a:t>
            </a:r>
            <a:r>
              <a:rPr lang="en-US" altLang="ja-JP" sz="1600" dirty="0" smtClean="0">
                <a:solidFill>
                  <a:srgbClr val="F79646">
                    <a:lumMod val="50000"/>
                  </a:srgbClr>
                </a:solidFill>
                <a:latin typeface="Meiryo UI" panose="020B0604030504040204" pitchFamily="50" charset="-128"/>
                <a:ea typeface="Meiryo UI" panose="020B0604030504040204" pitchFamily="50" charset="-128"/>
              </a:rPr>
              <a:t>1/5</a:t>
            </a:r>
            <a:endParaRPr lang="ja-JP" altLang="en-US" sz="1600" dirty="0">
              <a:solidFill>
                <a:srgbClr val="F79646">
                  <a:lumMod val="50000"/>
                </a:srgbClr>
              </a:solidFill>
              <a:latin typeface="Meiryo UI" panose="020B0604030504040204" pitchFamily="50" charset="-128"/>
              <a:ea typeface="Meiryo UI" panose="020B0604030504040204" pitchFamily="50" charset="-128"/>
            </a:endParaRPr>
          </a:p>
        </p:txBody>
      </p:sp>
      <p:sp>
        <p:nvSpPr>
          <p:cNvPr id="42" name="左矢印 41"/>
          <p:cNvSpPr/>
          <p:nvPr/>
        </p:nvSpPr>
        <p:spPr>
          <a:xfrm>
            <a:off x="7522354" y="5255393"/>
            <a:ext cx="1205677" cy="225035"/>
          </a:xfrm>
          <a:prstGeom prst="leftArrow">
            <a:avLst>
              <a:gd name="adj1" fmla="val 50000"/>
              <a:gd name="adj2" fmla="val 5878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Meiryo UI" panose="020B0604030504040204" pitchFamily="50" charset="-128"/>
              <a:ea typeface="Meiryo UI" panose="020B0604030504040204" pitchFamily="50" charset="-128"/>
            </a:endParaRPr>
          </a:p>
        </p:txBody>
      </p:sp>
      <p:sp>
        <p:nvSpPr>
          <p:cNvPr id="43" name="横巻き 42"/>
          <p:cNvSpPr/>
          <p:nvPr/>
        </p:nvSpPr>
        <p:spPr>
          <a:xfrm>
            <a:off x="18335" y="723904"/>
            <a:ext cx="1348134" cy="2327096"/>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dirty="0" smtClean="0"/>
              <a:t>「いつでもどこでもだれでも」が電子図書館サービスの理念</a:t>
            </a:r>
            <a:endParaRPr lang="en-US" altLang="ja-JP" dirty="0" smtClean="0"/>
          </a:p>
        </p:txBody>
      </p:sp>
    </p:spTree>
    <p:extLst>
      <p:ext uri="{BB962C8B-B14F-4D97-AF65-F5344CB8AC3E}">
        <p14:creationId xmlns:p14="http://schemas.microsoft.com/office/powerpoint/2010/main" val="6854580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733936" y="4157953"/>
            <a:ext cx="1889450" cy="224420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914383"/>
            <a:r>
              <a:rPr lang="ja-JP" altLang="en-US" sz="1429" dirty="0">
                <a:solidFill>
                  <a:prstClr val="black"/>
                </a:solidFill>
              </a:rPr>
              <a:t>子ども館</a:t>
            </a:r>
          </a:p>
        </p:txBody>
      </p:sp>
      <p:sp>
        <p:nvSpPr>
          <p:cNvPr id="6" name="正方形/長方形 5"/>
          <p:cNvSpPr/>
          <p:nvPr/>
        </p:nvSpPr>
        <p:spPr>
          <a:xfrm>
            <a:off x="1737827" y="548175"/>
            <a:ext cx="4445161" cy="334284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914383"/>
            <a:r>
              <a:rPr lang="ja-JP" altLang="en-US" sz="1429" dirty="0">
                <a:solidFill>
                  <a:prstClr val="black"/>
                </a:solidFill>
              </a:rPr>
              <a:t>東京本館電算機室</a:t>
            </a:r>
          </a:p>
        </p:txBody>
      </p:sp>
      <p:sp>
        <p:nvSpPr>
          <p:cNvPr id="7" name="正方形/長方形 6"/>
          <p:cNvSpPr/>
          <p:nvPr/>
        </p:nvSpPr>
        <p:spPr>
          <a:xfrm>
            <a:off x="3812304" y="4152121"/>
            <a:ext cx="2370685" cy="225004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914383"/>
            <a:r>
              <a:rPr lang="ja-JP" altLang="en-US" sz="1429" dirty="0">
                <a:solidFill>
                  <a:prstClr val="black"/>
                </a:solidFill>
              </a:rPr>
              <a:t>関西館</a:t>
            </a:r>
          </a:p>
        </p:txBody>
      </p:sp>
      <p:sp>
        <p:nvSpPr>
          <p:cNvPr id="13" name="円/楕円 12"/>
          <p:cNvSpPr/>
          <p:nvPr/>
        </p:nvSpPr>
        <p:spPr>
          <a:xfrm>
            <a:off x="1632858" y="940838"/>
            <a:ext cx="4613010" cy="4065461"/>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endParaRPr lang="ja-JP" altLang="en-US">
              <a:solidFill>
                <a:prstClr val="white"/>
              </a:solidFill>
            </a:endParaRPr>
          </a:p>
        </p:txBody>
      </p:sp>
      <p:sp>
        <p:nvSpPr>
          <p:cNvPr id="8" name="正方形/長方形 7"/>
          <p:cNvSpPr/>
          <p:nvPr/>
        </p:nvSpPr>
        <p:spPr>
          <a:xfrm>
            <a:off x="1877788" y="935164"/>
            <a:ext cx="4124907" cy="101782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t"/>
          <a:lstStyle/>
          <a:p>
            <a:pPr defTabSz="914383"/>
            <a:r>
              <a:rPr lang="en-US" altLang="ja-JP" sz="1000" dirty="0">
                <a:solidFill>
                  <a:prstClr val="black"/>
                </a:solidFill>
              </a:rPr>
              <a:t>NET5(10)</a:t>
            </a:r>
            <a:endParaRPr lang="ja-JP" altLang="en-US" sz="1000" dirty="0">
              <a:solidFill>
                <a:prstClr val="black"/>
              </a:solidFill>
            </a:endParaRPr>
          </a:p>
        </p:txBody>
      </p:sp>
      <p:sp>
        <p:nvSpPr>
          <p:cNvPr id="10" name="正方形/長方形 9"/>
          <p:cNvSpPr/>
          <p:nvPr/>
        </p:nvSpPr>
        <p:spPr>
          <a:xfrm>
            <a:off x="3926631" y="4525345"/>
            <a:ext cx="2192696" cy="733926"/>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t"/>
          <a:lstStyle/>
          <a:p>
            <a:pPr defTabSz="914383"/>
            <a:r>
              <a:rPr lang="en-US" altLang="ja-JP" sz="1000" dirty="0">
                <a:solidFill>
                  <a:prstClr val="black"/>
                </a:solidFill>
              </a:rPr>
              <a:t>NET5(8)</a:t>
            </a:r>
            <a:endParaRPr lang="ja-JP" altLang="en-US" sz="1000" dirty="0">
              <a:solidFill>
                <a:prstClr val="black"/>
              </a:solidFill>
            </a:endParaRPr>
          </a:p>
        </p:txBody>
      </p:sp>
      <p:sp>
        <p:nvSpPr>
          <p:cNvPr id="9" name="正方形/長方形 8"/>
          <p:cNvSpPr/>
          <p:nvPr/>
        </p:nvSpPr>
        <p:spPr>
          <a:xfrm>
            <a:off x="1827243" y="4511739"/>
            <a:ext cx="1601756" cy="859194"/>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t"/>
          <a:lstStyle/>
          <a:p>
            <a:pPr defTabSz="914383"/>
            <a:r>
              <a:rPr lang="en-US" altLang="ja-JP" sz="1000" dirty="0">
                <a:solidFill>
                  <a:prstClr val="black"/>
                </a:solidFill>
              </a:rPr>
              <a:t>NET5(0)</a:t>
            </a:r>
            <a:endParaRPr lang="ja-JP" altLang="en-US" sz="1000" dirty="0">
              <a:solidFill>
                <a:prstClr val="black"/>
              </a:solidFill>
            </a:endParaRPr>
          </a:p>
        </p:txBody>
      </p:sp>
      <p:sp>
        <p:nvSpPr>
          <p:cNvPr id="14" name="正方形/長方形 13"/>
          <p:cNvSpPr/>
          <p:nvPr/>
        </p:nvSpPr>
        <p:spPr>
          <a:xfrm>
            <a:off x="6819124" y="548173"/>
            <a:ext cx="3296815" cy="33068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914383"/>
            <a:r>
              <a:rPr lang="ja-JP" altLang="en-US" sz="1429" dirty="0">
                <a:solidFill>
                  <a:prstClr val="black"/>
                </a:solidFill>
              </a:rPr>
              <a:t>三鷹</a:t>
            </a:r>
            <a:r>
              <a:rPr lang="en-US" altLang="ja-JP" sz="1429" dirty="0">
                <a:solidFill>
                  <a:prstClr val="black"/>
                </a:solidFill>
              </a:rPr>
              <a:t>DC</a:t>
            </a:r>
            <a:endParaRPr lang="ja-JP" altLang="en-US" sz="1429" dirty="0">
              <a:solidFill>
                <a:prstClr val="black"/>
              </a:solidFill>
            </a:endParaRPr>
          </a:p>
        </p:txBody>
      </p:sp>
      <p:sp>
        <p:nvSpPr>
          <p:cNvPr id="15" name="正方形/長方形 14"/>
          <p:cNvSpPr/>
          <p:nvPr/>
        </p:nvSpPr>
        <p:spPr>
          <a:xfrm>
            <a:off x="6819124" y="4157953"/>
            <a:ext cx="3296814" cy="224420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914383"/>
            <a:r>
              <a:rPr lang="ja-JP" altLang="en-US" sz="1429" dirty="0">
                <a:solidFill>
                  <a:prstClr val="black"/>
                </a:solidFill>
              </a:rPr>
              <a:t>京都</a:t>
            </a:r>
            <a:r>
              <a:rPr lang="en-US" altLang="ja-JP" sz="1429" dirty="0">
                <a:solidFill>
                  <a:prstClr val="black"/>
                </a:solidFill>
              </a:rPr>
              <a:t>DC</a:t>
            </a:r>
            <a:endParaRPr lang="ja-JP" altLang="en-US" sz="1429" dirty="0">
              <a:solidFill>
                <a:prstClr val="black"/>
              </a:solidFill>
            </a:endParaRPr>
          </a:p>
        </p:txBody>
      </p:sp>
      <p:sp>
        <p:nvSpPr>
          <p:cNvPr id="18" name="正方形/長方形 17"/>
          <p:cNvSpPr/>
          <p:nvPr/>
        </p:nvSpPr>
        <p:spPr>
          <a:xfrm>
            <a:off x="7285652" y="817712"/>
            <a:ext cx="2449286" cy="653805"/>
          </a:xfrm>
          <a:prstGeom prst="rect">
            <a:avLst/>
          </a:prstGeom>
          <a:ln w="19050">
            <a:solidFill>
              <a:schemeClr val="accent6"/>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ja-JP" altLang="en-US" sz="1000" dirty="0">
                <a:solidFill>
                  <a:prstClr val="black"/>
                </a:solidFill>
              </a:rPr>
              <a:t>基盤</a:t>
            </a:r>
            <a:r>
              <a:rPr lang="en-US" altLang="ja-JP" sz="1000" dirty="0">
                <a:solidFill>
                  <a:prstClr val="black"/>
                </a:solidFill>
              </a:rPr>
              <a:t>HW+DC(31)</a:t>
            </a:r>
            <a:endParaRPr lang="ja-JP" altLang="en-US" sz="1000" dirty="0">
              <a:solidFill>
                <a:prstClr val="black"/>
              </a:solidFill>
            </a:endParaRPr>
          </a:p>
        </p:txBody>
      </p:sp>
      <p:sp>
        <p:nvSpPr>
          <p:cNvPr id="21" name="正方形/長方形 20"/>
          <p:cNvSpPr/>
          <p:nvPr/>
        </p:nvSpPr>
        <p:spPr>
          <a:xfrm>
            <a:off x="7285652" y="1609177"/>
            <a:ext cx="2449286" cy="1129434"/>
          </a:xfrm>
          <a:prstGeom prst="rect">
            <a:avLst/>
          </a:prstGeom>
          <a:ln w="19050">
            <a:solidFill>
              <a:schemeClr val="accent4"/>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ja-JP" altLang="en-US" sz="1000" dirty="0">
                <a:solidFill>
                  <a:prstClr val="black"/>
                </a:solidFill>
              </a:rPr>
              <a:t>情探</a:t>
            </a:r>
            <a:r>
              <a:rPr lang="en-US" altLang="ja-JP" sz="1000" dirty="0">
                <a:solidFill>
                  <a:prstClr val="black"/>
                </a:solidFill>
              </a:rPr>
              <a:t>HW(119)</a:t>
            </a:r>
            <a:endParaRPr lang="ja-JP" altLang="en-US" sz="1000" dirty="0">
              <a:solidFill>
                <a:prstClr val="black"/>
              </a:solidFill>
            </a:endParaRPr>
          </a:p>
        </p:txBody>
      </p:sp>
      <p:sp>
        <p:nvSpPr>
          <p:cNvPr id="22" name="正方形/長方形 21"/>
          <p:cNvSpPr/>
          <p:nvPr/>
        </p:nvSpPr>
        <p:spPr>
          <a:xfrm>
            <a:off x="7285652" y="2927478"/>
            <a:ext cx="2449286" cy="738674"/>
          </a:xfrm>
          <a:prstGeom prst="rect">
            <a:avLst/>
          </a:prstGeom>
          <a:ln w="19050">
            <a:solidFill>
              <a:schemeClr val="accent2"/>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ja-JP" altLang="en-US" sz="1000" dirty="0">
                <a:solidFill>
                  <a:prstClr val="black"/>
                </a:solidFill>
              </a:rPr>
              <a:t>震災</a:t>
            </a:r>
            <a:r>
              <a:rPr lang="en-US" altLang="ja-JP" sz="1000" dirty="0">
                <a:solidFill>
                  <a:prstClr val="black"/>
                </a:solidFill>
              </a:rPr>
              <a:t>HW+DC(219)</a:t>
            </a:r>
            <a:endParaRPr lang="ja-JP" altLang="en-US" sz="1000" dirty="0">
              <a:solidFill>
                <a:prstClr val="black"/>
              </a:solidFill>
            </a:endParaRPr>
          </a:p>
        </p:txBody>
      </p:sp>
      <p:cxnSp>
        <p:nvCxnSpPr>
          <p:cNvPr id="24" name="カギ線コネクタ 23"/>
          <p:cNvCxnSpPr>
            <a:stCxn id="21" idx="3"/>
            <a:endCxn id="22" idx="3"/>
          </p:cNvCxnSpPr>
          <p:nvPr/>
        </p:nvCxnSpPr>
        <p:spPr>
          <a:xfrm>
            <a:off x="9734939" y="2173895"/>
            <a:ext cx="9071" cy="1122921"/>
          </a:xfrm>
          <a:prstGeom prst="bentConnector3">
            <a:avLst>
              <a:gd name="adj1" fmla="val 180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066314" y="4511740"/>
            <a:ext cx="2783635" cy="1788057"/>
          </a:xfrm>
          <a:prstGeom prst="rect">
            <a:avLst/>
          </a:prstGeom>
          <a:ln w="19050">
            <a:solidFill>
              <a:schemeClr val="tx2"/>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en-US" altLang="ja-JP" sz="1000" dirty="0">
                <a:solidFill>
                  <a:prstClr val="black"/>
                </a:solidFill>
              </a:rPr>
              <a:t>DAHW(141)</a:t>
            </a:r>
            <a:endParaRPr lang="ja-JP" altLang="en-US" sz="1000" dirty="0">
              <a:solidFill>
                <a:prstClr val="black"/>
              </a:solidFill>
            </a:endParaRPr>
          </a:p>
        </p:txBody>
      </p:sp>
      <p:cxnSp>
        <p:nvCxnSpPr>
          <p:cNvPr id="38" name="曲線コネクタ 37"/>
          <p:cNvCxnSpPr>
            <a:stCxn id="53" idx="3"/>
            <a:endCxn id="21" idx="1"/>
          </p:cNvCxnSpPr>
          <p:nvPr/>
        </p:nvCxnSpPr>
        <p:spPr>
          <a:xfrm>
            <a:off x="5529670" y="1442516"/>
            <a:ext cx="1755982" cy="731378"/>
          </a:xfrm>
          <a:prstGeom prst="curvedConnector3">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曲線コネクタ 38"/>
          <p:cNvCxnSpPr>
            <a:stCxn id="53" idx="3"/>
            <a:endCxn id="18" idx="1"/>
          </p:cNvCxnSpPr>
          <p:nvPr/>
        </p:nvCxnSpPr>
        <p:spPr>
          <a:xfrm flipV="1">
            <a:off x="5529670" y="1144614"/>
            <a:ext cx="1755982" cy="297902"/>
          </a:xfrm>
          <a:prstGeom prst="curved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曲線コネクタ 43"/>
          <p:cNvCxnSpPr>
            <a:stCxn id="22" idx="2"/>
            <a:endCxn id="32" idx="0"/>
          </p:cNvCxnSpPr>
          <p:nvPr/>
        </p:nvCxnSpPr>
        <p:spPr>
          <a:xfrm rot="5400000">
            <a:off x="8061420" y="4062863"/>
            <a:ext cx="845588" cy="52164"/>
          </a:xfrm>
          <a:prstGeom prst="curvedConnector3">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18" idx="1"/>
            <a:endCxn id="21" idx="1"/>
          </p:cNvCxnSpPr>
          <p:nvPr/>
        </p:nvCxnSpPr>
        <p:spPr>
          <a:xfrm rot="10800000" flipV="1">
            <a:off x="7285653" y="1144614"/>
            <a:ext cx="9071" cy="1029280"/>
          </a:xfrm>
          <a:prstGeom prst="bentConnector3">
            <a:avLst>
              <a:gd name="adj1" fmla="val 180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曲線コネクタ 49"/>
          <p:cNvCxnSpPr>
            <a:stCxn id="58" idx="3"/>
            <a:endCxn id="32" idx="1"/>
          </p:cNvCxnSpPr>
          <p:nvPr/>
        </p:nvCxnSpPr>
        <p:spPr>
          <a:xfrm>
            <a:off x="6004285" y="4935012"/>
            <a:ext cx="1062029" cy="470756"/>
          </a:xfrm>
          <a:prstGeom prst="curved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5109792" y="1209737"/>
            <a:ext cx="419878" cy="4655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サブコア</a:t>
            </a:r>
          </a:p>
        </p:txBody>
      </p:sp>
      <p:sp>
        <p:nvSpPr>
          <p:cNvPr id="58" name="正方形/長方形 57"/>
          <p:cNvSpPr/>
          <p:nvPr/>
        </p:nvSpPr>
        <p:spPr>
          <a:xfrm>
            <a:off x="5584407" y="4702233"/>
            <a:ext cx="419878" cy="4655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サブコア</a:t>
            </a:r>
          </a:p>
        </p:txBody>
      </p:sp>
      <p:sp>
        <p:nvSpPr>
          <p:cNvPr id="61" name="正方形/長方形 60"/>
          <p:cNvSpPr/>
          <p:nvPr/>
        </p:nvSpPr>
        <p:spPr>
          <a:xfrm>
            <a:off x="2291506" y="1646585"/>
            <a:ext cx="614266" cy="1756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エッジ</a:t>
            </a:r>
            <a:r>
              <a:rPr lang="en-US" altLang="ja-JP" sz="857" dirty="0">
                <a:solidFill>
                  <a:prstClr val="black"/>
                </a:solidFill>
              </a:rPr>
              <a:t>SW</a:t>
            </a:r>
            <a:endParaRPr lang="ja-JP" altLang="en-US" sz="857" dirty="0">
              <a:solidFill>
                <a:prstClr val="black"/>
              </a:solidFill>
            </a:endParaRPr>
          </a:p>
        </p:txBody>
      </p:sp>
      <p:sp>
        <p:nvSpPr>
          <p:cNvPr id="62" name="正方形/長方形 61"/>
          <p:cNvSpPr/>
          <p:nvPr/>
        </p:nvSpPr>
        <p:spPr>
          <a:xfrm>
            <a:off x="1821254" y="2413385"/>
            <a:ext cx="625925" cy="272898"/>
          </a:xfrm>
          <a:prstGeom prst="rect">
            <a:avLst/>
          </a:prstGeom>
          <a:ln w="19050">
            <a:solidFill>
              <a:schemeClr val="accent6"/>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en-US" altLang="ja-JP" sz="1000" dirty="0">
                <a:solidFill>
                  <a:prstClr val="black"/>
                </a:solidFill>
              </a:rPr>
              <a:t>KSS</a:t>
            </a:r>
            <a:r>
              <a:rPr lang="ja-JP" altLang="en-US" sz="1000" dirty="0">
                <a:solidFill>
                  <a:prstClr val="black"/>
                </a:solidFill>
              </a:rPr>
              <a:t>端末</a:t>
            </a:r>
          </a:p>
        </p:txBody>
      </p:sp>
      <p:cxnSp>
        <p:nvCxnSpPr>
          <p:cNvPr id="64" name="直線コネクタ 63"/>
          <p:cNvCxnSpPr>
            <a:stCxn id="61" idx="2"/>
            <a:endCxn id="62" idx="0"/>
          </p:cNvCxnSpPr>
          <p:nvPr/>
        </p:nvCxnSpPr>
        <p:spPr>
          <a:xfrm flipH="1">
            <a:off x="2134216" y="1822198"/>
            <a:ext cx="464424" cy="591187"/>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5127378" y="2221694"/>
            <a:ext cx="875391" cy="1022998"/>
          </a:xfrm>
          <a:prstGeom prst="rect">
            <a:avLst/>
          </a:prstGeom>
          <a:ln w="19050">
            <a:solidFill>
              <a:schemeClr val="accent6"/>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en-US" altLang="ja-JP" sz="857" dirty="0">
                <a:solidFill>
                  <a:prstClr val="black"/>
                </a:solidFill>
              </a:rPr>
              <a:t>KSS</a:t>
            </a:r>
            <a:r>
              <a:rPr lang="ja-JP" altLang="en-US" sz="857" dirty="0">
                <a:solidFill>
                  <a:prstClr val="black"/>
                </a:solidFill>
              </a:rPr>
              <a:t>サーバ</a:t>
            </a:r>
            <a:r>
              <a:rPr lang="en-US" altLang="ja-JP" sz="857" dirty="0">
                <a:solidFill>
                  <a:prstClr val="black"/>
                </a:solidFill>
              </a:rPr>
              <a:t>(26)</a:t>
            </a:r>
            <a:endParaRPr lang="ja-JP" altLang="en-US" sz="857" dirty="0">
              <a:solidFill>
                <a:prstClr val="black"/>
              </a:solidFill>
            </a:endParaRPr>
          </a:p>
        </p:txBody>
      </p:sp>
      <p:sp>
        <p:nvSpPr>
          <p:cNvPr id="69" name="正方形/長方形 68"/>
          <p:cNvSpPr/>
          <p:nvPr/>
        </p:nvSpPr>
        <p:spPr>
          <a:xfrm>
            <a:off x="3397896" y="1114483"/>
            <a:ext cx="614266" cy="1756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コア</a:t>
            </a:r>
            <a:r>
              <a:rPr lang="en-US" altLang="ja-JP" sz="857" dirty="0">
                <a:solidFill>
                  <a:prstClr val="black"/>
                </a:solidFill>
              </a:rPr>
              <a:t>SW</a:t>
            </a:r>
            <a:endParaRPr lang="ja-JP" altLang="en-US" sz="857" dirty="0">
              <a:solidFill>
                <a:prstClr val="black"/>
              </a:solidFill>
            </a:endParaRPr>
          </a:p>
        </p:txBody>
      </p:sp>
      <p:cxnSp>
        <p:nvCxnSpPr>
          <p:cNvPr id="71" name="直線コネクタ 70"/>
          <p:cNvCxnSpPr>
            <a:stCxn id="61" idx="0"/>
            <a:endCxn id="69" idx="1"/>
          </p:cNvCxnSpPr>
          <p:nvPr/>
        </p:nvCxnSpPr>
        <p:spPr>
          <a:xfrm flipV="1">
            <a:off x="2598640" y="1202289"/>
            <a:ext cx="799256" cy="44429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9" idx="3"/>
            <a:endCxn id="53" idx="1"/>
          </p:cNvCxnSpPr>
          <p:nvPr/>
        </p:nvCxnSpPr>
        <p:spPr>
          <a:xfrm>
            <a:off x="4012161" y="1202290"/>
            <a:ext cx="1097630" cy="24022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76" name="角丸四角形 75"/>
          <p:cNvSpPr/>
          <p:nvPr/>
        </p:nvSpPr>
        <p:spPr>
          <a:xfrm>
            <a:off x="3259116" y="1513150"/>
            <a:ext cx="618151"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メール等</a:t>
            </a:r>
          </a:p>
        </p:txBody>
      </p:sp>
      <p:sp>
        <p:nvSpPr>
          <p:cNvPr id="77" name="角丸四角形 76"/>
          <p:cNvSpPr/>
          <p:nvPr/>
        </p:nvSpPr>
        <p:spPr>
          <a:xfrm>
            <a:off x="5255997" y="2434499"/>
            <a:ext cx="618151"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err="1">
                <a:solidFill>
                  <a:prstClr val="black"/>
                </a:solidFill>
              </a:rPr>
              <a:t>KSSWeb</a:t>
            </a:r>
            <a:endParaRPr lang="en-US" altLang="ja-JP" sz="857" dirty="0">
              <a:solidFill>
                <a:prstClr val="black"/>
              </a:solidFill>
            </a:endParaRPr>
          </a:p>
          <a:p>
            <a:pPr algn="ctr" defTabSz="914383"/>
            <a:r>
              <a:rPr lang="en-US" altLang="ja-JP" sz="857" dirty="0">
                <a:solidFill>
                  <a:prstClr val="black"/>
                </a:solidFill>
              </a:rPr>
              <a:t>AP</a:t>
            </a:r>
            <a:endParaRPr lang="ja-JP" altLang="en-US" sz="857" dirty="0">
              <a:solidFill>
                <a:prstClr val="black"/>
              </a:solidFill>
            </a:endParaRPr>
          </a:p>
        </p:txBody>
      </p:sp>
      <p:sp>
        <p:nvSpPr>
          <p:cNvPr id="79" name="角丸四角形 78"/>
          <p:cNvSpPr/>
          <p:nvPr/>
        </p:nvSpPr>
        <p:spPr>
          <a:xfrm>
            <a:off x="5257971" y="2827162"/>
            <a:ext cx="618151"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KSS</a:t>
            </a:r>
            <a:r>
              <a:rPr lang="ja-JP" altLang="en-US" sz="857" dirty="0">
                <a:solidFill>
                  <a:prstClr val="black"/>
                </a:solidFill>
              </a:rPr>
              <a:t>端末管理</a:t>
            </a:r>
            <a:endParaRPr lang="en-US" altLang="ja-JP" sz="857" dirty="0">
              <a:solidFill>
                <a:prstClr val="black"/>
              </a:solidFill>
            </a:endParaRPr>
          </a:p>
        </p:txBody>
      </p:sp>
      <p:sp>
        <p:nvSpPr>
          <p:cNvPr id="83" name="角丸四角形 82"/>
          <p:cNvSpPr/>
          <p:nvPr/>
        </p:nvSpPr>
        <p:spPr>
          <a:xfrm>
            <a:off x="7363409" y="1079667"/>
            <a:ext cx="456814"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複写</a:t>
            </a:r>
            <a:endParaRPr lang="en-US" altLang="ja-JP" sz="857" dirty="0">
              <a:solidFill>
                <a:prstClr val="black"/>
              </a:solidFill>
            </a:endParaRPr>
          </a:p>
          <a:p>
            <a:pPr algn="ctr" defTabSz="914383"/>
            <a:r>
              <a:rPr lang="ja-JP" altLang="en-US" sz="857" dirty="0">
                <a:solidFill>
                  <a:prstClr val="black"/>
                </a:solidFill>
              </a:rPr>
              <a:t>アプリ</a:t>
            </a:r>
            <a:endParaRPr lang="en-US" altLang="ja-JP" sz="857" dirty="0">
              <a:solidFill>
                <a:prstClr val="black"/>
              </a:solidFill>
            </a:endParaRPr>
          </a:p>
        </p:txBody>
      </p:sp>
      <p:sp>
        <p:nvSpPr>
          <p:cNvPr id="84" name="角丸四角形 83"/>
          <p:cNvSpPr/>
          <p:nvPr/>
        </p:nvSpPr>
        <p:spPr>
          <a:xfrm>
            <a:off x="7897982" y="1079667"/>
            <a:ext cx="456814"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NDL-OPAC</a:t>
            </a:r>
          </a:p>
        </p:txBody>
      </p:sp>
      <p:sp>
        <p:nvSpPr>
          <p:cNvPr id="85" name="角丸四角形 84"/>
          <p:cNvSpPr/>
          <p:nvPr/>
        </p:nvSpPr>
        <p:spPr>
          <a:xfrm>
            <a:off x="8432554" y="1079667"/>
            <a:ext cx="456814"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Aleph</a:t>
            </a:r>
          </a:p>
        </p:txBody>
      </p:sp>
      <p:sp>
        <p:nvSpPr>
          <p:cNvPr id="86" name="角丸四角形 85"/>
          <p:cNvSpPr/>
          <p:nvPr/>
        </p:nvSpPr>
        <p:spPr>
          <a:xfrm>
            <a:off x="7367945" y="1902680"/>
            <a:ext cx="530036"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NDL</a:t>
            </a:r>
            <a:r>
              <a:rPr lang="ja-JP" altLang="en-US" sz="857" dirty="0">
                <a:solidFill>
                  <a:prstClr val="black"/>
                </a:solidFill>
              </a:rPr>
              <a:t>サーチ</a:t>
            </a:r>
            <a:endParaRPr lang="en-US" altLang="ja-JP" sz="857" dirty="0">
              <a:solidFill>
                <a:prstClr val="black"/>
              </a:solidFill>
            </a:endParaRPr>
          </a:p>
        </p:txBody>
      </p:sp>
      <p:sp>
        <p:nvSpPr>
          <p:cNvPr id="87" name="角丸四角形 86"/>
          <p:cNvSpPr/>
          <p:nvPr/>
        </p:nvSpPr>
        <p:spPr>
          <a:xfrm>
            <a:off x="7367945" y="2285326"/>
            <a:ext cx="530036"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SSO</a:t>
            </a:r>
          </a:p>
        </p:txBody>
      </p:sp>
      <p:sp>
        <p:nvSpPr>
          <p:cNvPr id="88" name="角丸四角形 87"/>
          <p:cNvSpPr/>
          <p:nvPr/>
        </p:nvSpPr>
        <p:spPr>
          <a:xfrm>
            <a:off x="8878987" y="3220415"/>
            <a:ext cx="694611"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震災</a:t>
            </a:r>
            <a:endParaRPr lang="en-US" altLang="ja-JP" sz="857" dirty="0">
              <a:solidFill>
                <a:prstClr val="black"/>
              </a:solidFill>
            </a:endParaRPr>
          </a:p>
          <a:p>
            <a:pPr algn="ctr" defTabSz="914383"/>
            <a:r>
              <a:rPr lang="ja-JP" altLang="en-US" sz="857" dirty="0">
                <a:solidFill>
                  <a:prstClr val="black"/>
                </a:solidFill>
              </a:rPr>
              <a:t>アーカイブ</a:t>
            </a:r>
            <a:endParaRPr lang="en-US" altLang="ja-JP" sz="857" dirty="0">
              <a:solidFill>
                <a:prstClr val="black"/>
              </a:solidFill>
            </a:endParaRPr>
          </a:p>
        </p:txBody>
      </p:sp>
      <p:sp>
        <p:nvSpPr>
          <p:cNvPr id="89" name="角丸四角形 88"/>
          <p:cNvSpPr/>
          <p:nvPr/>
        </p:nvSpPr>
        <p:spPr>
          <a:xfrm>
            <a:off x="7407632" y="3232077"/>
            <a:ext cx="591909" cy="306914"/>
          </a:xfrm>
          <a:prstGeom prst="roundRect">
            <a:avLst/>
          </a:prstGeom>
        </p:spPr>
        <p:style>
          <a:lnRef idx="2">
            <a:schemeClr val="dk1"/>
          </a:lnRef>
          <a:fillRef idx="1">
            <a:schemeClr val="lt1"/>
          </a:fillRef>
          <a:effectRef idx="0">
            <a:schemeClr val="dk1"/>
          </a:effectRef>
          <a:fontRef idx="minor">
            <a:schemeClr val="dk1"/>
          </a:fontRef>
        </p:style>
        <p:txBody>
          <a:bodyPr wrap="none" rtlCol="0" anchor="ctr"/>
          <a:lstStyle/>
          <a:p>
            <a:pPr algn="ctr" defTabSz="914383"/>
            <a:r>
              <a:rPr lang="en-US" altLang="ja-JP" sz="857" dirty="0">
                <a:solidFill>
                  <a:prstClr val="black"/>
                </a:solidFill>
              </a:rPr>
              <a:t>NDL</a:t>
            </a:r>
            <a:r>
              <a:rPr lang="ja-JP" altLang="en-US" sz="857" dirty="0">
                <a:solidFill>
                  <a:prstClr val="black"/>
                </a:solidFill>
              </a:rPr>
              <a:t>ラボ</a:t>
            </a:r>
            <a:endParaRPr lang="en-US" altLang="ja-JP" sz="857" dirty="0">
              <a:solidFill>
                <a:prstClr val="black"/>
              </a:solidFill>
            </a:endParaRPr>
          </a:p>
          <a:p>
            <a:pPr algn="ctr" defTabSz="914383"/>
            <a:r>
              <a:rPr lang="en-US" altLang="ja-JP" sz="429" dirty="0">
                <a:solidFill>
                  <a:prstClr val="black"/>
                </a:solidFill>
              </a:rPr>
              <a:t>※NET5</a:t>
            </a:r>
            <a:r>
              <a:rPr lang="ja-JP" altLang="en-US" sz="429" dirty="0">
                <a:solidFill>
                  <a:prstClr val="black"/>
                </a:solidFill>
              </a:rPr>
              <a:t>に移行予定</a:t>
            </a:r>
            <a:endParaRPr lang="en-US" altLang="ja-JP" sz="857" dirty="0">
              <a:solidFill>
                <a:prstClr val="black"/>
              </a:solidFill>
            </a:endParaRPr>
          </a:p>
        </p:txBody>
      </p:sp>
      <p:sp>
        <p:nvSpPr>
          <p:cNvPr id="90" name="正方形/長方形 89"/>
          <p:cNvSpPr/>
          <p:nvPr/>
        </p:nvSpPr>
        <p:spPr>
          <a:xfrm>
            <a:off x="1920547" y="5091013"/>
            <a:ext cx="614266" cy="1756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エッジ</a:t>
            </a:r>
            <a:r>
              <a:rPr lang="en-US" altLang="ja-JP" sz="857" dirty="0">
                <a:solidFill>
                  <a:prstClr val="black"/>
                </a:solidFill>
              </a:rPr>
              <a:t>SW</a:t>
            </a:r>
            <a:endParaRPr lang="ja-JP" altLang="en-US" sz="857" dirty="0">
              <a:solidFill>
                <a:prstClr val="black"/>
              </a:solidFill>
            </a:endParaRPr>
          </a:p>
        </p:txBody>
      </p:sp>
      <p:sp>
        <p:nvSpPr>
          <p:cNvPr id="91" name="正方形/長方形 90"/>
          <p:cNvSpPr/>
          <p:nvPr/>
        </p:nvSpPr>
        <p:spPr>
          <a:xfrm>
            <a:off x="1820461" y="5584435"/>
            <a:ext cx="626716" cy="198722"/>
          </a:xfrm>
          <a:prstGeom prst="rect">
            <a:avLst/>
          </a:prstGeom>
          <a:ln w="1905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914383"/>
            <a:r>
              <a:rPr lang="en-US" altLang="ja-JP" sz="1000" dirty="0">
                <a:solidFill>
                  <a:prstClr val="black"/>
                </a:solidFill>
              </a:rPr>
              <a:t>KSS</a:t>
            </a:r>
            <a:r>
              <a:rPr lang="ja-JP" altLang="en-US" sz="1000" dirty="0">
                <a:solidFill>
                  <a:prstClr val="black"/>
                </a:solidFill>
              </a:rPr>
              <a:t>端末</a:t>
            </a:r>
          </a:p>
        </p:txBody>
      </p:sp>
      <p:sp>
        <p:nvSpPr>
          <p:cNvPr id="92" name="正方形/長方形 91"/>
          <p:cNvSpPr/>
          <p:nvPr/>
        </p:nvSpPr>
        <p:spPr>
          <a:xfrm>
            <a:off x="3873362" y="5418927"/>
            <a:ext cx="601716" cy="202899"/>
          </a:xfrm>
          <a:prstGeom prst="rect">
            <a:avLst/>
          </a:prstGeom>
          <a:ln w="1905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914383"/>
            <a:r>
              <a:rPr lang="en-US" altLang="ja-JP" sz="1000" dirty="0">
                <a:solidFill>
                  <a:prstClr val="black"/>
                </a:solidFill>
              </a:rPr>
              <a:t>KSS</a:t>
            </a:r>
            <a:r>
              <a:rPr lang="ja-JP" altLang="en-US" sz="1000" dirty="0">
                <a:solidFill>
                  <a:prstClr val="black"/>
                </a:solidFill>
              </a:rPr>
              <a:t>端末</a:t>
            </a:r>
          </a:p>
        </p:txBody>
      </p:sp>
      <p:cxnSp>
        <p:nvCxnSpPr>
          <p:cNvPr id="94" name="直線コネクタ 93"/>
          <p:cNvCxnSpPr>
            <a:stCxn id="90" idx="2"/>
            <a:endCxn id="91" idx="0"/>
          </p:cNvCxnSpPr>
          <p:nvPr/>
        </p:nvCxnSpPr>
        <p:spPr>
          <a:xfrm flipH="1">
            <a:off x="2133821" y="5266624"/>
            <a:ext cx="93861" cy="31781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3971471" y="4779330"/>
            <a:ext cx="614266" cy="1756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エッジ</a:t>
            </a:r>
            <a:r>
              <a:rPr lang="en-US" altLang="ja-JP" sz="857" dirty="0">
                <a:solidFill>
                  <a:prstClr val="black"/>
                </a:solidFill>
              </a:rPr>
              <a:t>SW</a:t>
            </a:r>
            <a:endParaRPr lang="ja-JP" altLang="en-US" sz="857" dirty="0">
              <a:solidFill>
                <a:prstClr val="black"/>
              </a:solidFill>
            </a:endParaRPr>
          </a:p>
        </p:txBody>
      </p:sp>
      <p:cxnSp>
        <p:nvCxnSpPr>
          <p:cNvPr id="98" name="直線コネクタ 97"/>
          <p:cNvCxnSpPr>
            <a:stCxn id="97" idx="2"/>
            <a:endCxn id="92" idx="0"/>
          </p:cNvCxnSpPr>
          <p:nvPr/>
        </p:nvCxnSpPr>
        <p:spPr>
          <a:xfrm flipH="1">
            <a:off x="4174220" y="4954942"/>
            <a:ext cx="104384" cy="46398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正方形/長方形 100"/>
          <p:cNvSpPr/>
          <p:nvPr/>
        </p:nvSpPr>
        <p:spPr>
          <a:xfrm>
            <a:off x="4029395" y="2214089"/>
            <a:ext cx="912340" cy="372794"/>
          </a:xfrm>
          <a:prstGeom prst="rect">
            <a:avLst/>
          </a:prstGeom>
          <a:ln w="19050">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914383"/>
            <a:r>
              <a:rPr lang="ja-JP" altLang="en-US" sz="1000" dirty="0">
                <a:solidFill>
                  <a:prstClr val="black"/>
                </a:solidFill>
              </a:rPr>
              <a:t>来館者</a:t>
            </a:r>
            <a:r>
              <a:rPr lang="en-US" altLang="ja-JP" sz="1000" dirty="0">
                <a:solidFill>
                  <a:prstClr val="black"/>
                </a:solidFill>
              </a:rPr>
              <a:t>AP</a:t>
            </a:r>
          </a:p>
          <a:p>
            <a:pPr algn="ctr" defTabSz="914383"/>
            <a:r>
              <a:rPr lang="ja-JP" altLang="en-US" sz="1000" dirty="0">
                <a:solidFill>
                  <a:prstClr val="black"/>
                </a:solidFill>
              </a:rPr>
              <a:t>サーバ</a:t>
            </a:r>
            <a:r>
              <a:rPr lang="en-US" altLang="ja-JP" sz="1000" dirty="0">
                <a:solidFill>
                  <a:prstClr val="black"/>
                </a:solidFill>
              </a:rPr>
              <a:t>(4)</a:t>
            </a:r>
            <a:endParaRPr lang="ja-JP" altLang="en-US" sz="1000" dirty="0">
              <a:solidFill>
                <a:prstClr val="black"/>
              </a:solidFill>
            </a:endParaRPr>
          </a:p>
        </p:txBody>
      </p:sp>
      <p:sp>
        <p:nvSpPr>
          <p:cNvPr id="112" name="正方形/長方形 111"/>
          <p:cNvSpPr/>
          <p:nvPr/>
        </p:nvSpPr>
        <p:spPr>
          <a:xfrm>
            <a:off x="1820463" y="2800479"/>
            <a:ext cx="846897" cy="256651"/>
          </a:xfrm>
          <a:prstGeom prst="rect">
            <a:avLst/>
          </a:prstGeom>
          <a:ln w="19050">
            <a:solidFill>
              <a:srgbClr val="7030A0"/>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ja-JP" altLang="en-US" sz="1000" dirty="0">
                <a:solidFill>
                  <a:prstClr val="black"/>
                </a:solidFill>
              </a:rPr>
              <a:t>来館者ゲート</a:t>
            </a:r>
          </a:p>
        </p:txBody>
      </p:sp>
      <p:cxnSp>
        <p:nvCxnSpPr>
          <p:cNvPr id="114" name="曲線コネクタ 113"/>
          <p:cNvCxnSpPr>
            <a:stCxn id="112" idx="3"/>
            <a:endCxn id="61" idx="2"/>
          </p:cNvCxnSpPr>
          <p:nvPr/>
        </p:nvCxnSpPr>
        <p:spPr>
          <a:xfrm flipH="1" flipV="1">
            <a:off x="2598641" y="1822198"/>
            <a:ext cx="68719" cy="1106606"/>
          </a:xfrm>
          <a:prstGeom prst="curvedConnector4">
            <a:avLst>
              <a:gd name="adj1" fmla="val -237613"/>
              <a:gd name="adj2" fmla="val 55798"/>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22" name="角丸四角形 121"/>
          <p:cNvSpPr/>
          <p:nvPr/>
        </p:nvSpPr>
        <p:spPr>
          <a:xfrm>
            <a:off x="7998560" y="1888726"/>
            <a:ext cx="356236" cy="3208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CA</a:t>
            </a:r>
          </a:p>
        </p:txBody>
      </p:sp>
      <p:sp>
        <p:nvSpPr>
          <p:cNvPr id="123" name="角丸四角形 122"/>
          <p:cNvSpPr/>
          <p:nvPr/>
        </p:nvSpPr>
        <p:spPr>
          <a:xfrm>
            <a:off x="8019440" y="2270319"/>
            <a:ext cx="413115" cy="3208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err="1">
                <a:solidFill>
                  <a:prstClr val="black"/>
                </a:solidFill>
              </a:rPr>
              <a:t>WebNDLA</a:t>
            </a:r>
            <a:endParaRPr lang="en-US" altLang="ja-JP" sz="857" dirty="0">
              <a:solidFill>
                <a:prstClr val="black"/>
              </a:solidFill>
            </a:endParaRPr>
          </a:p>
        </p:txBody>
      </p:sp>
      <p:sp>
        <p:nvSpPr>
          <p:cNvPr id="124" name="角丸四角形 123"/>
          <p:cNvSpPr/>
          <p:nvPr/>
        </p:nvSpPr>
        <p:spPr>
          <a:xfrm>
            <a:off x="8489703" y="1888726"/>
            <a:ext cx="568931" cy="3208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ナレッジベース</a:t>
            </a:r>
            <a:endParaRPr lang="en-US" altLang="ja-JP" sz="857" dirty="0">
              <a:solidFill>
                <a:prstClr val="black"/>
              </a:solidFill>
            </a:endParaRPr>
          </a:p>
        </p:txBody>
      </p:sp>
      <p:sp>
        <p:nvSpPr>
          <p:cNvPr id="125" name="角丸四角形 124"/>
          <p:cNvSpPr/>
          <p:nvPr/>
        </p:nvSpPr>
        <p:spPr>
          <a:xfrm>
            <a:off x="8499760" y="2276613"/>
            <a:ext cx="568931" cy="3208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レファ協</a:t>
            </a:r>
            <a:endParaRPr lang="en-US" altLang="ja-JP" sz="857" dirty="0">
              <a:solidFill>
                <a:prstClr val="black"/>
              </a:solidFill>
            </a:endParaRPr>
          </a:p>
        </p:txBody>
      </p:sp>
      <p:sp>
        <p:nvSpPr>
          <p:cNvPr id="129" name="角丸四角形 128"/>
          <p:cNvSpPr/>
          <p:nvPr/>
        </p:nvSpPr>
        <p:spPr>
          <a:xfrm>
            <a:off x="8110826" y="3230208"/>
            <a:ext cx="694611"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電子書庫</a:t>
            </a:r>
            <a:endParaRPr lang="en-US" altLang="ja-JP" sz="857" dirty="0">
              <a:solidFill>
                <a:prstClr val="black"/>
              </a:solidFill>
            </a:endParaRPr>
          </a:p>
        </p:txBody>
      </p:sp>
      <p:sp>
        <p:nvSpPr>
          <p:cNvPr id="136" name="雲 135"/>
          <p:cNvSpPr/>
          <p:nvPr/>
        </p:nvSpPr>
        <p:spPr>
          <a:xfrm>
            <a:off x="9563875" y="166373"/>
            <a:ext cx="1018592" cy="437651"/>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en-US" altLang="ja-JP" sz="857" dirty="0">
                <a:solidFill>
                  <a:prstClr val="black"/>
                </a:solidFill>
              </a:rPr>
              <a:t>Internet</a:t>
            </a:r>
            <a:endParaRPr lang="ja-JP" altLang="en-US" sz="857" dirty="0">
              <a:solidFill>
                <a:prstClr val="black"/>
              </a:solidFill>
            </a:endParaRPr>
          </a:p>
        </p:txBody>
      </p:sp>
      <p:cxnSp>
        <p:nvCxnSpPr>
          <p:cNvPr id="140" name="曲線コネクタ 139"/>
          <p:cNvCxnSpPr>
            <a:stCxn id="136" idx="1"/>
            <a:endCxn id="18" idx="0"/>
          </p:cNvCxnSpPr>
          <p:nvPr/>
        </p:nvCxnSpPr>
        <p:spPr>
          <a:xfrm rot="5400000">
            <a:off x="9184657" y="-70804"/>
            <a:ext cx="214154" cy="1562876"/>
          </a:xfrm>
          <a:prstGeom prst="curved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2" name="曲線コネクタ 141"/>
          <p:cNvCxnSpPr>
            <a:stCxn id="136" idx="1"/>
            <a:endCxn id="21" idx="3"/>
          </p:cNvCxnSpPr>
          <p:nvPr/>
        </p:nvCxnSpPr>
        <p:spPr>
          <a:xfrm rot="5400000">
            <a:off x="9118888" y="1219609"/>
            <a:ext cx="1570337" cy="338234"/>
          </a:xfrm>
          <a:prstGeom prst="curvedConnector2">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曲線コネクタ 144"/>
          <p:cNvCxnSpPr>
            <a:stCxn id="136" idx="1"/>
            <a:endCxn id="22" idx="3"/>
          </p:cNvCxnSpPr>
          <p:nvPr/>
        </p:nvCxnSpPr>
        <p:spPr>
          <a:xfrm rot="5400000">
            <a:off x="8557427" y="1781069"/>
            <a:ext cx="2693259" cy="338234"/>
          </a:xfrm>
          <a:prstGeom prst="curved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9616041" y="2651098"/>
            <a:ext cx="619080" cy="312265"/>
          </a:xfrm>
          <a:prstGeom prst="rect">
            <a:avLst/>
          </a:prstGeom>
          <a:noFill/>
        </p:spPr>
        <p:txBody>
          <a:bodyPr wrap="none" rtlCol="0">
            <a:spAutoFit/>
          </a:bodyPr>
          <a:lstStyle/>
          <a:p>
            <a:pPr defTabSz="914383"/>
            <a:r>
              <a:rPr lang="ja-JP" altLang="en-US" sz="571" dirty="0">
                <a:solidFill>
                  <a:prstClr val="black"/>
                </a:solidFill>
              </a:rPr>
              <a:t>構内</a:t>
            </a:r>
            <a:r>
              <a:rPr lang="en-US" altLang="ja-JP" sz="571" dirty="0">
                <a:solidFill>
                  <a:prstClr val="black"/>
                </a:solidFill>
              </a:rPr>
              <a:t>LAN</a:t>
            </a:r>
          </a:p>
          <a:p>
            <a:pPr defTabSz="914383"/>
            <a:r>
              <a:rPr lang="en-US" altLang="ja-JP" sz="429" dirty="0">
                <a:solidFill>
                  <a:prstClr val="black"/>
                </a:solidFill>
              </a:rPr>
              <a:t>※</a:t>
            </a:r>
            <a:r>
              <a:rPr lang="ja-JP" altLang="en-US" sz="429" dirty="0">
                <a:solidFill>
                  <a:prstClr val="black"/>
                </a:solidFill>
              </a:rPr>
              <a:t>翻訳サーバ共用</a:t>
            </a:r>
            <a:endParaRPr lang="en-US" altLang="ja-JP" sz="429" dirty="0">
              <a:solidFill>
                <a:prstClr val="black"/>
              </a:solidFill>
            </a:endParaRPr>
          </a:p>
          <a:p>
            <a:pPr defTabSz="914383"/>
            <a:r>
              <a:rPr lang="ja-JP" altLang="en-US" sz="429" dirty="0">
                <a:solidFill>
                  <a:prstClr val="black"/>
                </a:solidFill>
              </a:rPr>
              <a:t>のため</a:t>
            </a:r>
            <a:r>
              <a:rPr lang="en-US" altLang="ja-JP" sz="429" dirty="0">
                <a:solidFill>
                  <a:prstClr val="black"/>
                </a:solidFill>
              </a:rPr>
              <a:t>L2</a:t>
            </a:r>
            <a:r>
              <a:rPr lang="ja-JP" altLang="en-US" sz="429" dirty="0">
                <a:solidFill>
                  <a:prstClr val="black"/>
                </a:solidFill>
              </a:rPr>
              <a:t>で接続</a:t>
            </a:r>
          </a:p>
        </p:txBody>
      </p:sp>
      <p:sp>
        <p:nvSpPr>
          <p:cNvPr id="159" name="角丸四角形 158"/>
          <p:cNvSpPr/>
          <p:nvPr/>
        </p:nvSpPr>
        <p:spPr>
          <a:xfrm>
            <a:off x="7285653" y="4937555"/>
            <a:ext cx="591909"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デジデポ</a:t>
            </a:r>
            <a:endParaRPr lang="en-US" altLang="ja-JP" sz="857" dirty="0">
              <a:solidFill>
                <a:prstClr val="black"/>
              </a:solidFill>
            </a:endParaRPr>
          </a:p>
        </p:txBody>
      </p:sp>
      <p:sp>
        <p:nvSpPr>
          <p:cNvPr id="160" name="角丸四角形 159"/>
          <p:cNvSpPr/>
          <p:nvPr/>
        </p:nvSpPr>
        <p:spPr>
          <a:xfrm>
            <a:off x="7285651" y="5399713"/>
            <a:ext cx="1402534"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電子書庫</a:t>
            </a:r>
            <a:endParaRPr lang="en-US" altLang="ja-JP" sz="857" dirty="0">
              <a:solidFill>
                <a:prstClr val="black"/>
              </a:solidFill>
            </a:endParaRPr>
          </a:p>
        </p:txBody>
      </p:sp>
      <p:sp>
        <p:nvSpPr>
          <p:cNvPr id="161" name="角丸四角形 160"/>
          <p:cNvSpPr/>
          <p:nvPr/>
        </p:nvSpPr>
        <p:spPr>
          <a:xfrm>
            <a:off x="8096277" y="4923951"/>
            <a:ext cx="591909"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WARP</a:t>
            </a:r>
          </a:p>
        </p:txBody>
      </p:sp>
      <p:sp>
        <p:nvSpPr>
          <p:cNvPr id="168" name="雲 167"/>
          <p:cNvSpPr/>
          <p:nvPr/>
        </p:nvSpPr>
        <p:spPr>
          <a:xfrm>
            <a:off x="5990296" y="6324163"/>
            <a:ext cx="1018592" cy="437651"/>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en-US" altLang="ja-JP" sz="857" dirty="0">
                <a:solidFill>
                  <a:prstClr val="black"/>
                </a:solidFill>
              </a:rPr>
              <a:t>Internet</a:t>
            </a:r>
            <a:endParaRPr lang="ja-JP" altLang="en-US" sz="857" dirty="0">
              <a:solidFill>
                <a:prstClr val="black"/>
              </a:solidFill>
            </a:endParaRPr>
          </a:p>
        </p:txBody>
      </p:sp>
      <p:cxnSp>
        <p:nvCxnSpPr>
          <p:cNvPr id="169" name="曲線コネクタ 168"/>
          <p:cNvCxnSpPr>
            <a:stCxn id="168" idx="0"/>
            <a:endCxn id="32" idx="2"/>
          </p:cNvCxnSpPr>
          <p:nvPr/>
        </p:nvCxnSpPr>
        <p:spPr>
          <a:xfrm flipV="1">
            <a:off x="7008041" y="6299798"/>
            <a:ext cx="1450091" cy="243191"/>
          </a:xfrm>
          <a:prstGeom prst="curvedConnector2">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5" name="曲線コネクタ 174"/>
          <p:cNvCxnSpPr>
            <a:stCxn id="10" idx="3"/>
            <a:endCxn id="168" idx="3"/>
          </p:cNvCxnSpPr>
          <p:nvPr/>
        </p:nvCxnSpPr>
        <p:spPr>
          <a:xfrm>
            <a:off x="6119329" y="4892309"/>
            <a:ext cx="380265" cy="1456877"/>
          </a:xfrm>
          <a:prstGeom prst="curvedConnector2">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78" name="雲 177"/>
          <p:cNvSpPr/>
          <p:nvPr/>
        </p:nvSpPr>
        <p:spPr>
          <a:xfrm>
            <a:off x="4937451" y="189009"/>
            <a:ext cx="1018592" cy="437651"/>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en-US" altLang="ja-JP" sz="857" dirty="0">
                <a:solidFill>
                  <a:prstClr val="black"/>
                </a:solidFill>
              </a:rPr>
              <a:t>Internet</a:t>
            </a:r>
            <a:endParaRPr lang="ja-JP" altLang="en-US" sz="857" dirty="0">
              <a:solidFill>
                <a:prstClr val="black"/>
              </a:solidFill>
            </a:endParaRPr>
          </a:p>
        </p:txBody>
      </p:sp>
      <p:sp>
        <p:nvSpPr>
          <p:cNvPr id="188" name="正方形/長方形 187"/>
          <p:cNvSpPr/>
          <p:nvPr/>
        </p:nvSpPr>
        <p:spPr>
          <a:xfrm>
            <a:off x="3870576" y="5753256"/>
            <a:ext cx="854242" cy="202244"/>
          </a:xfrm>
          <a:prstGeom prst="rect">
            <a:avLst/>
          </a:prstGeom>
          <a:ln w="19050">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914383"/>
            <a:r>
              <a:rPr lang="ja-JP" altLang="en-US" sz="1000" dirty="0">
                <a:solidFill>
                  <a:prstClr val="black"/>
                </a:solidFill>
              </a:rPr>
              <a:t>来館者ゲート</a:t>
            </a:r>
          </a:p>
        </p:txBody>
      </p:sp>
      <p:cxnSp>
        <p:nvCxnSpPr>
          <p:cNvPr id="190" name="曲線コネクタ 189"/>
          <p:cNvCxnSpPr>
            <a:stCxn id="188" idx="3"/>
            <a:endCxn id="97" idx="2"/>
          </p:cNvCxnSpPr>
          <p:nvPr/>
        </p:nvCxnSpPr>
        <p:spPr>
          <a:xfrm flipH="1" flipV="1">
            <a:off x="4278604" y="4954942"/>
            <a:ext cx="446214" cy="899436"/>
          </a:xfrm>
          <a:prstGeom prst="curvedConnector4">
            <a:avLst>
              <a:gd name="adj1" fmla="val -36594"/>
              <a:gd name="adj2" fmla="val 55621"/>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96" name="角丸四角形 195"/>
          <p:cNvSpPr/>
          <p:nvPr/>
        </p:nvSpPr>
        <p:spPr>
          <a:xfrm>
            <a:off x="4726852" y="4881150"/>
            <a:ext cx="618151"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メール</a:t>
            </a:r>
            <a:r>
              <a:rPr lang="en-US" altLang="ja-JP" sz="857" dirty="0">
                <a:solidFill>
                  <a:prstClr val="black"/>
                </a:solidFill>
              </a:rPr>
              <a:t>BKUP</a:t>
            </a:r>
            <a:endParaRPr lang="ja-JP" altLang="en-US" sz="857" dirty="0">
              <a:solidFill>
                <a:prstClr val="black"/>
              </a:solidFill>
            </a:endParaRPr>
          </a:p>
        </p:txBody>
      </p:sp>
      <p:sp>
        <p:nvSpPr>
          <p:cNvPr id="205" name="正方形/長方形 204"/>
          <p:cNvSpPr/>
          <p:nvPr/>
        </p:nvSpPr>
        <p:spPr>
          <a:xfrm>
            <a:off x="3097394" y="2215006"/>
            <a:ext cx="818544" cy="1225271"/>
          </a:xfrm>
          <a:prstGeom prst="rect">
            <a:avLst/>
          </a:prstGeom>
          <a:ln w="19050">
            <a:solidFill>
              <a:srgbClr val="00B0F0"/>
            </a:solidFill>
          </a:ln>
        </p:spPr>
        <p:style>
          <a:lnRef idx="2">
            <a:schemeClr val="accent5"/>
          </a:lnRef>
          <a:fillRef idx="1">
            <a:schemeClr val="lt1"/>
          </a:fillRef>
          <a:effectRef idx="0">
            <a:schemeClr val="accent5"/>
          </a:effectRef>
          <a:fontRef idx="minor">
            <a:schemeClr val="dk1"/>
          </a:fontRef>
        </p:style>
        <p:txBody>
          <a:bodyPr rtlCol="0" anchor="t"/>
          <a:lstStyle/>
          <a:p>
            <a:pPr defTabSz="914383"/>
            <a:r>
              <a:rPr lang="ja-JP" altLang="en-US" sz="1000" dirty="0">
                <a:solidFill>
                  <a:prstClr val="black"/>
                </a:solidFill>
              </a:rPr>
              <a:t>フルテキ</a:t>
            </a:r>
            <a:r>
              <a:rPr lang="en-US" altLang="ja-JP" sz="1000" dirty="0">
                <a:solidFill>
                  <a:prstClr val="black"/>
                </a:solidFill>
              </a:rPr>
              <a:t>HW(11)</a:t>
            </a:r>
            <a:endParaRPr lang="ja-JP" altLang="en-US" sz="1000" dirty="0">
              <a:solidFill>
                <a:prstClr val="black"/>
              </a:solidFill>
            </a:endParaRPr>
          </a:p>
        </p:txBody>
      </p:sp>
      <p:sp>
        <p:nvSpPr>
          <p:cNvPr id="206" name="角丸四角形 205"/>
          <p:cNvSpPr/>
          <p:nvPr/>
        </p:nvSpPr>
        <p:spPr>
          <a:xfrm>
            <a:off x="3145714" y="2592709"/>
            <a:ext cx="710975" cy="2535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国会会議録</a:t>
            </a:r>
          </a:p>
        </p:txBody>
      </p:sp>
      <p:sp>
        <p:nvSpPr>
          <p:cNvPr id="207" name="角丸四角形 206"/>
          <p:cNvSpPr/>
          <p:nvPr/>
        </p:nvSpPr>
        <p:spPr>
          <a:xfrm>
            <a:off x="3151179" y="2878564"/>
            <a:ext cx="710975" cy="2535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帝国会議録</a:t>
            </a:r>
          </a:p>
        </p:txBody>
      </p:sp>
      <p:sp>
        <p:nvSpPr>
          <p:cNvPr id="208" name="角丸四角形 207"/>
          <p:cNvSpPr/>
          <p:nvPr/>
        </p:nvSpPr>
        <p:spPr>
          <a:xfrm>
            <a:off x="3151179" y="3185178"/>
            <a:ext cx="710975" cy="2138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法令索引</a:t>
            </a:r>
          </a:p>
        </p:txBody>
      </p:sp>
      <p:sp>
        <p:nvSpPr>
          <p:cNvPr id="210" name="角丸四角形 209"/>
          <p:cNvSpPr/>
          <p:nvPr/>
        </p:nvSpPr>
        <p:spPr>
          <a:xfrm>
            <a:off x="3097428" y="3580424"/>
            <a:ext cx="661279" cy="253574"/>
          </a:xfrm>
          <a:prstGeom prst="roundRect">
            <a:avLst/>
          </a:prstGeom>
          <a:ln>
            <a:solidFill>
              <a:srgbClr val="6699FF"/>
            </a:solidFill>
          </a:ln>
        </p:spPr>
        <p:style>
          <a:lnRef idx="2">
            <a:schemeClr val="dk1"/>
          </a:lnRef>
          <a:fillRef idx="1">
            <a:schemeClr val="lt1"/>
          </a:fillRef>
          <a:effectRef idx="0">
            <a:schemeClr val="dk1"/>
          </a:effectRef>
          <a:fontRef idx="minor">
            <a:schemeClr val="dk1"/>
          </a:fontRef>
        </p:style>
        <p:txBody>
          <a:bodyPr wrap="none" rtlCol="0" anchor="ctr"/>
          <a:lstStyle/>
          <a:p>
            <a:pPr algn="ctr" defTabSz="914383"/>
            <a:r>
              <a:rPr lang="ja-JP" altLang="en-US" sz="857" dirty="0">
                <a:solidFill>
                  <a:prstClr val="black"/>
                </a:solidFill>
              </a:rPr>
              <a:t>国会分館</a:t>
            </a:r>
            <a:r>
              <a:rPr lang="en-US" altLang="ja-JP" sz="857" dirty="0">
                <a:solidFill>
                  <a:prstClr val="black"/>
                </a:solidFill>
              </a:rPr>
              <a:t>(1)</a:t>
            </a:r>
            <a:endParaRPr lang="ja-JP" altLang="en-US" sz="857" dirty="0">
              <a:solidFill>
                <a:prstClr val="black"/>
              </a:solidFill>
            </a:endParaRPr>
          </a:p>
        </p:txBody>
      </p:sp>
      <p:sp>
        <p:nvSpPr>
          <p:cNvPr id="211" name="角丸四角形 210"/>
          <p:cNvSpPr/>
          <p:nvPr/>
        </p:nvSpPr>
        <p:spPr>
          <a:xfrm>
            <a:off x="3822247" y="3583492"/>
            <a:ext cx="685136" cy="253574"/>
          </a:xfrm>
          <a:prstGeom prst="roundRect">
            <a:avLst/>
          </a:prstGeom>
          <a:ln>
            <a:solidFill>
              <a:srgbClr val="FF66CC"/>
            </a:solidFill>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支部図</a:t>
            </a:r>
            <a:r>
              <a:rPr lang="en-US" altLang="ja-JP" sz="857" dirty="0">
                <a:solidFill>
                  <a:prstClr val="black"/>
                </a:solidFill>
              </a:rPr>
              <a:t>(1)</a:t>
            </a:r>
            <a:endParaRPr lang="ja-JP" altLang="en-US" sz="857" dirty="0">
              <a:solidFill>
                <a:prstClr val="black"/>
              </a:solidFill>
            </a:endParaRPr>
          </a:p>
        </p:txBody>
      </p:sp>
      <p:sp>
        <p:nvSpPr>
          <p:cNvPr id="212" name="角丸四角形 211"/>
          <p:cNvSpPr/>
          <p:nvPr/>
        </p:nvSpPr>
        <p:spPr>
          <a:xfrm>
            <a:off x="4572082" y="3578792"/>
            <a:ext cx="685136" cy="253574"/>
          </a:xfrm>
          <a:prstGeom prst="roundRect">
            <a:avLst/>
          </a:prstGeom>
          <a:ln>
            <a:solidFill>
              <a:srgbClr val="CC0000"/>
            </a:solidFill>
            <a:prstDash val="lgDash"/>
          </a:ln>
        </p:spPr>
        <p:style>
          <a:lnRef idx="2">
            <a:schemeClr val="dk1"/>
          </a:lnRef>
          <a:fillRef idx="1">
            <a:schemeClr val="lt1"/>
          </a:fillRef>
          <a:effectRef idx="0">
            <a:schemeClr val="dk1"/>
          </a:effectRef>
          <a:fontRef idx="minor">
            <a:schemeClr val="dk1"/>
          </a:fontRef>
        </p:style>
        <p:txBody>
          <a:bodyPr wrap="none" rtlCol="0" anchor="ctr"/>
          <a:lstStyle/>
          <a:p>
            <a:pPr algn="ctr" defTabSz="914383"/>
            <a:r>
              <a:rPr lang="ja-JP" altLang="en-US" sz="857" dirty="0">
                <a:solidFill>
                  <a:prstClr val="black"/>
                </a:solidFill>
              </a:rPr>
              <a:t>立法資料</a:t>
            </a:r>
            <a:r>
              <a:rPr lang="en-US" altLang="ja-JP" sz="857" dirty="0">
                <a:solidFill>
                  <a:prstClr val="black"/>
                </a:solidFill>
              </a:rPr>
              <a:t>(1)</a:t>
            </a:r>
            <a:endParaRPr lang="ja-JP" altLang="en-US" sz="857" dirty="0">
              <a:solidFill>
                <a:prstClr val="black"/>
              </a:solidFill>
            </a:endParaRPr>
          </a:p>
        </p:txBody>
      </p:sp>
      <p:sp>
        <p:nvSpPr>
          <p:cNvPr id="216" name="正方形/長方形 215"/>
          <p:cNvSpPr/>
          <p:nvPr/>
        </p:nvSpPr>
        <p:spPr>
          <a:xfrm>
            <a:off x="1966292" y="3193955"/>
            <a:ext cx="551589" cy="235849"/>
          </a:xfrm>
          <a:prstGeom prst="rect">
            <a:avLst/>
          </a:prstGeom>
          <a:ln w="19050">
            <a:solidFill>
              <a:srgbClr val="FFFF00"/>
            </a:solidFill>
          </a:ln>
        </p:spPr>
        <p:style>
          <a:lnRef idx="2">
            <a:schemeClr val="accent5"/>
          </a:lnRef>
          <a:fillRef idx="1">
            <a:schemeClr val="lt1"/>
          </a:fillRef>
          <a:effectRef idx="0">
            <a:schemeClr val="accent5"/>
          </a:effectRef>
          <a:fontRef idx="minor">
            <a:schemeClr val="dk1"/>
          </a:fontRef>
        </p:style>
        <p:txBody>
          <a:bodyPr rtlCol="0" anchor="t"/>
          <a:lstStyle/>
          <a:p>
            <a:pPr algn="ctr" defTabSz="914383"/>
            <a:r>
              <a:rPr lang="ja-JP" altLang="en-US" sz="1000" dirty="0">
                <a:solidFill>
                  <a:prstClr val="black"/>
                </a:solidFill>
              </a:rPr>
              <a:t>事務端</a:t>
            </a:r>
          </a:p>
        </p:txBody>
      </p:sp>
      <p:cxnSp>
        <p:nvCxnSpPr>
          <p:cNvPr id="217" name="曲線コネクタ 216"/>
          <p:cNvCxnSpPr>
            <a:stCxn id="216" idx="3"/>
            <a:endCxn id="61" idx="2"/>
          </p:cNvCxnSpPr>
          <p:nvPr/>
        </p:nvCxnSpPr>
        <p:spPr>
          <a:xfrm flipV="1">
            <a:off x="2517882" y="1822198"/>
            <a:ext cx="80759" cy="1489681"/>
          </a:xfrm>
          <a:prstGeom prst="curvedConnector2">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22" name="正方形/長方形 221"/>
          <p:cNvSpPr/>
          <p:nvPr/>
        </p:nvSpPr>
        <p:spPr>
          <a:xfrm>
            <a:off x="1814242" y="6007170"/>
            <a:ext cx="551589" cy="235849"/>
          </a:xfrm>
          <a:prstGeom prst="rect">
            <a:avLst/>
          </a:prstGeom>
          <a:ln w="19050">
            <a:solidFill>
              <a:srgbClr val="FFFF00"/>
            </a:solidFill>
          </a:ln>
        </p:spPr>
        <p:style>
          <a:lnRef idx="2">
            <a:schemeClr val="accent5"/>
          </a:lnRef>
          <a:fillRef idx="1">
            <a:schemeClr val="lt1"/>
          </a:fillRef>
          <a:effectRef idx="0">
            <a:schemeClr val="accent5"/>
          </a:effectRef>
          <a:fontRef idx="minor">
            <a:schemeClr val="dk1"/>
          </a:fontRef>
        </p:style>
        <p:txBody>
          <a:bodyPr rtlCol="0" anchor="t"/>
          <a:lstStyle/>
          <a:p>
            <a:pPr algn="ctr" defTabSz="914383"/>
            <a:r>
              <a:rPr lang="ja-JP" altLang="en-US" sz="1000" dirty="0">
                <a:solidFill>
                  <a:prstClr val="black"/>
                </a:solidFill>
              </a:rPr>
              <a:t>事務端</a:t>
            </a:r>
          </a:p>
        </p:txBody>
      </p:sp>
      <p:cxnSp>
        <p:nvCxnSpPr>
          <p:cNvPr id="223" name="曲線コネクタ 222"/>
          <p:cNvCxnSpPr>
            <a:stCxn id="222" idx="3"/>
            <a:endCxn id="90" idx="2"/>
          </p:cNvCxnSpPr>
          <p:nvPr/>
        </p:nvCxnSpPr>
        <p:spPr>
          <a:xfrm flipH="1" flipV="1">
            <a:off x="2227682" y="5266626"/>
            <a:ext cx="138149" cy="858469"/>
          </a:xfrm>
          <a:prstGeom prst="curvedConnector4">
            <a:avLst>
              <a:gd name="adj1" fmla="val -118195"/>
              <a:gd name="adj2" fmla="val 56868"/>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25" name="正方形/長方形 224"/>
          <p:cNvSpPr/>
          <p:nvPr/>
        </p:nvSpPr>
        <p:spPr>
          <a:xfrm>
            <a:off x="2354164" y="4646135"/>
            <a:ext cx="614266" cy="1756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コア</a:t>
            </a:r>
            <a:r>
              <a:rPr lang="en-US" altLang="ja-JP" sz="857" dirty="0">
                <a:solidFill>
                  <a:prstClr val="black"/>
                </a:solidFill>
              </a:rPr>
              <a:t>SW</a:t>
            </a:r>
            <a:endParaRPr lang="ja-JP" altLang="en-US" sz="857" dirty="0">
              <a:solidFill>
                <a:prstClr val="black"/>
              </a:solidFill>
            </a:endParaRPr>
          </a:p>
        </p:txBody>
      </p:sp>
      <p:sp>
        <p:nvSpPr>
          <p:cNvPr id="226" name="正方形/長方形 225"/>
          <p:cNvSpPr/>
          <p:nvPr/>
        </p:nvSpPr>
        <p:spPr>
          <a:xfrm>
            <a:off x="4718101" y="4573611"/>
            <a:ext cx="614266" cy="175612"/>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コア</a:t>
            </a:r>
            <a:r>
              <a:rPr lang="en-US" altLang="ja-JP" sz="857" dirty="0">
                <a:solidFill>
                  <a:prstClr val="black"/>
                </a:solidFill>
              </a:rPr>
              <a:t>SW</a:t>
            </a:r>
            <a:endParaRPr lang="ja-JP" altLang="en-US" sz="857" dirty="0">
              <a:solidFill>
                <a:prstClr val="black"/>
              </a:solidFill>
            </a:endParaRPr>
          </a:p>
        </p:txBody>
      </p:sp>
      <p:cxnSp>
        <p:nvCxnSpPr>
          <p:cNvPr id="228" name="直線コネクタ 227"/>
          <p:cNvCxnSpPr>
            <a:stCxn id="97" idx="0"/>
            <a:endCxn id="226" idx="1"/>
          </p:cNvCxnSpPr>
          <p:nvPr/>
        </p:nvCxnSpPr>
        <p:spPr>
          <a:xfrm flipV="1">
            <a:off x="4278605" y="4661418"/>
            <a:ext cx="439497" cy="11791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a:stCxn id="58" idx="0"/>
            <a:endCxn id="226" idx="3"/>
          </p:cNvCxnSpPr>
          <p:nvPr/>
        </p:nvCxnSpPr>
        <p:spPr>
          <a:xfrm flipH="1" flipV="1">
            <a:off x="5332368" y="4661419"/>
            <a:ext cx="461979" cy="4081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41" name="正方形/長方形 240"/>
          <p:cNvSpPr/>
          <p:nvPr/>
        </p:nvSpPr>
        <p:spPr>
          <a:xfrm>
            <a:off x="3870577" y="6060098"/>
            <a:ext cx="551589" cy="235849"/>
          </a:xfrm>
          <a:prstGeom prst="rect">
            <a:avLst/>
          </a:prstGeom>
          <a:ln w="19050">
            <a:solidFill>
              <a:srgbClr val="FFFF00"/>
            </a:solidFill>
          </a:ln>
        </p:spPr>
        <p:style>
          <a:lnRef idx="2">
            <a:schemeClr val="accent5"/>
          </a:lnRef>
          <a:fillRef idx="1">
            <a:schemeClr val="lt1"/>
          </a:fillRef>
          <a:effectRef idx="0">
            <a:schemeClr val="accent5"/>
          </a:effectRef>
          <a:fontRef idx="minor">
            <a:schemeClr val="dk1"/>
          </a:fontRef>
        </p:style>
        <p:txBody>
          <a:bodyPr rtlCol="0" anchor="t"/>
          <a:lstStyle/>
          <a:p>
            <a:pPr algn="ctr" defTabSz="914383"/>
            <a:r>
              <a:rPr lang="ja-JP" altLang="en-US" sz="1000" dirty="0">
                <a:solidFill>
                  <a:prstClr val="black"/>
                </a:solidFill>
              </a:rPr>
              <a:t>事務端</a:t>
            </a:r>
          </a:p>
        </p:txBody>
      </p:sp>
      <p:cxnSp>
        <p:nvCxnSpPr>
          <p:cNvPr id="242" name="曲線コネクタ 241"/>
          <p:cNvCxnSpPr>
            <a:stCxn id="241" idx="3"/>
            <a:endCxn id="97" idx="2"/>
          </p:cNvCxnSpPr>
          <p:nvPr/>
        </p:nvCxnSpPr>
        <p:spPr>
          <a:xfrm flipH="1" flipV="1">
            <a:off x="4278606" y="4954944"/>
            <a:ext cx="143561" cy="1223079"/>
          </a:xfrm>
          <a:prstGeom prst="curvedConnector4">
            <a:avLst>
              <a:gd name="adj1" fmla="val -180088"/>
              <a:gd name="adj2" fmla="val 54821"/>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47" name="角丸四角形 246"/>
          <p:cNvSpPr/>
          <p:nvPr/>
        </p:nvSpPr>
        <p:spPr>
          <a:xfrm>
            <a:off x="3437831" y="127677"/>
            <a:ext cx="618151" cy="3069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ja-JP" altLang="en-US" sz="857" dirty="0">
                <a:solidFill>
                  <a:prstClr val="black"/>
                </a:solidFill>
              </a:rPr>
              <a:t>政府共通</a:t>
            </a:r>
            <a:r>
              <a:rPr lang="en-US" altLang="ja-JP" sz="857" dirty="0">
                <a:solidFill>
                  <a:prstClr val="black"/>
                </a:solidFill>
              </a:rPr>
              <a:t>NW</a:t>
            </a:r>
            <a:endParaRPr lang="ja-JP" altLang="en-US" sz="857" dirty="0">
              <a:solidFill>
                <a:prstClr val="black"/>
              </a:solidFill>
            </a:endParaRPr>
          </a:p>
        </p:txBody>
      </p:sp>
      <p:cxnSp>
        <p:nvCxnSpPr>
          <p:cNvPr id="248" name="曲線コネクタ 247"/>
          <p:cNvCxnSpPr>
            <a:stCxn id="8" idx="0"/>
            <a:endCxn id="247" idx="2"/>
          </p:cNvCxnSpPr>
          <p:nvPr/>
        </p:nvCxnSpPr>
        <p:spPr>
          <a:xfrm rot="16200000" flipV="1">
            <a:off x="3593287" y="588211"/>
            <a:ext cx="500574" cy="193335"/>
          </a:xfrm>
          <a:prstGeom prst="curved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52" name="角丸四角形 251"/>
          <p:cNvSpPr/>
          <p:nvPr/>
        </p:nvSpPr>
        <p:spPr>
          <a:xfrm>
            <a:off x="4189278" y="120604"/>
            <a:ext cx="618151" cy="3069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ja-JP" altLang="en-US" sz="857" dirty="0">
                <a:solidFill>
                  <a:prstClr val="black"/>
                </a:solidFill>
              </a:rPr>
              <a:t>国会</a:t>
            </a:r>
            <a:r>
              <a:rPr lang="en-US" altLang="ja-JP" sz="857" dirty="0">
                <a:solidFill>
                  <a:prstClr val="black"/>
                </a:solidFill>
              </a:rPr>
              <a:t>WAN</a:t>
            </a:r>
            <a:endParaRPr lang="ja-JP" altLang="en-US" sz="857" dirty="0">
              <a:solidFill>
                <a:prstClr val="black"/>
              </a:solidFill>
            </a:endParaRPr>
          </a:p>
        </p:txBody>
      </p:sp>
      <p:cxnSp>
        <p:nvCxnSpPr>
          <p:cNvPr id="253" name="曲線コネクタ 252"/>
          <p:cNvCxnSpPr>
            <a:stCxn id="8" idx="0"/>
            <a:endCxn id="252" idx="2"/>
          </p:cNvCxnSpPr>
          <p:nvPr/>
        </p:nvCxnSpPr>
        <p:spPr>
          <a:xfrm rot="5400000" flipH="1" flipV="1">
            <a:off x="3965474" y="402286"/>
            <a:ext cx="507646" cy="558113"/>
          </a:xfrm>
          <a:prstGeom prst="curved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7" name="曲線コネクタ 256"/>
          <p:cNvCxnSpPr>
            <a:stCxn id="8" idx="0"/>
            <a:endCxn id="178" idx="1"/>
          </p:cNvCxnSpPr>
          <p:nvPr/>
        </p:nvCxnSpPr>
        <p:spPr>
          <a:xfrm rot="5400000" flipH="1" flipV="1">
            <a:off x="4539009" y="27426"/>
            <a:ext cx="308971" cy="1506507"/>
          </a:xfrm>
          <a:prstGeom prst="curved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61" name="角丸四角形 260"/>
          <p:cNvSpPr/>
          <p:nvPr/>
        </p:nvSpPr>
        <p:spPr>
          <a:xfrm>
            <a:off x="2242567" y="127159"/>
            <a:ext cx="705785" cy="306914"/>
          </a:xfrm>
          <a:prstGeom prst="roundRect">
            <a:avLst/>
          </a:prstGeom>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ja-JP" altLang="en-US" sz="857" dirty="0">
                <a:solidFill>
                  <a:prstClr val="black"/>
                </a:solidFill>
              </a:rPr>
              <a:t>府省共通</a:t>
            </a:r>
            <a:endParaRPr lang="en-US" altLang="ja-JP" sz="857" dirty="0">
              <a:solidFill>
                <a:prstClr val="black"/>
              </a:solidFill>
            </a:endParaRPr>
          </a:p>
          <a:p>
            <a:pPr algn="ctr" defTabSz="914383"/>
            <a:r>
              <a:rPr lang="ja-JP" altLang="en-US" sz="857" dirty="0">
                <a:solidFill>
                  <a:prstClr val="black"/>
                </a:solidFill>
              </a:rPr>
              <a:t>システム群</a:t>
            </a:r>
          </a:p>
        </p:txBody>
      </p:sp>
      <p:cxnSp>
        <p:nvCxnSpPr>
          <p:cNvPr id="263" name="曲線コネクタ 262"/>
          <p:cNvCxnSpPr>
            <a:stCxn id="261" idx="3"/>
            <a:endCxn id="247" idx="1"/>
          </p:cNvCxnSpPr>
          <p:nvPr/>
        </p:nvCxnSpPr>
        <p:spPr>
          <a:xfrm>
            <a:off x="2948352" y="280617"/>
            <a:ext cx="489479" cy="519"/>
          </a:xfrm>
          <a:prstGeom prst="curvedConnector3">
            <a:avLst/>
          </a:prstGeom>
          <a:ln/>
        </p:spPr>
        <p:style>
          <a:lnRef idx="2">
            <a:schemeClr val="accent3"/>
          </a:lnRef>
          <a:fillRef idx="1">
            <a:schemeClr val="lt1"/>
          </a:fillRef>
          <a:effectRef idx="0">
            <a:schemeClr val="accent3"/>
          </a:effectRef>
          <a:fontRef idx="minor">
            <a:schemeClr val="dk1"/>
          </a:fontRef>
        </p:style>
      </p:cxnSp>
      <p:sp>
        <p:nvSpPr>
          <p:cNvPr id="266" name="角丸四角形 265"/>
          <p:cNvSpPr/>
          <p:nvPr/>
        </p:nvSpPr>
        <p:spPr>
          <a:xfrm>
            <a:off x="6203207" y="77621"/>
            <a:ext cx="412683" cy="2302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en-US" altLang="ja-JP" sz="857" dirty="0">
                <a:solidFill>
                  <a:prstClr val="black"/>
                </a:solidFill>
              </a:rPr>
              <a:t>SFX</a:t>
            </a:r>
            <a:endParaRPr lang="ja-JP" altLang="en-US" sz="857" dirty="0">
              <a:solidFill>
                <a:prstClr val="black"/>
              </a:solidFill>
            </a:endParaRPr>
          </a:p>
        </p:txBody>
      </p:sp>
      <p:sp>
        <p:nvSpPr>
          <p:cNvPr id="268" name="角丸四角形 267"/>
          <p:cNvSpPr/>
          <p:nvPr/>
        </p:nvSpPr>
        <p:spPr>
          <a:xfrm>
            <a:off x="6754516" y="72056"/>
            <a:ext cx="415601" cy="23025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ja-JP" altLang="en-US" sz="857" dirty="0">
                <a:solidFill>
                  <a:prstClr val="black"/>
                </a:solidFill>
              </a:rPr>
              <a:t>法索明治</a:t>
            </a:r>
          </a:p>
        </p:txBody>
      </p:sp>
      <p:sp>
        <p:nvSpPr>
          <p:cNvPr id="269" name="角丸四角形 268"/>
          <p:cNvSpPr/>
          <p:nvPr/>
        </p:nvSpPr>
        <p:spPr>
          <a:xfrm>
            <a:off x="7327901" y="79392"/>
            <a:ext cx="474731" cy="230257"/>
          </a:xfrm>
          <a:prstGeom prst="roundRect">
            <a:avLst/>
          </a:prstGeom>
          <a:ln>
            <a:solidFill>
              <a:schemeClr val="accent6"/>
            </a:solidFill>
            <a:prstDash val="solid"/>
          </a:ln>
        </p:spPr>
        <p:style>
          <a:lnRef idx="2">
            <a:schemeClr val="accent3"/>
          </a:lnRef>
          <a:fillRef idx="1">
            <a:schemeClr val="lt1"/>
          </a:fillRef>
          <a:effectRef idx="0">
            <a:schemeClr val="accent3"/>
          </a:effectRef>
          <a:fontRef idx="minor">
            <a:schemeClr val="dk1"/>
          </a:fontRef>
        </p:style>
        <p:txBody>
          <a:bodyPr rtlCol="0" anchor="ctr"/>
          <a:lstStyle/>
          <a:p>
            <a:pPr algn="ctr" defTabSz="914383"/>
            <a:r>
              <a:rPr lang="en-US" altLang="ja-JP" sz="857" dirty="0">
                <a:solidFill>
                  <a:prstClr val="black"/>
                </a:solidFill>
              </a:rPr>
              <a:t>Online</a:t>
            </a:r>
          </a:p>
          <a:p>
            <a:pPr algn="ctr" defTabSz="914383"/>
            <a:r>
              <a:rPr lang="ja-JP" altLang="en-US" sz="857" dirty="0">
                <a:solidFill>
                  <a:prstClr val="black"/>
                </a:solidFill>
              </a:rPr>
              <a:t>研修</a:t>
            </a:r>
          </a:p>
        </p:txBody>
      </p:sp>
      <p:cxnSp>
        <p:nvCxnSpPr>
          <p:cNvPr id="270" name="曲線コネクタ 269"/>
          <p:cNvCxnSpPr>
            <a:stCxn id="266" idx="2"/>
            <a:endCxn id="178" idx="0"/>
          </p:cNvCxnSpPr>
          <p:nvPr/>
        </p:nvCxnSpPr>
        <p:spPr>
          <a:xfrm rot="5400000">
            <a:off x="6132393" y="130680"/>
            <a:ext cx="99956" cy="454353"/>
          </a:xfrm>
          <a:prstGeom prst="curvedConnector2">
            <a:avLst/>
          </a:prstGeom>
          <a:ln/>
        </p:spPr>
        <p:style>
          <a:lnRef idx="2">
            <a:schemeClr val="accent3"/>
          </a:lnRef>
          <a:fillRef idx="1">
            <a:schemeClr val="lt1"/>
          </a:fillRef>
          <a:effectRef idx="0">
            <a:schemeClr val="accent3"/>
          </a:effectRef>
          <a:fontRef idx="minor">
            <a:schemeClr val="dk1"/>
          </a:fontRef>
        </p:style>
      </p:cxnSp>
      <p:cxnSp>
        <p:nvCxnSpPr>
          <p:cNvPr id="273" name="曲線コネクタ 272"/>
          <p:cNvCxnSpPr>
            <a:stCxn id="268" idx="2"/>
            <a:endCxn id="178" idx="0"/>
          </p:cNvCxnSpPr>
          <p:nvPr/>
        </p:nvCxnSpPr>
        <p:spPr>
          <a:xfrm rot="5400000">
            <a:off x="6405996" y="-148487"/>
            <a:ext cx="105521" cy="1007121"/>
          </a:xfrm>
          <a:prstGeom prst="curvedConnector2">
            <a:avLst/>
          </a:prstGeom>
          <a:ln/>
        </p:spPr>
        <p:style>
          <a:lnRef idx="2">
            <a:schemeClr val="accent3"/>
          </a:lnRef>
          <a:fillRef idx="1">
            <a:schemeClr val="lt1"/>
          </a:fillRef>
          <a:effectRef idx="0">
            <a:schemeClr val="accent3"/>
          </a:effectRef>
          <a:fontRef idx="minor">
            <a:schemeClr val="dk1"/>
          </a:fontRef>
        </p:style>
      </p:cxnSp>
      <p:cxnSp>
        <p:nvCxnSpPr>
          <p:cNvPr id="275" name="曲線コネクタ 274"/>
          <p:cNvCxnSpPr>
            <a:stCxn id="269" idx="2"/>
            <a:endCxn id="178" idx="0"/>
          </p:cNvCxnSpPr>
          <p:nvPr/>
        </p:nvCxnSpPr>
        <p:spPr>
          <a:xfrm rot="5400000">
            <a:off x="6711137" y="-446294"/>
            <a:ext cx="98186" cy="1610071"/>
          </a:xfrm>
          <a:prstGeom prst="curvedConnector2">
            <a:avLst/>
          </a:prstGeom>
          <a:ln/>
        </p:spPr>
        <p:style>
          <a:lnRef idx="2">
            <a:schemeClr val="accent3"/>
          </a:lnRef>
          <a:fillRef idx="1">
            <a:schemeClr val="lt1"/>
          </a:fillRef>
          <a:effectRef idx="0">
            <a:schemeClr val="accent3"/>
          </a:effectRef>
          <a:fontRef idx="minor">
            <a:schemeClr val="dk1"/>
          </a:fontRef>
        </p:style>
      </p:cxnSp>
      <p:sp>
        <p:nvSpPr>
          <p:cNvPr id="279" name="角丸四角形 278"/>
          <p:cNvSpPr/>
          <p:nvPr/>
        </p:nvSpPr>
        <p:spPr>
          <a:xfrm>
            <a:off x="9020714" y="1079667"/>
            <a:ext cx="456814"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Web</a:t>
            </a:r>
            <a:r>
              <a:rPr lang="ja-JP" altLang="en-US" sz="857" dirty="0">
                <a:solidFill>
                  <a:prstClr val="black"/>
                </a:solidFill>
              </a:rPr>
              <a:t>変換</a:t>
            </a:r>
            <a:endParaRPr lang="en-US" altLang="ja-JP" sz="857" dirty="0">
              <a:solidFill>
                <a:prstClr val="black"/>
              </a:solidFill>
            </a:endParaRPr>
          </a:p>
        </p:txBody>
      </p:sp>
      <p:sp>
        <p:nvSpPr>
          <p:cNvPr id="280" name="角丸四角形 279"/>
          <p:cNvSpPr/>
          <p:nvPr/>
        </p:nvSpPr>
        <p:spPr>
          <a:xfrm>
            <a:off x="5324189" y="3585149"/>
            <a:ext cx="676958" cy="253574"/>
          </a:xfrm>
          <a:prstGeom prst="roundRect">
            <a:avLst/>
          </a:prstGeom>
          <a:ln>
            <a:solidFill>
              <a:srgbClr val="00808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ELNET(1)</a:t>
            </a:r>
            <a:endParaRPr lang="ja-JP" altLang="en-US" sz="857" dirty="0">
              <a:solidFill>
                <a:prstClr val="black"/>
              </a:solidFill>
            </a:endParaRPr>
          </a:p>
        </p:txBody>
      </p:sp>
      <p:sp>
        <p:nvSpPr>
          <p:cNvPr id="281" name="正方形/長方形 280"/>
          <p:cNvSpPr/>
          <p:nvPr/>
        </p:nvSpPr>
        <p:spPr>
          <a:xfrm>
            <a:off x="4028814" y="2653728"/>
            <a:ext cx="912340" cy="373334"/>
          </a:xfrm>
          <a:prstGeom prst="rect">
            <a:avLst/>
          </a:prstGeom>
          <a:ln w="19050">
            <a:solidFill>
              <a:srgbClr val="FFFF0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914383"/>
            <a:r>
              <a:rPr lang="ja-JP" altLang="en-US" sz="1000" dirty="0">
                <a:solidFill>
                  <a:prstClr val="black"/>
                </a:solidFill>
              </a:rPr>
              <a:t>事務端</a:t>
            </a:r>
            <a:endParaRPr lang="en-US" altLang="ja-JP" sz="1000" dirty="0">
              <a:solidFill>
                <a:prstClr val="black"/>
              </a:solidFill>
            </a:endParaRPr>
          </a:p>
          <a:p>
            <a:pPr algn="ctr" defTabSz="914383"/>
            <a:r>
              <a:rPr lang="ja-JP" altLang="en-US" sz="1000" dirty="0">
                <a:solidFill>
                  <a:prstClr val="black"/>
                </a:solidFill>
              </a:rPr>
              <a:t>サーバ</a:t>
            </a:r>
            <a:r>
              <a:rPr lang="en-US" altLang="ja-JP" sz="1000" dirty="0">
                <a:solidFill>
                  <a:prstClr val="black"/>
                </a:solidFill>
              </a:rPr>
              <a:t>(2)</a:t>
            </a:r>
            <a:endParaRPr lang="ja-JP" altLang="en-US" sz="1000" dirty="0">
              <a:solidFill>
                <a:prstClr val="black"/>
              </a:solidFill>
            </a:endParaRPr>
          </a:p>
        </p:txBody>
      </p:sp>
      <p:sp>
        <p:nvSpPr>
          <p:cNvPr id="291" name="正方形/長方形 290"/>
          <p:cNvSpPr/>
          <p:nvPr/>
        </p:nvSpPr>
        <p:spPr>
          <a:xfrm>
            <a:off x="5444280" y="5385975"/>
            <a:ext cx="617526" cy="289821"/>
          </a:xfrm>
          <a:prstGeom prst="rect">
            <a:avLst/>
          </a:prstGeom>
          <a:ln w="19050">
            <a:solidFill>
              <a:srgbClr val="FFFF00"/>
            </a:solidFill>
          </a:ln>
        </p:spPr>
        <p:style>
          <a:lnRef idx="2">
            <a:schemeClr val="accent5"/>
          </a:lnRef>
          <a:fillRef idx="1">
            <a:schemeClr val="lt1"/>
          </a:fillRef>
          <a:effectRef idx="0">
            <a:schemeClr val="accent5"/>
          </a:effectRef>
          <a:fontRef idx="minor">
            <a:schemeClr val="dk1"/>
          </a:fontRef>
        </p:style>
        <p:txBody>
          <a:bodyPr wrap="none" rtlCol="0" anchor="ctr"/>
          <a:lstStyle/>
          <a:p>
            <a:pPr algn="ctr" defTabSz="914383"/>
            <a:r>
              <a:rPr lang="ja-JP" altLang="en-US" sz="1000" dirty="0">
                <a:solidFill>
                  <a:prstClr val="black"/>
                </a:solidFill>
              </a:rPr>
              <a:t>事務端</a:t>
            </a:r>
            <a:endParaRPr lang="en-US" altLang="ja-JP" sz="1000" dirty="0">
              <a:solidFill>
                <a:prstClr val="black"/>
              </a:solidFill>
            </a:endParaRPr>
          </a:p>
          <a:p>
            <a:pPr algn="ctr" defTabSz="914383"/>
            <a:r>
              <a:rPr lang="ja-JP" altLang="en-US" sz="1000" dirty="0">
                <a:solidFill>
                  <a:prstClr val="black"/>
                </a:solidFill>
              </a:rPr>
              <a:t>サーバ</a:t>
            </a:r>
            <a:r>
              <a:rPr lang="en-US" altLang="ja-JP" sz="1000" dirty="0">
                <a:solidFill>
                  <a:prstClr val="black"/>
                </a:solidFill>
              </a:rPr>
              <a:t>(1)</a:t>
            </a:r>
            <a:endParaRPr lang="ja-JP" altLang="en-US" sz="1000" dirty="0">
              <a:solidFill>
                <a:prstClr val="black"/>
              </a:solidFill>
            </a:endParaRPr>
          </a:p>
        </p:txBody>
      </p:sp>
      <p:cxnSp>
        <p:nvCxnSpPr>
          <p:cNvPr id="292" name="曲線コネクタ 291"/>
          <p:cNvCxnSpPr>
            <a:stCxn id="291" idx="0"/>
            <a:endCxn id="58" idx="2"/>
          </p:cNvCxnSpPr>
          <p:nvPr/>
        </p:nvCxnSpPr>
        <p:spPr>
          <a:xfrm rot="5400000" flipH="1" flipV="1">
            <a:off x="5664604" y="5256232"/>
            <a:ext cx="218183" cy="41303"/>
          </a:xfrm>
          <a:prstGeom prst="curvedConnector3">
            <a:avLst>
              <a:gd name="adj1" fmla="val 50000"/>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98" name="正方形/長方形 297"/>
          <p:cNvSpPr/>
          <p:nvPr/>
        </p:nvSpPr>
        <p:spPr>
          <a:xfrm>
            <a:off x="2811921" y="5409228"/>
            <a:ext cx="617526" cy="289821"/>
          </a:xfrm>
          <a:prstGeom prst="rect">
            <a:avLst/>
          </a:prstGeom>
          <a:ln w="19050">
            <a:solidFill>
              <a:srgbClr val="FFFF00"/>
            </a:solidFill>
          </a:ln>
        </p:spPr>
        <p:style>
          <a:lnRef idx="2">
            <a:schemeClr val="accent5"/>
          </a:lnRef>
          <a:fillRef idx="1">
            <a:schemeClr val="lt1"/>
          </a:fillRef>
          <a:effectRef idx="0">
            <a:schemeClr val="accent5"/>
          </a:effectRef>
          <a:fontRef idx="minor">
            <a:schemeClr val="dk1"/>
          </a:fontRef>
        </p:style>
        <p:txBody>
          <a:bodyPr wrap="none" rtlCol="0" anchor="ctr"/>
          <a:lstStyle/>
          <a:p>
            <a:pPr algn="ctr" defTabSz="914383"/>
            <a:r>
              <a:rPr lang="ja-JP" altLang="en-US" sz="1000" dirty="0">
                <a:solidFill>
                  <a:prstClr val="black"/>
                </a:solidFill>
              </a:rPr>
              <a:t>事務端</a:t>
            </a:r>
            <a:endParaRPr lang="en-US" altLang="ja-JP" sz="1000" dirty="0">
              <a:solidFill>
                <a:prstClr val="black"/>
              </a:solidFill>
            </a:endParaRPr>
          </a:p>
          <a:p>
            <a:pPr algn="ctr" defTabSz="914383"/>
            <a:r>
              <a:rPr lang="ja-JP" altLang="en-US" sz="1000" dirty="0">
                <a:solidFill>
                  <a:prstClr val="black"/>
                </a:solidFill>
              </a:rPr>
              <a:t>サーバ</a:t>
            </a:r>
            <a:r>
              <a:rPr lang="en-US" altLang="ja-JP" sz="1000" dirty="0">
                <a:solidFill>
                  <a:prstClr val="black"/>
                </a:solidFill>
              </a:rPr>
              <a:t>(1)</a:t>
            </a:r>
            <a:endParaRPr lang="ja-JP" altLang="en-US" sz="1000" dirty="0">
              <a:solidFill>
                <a:prstClr val="black"/>
              </a:solidFill>
            </a:endParaRPr>
          </a:p>
        </p:txBody>
      </p:sp>
      <p:cxnSp>
        <p:nvCxnSpPr>
          <p:cNvPr id="299" name="曲線コネクタ 298"/>
          <p:cNvCxnSpPr>
            <a:stCxn id="298" idx="0"/>
            <a:endCxn id="300" idx="2"/>
          </p:cNvCxnSpPr>
          <p:nvPr/>
        </p:nvCxnSpPr>
        <p:spPr>
          <a:xfrm rot="5400000" flipH="1" flipV="1">
            <a:off x="3059454" y="5344809"/>
            <a:ext cx="125651" cy="3189"/>
          </a:xfrm>
          <a:prstGeom prst="curvedConnector3">
            <a:avLst>
              <a:gd name="adj1" fmla="val 50000"/>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0" name="正方形/長方形 299"/>
          <p:cNvSpPr/>
          <p:nvPr/>
        </p:nvSpPr>
        <p:spPr>
          <a:xfrm>
            <a:off x="2913933" y="4914669"/>
            <a:ext cx="419878" cy="36890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383"/>
            <a:r>
              <a:rPr lang="ja-JP" altLang="en-US" sz="857" dirty="0">
                <a:solidFill>
                  <a:prstClr val="black"/>
                </a:solidFill>
              </a:rPr>
              <a:t>サブコア</a:t>
            </a:r>
          </a:p>
        </p:txBody>
      </p:sp>
      <p:cxnSp>
        <p:nvCxnSpPr>
          <p:cNvPr id="301" name="直線コネクタ 300"/>
          <p:cNvCxnSpPr>
            <a:stCxn id="300" idx="0"/>
            <a:endCxn id="225" idx="3"/>
          </p:cNvCxnSpPr>
          <p:nvPr/>
        </p:nvCxnSpPr>
        <p:spPr>
          <a:xfrm flipH="1" flipV="1">
            <a:off x="2968430" y="4733942"/>
            <a:ext cx="155442" cy="18072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a:stCxn id="90" idx="0"/>
            <a:endCxn id="225" idx="1"/>
          </p:cNvCxnSpPr>
          <p:nvPr/>
        </p:nvCxnSpPr>
        <p:spPr>
          <a:xfrm flipV="1">
            <a:off x="2227680" y="4733942"/>
            <a:ext cx="126484" cy="35707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14" name="正方形/長方形 313"/>
          <p:cNvSpPr/>
          <p:nvPr/>
        </p:nvSpPr>
        <p:spPr>
          <a:xfrm>
            <a:off x="4014753" y="3089502"/>
            <a:ext cx="964891" cy="373334"/>
          </a:xfrm>
          <a:prstGeom prst="rect">
            <a:avLst/>
          </a:prstGeom>
          <a:ln w="19050">
            <a:solidFill>
              <a:srgbClr val="996633"/>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914383"/>
            <a:r>
              <a:rPr lang="ja-JP" altLang="en-US" sz="1000" dirty="0">
                <a:solidFill>
                  <a:prstClr val="black"/>
                </a:solidFill>
              </a:rPr>
              <a:t>レファ総</a:t>
            </a:r>
            <a:r>
              <a:rPr lang="en-US" altLang="ja-JP" sz="1000" dirty="0">
                <a:solidFill>
                  <a:prstClr val="black"/>
                </a:solidFill>
              </a:rPr>
              <a:t>(16)</a:t>
            </a:r>
            <a:endParaRPr lang="ja-JP" altLang="en-US" sz="1000" dirty="0">
              <a:solidFill>
                <a:prstClr val="black"/>
              </a:solidFill>
            </a:endParaRPr>
          </a:p>
        </p:txBody>
      </p:sp>
      <p:sp>
        <p:nvSpPr>
          <p:cNvPr id="318" name="角丸四角形 317"/>
          <p:cNvSpPr/>
          <p:nvPr/>
        </p:nvSpPr>
        <p:spPr>
          <a:xfrm>
            <a:off x="5142708" y="3285910"/>
            <a:ext cx="877259" cy="253574"/>
          </a:xfrm>
          <a:prstGeom prst="roundRect">
            <a:avLst/>
          </a:prstGeom>
          <a:ln>
            <a:solidFill>
              <a:srgbClr val="9999FF"/>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SAM/</a:t>
            </a:r>
            <a:r>
              <a:rPr lang="ja-JP" altLang="en-US" sz="857" dirty="0">
                <a:solidFill>
                  <a:prstClr val="black"/>
                </a:solidFill>
              </a:rPr>
              <a:t>案件管理</a:t>
            </a:r>
          </a:p>
        </p:txBody>
      </p:sp>
      <p:sp>
        <p:nvSpPr>
          <p:cNvPr id="319" name="右中かっこ 318"/>
          <p:cNvSpPr/>
          <p:nvPr/>
        </p:nvSpPr>
        <p:spPr>
          <a:xfrm rot="16200000">
            <a:off x="4376101" y="548529"/>
            <a:ext cx="330394" cy="3041019"/>
          </a:xfrm>
          <a:prstGeom prst="rightBrace">
            <a:avLst>
              <a:gd name="adj1" fmla="val 32127"/>
              <a:gd name="adj2" fmla="val 7562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83"/>
            <a:endParaRPr lang="ja-JP" altLang="en-US">
              <a:solidFill>
                <a:prstClr val="black"/>
              </a:solidFill>
            </a:endParaRPr>
          </a:p>
        </p:txBody>
      </p:sp>
      <p:cxnSp>
        <p:nvCxnSpPr>
          <p:cNvPr id="321" name="直線矢印コネクタ 320"/>
          <p:cNvCxnSpPr>
            <a:stCxn id="319" idx="1"/>
            <a:endCxn id="53" idx="2"/>
          </p:cNvCxnSpPr>
          <p:nvPr/>
        </p:nvCxnSpPr>
        <p:spPr>
          <a:xfrm flipH="1" flipV="1">
            <a:off x="5319732" y="1675296"/>
            <a:ext cx="737" cy="228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5" name="角丸四角形 324"/>
          <p:cNvSpPr/>
          <p:nvPr/>
        </p:nvSpPr>
        <p:spPr>
          <a:xfrm>
            <a:off x="2386968" y="3578547"/>
            <a:ext cx="592481" cy="253574"/>
          </a:xfrm>
          <a:prstGeom prst="roundRect">
            <a:avLst/>
          </a:prstGeom>
          <a:ln>
            <a:solidFill>
              <a:schemeClr val="tx1"/>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設備系</a:t>
            </a:r>
          </a:p>
        </p:txBody>
      </p:sp>
      <p:sp>
        <p:nvSpPr>
          <p:cNvPr id="327" name="角丸四角形 326"/>
          <p:cNvSpPr/>
          <p:nvPr/>
        </p:nvSpPr>
        <p:spPr>
          <a:xfrm>
            <a:off x="4774223" y="6069221"/>
            <a:ext cx="592481" cy="253574"/>
          </a:xfrm>
          <a:prstGeom prst="roundRect">
            <a:avLst/>
          </a:prstGeom>
          <a:ln>
            <a:solidFill>
              <a:schemeClr val="tx1"/>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設備系</a:t>
            </a:r>
          </a:p>
        </p:txBody>
      </p:sp>
      <p:sp>
        <p:nvSpPr>
          <p:cNvPr id="329" name="正方形/長方形 328"/>
          <p:cNvSpPr/>
          <p:nvPr/>
        </p:nvSpPr>
        <p:spPr>
          <a:xfrm>
            <a:off x="2794112" y="5760784"/>
            <a:ext cx="617526" cy="289821"/>
          </a:xfrm>
          <a:prstGeom prst="rect">
            <a:avLst/>
          </a:prstGeom>
          <a:ln w="19050">
            <a:solidFill>
              <a:schemeClr val="accent6"/>
            </a:solidFill>
          </a:ln>
        </p:spPr>
        <p:style>
          <a:lnRef idx="2">
            <a:schemeClr val="accent5"/>
          </a:lnRef>
          <a:fillRef idx="1">
            <a:schemeClr val="lt1"/>
          </a:fillRef>
          <a:effectRef idx="0">
            <a:schemeClr val="accent5"/>
          </a:effectRef>
          <a:fontRef idx="minor">
            <a:schemeClr val="dk1"/>
          </a:fontRef>
        </p:style>
        <p:txBody>
          <a:bodyPr wrap="none" rtlCol="0" anchor="ctr"/>
          <a:lstStyle/>
          <a:p>
            <a:pPr algn="ctr" defTabSz="914383"/>
            <a:r>
              <a:rPr lang="en-US" altLang="ja-JP" sz="1000" dirty="0">
                <a:solidFill>
                  <a:prstClr val="black"/>
                </a:solidFill>
              </a:rPr>
              <a:t>KSS</a:t>
            </a:r>
          </a:p>
          <a:p>
            <a:pPr algn="ctr" defTabSz="914383"/>
            <a:r>
              <a:rPr lang="ja-JP" altLang="en-US" sz="1000" dirty="0">
                <a:solidFill>
                  <a:prstClr val="black"/>
                </a:solidFill>
              </a:rPr>
              <a:t>サーバ</a:t>
            </a:r>
            <a:r>
              <a:rPr lang="en-US" altLang="ja-JP" sz="1000" dirty="0">
                <a:solidFill>
                  <a:prstClr val="black"/>
                </a:solidFill>
              </a:rPr>
              <a:t>(12)</a:t>
            </a:r>
            <a:endParaRPr lang="ja-JP" altLang="en-US" sz="1000" dirty="0">
              <a:solidFill>
                <a:prstClr val="black"/>
              </a:solidFill>
            </a:endParaRPr>
          </a:p>
        </p:txBody>
      </p:sp>
      <p:sp>
        <p:nvSpPr>
          <p:cNvPr id="330" name="正方形/長方形 329"/>
          <p:cNvSpPr/>
          <p:nvPr/>
        </p:nvSpPr>
        <p:spPr>
          <a:xfrm>
            <a:off x="5444280" y="5726871"/>
            <a:ext cx="617526" cy="289821"/>
          </a:xfrm>
          <a:prstGeom prst="rect">
            <a:avLst/>
          </a:prstGeom>
          <a:ln w="19050">
            <a:solidFill>
              <a:schemeClr val="accent6"/>
            </a:solidFill>
          </a:ln>
        </p:spPr>
        <p:style>
          <a:lnRef idx="2">
            <a:schemeClr val="accent5"/>
          </a:lnRef>
          <a:fillRef idx="1">
            <a:schemeClr val="lt1"/>
          </a:fillRef>
          <a:effectRef idx="0">
            <a:schemeClr val="accent5"/>
          </a:effectRef>
          <a:fontRef idx="minor">
            <a:schemeClr val="dk1"/>
          </a:fontRef>
        </p:style>
        <p:txBody>
          <a:bodyPr wrap="none" rtlCol="0" anchor="ctr"/>
          <a:lstStyle/>
          <a:p>
            <a:pPr algn="ctr" defTabSz="914383"/>
            <a:r>
              <a:rPr lang="en-US" altLang="ja-JP" sz="1000" dirty="0">
                <a:solidFill>
                  <a:prstClr val="black"/>
                </a:solidFill>
              </a:rPr>
              <a:t>KSS</a:t>
            </a:r>
          </a:p>
          <a:p>
            <a:pPr algn="ctr" defTabSz="914383"/>
            <a:r>
              <a:rPr lang="ja-JP" altLang="en-US" sz="1000" dirty="0">
                <a:solidFill>
                  <a:prstClr val="black"/>
                </a:solidFill>
              </a:rPr>
              <a:t>サーバ</a:t>
            </a:r>
            <a:r>
              <a:rPr lang="en-US" altLang="ja-JP" sz="1000" dirty="0">
                <a:solidFill>
                  <a:prstClr val="black"/>
                </a:solidFill>
              </a:rPr>
              <a:t>(17)</a:t>
            </a:r>
            <a:endParaRPr lang="ja-JP" altLang="en-US" sz="1000" dirty="0">
              <a:solidFill>
                <a:prstClr val="black"/>
              </a:solidFill>
            </a:endParaRPr>
          </a:p>
        </p:txBody>
      </p:sp>
      <p:sp>
        <p:nvSpPr>
          <p:cNvPr id="331" name="正方形/長方形 330"/>
          <p:cNvSpPr/>
          <p:nvPr/>
        </p:nvSpPr>
        <p:spPr>
          <a:xfrm>
            <a:off x="5435332" y="6045497"/>
            <a:ext cx="667434" cy="303689"/>
          </a:xfrm>
          <a:prstGeom prst="rect">
            <a:avLst/>
          </a:prstGeom>
          <a:ln w="19050">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algn="ctr" defTabSz="914383"/>
            <a:r>
              <a:rPr lang="ja-JP" altLang="en-US" sz="1000" dirty="0">
                <a:solidFill>
                  <a:prstClr val="black"/>
                </a:solidFill>
              </a:rPr>
              <a:t>来館者</a:t>
            </a:r>
            <a:r>
              <a:rPr lang="en-US" altLang="ja-JP" sz="1000" dirty="0">
                <a:solidFill>
                  <a:prstClr val="black"/>
                </a:solidFill>
              </a:rPr>
              <a:t>AP</a:t>
            </a:r>
          </a:p>
          <a:p>
            <a:pPr algn="ctr" defTabSz="914383"/>
            <a:r>
              <a:rPr lang="ja-JP" altLang="en-US" sz="1000" dirty="0">
                <a:solidFill>
                  <a:prstClr val="black"/>
                </a:solidFill>
              </a:rPr>
              <a:t>サーバ</a:t>
            </a:r>
            <a:r>
              <a:rPr lang="en-US" altLang="ja-JP" sz="1000" dirty="0">
                <a:solidFill>
                  <a:prstClr val="black"/>
                </a:solidFill>
              </a:rPr>
              <a:t>(3)</a:t>
            </a:r>
            <a:endParaRPr lang="ja-JP" altLang="en-US" sz="1000" dirty="0">
              <a:solidFill>
                <a:prstClr val="black"/>
              </a:solidFill>
            </a:endParaRPr>
          </a:p>
        </p:txBody>
      </p:sp>
      <p:sp>
        <p:nvSpPr>
          <p:cNvPr id="333" name="正方形/長方形 332"/>
          <p:cNvSpPr/>
          <p:nvPr/>
        </p:nvSpPr>
        <p:spPr>
          <a:xfrm>
            <a:off x="7068966" y="6100837"/>
            <a:ext cx="691539" cy="19752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r>
              <a:rPr lang="en-US" altLang="ja-JP" sz="1000" dirty="0">
                <a:solidFill>
                  <a:prstClr val="black"/>
                </a:solidFill>
              </a:rPr>
              <a:t>H22</a:t>
            </a:r>
            <a:endParaRPr lang="ja-JP" altLang="en-US" sz="1000" dirty="0">
              <a:solidFill>
                <a:prstClr val="black"/>
              </a:solidFill>
            </a:endParaRPr>
          </a:p>
        </p:txBody>
      </p:sp>
      <p:sp>
        <p:nvSpPr>
          <p:cNvPr id="340" name="正方形/長方形 339"/>
          <p:cNvSpPr/>
          <p:nvPr/>
        </p:nvSpPr>
        <p:spPr>
          <a:xfrm>
            <a:off x="7764072" y="6100837"/>
            <a:ext cx="691539" cy="19752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r>
              <a:rPr lang="en-US" altLang="ja-JP" sz="1000" dirty="0">
                <a:solidFill>
                  <a:prstClr val="black"/>
                </a:solidFill>
              </a:rPr>
              <a:t>H23</a:t>
            </a:r>
            <a:endParaRPr lang="ja-JP" altLang="en-US" sz="1000" dirty="0">
              <a:solidFill>
                <a:prstClr val="black"/>
              </a:solidFill>
            </a:endParaRPr>
          </a:p>
        </p:txBody>
      </p:sp>
      <p:sp>
        <p:nvSpPr>
          <p:cNvPr id="341" name="正方形/長方形 340"/>
          <p:cNvSpPr/>
          <p:nvPr/>
        </p:nvSpPr>
        <p:spPr>
          <a:xfrm>
            <a:off x="8459179" y="6100837"/>
            <a:ext cx="691539" cy="19752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r>
              <a:rPr lang="en-US" altLang="ja-JP" sz="1000" dirty="0">
                <a:solidFill>
                  <a:prstClr val="black"/>
                </a:solidFill>
              </a:rPr>
              <a:t>H24(DC)</a:t>
            </a:r>
            <a:endParaRPr lang="ja-JP" altLang="en-US" sz="1000" dirty="0">
              <a:solidFill>
                <a:prstClr val="black"/>
              </a:solidFill>
            </a:endParaRPr>
          </a:p>
        </p:txBody>
      </p:sp>
      <p:sp>
        <p:nvSpPr>
          <p:cNvPr id="342" name="正方形/長方形 341"/>
          <p:cNvSpPr/>
          <p:nvPr/>
        </p:nvSpPr>
        <p:spPr>
          <a:xfrm>
            <a:off x="9154284" y="6100837"/>
            <a:ext cx="691539" cy="197521"/>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r>
              <a:rPr lang="en-US" altLang="ja-JP" sz="1000" dirty="0">
                <a:solidFill>
                  <a:prstClr val="black"/>
                </a:solidFill>
              </a:rPr>
              <a:t>H25</a:t>
            </a:r>
            <a:endParaRPr lang="ja-JP" altLang="en-US" sz="1000" dirty="0">
              <a:solidFill>
                <a:prstClr val="black"/>
              </a:solidFill>
            </a:endParaRPr>
          </a:p>
        </p:txBody>
      </p:sp>
      <p:sp>
        <p:nvSpPr>
          <p:cNvPr id="343" name="正方形/長方形 342"/>
          <p:cNvSpPr/>
          <p:nvPr/>
        </p:nvSpPr>
        <p:spPr>
          <a:xfrm>
            <a:off x="9154284" y="1608100"/>
            <a:ext cx="580655" cy="17265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83"/>
            <a:r>
              <a:rPr lang="en-US" altLang="ja-JP" sz="1000" dirty="0">
                <a:solidFill>
                  <a:prstClr val="black"/>
                </a:solidFill>
              </a:rPr>
              <a:t>H23+DC</a:t>
            </a:r>
            <a:endParaRPr lang="ja-JP" altLang="en-US" sz="1000" dirty="0">
              <a:solidFill>
                <a:prstClr val="black"/>
              </a:solidFill>
            </a:endParaRPr>
          </a:p>
        </p:txBody>
      </p:sp>
      <p:sp>
        <p:nvSpPr>
          <p:cNvPr id="344" name="正方形/長方形 343"/>
          <p:cNvSpPr/>
          <p:nvPr/>
        </p:nvSpPr>
        <p:spPr>
          <a:xfrm>
            <a:off x="9219099" y="1781878"/>
            <a:ext cx="516429" cy="197521"/>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83"/>
            <a:r>
              <a:rPr lang="en-US" altLang="ja-JP" sz="1000" dirty="0">
                <a:solidFill>
                  <a:prstClr val="black"/>
                </a:solidFill>
              </a:rPr>
              <a:t>H24</a:t>
            </a:r>
            <a:endParaRPr lang="ja-JP" altLang="en-US" sz="1000" dirty="0">
              <a:solidFill>
                <a:prstClr val="black"/>
              </a:solidFill>
            </a:endParaRPr>
          </a:p>
        </p:txBody>
      </p:sp>
      <p:sp>
        <p:nvSpPr>
          <p:cNvPr id="345" name="正方形/長方形 344"/>
          <p:cNvSpPr/>
          <p:nvPr/>
        </p:nvSpPr>
        <p:spPr>
          <a:xfrm>
            <a:off x="9218510" y="1979165"/>
            <a:ext cx="516429" cy="197521"/>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383"/>
            <a:r>
              <a:rPr lang="en-US" altLang="ja-JP" sz="1000" dirty="0">
                <a:solidFill>
                  <a:prstClr val="black"/>
                </a:solidFill>
              </a:rPr>
              <a:t>H24DC</a:t>
            </a:r>
            <a:endParaRPr lang="ja-JP" altLang="en-US" sz="1000" dirty="0">
              <a:solidFill>
                <a:prstClr val="black"/>
              </a:solidFill>
            </a:endParaRPr>
          </a:p>
        </p:txBody>
      </p:sp>
      <p:sp>
        <p:nvSpPr>
          <p:cNvPr id="346" name="角丸四角形 345"/>
          <p:cNvSpPr/>
          <p:nvPr/>
        </p:nvSpPr>
        <p:spPr>
          <a:xfrm>
            <a:off x="8878987" y="4916482"/>
            <a:ext cx="591909" cy="306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保存</a:t>
            </a:r>
            <a:endParaRPr lang="en-US" altLang="ja-JP" sz="857" dirty="0">
              <a:solidFill>
                <a:prstClr val="black"/>
              </a:solidFill>
            </a:endParaRPr>
          </a:p>
          <a:p>
            <a:pPr algn="ctr" defTabSz="914383"/>
            <a:r>
              <a:rPr lang="ja-JP" altLang="en-US" sz="857" dirty="0">
                <a:solidFill>
                  <a:prstClr val="black"/>
                </a:solidFill>
              </a:rPr>
              <a:t>システム</a:t>
            </a:r>
            <a:endParaRPr lang="en-US" altLang="ja-JP" sz="857" dirty="0">
              <a:solidFill>
                <a:prstClr val="black"/>
              </a:solidFill>
            </a:endParaRPr>
          </a:p>
        </p:txBody>
      </p:sp>
      <p:sp>
        <p:nvSpPr>
          <p:cNvPr id="350" name="角丸四角形 349"/>
          <p:cNvSpPr/>
          <p:nvPr/>
        </p:nvSpPr>
        <p:spPr>
          <a:xfrm>
            <a:off x="4028816" y="1521838"/>
            <a:ext cx="618151" cy="306914"/>
          </a:xfrm>
          <a:prstGeom prst="round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en-US" altLang="ja-JP" sz="857" dirty="0">
                <a:solidFill>
                  <a:prstClr val="black"/>
                </a:solidFill>
              </a:rPr>
              <a:t>DNS/NTP</a:t>
            </a:r>
            <a:endParaRPr lang="ja-JP" altLang="en-US" sz="857" dirty="0">
              <a:solidFill>
                <a:prstClr val="black"/>
              </a:solidFill>
            </a:endParaRPr>
          </a:p>
        </p:txBody>
      </p:sp>
      <p:sp>
        <p:nvSpPr>
          <p:cNvPr id="351" name="テキスト ボックス 350"/>
          <p:cNvSpPr txBox="1"/>
          <p:nvPr/>
        </p:nvSpPr>
        <p:spPr>
          <a:xfrm>
            <a:off x="6179831" y="1093810"/>
            <a:ext cx="833883" cy="268022"/>
          </a:xfrm>
          <a:prstGeom prst="rect">
            <a:avLst/>
          </a:prstGeom>
          <a:noFill/>
        </p:spPr>
        <p:txBody>
          <a:bodyPr wrap="none" rtlCol="0">
            <a:spAutoFit/>
          </a:bodyPr>
          <a:lstStyle/>
          <a:p>
            <a:pPr defTabSz="914383"/>
            <a:r>
              <a:rPr lang="ja-JP" altLang="en-US" sz="571" dirty="0">
                <a:solidFill>
                  <a:prstClr val="black"/>
                </a:solidFill>
              </a:rPr>
              <a:t>業務</a:t>
            </a:r>
            <a:r>
              <a:rPr lang="en-US" altLang="ja-JP" sz="571" dirty="0">
                <a:solidFill>
                  <a:prstClr val="black"/>
                </a:solidFill>
              </a:rPr>
              <a:t>100Mbps</a:t>
            </a:r>
            <a:r>
              <a:rPr lang="ja-JP" altLang="en-US" sz="571" dirty="0">
                <a:solidFill>
                  <a:prstClr val="black"/>
                </a:solidFill>
              </a:rPr>
              <a:t>保証</a:t>
            </a:r>
            <a:r>
              <a:rPr lang="ja-JP" altLang="en-US" sz="571" dirty="0" err="1">
                <a:solidFill>
                  <a:prstClr val="black"/>
                </a:solidFill>
              </a:rPr>
              <a:t>ｘ</a:t>
            </a:r>
            <a:r>
              <a:rPr lang="en-US" altLang="ja-JP" sz="571" dirty="0">
                <a:solidFill>
                  <a:prstClr val="black"/>
                </a:solidFill>
              </a:rPr>
              <a:t>2</a:t>
            </a:r>
          </a:p>
          <a:p>
            <a:pPr defTabSz="914383"/>
            <a:r>
              <a:rPr lang="ja-JP" altLang="en-US" sz="571" dirty="0">
                <a:solidFill>
                  <a:prstClr val="black"/>
                </a:solidFill>
              </a:rPr>
              <a:t>保守</a:t>
            </a:r>
            <a:r>
              <a:rPr lang="en-US" altLang="ja-JP" sz="571" dirty="0">
                <a:solidFill>
                  <a:prstClr val="black"/>
                </a:solidFill>
              </a:rPr>
              <a:t>100MbpsBestx2</a:t>
            </a:r>
          </a:p>
        </p:txBody>
      </p:sp>
      <p:sp>
        <p:nvSpPr>
          <p:cNvPr id="352" name="テキスト ボックス 351"/>
          <p:cNvSpPr txBox="1"/>
          <p:nvPr/>
        </p:nvSpPr>
        <p:spPr>
          <a:xfrm>
            <a:off x="6140345" y="1738546"/>
            <a:ext cx="684803" cy="180178"/>
          </a:xfrm>
          <a:prstGeom prst="rect">
            <a:avLst/>
          </a:prstGeom>
          <a:noFill/>
        </p:spPr>
        <p:txBody>
          <a:bodyPr wrap="none" rtlCol="0">
            <a:spAutoFit/>
          </a:bodyPr>
          <a:lstStyle/>
          <a:p>
            <a:pPr defTabSz="914383"/>
            <a:r>
              <a:rPr lang="en-US" altLang="ja-JP" sz="571" dirty="0">
                <a:solidFill>
                  <a:prstClr val="black"/>
                </a:solidFill>
              </a:rPr>
              <a:t>1Mbps</a:t>
            </a:r>
            <a:r>
              <a:rPr lang="ja-JP" altLang="en-US" sz="571" dirty="0">
                <a:solidFill>
                  <a:prstClr val="black"/>
                </a:solidFill>
              </a:rPr>
              <a:t>帯域保証</a:t>
            </a:r>
          </a:p>
        </p:txBody>
      </p:sp>
      <p:sp>
        <p:nvSpPr>
          <p:cNvPr id="353" name="テキスト ボックス 352"/>
          <p:cNvSpPr txBox="1"/>
          <p:nvPr/>
        </p:nvSpPr>
        <p:spPr>
          <a:xfrm>
            <a:off x="6915270" y="1462379"/>
            <a:ext cx="450764" cy="180178"/>
          </a:xfrm>
          <a:prstGeom prst="rect">
            <a:avLst/>
          </a:prstGeom>
          <a:noFill/>
        </p:spPr>
        <p:txBody>
          <a:bodyPr wrap="none" rtlCol="0">
            <a:spAutoFit/>
          </a:bodyPr>
          <a:lstStyle/>
          <a:p>
            <a:pPr defTabSz="914383"/>
            <a:r>
              <a:rPr lang="ja-JP" altLang="en-US" sz="571" dirty="0">
                <a:solidFill>
                  <a:prstClr val="black"/>
                </a:solidFill>
              </a:rPr>
              <a:t>構内</a:t>
            </a:r>
            <a:r>
              <a:rPr lang="en-US" altLang="ja-JP" sz="571" dirty="0">
                <a:solidFill>
                  <a:prstClr val="black"/>
                </a:solidFill>
              </a:rPr>
              <a:t>LAN</a:t>
            </a:r>
            <a:endParaRPr lang="ja-JP" altLang="en-US" sz="571" dirty="0">
              <a:solidFill>
                <a:prstClr val="black"/>
              </a:solidFill>
            </a:endParaRPr>
          </a:p>
        </p:txBody>
      </p:sp>
      <p:sp>
        <p:nvSpPr>
          <p:cNvPr id="355" name="テキスト ボックス 354"/>
          <p:cNvSpPr txBox="1"/>
          <p:nvPr/>
        </p:nvSpPr>
        <p:spPr>
          <a:xfrm>
            <a:off x="6296566" y="4867136"/>
            <a:ext cx="503664" cy="180178"/>
          </a:xfrm>
          <a:prstGeom prst="rect">
            <a:avLst/>
          </a:prstGeom>
          <a:noFill/>
        </p:spPr>
        <p:txBody>
          <a:bodyPr wrap="none" rtlCol="0">
            <a:spAutoFit/>
          </a:bodyPr>
          <a:lstStyle/>
          <a:p>
            <a:pPr defTabSz="914383"/>
            <a:r>
              <a:rPr lang="en-US" altLang="ja-JP" sz="571" dirty="0">
                <a:solidFill>
                  <a:prstClr val="black"/>
                </a:solidFill>
              </a:rPr>
              <a:t>1GbpsBest</a:t>
            </a:r>
            <a:endParaRPr lang="ja-JP" altLang="en-US" sz="571" dirty="0">
              <a:solidFill>
                <a:prstClr val="black"/>
              </a:solidFill>
            </a:endParaRPr>
          </a:p>
        </p:txBody>
      </p:sp>
      <p:sp>
        <p:nvSpPr>
          <p:cNvPr id="357" name="テキスト ボックス 356"/>
          <p:cNvSpPr txBox="1"/>
          <p:nvPr/>
        </p:nvSpPr>
        <p:spPr>
          <a:xfrm>
            <a:off x="5543838" y="3863153"/>
            <a:ext cx="875561" cy="355867"/>
          </a:xfrm>
          <a:prstGeom prst="rect">
            <a:avLst/>
          </a:prstGeom>
          <a:noFill/>
        </p:spPr>
        <p:txBody>
          <a:bodyPr wrap="none" rtlCol="0">
            <a:spAutoFit/>
          </a:bodyPr>
          <a:lstStyle/>
          <a:p>
            <a:pPr defTabSz="914383"/>
            <a:r>
              <a:rPr lang="ja-JP" altLang="en-US" sz="571" dirty="0">
                <a:solidFill>
                  <a:prstClr val="black"/>
                </a:solidFill>
              </a:rPr>
              <a:t>主系</a:t>
            </a:r>
            <a:r>
              <a:rPr lang="en-US" altLang="ja-JP" sz="571" dirty="0">
                <a:solidFill>
                  <a:prstClr val="black"/>
                </a:solidFill>
              </a:rPr>
              <a:t>100Mbps</a:t>
            </a:r>
            <a:r>
              <a:rPr lang="ja-JP" altLang="en-US" sz="571" dirty="0">
                <a:solidFill>
                  <a:prstClr val="black"/>
                </a:solidFill>
              </a:rPr>
              <a:t>保証</a:t>
            </a:r>
            <a:endParaRPr lang="en-US" altLang="ja-JP" sz="571" dirty="0">
              <a:solidFill>
                <a:prstClr val="black"/>
              </a:solidFill>
            </a:endParaRPr>
          </a:p>
          <a:p>
            <a:pPr defTabSz="914383"/>
            <a:r>
              <a:rPr lang="ja-JP" altLang="en-US" sz="571" dirty="0">
                <a:solidFill>
                  <a:prstClr val="black"/>
                </a:solidFill>
              </a:rPr>
              <a:t>副系</a:t>
            </a:r>
            <a:r>
              <a:rPr lang="en-US" altLang="ja-JP" sz="571" dirty="0">
                <a:solidFill>
                  <a:prstClr val="black"/>
                </a:solidFill>
              </a:rPr>
              <a:t>100MbpsBest</a:t>
            </a:r>
          </a:p>
          <a:p>
            <a:pPr defTabSz="914383"/>
            <a:r>
              <a:rPr lang="ja-JP" altLang="en-US" sz="571" dirty="0">
                <a:solidFill>
                  <a:prstClr val="black"/>
                </a:solidFill>
              </a:rPr>
              <a:t>バックアップ</a:t>
            </a:r>
            <a:r>
              <a:rPr lang="en-US" altLang="ja-JP" sz="571" dirty="0">
                <a:solidFill>
                  <a:prstClr val="black"/>
                </a:solidFill>
              </a:rPr>
              <a:t>1GbpsBest</a:t>
            </a:r>
            <a:endParaRPr lang="ja-JP" altLang="en-US" sz="571" dirty="0">
              <a:solidFill>
                <a:prstClr val="black"/>
              </a:solidFill>
            </a:endParaRPr>
          </a:p>
        </p:txBody>
      </p:sp>
      <p:sp>
        <p:nvSpPr>
          <p:cNvPr id="358" name="テキスト ボックス 357"/>
          <p:cNvSpPr txBox="1"/>
          <p:nvPr/>
        </p:nvSpPr>
        <p:spPr>
          <a:xfrm>
            <a:off x="1664100" y="3903189"/>
            <a:ext cx="740908" cy="268022"/>
          </a:xfrm>
          <a:prstGeom prst="rect">
            <a:avLst/>
          </a:prstGeom>
          <a:noFill/>
        </p:spPr>
        <p:txBody>
          <a:bodyPr wrap="none" rtlCol="0">
            <a:spAutoFit/>
          </a:bodyPr>
          <a:lstStyle/>
          <a:p>
            <a:pPr defTabSz="914383"/>
            <a:r>
              <a:rPr lang="ja-JP" altLang="en-US" sz="571" dirty="0">
                <a:solidFill>
                  <a:prstClr val="black"/>
                </a:solidFill>
              </a:rPr>
              <a:t>主系</a:t>
            </a:r>
            <a:r>
              <a:rPr lang="en-US" altLang="ja-JP" sz="571" dirty="0">
                <a:solidFill>
                  <a:prstClr val="black"/>
                </a:solidFill>
              </a:rPr>
              <a:t>50Mbps</a:t>
            </a:r>
            <a:r>
              <a:rPr lang="ja-JP" altLang="en-US" sz="571" dirty="0">
                <a:solidFill>
                  <a:prstClr val="black"/>
                </a:solidFill>
              </a:rPr>
              <a:t>保証</a:t>
            </a:r>
            <a:endParaRPr lang="en-US" altLang="ja-JP" sz="571" dirty="0">
              <a:solidFill>
                <a:prstClr val="black"/>
              </a:solidFill>
            </a:endParaRPr>
          </a:p>
          <a:p>
            <a:pPr defTabSz="914383"/>
            <a:r>
              <a:rPr lang="ja-JP" altLang="en-US" sz="571" dirty="0">
                <a:solidFill>
                  <a:prstClr val="black"/>
                </a:solidFill>
              </a:rPr>
              <a:t>副系</a:t>
            </a:r>
            <a:r>
              <a:rPr lang="en-US" altLang="ja-JP" sz="571" dirty="0">
                <a:solidFill>
                  <a:prstClr val="black"/>
                </a:solidFill>
              </a:rPr>
              <a:t>100MbpsBest</a:t>
            </a:r>
            <a:endParaRPr lang="ja-JP" altLang="en-US" sz="571" dirty="0">
              <a:solidFill>
                <a:prstClr val="black"/>
              </a:solidFill>
            </a:endParaRPr>
          </a:p>
        </p:txBody>
      </p:sp>
      <p:sp>
        <p:nvSpPr>
          <p:cNvPr id="359" name="テキスト ボックス 358"/>
          <p:cNvSpPr txBox="1"/>
          <p:nvPr/>
        </p:nvSpPr>
        <p:spPr>
          <a:xfrm>
            <a:off x="4750985" y="638969"/>
            <a:ext cx="832279" cy="268022"/>
          </a:xfrm>
          <a:prstGeom prst="rect">
            <a:avLst/>
          </a:prstGeom>
          <a:noFill/>
        </p:spPr>
        <p:txBody>
          <a:bodyPr wrap="none" rtlCol="0">
            <a:spAutoFit/>
          </a:bodyPr>
          <a:lstStyle/>
          <a:p>
            <a:pPr defTabSz="914383"/>
            <a:r>
              <a:rPr lang="ja-JP" altLang="en-US" sz="571" dirty="0">
                <a:solidFill>
                  <a:prstClr val="black"/>
                </a:solidFill>
              </a:rPr>
              <a:t>主系</a:t>
            </a:r>
            <a:r>
              <a:rPr lang="en-US" altLang="ja-JP" sz="571" dirty="0">
                <a:solidFill>
                  <a:prstClr val="black"/>
                </a:solidFill>
              </a:rPr>
              <a:t>1G</a:t>
            </a:r>
            <a:r>
              <a:rPr lang="ja-JP" altLang="en-US" sz="571" dirty="0">
                <a:solidFill>
                  <a:prstClr val="black"/>
                </a:solidFill>
              </a:rPr>
              <a:t>ｂｐｓ保証</a:t>
            </a:r>
            <a:endParaRPr lang="en-US" altLang="ja-JP" sz="571" dirty="0">
              <a:solidFill>
                <a:prstClr val="black"/>
              </a:solidFill>
            </a:endParaRPr>
          </a:p>
          <a:p>
            <a:pPr defTabSz="914383"/>
            <a:r>
              <a:rPr lang="ja-JP" altLang="en-US" sz="571" dirty="0">
                <a:solidFill>
                  <a:prstClr val="black"/>
                </a:solidFill>
              </a:rPr>
              <a:t>待機系</a:t>
            </a:r>
            <a:r>
              <a:rPr lang="en-US" altLang="ja-JP" sz="571" dirty="0">
                <a:solidFill>
                  <a:prstClr val="black"/>
                </a:solidFill>
              </a:rPr>
              <a:t>100Mbps</a:t>
            </a:r>
            <a:r>
              <a:rPr lang="ja-JP" altLang="en-US" sz="571" dirty="0">
                <a:solidFill>
                  <a:prstClr val="black"/>
                </a:solidFill>
              </a:rPr>
              <a:t>保証</a:t>
            </a:r>
          </a:p>
        </p:txBody>
      </p:sp>
      <p:sp>
        <p:nvSpPr>
          <p:cNvPr id="360" name="テキスト ボックス 359"/>
          <p:cNvSpPr txBox="1"/>
          <p:nvPr/>
        </p:nvSpPr>
        <p:spPr>
          <a:xfrm>
            <a:off x="6126834" y="5864885"/>
            <a:ext cx="795411" cy="268022"/>
          </a:xfrm>
          <a:prstGeom prst="rect">
            <a:avLst/>
          </a:prstGeom>
          <a:noFill/>
        </p:spPr>
        <p:txBody>
          <a:bodyPr wrap="none" rtlCol="0">
            <a:spAutoFit/>
          </a:bodyPr>
          <a:lstStyle/>
          <a:p>
            <a:pPr defTabSz="914383"/>
            <a:r>
              <a:rPr lang="ja-JP" altLang="en-US" sz="571" dirty="0">
                <a:solidFill>
                  <a:prstClr val="black"/>
                </a:solidFill>
              </a:rPr>
              <a:t>主系</a:t>
            </a:r>
            <a:r>
              <a:rPr lang="en-US" altLang="ja-JP" sz="571" dirty="0">
                <a:solidFill>
                  <a:prstClr val="black"/>
                </a:solidFill>
              </a:rPr>
              <a:t>100M</a:t>
            </a:r>
            <a:r>
              <a:rPr lang="ja-JP" altLang="en-US" sz="571" dirty="0">
                <a:solidFill>
                  <a:prstClr val="black"/>
                </a:solidFill>
              </a:rPr>
              <a:t>ｂｐｓ保証</a:t>
            </a:r>
            <a:endParaRPr lang="en-US" altLang="ja-JP" sz="571" dirty="0">
              <a:solidFill>
                <a:prstClr val="black"/>
              </a:solidFill>
            </a:endParaRPr>
          </a:p>
          <a:p>
            <a:pPr defTabSz="914383"/>
            <a:r>
              <a:rPr lang="ja-JP" altLang="en-US" sz="571" dirty="0">
                <a:solidFill>
                  <a:prstClr val="black"/>
                </a:solidFill>
              </a:rPr>
              <a:t>待機系</a:t>
            </a:r>
            <a:r>
              <a:rPr lang="en-US" altLang="ja-JP" sz="571" dirty="0">
                <a:solidFill>
                  <a:prstClr val="black"/>
                </a:solidFill>
              </a:rPr>
              <a:t>50Mbps</a:t>
            </a:r>
            <a:r>
              <a:rPr lang="ja-JP" altLang="en-US" sz="571" dirty="0">
                <a:solidFill>
                  <a:prstClr val="black"/>
                </a:solidFill>
              </a:rPr>
              <a:t>保証</a:t>
            </a:r>
          </a:p>
        </p:txBody>
      </p:sp>
      <p:sp>
        <p:nvSpPr>
          <p:cNvPr id="361" name="テキスト ボックス 360"/>
          <p:cNvSpPr txBox="1"/>
          <p:nvPr/>
        </p:nvSpPr>
        <p:spPr>
          <a:xfrm>
            <a:off x="9734938" y="731764"/>
            <a:ext cx="686406" cy="180178"/>
          </a:xfrm>
          <a:prstGeom prst="rect">
            <a:avLst/>
          </a:prstGeom>
          <a:noFill/>
        </p:spPr>
        <p:txBody>
          <a:bodyPr wrap="none" rtlCol="0">
            <a:spAutoFit/>
          </a:bodyPr>
          <a:lstStyle/>
          <a:p>
            <a:pPr defTabSz="914383"/>
            <a:r>
              <a:rPr lang="en-US" altLang="ja-JP" sz="571" dirty="0">
                <a:solidFill>
                  <a:prstClr val="black"/>
                </a:solidFill>
              </a:rPr>
              <a:t>100Mbps</a:t>
            </a:r>
            <a:r>
              <a:rPr lang="ja-JP" altLang="en-US" sz="571" dirty="0">
                <a:solidFill>
                  <a:prstClr val="black"/>
                </a:solidFill>
              </a:rPr>
              <a:t>保証</a:t>
            </a:r>
            <a:r>
              <a:rPr lang="ja-JP" altLang="en-US" sz="571" dirty="0" err="1">
                <a:solidFill>
                  <a:prstClr val="black"/>
                </a:solidFill>
              </a:rPr>
              <a:t>ｘ</a:t>
            </a:r>
            <a:r>
              <a:rPr lang="en-US" altLang="ja-JP" sz="571" dirty="0">
                <a:solidFill>
                  <a:prstClr val="black"/>
                </a:solidFill>
              </a:rPr>
              <a:t>2</a:t>
            </a:r>
          </a:p>
        </p:txBody>
      </p:sp>
      <p:sp>
        <p:nvSpPr>
          <p:cNvPr id="363" name="テキスト ボックス 362"/>
          <p:cNvSpPr txBox="1"/>
          <p:nvPr/>
        </p:nvSpPr>
        <p:spPr>
          <a:xfrm>
            <a:off x="7296381" y="6525370"/>
            <a:ext cx="686406" cy="180178"/>
          </a:xfrm>
          <a:prstGeom prst="rect">
            <a:avLst/>
          </a:prstGeom>
          <a:noFill/>
        </p:spPr>
        <p:txBody>
          <a:bodyPr wrap="none" rtlCol="0">
            <a:spAutoFit/>
          </a:bodyPr>
          <a:lstStyle/>
          <a:p>
            <a:pPr defTabSz="914383"/>
            <a:r>
              <a:rPr lang="en-US" altLang="ja-JP" sz="571" dirty="0">
                <a:solidFill>
                  <a:prstClr val="black"/>
                </a:solidFill>
              </a:rPr>
              <a:t>100Mbps</a:t>
            </a:r>
            <a:r>
              <a:rPr lang="ja-JP" altLang="en-US" sz="571" dirty="0">
                <a:solidFill>
                  <a:prstClr val="black"/>
                </a:solidFill>
              </a:rPr>
              <a:t>保証</a:t>
            </a:r>
            <a:r>
              <a:rPr lang="ja-JP" altLang="en-US" sz="571" dirty="0" err="1">
                <a:solidFill>
                  <a:prstClr val="black"/>
                </a:solidFill>
              </a:rPr>
              <a:t>ｘ</a:t>
            </a:r>
            <a:r>
              <a:rPr lang="en-US" altLang="ja-JP" sz="571" dirty="0">
                <a:solidFill>
                  <a:prstClr val="black"/>
                </a:solidFill>
              </a:rPr>
              <a:t>2</a:t>
            </a:r>
          </a:p>
        </p:txBody>
      </p:sp>
      <p:sp>
        <p:nvSpPr>
          <p:cNvPr id="364" name="テキスト ボックス 363"/>
          <p:cNvSpPr txBox="1"/>
          <p:nvPr/>
        </p:nvSpPr>
        <p:spPr>
          <a:xfrm>
            <a:off x="8576197" y="3956123"/>
            <a:ext cx="611065" cy="180178"/>
          </a:xfrm>
          <a:prstGeom prst="rect">
            <a:avLst/>
          </a:prstGeom>
          <a:noFill/>
        </p:spPr>
        <p:txBody>
          <a:bodyPr wrap="none" rtlCol="0">
            <a:spAutoFit/>
          </a:bodyPr>
          <a:lstStyle/>
          <a:p>
            <a:pPr defTabSz="914383"/>
            <a:r>
              <a:rPr lang="en-US" altLang="ja-JP" sz="571" dirty="0">
                <a:solidFill>
                  <a:prstClr val="black"/>
                </a:solidFill>
              </a:rPr>
              <a:t>100Mbps</a:t>
            </a:r>
            <a:r>
              <a:rPr lang="ja-JP" altLang="en-US" sz="571" dirty="0">
                <a:solidFill>
                  <a:prstClr val="black"/>
                </a:solidFill>
              </a:rPr>
              <a:t>保証</a:t>
            </a:r>
            <a:endParaRPr lang="en-US" altLang="ja-JP" sz="571" dirty="0">
              <a:solidFill>
                <a:prstClr val="black"/>
              </a:solidFill>
            </a:endParaRPr>
          </a:p>
        </p:txBody>
      </p:sp>
      <p:cxnSp>
        <p:nvCxnSpPr>
          <p:cNvPr id="365" name="曲線コネクタ 364"/>
          <p:cNvCxnSpPr/>
          <p:nvPr/>
        </p:nvCxnSpPr>
        <p:spPr>
          <a:xfrm rot="5400000">
            <a:off x="7927549" y="4047057"/>
            <a:ext cx="840561" cy="88806"/>
          </a:xfrm>
          <a:prstGeom prst="curvedConnector3">
            <a:avLst>
              <a:gd name="adj1"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68" name="テキスト ボックス 367"/>
          <p:cNvSpPr txBox="1"/>
          <p:nvPr/>
        </p:nvSpPr>
        <p:spPr>
          <a:xfrm>
            <a:off x="7745579" y="3911548"/>
            <a:ext cx="679994" cy="246221"/>
          </a:xfrm>
          <a:prstGeom prst="rect">
            <a:avLst/>
          </a:prstGeom>
          <a:noFill/>
        </p:spPr>
        <p:txBody>
          <a:bodyPr wrap="none" rtlCol="0">
            <a:spAutoFit/>
          </a:bodyPr>
          <a:lstStyle/>
          <a:p>
            <a:pPr defTabSz="914383"/>
            <a:r>
              <a:rPr lang="en-US" altLang="ja-JP" sz="571" dirty="0">
                <a:solidFill>
                  <a:prstClr val="black"/>
                </a:solidFill>
              </a:rPr>
              <a:t>100Mbps</a:t>
            </a:r>
            <a:r>
              <a:rPr lang="ja-JP" altLang="en-US" sz="571" dirty="0">
                <a:solidFill>
                  <a:prstClr val="black"/>
                </a:solidFill>
              </a:rPr>
              <a:t>保証</a:t>
            </a:r>
            <a:r>
              <a:rPr lang="en-US" altLang="ja-JP" sz="571" dirty="0">
                <a:solidFill>
                  <a:prstClr val="black"/>
                </a:solidFill>
              </a:rPr>
              <a:t>x2</a:t>
            </a:r>
          </a:p>
          <a:p>
            <a:pPr defTabSz="914383"/>
            <a:r>
              <a:rPr lang="en-US" altLang="ja-JP" sz="429" dirty="0">
                <a:solidFill>
                  <a:prstClr val="black"/>
                </a:solidFill>
              </a:rPr>
              <a:t>※</a:t>
            </a:r>
            <a:r>
              <a:rPr lang="ja-JP" altLang="en-US" sz="429" dirty="0">
                <a:solidFill>
                  <a:prstClr val="black"/>
                </a:solidFill>
              </a:rPr>
              <a:t>うっかり重複</a:t>
            </a:r>
            <a:endParaRPr lang="en-US" altLang="ja-JP" sz="429" dirty="0">
              <a:solidFill>
                <a:prstClr val="black"/>
              </a:solidFill>
            </a:endParaRPr>
          </a:p>
        </p:txBody>
      </p:sp>
      <p:grpSp>
        <p:nvGrpSpPr>
          <p:cNvPr id="380" name="グループ化 379"/>
          <p:cNvGrpSpPr/>
          <p:nvPr/>
        </p:nvGrpSpPr>
        <p:grpSpPr>
          <a:xfrm>
            <a:off x="9544695" y="3465022"/>
            <a:ext cx="989561" cy="1466658"/>
            <a:chOff x="11269436" y="4990792"/>
            <a:chExt cx="1385386" cy="2053322"/>
          </a:xfrm>
        </p:grpSpPr>
        <p:sp>
          <p:nvSpPr>
            <p:cNvPr id="370" name="正方形/長方形 369"/>
            <p:cNvSpPr/>
            <p:nvPr/>
          </p:nvSpPr>
          <p:spPr>
            <a:xfrm>
              <a:off x="11269436" y="4990792"/>
              <a:ext cx="1385386" cy="2018025"/>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83"/>
              <a:r>
                <a:rPr lang="ja-JP" altLang="en-US" sz="857" dirty="0">
                  <a:solidFill>
                    <a:prstClr val="black"/>
                  </a:solidFill>
                </a:rPr>
                <a:t>凡例</a:t>
              </a:r>
            </a:p>
          </p:txBody>
        </p:sp>
        <p:sp>
          <p:nvSpPr>
            <p:cNvPr id="371" name="正方形/長方形 370"/>
            <p:cNvSpPr/>
            <p:nvPr/>
          </p:nvSpPr>
          <p:spPr>
            <a:xfrm>
              <a:off x="11466724" y="5267710"/>
              <a:ext cx="1004230" cy="563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83"/>
              <a:r>
                <a:rPr lang="en-US" altLang="ja-JP" sz="857" dirty="0">
                  <a:solidFill>
                    <a:prstClr val="black"/>
                  </a:solidFill>
                </a:rPr>
                <a:t>HW</a:t>
              </a:r>
              <a:r>
                <a:rPr lang="ja-JP" altLang="en-US" sz="857" dirty="0">
                  <a:solidFill>
                    <a:prstClr val="black"/>
                  </a:solidFill>
                </a:rPr>
                <a:t>調達（サーバ数）</a:t>
              </a:r>
              <a:endParaRPr lang="en-US" altLang="ja-JP" sz="857" dirty="0">
                <a:solidFill>
                  <a:prstClr val="black"/>
                </a:solidFill>
              </a:endParaRPr>
            </a:p>
          </p:txBody>
        </p:sp>
        <p:sp>
          <p:nvSpPr>
            <p:cNvPr id="372" name="角丸四角形 371"/>
            <p:cNvSpPr/>
            <p:nvPr/>
          </p:nvSpPr>
          <p:spPr>
            <a:xfrm>
              <a:off x="11466724" y="5930252"/>
              <a:ext cx="1011511" cy="355003"/>
            </a:xfrm>
            <a:prstGeom prst="roundRect">
              <a:avLst/>
            </a:prstGeom>
            <a:noFill/>
            <a:ln>
              <a:solidFill>
                <a:schemeClr val="tx1"/>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システム</a:t>
              </a:r>
              <a:endParaRPr lang="en-US" altLang="ja-JP" sz="857" dirty="0">
                <a:solidFill>
                  <a:prstClr val="black"/>
                </a:solidFill>
              </a:endParaRPr>
            </a:p>
            <a:p>
              <a:pPr algn="ctr" defTabSz="914383"/>
              <a:r>
                <a:rPr lang="ja-JP" altLang="en-US" sz="857" dirty="0">
                  <a:solidFill>
                    <a:prstClr val="black"/>
                  </a:solidFill>
                </a:rPr>
                <a:t>（内部向け）</a:t>
              </a:r>
            </a:p>
          </p:txBody>
        </p:sp>
        <p:sp>
          <p:nvSpPr>
            <p:cNvPr id="373" name="角丸四角形 372"/>
            <p:cNvSpPr/>
            <p:nvPr/>
          </p:nvSpPr>
          <p:spPr>
            <a:xfrm>
              <a:off x="11459443" y="6380065"/>
              <a:ext cx="1011511" cy="355003"/>
            </a:xfrm>
            <a:prstGeom prst="roundRect">
              <a:avLst/>
            </a:prstGeom>
            <a:noFill/>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defTabSz="914383"/>
              <a:r>
                <a:rPr lang="ja-JP" altLang="en-US" sz="857" dirty="0">
                  <a:solidFill>
                    <a:prstClr val="black"/>
                  </a:solidFill>
                </a:rPr>
                <a:t>システム</a:t>
              </a:r>
              <a:endParaRPr lang="en-US" altLang="ja-JP" sz="857" dirty="0">
                <a:solidFill>
                  <a:prstClr val="black"/>
                </a:solidFill>
              </a:endParaRPr>
            </a:p>
            <a:p>
              <a:pPr algn="ctr" defTabSz="914383"/>
              <a:r>
                <a:rPr lang="ja-JP" altLang="en-US" sz="857" dirty="0">
                  <a:solidFill>
                    <a:prstClr val="black"/>
                  </a:solidFill>
                </a:rPr>
                <a:t>（公開）</a:t>
              </a:r>
            </a:p>
          </p:txBody>
        </p:sp>
        <p:cxnSp>
          <p:nvCxnSpPr>
            <p:cNvPr id="375" name="直線コネクタ 374"/>
            <p:cNvCxnSpPr/>
            <p:nvPr/>
          </p:nvCxnSpPr>
          <p:spPr>
            <a:xfrm>
              <a:off x="11508013" y="6873759"/>
              <a:ext cx="4571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6" name="テキスト ボックス 375"/>
            <p:cNvSpPr txBox="1"/>
            <p:nvPr/>
          </p:nvSpPr>
          <p:spPr>
            <a:xfrm>
              <a:off x="12028274" y="6730193"/>
              <a:ext cx="568232" cy="313921"/>
            </a:xfrm>
            <a:prstGeom prst="rect">
              <a:avLst/>
            </a:prstGeom>
            <a:noFill/>
          </p:spPr>
          <p:txBody>
            <a:bodyPr wrap="none" rtlCol="0">
              <a:spAutoFit/>
            </a:bodyPr>
            <a:lstStyle/>
            <a:p>
              <a:pPr defTabSz="914383"/>
              <a:r>
                <a:rPr lang="ja-JP" altLang="en-US" sz="857" dirty="0">
                  <a:solidFill>
                    <a:prstClr val="black"/>
                  </a:solidFill>
                </a:rPr>
                <a:t>回線</a:t>
              </a:r>
            </a:p>
          </p:txBody>
        </p:sp>
      </p:grpSp>
    </p:spTree>
    <p:extLst>
      <p:ext uri="{BB962C8B-B14F-4D97-AF65-F5344CB8AC3E}">
        <p14:creationId xmlns:p14="http://schemas.microsoft.com/office/powerpoint/2010/main" val="5688621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次世代サービスの</a:t>
            </a:r>
            <a:r>
              <a:rPr lang="ja-JP" altLang="en-US" dirty="0"/>
              <a:t>実現に向けた過渡期の</a:t>
            </a:r>
            <a:r>
              <a:rPr lang="ja-JP" altLang="en-US" dirty="0" smtClean="0"/>
              <a:t>計画</a:t>
            </a:r>
            <a:endParaRPr kumimoji="1" lang="ja-JP" altLang="en-US" dirty="0"/>
          </a:p>
        </p:txBody>
      </p:sp>
      <p:sp>
        <p:nvSpPr>
          <p:cNvPr id="6" name="テキスト プレースホルダー 5"/>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229515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☆統合的</a:t>
            </a:r>
            <a:r>
              <a:rPr lang="ja-JP" altLang="en-US" dirty="0" smtClean="0"/>
              <a:t>オンラインサービス</a:t>
            </a:r>
            <a:r>
              <a:rPr lang="en-US" altLang="ja-JP" dirty="0" smtClean="0"/>
              <a:t/>
            </a:r>
            <a:br>
              <a:rPr lang="en-US" altLang="ja-JP" dirty="0" smtClean="0"/>
            </a:br>
            <a:r>
              <a:rPr lang="ja-JP" altLang="en-US" dirty="0"/>
              <a:t>（</a:t>
            </a:r>
            <a:r>
              <a:rPr lang="en-US" altLang="ja-JP" dirty="0"/>
              <a:t>2017〜2020</a:t>
            </a:r>
            <a:r>
              <a:rPr lang="ja-JP" altLang="en-US" dirty="0"/>
              <a:t>年</a:t>
            </a:r>
            <a:r>
              <a:rPr lang="ja-JP" altLang="en-US" dirty="0" smtClean="0"/>
              <a:t>）検討中</a:t>
            </a:r>
            <a:endParaRPr kumimoji="1" lang="ja-JP" altLang="en-US" dirty="0"/>
          </a:p>
        </p:txBody>
      </p:sp>
      <p:sp>
        <p:nvSpPr>
          <p:cNvPr id="3" name="フッター プレースホルダー 2"/>
          <p:cNvSpPr>
            <a:spLocks noGrp="1"/>
          </p:cNvSpPr>
          <p:nvPr>
            <p:ph type="ftr" sz="quarter" idx="11"/>
          </p:nvPr>
        </p:nvSpPr>
        <p:spPr/>
        <p:txBody>
          <a:bodyPr/>
          <a:lstStyle/>
          <a:p>
            <a:pPr>
              <a:defRPr/>
            </a:pPr>
            <a:endParaRPr lang="ja-JP" altLang="en-US" dirty="0"/>
          </a:p>
        </p:txBody>
      </p:sp>
      <p:sp>
        <p:nvSpPr>
          <p:cNvPr id="4" name="スライド番号プレースホルダー 3"/>
          <p:cNvSpPr>
            <a:spLocks noGrp="1"/>
          </p:cNvSpPr>
          <p:nvPr>
            <p:ph type="sldNum" sz="quarter" idx="12"/>
          </p:nvPr>
        </p:nvSpPr>
        <p:spPr/>
        <p:txBody>
          <a:bodyPr/>
          <a:lstStyle/>
          <a:p>
            <a:pPr>
              <a:defRPr/>
            </a:pPr>
            <a:fld id="{3C3BFEE1-B11D-4F33-BE4E-1752C7FA7201}" type="slidenum">
              <a:rPr lang="ja-JP" altLang="en-US" smtClean="0"/>
              <a:pPr>
                <a:defRPr/>
              </a:pPr>
              <a:t>92</a:t>
            </a:fld>
            <a:endParaRPr lang="ja-JP" altLang="en-US" dirty="0"/>
          </a:p>
        </p:txBody>
      </p:sp>
      <p:sp>
        <p:nvSpPr>
          <p:cNvPr id="6" name="サブタイトル 5"/>
          <p:cNvSpPr>
            <a:spLocks noGrp="1"/>
          </p:cNvSpPr>
          <p:nvPr>
            <p:ph type="subTitle" idx="4294967295"/>
          </p:nvPr>
        </p:nvSpPr>
        <p:spPr>
          <a:xfrm>
            <a:off x="94593" y="4625183"/>
            <a:ext cx="10033000" cy="1399079"/>
          </a:xfrm>
        </p:spPr>
        <p:txBody>
          <a:bodyPr>
            <a:normAutofit/>
          </a:bodyPr>
          <a:lstStyle/>
          <a:p>
            <a:r>
              <a:rPr kumimoji="1" lang="ja-JP" altLang="en-US" sz="2800" dirty="0" smtClean="0"/>
              <a:t>・所蔵資料のみが検索できる従来型</a:t>
            </a:r>
            <a:r>
              <a:rPr kumimoji="1" lang="en-US" altLang="ja-JP" sz="2800" dirty="0" smtClean="0"/>
              <a:t>OPAC</a:t>
            </a:r>
            <a:r>
              <a:rPr kumimoji="1" lang="ja-JP" altLang="en-US" sz="2800" dirty="0" smtClean="0"/>
              <a:t>機能も包含</a:t>
            </a:r>
            <a:endParaRPr kumimoji="1" lang="en-US" altLang="ja-JP" sz="2800" dirty="0" smtClean="0"/>
          </a:p>
          <a:p>
            <a:r>
              <a:rPr lang="ja-JP" altLang="en-US" sz="2800" dirty="0" smtClean="0"/>
              <a:t>・</a:t>
            </a:r>
            <a:r>
              <a:rPr lang="en-US" altLang="ja-JP" sz="2800" dirty="0" smtClean="0"/>
              <a:t>LOD</a:t>
            </a:r>
            <a:r>
              <a:rPr lang="ja-JP" altLang="en-US" sz="2800" dirty="0" smtClean="0"/>
              <a:t>化された内外の典拠情報、記事情報、レファレンス情報の一元的活用</a:t>
            </a:r>
            <a:endParaRPr kumimoji="1" lang="ja-JP" altLang="en-US" sz="2800"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0781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1599156" y="962193"/>
            <a:ext cx="9006214" cy="1617971"/>
          </a:xfrm>
          <a:prstGeom prst="roundRect">
            <a:avLst>
              <a:gd name="adj" fmla="val 709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所蔵資料のデジタル化の推進と提供</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制度的に収集した紙資料とオンライン資料の一体的な提供</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ライセンス契約電子資料</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オープンアクセス資料と当館の情報資源を統合的に検索・参照できる環境の整備</a:t>
            </a:r>
          </a:p>
        </p:txBody>
      </p:sp>
      <p:sp>
        <p:nvSpPr>
          <p:cNvPr id="4" name="角丸四角形 3"/>
          <p:cNvSpPr/>
          <p:nvPr/>
        </p:nvSpPr>
        <p:spPr>
          <a:xfrm>
            <a:off x="1460090" y="3013514"/>
            <a:ext cx="3019066" cy="3672000"/>
          </a:xfrm>
          <a:prstGeom prst="roundRect">
            <a:avLst>
              <a:gd name="adj" fmla="val 444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ja-JP" altLang="en-US"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複写物の電子的形態での送信</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情報発信型サービスの改善（調べ方案内）</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個別回答型サービスの改善（オンラインレファレンス）</a:t>
            </a:r>
          </a:p>
        </p:txBody>
      </p:sp>
      <p:sp>
        <p:nvSpPr>
          <p:cNvPr id="5" name="角丸四角形 4"/>
          <p:cNvSpPr/>
          <p:nvPr/>
        </p:nvSpPr>
        <p:spPr>
          <a:xfrm>
            <a:off x="4662262" y="3013514"/>
            <a:ext cx="3076119"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情報提供機能の充実</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利用者用端末</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閲覧体制</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ホール及び専門室の機能の整理</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en-US" altLang="ja-JP" sz="1600" dirty="0">
                <a:solidFill>
                  <a:prstClr val="black">
                    <a:lumMod val="75000"/>
                    <a:lumOff val="25000"/>
                  </a:prstClr>
                </a:solidFill>
                <a:latin typeface="Meiryo UI" panose="020B0604030504040204" pitchFamily="50" charset="-128"/>
                <a:ea typeface="Meiryo UI" panose="020B0604030504040204" pitchFamily="50" charset="-128"/>
              </a:rPr>
              <a:t>18</a:t>
            </a: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歳未満者への対応</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三施設の役割分担と一体化の促進</a:t>
            </a:r>
          </a:p>
        </p:txBody>
      </p:sp>
      <p:sp>
        <p:nvSpPr>
          <p:cNvPr id="6" name="角丸四角形 5"/>
          <p:cNvSpPr/>
          <p:nvPr/>
        </p:nvSpPr>
        <p:spPr>
          <a:xfrm>
            <a:off x="7952924" y="3013514"/>
            <a:ext cx="2880000" cy="3672000"/>
          </a:xfrm>
          <a:prstGeom prst="roundRect">
            <a:avLst>
              <a:gd name="adj" fmla="val 415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図書館間貸出し</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図書館送信サービス</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遠隔複写サービス</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研修の充実</a:t>
            </a:r>
            <a:endParaRPr lang="en-US" altLang="ja-JP" sz="1600" dirty="0">
              <a:solidFill>
                <a:prstClr val="black">
                  <a:lumMod val="75000"/>
                  <a:lumOff val="25000"/>
                </a:prstClr>
              </a:solidFill>
              <a:latin typeface="Meiryo UI" panose="020B0604030504040204" pitchFamily="50" charset="-128"/>
              <a:ea typeface="Meiryo UI" panose="020B0604030504040204" pitchFamily="50" charset="-128"/>
            </a:endParaRPr>
          </a:p>
          <a:p>
            <a:pPr marL="185738" indent="-185738">
              <a:buFont typeface="Arial" panose="020B0604020202020204" pitchFamily="34" charset="0"/>
              <a:buChar char="•"/>
            </a:pP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障害者サービスの展開</a:t>
            </a:r>
          </a:p>
        </p:txBody>
      </p:sp>
      <p:sp>
        <p:nvSpPr>
          <p:cNvPr id="8" name="角丸四角形 7"/>
          <p:cNvSpPr/>
          <p:nvPr/>
        </p:nvSpPr>
        <p:spPr>
          <a:xfrm>
            <a:off x="1907950" y="3546981"/>
            <a:ext cx="8388626" cy="360000"/>
          </a:xfrm>
          <a:prstGeom prst="roundRect">
            <a:avLst/>
          </a:prstGeom>
          <a:solidFill>
            <a:schemeClr val="accent2">
              <a:lumMod val="40000"/>
              <a:lumOff val="60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統合的オンラインサービス</a:t>
            </a:r>
          </a:p>
        </p:txBody>
      </p:sp>
      <p:sp>
        <p:nvSpPr>
          <p:cNvPr id="9" name="角丸四角形 8"/>
          <p:cNvSpPr/>
          <p:nvPr/>
        </p:nvSpPr>
        <p:spPr>
          <a:xfrm>
            <a:off x="1907950" y="4034523"/>
            <a:ext cx="6613198" cy="360000"/>
          </a:xfrm>
          <a:prstGeom prst="roundRect">
            <a:avLst/>
          </a:prstGeom>
          <a:solidFill>
            <a:schemeClr val="accent6">
              <a:lumMod val="40000"/>
              <a:lumOff val="6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black">
                    <a:lumMod val="75000"/>
                    <a:lumOff val="25000"/>
                  </a:prstClr>
                </a:solidFill>
                <a:latin typeface="Meiryo UI" panose="020B0604030504040204" pitchFamily="50" charset="-128"/>
                <a:ea typeface="Meiryo UI" panose="020B0604030504040204" pitchFamily="50" charset="-128"/>
              </a:rPr>
              <a:t>登録利用者制度</a:t>
            </a:r>
          </a:p>
        </p:txBody>
      </p:sp>
      <p:sp>
        <p:nvSpPr>
          <p:cNvPr id="14" name="角丸四角形 13"/>
          <p:cNvSpPr/>
          <p:nvPr/>
        </p:nvSpPr>
        <p:spPr>
          <a:xfrm>
            <a:off x="1586144"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遠隔</a:t>
            </a:r>
          </a:p>
        </p:txBody>
      </p:sp>
      <p:sp>
        <p:nvSpPr>
          <p:cNvPr id="15" name="角丸四角形 14"/>
          <p:cNvSpPr/>
          <p:nvPr/>
        </p:nvSpPr>
        <p:spPr>
          <a:xfrm>
            <a:off x="4662263" y="2876794"/>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来館</a:t>
            </a:r>
          </a:p>
        </p:txBody>
      </p:sp>
      <p:sp>
        <p:nvSpPr>
          <p:cNvPr id="16" name="角丸四角形 15"/>
          <p:cNvSpPr/>
          <p:nvPr/>
        </p:nvSpPr>
        <p:spPr>
          <a:xfrm>
            <a:off x="7715020" y="2876794"/>
            <a:ext cx="136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図書館協力</a:t>
            </a:r>
          </a:p>
        </p:txBody>
      </p:sp>
      <p:sp>
        <p:nvSpPr>
          <p:cNvPr id="17" name="角丸四角形 16"/>
          <p:cNvSpPr/>
          <p:nvPr/>
        </p:nvSpPr>
        <p:spPr>
          <a:xfrm>
            <a:off x="1599156" y="824389"/>
            <a:ext cx="828000" cy="540000"/>
          </a:xfrm>
          <a:prstGeom prst="roundRect">
            <a:avLst>
              <a:gd name="adj" fmla="val 24029"/>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prstClr val="white"/>
                </a:solidFill>
              </a:rPr>
              <a:t>資料</a:t>
            </a:r>
          </a:p>
        </p:txBody>
      </p:sp>
      <p:sp>
        <p:nvSpPr>
          <p:cNvPr id="7" name="タイトル 6"/>
          <p:cNvSpPr>
            <a:spLocks noGrp="1"/>
          </p:cNvSpPr>
          <p:nvPr>
            <p:ph type="title"/>
          </p:nvPr>
        </p:nvSpPr>
        <p:spPr>
          <a:xfrm>
            <a:off x="81280" y="0"/>
            <a:ext cx="12029440" cy="962193"/>
          </a:xfrm>
        </p:spPr>
        <p:txBody>
          <a:bodyPr>
            <a:noAutofit/>
          </a:bodyPr>
          <a:lstStyle/>
          <a:p>
            <a:r>
              <a:rPr lang="ja-JP" altLang="en-US" sz="2800" dirty="0">
                <a:solidFill>
                  <a:prstClr val="black">
                    <a:lumMod val="75000"/>
                    <a:lumOff val="25000"/>
                  </a:prstClr>
                </a:solidFill>
              </a:rPr>
              <a:t>背景：検索エンジンの高度化と情報資源の多様化により</a:t>
            </a:r>
            <a:r>
              <a:rPr lang="ja-JP" altLang="en-US" sz="2800" dirty="0" smtClean="0">
                <a:solidFill>
                  <a:prstClr val="black">
                    <a:lumMod val="75000"/>
                    <a:lumOff val="25000"/>
                  </a:prstClr>
                </a:solidFill>
              </a:rPr>
              <a:t>、</a:t>
            </a:r>
            <a:r>
              <a:rPr lang="en-US" altLang="ja-JP" sz="2800" dirty="0" smtClean="0">
                <a:solidFill>
                  <a:prstClr val="black">
                    <a:lumMod val="75000"/>
                    <a:lumOff val="25000"/>
                  </a:prstClr>
                </a:solidFill>
              </a:rPr>
              <a:t/>
            </a:r>
            <a:br>
              <a:rPr lang="en-US" altLang="ja-JP" sz="2800" dirty="0" smtClean="0">
                <a:solidFill>
                  <a:prstClr val="black">
                    <a:lumMod val="75000"/>
                    <a:lumOff val="25000"/>
                  </a:prstClr>
                </a:solidFill>
              </a:rPr>
            </a:br>
            <a:r>
              <a:rPr lang="ja-JP" altLang="en-US" sz="2800" dirty="0" smtClean="0">
                <a:solidFill>
                  <a:prstClr val="black">
                    <a:lumMod val="75000"/>
                    <a:lumOff val="25000"/>
                  </a:prstClr>
                </a:solidFill>
              </a:rPr>
              <a:t>図書館</a:t>
            </a:r>
            <a:r>
              <a:rPr lang="ja-JP" altLang="en-US" sz="2800" dirty="0">
                <a:solidFill>
                  <a:prstClr val="black">
                    <a:lumMod val="75000"/>
                    <a:lumOff val="25000"/>
                  </a:prstClr>
                </a:solidFill>
              </a:rPr>
              <a:t>の情報提供の役割が大きく</a:t>
            </a:r>
            <a:r>
              <a:rPr lang="ja-JP" altLang="en-US" sz="2800" dirty="0" smtClean="0">
                <a:solidFill>
                  <a:prstClr val="black">
                    <a:lumMod val="75000"/>
                    <a:lumOff val="25000"/>
                  </a:prstClr>
                </a:solidFill>
              </a:rPr>
              <a:t>変化</a:t>
            </a:r>
            <a:endParaRPr kumimoji="1" lang="ja-JP" altLang="en-US" sz="2800" dirty="0"/>
          </a:p>
        </p:txBody>
      </p:sp>
    </p:spTree>
    <p:extLst>
      <p:ext uri="{BB962C8B-B14F-4D97-AF65-F5344CB8AC3E}">
        <p14:creationId xmlns:p14="http://schemas.microsoft.com/office/powerpoint/2010/main" val="41731070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a:xfrm>
            <a:off x="284205" y="965200"/>
            <a:ext cx="11806195" cy="5583881"/>
          </a:xfrm>
        </p:spPr>
        <p:txBody>
          <a:bodyPr>
            <a:normAutofit fontScale="77500" lnSpcReduction="20000"/>
          </a:bodyPr>
          <a:lstStyle/>
          <a:p>
            <a:pPr>
              <a:lnSpc>
                <a:spcPct val="120000"/>
              </a:lnSpc>
              <a:buClr>
                <a:schemeClr val="tx1">
                  <a:lumMod val="75000"/>
                  <a:lumOff val="25000"/>
                </a:schemeClr>
              </a:buClr>
            </a:pPr>
            <a:r>
              <a:rPr kumimoji="1" lang="ja-JP" altLang="en-US" dirty="0" smtClean="0"/>
              <a:t>利用者サービス部から提案した</a:t>
            </a:r>
            <a:r>
              <a:rPr kumimoji="1" lang="en-US" altLang="ja-JP" dirty="0" smtClean="0"/>
              <a:t>NDL</a:t>
            </a:r>
            <a:r>
              <a:rPr kumimoji="1" lang="ja-JP" altLang="en-US" dirty="0" smtClean="0"/>
              <a:t>の次期検索サービスの構想</a:t>
            </a:r>
            <a:endParaRPr kumimoji="1" lang="en-US" altLang="ja-JP" dirty="0" smtClean="0"/>
          </a:p>
          <a:p>
            <a:pPr>
              <a:lnSpc>
                <a:spcPct val="120000"/>
              </a:lnSpc>
              <a:buClr>
                <a:schemeClr val="tx1">
                  <a:lumMod val="75000"/>
                  <a:lumOff val="25000"/>
                </a:schemeClr>
              </a:buClr>
            </a:pPr>
            <a:r>
              <a:rPr lang="en-US" altLang="ja-JP" dirty="0" smtClean="0"/>
              <a:t>H29</a:t>
            </a:r>
            <a:r>
              <a:rPr lang="ja-JP" altLang="en-US" dirty="0" smtClean="0"/>
              <a:t>から段階的に実施する業務基盤システムのリニューアルが完了する</a:t>
            </a:r>
            <a:r>
              <a:rPr lang="en-US" altLang="ja-JP" dirty="0" smtClean="0"/>
              <a:t>H32</a:t>
            </a:r>
            <a:r>
              <a:rPr lang="ja-JP" altLang="en-US" dirty="0" smtClean="0"/>
              <a:t>時点での実現レベルを想定</a:t>
            </a:r>
            <a:endParaRPr lang="en-US" altLang="ja-JP" dirty="0"/>
          </a:p>
          <a:p>
            <a:pPr>
              <a:lnSpc>
                <a:spcPct val="120000"/>
              </a:lnSpc>
              <a:buClr>
                <a:schemeClr val="tx1">
                  <a:lumMod val="75000"/>
                  <a:lumOff val="25000"/>
                </a:schemeClr>
              </a:buClr>
            </a:pPr>
            <a:r>
              <a:rPr lang="ja-JP" altLang="en-US" dirty="0" smtClean="0"/>
              <a:t>一次情報とそれを利用するための各種機能（申込機能、閲覧機能 等）が個別システムに散在している状況を改善し、</a:t>
            </a:r>
            <a:r>
              <a:rPr lang="ja-JP" altLang="en-US" b="1" dirty="0" smtClean="0">
                <a:solidFill>
                  <a:srgbClr val="C00000"/>
                </a:solidFill>
              </a:rPr>
              <a:t>求める一次情報を利用者自身が効率良く選択・入手</a:t>
            </a:r>
            <a:r>
              <a:rPr lang="ja-JP" altLang="en-US" dirty="0" smtClean="0"/>
              <a:t>することを可能にするサービス</a:t>
            </a:r>
            <a:endParaRPr lang="en-US" altLang="ja-JP" dirty="0"/>
          </a:p>
          <a:p>
            <a:pPr>
              <a:lnSpc>
                <a:spcPct val="120000"/>
              </a:lnSpc>
              <a:buClr>
                <a:schemeClr val="tx1">
                  <a:lumMod val="75000"/>
                  <a:lumOff val="25000"/>
                </a:schemeClr>
              </a:buClr>
            </a:pPr>
            <a:r>
              <a:rPr lang="ja-JP" altLang="en-US" dirty="0" smtClean="0"/>
              <a:t>特に実現したいのは以下の</a:t>
            </a:r>
            <a:r>
              <a:rPr lang="en-US" altLang="ja-JP" dirty="0" smtClean="0"/>
              <a:t>3</a:t>
            </a:r>
            <a:r>
              <a:rPr lang="ja-JP" altLang="en-US" dirty="0" smtClean="0"/>
              <a:t>点</a:t>
            </a:r>
            <a:endParaRPr lang="en-US" altLang="ja-JP" dirty="0"/>
          </a:p>
          <a:p>
            <a:pPr marL="715963" lvl="1" indent="-409575">
              <a:lnSpc>
                <a:spcPct val="120000"/>
              </a:lnSpc>
              <a:buFont typeface="+mj-ea"/>
              <a:buAutoNum type="circleNumDbPlain"/>
            </a:pPr>
            <a:r>
              <a:rPr lang="en-US" altLang="ja-JP" b="1" dirty="0" smtClean="0">
                <a:solidFill>
                  <a:srgbClr val="C00000"/>
                </a:solidFill>
              </a:rPr>
              <a:t>NDL</a:t>
            </a:r>
            <a:r>
              <a:rPr lang="ja-JP" altLang="en-US" b="1" dirty="0">
                <a:solidFill>
                  <a:srgbClr val="C00000"/>
                </a:solidFill>
              </a:rPr>
              <a:t>サーチと</a:t>
            </a:r>
            <a:r>
              <a:rPr lang="en-US" altLang="ja-JP" b="1" dirty="0">
                <a:solidFill>
                  <a:srgbClr val="C00000"/>
                </a:solidFill>
              </a:rPr>
              <a:t>NDL-OPAC</a:t>
            </a:r>
            <a:r>
              <a:rPr lang="ja-JP" altLang="en-US" b="1" dirty="0">
                <a:solidFill>
                  <a:srgbClr val="C00000"/>
                </a:solidFill>
              </a:rPr>
              <a:t>の</a:t>
            </a:r>
            <a:r>
              <a:rPr lang="en-US" altLang="ja-JP" b="1" dirty="0">
                <a:solidFill>
                  <a:srgbClr val="C00000"/>
                </a:solidFill>
              </a:rPr>
              <a:t>2</a:t>
            </a:r>
            <a:r>
              <a:rPr lang="ja-JP" altLang="en-US" b="1" dirty="0">
                <a:solidFill>
                  <a:srgbClr val="C00000"/>
                </a:solidFill>
              </a:rPr>
              <a:t>系統の検索サービスの統合</a:t>
            </a:r>
            <a:r>
              <a:rPr lang="en-US" altLang="ja-JP" dirty="0"/>
              <a:t/>
            </a:r>
            <a:br>
              <a:rPr lang="en-US" altLang="ja-JP" dirty="0"/>
            </a:br>
            <a:r>
              <a:rPr lang="ja-JP" altLang="en-US" dirty="0"/>
              <a:t>⇒</a:t>
            </a:r>
            <a:r>
              <a:rPr lang="en-US" altLang="ja-JP" dirty="0"/>
              <a:t>NDL</a:t>
            </a:r>
            <a:r>
              <a:rPr lang="ja-JP" altLang="en-US" dirty="0"/>
              <a:t>の一次情報資源へのアクセス</a:t>
            </a:r>
            <a:r>
              <a:rPr lang="ja-JP" altLang="en-US" dirty="0" smtClean="0"/>
              <a:t>向上を図る</a:t>
            </a:r>
            <a:endParaRPr lang="en-US" altLang="ja-JP" dirty="0"/>
          </a:p>
          <a:p>
            <a:pPr marL="715963" lvl="1" indent="-409575">
              <a:lnSpc>
                <a:spcPct val="120000"/>
              </a:lnSpc>
              <a:buFont typeface="+mj-ea"/>
              <a:buAutoNum type="circleNumDbPlain"/>
            </a:pPr>
            <a:r>
              <a:rPr lang="ja-JP" altLang="en-US" b="1" dirty="0" smtClean="0">
                <a:solidFill>
                  <a:srgbClr val="C00000"/>
                </a:solidFill>
              </a:rPr>
              <a:t>契約</a:t>
            </a:r>
            <a:r>
              <a:rPr lang="ja-JP" altLang="en-US" b="1" dirty="0">
                <a:solidFill>
                  <a:srgbClr val="C00000"/>
                </a:solidFill>
              </a:rPr>
              <a:t>電子ジャーナルの記事情報、目次情報等の統合的な検索</a:t>
            </a:r>
            <a:r>
              <a:rPr lang="en-US" altLang="ja-JP" dirty="0"/>
              <a:t/>
            </a:r>
            <a:br>
              <a:rPr lang="en-US" altLang="ja-JP" dirty="0"/>
            </a:br>
            <a:r>
              <a:rPr lang="ja-JP" altLang="en-US" dirty="0"/>
              <a:t>⇒</a:t>
            </a:r>
            <a:r>
              <a:rPr lang="en-US" altLang="ja-JP" dirty="0"/>
              <a:t>NDL</a:t>
            </a:r>
            <a:r>
              <a:rPr lang="ja-JP" altLang="en-US" dirty="0"/>
              <a:t>内外の一次情報資源の</a:t>
            </a:r>
            <a:r>
              <a:rPr lang="ja-JP" altLang="en-US" dirty="0" smtClean="0"/>
              <a:t>ネットワーク利用を促進する</a:t>
            </a:r>
            <a:endParaRPr lang="en-US" altLang="ja-JP" dirty="0"/>
          </a:p>
          <a:p>
            <a:pPr marL="715963" lvl="1" indent="-409575">
              <a:lnSpc>
                <a:spcPct val="120000"/>
              </a:lnSpc>
              <a:buFont typeface="+mj-ea"/>
              <a:buAutoNum type="circleNumDbPlain"/>
            </a:pPr>
            <a:r>
              <a:rPr lang="ja-JP" altLang="en-US" b="1" dirty="0" smtClean="0">
                <a:solidFill>
                  <a:srgbClr val="C00000"/>
                </a:solidFill>
              </a:rPr>
              <a:t>調べ方</a:t>
            </a:r>
            <a:r>
              <a:rPr lang="ja-JP" altLang="en-US" b="1" dirty="0">
                <a:solidFill>
                  <a:srgbClr val="C00000"/>
                </a:solidFill>
              </a:rPr>
              <a:t>案内等の主題情報と書誌情報のシームレスな結合</a:t>
            </a:r>
            <a:r>
              <a:rPr lang="en-US" altLang="ja-JP" dirty="0"/>
              <a:t/>
            </a:r>
            <a:br>
              <a:rPr lang="en-US" altLang="ja-JP" dirty="0"/>
            </a:br>
            <a:r>
              <a:rPr lang="ja-JP" altLang="en-US" dirty="0"/>
              <a:t>⇒他のウェブサービスとの</a:t>
            </a:r>
            <a:r>
              <a:rPr lang="ja-JP" altLang="en-US" dirty="0" smtClean="0"/>
              <a:t>差別化を図る</a:t>
            </a:r>
            <a:endParaRPr lang="en-US" altLang="ja-JP" dirty="0"/>
          </a:p>
          <a:p>
            <a:pPr>
              <a:lnSpc>
                <a:spcPct val="120000"/>
              </a:lnSpc>
            </a:pPr>
            <a:r>
              <a:rPr lang="ja-JP" altLang="en-US" dirty="0"/>
              <a:t>ナショナルアーカイブ構想のうち、特に以下の箇所を具体化</a:t>
            </a:r>
            <a:r>
              <a:rPr lang="ja-JP" altLang="en-US" dirty="0" smtClean="0"/>
              <a:t>したもの</a:t>
            </a:r>
            <a:endParaRPr lang="ja-JP" altLang="en-US" dirty="0"/>
          </a:p>
          <a:p>
            <a:pPr lvl="1">
              <a:lnSpc>
                <a:spcPct val="120000"/>
              </a:lnSpc>
            </a:pPr>
            <a:r>
              <a:rPr lang="ja-JP" altLang="en-US" dirty="0"/>
              <a:t> </a:t>
            </a:r>
            <a:r>
              <a:rPr lang="ja-JP" altLang="en-US" b="1" dirty="0" smtClean="0">
                <a:solidFill>
                  <a:srgbClr val="C00000"/>
                </a:solidFill>
              </a:rPr>
              <a:t>文献</a:t>
            </a:r>
            <a:r>
              <a:rPr lang="ja-JP" altLang="en-US" b="1" dirty="0">
                <a:solidFill>
                  <a:srgbClr val="C00000"/>
                </a:solidFill>
              </a:rPr>
              <a:t>・ウェブ情報の検索</a:t>
            </a:r>
            <a:r>
              <a:rPr lang="ja-JP" altLang="en-US" b="1" dirty="0" smtClean="0">
                <a:solidFill>
                  <a:srgbClr val="C00000"/>
                </a:solidFill>
              </a:rPr>
              <a:t>サイト</a:t>
            </a:r>
            <a:r>
              <a:rPr lang="ja-JP" altLang="en-US" dirty="0" smtClean="0"/>
              <a:t>（＝</a:t>
            </a:r>
            <a:r>
              <a:rPr lang="ja-JP" altLang="en-US" dirty="0"/>
              <a:t>情報発信</a:t>
            </a:r>
            <a:r>
              <a:rPr lang="ja-JP" altLang="en-US" dirty="0" smtClean="0"/>
              <a:t>基盤の一部）</a:t>
            </a:r>
            <a:endParaRPr lang="ja-JP" altLang="en-US" dirty="0"/>
          </a:p>
          <a:p>
            <a:pPr lvl="1">
              <a:lnSpc>
                <a:spcPct val="120000"/>
              </a:lnSpc>
            </a:pPr>
            <a:r>
              <a:rPr lang="ja-JP" altLang="en-US" dirty="0" smtClean="0">
                <a:solidFill>
                  <a:srgbClr val="C00000"/>
                </a:solidFill>
              </a:rPr>
              <a:t> </a:t>
            </a:r>
            <a:r>
              <a:rPr lang="ja-JP" altLang="en-US" b="1" dirty="0" smtClean="0">
                <a:solidFill>
                  <a:srgbClr val="C00000"/>
                </a:solidFill>
              </a:rPr>
              <a:t>新た</a:t>
            </a:r>
            <a:r>
              <a:rPr lang="ja-JP" altLang="en-US" b="1" dirty="0">
                <a:solidFill>
                  <a:srgbClr val="C00000"/>
                </a:solidFill>
              </a:rPr>
              <a:t>な</a:t>
            </a:r>
            <a:r>
              <a:rPr lang="ja-JP" altLang="en-US" b="1" dirty="0" smtClean="0">
                <a:solidFill>
                  <a:srgbClr val="C00000"/>
                </a:solidFill>
              </a:rPr>
              <a:t>知識創造の場</a:t>
            </a:r>
            <a:r>
              <a:rPr lang="ja-JP" altLang="en-US" b="1" dirty="0">
                <a:solidFill>
                  <a:srgbClr val="C00000"/>
                </a:solidFill>
              </a:rPr>
              <a:t>としてのリサーチ・ナビ等の</a:t>
            </a:r>
            <a:r>
              <a:rPr lang="ja-JP" altLang="en-US" b="1" dirty="0" smtClean="0">
                <a:solidFill>
                  <a:srgbClr val="C00000"/>
                </a:solidFill>
              </a:rPr>
              <a:t>活用</a:t>
            </a:r>
            <a:r>
              <a:rPr lang="ja-JP" altLang="en-US" dirty="0" smtClean="0"/>
              <a:t>（＝</a:t>
            </a:r>
            <a:r>
              <a:rPr lang="ja-JP" altLang="en-US" dirty="0"/>
              <a:t>知識創造</a:t>
            </a:r>
            <a:r>
              <a:rPr lang="ja-JP" altLang="en-US" dirty="0" smtClean="0"/>
              <a:t>基盤の一部）</a:t>
            </a:r>
            <a:endParaRPr lang="en-US" altLang="ja-JP" dirty="0" smtClean="0"/>
          </a:p>
        </p:txBody>
      </p:sp>
      <p:sp>
        <p:nvSpPr>
          <p:cNvPr id="4" name="タイトル 3"/>
          <p:cNvSpPr>
            <a:spLocks noGrp="1"/>
          </p:cNvSpPr>
          <p:nvPr>
            <p:ph type="title"/>
          </p:nvPr>
        </p:nvSpPr>
        <p:spPr/>
        <p:txBody>
          <a:bodyPr>
            <a:normAutofit/>
          </a:bodyPr>
          <a:lstStyle/>
          <a:p>
            <a:r>
              <a:rPr lang="ja-JP" altLang="en-US" sz="4000" dirty="0"/>
              <a:t>☆</a:t>
            </a:r>
            <a:r>
              <a:rPr kumimoji="1" lang="ja-JP" altLang="en-US" sz="4000" dirty="0" smtClean="0"/>
              <a:t>統合的オンラインサービス</a:t>
            </a:r>
            <a:r>
              <a:rPr lang="ja-JP" altLang="en-US" sz="4000" dirty="0" smtClean="0"/>
              <a:t>：概要</a:t>
            </a:r>
            <a:endParaRPr kumimoji="1" lang="ja-JP" altLang="en-US" sz="4000" dirty="0"/>
          </a:p>
        </p:txBody>
      </p:sp>
      <p:sp>
        <p:nvSpPr>
          <p:cNvPr id="6" name="円/楕円 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264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a:t>
            </a:r>
            <a:r>
              <a:rPr kumimoji="1" lang="ja-JP" altLang="en-US" sz="4000" dirty="0" smtClean="0"/>
              <a:t>統合的オンラインサービス：実現したい機能</a:t>
            </a:r>
            <a:endParaRPr kumimoji="1" lang="ja-JP" altLang="en-US" sz="4000" dirty="0"/>
          </a:p>
        </p:txBody>
      </p:sp>
      <p:sp>
        <p:nvSpPr>
          <p:cNvPr id="3" name="コンテンツ プレースホルダー 2"/>
          <p:cNvSpPr>
            <a:spLocks noGrp="1"/>
          </p:cNvSpPr>
          <p:nvPr>
            <p:ph idx="1"/>
          </p:nvPr>
        </p:nvSpPr>
        <p:spPr>
          <a:xfrm>
            <a:off x="222422" y="965200"/>
            <a:ext cx="11701848" cy="5596238"/>
          </a:xfrm>
        </p:spPr>
        <p:txBody>
          <a:bodyPr>
            <a:normAutofit fontScale="77500" lnSpcReduction="20000"/>
          </a:bodyPr>
          <a:lstStyle/>
          <a:p>
            <a:pPr marL="357188" indent="-357188">
              <a:lnSpc>
                <a:spcPct val="120000"/>
              </a:lnSpc>
              <a:buFont typeface="+mj-ea"/>
              <a:buAutoNum type="circleNumDbPlain"/>
            </a:pPr>
            <a:r>
              <a:rPr kumimoji="1" lang="en-US" altLang="ja-JP" dirty="0" smtClean="0"/>
              <a:t>NDL</a:t>
            </a:r>
            <a:r>
              <a:rPr kumimoji="1" lang="ja-JP" altLang="en-US" dirty="0" smtClean="0"/>
              <a:t>サーチと</a:t>
            </a:r>
            <a:r>
              <a:rPr kumimoji="1" lang="en-US" altLang="ja-JP" dirty="0" smtClean="0"/>
              <a:t>NDL-OPAC</a:t>
            </a:r>
            <a:r>
              <a:rPr kumimoji="1" lang="ja-JP" altLang="en-US" dirty="0" smtClean="0"/>
              <a:t>の</a:t>
            </a:r>
            <a:r>
              <a:rPr kumimoji="1" lang="en-US" altLang="ja-JP" dirty="0" smtClean="0"/>
              <a:t>2</a:t>
            </a:r>
            <a:r>
              <a:rPr kumimoji="1" lang="ja-JP" altLang="en-US" dirty="0" smtClean="0"/>
              <a:t>系統の検索サービスの統合</a:t>
            </a:r>
            <a:endParaRPr kumimoji="1" lang="en-US" altLang="ja-JP" dirty="0" smtClean="0"/>
          </a:p>
          <a:p>
            <a:pPr lvl="1">
              <a:lnSpc>
                <a:spcPct val="120000"/>
              </a:lnSpc>
            </a:pPr>
            <a:r>
              <a:rPr lang="ja-JP" altLang="en-US" dirty="0" smtClean="0"/>
              <a:t>利用者種別（来館、遠隔 等）と資料形態（紙資料、デジタル化資料、電子ジャーナル 等）に応じて、</a:t>
            </a:r>
            <a:r>
              <a:rPr lang="ja-JP" altLang="en-US" b="1" dirty="0" smtClean="0">
                <a:solidFill>
                  <a:srgbClr val="C00000"/>
                </a:solidFill>
              </a:rPr>
              <a:t>可能な一次情報入手手段</a:t>
            </a:r>
            <a:r>
              <a:rPr lang="ja-JP" altLang="en-US" dirty="0" smtClean="0"/>
              <a:t>（閲覧申込み、遠隔複写申込み、デジタル資料の閲覧 等）</a:t>
            </a:r>
            <a:r>
              <a:rPr lang="ja-JP" altLang="en-US" b="1" dirty="0" smtClean="0">
                <a:solidFill>
                  <a:srgbClr val="C00000"/>
                </a:solidFill>
              </a:rPr>
              <a:t>へナビゲート</a:t>
            </a:r>
            <a:r>
              <a:rPr lang="ja-JP" altLang="en-US" dirty="0" smtClean="0"/>
              <a:t>する</a:t>
            </a:r>
            <a:endParaRPr lang="en-US" altLang="ja-JP" dirty="0" smtClean="0"/>
          </a:p>
          <a:p>
            <a:pPr lvl="1">
              <a:lnSpc>
                <a:spcPct val="120000"/>
              </a:lnSpc>
            </a:pPr>
            <a:r>
              <a:rPr lang="ja-JP" altLang="en-US" dirty="0" smtClean="0"/>
              <a:t>遠隔利用者用インタフェースに加え、来館すると利用できる資料・申込みに特化した</a:t>
            </a:r>
            <a:r>
              <a:rPr lang="ja-JP" altLang="en-US" b="1" dirty="0" smtClean="0">
                <a:solidFill>
                  <a:srgbClr val="C00000"/>
                </a:solidFill>
              </a:rPr>
              <a:t>来館利用者用インタフェース</a:t>
            </a:r>
            <a:r>
              <a:rPr lang="ja-JP" altLang="en-US" dirty="0" smtClean="0"/>
              <a:t>を設ける</a:t>
            </a:r>
            <a:endParaRPr lang="en-US" altLang="ja-JP" dirty="0" smtClean="0"/>
          </a:p>
          <a:p>
            <a:pPr lvl="1">
              <a:lnSpc>
                <a:spcPct val="120000"/>
              </a:lnSpc>
            </a:pPr>
            <a:r>
              <a:rPr lang="ja-JP" altLang="en-US" dirty="0"/>
              <a:t>統合的オンラインサービス内で閲覧・複写申込みまで実行可能と</a:t>
            </a:r>
            <a:r>
              <a:rPr lang="ja-JP" altLang="en-US" dirty="0" smtClean="0"/>
              <a:t>する</a:t>
            </a:r>
            <a:endParaRPr lang="en-US" altLang="ja-JP" dirty="0" smtClean="0"/>
          </a:p>
          <a:p>
            <a:pPr marL="357188" indent="-357188">
              <a:lnSpc>
                <a:spcPct val="120000"/>
              </a:lnSpc>
              <a:buFont typeface="+mj-ea"/>
              <a:buAutoNum type="circleNumDbPlain"/>
            </a:pPr>
            <a:r>
              <a:rPr lang="ja-JP" altLang="en-US" dirty="0"/>
              <a:t>契約電子ジャーナルの記事情報、目次情報等の統合的な検索</a:t>
            </a:r>
            <a:endParaRPr lang="en-US" altLang="ja-JP" dirty="0"/>
          </a:p>
          <a:p>
            <a:pPr lvl="1">
              <a:lnSpc>
                <a:spcPct val="120000"/>
              </a:lnSpc>
            </a:pPr>
            <a:r>
              <a:rPr lang="ja-JP" altLang="en-US" sz="2100" dirty="0"/>
              <a:t>ウェブスケールディスカバリーサービス（例：</a:t>
            </a:r>
            <a:r>
              <a:rPr lang="en-US" altLang="ja-JP" sz="2100" dirty="0"/>
              <a:t>Summon</a:t>
            </a:r>
            <a:r>
              <a:rPr lang="ja-JP" altLang="en-US" sz="2100" dirty="0" err="1"/>
              <a:t>、</a:t>
            </a:r>
            <a:r>
              <a:rPr lang="en-US" altLang="ja-JP" sz="2100" dirty="0" err="1"/>
              <a:t>WorldCat</a:t>
            </a:r>
            <a:r>
              <a:rPr lang="en-US" altLang="ja-JP" sz="2100" dirty="0"/>
              <a:t> Local</a:t>
            </a:r>
            <a:r>
              <a:rPr lang="ja-JP" altLang="en-US" sz="2100" dirty="0" err="1"/>
              <a:t>、</a:t>
            </a:r>
            <a:r>
              <a:rPr lang="en-US" altLang="ja-JP" sz="2100" dirty="0"/>
              <a:t>Primo Central</a:t>
            </a:r>
            <a:r>
              <a:rPr lang="ja-JP" altLang="en-US" sz="2100" dirty="0" err="1"/>
              <a:t>、</a:t>
            </a:r>
            <a:r>
              <a:rPr lang="en-US" altLang="ja-JP" sz="2100" dirty="0"/>
              <a:t>EBSCO Discovery Service</a:t>
            </a:r>
            <a:r>
              <a:rPr lang="ja-JP" altLang="en-US" sz="2100" dirty="0"/>
              <a:t>）の導入等により、</a:t>
            </a:r>
            <a:r>
              <a:rPr lang="ja-JP" altLang="en-US" sz="2100" b="1" dirty="0">
                <a:solidFill>
                  <a:srgbClr val="C00000"/>
                </a:solidFill>
              </a:rPr>
              <a:t>契約電子ジャーナルの記事情報の統合検索</a:t>
            </a:r>
            <a:r>
              <a:rPr lang="ja-JP" altLang="en-US" sz="2100" dirty="0"/>
              <a:t>を実現する</a:t>
            </a:r>
            <a:endParaRPr lang="en-US" altLang="ja-JP" sz="2100" dirty="0"/>
          </a:p>
          <a:p>
            <a:pPr lvl="1">
              <a:lnSpc>
                <a:spcPct val="120000"/>
              </a:lnSpc>
            </a:pPr>
            <a:r>
              <a:rPr lang="ja-JP" altLang="en-US" sz="2100" dirty="0"/>
              <a:t>リサーチ・ナビの目次</a:t>
            </a:r>
            <a:r>
              <a:rPr lang="en-US" altLang="ja-JP" sz="2100" dirty="0"/>
              <a:t>DB</a:t>
            </a:r>
            <a:r>
              <a:rPr lang="ja-JP" altLang="en-US" sz="2100" dirty="0" err="1"/>
              <a:t>、</a:t>
            </a:r>
            <a:r>
              <a:rPr lang="ja-JP" altLang="en-US" sz="2100" dirty="0"/>
              <a:t>デジタルコレクション、雑誌記事索引、出版社等外部から収集した</a:t>
            </a:r>
            <a:r>
              <a:rPr lang="ja-JP" altLang="en-US" sz="2100" b="1" dirty="0">
                <a:solidFill>
                  <a:srgbClr val="C00000"/>
                </a:solidFill>
              </a:rPr>
              <a:t>目次情報を統合・組織化</a:t>
            </a:r>
            <a:r>
              <a:rPr lang="ja-JP" altLang="en-US" sz="2100" dirty="0"/>
              <a:t>し、書誌情報と目次情報の一体的な検索を実現する</a:t>
            </a:r>
          </a:p>
          <a:p>
            <a:pPr marL="357188" indent="-357188">
              <a:lnSpc>
                <a:spcPct val="120000"/>
              </a:lnSpc>
              <a:buFont typeface="+mj-ea"/>
              <a:buAutoNum type="circleNumDbPlain"/>
            </a:pPr>
            <a:r>
              <a:rPr lang="ja-JP" altLang="en-US" dirty="0"/>
              <a:t>調べ方案内等の主題情報と書誌情報のシームレスな結合</a:t>
            </a:r>
            <a:endParaRPr lang="en-US" altLang="ja-JP" dirty="0"/>
          </a:p>
          <a:p>
            <a:pPr lvl="1">
              <a:lnSpc>
                <a:spcPct val="120000"/>
              </a:lnSpc>
            </a:pPr>
            <a:r>
              <a:rPr lang="ja-JP" altLang="en-US" sz="2100" dirty="0"/>
              <a:t>調べ方案内やレファレンス事例で紹介されている資料について、</a:t>
            </a:r>
            <a:r>
              <a:rPr lang="ja-JP" altLang="en-US" sz="2100" b="1" dirty="0">
                <a:solidFill>
                  <a:srgbClr val="C00000"/>
                </a:solidFill>
              </a:rPr>
              <a:t>書誌情報と調べ方案内・レファレンス事例を相互にリンク</a:t>
            </a:r>
            <a:r>
              <a:rPr lang="ja-JP" altLang="en-US" sz="2100" dirty="0"/>
              <a:t>し、利用者が書誌情報と主題情報をシームレスに行き来しながら情報探索することを可能にする</a:t>
            </a:r>
            <a:endParaRPr lang="en-US" altLang="ja-JP" sz="2100" dirty="0"/>
          </a:p>
          <a:p>
            <a:pPr lvl="1">
              <a:lnSpc>
                <a:spcPct val="120000"/>
              </a:lnSpc>
            </a:pPr>
            <a:r>
              <a:rPr lang="ja-JP" altLang="en-US" sz="2100" dirty="0"/>
              <a:t>リサーチ・ナビの主題書誌</a:t>
            </a:r>
            <a:r>
              <a:rPr lang="en-US" altLang="ja-JP" sz="2100" dirty="0"/>
              <a:t>DB</a:t>
            </a:r>
            <a:r>
              <a:rPr lang="ja-JP" altLang="en-US" sz="2100" dirty="0" err="1"/>
              <a:t>に登</a:t>
            </a:r>
            <a:r>
              <a:rPr lang="ja-JP" altLang="en-US" sz="2100" dirty="0"/>
              <a:t>録された人名や分類、</a:t>
            </a:r>
            <a:r>
              <a:rPr lang="en-US" altLang="ja-JP" sz="2100" dirty="0"/>
              <a:t>Web NDLA</a:t>
            </a:r>
            <a:r>
              <a:rPr lang="ja-JP" altLang="en-US" sz="2100" dirty="0" err="1"/>
              <a:t>、</a:t>
            </a:r>
            <a:r>
              <a:rPr lang="en-US" altLang="ja-JP" sz="2100" dirty="0"/>
              <a:t>Wikipedia </a:t>
            </a:r>
            <a:r>
              <a:rPr lang="ja-JP" altLang="en-US" sz="2100" dirty="0"/>
              <a:t>等を融合した</a:t>
            </a:r>
            <a:r>
              <a:rPr lang="ja-JP" altLang="en-US" sz="2100" b="1" dirty="0">
                <a:solidFill>
                  <a:srgbClr val="C00000"/>
                </a:solidFill>
              </a:rPr>
              <a:t>典拠</a:t>
            </a:r>
            <a:r>
              <a:rPr lang="en-US" altLang="ja-JP" sz="2100" b="1" dirty="0">
                <a:solidFill>
                  <a:srgbClr val="C00000"/>
                </a:solidFill>
              </a:rPr>
              <a:t>DB</a:t>
            </a:r>
            <a:r>
              <a:rPr lang="ja-JP" altLang="en-US" sz="2100" b="1" dirty="0">
                <a:solidFill>
                  <a:srgbClr val="C00000"/>
                </a:solidFill>
              </a:rPr>
              <a:t>を構築</a:t>
            </a:r>
            <a:r>
              <a:rPr lang="ja-JP" altLang="en-US" sz="2100" dirty="0">
                <a:solidFill>
                  <a:srgbClr val="C00000"/>
                </a:solidFill>
              </a:rPr>
              <a:t>し、</a:t>
            </a:r>
            <a:r>
              <a:rPr lang="ja-JP" altLang="en-US" sz="2100" b="1" dirty="0">
                <a:solidFill>
                  <a:srgbClr val="C00000"/>
                </a:solidFill>
              </a:rPr>
              <a:t>典拠コントロールされた検索機能</a:t>
            </a:r>
            <a:r>
              <a:rPr lang="ja-JP" altLang="en-US" sz="2100" dirty="0"/>
              <a:t>を実現する</a:t>
            </a:r>
          </a:p>
        </p:txBody>
      </p:sp>
      <p:sp>
        <p:nvSpPr>
          <p:cNvPr id="4" name="円/楕円 3"/>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210817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角丸四角形 77"/>
          <p:cNvSpPr/>
          <p:nvPr/>
        </p:nvSpPr>
        <p:spPr>
          <a:xfrm>
            <a:off x="6276008" y="4449730"/>
            <a:ext cx="3537979" cy="2336096"/>
          </a:xfrm>
          <a:prstGeom prst="roundRect">
            <a:avLst>
              <a:gd name="adj" fmla="val 5645"/>
            </a:avLst>
          </a:prstGeom>
          <a:solidFill>
            <a:schemeClr val="accent1">
              <a:lumMod val="40000"/>
              <a:lumOff val="60000"/>
            </a:schemeClr>
          </a:solidFill>
          <a:ln w="9525">
            <a:solidFill>
              <a:schemeClr val="accent1">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endParaRPr lang="ja-JP" altLang="en-US" sz="1600" dirty="0">
              <a:solidFill>
                <a:prstClr val="white"/>
              </a:solidFill>
            </a:endParaRPr>
          </a:p>
        </p:txBody>
      </p:sp>
      <p:sp>
        <p:nvSpPr>
          <p:cNvPr id="79" name="角丸四角形 78"/>
          <p:cNvSpPr/>
          <p:nvPr/>
        </p:nvSpPr>
        <p:spPr>
          <a:xfrm>
            <a:off x="8288543" y="201348"/>
            <a:ext cx="2287742" cy="6584478"/>
          </a:xfrm>
          <a:prstGeom prst="roundRect">
            <a:avLst>
              <a:gd name="adj" fmla="val 5645"/>
            </a:avLst>
          </a:prstGeom>
          <a:solidFill>
            <a:schemeClr val="accent1">
              <a:lumMod val="40000"/>
              <a:lumOff val="60000"/>
            </a:schemeClr>
          </a:solidFill>
          <a:ln w="9525">
            <a:solidFill>
              <a:schemeClr val="accent1">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r>
              <a:rPr lang="en-US" altLang="ja-JP" sz="1600" dirty="0">
                <a:solidFill>
                  <a:prstClr val="black">
                    <a:lumMod val="75000"/>
                    <a:lumOff val="25000"/>
                  </a:prstClr>
                </a:solidFill>
              </a:rPr>
              <a:t>NDL</a:t>
            </a:r>
            <a:r>
              <a:rPr lang="ja-JP" altLang="en-US" sz="1600" dirty="0">
                <a:solidFill>
                  <a:prstClr val="black">
                    <a:lumMod val="75000"/>
                    <a:lumOff val="25000"/>
                  </a:prstClr>
                </a:solidFill>
              </a:rPr>
              <a:t>の他システム</a:t>
            </a:r>
          </a:p>
        </p:txBody>
      </p:sp>
      <p:sp>
        <p:nvSpPr>
          <p:cNvPr id="80" name="角丸四角形 79"/>
          <p:cNvSpPr/>
          <p:nvPr/>
        </p:nvSpPr>
        <p:spPr>
          <a:xfrm>
            <a:off x="1615378" y="4287719"/>
            <a:ext cx="4376336" cy="2498107"/>
          </a:xfrm>
          <a:prstGeom prst="roundRect">
            <a:avLst>
              <a:gd name="adj" fmla="val 5645"/>
            </a:avLst>
          </a:prstGeom>
          <a:solidFill>
            <a:schemeClr val="accent2">
              <a:lumMod val="40000"/>
              <a:lumOff val="60000"/>
            </a:schemeClr>
          </a:solidFill>
          <a:ln w="9525">
            <a:solidFill>
              <a:schemeClr val="accent2">
                <a:lumMod val="40000"/>
                <a:lumOff val="60000"/>
              </a:schemeClr>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r>
              <a:rPr lang="ja-JP" altLang="en-US" sz="1600" dirty="0">
                <a:solidFill>
                  <a:prstClr val="black">
                    <a:lumMod val="75000"/>
                    <a:lumOff val="25000"/>
                  </a:prstClr>
                </a:solidFill>
              </a:rPr>
              <a:t>外部の</a:t>
            </a:r>
            <a:endParaRPr lang="en-US" altLang="ja-JP" sz="1600" dirty="0">
              <a:solidFill>
                <a:prstClr val="black">
                  <a:lumMod val="75000"/>
                  <a:lumOff val="25000"/>
                </a:prstClr>
              </a:solidFill>
            </a:endParaRPr>
          </a:p>
          <a:p>
            <a:r>
              <a:rPr lang="ja-JP" altLang="en-US" sz="1600" dirty="0">
                <a:solidFill>
                  <a:prstClr val="black">
                    <a:lumMod val="75000"/>
                    <a:lumOff val="25000"/>
                  </a:prstClr>
                </a:solidFill>
              </a:rPr>
              <a:t>システム</a:t>
            </a:r>
          </a:p>
        </p:txBody>
      </p:sp>
      <p:sp>
        <p:nvSpPr>
          <p:cNvPr id="81" name="角丸四角形 80"/>
          <p:cNvSpPr/>
          <p:nvPr/>
        </p:nvSpPr>
        <p:spPr>
          <a:xfrm>
            <a:off x="3004738" y="1488038"/>
            <a:ext cx="5580000" cy="4115386"/>
          </a:xfrm>
          <a:prstGeom prst="roundRect">
            <a:avLst>
              <a:gd name="adj" fmla="val 5645"/>
            </a:avLst>
          </a:prstGeom>
          <a:solidFill>
            <a:schemeClr val="accent5"/>
          </a:solidFill>
          <a:ln w="76200">
            <a:solidFill>
              <a:schemeClr val="bg1"/>
            </a:solidFill>
          </a:ln>
        </p:spPr>
        <p:style>
          <a:lnRef idx="2">
            <a:schemeClr val="accent3"/>
          </a:lnRef>
          <a:fillRef idx="1">
            <a:schemeClr val="lt1"/>
          </a:fillRef>
          <a:effectRef idx="0">
            <a:schemeClr val="accent3"/>
          </a:effectRef>
          <a:fontRef idx="minor">
            <a:schemeClr val="dk1"/>
          </a:fontRef>
        </p:style>
        <p:txBody>
          <a:bodyPr lIns="72000" tIns="72000" rIns="72000" bIns="72000" rtlCol="0" anchor="t"/>
          <a:lstStyle/>
          <a:p>
            <a:r>
              <a:rPr lang="ja-JP" altLang="en-US" sz="1600" dirty="0">
                <a:solidFill>
                  <a:prstClr val="white"/>
                </a:solidFill>
              </a:rPr>
              <a:t>統合的オンラインサービス</a:t>
            </a:r>
          </a:p>
        </p:txBody>
      </p:sp>
      <p:sp>
        <p:nvSpPr>
          <p:cNvPr id="82" name="角丸四角形 81"/>
          <p:cNvSpPr/>
          <p:nvPr/>
        </p:nvSpPr>
        <p:spPr>
          <a:xfrm>
            <a:off x="3985582" y="2804581"/>
            <a:ext cx="3924000" cy="2592000"/>
          </a:xfrm>
          <a:prstGeom prst="roundRect">
            <a:avLst>
              <a:gd name="adj" fmla="val 7403"/>
            </a:avLst>
          </a:prstGeom>
          <a:ln>
            <a:solidFill>
              <a:schemeClr val="accent5"/>
            </a:solidFill>
          </a:ln>
        </p:spPr>
        <p:style>
          <a:lnRef idx="2">
            <a:schemeClr val="dk1"/>
          </a:lnRef>
          <a:fillRef idx="1">
            <a:schemeClr val="lt1"/>
          </a:fillRef>
          <a:effectRef idx="0">
            <a:schemeClr val="dk1"/>
          </a:effectRef>
          <a:fontRef idx="minor">
            <a:schemeClr val="dk1"/>
          </a:fontRef>
        </p:style>
        <p:txBody>
          <a:bodyPr lIns="108000" tIns="108000" rIns="108000" bIns="108000" rtlCol="0" anchor="t"/>
          <a:lstStyle/>
          <a:p>
            <a:pPr algn="r"/>
            <a:r>
              <a:rPr lang="ja-JP" altLang="en-US" sz="1100" dirty="0">
                <a:solidFill>
                  <a:prstClr val="black">
                    <a:lumMod val="75000"/>
                    <a:lumOff val="25000"/>
                  </a:prstClr>
                </a:solidFill>
              </a:rPr>
              <a:t>統合インデックス</a:t>
            </a:r>
          </a:p>
        </p:txBody>
      </p:sp>
      <p:cxnSp>
        <p:nvCxnSpPr>
          <p:cNvPr id="83" name="直線矢印コネクタ 82"/>
          <p:cNvCxnSpPr/>
          <p:nvPr/>
        </p:nvCxnSpPr>
        <p:spPr>
          <a:xfrm flipV="1">
            <a:off x="7021438" y="1392512"/>
            <a:ext cx="523" cy="54000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角丸四角形 83"/>
          <p:cNvSpPr/>
          <p:nvPr/>
        </p:nvSpPr>
        <p:spPr>
          <a:xfrm>
            <a:off x="4084952" y="1928693"/>
            <a:ext cx="4032000" cy="540000"/>
          </a:xfrm>
          <a:prstGeom prst="roundRect">
            <a:avLst/>
          </a:prstGeom>
          <a:ln>
            <a:solidFill>
              <a:schemeClr val="accent5"/>
            </a:solidFill>
          </a:ln>
        </p:spPr>
        <p:style>
          <a:lnRef idx="2">
            <a:schemeClr val="dk1"/>
          </a:lnRef>
          <a:fillRef idx="1">
            <a:schemeClr val="lt1"/>
          </a:fillRef>
          <a:effectRef idx="0">
            <a:schemeClr val="dk1"/>
          </a:effectRef>
          <a:fontRef idx="minor">
            <a:schemeClr val="dk1"/>
          </a:fontRef>
        </p:style>
        <p:txBody>
          <a:bodyPr lIns="0" tIns="0" rIns="180000" bIns="0" rtlCol="0" anchor="ctr"/>
          <a:lstStyle/>
          <a:p>
            <a:pPr algn="r"/>
            <a:r>
              <a:rPr lang="ja-JP" altLang="en-US" sz="1100" dirty="0">
                <a:solidFill>
                  <a:prstClr val="black">
                    <a:lumMod val="75000"/>
                    <a:lumOff val="25000"/>
                  </a:prstClr>
                </a:solidFill>
              </a:rPr>
              <a:t>遠隔用インタフェース</a:t>
            </a:r>
          </a:p>
        </p:txBody>
      </p:sp>
      <p:cxnSp>
        <p:nvCxnSpPr>
          <p:cNvPr id="85" name="直線矢印コネクタ 84"/>
          <p:cNvCxnSpPr>
            <a:stCxn id="108" idx="0"/>
          </p:cNvCxnSpPr>
          <p:nvPr/>
        </p:nvCxnSpPr>
        <p:spPr>
          <a:xfrm flipH="1" flipV="1">
            <a:off x="5284705" y="1374518"/>
            <a:ext cx="1303" cy="63711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円柱 86"/>
          <p:cNvSpPr/>
          <p:nvPr/>
        </p:nvSpPr>
        <p:spPr>
          <a:xfrm>
            <a:off x="7801074" y="5972156"/>
            <a:ext cx="900000" cy="72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solidFill>
                  <a:prstClr val="black">
                    <a:lumMod val="75000"/>
                    <a:lumOff val="25000"/>
                  </a:prstClr>
                </a:solidFill>
              </a:rPr>
              <a:t>デジタルコレクション</a:t>
            </a:r>
          </a:p>
        </p:txBody>
      </p:sp>
      <p:sp>
        <p:nvSpPr>
          <p:cNvPr id="88" name="円柱 87"/>
          <p:cNvSpPr/>
          <p:nvPr/>
        </p:nvSpPr>
        <p:spPr>
          <a:xfrm>
            <a:off x="6562508" y="5972156"/>
            <a:ext cx="900000" cy="72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solidFill>
                  <a:prstClr val="black">
                    <a:lumMod val="75000"/>
                    <a:lumOff val="25000"/>
                  </a:prstClr>
                </a:solidFill>
              </a:rPr>
              <a:t>書誌</a:t>
            </a:r>
            <a:r>
              <a:rPr lang="en-US" altLang="ja-JP" sz="1100" dirty="0">
                <a:solidFill>
                  <a:prstClr val="black">
                    <a:lumMod val="75000"/>
                    <a:lumOff val="25000"/>
                  </a:prstClr>
                </a:solidFill>
              </a:rPr>
              <a:t>DB</a:t>
            </a:r>
          </a:p>
          <a:p>
            <a:pPr algn="ctr"/>
            <a:r>
              <a:rPr lang="en-US" altLang="ja-JP" sz="1100" dirty="0">
                <a:solidFill>
                  <a:prstClr val="black">
                    <a:lumMod val="75000"/>
                    <a:lumOff val="25000"/>
                  </a:prstClr>
                </a:solidFill>
              </a:rPr>
              <a:t>(Aleph</a:t>
            </a:r>
            <a:r>
              <a:rPr lang="ja-JP" altLang="en-US" sz="1100" dirty="0">
                <a:solidFill>
                  <a:prstClr val="black">
                    <a:lumMod val="75000"/>
                    <a:lumOff val="25000"/>
                  </a:prstClr>
                </a:solidFill>
              </a:rPr>
              <a:t>？</a:t>
            </a:r>
            <a:r>
              <a:rPr lang="en-US" altLang="ja-JP" sz="1100" dirty="0">
                <a:solidFill>
                  <a:prstClr val="black">
                    <a:lumMod val="75000"/>
                    <a:lumOff val="25000"/>
                  </a:prstClr>
                </a:solidFill>
              </a:rPr>
              <a:t>)</a:t>
            </a:r>
            <a:endParaRPr lang="ja-JP" altLang="en-US" sz="1100" dirty="0">
              <a:solidFill>
                <a:prstClr val="black">
                  <a:lumMod val="75000"/>
                  <a:lumOff val="25000"/>
                </a:prstClr>
              </a:solidFill>
            </a:endParaRPr>
          </a:p>
        </p:txBody>
      </p:sp>
      <p:sp>
        <p:nvSpPr>
          <p:cNvPr id="89" name="円柱 88"/>
          <p:cNvSpPr/>
          <p:nvPr/>
        </p:nvSpPr>
        <p:spPr>
          <a:xfrm>
            <a:off x="8993583" y="5567140"/>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000" dirty="0">
                <a:solidFill>
                  <a:prstClr val="black">
                    <a:lumMod val="75000"/>
                    <a:lumOff val="25000"/>
                  </a:prstClr>
                </a:solidFill>
              </a:rPr>
              <a:t>Web NDLA</a:t>
            </a:r>
            <a:endParaRPr lang="ja-JP" altLang="en-US" sz="1000" dirty="0">
              <a:solidFill>
                <a:prstClr val="black">
                  <a:lumMod val="75000"/>
                  <a:lumOff val="25000"/>
                </a:prstClr>
              </a:solidFill>
            </a:endParaRPr>
          </a:p>
        </p:txBody>
      </p:sp>
      <p:sp>
        <p:nvSpPr>
          <p:cNvPr id="90" name="円柱 89"/>
          <p:cNvSpPr/>
          <p:nvPr/>
        </p:nvSpPr>
        <p:spPr>
          <a:xfrm>
            <a:off x="1706600" y="5874198"/>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dirty="0">
              <a:solidFill>
                <a:prstClr val="black">
                  <a:lumMod val="75000"/>
                  <a:lumOff val="25000"/>
                </a:prstClr>
              </a:solidFill>
            </a:endParaRPr>
          </a:p>
        </p:txBody>
      </p:sp>
      <p:sp>
        <p:nvSpPr>
          <p:cNvPr id="91" name="円柱 90"/>
          <p:cNvSpPr/>
          <p:nvPr/>
        </p:nvSpPr>
        <p:spPr>
          <a:xfrm>
            <a:off x="2290684" y="6007554"/>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dirty="0">
              <a:solidFill>
                <a:prstClr val="black">
                  <a:lumMod val="75000"/>
                  <a:lumOff val="25000"/>
                </a:prstClr>
              </a:solidFill>
            </a:endParaRPr>
          </a:p>
        </p:txBody>
      </p:sp>
      <p:sp>
        <p:nvSpPr>
          <p:cNvPr id="92" name="円柱 91"/>
          <p:cNvSpPr/>
          <p:nvPr/>
        </p:nvSpPr>
        <p:spPr>
          <a:xfrm>
            <a:off x="1890085" y="6148426"/>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200" dirty="0">
              <a:solidFill>
                <a:prstClr val="black">
                  <a:lumMod val="75000"/>
                  <a:lumOff val="25000"/>
                </a:prstClr>
              </a:solidFill>
            </a:endParaRPr>
          </a:p>
        </p:txBody>
      </p:sp>
      <p:sp>
        <p:nvSpPr>
          <p:cNvPr id="93" name="テキスト ボックス 92"/>
          <p:cNvSpPr txBox="1"/>
          <p:nvPr/>
        </p:nvSpPr>
        <p:spPr>
          <a:xfrm>
            <a:off x="1616941" y="5343593"/>
            <a:ext cx="2212244" cy="553998"/>
          </a:xfrm>
          <a:prstGeom prst="rect">
            <a:avLst/>
          </a:prstGeom>
          <a:noFill/>
        </p:spPr>
        <p:txBody>
          <a:bodyPr wrap="square" rtlCol="0">
            <a:spAutoFit/>
          </a:bodyPr>
          <a:lstStyle/>
          <a:p>
            <a:r>
              <a:rPr lang="ja-JP" altLang="en-US" sz="1000" dirty="0">
                <a:solidFill>
                  <a:prstClr val="black">
                    <a:lumMod val="75000"/>
                    <a:lumOff val="25000"/>
                  </a:prstClr>
                </a:solidFill>
              </a:rPr>
              <a:t>他機関の各種</a:t>
            </a:r>
            <a:r>
              <a:rPr lang="en-US" altLang="ja-JP" sz="1000" dirty="0">
                <a:solidFill>
                  <a:prstClr val="black">
                    <a:lumMod val="75000"/>
                    <a:lumOff val="25000"/>
                  </a:prstClr>
                </a:solidFill>
              </a:rPr>
              <a:t>DB</a:t>
            </a:r>
          </a:p>
          <a:p>
            <a:r>
              <a:rPr lang="ja-JP" altLang="en-US" sz="1000" dirty="0">
                <a:solidFill>
                  <a:prstClr val="black">
                    <a:lumMod val="75000"/>
                    <a:lumOff val="25000"/>
                  </a:prstClr>
                </a:solidFill>
              </a:rPr>
              <a:t>（公共図の</a:t>
            </a:r>
            <a:r>
              <a:rPr lang="en-US" altLang="ja-JP" sz="1000" dirty="0">
                <a:solidFill>
                  <a:prstClr val="black">
                    <a:lumMod val="75000"/>
                    <a:lumOff val="25000"/>
                  </a:prstClr>
                </a:solidFill>
              </a:rPr>
              <a:t>OPAC</a:t>
            </a:r>
            <a:r>
              <a:rPr lang="ja-JP" altLang="en-US" sz="1000" dirty="0" err="1">
                <a:solidFill>
                  <a:prstClr val="black">
                    <a:lumMod val="75000"/>
                    <a:lumOff val="25000"/>
                  </a:prstClr>
                </a:solidFill>
              </a:rPr>
              <a:t>、</a:t>
            </a:r>
            <a:endParaRPr lang="en-US" altLang="ja-JP" sz="1000" dirty="0">
              <a:solidFill>
                <a:prstClr val="black">
                  <a:lumMod val="75000"/>
                  <a:lumOff val="25000"/>
                </a:prstClr>
              </a:solidFill>
            </a:endParaRPr>
          </a:p>
          <a:p>
            <a:r>
              <a:rPr lang="ja-JP" altLang="en-US" sz="1000" dirty="0">
                <a:solidFill>
                  <a:prstClr val="black">
                    <a:lumMod val="75000"/>
                    <a:lumOff val="25000"/>
                  </a:prstClr>
                </a:solidFill>
              </a:rPr>
              <a:t>　デジタルアーカイブ 等）</a:t>
            </a:r>
          </a:p>
        </p:txBody>
      </p:sp>
      <p:sp>
        <p:nvSpPr>
          <p:cNvPr id="94" name="正方形/長方形 93"/>
          <p:cNvSpPr/>
          <p:nvPr/>
        </p:nvSpPr>
        <p:spPr>
          <a:xfrm>
            <a:off x="8849784" y="2439590"/>
            <a:ext cx="1620000" cy="828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レファ協</a:t>
            </a:r>
          </a:p>
        </p:txBody>
      </p:sp>
      <p:sp>
        <p:nvSpPr>
          <p:cNvPr id="95" name="正方形/長方形 94"/>
          <p:cNvSpPr/>
          <p:nvPr/>
        </p:nvSpPr>
        <p:spPr>
          <a:xfrm>
            <a:off x="8849784" y="3405652"/>
            <a:ext cx="1620000" cy="2052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リサーチ・ナビ</a:t>
            </a:r>
          </a:p>
        </p:txBody>
      </p:sp>
      <p:sp>
        <p:nvSpPr>
          <p:cNvPr id="96" name="円柱 95"/>
          <p:cNvSpPr/>
          <p:nvPr/>
        </p:nvSpPr>
        <p:spPr>
          <a:xfrm>
            <a:off x="8978053" y="4235568"/>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solidFill>
                  <a:prstClr val="black">
                    <a:lumMod val="75000"/>
                    <a:lumOff val="25000"/>
                  </a:prstClr>
                </a:solidFill>
              </a:rPr>
              <a:t>主題書誌</a:t>
            </a:r>
            <a:r>
              <a:rPr lang="en-US" altLang="ja-JP" sz="1000" dirty="0">
                <a:solidFill>
                  <a:prstClr val="black">
                    <a:lumMod val="75000"/>
                    <a:lumOff val="25000"/>
                  </a:prstClr>
                </a:solidFill>
              </a:rPr>
              <a:t>DB</a:t>
            </a:r>
            <a:endParaRPr lang="ja-JP" altLang="en-US" sz="1000" dirty="0">
              <a:solidFill>
                <a:prstClr val="black">
                  <a:lumMod val="75000"/>
                  <a:lumOff val="25000"/>
                </a:prstClr>
              </a:solidFill>
            </a:endParaRPr>
          </a:p>
        </p:txBody>
      </p:sp>
      <p:sp>
        <p:nvSpPr>
          <p:cNvPr id="97" name="角丸四角形 96"/>
          <p:cNvSpPr/>
          <p:nvPr/>
        </p:nvSpPr>
        <p:spPr>
          <a:xfrm>
            <a:off x="8977362" y="2756085"/>
            <a:ext cx="1368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000" dirty="0">
                <a:solidFill>
                  <a:prstClr val="black">
                    <a:lumMod val="75000"/>
                    <a:lumOff val="25000"/>
                  </a:prstClr>
                </a:solidFill>
              </a:rPr>
              <a:t>レファレンス事例</a:t>
            </a:r>
          </a:p>
        </p:txBody>
      </p:sp>
      <p:sp>
        <p:nvSpPr>
          <p:cNvPr id="98" name="角丸四角形 97"/>
          <p:cNvSpPr/>
          <p:nvPr/>
        </p:nvSpPr>
        <p:spPr>
          <a:xfrm>
            <a:off x="8975784" y="3720563"/>
            <a:ext cx="1368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000" dirty="0">
                <a:solidFill>
                  <a:prstClr val="black">
                    <a:lumMod val="75000"/>
                    <a:lumOff val="25000"/>
                  </a:prstClr>
                </a:solidFill>
              </a:rPr>
              <a:t>調べ方案内</a:t>
            </a:r>
          </a:p>
        </p:txBody>
      </p:sp>
      <p:sp>
        <p:nvSpPr>
          <p:cNvPr id="99" name="正方形/長方形 98"/>
          <p:cNvSpPr/>
          <p:nvPr/>
        </p:nvSpPr>
        <p:spPr>
          <a:xfrm>
            <a:off x="8849784" y="1395800"/>
            <a:ext cx="1620000" cy="90000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ja-JP" altLang="en-US" sz="1100" dirty="0">
                <a:solidFill>
                  <a:prstClr val="black">
                    <a:lumMod val="75000"/>
                    <a:lumOff val="25000"/>
                  </a:prstClr>
                </a:solidFill>
              </a:rPr>
              <a:t>利用者サービス</a:t>
            </a:r>
            <a:endParaRPr lang="en-US" altLang="ja-JP" sz="1100" dirty="0">
              <a:solidFill>
                <a:prstClr val="black">
                  <a:lumMod val="75000"/>
                  <a:lumOff val="25000"/>
                </a:prstClr>
              </a:solidFill>
            </a:endParaRPr>
          </a:p>
          <a:p>
            <a:r>
              <a:rPr lang="ja-JP" altLang="en-US" sz="1100" dirty="0">
                <a:solidFill>
                  <a:prstClr val="black">
                    <a:lumMod val="75000"/>
                    <a:lumOff val="25000"/>
                  </a:prstClr>
                </a:solidFill>
              </a:rPr>
              <a:t>基盤システム</a:t>
            </a:r>
            <a:endParaRPr lang="en-US" altLang="ja-JP" sz="1100" dirty="0">
              <a:solidFill>
                <a:prstClr val="black">
                  <a:lumMod val="75000"/>
                  <a:lumOff val="25000"/>
                </a:prstClr>
              </a:solidFill>
            </a:endParaRPr>
          </a:p>
          <a:p>
            <a:endParaRPr lang="en-US" altLang="ja-JP" sz="1100" dirty="0">
              <a:solidFill>
                <a:prstClr val="black">
                  <a:lumMod val="75000"/>
                  <a:lumOff val="25000"/>
                </a:prstClr>
              </a:solidFill>
            </a:endParaRPr>
          </a:p>
          <a:p>
            <a:r>
              <a:rPr lang="en-US" altLang="ja-JP" sz="1100" dirty="0">
                <a:solidFill>
                  <a:prstClr val="black">
                    <a:lumMod val="75000"/>
                    <a:lumOff val="25000"/>
                  </a:prstClr>
                </a:solidFill>
              </a:rPr>
              <a:t>※</a:t>
            </a:r>
            <a:r>
              <a:rPr lang="ja-JP" altLang="en-US" sz="1100" dirty="0">
                <a:solidFill>
                  <a:prstClr val="black">
                    <a:lumMod val="75000"/>
                    <a:lumOff val="25000"/>
                  </a:prstClr>
                </a:solidFill>
              </a:rPr>
              <a:t>申込管理</a:t>
            </a:r>
          </a:p>
        </p:txBody>
      </p:sp>
      <p:sp>
        <p:nvSpPr>
          <p:cNvPr id="100" name="正方形/長方形 99"/>
          <p:cNvSpPr/>
          <p:nvPr/>
        </p:nvSpPr>
        <p:spPr>
          <a:xfrm>
            <a:off x="4595490" y="5971251"/>
            <a:ext cx="1152000" cy="720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出版社等</a:t>
            </a:r>
          </a:p>
        </p:txBody>
      </p:sp>
      <p:sp>
        <p:nvSpPr>
          <p:cNvPr id="101" name="角丸四角形 100"/>
          <p:cNvSpPr/>
          <p:nvPr/>
        </p:nvSpPr>
        <p:spPr>
          <a:xfrm>
            <a:off x="4721949" y="6245584"/>
            <a:ext cx="900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000" dirty="0">
                <a:solidFill>
                  <a:prstClr val="black">
                    <a:lumMod val="75000"/>
                    <a:lumOff val="25000"/>
                  </a:prstClr>
                </a:solidFill>
              </a:rPr>
              <a:t>目次情報</a:t>
            </a:r>
          </a:p>
        </p:txBody>
      </p:sp>
      <p:sp>
        <p:nvSpPr>
          <p:cNvPr id="102" name="円柱 101"/>
          <p:cNvSpPr/>
          <p:nvPr/>
        </p:nvSpPr>
        <p:spPr>
          <a:xfrm>
            <a:off x="9623784" y="4784064"/>
            <a:ext cx="720000" cy="5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solidFill>
                  <a:prstClr val="black">
                    <a:lumMod val="75000"/>
                    <a:lumOff val="25000"/>
                  </a:prstClr>
                </a:solidFill>
              </a:rPr>
              <a:t>目次</a:t>
            </a:r>
            <a:r>
              <a:rPr lang="en-US" altLang="ja-JP" sz="1000" dirty="0">
                <a:solidFill>
                  <a:prstClr val="black">
                    <a:lumMod val="75000"/>
                    <a:lumOff val="25000"/>
                  </a:prstClr>
                </a:solidFill>
              </a:rPr>
              <a:t>DB</a:t>
            </a:r>
            <a:endParaRPr lang="ja-JP" altLang="en-US" sz="1000" dirty="0">
              <a:solidFill>
                <a:prstClr val="black">
                  <a:lumMod val="75000"/>
                  <a:lumOff val="25000"/>
                </a:prstClr>
              </a:solidFill>
            </a:endParaRPr>
          </a:p>
        </p:txBody>
      </p:sp>
      <p:cxnSp>
        <p:nvCxnSpPr>
          <p:cNvPr id="103" name="直線矢印コネクタ 102"/>
          <p:cNvCxnSpPr>
            <a:stCxn id="97" idx="1"/>
            <a:endCxn id="122" idx="4"/>
          </p:cNvCxnSpPr>
          <p:nvPr/>
        </p:nvCxnSpPr>
        <p:spPr>
          <a:xfrm flipH="1">
            <a:off x="6544578" y="2936085"/>
            <a:ext cx="2432785" cy="94859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a:stCxn id="98" idx="1"/>
            <a:endCxn id="122" idx="4"/>
          </p:cNvCxnSpPr>
          <p:nvPr/>
        </p:nvCxnSpPr>
        <p:spPr>
          <a:xfrm flipH="1" flipV="1">
            <a:off x="6544578" y="3884683"/>
            <a:ext cx="2431207" cy="1588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1" idx="1"/>
            <a:endCxn id="122" idx="3"/>
          </p:cNvCxnSpPr>
          <p:nvPr/>
        </p:nvCxnSpPr>
        <p:spPr>
          <a:xfrm flipV="1">
            <a:off x="2650685" y="4604684"/>
            <a:ext cx="3083893" cy="1402871"/>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88" idx="1"/>
            <a:endCxn id="122" idx="3"/>
          </p:cNvCxnSpPr>
          <p:nvPr/>
        </p:nvCxnSpPr>
        <p:spPr>
          <a:xfrm flipH="1" flipV="1">
            <a:off x="5734578" y="4604684"/>
            <a:ext cx="1277931" cy="136747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87" idx="1"/>
            <a:endCxn id="122" idx="3"/>
          </p:cNvCxnSpPr>
          <p:nvPr/>
        </p:nvCxnSpPr>
        <p:spPr>
          <a:xfrm flipH="1" flipV="1">
            <a:off x="5734578" y="4604684"/>
            <a:ext cx="2516497" cy="136747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角丸四角形 107"/>
          <p:cNvSpPr/>
          <p:nvPr/>
        </p:nvSpPr>
        <p:spPr>
          <a:xfrm>
            <a:off x="4296007" y="2011628"/>
            <a:ext cx="1980000" cy="360000"/>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solidFill>
                  <a:prstClr val="black">
                    <a:lumMod val="75000"/>
                    <a:lumOff val="25000"/>
                  </a:prstClr>
                </a:solidFill>
              </a:rPr>
              <a:t>来館用インタフェース</a:t>
            </a:r>
          </a:p>
        </p:txBody>
      </p:sp>
      <p:grpSp>
        <p:nvGrpSpPr>
          <p:cNvPr id="109" name="グループ化 108"/>
          <p:cNvGrpSpPr/>
          <p:nvPr/>
        </p:nvGrpSpPr>
        <p:grpSpPr>
          <a:xfrm>
            <a:off x="6848636" y="812556"/>
            <a:ext cx="328790" cy="540005"/>
            <a:chOff x="4598128" y="367795"/>
            <a:chExt cx="328790" cy="540005"/>
          </a:xfrm>
        </p:grpSpPr>
        <p:sp>
          <p:nvSpPr>
            <p:cNvPr id="110" name="台形 109"/>
            <p:cNvSpPr/>
            <p:nvPr/>
          </p:nvSpPr>
          <p:spPr>
            <a:xfrm>
              <a:off x="4598129" y="679532"/>
              <a:ext cx="328789" cy="132843"/>
            </a:xfrm>
            <a:prstGeom prst="trapezoid">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1" name="円/楕円 110"/>
            <p:cNvSpPr/>
            <p:nvPr/>
          </p:nvSpPr>
          <p:spPr>
            <a:xfrm>
              <a:off x="4598128" y="743342"/>
              <a:ext cx="328789" cy="16445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2" name="円/楕円 111"/>
            <p:cNvSpPr/>
            <p:nvPr/>
          </p:nvSpPr>
          <p:spPr>
            <a:xfrm>
              <a:off x="4627122" y="618907"/>
              <a:ext cx="271221" cy="16445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3" name="円/楕円 112"/>
            <p:cNvSpPr/>
            <p:nvPr/>
          </p:nvSpPr>
          <p:spPr>
            <a:xfrm>
              <a:off x="4611322" y="367795"/>
              <a:ext cx="301356" cy="301474"/>
            </a:xfrm>
            <a:prstGeom prst="ellipse">
              <a:avLst/>
            </a:prstGeom>
            <a:solidFill>
              <a:schemeClr val="tx1">
                <a:lumMod val="75000"/>
                <a:lumOff val="2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114" name="グループ化 113"/>
          <p:cNvGrpSpPr/>
          <p:nvPr/>
        </p:nvGrpSpPr>
        <p:grpSpPr>
          <a:xfrm>
            <a:off x="5115573" y="784974"/>
            <a:ext cx="338263" cy="549788"/>
            <a:chOff x="2094432" y="377415"/>
            <a:chExt cx="338263" cy="549788"/>
          </a:xfrm>
        </p:grpSpPr>
        <p:sp>
          <p:nvSpPr>
            <p:cNvPr id="115" name="台形 114"/>
            <p:cNvSpPr/>
            <p:nvPr/>
          </p:nvSpPr>
          <p:spPr>
            <a:xfrm>
              <a:off x="2094432" y="690455"/>
              <a:ext cx="338263" cy="137777"/>
            </a:xfrm>
            <a:prstGeom prst="trapezoid">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6" name="円/楕円 115"/>
            <p:cNvSpPr/>
            <p:nvPr/>
          </p:nvSpPr>
          <p:spPr>
            <a:xfrm>
              <a:off x="2094432" y="756637"/>
              <a:ext cx="338263" cy="17056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7" name="円/楕円 116"/>
            <p:cNvSpPr/>
            <p:nvPr/>
          </p:nvSpPr>
          <p:spPr>
            <a:xfrm>
              <a:off x="2124262" y="627584"/>
              <a:ext cx="279036" cy="17056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8" name="台形 117"/>
            <p:cNvSpPr/>
            <p:nvPr/>
          </p:nvSpPr>
          <p:spPr>
            <a:xfrm rot="10800000">
              <a:off x="2150809" y="658508"/>
              <a:ext cx="225509" cy="127910"/>
            </a:xfrm>
            <a:prstGeom prst="trapezoid">
              <a:avLst>
                <a:gd name="adj" fmla="val 6729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19" name="台形 118"/>
            <p:cNvSpPr/>
            <p:nvPr/>
          </p:nvSpPr>
          <p:spPr>
            <a:xfrm>
              <a:off x="2235968" y="738588"/>
              <a:ext cx="56371" cy="85273"/>
            </a:xfrm>
            <a:prstGeom prst="trapezoid">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0" name="円/楕円 119"/>
            <p:cNvSpPr/>
            <p:nvPr/>
          </p:nvSpPr>
          <p:spPr>
            <a:xfrm>
              <a:off x="2108005" y="377415"/>
              <a:ext cx="310040" cy="312669"/>
            </a:xfrm>
            <a:prstGeom prst="ellipse">
              <a:avLst/>
            </a:prstGeom>
            <a:solidFill>
              <a:schemeClr val="tx1">
                <a:lumMod val="75000"/>
                <a:lumOff val="2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1" name="五角形 120"/>
            <p:cNvSpPr/>
            <p:nvPr/>
          </p:nvSpPr>
          <p:spPr>
            <a:xfrm>
              <a:off x="2236717" y="699782"/>
              <a:ext cx="56371" cy="42637"/>
            </a:xfrm>
            <a:prstGeom prst="pentagon">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sp>
        <p:nvSpPr>
          <p:cNvPr id="122" name="円柱 121"/>
          <p:cNvSpPr/>
          <p:nvPr/>
        </p:nvSpPr>
        <p:spPr>
          <a:xfrm>
            <a:off x="4924577" y="3164683"/>
            <a:ext cx="1620000" cy="1440000"/>
          </a:xfrm>
          <a:prstGeom prst="can">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100" dirty="0">
              <a:solidFill>
                <a:prstClr val="black">
                  <a:lumMod val="75000"/>
                  <a:lumOff val="25000"/>
                </a:prstClr>
              </a:solidFill>
            </a:endParaRPr>
          </a:p>
          <a:p>
            <a:pPr algn="ctr"/>
            <a:r>
              <a:rPr lang="ja-JP" altLang="en-US" sz="1100" dirty="0">
                <a:solidFill>
                  <a:prstClr val="black">
                    <a:lumMod val="75000"/>
                    <a:lumOff val="25000"/>
                  </a:prstClr>
                </a:solidFill>
              </a:rPr>
              <a:t>メタデータ</a:t>
            </a:r>
            <a:r>
              <a:rPr lang="en-US" altLang="ja-JP" sz="1100" dirty="0">
                <a:solidFill>
                  <a:prstClr val="black">
                    <a:lumMod val="75000"/>
                    <a:lumOff val="25000"/>
                  </a:prstClr>
                </a:solidFill>
              </a:rPr>
              <a:t>DB</a:t>
            </a:r>
          </a:p>
        </p:txBody>
      </p:sp>
      <p:sp>
        <p:nvSpPr>
          <p:cNvPr id="123" name="角丸四角形 122"/>
          <p:cNvSpPr/>
          <p:nvPr/>
        </p:nvSpPr>
        <p:spPr>
          <a:xfrm>
            <a:off x="3215478" y="1927616"/>
            <a:ext cx="720000" cy="540000"/>
          </a:xfrm>
          <a:prstGeom prst="roundRect">
            <a:avLst/>
          </a:prstGeom>
          <a:ln>
            <a:solidFill>
              <a:schemeClr val="accent5"/>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ja-JP" sz="1200" dirty="0">
                <a:solidFill>
                  <a:prstClr val="black">
                    <a:lumMod val="75000"/>
                    <a:lumOff val="25000"/>
                  </a:prstClr>
                </a:solidFill>
              </a:rPr>
              <a:t>API</a:t>
            </a:r>
            <a:endParaRPr lang="ja-JP" altLang="en-US" sz="1200" dirty="0">
              <a:solidFill>
                <a:prstClr val="black">
                  <a:lumMod val="75000"/>
                  <a:lumOff val="25000"/>
                </a:prstClr>
              </a:solidFill>
            </a:endParaRPr>
          </a:p>
        </p:txBody>
      </p:sp>
      <p:cxnSp>
        <p:nvCxnSpPr>
          <p:cNvPr id="124" name="直線矢印コネクタ 123"/>
          <p:cNvCxnSpPr>
            <a:endCxn id="123" idx="2"/>
          </p:cNvCxnSpPr>
          <p:nvPr/>
        </p:nvCxnSpPr>
        <p:spPr>
          <a:xfrm flipH="1" flipV="1">
            <a:off x="3575478" y="2467617"/>
            <a:ext cx="739364" cy="58357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a:stCxn id="123" idx="0"/>
          </p:cNvCxnSpPr>
          <p:nvPr/>
        </p:nvCxnSpPr>
        <p:spPr>
          <a:xfrm flipV="1">
            <a:off x="3575478" y="1364360"/>
            <a:ext cx="1364" cy="56325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正方形/長方形 125"/>
          <p:cNvSpPr/>
          <p:nvPr/>
        </p:nvSpPr>
        <p:spPr>
          <a:xfrm>
            <a:off x="3054842" y="892604"/>
            <a:ext cx="1044000" cy="432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他システム</a:t>
            </a:r>
          </a:p>
        </p:txBody>
      </p:sp>
      <p:sp>
        <p:nvSpPr>
          <p:cNvPr id="127" name="正方形/長方形 126"/>
          <p:cNvSpPr/>
          <p:nvPr/>
        </p:nvSpPr>
        <p:spPr>
          <a:xfrm>
            <a:off x="3173087" y="5971251"/>
            <a:ext cx="1260000" cy="720000"/>
          </a:xfrm>
          <a:prstGeom prst="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r>
              <a:rPr lang="ja-JP" altLang="en-US" sz="1100" dirty="0">
                <a:solidFill>
                  <a:prstClr val="black">
                    <a:lumMod val="75000"/>
                    <a:lumOff val="25000"/>
                  </a:prstClr>
                </a:solidFill>
              </a:rPr>
              <a:t>契約電子ジャーナル</a:t>
            </a:r>
            <a:endParaRPr lang="en-US" altLang="ja-JP" sz="1100" dirty="0">
              <a:solidFill>
                <a:prstClr val="black">
                  <a:lumMod val="75000"/>
                  <a:lumOff val="25000"/>
                </a:prstClr>
              </a:solidFill>
            </a:endParaRPr>
          </a:p>
          <a:p>
            <a:endParaRPr lang="en-US" altLang="ja-JP" sz="1100" dirty="0">
              <a:solidFill>
                <a:prstClr val="black">
                  <a:lumMod val="75000"/>
                  <a:lumOff val="25000"/>
                </a:prstClr>
              </a:solidFill>
            </a:endParaRPr>
          </a:p>
          <a:p>
            <a:r>
              <a:rPr lang="en-US" altLang="ja-JP" sz="1100" dirty="0">
                <a:solidFill>
                  <a:prstClr val="black">
                    <a:lumMod val="75000"/>
                    <a:lumOff val="25000"/>
                  </a:prstClr>
                </a:solidFill>
              </a:rPr>
              <a:t>※</a:t>
            </a:r>
            <a:r>
              <a:rPr lang="ja-JP" altLang="en-US" sz="1100" dirty="0">
                <a:solidFill>
                  <a:prstClr val="black">
                    <a:lumMod val="75000"/>
                    <a:lumOff val="25000"/>
                  </a:prstClr>
                </a:solidFill>
              </a:rPr>
              <a:t>本文閲覧</a:t>
            </a:r>
          </a:p>
        </p:txBody>
      </p:sp>
      <p:sp>
        <p:nvSpPr>
          <p:cNvPr id="128" name="角丸四角形 127"/>
          <p:cNvSpPr/>
          <p:nvPr/>
        </p:nvSpPr>
        <p:spPr>
          <a:xfrm>
            <a:off x="5601567" y="3289077"/>
            <a:ext cx="1080000" cy="432000"/>
          </a:xfrm>
          <a:prstGeom prst="roundRect">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ja-JP" altLang="en-US" sz="1050" dirty="0">
                <a:solidFill>
                  <a:prstClr val="black">
                    <a:lumMod val="75000"/>
                    <a:lumOff val="25000"/>
                  </a:prstClr>
                </a:solidFill>
              </a:rPr>
              <a:t>主題にもとづく付加情報</a:t>
            </a:r>
          </a:p>
        </p:txBody>
      </p:sp>
      <p:sp>
        <p:nvSpPr>
          <p:cNvPr id="129" name="円柱 128"/>
          <p:cNvSpPr/>
          <p:nvPr/>
        </p:nvSpPr>
        <p:spPr>
          <a:xfrm>
            <a:off x="6824446" y="4627592"/>
            <a:ext cx="828000" cy="612000"/>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smtClean="0">
                <a:solidFill>
                  <a:srgbClr val="C00000"/>
                </a:solidFill>
              </a:rPr>
              <a:t>記事索引</a:t>
            </a:r>
            <a:r>
              <a:rPr lang="en-US" altLang="ja-JP" sz="1100" dirty="0" smtClean="0">
                <a:solidFill>
                  <a:srgbClr val="C00000"/>
                </a:solidFill>
              </a:rPr>
              <a:t>DB</a:t>
            </a:r>
            <a:endParaRPr lang="ja-JP" altLang="en-US" sz="1100" dirty="0">
              <a:solidFill>
                <a:srgbClr val="C00000"/>
              </a:solidFill>
            </a:endParaRPr>
          </a:p>
        </p:txBody>
      </p:sp>
      <p:sp>
        <p:nvSpPr>
          <p:cNvPr id="130" name="テキスト ボックス 129"/>
          <p:cNvSpPr txBox="1"/>
          <p:nvPr/>
        </p:nvSpPr>
        <p:spPr>
          <a:xfrm>
            <a:off x="3655868" y="5683901"/>
            <a:ext cx="1016165" cy="246221"/>
          </a:xfrm>
          <a:prstGeom prst="rect">
            <a:avLst/>
          </a:prstGeom>
          <a:noFill/>
        </p:spPr>
        <p:txBody>
          <a:bodyPr wrap="square" rtlCol="0" anchor="ctr">
            <a:spAutoFit/>
          </a:bodyPr>
          <a:lstStyle/>
          <a:p>
            <a:pPr algn="ctr"/>
            <a:r>
              <a:rPr lang="ja-JP" altLang="en-US" sz="1000" dirty="0">
                <a:solidFill>
                  <a:srgbClr val="002060"/>
                </a:solidFill>
              </a:rPr>
              <a:t>本文閲覧</a:t>
            </a:r>
            <a:endParaRPr lang="en-US" altLang="ja-JP" sz="1000" dirty="0">
              <a:solidFill>
                <a:srgbClr val="002060"/>
              </a:solidFill>
            </a:endParaRPr>
          </a:p>
        </p:txBody>
      </p:sp>
      <p:sp>
        <p:nvSpPr>
          <p:cNvPr id="131" name="テキスト ボックス 130"/>
          <p:cNvSpPr txBox="1"/>
          <p:nvPr/>
        </p:nvSpPr>
        <p:spPr>
          <a:xfrm>
            <a:off x="8079484" y="5698319"/>
            <a:ext cx="1016165" cy="246221"/>
          </a:xfrm>
          <a:prstGeom prst="rect">
            <a:avLst/>
          </a:prstGeom>
          <a:noFill/>
        </p:spPr>
        <p:txBody>
          <a:bodyPr wrap="square" rtlCol="0" anchor="ctr">
            <a:spAutoFit/>
          </a:bodyPr>
          <a:lstStyle/>
          <a:p>
            <a:pPr algn="ctr"/>
            <a:r>
              <a:rPr lang="ja-JP" altLang="en-US" sz="1000" dirty="0">
                <a:solidFill>
                  <a:srgbClr val="002060"/>
                </a:solidFill>
              </a:rPr>
              <a:t>本文閲覧</a:t>
            </a:r>
            <a:endParaRPr lang="en-US" altLang="ja-JP" sz="1000" dirty="0">
              <a:solidFill>
                <a:srgbClr val="002060"/>
              </a:solidFill>
            </a:endParaRPr>
          </a:p>
        </p:txBody>
      </p:sp>
      <p:sp>
        <p:nvSpPr>
          <p:cNvPr id="132" name="テキスト ボックス 131"/>
          <p:cNvSpPr txBox="1"/>
          <p:nvPr/>
        </p:nvSpPr>
        <p:spPr>
          <a:xfrm>
            <a:off x="5389212" y="2864557"/>
            <a:ext cx="720000" cy="246221"/>
          </a:xfrm>
          <a:prstGeom prst="rect">
            <a:avLst/>
          </a:prstGeom>
          <a:noFill/>
        </p:spPr>
        <p:txBody>
          <a:bodyPr wrap="square" rtlCol="0" anchor="ctr">
            <a:spAutoFit/>
          </a:bodyPr>
          <a:lstStyle/>
          <a:p>
            <a:pPr algn="ctr"/>
            <a:r>
              <a:rPr lang="ja-JP" altLang="en-US" sz="1000" dirty="0">
                <a:solidFill>
                  <a:srgbClr val="002060"/>
                </a:solidFill>
              </a:rPr>
              <a:t>検索</a:t>
            </a:r>
            <a:endParaRPr lang="en-US" altLang="ja-JP" sz="1000" dirty="0">
              <a:solidFill>
                <a:srgbClr val="002060"/>
              </a:solidFill>
            </a:endParaRPr>
          </a:p>
        </p:txBody>
      </p:sp>
      <p:sp>
        <p:nvSpPr>
          <p:cNvPr id="133" name="正方形/長方形 132"/>
          <p:cNvSpPr/>
          <p:nvPr/>
        </p:nvSpPr>
        <p:spPr>
          <a:xfrm>
            <a:off x="8849784" y="712009"/>
            <a:ext cx="1620000" cy="540000"/>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r>
              <a:rPr lang="ja-JP" altLang="en-US" sz="1100" dirty="0">
                <a:solidFill>
                  <a:prstClr val="black">
                    <a:lumMod val="75000"/>
                    <a:lumOff val="25000"/>
                  </a:prstClr>
                </a:solidFill>
              </a:rPr>
              <a:t>オンラインレファレンス受理処理</a:t>
            </a:r>
          </a:p>
        </p:txBody>
      </p:sp>
      <p:cxnSp>
        <p:nvCxnSpPr>
          <p:cNvPr id="134" name="直線矢印コネクタ 93"/>
          <p:cNvCxnSpPr>
            <a:stCxn id="99" idx="1"/>
            <a:endCxn id="84" idx="2"/>
          </p:cNvCxnSpPr>
          <p:nvPr/>
        </p:nvCxnSpPr>
        <p:spPr>
          <a:xfrm rot="10800000" flipV="1">
            <a:off x="6100952" y="1845800"/>
            <a:ext cx="2748832" cy="622893"/>
          </a:xfrm>
          <a:prstGeom prst="bentConnector4">
            <a:avLst>
              <a:gd name="adj1" fmla="val 13330"/>
              <a:gd name="adj2" fmla="val 140955"/>
            </a:avLst>
          </a:prstGeom>
          <a:ln w="38100">
            <a:solidFill>
              <a:schemeClr val="accent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線矢印コネクタ 290"/>
          <p:cNvCxnSpPr>
            <a:stCxn id="127" idx="0"/>
            <a:endCxn id="108" idx="2"/>
          </p:cNvCxnSpPr>
          <p:nvPr/>
        </p:nvCxnSpPr>
        <p:spPr>
          <a:xfrm rot="5400000" flipH="1" flipV="1">
            <a:off x="2744737" y="3429980"/>
            <a:ext cx="3599623" cy="1482920"/>
          </a:xfrm>
          <a:prstGeom prst="bentConnector3">
            <a:avLst>
              <a:gd name="adj1" fmla="val 91233"/>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flipH="1" flipV="1">
            <a:off x="5536924" y="2378651"/>
            <a:ext cx="0" cy="900000"/>
          </a:xfrm>
          <a:prstGeom prst="straightConnector1">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290"/>
          <p:cNvCxnSpPr>
            <a:stCxn id="147" idx="3"/>
          </p:cNvCxnSpPr>
          <p:nvPr/>
        </p:nvCxnSpPr>
        <p:spPr>
          <a:xfrm rot="5400000" flipH="1" flipV="1">
            <a:off x="4744282" y="2463275"/>
            <a:ext cx="258364" cy="1339424"/>
          </a:xfrm>
          <a:prstGeom prst="bentConnector2">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02" idx="2"/>
            <a:endCxn id="129" idx="4"/>
          </p:cNvCxnSpPr>
          <p:nvPr/>
        </p:nvCxnSpPr>
        <p:spPr>
          <a:xfrm flipH="1" flipV="1">
            <a:off x="7652446" y="4933592"/>
            <a:ext cx="1971338" cy="120472"/>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a:stCxn id="101" idx="0"/>
            <a:endCxn id="129" idx="3"/>
          </p:cNvCxnSpPr>
          <p:nvPr/>
        </p:nvCxnSpPr>
        <p:spPr>
          <a:xfrm flipV="1">
            <a:off x="5171950" y="5239592"/>
            <a:ext cx="2066497" cy="1005992"/>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a:stCxn id="87" idx="1"/>
            <a:endCxn id="129" idx="3"/>
          </p:cNvCxnSpPr>
          <p:nvPr/>
        </p:nvCxnSpPr>
        <p:spPr>
          <a:xfrm flipH="1" flipV="1">
            <a:off x="7238446" y="5239592"/>
            <a:ext cx="1012628" cy="732564"/>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88" idx="1"/>
            <a:endCxn id="129" idx="3"/>
          </p:cNvCxnSpPr>
          <p:nvPr/>
        </p:nvCxnSpPr>
        <p:spPr>
          <a:xfrm flipV="1">
            <a:off x="7012508" y="5239592"/>
            <a:ext cx="225938" cy="732564"/>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96" idx="2"/>
            <a:endCxn id="153" idx="4"/>
          </p:cNvCxnSpPr>
          <p:nvPr/>
        </p:nvCxnSpPr>
        <p:spPr>
          <a:xfrm flipH="1" flipV="1">
            <a:off x="7677700" y="4209092"/>
            <a:ext cx="1300353" cy="296476"/>
          </a:xfrm>
          <a:prstGeom prst="straightConnector1">
            <a:avLst/>
          </a:prstGeom>
          <a:ln w="1905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89" idx="2"/>
            <a:endCxn id="153" idx="4"/>
          </p:cNvCxnSpPr>
          <p:nvPr/>
        </p:nvCxnSpPr>
        <p:spPr>
          <a:xfrm flipH="1" flipV="1">
            <a:off x="7677700" y="4209092"/>
            <a:ext cx="1315883" cy="1628048"/>
          </a:xfrm>
          <a:prstGeom prst="straightConnector1">
            <a:avLst/>
          </a:prstGeom>
          <a:ln w="1905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97" idx="1"/>
            <a:endCxn id="128" idx="3"/>
          </p:cNvCxnSpPr>
          <p:nvPr/>
        </p:nvCxnSpPr>
        <p:spPr>
          <a:xfrm flipH="1">
            <a:off x="6681568" y="2936085"/>
            <a:ext cx="2295795" cy="568992"/>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a:stCxn id="98" idx="1"/>
            <a:endCxn id="128" idx="3"/>
          </p:cNvCxnSpPr>
          <p:nvPr/>
        </p:nvCxnSpPr>
        <p:spPr>
          <a:xfrm flipH="1" flipV="1">
            <a:off x="6681568" y="3505077"/>
            <a:ext cx="2294217" cy="395486"/>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a:stCxn id="96" idx="2"/>
            <a:endCxn id="128" idx="3"/>
          </p:cNvCxnSpPr>
          <p:nvPr/>
        </p:nvCxnSpPr>
        <p:spPr>
          <a:xfrm flipH="1" flipV="1">
            <a:off x="6681567" y="3505078"/>
            <a:ext cx="2296486" cy="1000491"/>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7" name="雲 146"/>
          <p:cNvSpPr/>
          <p:nvPr/>
        </p:nvSpPr>
        <p:spPr>
          <a:xfrm>
            <a:off x="3123752" y="3200419"/>
            <a:ext cx="2160000" cy="1080000"/>
          </a:xfrm>
          <a:prstGeom prst="cloud">
            <a:avLst/>
          </a:prstGeom>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ja-JP" altLang="en-US" sz="1100" dirty="0">
                <a:solidFill>
                  <a:prstClr val="black">
                    <a:lumMod val="75000"/>
                    <a:lumOff val="25000"/>
                  </a:prstClr>
                </a:solidFill>
              </a:rPr>
              <a:t>ウェブスケール</a:t>
            </a:r>
            <a:endParaRPr lang="en-US" altLang="ja-JP" sz="1100" dirty="0">
              <a:solidFill>
                <a:prstClr val="black">
                  <a:lumMod val="75000"/>
                  <a:lumOff val="25000"/>
                </a:prstClr>
              </a:solidFill>
            </a:endParaRPr>
          </a:p>
          <a:p>
            <a:pPr algn="ctr"/>
            <a:r>
              <a:rPr lang="ja-JP" altLang="en-US" sz="1100" dirty="0">
                <a:solidFill>
                  <a:prstClr val="black">
                    <a:lumMod val="75000"/>
                    <a:lumOff val="25000"/>
                  </a:prstClr>
                </a:solidFill>
              </a:rPr>
              <a:t>ディスカバリー</a:t>
            </a:r>
            <a:endParaRPr lang="en-US" altLang="ja-JP" sz="1100" dirty="0">
              <a:solidFill>
                <a:prstClr val="black">
                  <a:lumMod val="75000"/>
                  <a:lumOff val="25000"/>
                </a:prstClr>
              </a:solidFill>
            </a:endParaRPr>
          </a:p>
          <a:p>
            <a:pPr algn="ctr"/>
            <a:r>
              <a:rPr lang="en-US" altLang="ja-JP" sz="1000" dirty="0">
                <a:solidFill>
                  <a:prstClr val="black">
                    <a:lumMod val="75000"/>
                    <a:lumOff val="25000"/>
                  </a:prstClr>
                </a:solidFill>
              </a:rPr>
              <a:t>(</a:t>
            </a:r>
            <a:r>
              <a:rPr lang="ja-JP" altLang="en-US" sz="1000" dirty="0">
                <a:solidFill>
                  <a:prstClr val="black">
                    <a:lumMod val="75000"/>
                    <a:lumOff val="25000"/>
                  </a:prstClr>
                </a:solidFill>
              </a:rPr>
              <a:t>電子ジャーナルの検索</a:t>
            </a:r>
            <a:r>
              <a:rPr lang="en-US" altLang="ja-JP" sz="1000" dirty="0">
                <a:solidFill>
                  <a:prstClr val="black">
                    <a:lumMod val="75000"/>
                    <a:lumOff val="25000"/>
                  </a:prstClr>
                </a:solidFill>
              </a:rPr>
              <a:t>)</a:t>
            </a:r>
            <a:endParaRPr lang="ja-JP" altLang="en-US" sz="1000" dirty="0">
              <a:solidFill>
                <a:prstClr val="black">
                  <a:lumMod val="75000"/>
                  <a:lumOff val="25000"/>
                </a:prstClr>
              </a:solidFill>
            </a:endParaRPr>
          </a:p>
        </p:txBody>
      </p:sp>
      <p:cxnSp>
        <p:nvCxnSpPr>
          <p:cNvPr id="148" name="直線矢印コネクタ 93"/>
          <p:cNvCxnSpPr>
            <a:stCxn id="133" idx="1"/>
            <a:endCxn id="84" idx="3"/>
          </p:cNvCxnSpPr>
          <p:nvPr/>
        </p:nvCxnSpPr>
        <p:spPr>
          <a:xfrm flipH="1">
            <a:off x="8116952" y="982009"/>
            <a:ext cx="732832" cy="1216684"/>
          </a:xfrm>
          <a:prstGeom prst="straightConnector1">
            <a:avLst/>
          </a:prstGeom>
          <a:ln w="38100">
            <a:solidFill>
              <a:schemeClr val="accent3"/>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295"/>
          <p:cNvCxnSpPr>
            <a:stCxn id="87" idx="1"/>
            <a:endCxn id="84" idx="3"/>
          </p:cNvCxnSpPr>
          <p:nvPr/>
        </p:nvCxnSpPr>
        <p:spPr>
          <a:xfrm rot="16200000" flipV="1">
            <a:off x="6297283" y="4018364"/>
            <a:ext cx="3773463" cy="134122"/>
          </a:xfrm>
          <a:prstGeom prst="bentConnector2">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153" idx="2"/>
            <a:endCxn id="122" idx="4"/>
          </p:cNvCxnSpPr>
          <p:nvPr/>
        </p:nvCxnSpPr>
        <p:spPr>
          <a:xfrm flipH="1" flipV="1">
            <a:off x="6544577" y="3884683"/>
            <a:ext cx="305123" cy="324409"/>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a:stCxn id="129" idx="2"/>
            <a:endCxn id="122" idx="4"/>
          </p:cNvCxnSpPr>
          <p:nvPr/>
        </p:nvCxnSpPr>
        <p:spPr>
          <a:xfrm flipH="1" flipV="1">
            <a:off x="6544578" y="3884684"/>
            <a:ext cx="279869" cy="1048909"/>
          </a:xfrm>
          <a:prstGeom prst="straightConnector1">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6606426" y="2515709"/>
            <a:ext cx="1504800" cy="246221"/>
          </a:xfrm>
          <a:prstGeom prst="rect">
            <a:avLst/>
          </a:prstGeom>
          <a:noFill/>
        </p:spPr>
        <p:txBody>
          <a:bodyPr wrap="square" rtlCol="0" anchor="ctr">
            <a:spAutoFit/>
          </a:bodyPr>
          <a:lstStyle/>
          <a:p>
            <a:pPr algn="ctr"/>
            <a:r>
              <a:rPr lang="ja-JP" altLang="en-US" sz="1000" dirty="0">
                <a:solidFill>
                  <a:prstClr val="black">
                    <a:lumMod val="75000"/>
                    <a:lumOff val="25000"/>
                  </a:prstClr>
                </a:solidFill>
              </a:rPr>
              <a:t>閲覧・複写申込</a:t>
            </a:r>
            <a:endParaRPr lang="en-US" altLang="ja-JP" sz="1000" dirty="0">
              <a:solidFill>
                <a:prstClr val="black">
                  <a:lumMod val="75000"/>
                  <a:lumOff val="25000"/>
                </a:prstClr>
              </a:solidFill>
            </a:endParaRPr>
          </a:p>
        </p:txBody>
      </p:sp>
      <p:sp>
        <p:nvSpPr>
          <p:cNvPr id="153" name="円柱 152"/>
          <p:cNvSpPr/>
          <p:nvPr/>
        </p:nvSpPr>
        <p:spPr>
          <a:xfrm>
            <a:off x="6849700" y="3903092"/>
            <a:ext cx="828000" cy="6120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100" dirty="0">
                <a:solidFill>
                  <a:srgbClr val="C00000"/>
                </a:solidFill>
              </a:rPr>
              <a:t>典拠</a:t>
            </a:r>
            <a:r>
              <a:rPr lang="en-US" altLang="ja-JP" sz="1100" dirty="0">
                <a:solidFill>
                  <a:srgbClr val="C00000"/>
                </a:solidFill>
              </a:rPr>
              <a:t>DB</a:t>
            </a:r>
            <a:endParaRPr lang="ja-JP" altLang="en-US" sz="1100" dirty="0">
              <a:solidFill>
                <a:srgbClr val="C00000"/>
              </a:solidFill>
            </a:endParaRPr>
          </a:p>
        </p:txBody>
      </p:sp>
      <p:sp>
        <p:nvSpPr>
          <p:cNvPr id="2" name="タイトル 1"/>
          <p:cNvSpPr>
            <a:spLocks noGrp="1"/>
          </p:cNvSpPr>
          <p:nvPr>
            <p:ph type="title"/>
          </p:nvPr>
        </p:nvSpPr>
        <p:spPr/>
        <p:txBody>
          <a:bodyPr>
            <a:normAutofit/>
          </a:bodyPr>
          <a:lstStyle/>
          <a:p>
            <a:r>
              <a:rPr lang="ja-JP" altLang="en-US" sz="4000" dirty="0"/>
              <a:t>☆</a:t>
            </a:r>
            <a:r>
              <a:rPr kumimoji="1" lang="ja-JP" altLang="en-US" sz="4000" dirty="0" smtClean="0"/>
              <a:t>統合的オンラインサービス：実現イメージ</a:t>
            </a:r>
            <a:endParaRPr kumimoji="1" lang="ja-JP" altLang="en-US" sz="4000" dirty="0"/>
          </a:p>
        </p:txBody>
      </p:sp>
      <p:sp>
        <p:nvSpPr>
          <p:cNvPr id="86" name="円/楕円 85"/>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94843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角丸四角形 54"/>
          <p:cNvSpPr/>
          <p:nvPr/>
        </p:nvSpPr>
        <p:spPr>
          <a:xfrm>
            <a:off x="7019722" y="3181973"/>
            <a:ext cx="3006262" cy="1645736"/>
          </a:xfrm>
          <a:prstGeom prst="roundRect">
            <a:avLst>
              <a:gd name="adj" fmla="val 17692"/>
            </a:avLst>
          </a:prstGeom>
          <a:solidFill>
            <a:schemeClr val="accent6">
              <a:lumMod val="40000"/>
              <a:lumOff val="6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prstClr val="black">
                  <a:lumMod val="75000"/>
                  <a:lumOff val="25000"/>
                </a:prstClr>
              </a:solidFill>
            </a:endParaRPr>
          </a:p>
        </p:txBody>
      </p:sp>
      <p:sp>
        <p:nvSpPr>
          <p:cNvPr id="2" name="タイトル 1"/>
          <p:cNvSpPr>
            <a:spLocks noGrp="1"/>
          </p:cNvSpPr>
          <p:nvPr>
            <p:ph type="title"/>
          </p:nvPr>
        </p:nvSpPr>
        <p:spPr/>
        <p:txBody>
          <a:bodyPr>
            <a:normAutofit/>
          </a:bodyPr>
          <a:lstStyle/>
          <a:p>
            <a:r>
              <a:rPr kumimoji="1" lang="ja-JP" altLang="en-US" sz="4000" dirty="0" smtClean="0"/>
              <a:t>ナショナルアーカイブ構想へのマッピング</a:t>
            </a:r>
            <a:endParaRPr kumimoji="1" lang="ja-JP" altLang="en-US" sz="4000" dirty="0"/>
          </a:p>
        </p:txBody>
      </p:sp>
      <p:sp>
        <p:nvSpPr>
          <p:cNvPr id="4" name="角丸四角形 3"/>
          <p:cNvSpPr/>
          <p:nvPr/>
        </p:nvSpPr>
        <p:spPr>
          <a:xfrm>
            <a:off x="2152651" y="826816"/>
            <a:ext cx="6010145" cy="792000"/>
          </a:xfrm>
          <a:prstGeom prst="roundRect">
            <a:avLst>
              <a:gd name="adj" fmla="val 23197"/>
            </a:avLst>
          </a:prstGeom>
          <a:solidFill>
            <a:schemeClr val="accent4">
              <a:lumMod val="40000"/>
              <a:lumOff val="60000"/>
            </a:schemeClr>
          </a:solidFill>
          <a:ln w="127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solidFill>
                  <a:prstClr val="black">
                    <a:lumMod val="75000"/>
                    <a:lumOff val="25000"/>
                  </a:prstClr>
                </a:solidFill>
              </a:rPr>
              <a:t>情報発信基盤</a:t>
            </a:r>
            <a:endParaRPr lang="en-US" altLang="ja-JP" dirty="0">
              <a:solidFill>
                <a:prstClr val="black">
                  <a:lumMod val="75000"/>
                  <a:lumOff val="25000"/>
                </a:prstClr>
              </a:solidFill>
            </a:endParaRPr>
          </a:p>
          <a:p>
            <a:r>
              <a:rPr lang="ja-JP" altLang="en-US" dirty="0">
                <a:solidFill>
                  <a:prstClr val="black">
                    <a:lumMod val="75000"/>
                    <a:lumOff val="25000"/>
                  </a:prstClr>
                </a:solidFill>
              </a:rPr>
              <a:t>（目的毎）</a:t>
            </a:r>
          </a:p>
        </p:txBody>
      </p:sp>
      <p:sp>
        <p:nvSpPr>
          <p:cNvPr id="5" name="角丸四角形 4"/>
          <p:cNvSpPr/>
          <p:nvPr/>
        </p:nvSpPr>
        <p:spPr>
          <a:xfrm>
            <a:off x="2152651" y="1758567"/>
            <a:ext cx="6739233" cy="3060000"/>
          </a:xfrm>
          <a:prstGeom prst="roundRect">
            <a:avLst>
              <a:gd name="adj" fmla="val 7198"/>
            </a:avLst>
          </a:prstGeom>
          <a:solidFill>
            <a:schemeClr val="accent6">
              <a:lumMod val="40000"/>
              <a:lumOff val="6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solidFill>
                  <a:prstClr val="black">
                    <a:lumMod val="75000"/>
                    <a:lumOff val="25000"/>
                  </a:prstClr>
                </a:solidFill>
              </a:rPr>
              <a:t>知識創造基盤</a:t>
            </a:r>
            <a:endParaRPr lang="en-US" altLang="ja-JP" dirty="0">
              <a:solidFill>
                <a:prstClr val="black">
                  <a:lumMod val="75000"/>
                  <a:lumOff val="25000"/>
                </a:prstClr>
              </a:solidFill>
            </a:endParaRPr>
          </a:p>
          <a:p>
            <a:r>
              <a:rPr lang="ja-JP" altLang="en-US" dirty="0">
                <a:solidFill>
                  <a:prstClr val="black">
                    <a:lumMod val="75000"/>
                    <a:lumOff val="25000"/>
                  </a:prstClr>
                </a:solidFill>
              </a:rPr>
              <a:t>（分野毎）</a:t>
            </a:r>
          </a:p>
        </p:txBody>
      </p:sp>
      <p:sp>
        <p:nvSpPr>
          <p:cNvPr id="6" name="角丸四角形 5"/>
          <p:cNvSpPr/>
          <p:nvPr/>
        </p:nvSpPr>
        <p:spPr>
          <a:xfrm>
            <a:off x="2152650" y="5019414"/>
            <a:ext cx="7886700" cy="1260000"/>
          </a:xfrm>
          <a:prstGeom prst="roundRect">
            <a:avLst>
              <a:gd name="adj" fmla="val 11346"/>
            </a:avLst>
          </a:prstGeom>
          <a:solidFill>
            <a:schemeClr val="accent1">
              <a:lumMod val="40000"/>
              <a:lumOff val="60000"/>
            </a:schemeClr>
          </a:soli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dirty="0">
                <a:solidFill>
                  <a:prstClr val="black">
                    <a:lumMod val="75000"/>
                    <a:lumOff val="25000"/>
                  </a:prstClr>
                </a:solidFill>
              </a:rPr>
              <a:t>恒久保存基盤</a:t>
            </a:r>
          </a:p>
        </p:txBody>
      </p:sp>
      <p:sp>
        <p:nvSpPr>
          <p:cNvPr id="7" name="角丸四角形 6"/>
          <p:cNvSpPr/>
          <p:nvPr/>
        </p:nvSpPr>
        <p:spPr>
          <a:xfrm>
            <a:off x="2354514" y="5397916"/>
            <a:ext cx="2088000" cy="432000"/>
          </a:xfrm>
          <a:prstGeom prst="roundRect">
            <a:avLst/>
          </a:prstGeom>
          <a:solidFill>
            <a:schemeClr val="bg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400" dirty="0">
                <a:solidFill>
                  <a:prstClr val="black">
                    <a:lumMod val="75000"/>
                    <a:lumOff val="25000"/>
                  </a:prstClr>
                </a:solidFill>
              </a:rPr>
              <a:t>収集</a:t>
            </a:r>
          </a:p>
        </p:txBody>
      </p:sp>
      <p:sp>
        <p:nvSpPr>
          <p:cNvPr id="8" name="角丸四角形 7"/>
          <p:cNvSpPr/>
          <p:nvPr/>
        </p:nvSpPr>
        <p:spPr>
          <a:xfrm>
            <a:off x="4640126" y="5397233"/>
            <a:ext cx="3600000" cy="432000"/>
          </a:xfrm>
          <a:prstGeom prst="roundRect">
            <a:avLst/>
          </a:prstGeom>
          <a:solidFill>
            <a:schemeClr val="bg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400" dirty="0">
                <a:solidFill>
                  <a:prstClr val="black">
                    <a:lumMod val="75000"/>
                    <a:lumOff val="25000"/>
                  </a:prstClr>
                </a:solidFill>
              </a:rPr>
              <a:t>検索・提供</a:t>
            </a:r>
          </a:p>
        </p:txBody>
      </p:sp>
      <p:sp>
        <p:nvSpPr>
          <p:cNvPr id="9" name="角丸四角形 8"/>
          <p:cNvSpPr/>
          <p:nvPr/>
        </p:nvSpPr>
        <p:spPr>
          <a:xfrm>
            <a:off x="8437738" y="5400899"/>
            <a:ext cx="1440000" cy="43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400" dirty="0">
                <a:solidFill>
                  <a:prstClr val="black">
                    <a:lumMod val="75000"/>
                    <a:lumOff val="25000"/>
                  </a:prstClr>
                </a:solidFill>
              </a:rPr>
              <a:t>永久保存</a:t>
            </a:r>
          </a:p>
        </p:txBody>
      </p:sp>
      <p:sp>
        <p:nvSpPr>
          <p:cNvPr id="10" name="角丸四角形 9"/>
          <p:cNvSpPr/>
          <p:nvPr/>
        </p:nvSpPr>
        <p:spPr>
          <a:xfrm>
            <a:off x="2354514" y="3512802"/>
            <a:ext cx="2844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基本情報付与（メタデータ等）</a:t>
            </a:r>
          </a:p>
        </p:txBody>
      </p:sp>
      <p:sp>
        <p:nvSpPr>
          <p:cNvPr id="11" name="角丸四角形 10"/>
          <p:cNvSpPr/>
          <p:nvPr/>
        </p:nvSpPr>
        <p:spPr>
          <a:xfrm>
            <a:off x="5324126" y="3521249"/>
            <a:ext cx="2448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組織化・構造化</a:t>
            </a:r>
            <a:endParaRPr lang="en-US" altLang="ja-JP" sz="1400" dirty="0">
              <a:solidFill>
                <a:prstClr val="black">
                  <a:lumMod val="75000"/>
                  <a:lumOff val="25000"/>
                </a:prstClr>
              </a:solidFill>
            </a:endParaRPr>
          </a:p>
          <a:p>
            <a:pPr algn="ctr"/>
            <a:r>
              <a:rPr lang="ja-JP" altLang="en-US" sz="1400" dirty="0">
                <a:solidFill>
                  <a:prstClr val="black">
                    <a:lumMod val="75000"/>
                    <a:lumOff val="25000"/>
                  </a:prstClr>
                </a:solidFill>
              </a:rPr>
              <a:t>（マイクロコンテンツ化）</a:t>
            </a:r>
          </a:p>
        </p:txBody>
      </p:sp>
      <p:sp>
        <p:nvSpPr>
          <p:cNvPr id="12" name="角丸四角形 11"/>
          <p:cNvSpPr/>
          <p:nvPr/>
        </p:nvSpPr>
        <p:spPr>
          <a:xfrm>
            <a:off x="7897738" y="3516173"/>
            <a:ext cx="1980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辞書・典拠・</a:t>
            </a:r>
            <a:endParaRPr lang="en-US" altLang="ja-JP" sz="1400" dirty="0">
              <a:solidFill>
                <a:prstClr val="black">
                  <a:lumMod val="75000"/>
                  <a:lumOff val="25000"/>
                </a:prstClr>
              </a:solidFill>
            </a:endParaRPr>
          </a:p>
          <a:p>
            <a:pPr algn="ctr"/>
            <a:r>
              <a:rPr lang="ja-JP" altLang="en-US" sz="1400" dirty="0">
                <a:solidFill>
                  <a:prstClr val="black">
                    <a:lumMod val="75000"/>
                    <a:lumOff val="25000"/>
                  </a:prstClr>
                </a:solidFill>
              </a:rPr>
              <a:t>シソーラス類の作成</a:t>
            </a:r>
          </a:p>
        </p:txBody>
      </p:sp>
      <p:sp>
        <p:nvSpPr>
          <p:cNvPr id="13" name="角丸四角形 12"/>
          <p:cNvSpPr/>
          <p:nvPr/>
        </p:nvSpPr>
        <p:spPr>
          <a:xfrm>
            <a:off x="3904857" y="1871986"/>
            <a:ext cx="4500000" cy="1152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ja-JP" altLang="en-US" sz="1400" dirty="0">
                <a:solidFill>
                  <a:prstClr val="black">
                    <a:lumMod val="75000"/>
                    <a:lumOff val="25000"/>
                  </a:prstClr>
                </a:solidFill>
              </a:rPr>
              <a:t>付加価値情報付け・情報間の関連付け</a:t>
            </a:r>
          </a:p>
        </p:txBody>
      </p:sp>
      <p:sp>
        <p:nvSpPr>
          <p:cNvPr id="16" name="正方形/長方形 15"/>
          <p:cNvSpPr/>
          <p:nvPr/>
        </p:nvSpPr>
        <p:spPr>
          <a:xfrm>
            <a:off x="5546049" y="2237723"/>
            <a:ext cx="126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リサーチ・ナビ</a:t>
            </a:r>
          </a:p>
        </p:txBody>
      </p:sp>
      <p:sp>
        <p:nvSpPr>
          <p:cNvPr id="17" name="正方形/長方形 16"/>
          <p:cNvSpPr/>
          <p:nvPr/>
        </p:nvSpPr>
        <p:spPr>
          <a:xfrm>
            <a:off x="4088826" y="2236324"/>
            <a:ext cx="126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レファ協</a:t>
            </a:r>
          </a:p>
        </p:txBody>
      </p:sp>
      <p:sp>
        <p:nvSpPr>
          <p:cNvPr id="19" name="正方形/長方形 18"/>
          <p:cNvSpPr/>
          <p:nvPr/>
        </p:nvSpPr>
        <p:spPr>
          <a:xfrm>
            <a:off x="2559844" y="4253851"/>
            <a:ext cx="108000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書誌情報</a:t>
            </a:r>
          </a:p>
        </p:txBody>
      </p:sp>
      <p:sp>
        <p:nvSpPr>
          <p:cNvPr id="20" name="正方形/長方形 19"/>
          <p:cNvSpPr/>
          <p:nvPr/>
        </p:nvSpPr>
        <p:spPr>
          <a:xfrm>
            <a:off x="3848902" y="4253851"/>
            <a:ext cx="1080000" cy="288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目次情報</a:t>
            </a:r>
          </a:p>
        </p:txBody>
      </p:sp>
      <p:sp>
        <p:nvSpPr>
          <p:cNvPr id="22" name="正方形/長方形 21"/>
          <p:cNvSpPr/>
          <p:nvPr/>
        </p:nvSpPr>
        <p:spPr>
          <a:xfrm>
            <a:off x="6982884" y="2236324"/>
            <a:ext cx="126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dirty="0">
                <a:solidFill>
                  <a:prstClr val="black">
                    <a:lumMod val="75000"/>
                    <a:lumOff val="25000"/>
                  </a:prstClr>
                </a:solidFill>
              </a:rPr>
              <a:t>Web NDLA</a:t>
            </a:r>
            <a:endParaRPr lang="ja-JP" altLang="en-US" sz="1200" dirty="0">
              <a:solidFill>
                <a:prstClr val="black">
                  <a:lumMod val="75000"/>
                  <a:lumOff val="25000"/>
                </a:prstClr>
              </a:solidFill>
            </a:endParaRPr>
          </a:p>
        </p:txBody>
      </p:sp>
      <p:sp>
        <p:nvSpPr>
          <p:cNvPr id="24" name="正方形/長方形 23"/>
          <p:cNvSpPr/>
          <p:nvPr/>
        </p:nvSpPr>
        <p:spPr>
          <a:xfrm>
            <a:off x="6982884" y="2608811"/>
            <a:ext cx="1260000" cy="288000"/>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dirty="0">
                <a:solidFill>
                  <a:prstClr val="black">
                    <a:lumMod val="75000"/>
                    <a:lumOff val="25000"/>
                  </a:prstClr>
                </a:solidFill>
              </a:rPr>
              <a:t>Wikipedia</a:t>
            </a:r>
            <a:endParaRPr lang="ja-JP" altLang="en-US" sz="1200" dirty="0">
              <a:solidFill>
                <a:prstClr val="black">
                  <a:lumMod val="75000"/>
                  <a:lumOff val="25000"/>
                </a:prstClr>
              </a:solidFill>
            </a:endParaRPr>
          </a:p>
        </p:txBody>
      </p:sp>
      <p:sp>
        <p:nvSpPr>
          <p:cNvPr id="26" name="正方形/長方形 25"/>
          <p:cNvSpPr/>
          <p:nvPr/>
        </p:nvSpPr>
        <p:spPr>
          <a:xfrm>
            <a:off x="8599350" y="818828"/>
            <a:ext cx="1440000" cy="288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レファ受理処理</a:t>
            </a:r>
          </a:p>
        </p:txBody>
      </p:sp>
      <p:sp>
        <p:nvSpPr>
          <p:cNvPr id="27" name="正方形/長方形 26"/>
          <p:cNvSpPr/>
          <p:nvPr/>
        </p:nvSpPr>
        <p:spPr>
          <a:xfrm>
            <a:off x="8599350" y="1196922"/>
            <a:ext cx="1440000" cy="43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利用者サービス</a:t>
            </a:r>
            <a:endParaRPr lang="en-US" altLang="ja-JP" sz="1200" dirty="0">
              <a:solidFill>
                <a:prstClr val="black">
                  <a:lumMod val="75000"/>
                  <a:lumOff val="25000"/>
                </a:prstClr>
              </a:solidFill>
            </a:endParaRPr>
          </a:p>
          <a:p>
            <a:pPr algn="ctr"/>
            <a:r>
              <a:rPr lang="ja-JP" altLang="en-US" sz="1200" dirty="0">
                <a:solidFill>
                  <a:prstClr val="black">
                    <a:lumMod val="75000"/>
                    <a:lumOff val="25000"/>
                  </a:prstClr>
                </a:solidFill>
              </a:rPr>
              <a:t>基盤システム</a:t>
            </a:r>
          </a:p>
        </p:txBody>
      </p:sp>
      <p:sp>
        <p:nvSpPr>
          <p:cNvPr id="28" name="正方形/長方形 27"/>
          <p:cNvSpPr/>
          <p:nvPr/>
        </p:nvSpPr>
        <p:spPr>
          <a:xfrm>
            <a:off x="2300514" y="6079357"/>
            <a:ext cx="1368000" cy="3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電子ジャーナル</a:t>
            </a:r>
          </a:p>
        </p:txBody>
      </p:sp>
      <p:sp>
        <p:nvSpPr>
          <p:cNvPr id="29" name="正方形/長方形 28"/>
          <p:cNvSpPr/>
          <p:nvPr/>
        </p:nvSpPr>
        <p:spPr>
          <a:xfrm>
            <a:off x="3752536" y="6017301"/>
            <a:ext cx="1152000" cy="432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solidFill>
                  <a:prstClr val="black">
                    <a:lumMod val="75000"/>
                    <a:lumOff val="25000"/>
                  </a:prstClr>
                </a:solidFill>
              </a:rPr>
              <a:t>出版社の</a:t>
            </a:r>
            <a:endParaRPr lang="en-US" altLang="ja-JP" sz="1200" dirty="0">
              <a:solidFill>
                <a:prstClr val="black">
                  <a:lumMod val="75000"/>
                  <a:lumOff val="25000"/>
                </a:prstClr>
              </a:solidFill>
            </a:endParaRPr>
          </a:p>
          <a:p>
            <a:pPr algn="ctr"/>
            <a:r>
              <a:rPr lang="ja-JP" altLang="en-US" sz="1200" dirty="0">
                <a:solidFill>
                  <a:prstClr val="black">
                    <a:lumMod val="75000"/>
                    <a:lumOff val="25000"/>
                  </a:prstClr>
                </a:solidFill>
              </a:rPr>
              <a:t>目次情報 等</a:t>
            </a:r>
          </a:p>
        </p:txBody>
      </p:sp>
      <p:sp>
        <p:nvSpPr>
          <p:cNvPr id="30" name="角丸四角形 29"/>
          <p:cNvSpPr/>
          <p:nvPr/>
        </p:nvSpPr>
        <p:spPr>
          <a:xfrm>
            <a:off x="3904857" y="921223"/>
            <a:ext cx="3852000" cy="576000"/>
          </a:xfrm>
          <a:prstGeom prst="round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r>
              <a:rPr lang="ja-JP" altLang="en-US" sz="1400" dirty="0">
                <a:solidFill>
                  <a:prstClr val="black">
                    <a:lumMod val="75000"/>
                    <a:lumOff val="25000"/>
                  </a:prstClr>
                </a:solidFill>
              </a:rPr>
              <a:t>文献・ウェブ</a:t>
            </a:r>
            <a:endParaRPr lang="en-US" altLang="ja-JP" sz="1400" dirty="0">
              <a:solidFill>
                <a:prstClr val="black">
                  <a:lumMod val="75000"/>
                  <a:lumOff val="25000"/>
                </a:prstClr>
              </a:solidFill>
            </a:endParaRPr>
          </a:p>
          <a:p>
            <a:r>
              <a:rPr lang="ja-JP" altLang="en-US" sz="1400" dirty="0">
                <a:solidFill>
                  <a:prstClr val="black">
                    <a:lumMod val="75000"/>
                    <a:lumOff val="25000"/>
                  </a:prstClr>
                </a:solidFill>
              </a:rPr>
              <a:t>情報サイト</a:t>
            </a:r>
          </a:p>
        </p:txBody>
      </p:sp>
      <p:sp>
        <p:nvSpPr>
          <p:cNvPr id="32" name="正方形/長方形 31"/>
          <p:cNvSpPr/>
          <p:nvPr/>
        </p:nvSpPr>
        <p:spPr>
          <a:xfrm>
            <a:off x="5274022" y="1021699"/>
            <a:ext cx="2340000" cy="39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　　　　　　　　遠隔用</a:t>
            </a:r>
            <a:r>
              <a:rPr lang="en-US" altLang="ja-JP" sz="1200" dirty="0">
                <a:solidFill>
                  <a:prstClr val="black">
                    <a:lumMod val="75000"/>
                    <a:lumOff val="25000"/>
                  </a:prstClr>
                </a:solidFill>
              </a:rPr>
              <a:t>IF</a:t>
            </a:r>
            <a:endParaRPr lang="ja-JP" altLang="en-US" sz="1200" dirty="0">
              <a:solidFill>
                <a:prstClr val="black">
                  <a:lumMod val="75000"/>
                  <a:lumOff val="25000"/>
                </a:prstClr>
              </a:solidFill>
            </a:endParaRPr>
          </a:p>
        </p:txBody>
      </p:sp>
      <p:sp>
        <p:nvSpPr>
          <p:cNvPr id="31" name="正方形/長方形 30"/>
          <p:cNvSpPr/>
          <p:nvPr/>
        </p:nvSpPr>
        <p:spPr>
          <a:xfrm>
            <a:off x="5369775" y="1075315"/>
            <a:ext cx="108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来館用</a:t>
            </a:r>
            <a:r>
              <a:rPr lang="en-US" altLang="ja-JP" sz="1200" dirty="0">
                <a:solidFill>
                  <a:prstClr val="black">
                    <a:lumMod val="75000"/>
                    <a:lumOff val="25000"/>
                  </a:prstClr>
                </a:solidFill>
              </a:rPr>
              <a:t>IF</a:t>
            </a:r>
            <a:endParaRPr lang="ja-JP" altLang="en-US" sz="1200" dirty="0">
              <a:solidFill>
                <a:prstClr val="black">
                  <a:lumMod val="75000"/>
                  <a:lumOff val="25000"/>
                </a:prstClr>
              </a:solidFill>
            </a:endParaRPr>
          </a:p>
        </p:txBody>
      </p:sp>
      <p:sp>
        <p:nvSpPr>
          <p:cNvPr id="33" name="正方形/長方形 32"/>
          <p:cNvSpPr/>
          <p:nvPr/>
        </p:nvSpPr>
        <p:spPr>
          <a:xfrm>
            <a:off x="3845174" y="3884735"/>
            <a:ext cx="108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solidFill>
                  <a:prstClr val="black">
                    <a:lumMod val="75000"/>
                    <a:lumOff val="25000"/>
                  </a:prstClr>
                </a:solidFill>
              </a:rPr>
              <a:t>デジコレ</a:t>
            </a:r>
          </a:p>
        </p:txBody>
      </p:sp>
      <p:sp>
        <p:nvSpPr>
          <p:cNvPr id="34" name="正方形/長方形 33"/>
          <p:cNvSpPr/>
          <p:nvPr/>
        </p:nvSpPr>
        <p:spPr>
          <a:xfrm>
            <a:off x="2559844" y="3877503"/>
            <a:ext cx="1080000" cy="28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200" dirty="0">
                <a:solidFill>
                  <a:prstClr val="black">
                    <a:lumMod val="75000"/>
                    <a:lumOff val="25000"/>
                  </a:prstClr>
                </a:solidFill>
              </a:rPr>
              <a:t>Cataloging</a:t>
            </a:r>
            <a:endParaRPr lang="ja-JP" altLang="en-US" sz="1200" dirty="0">
              <a:solidFill>
                <a:prstClr val="black">
                  <a:lumMod val="75000"/>
                  <a:lumOff val="25000"/>
                </a:prstClr>
              </a:solidFill>
            </a:endParaRPr>
          </a:p>
        </p:txBody>
      </p:sp>
      <p:cxnSp>
        <p:nvCxnSpPr>
          <p:cNvPr id="36" name="直線矢印コネクタ 35"/>
          <p:cNvCxnSpPr>
            <a:stCxn id="28" idx="0"/>
            <a:endCxn id="7" idx="2"/>
          </p:cNvCxnSpPr>
          <p:nvPr/>
        </p:nvCxnSpPr>
        <p:spPr>
          <a:xfrm flipV="1">
            <a:off x="2984514" y="5829917"/>
            <a:ext cx="414000" cy="24944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29" idx="0"/>
            <a:endCxn id="7" idx="2"/>
          </p:cNvCxnSpPr>
          <p:nvPr/>
        </p:nvCxnSpPr>
        <p:spPr>
          <a:xfrm flipH="1" flipV="1">
            <a:off x="3398514" y="5829917"/>
            <a:ext cx="930022" cy="18738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26" idx="1"/>
            <a:endCxn id="30" idx="3"/>
          </p:cNvCxnSpPr>
          <p:nvPr/>
        </p:nvCxnSpPr>
        <p:spPr>
          <a:xfrm flipH="1">
            <a:off x="7756858" y="962829"/>
            <a:ext cx="842493" cy="246395"/>
          </a:xfrm>
          <a:prstGeom prst="straightConnector1">
            <a:avLst/>
          </a:prstGeom>
          <a:ln w="38100">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7" idx="1"/>
            <a:endCxn id="30" idx="3"/>
          </p:cNvCxnSpPr>
          <p:nvPr/>
        </p:nvCxnSpPr>
        <p:spPr>
          <a:xfrm flipH="1" flipV="1">
            <a:off x="7756858" y="1209224"/>
            <a:ext cx="842493" cy="203699"/>
          </a:xfrm>
          <a:prstGeom prst="straightConnector1">
            <a:avLst/>
          </a:prstGeom>
          <a:ln w="38100">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2152650" y="2753721"/>
            <a:ext cx="1589572" cy="338554"/>
          </a:xfrm>
          <a:prstGeom prst="rect">
            <a:avLst/>
          </a:prstGeom>
          <a:noFill/>
        </p:spPr>
        <p:txBody>
          <a:bodyPr wrap="square" rtlCol="0">
            <a:spAutoFit/>
          </a:bodyPr>
          <a:lstStyle/>
          <a:p>
            <a:r>
              <a:rPr lang="ja-JP" altLang="en-US" sz="1600" dirty="0">
                <a:solidFill>
                  <a:prstClr val="black">
                    <a:lumMod val="75000"/>
                    <a:lumOff val="25000"/>
                  </a:prstClr>
                </a:solidFill>
              </a:rPr>
              <a:t>創造活動</a:t>
            </a:r>
          </a:p>
        </p:txBody>
      </p:sp>
      <p:sp>
        <p:nvSpPr>
          <p:cNvPr id="76" name="テキスト ボックス 75"/>
          <p:cNvSpPr txBox="1"/>
          <p:nvPr/>
        </p:nvSpPr>
        <p:spPr>
          <a:xfrm>
            <a:off x="2146093" y="3193290"/>
            <a:ext cx="1589572" cy="338554"/>
          </a:xfrm>
          <a:prstGeom prst="rect">
            <a:avLst/>
          </a:prstGeom>
          <a:noFill/>
        </p:spPr>
        <p:txBody>
          <a:bodyPr wrap="square" rtlCol="0">
            <a:spAutoFit/>
          </a:bodyPr>
          <a:lstStyle/>
          <a:p>
            <a:r>
              <a:rPr lang="ja-JP" altLang="en-US" sz="1600" dirty="0">
                <a:solidFill>
                  <a:prstClr val="black">
                    <a:lumMod val="75000"/>
                    <a:lumOff val="25000"/>
                  </a:prstClr>
                </a:solidFill>
              </a:rPr>
              <a:t>創造活動支援</a:t>
            </a:r>
          </a:p>
        </p:txBody>
      </p:sp>
      <p:cxnSp>
        <p:nvCxnSpPr>
          <p:cNvPr id="78" name="直線コネクタ 77"/>
          <p:cNvCxnSpPr/>
          <p:nvPr/>
        </p:nvCxnSpPr>
        <p:spPr>
          <a:xfrm>
            <a:off x="2146834" y="3149821"/>
            <a:ext cx="6739233" cy="0"/>
          </a:xfrm>
          <a:prstGeom prst="line">
            <a:avLst/>
          </a:prstGeom>
          <a:ln w="571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4" name="円柱 13"/>
          <p:cNvSpPr/>
          <p:nvPr/>
        </p:nvSpPr>
        <p:spPr>
          <a:xfrm>
            <a:off x="6334085" y="4063444"/>
            <a:ext cx="1152000" cy="540000"/>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統合目次</a:t>
            </a:r>
            <a:r>
              <a:rPr lang="en-US" altLang="ja-JP" sz="1200" dirty="0">
                <a:solidFill>
                  <a:prstClr val="black">
                    <a:lumMod val="75000"/>
                    <a:lumOff val="25000"/>
                  </a:prstClr>
                </a:solidFill>
              </a:rPr>
              <a:t>DB</a:t>
            </a:r>
            <a:endParaRPr lang="ja-JP" altLang="en-US" sz="1200" dirty="0">
              <a:solidFill>
                <a:prstClr val="black">
                  <a:lumMod val="75000"/>
                  <a:lumOff val="25000"/>
                </a:prstClr>
              </a:solidFill>
            </a:endParaRPr>
          </a:p>
        </p:txBody>
      </p:sp>
      <p:sp>
        <p:nvSpPr>
          <p:cNvPr id="43" name="円柱 42"/>
          <p:cNvSpPr/>
          <p:nvPr/>
        </p:nvSpPr>
        <p:spPr>
          <a:xfrm>
            <a:off x="8315722" y="4063444"/>
            <a:ext cx="1152000" cy="540000"/>
          </a:xfrm>
          <a:prstGeom prst="ca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200" dirty="0">
                <a:solidFill>
                  <a:prstClr val="black">
                    <a:lumMod val="75000"/>
                    <a:lumOff val="25000"/>
                  </a:prstClr>
                </a:solidFill>
              </a:rPr>
              <a:t>統合典拠</a:t>
            </a:r>
            <a:r>
              <a:rPr lang="en-US" altLang="ja-JP" sz="1200" dirty="0">
                <a:solidFill>
                  <a:prstClr val="black">
                    <a:lumMod val="75000"/>
                    <a:lumOff val="25000"/>
                  </a:prstClr>
                </a:solidFill>
              </a:rPr>
              <a:t>DB</a:t>
            </a:r>
            <a:endParaRPr lang="ja-JP" altLang="en-US" sz="1200" dirty="0">
              <a:solidFill>
                <a:prstClr val="black">
                  <a:lumMod val="75000"/>
                  <a:lumOff val="25000"/>
                </a:prstClr>
              </a:solidFill>
            </a:endParaRPr>
          </a:p>
        </p:txBody>
      </p:sp>
      <p:sp>
        <p:nvSpPr>
          <p:cNvPr id="45" name="正方形/長方形 44"/>
          <p:cNvSpPr/>
          <p:nvPr/>
        </p:nvSpPr>
        <p:spPr>
          <a:xfrm>
            <a:off x="4618611" y="2508468"/>
            <a:ext cx="1080000" cy="43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900" dirty="0">
                <a:solidFill>
                  <a:prstClr val="black">
                    <a:lumMod val="75000"/>
                    <a:lumOff val="25000"/>
                  </a:prstClr>
                </a:solidFill>
              </a:rPr>
              <a:t>主題にもとづく</a:t>
            </a:r>
            <a:endParaRPr lang="en-US" altLang="ja-JP" sz="900" dirty="0">
              <a:solidFill>
                <a:prstClr val="black">
                  <a:lumMod val="75000"/>
                  <a:lumOff val="25000"/>
                </a:prstClr>
              </a:solidFill>
            </a:endParaRPr>
          </a:p>
          <a:p>
            <a:pPr algn="ctr"/>
            <a:r>
              <a:rPr lang="ja-JP" altLang="en-US" sz="1200" dirty="0">
                <a:solidFill>
                  <a:prstClr val="black">
                    <a:lumMod val="75000"/>
                    <a:lumOff val="25000"/>
                  </a:prstClr>
                </a:solidFill>
              </a:rPr>
              <a:t>付加情報</a:t>
            </a:r>
          </a:p>
        </p:txBody>
      </p:sp>
      <p:sp>
        <p:nvSpPr>
          <p:cNvPr id="15" name="右カーブ矢印 14"/>
          <p:cNvSpPr/>
          <p:nvPr/>
        </p:nvSpPr>
        <p:spPr>
          <a:xfrm rot="1413335">
            <a:off x="4105074" y="2642279"/>
            <a:ext cx="310386" cy="843147"/>
          </a:xfrm>
          <a:prstGeom prst="curvedRightArrow">
            <a:avLst>
              <a:gd name="adj1" fmla="val 43314"/>
              <a:gd name="adj2" fmla="val 84709"/>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18" name="テキスト ボックス 17"/>
          <p:cNvSpPr txBox="1"/>
          <p:nvPr/>
        </p:nvSpPr>
        <p:spPr>
          <a:xfrm>
            <a:off x="3466223" y="3027940"/>
            <a:ext cx="2567644" cy="307777"/>
          </a:xfrm>
          <a:prstGeom prst="rect">
            <a:avLst/>
          </a:prstGeom>
          <a:noFill/>
        </p:spPr>
        <p:txBody>
          <a:bodyPr wrap="square" rtlCol="0">
            <a:spAutoFit/>
          </a:bodyPr>
          <a:lstStyle/>
          <a:p>
            <a:r>
              <a:rPr lang="ja-JP" altLang="en-US" sz="1400" b="1" dirty="0">
                <a:solidFill>
                  <a:srgbClr val="FF0066"/>
                </a:solidFill>
              </a:rPr>
              <a:t>主題情報と書誌情報の融合</a:t>
            </a:r>
          </a:p>
        </p:txBody>
      </p:sp>
      <p:sp>
        <p:nvSpPr>
          <p:cNvPr id="21" name="右矢印 20"/>
          <p:cNvSpPr/>
          <p:nvPr/>
        </p:nvSpPr>
        <p:spPr>
          <a:xfrm>
            <a:off x="4992866" y="4218088"/>
            <a:ext cx="1215251" cy="226686"/>
          </a:xfrm>
          <a:prstGeom prst="rightArrow">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7" name="テキスト ボックス 46"/>
          <p:cNvSpPr txBox="1"/>
          <p:nvPr/>
        </p:nvSpPr>
        <p:spPr>
          <a:xfrm>
            <a:off x="4907922" y="4463515"/>
            <a:ext cx="2567644" cy="523220"/>
          </a:xfrm>
          <a:prstGeom prst="rect">
            <a:avLst/>
          </a:prstGeom>
          <a:noFill/>
        </p:spPr>
        <p:txBody>
          <a:bodyPr wrap="square" rtlCol="0">
            <a:spAutoFit/>
          </a:bodyPr>
          <a:lstStyle/>
          <a:p>
            <a:r>
              <a:rPr lang="ja-JP" altLang="en-US" sz="1400" b="1" dirty="0">
                <a:solidFill>
                  <a:srgbClr val="FF0066"/>
                </a:solidFill>
              </a:rPr>
              <a:t>目次情報の統合・組織化</a:t>
            </a:r>
            <a:endParaRPr lang="en-US" altLang="ja-JP" sz="1400" b="1" dirty="0">
              <a:solidFill>
                <a:srgbClr val="FF0066"/>
              </a:solidFill>
            </a:endParaRPr>
          </a:p>
          <a:p>
            <a:r>
              <a:rPr lang="ja-JP" altLang="en-US" sz="1400" b="1" dirty="0">
                <a:solidFill>
                  <a:srgbClr val="FF0066"/>
                </a:solidFill>
              </a:rPr>
              <a:t>　⇒著作単位の管理へ</a:t>
            </a:r>
          </a:p>
        </p:txBody>
      </p:sp>
      <p:sp>
        <p:nvSpPr>
          <p:cNvPr id="49" name="右カーブ矢印 48"/>
          <p:cNvSpPr/>
          <p:nvPr/>
        </p:nvSpPr>
        <p:spPr>
          <a:xfrm rot="20890064" flipH="1">
            <a:off x="8415627" y="2287485"/>
            <a:ext cx="335243" cy="1181057"/>
          </a:xfrm>
          <a:prstGeom prst="curvedRightArrow">
            <a:avLst>
              <a:gd name="adj1" fmla="val 43314"/>
              <a:gd name="adj2" fmla="val 84709"/>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50" name="テキスト ボックス 49"/>
          <p:cNvSpPr txBox="1"/>
          <p:nvPr/>
        </p:nvSpPr>
        <p:spPr>
          <a:xfrm>
            <a:off x="8580206" y="2100999"/>
            <a:ext cx="1623127" cy="523220"/>
          </a:xfrm>
          <a:prstGeom prst="rect">
            <a:avLst/>
          </a:prstGeom>
          <a:noFill/>
        </p:spPr>
        <p:txBody>
          <a:bodyPr wrap="square" rtlCol="0">
            <a:spAutoFit/>
          </a:bodyPr>
          <a:lstStyle/>
          <a:p>
            <a:r>
              <a:rPr lang="ja-JP" altLang="en-US" sz="1400" b="1" dirty="0">
                <a:solidFill>
                  <a:srgbClr val="FF0066"/>
                </a:solidFill>
              </a:rPr>
              <a:t>より広範な</a:t>
            </a:r>
            <a:endParaRPr lang="en-US" altLang="ja-JP" sz="1400" b="1" dirty="0">
              <a:solidFill>
                <a:srgbClr val="FF0066"/>
              </a:solidFill>
            </a:endParaRPr>
          </a:p>
          <a:p>
            <a:r>
              <a:rPr lang="ja-JP" altLang="en-US" sz="1400" b="1" dirty="0">
                <a:solidFill>
                  <a:srgbClr val="FF0066"/>
                </a:solidFill>
              </a:rPr>
              <a:t>典拠</a:t>
            </a:r>
            <a:r>
              <a:rPr lang="en-US" altLang="ja-JP" sz="1400" b="1" dirty="0">
                <a:solidFill>
                  <a:srgbClr val="FF0066"/>
                </a:solidFill>
              </a:rPr>
              <a:t>DB</a:t>
            </a:r>
            <a:r>
              <a:rPr lang="ja-JP" altLang="en-US" sz="1400" b="1" dirty="0">
                <a:solidFill>
                  <a:srgbClr val="FF0066"/>
                </a:solidFill>
              </a:rPr>
              <a:t>の構築</a:t>
            </a:r>
          </a:p>
        </p:txBody>
      </p:sp>
      <p:sp>
        <p:nvSpPr>
          <p:cNvPr id="54" name="右カーブ矢印 53"/>
          <p:cNvSpPr/>
          <p:nvPr/>
        </p:nvSpPr>
        <p:spPr>
          <a:xfrm flipH="1" flipV="1">
            <a:off x="9971721" y="2914602"/>
            <a:ext cx="395537" cy="2395890"/>
          </a:xfrm>
          <a:prstGeom prst="curvedRightArrow">
            <a:avLst>
              <a:gd name="adj1" fmla="val 54379"/>
              <a:gd name="adj2" fmla="val 114839"/>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57" name="テキスト ボックス 56"/>
          <p:cNvSpPr txBox="1"/>
          <p:nvPr/>
        </p:nvSpPr>
        <p:spPr>
          <a:xfrm>
            <a:off x="8530630" y="4832943"/>
            <a:ext cx="2125838" cy="523220"/>
          </a:xfrm>
          <a:prstGeom prst="rect">
            <a:avLst/>
          </a:prstGeom>
          <a:noFill/>
        </p:spPr>
        <p:txBody>
          <a:bodyPr wrap="square" rtlCol="0">
            <a:spAutoFit/>
          </a:bodyPr>
          <a:lstStyle/>
          <a:p>
            <a:r>
              <a:rPr lang="ja-JP" altLang="en-US" sz="1400" b="1" dirty="0">
                <a:solidFill>
                  <a:srgbClr val="FF0066"/>
                </a:solidFill>
              </a:rPr>
              <a:t>活用されることによる</a:t>
            </a:r>
            <a:endParaRPr lang="en-US" altLang="ja-JP" sz="1400" b="1" dirty="0">
              <a:solidFill>
                <a:srgbClr val="FF0066"/>
              </a:solidFill>
            </a:endParaRPr>
          </a:p>
          <a:p>
            <a:r>
              <a:rPr lang="ja-JP" altLang="en-US" sz="1400" b="1" dirty="0">
                <a:solidFill>
                  <a:srgbClr val="FF0066"/>
                </a:solidFill>
              </a:rPr>
              <a:t>フィードバック？</a:t>
            </a:r>
          </a:p>
        </p:txBody>
      </p:sp>
      <p:sp>
        <p:nvSpPr>
          <p:cNvPr id="58" name="右カーブ矢印 57"/>
          <p:cNvSpPr/>
          <p:nvPr/>
        </p:nvSpPr>
        <p:spPr>
          <a:xfrm>
            <a:off x="1848087" y="2437679"/>
            <a:ext cx="364783" cy="1524739"/>
          </a:xfrm>
          <a:prstGeom prst="curvedRightArrow">
            <a:avLst>
              <a:gd name="adj1" fmla="val 59717"/>
              <a:gd name="adj2" fmla="val 125388"/>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60" name="テキスト ボックス 59"/>
          <p:cNvSpPr txBox="1"/>
          <p:nvPr/>
        </p:nvSpPr>
        <p:spPr>
          <a:xfrm>
            <a:off x="1574178" y="2444655"/>
            <a:ext cx="2567644" cy="307777"/>
          </a:xfrm>
          <a:prstGeom prst="rect">
            <a:avLst/>
          </a:prstGeom>
          <a:noFill/>
        </p:spPr>
        <p:txBody>
          <a:bodyPr wrap="square" rtlCol="0">
            <a:spAutoFit/>
          </a:bodyPr>
          <a:lstStyle/>
          <a:p>
            <a:r>
              <a:rPr lang="ja-JP" altLang="en-US" sz="1400" b="1" dirty="0">
                <a:solidFill>
                  <a:srgbClr val="FF0066"/>
                </a:solidFill>
              </a:rPr>
              <a:t>情報の融合 ⇒業務の統合へ</a:t>
            </a:r>
          </a:p>
        </p:txBody>
      </p:sp>
      <p:sp>
        <p:nvSpPr>
          <p:cNvPr id="61" name="右カーブ矢印 60"/>
          <p:cNvSpPr/>
          <p:nvPr/>
        </p:nvSpPr>
        <p:spPr>
          <a:xfrm>
            <a:off x="1848899" y="4165500"/>
            <a:ext cx="364783" cy="1524739"/>
          </a:xfrm>
          <a:prstGeom prst="curvedRightArrow">
            <a:avLst>
              <a:gd name="adj1" fmla="val 59717"/>
              <a:gd name="adj2" fmla="val 125388"/>
              <a:gd name="adj3" fmla="val 25000"/>
            </a:avLst>
          </a:prstGeom>
          <a:solidFill>
            <a:srgbClr val="FF99C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62" name="テキスト ボックス 61"/>
          <p:cNvSpPr txBox="1"/>
          <p:nvPr/>
        </p:nvSpPr>
        <p:spPr>
          <a:xfrm>
            <a:off x="1574178" y="4741888"/>
            <a:ext cx="2567644" cy="307777"/>
          </a:xfrm>
          <a:prstGeom prst="rect">
            <a:avLst/>
          </a:prstGeom>
          <a:noFill/>
        </p:spPr>
        <p:txBody>
          <a:bodyPr wrap="square" rtlCol="0">
            <a:spAutoFit/>
          </a:bodyPr>
          <a:lstStyle/>
          <a:p>
            <a:r>
              <a:rPr lang="ja-JP" altLang="en-US" sz="1400" b="1" dirty="0">
                <a:solidFill>
                  <a:srgbClr val="FF0066"/>
                </a:solidFill>
              </a:rPr>
              <a:t>収集</a:t>
            </a:r>
          </a:p>
        </p:txBody>
      </p:sp>
      <p:sp>
        <p:nvSpPr>
          <p:cNvPr id="63" name="テキスト ボックス 62"/>
          <p:cNvSpPr txBox="1"/>
          <p:nvPr/>
        </p:nvSpPr>
        <p:spPr>
          <a:xfrm>
            <a:off x="5040468" y="6024084"/>
            <a:ext cx="5616000" cy="738664"/>
          </a:xfrm>
          <a:prstGeom prst="rect">
            <a:avLst/>
          </a:prstGeom>
          <a:noFill/>
        </p:spPr>
        <p:txBody>
          <a:bodyPr wrap="square" rtlCol="0">
            <a:spAutoFit/>
          </a:bodyPr>
          <a:lstStyle/>
          <a:p>
            <a:r>
              <a:rPr lang="ja-JP" altLang="en-US" sz="1400" b="1" dirty="0">
                <a:solidFill>
                  <a:srgbClr val="FF0066"/>
                </a:solidFill>
              </a:rPr>
              <a:t>知識の創造（＋統合・組織化） → 収集 → 活用 → 知識の創造 </a:t>
            </a:r>
            <a:r>
              <a:rPr lang="en-US" altLang="ja-JP" sz="1400" b="1" dirty="0">
                <a:solidFill>
                  <a:srgbClr val="FF0066"/>
                </a:solidFill>
              </a:rPr>
              <a:t>…</a:t>
            </a:r>
          </a:p>
          <a:p>
            <a:r>
              <a:rPr lang="ja-JP" altLang="en-US" sz="1400" b="1" dirty="0">
                <a:solidFill>
                  <a:srgbClr val="FF0066"/>
                </a:solidFill>
              </a:rPr>
              <a:t>というサイクルをまわすことで、館内における知識創造活動の</a:t>
            </a:r>
            <a:endParaRPr lang="en-US" altLang="ja-JP" sz="1400" b="1" dirty="0">
              <a:solidFill>
                <a:srgbClr val="FF0066"/>
              </a:solidFill>
            </a:endParaRPr>
          </a:p>
          <a:p>
            <a:r>
              <a:rPr lang="ja-JP" altLang="en-US" sz="1400" b="1" dirty="0">
                <a:solidFill>
                  <a:srgbClr val="FF0066"/>
                </a:solidFill>
              </a:rPr>
              <a:t>合理化を図る</a:t>
            </a:r>
            <a:endParaRPr lang="en-US" altLang="ja-JP" sz="1400" b="1" dirty="0">
              <a:solidFill>
                <a:srgbClr val="FF0066"/>
              </a:solidFill>
            </a:endParaRPr>
          </a:p>
        </p:txBody>
      </p:sp>
    </p:spTree>
    <p:extLst>
      <p:ext uri="{BB962C8B-B14F-4D97-AF65-F5344CB8AC3E}">
        <p14:creationId xmlns:p14="http://schemas.microsoft.com/office/powerpoint/2010/main" val="238391412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5. NDL</a:t>
            </a:r>
            <a:r>
              <a:rPr kumimoji="1" lang="ja-JP" altLang="en-US" dirty="0" smtClean="0"/>
              <a:t>が保有する主題情報まとめ</a:t>
            </a:r>
            <a:r>
              <a:rPr lang="ja-JP" altLang="en-US" dirty="0" smtClean="0"/>
              <a:t>（主なもののみ）</a:t>
            </a:r>
            <a:endParaRPr kumimoji="1" lang="ja-JP" altLang="en-US" dirty="0"/>
          </a:p>
        </p:txBody>
      </p:sp>
      <p:graphicFrame>
        <p:nvGraphicFramePr>
          <p:cNvPr id="4" name="コンテンツ プレースホルダー 3"/>
          <p:cNvGraphicFramePr>
            <a:graphicFrameLocks/>
          </p:cNvGraphicFramePr>
          <p:nvPr>
            <p:extLst/>
          </p:nvPr>
        </p:nvGraphicFramePr>
        <p:xfrm>
          <a:off x="1776000" y="1035406"/>
          <a:ext cx="8640000" cy="2743200"/>
        </p:xfrm>
        <a:graphic>
          <a:graphicData uri="http://schemas.openxmlformats.org/drawingml/2006/table">
            <a:tbl>
              <a:tblPr firstRow="1" bandRow="1">
                <a:tableStyleId>{B301B821-A1FF-4177-AEE7-76D212191A09}</a:tableStyleId>
              </a:tblPr>
              <a:tblGrid>
                <a:gridCol w="2173148"/>
                <a:gridCol w="6466852"/>
              </a:tblGrid>
              <a:tr h="288000">
                <a:tc>
                  <a:txBody>
                    <a:bodyPr/>
                    <a:lstStyle/>
                    <a:p>
                      <a:r>
                        <a:rPr kumimoji="1" lang="ja-JP" altLang="en-US" sz="1400" b="0" dirty="0" smtClean="0">
                          <a:latin typeface="+mn-ea"/>
                          <a:ea typeface="+mn-ea"/>
                        </a:rPr>
                        <a:t>サービス・システム名</a:t>
                      </a:r>
                      <a:endParaRPr kumimoji="1" lang="ja-JP" altLang="en-US" sz="1400" b="0" dirty="0">
                        <a:latin typeface="+mn-ea"/>
                        <a:ea typeface="+mn-ea"/>
                      </a:endParaRPr>
                    </a:p>
                  </a:txBody>
                  <a:tcPr anchor="ctr"/>
                </a:tc>
                <a:tc>
                  <a:txBody>
                    <a:bodyPr/>
                    <a:lstStyle/>
                    <a:p>
                      <a:r>
                        <a:rPr kumimoji="1" lang="ja-JP" altLang="en-US" sz="1400" b="0" dirty="0" smtClean="0">
                          <a:latin typeface="+mn-ea"/>
                          <a:ea typeface="+mn-ea"/>
                        </a:rPr>
                        <a:t>含まれる情報</a:t>
                      </a:r>
                      <a:endParaRPr kumimoji="1" lang="ja-JP" altLang="en-US" sz="1400" b="0" dirty="0">
                        <a:latin typeface="+mn-ea"/>
                        <a:ea typeface="+mn-ea"/>
                      </a:endParaRPr>
                    </a:p>
                  </a:txBody>
                  <a:tcPr anchor="ctr"/>
                </a:tc>
              </a:tr>
              <a:tr h="288000">
                <a:tc gridSpan="2">
                  <a:txBody>
                    <a:bodyPr/>
                    <a:lstStyle/>
                    <a:p>
                      <a:r>
                        <a:rPr kumimoji="1" lang="ja-JP" altLang="en-US" sz="1400" b="0" dirty="0" smtClean="0">
                          <a:solidFill>
                            <a:schemeClr val="tx1">
                              <a:lumMod val="75000"/>
                              <a:lumOff val="25000"/>
                            </a:schemeClr>
                          </a:solidFill>
                          <a:latin typeface="+mn-ea"/>
                          <a:ea typeface="+mn-ea"/>
                        </a:rPr>
                        <a:t>リサーチ・ナビ</a:t>
                      </a:r>
                      <a:endParaRPr kumimoji="1" lang="ja-JP" altLang="en-US" sz="1400" b="0" dirty="0">
                        <a:solidFill>
                          <a:schemeClr val="tx1">
                            <a:lumMod val="75000"/>
                            <a:lumOff val="25000"/>
                          </a:schemeClr>
                        </a:solidFill>
                        <a:latin typeface="+mn-ea"/>
                        <a:ea typeface="+mn-ea"/>
                      </a:endParaRPr>
                    </a:p>
                  </a:txBody>
                  <a:tcPr anchor="ctr">
                    <a:solidFill>
                      <a:schemeClr val="accent1">
                        <a:lumMod val="20000"/>
                        <a:lumOff val="80000"/>
                      </a:schemeClr>
                    </a:solidFill>
                  </a:tcPr>
                </a:tc>
                <a:tc hMerge="1">
                  <a:txBody>
                    <a:bodyPr/>
                    <a:lstStyle/>
                    <a:p>
                      <a:endParaRPr kumimoji="1" lang="ja-JP" altLang="en-US"/>
                    </a:p>
                  </a:txBody>
                  <a:tcPr/>
                </a:tc>
              </a:tr>
              <a:tr h="288000">
                <a:tc>
                  <a:txBody>
                    <a:bodyPr/>
                    <a:lstStyle/>
                    <a:p>
                      <a:r>
                        <a:rPr kumimoji="1" lang="ja-JP" altLang="en-US" sz="1400" b="0" dirty="0" smtClean="0">
                          <a:solidFill>
                            <a:schemeClr val="tx1">
                              <a:lumMod val="75000"/>
                              <a:lumOff val="25000"/>
                            </a:schemeClr>
                          </a:solidFill>
                          <a:latin typeface="+mn-ea"/>
                          <a:ea typeface="+mn-ea"/>
                        </a:rPr>
                        <a:t>調べ方案内</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各主題の調べ物に役立つ参考資料・ウェブサイトとその解説</a:t>
                      </a:r>
                      <a:endParaRPr kumimoji="1" lang="ja-JP" altLang="en-US" sz="1400" b="0" dirty="0">
                        <a:solidFill>
                          <a:schemeClr val="tx1">
                            <a:lumMod val="75000"/>
                            <a:lumOff val="25000"/>
                          </a:schemeClr>
                        </a:solidFill>
                        <a:latin typeface="+mn-ea"/>
                        <a:ea typeface="+mn-ea"/>
                      </a:endParaRPr>
                    </a:p>
                  </a:txBody>
                  <a:tcPr anchor="ctr">
                    <a:noFill/>
                  </a:tcPr>
                </a:tc>
              </a:tr>
              <a:tr h="288000">
                <a:tc>
                  <a:txBody>
                    <a:bodyPr/>
                    <a:lstStyle/>
                    <a:p>
                      <a:r>
                        <a:rPr kumimoji="1" lang="ja-JP" altLang="en-US" sz="1400" b="0" dirty="0" smtClean="0">
                          <a:solidFill>
                            <a:schemeClr val="tx1">
                              <a:lumMod val="75000"/>
                              <a:lumOff val="25000"/>
                            </a:schemeClr>
                          </a:solidFill>
                          <a:latin typeface="+mn-ea"/>
                          <a:ea typeface="+mn-ea"/>
                        </a:rPr>
                        <a:t>主題書誌</a:t>
                      </a:r>
                      <a:r>
                        <a:rPr kumimoji="1" lang="en-US" altLang="ja-JP" sz="1400" b="0" dirty="0" smtClean="0">
                          <a:solidFill>
                            <a:schemeClr val="tx1">
                              <a:lumMod val="75000"/>
                              <a:lumOff val="25000"/>
                            </a:schemeClr>
                          </a:solidFill>
                          <a:latin typeface="+mn-ea"/>
                          <a:ea typeface="+mn-ea"/>
                        </a:rPr>
                        <a:t>DB</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参考資料の内容情報（解題、目次、独自分類、掲載人名 等）</a:t>
                      </a:r>
                      <a:endParaRPr kumimoji="1" lang="ja-JP" altLang="en-US" sz="1400" b="0" dirty="0">
                        <a:solidFill>
                          <a:schemeClr val="tx1">
                            <a:lumMod val="75000"/>
                            <a:lumOff val="25000"/>
                          </a:schemeClr>
                        </a:solidFill>
                        <a:latin typeface="+mn-ea"/>
                        <a:ea typeface="+mn-ea"/>
                      </a:endParaRPr>
                    </a:p>
                  </a:txBody>
                  <a:tcPr anchor="ctr">
                    <a:noFill/>
                  </a:tcPr>
                </a:tc>
              </a:tr>
              <a:tr h="288000">
                <a:tc gridSpan="2">
                  <a:txBody>
                    <a:bodyPr/>
                    <a:lstStyle/>
                    <a:p>
                      <a:r>
                        <a:rPr kumimoji="1" lang="ja-JP" altLang="en-US" sz="1400" b="0" dirty="0" smtClean="0">
                          <a:solidFill>
                            <a:schemeClr val="tx1">
                              <a:lumMod val="75000"/>
                              <a:lumOff val="25000"/>
                            </a:schemeClr>
                          </a:solidFill>
                          <a:latin typeface="+mn-ea"/>
                          <a:ea typeface="+mn-ea"/>
                        </a:rPr>
                        <a:t>レファレンス協同データベース</a:t>
                      </a:r>
                      <a:endParaRPr kumimoji="1" lang="ja-JP" altLang="en-US" sz="1400" b="0" dirty="0">
                        <a:solidFill>
                          <a:schemeClr val="tx1">
                            <a:lumMod val="75000"/>
                            <a:lumOff val="25000"/>
                          </a:schemeClr>
                        </a:solidFill>
                        <a:latin typeface="+mn-ea"/>
                        <a:ea typeface="+mn-ea"/>
                      </a:endParaRPr>
                    </a:p>
                  </a:txBody>
                  <a:tcPr anchor="ctr">
                    <a:solidFill>
                      <a:schemeClr val="accent1">
                        <a:lumMod val="20000"/>
                        <a:lumOff val="80000"/>
                      </a:schemeClr>
                    </a:solidFill>
                  </a:tcPr>
                </a:tc>
                <a:tc hMerge="1">
                  <a:txBody>
                    <a:bodyPr/>
                    <a:lstStyle/>
                    <a:p>
                      <a:endParaRPr kumimoji="1" lang="ja-JP" altLang="en-US"/>
                    </a:p>
                  </a:txBody>
                  <a:tcPr/>
                </a:tc>
              </a:tr>
              <a:tr h="288000">
                <a:tc>
                  <a:txBody>
                    <a:bodyPr/>
                    <a:lstStyle/>
                    <a:p>
                      <a:r>
                        <a:rPr kumimoji="1" lang="ja-JP" altLang="en-US" sz="1400" b="0" dirty="0" smtClean="0">
                          <a:solidFill>
                            <a:schemeClr val="tx1">
                              <a:lumMod val="75000"/>
                              <a:lumOff val="25000"/>
                            </a:schemeClr>
                          </a:solidFill>
                          <a:latin typeface="+mn-ea"/>
                          <a:ea typeface="+mn-ea"/>
                        </a:rPr>
                        <a:t>レファレンス事例</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レファレンスの</a:t>
                      </a:r>
                      <a:r>
                        <a:rPr kumimoji="1" lang="en-US" altLang="ja-JP" sz="1400" b="0" dirty="0" smtClean="0">
                          <a:solidFill>
                            <a:schemeClr val="tx1">
                              <a:lumMod val="75000"/>
                              <a:lumOff val="25000"/>
                            </a:schemeClr>
                          </a:solidFill>
                          <a:latin typeface="+mn-ea"/>
                          <a:ea typeface="+mn-ea"/>
                        </a:rPr>
                        <a:t>Q&amp;A</a:t>
                      </a:r>
                      <a:r>
                        <a:rPr kumimoji="1" lang="ja-JP" altLang="en-US" sz="1400" b="0" dirty="0" err="1" smtClean="0">
                          <a:solidFill>
                            <a:schemeClr val="tx1">
                              <a:lumMod val="75000"/>
                              <a:lumOff val="25000"/>
                            </a:schemeClr>
                          </a:solidFill>
                          <a:latin typeface="+mn-ea"/>
                          <a:ea typeface="+mn-ea"/>
                        </a:rPr>
                        <a:t>、</a:t>
                      </a:r>
                      <a:r>
                        <a:rPr kumimoji="1" lang="ja-JP" altLang="en-US" sz="1400" b="0" dirty="0" smtClean="0">
                          <a:solidFill>
                            <a:schemeClr val="tx1">
                              <a:lumMod val="75000"/>
                              <a:lumOff val="25000"/>
                            </a:schemeClr>
                          </a:solidFill>
                          <a:latin typeface="+mn-ea"/>
                          <a:ea typeface="+mn-ea"/>
                        </a:rPr>
                        <a:t>参照した資料・ウェブサイト</a:t>
                      </a:r>
                      <a:endParaRPr kumimoji="1" lang="ja-JP" altLang="en-US" sz="1400" b="0" dirty="0">
                        <a:solidFill>
                          <a:schemeClr val="tx1">
                            <a:lumMod val="75000"/>
                            <a:lumOff val="25000"/>
                          </a:schemeClr>
                        </a:solidFill>
                        <a:latin typeface="+mn-ea"/>
                        <a:ea typeface="+mn-ea"/>
                      </a:endParaRPr>
                    </a:p>
                  </a:txBody>
                  <a:tcPr anchor="ctr">
                    <a:noFill/>
                  </a:tcPr>
                </a:tc>
              </a:tr>
              <a:tr h="288000">
                <a:tc>
                  <a:txBody>
                    <a:bodyPr/>
                    <a:lstStyle/>
                    <a:p>
                      <a:r>
                        <a:rPr kumimoji="1" lang="ja-JP" altLang="en-US" sz="1400" b="0" dirty="0" smtClean="0">
                          <a:solidFill>
                            <a:schemeClr val="tx1">
                              <a:lumMod val="75000"/>
                              <a:lumOff val="25000"/>
                            </a:schemeClr>
                          </a:solidFill>
                          <a:latin typeface="+mn-ea"/>
                          <a:ea typeface="+mn-ea"/>
                        </a:rPr>
                        <a:t>調べ方マニュアル</a:t>
                      </a:r>
                      <a:endParaRPr kumimoji="1" lang="ja-JP" altLang="en-US" sz="1400" b="0" dirty="0">
                        <a:solidFill>
                          <a:schemeClr val="tx1">
                            <a:lumMod val="75000"/>
                            <a:lumOff val="25000"/>
                          </a:schemeClr>
                        </a:solidFill>
                        <a:latin typeface="+mn-ea"/>
                        <a:ea typeface="+mn-ea"/>
                      </a:endParaRPr>
                    </a:p>
                  </a:txBody>
                  <a:tcPr anchor="ctr">
                    <a:noFill/>
                  </a:tcPr>
                </a:tc>
                <a:tc>
                  <a:txBody>
                    <a:bodyPr/>
                    <a:lstStyle/>
                    <a:p>
                      <a:r>
                        <a:rPr kumimoji="1" lang="ja-JP" altLang="en-US" sz="1400" b="0" dirty="0" smtClean="0">
                          <a:solidFill>
                            <a:schemeClr val="tx1">
                              <a:lumMod val="75000"/>
                              <a:lumOff val="25000"/>
                            </a:schemeClr>
                          </a:solidFill>
                          <a:latin typeface="+mn-ea"/>
                          <a:ea typeface="+mn-ea"/>
                        </a:rPr>
                        <a:t>レファレンス協同データベース参加館が作成した調べ方案内</a:t>
                      </a:r>
                      <a:endParaRPr kumimoji="1" lang="ja-JP" altLang="en-US" sz="1400" b="0" dirty="0">
                        <a:solidFill>
                          <a:schemeClr val="tx1">
                            <a:lumMod val="75000"/>
                            <a:lumOff val="25000"/>
                          </a:schemeClr>
                        </a:solidFill>
                        <a:latin typeface="+mn-ea"/>
                        <a:ea typeface="+mn-ea"/>
                      </a:endParaRPr>
                    </a:p>
                  </a:txBody>
                  <a:tcPr anchor="ctr">
                    <a:noFill/>
                  </a:tcPr>
                </a:tc>
              </a:tr>
              <a:tr h="288000">
                <a:tc gridSpan="2">
                  <a:txBody>
                    <a:bodyPr/>
                    <a:lstStyle/>
                    <a:p>
                      <a:r>
                        <a:rPr kumimoji="1" lang="ja-JP" altLang="en-US" sz="1400" b="0" dirty="0" smtClean="0">
                          <a:solidFill>
                            <a:schemeClr val="tx1">
                              <a:lumMod val="75000"/>
                              <a:lumOff val="25000"/>
                            </a:schemeClr>
                          </a:solidFill>
                          <a:latin typeface="+mn-ea"/>
                          <a:ea typeface="+mn-ea"/>
                        </a:rPr>
                        <a:t>その他</a:t>
                      </a:r>
                      <a:endParaRPr kumimoji="1" lang="ja-JP" altLang="en-US" sz="1400" b="0" dirty="0">
                        <a:solidFill>
                          <a:schemeClr val="tx1">
                            <a:lumMod val="75000"/>
                            <a:lumOff val="25000"/>
                          </a:schemeClr>
                        </a:solidFill>
                        <a:latin typeface="+mn-ea"/>
                        <a:ea typeface="+mn-ea"/>
                      </a:endParaRPr>
                    </a:p>
                  </a:txBody>
                  <a:tcPr anchor="ctr">
                    <a:solidFill>
                      <a:schemeClr val="accent1">
                        <a:lumMod val="20000"/>
                        <a:lumOff val="80000"/>
                      </a:schemeClr>
                    </a:solidFill>
                  </a:tcPr>
                </a:tc>
                <a:tc hMerge="1">
                  <a:txBody>
                    <a:bodyPr/>
                    <a:lstStyle/>
                    <a:p>
                      <a:endParaRPr kumimoji="1" lang="ja-JP" altLang="en-US"/>
                    </a:p>
                  </a:txBody>
                  <a:tcPr/>
                </a:tc>
              </a:tr>
              <a:tr h="288000">
                <a:tc>
                  <a:txBody>
                    <a:bodyPr/>
                    <a:lstStyle/>
                    <a:p>
                      <a:r>
                        <a:rPr kumimoji="1" lang="en-US" altLang="ja-JP" sz="1400" b="0" dirty="0" smtClean="0">
                          <a:solidFill>
                            <a:schemeClr val="tx1">
                              <a:lumMod val="75000"/>
                              <a:lumOff val="25000"/>
                            </a:schemeClr>
                          </a:solidFill>
                          <a:latin typeface="+mn-ea"/>
                          <a:ea typeface="+mn-ea"/>
                        </a:rPr>
                        <a:t>Books</a:t>
                      </a:r>
                      <a:r>
                        <a:rPr kumimoji="1" lang="ja-JP" altLang="en-US" sz="1400" b="0" baseline="0" dirty="0" smtClean="0">
                          <a:solidFill>
                            <a:schemeClr val="tx1">
                              <a:lumMod val="75000"/>
                              <a:lumOff val="25000"/>
                            </a:schemeClr>
                          </a:solidFill>
                          <a:latin typeface="+mn-ea"/>
                          <a:ea typeface="+mn-ea"/>
                        </a:rPr>
                        <a:t> </a:t>
                      </a:r>
                      <a:r>
                        <a:rPr kumimoji="1" lang="en-US" altLang="ja-JP" sz="1400" b="0" baseline="0" dirty="0" smtClean="0">
                          <a:solidFill>
                            <a:schemeClr val="tx1">
                              <a:lumMod val="75000"/>
                              <a:lumOff val="25000"/>
                            </a:schemeClr>
                          </a:solidFill>
                          <a:latin typeface="+mn-ea"/>
                          <a:ea typeface="+mn-ea"/>
                        </a:rPr>
                        <a:t>on Japan</a:t>
                      </a:r>
                      <a:endParaRPr kumimoji="1" lang="ja-JP" altLang="en-US" sz="1400" b="0" dirty="0">
                        <a:solidFill>
                          <a:schemeClr val="tx1">
                            <a:lumMod val="75000"/>
                            <a:lumOff val="25000"/>
                          </a:schemeClr>
                        </a:solidFill>
                        <a:latin typeface="+mn-ea"/>
                        <a:ea typeface="+mn-ea"/>
                      </a:endParaRPr>
                    </a:p>
                  </a:txBody>
                  <a:tcPr anchor="ctr"/>
                </a:tc>
                <a:tc>
                  <a:txBody>
                    <a:bodyPr/>
                    <a:lstStyle/>
                    <a:p>
                      <a:r>
                        <a:rPr kumimoji="1" lang="ja-JP" altLang="en-US" sz="1400" b="0" dirty="0" smtClean="0">
                          <a:solidFill>
                            <a:schemeClr val="tx1">
                              <a:lumMod val="75000"/>
                              <a:lumOff val="25000"/>
                            </a:schemeClr>
                          </a:solidFill>
                          <a:latin typeface="+mn-ea"/>
                          <a:ea typeface="+mn-ea"/>
                        </a:rPr>
                        <a:t>日本に関する欧文の資料のリスト</a:t>
                      </a:r>
                      <a:endParaRPr kumimoji="1" lang="ja-JP" altLang="en-US" sz="1400" b="0" dirty="0">
                        <a:solidFill>
                          <a:schemeClr val="tx1">
                            <a:lumMod val="75000"/>
                            <a:lumOff val="25000"/>
                          </a:schemeClr>
                        </a:solidFill>
                        <a:latin typeface="+mn-ea"/>
                        <a:ea typeface="+mn-ea"/>
                      </a:endParaRPr>
                    </a:p>
                  </a:txBody>
                  <a:tcPr anchor="ctr"/>
                </a:tc>
              </a:tr>
            </a:tbl>
          </a:graphicData>
        </a:graphic>
      </p:graphicFrame>
      <p:graphicFrame>
        <p:nvGraphicFramePr>
          <p:cNvPr id="5" name="コンテンツ プレースホルダー 4"/>
          <p:cNvGraphicFramePr>
            <a:graphicFrameLocks/>
          </p:cNvGraphicFramePr>
          <p:nvPr>
            <p:extLst/>
          </p:nvPr>
        </p:nvGraphicFramePr>
        <p:xfrm>
          <a:off x="1776000" y="4185853"/>
          <a:ext cx="8640000" cy="2590800"/>
        </p:xfrm>
        <a:graphic>
          <a:graphicData uri="http://schemas.openxmlformats.org/drawingml/2006/table">
            <a:tbl>
              <a:tblPr firstRow="1" bandRow="1">
                <a:tableStyleId>{B301B821-A1FF-4177-AEE7-76D212191A09}</a:tableStyleId>
              </a:tblPr>
              <a:tblGrid>
                <a:gridCol w="2703235"/>
                <a:gridCol w="5936765"/>
              </a:tblGrid>
              <a:tr h="288000">
                <a:tc>
                  <a:txBody>
                    <a:bodyPr/>
                    <a:lstStyle/>
                    <a:p>
                      <a:r>
                        <a:rPr kumimoji="1" lang="ja-JP" altLang="en-US" sz="1400" b="0" dirty="0" smtClean="0"/>
                        <a:t>情報の種類</a:t>
                      </a:r>
                      <a:endParaRPr kumimoji="1" lang="ja-JP" altLang="en-US" sz="1400" b="0" dirty="0"/>
                    </a:p>
                  </a:txBody>
                  <a:tcPr/>
                </a:tc>
                <a:tc>
                  <a:txBody>
                    <a:bodyPr/>
                    <a:lstStyle/>
                    <a:p>
                      <a:r>
                        <a:rPr kumimoji="1" lang="ja-JP" altLang="en-US" sz="1400" b="0" dirty="0" smtClean="0"/>
                        <a:t>内容</a:t>
                      </a:r>
                      <a:endParaRPr kumimoji="1" lang="ja-JP" altLang="en-US" sz="1400" b="0" dirty="0"/>
                    </a:p>
                  </a:txBody>
                  <a:tcPr/>
                </a:tc>
              </a:tr>
              <a:tr h="504000">
                <a:tc>
                  <a:txBody>
                    <a:bodyPr/>
                    <a:lstStyle/>
                    <a:p>
                      <a:r>
                        <a:rPr kumimoji="1" lang="ja-JP" altLang="en-US" sz="1400" b="0" dirty="0" smtClean="0">
                          <a:solidFill>
                            <a:schemeClr val="tx1">
                              <a:lumMod val="75000"/>
                              <a:lumOff val="25000"/>
                            </a:schemeClr>
                          </a:solidFill>
                        </a:rPr>
                        <a:t>① 書誌情報を補強する情報</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主題書誌</a:t>
                      </a:r>
                      <a:r>
                        <a:rPr kumimoji="1" lang="en-US" altLang="ja-JP" sz="1400" b="0" dirty="0" smtClean="0">
                          <a:solidFill>
                            <a:schemeClr val="tx1">
                              <a:lumMod val="75000"/>
                              <a:lumOff val="25000"/>
                            </a:schemeClr>
                          </a:solidFill>
                        </a:rPr>
                        <a:t>DB</a:t>
                      </a:r>
                      <a:r>
                        <a:rPr kumimoji="1" lang="ja-JP" altLang="en-US" sz="1400" b="0" dirty="0" smtClean="0">
                          <a:solidFill>
                            <a:schemeClr val="tx1">
                              <a:lumMod val="75000"/>
                              <a:lumOff val="25000"/>
                            </a:schemeClr>
                          </a:solidFill>
                        </a:rPr>
                        <a:t>の内容情報（解題、目次、独自分類、掲載人名 等）</a:t>
                      </a:r>
                      <a:endParaRPr kumimoji="1" lang="en-US" altLang="ja-JP" sz="1400" b="0" dirty="0" smtClean="0">
                        <a:solidFill>
                          <a:schemeClr val="tx1">
                            <a:lumMod val="75000"/>
                            <a:lumOff val="25000"/>
                          </a:schemeClr>
                        </a:solidFill>
                      </a:endParaRPr>
                    </a:p>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調べ方案内やレファレンス事例で各資料に付された説明文</a:t>
                      </a:r>
                      <a:endParaRPr kumimoji="1" lang="ja-JP" altLang="en-US" sz="1400" b="0" dirty="0">
                        <a:solidFill>
                          <a:schemeClr val="tx1">
                            <a:lumMod val="75000"/>
                            <a:lumOff val="25000"/>
                          </a:schemeClr>
                        </a:solidFill>
                      </a:endParaRPr>
                    </a:p>
                  </a:txBody>
                  <a:tcPr>
                    <a:noFill/>
                  </a:tcPr>
                </a:tc>
              </a:tr>
              <a:tr h="720000">
                <a:tc>
                  <a:txBody>
                    <a:bodyPr/>
                    <a:lstStyle/>
                    <a:p>
                      <a:r>
                        <a:rPr kumimoji="1" lang="ja-JP" altLang="en-US" sz="1400" b="0" dirty="0" smtClean="0">
                          <a:solidFill>
                            <a:schemeClr val="tx1">
                              <a:lumMod val="75000"/>
                              <a:lumOff val="25000"/>
                            </a:schemeClr>
                          </a:solidFill>
                        </a:rPr>
                        <a:t>② 資料の有用性に関する情報</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調べ方案内、主題書誌</a:t>
                      </a:r>
                      <a:r>
                        <a:rPr kumimoji="1" lang="en-US" altLang="ja-JP" sz="1400" b="0" dirty="0" smtClean="0">
                          <a:solidFill>
                            <a:schemeClr val="tx1">
                              <a:lumMod val="75000"/>
                              <a:lumOff val="25000"/>
                            </a:schemeClr>
                          </a:solidFill>
                        </a:rPr>
                        <a:t>DB</a:t>
                      </a:r>
                      <a:r>
                        <a:rPr kumimoji="1" lang="ja-JP" altLang="en-US" sz="1400" b="0" dirty="0" err="1" smtClean="0">
                          <a:solidFill>
                            <a:schemeClr val="tx1">
                              <a:lumMod val="75000"/>
                              <a:lumOff val="25000"/>
                            </a:schemeClr>
                          </a:solidFill>
                        </a:rPr>
                        <a:t>、</a:t>
                      </a:r>
                      <a:r>
                        <a:rPr kumimoji="1" lang="en-US" altLang="ja-JP" sz="1400" b="0" dirty="0" smtClean="0">
                          <a:solidFill>
                            <a:schemeClr val="tx1">
                              <a:lumMod val="75000"/>
                              <a:lumOff val="25000"/>
                            </a:schemeClr>
                          </a:solidFill>
                        </a:rPr>
                        <a:t>Books</a:t>
                      </a:r>
                      <a:r>
                        <a:rPr kumimoji="1" lang="en-US" altLang="ja-JP" sz="1400" b="0" baseline="0" dirty="0" smtClean="0">
                          <a:solidFill>
                            <a:schemeClr val="tx1">
                              <a:lumMod val="75000"/>
                              <a:lumOff val="25000"/>
                            </a:schemeClr>
                          </a:solidFill>
                        </a:rPr>
                        <a:t> on Japan</a:t>
                      </a:r>
                      <a:r>
                        <a:rPr kumimoji="1" lang="ja-JP" altLang="en-US" sz="1400" b="0" baseline="0" dirty="0" smtClean="0">
                          <a:solidFill>
                            <a:schemeClr val="tx1">
                              <a:lumMod val="75000"/>
                              <a:lumOff val="25000"/>
                            </a:schemeClr>
                          </a:solidFill>
                        </a:rPr>
                        <a:t>に掲載されている資料</a:t>
                      </a:r>
                      <a:endParaRPr kumimoji="1" lang="en-US" altLang="ja-JP" sz="1400" b="0" baseline="0" dirty="0" smtClean="0">
                        <a:solidFill>
                          <a:schemeClr val="tx1">
                            <a:lumMod val="75000"/>
                            <a:lumOff val="25000"/>
                          </a:schemeClr>
                        </a:solidFill>
                      </a:endParaRPr>
                    </a:p>
                    <a:p>
                      <a:pPr marL="185738" indent="-185738">
                        <a:buFont typeface="Arial" panose="020B0604020202020204" pitchFamily="34" charset="0"/>
                        <a:buChar char="•"/>
                      </a:pPr>
                      <a:r>
                        <a:rPr kumimoji="1" lang="ja-JP" altLang="en-US" sz="1400" b="0" baseline="0" dirty="0" smtClean="0">
                          <a:solidFill>
                            <a:schemeClr val="tx1">
                              <a:lumMod val="75000"/>
                              <a:lumOff val="25000"/>
                            </a:schemeClr>
                          </a:solidFill>
                        </a:rPr>
                        <a:t>レファレンスの回答に使用した資料</a:t>
                      </a:r>
                      <a:endParaRPr kumimoji="1" lang="en-US" altLang="ja-JP" sz="1400" b="0" baseline="0" dirty="0" smtClean="0">
                        <a:solidFill>
                          <a:schemeClr val="tx1">
                            <a:lumMod val="75000"/>
                            <a:lumOff val="25000"/>
                          </a:schemeClr>
                        </a:solidFill>
                      </a:endParaRPr>
                    </a:p>
                    <a:p>
                      <a:pPr marL="185738" indent="-185738">
                        <a:buFont typeface="Arial" panose="020B0604020202020204" pitchFamily="34" charset="0"/>
                        <a:buNone/>
                      </a:pPr>
                      <a:r>
                        <a:rPr kumimoji="1" lang="ja-JP" altLang="en-US" sz="1400" b="0" baseline="0" dirty="0" smtClean="0">
                          <a:solidFill>
                            <a:schemeClr val="tx1">
                              <a:lumMod val="75000"/>
                              <a:lumOff val="25000"/>
                            </a:schemeClr>
                          </a:solidFill>
                        </a:rPr>
                        <a:t>＝当該資料は参考資料である（＝調べ物に有用である）という情報</a:t>
                      </a:r>
                      <a:endParaRPr kumimoji="1" lang="ja-JP" altLang="en-US" sz="1400" b="0" dirty="0">
                        <a:solidFill>
                          <a:schemeClr val="tx1">
                            <a:lumMod val="75000"/>
                            <a:lumOff val="25000"/>
                          </a:schemeClr>
                        </a:solidFill>
                      </a:endParaRPr>
                    </a:p>
                  </a:txBody>
                  <a:tcPr>
                    <a:noFill/>
                  </a:tcPr>
                </a:tc>
              </a:tr>
              <a:tr h="288000">
                <a:tc>
                  <a:txBody>
                    <a:bodyPr/>
                    <a:lstStyle/>
                    <a:p>
                      <a:r>
                        <a:rPr kumimoji="1" lang="ja-JP" altLang="en-US" sz="1400" b="0" dirty="0" smtClean="0">
                          <a:solidFill>
                            <a:schemeClr val="tx1">
                              <a:lumMod val="75000"/>
                              <a:lumOff val="25000"/>
                            </a:schemeClr>
                          </a:solidFill>
                        </a:rPr>
                        <a:t>③ コンテンツそのもの</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調べ方案内やレファレンス事例の各記事</a:t>
                      </a:r>
                      <a:endParaRPr kumimoji="1" lang="ja-JP" altLang="en-US" sz="1400" b="0" dirty="0">
                        <a:solidFill>
                          <a:schemeClr val="tx1">
                            <a:lumMod val="75000"/>
                            <a:lumOff val="25000"/>
                          </a:schemeClr>
                        </a:solidFill>
                      </a:endParaRPr>
                    </a:p>
                  </a:txBody>
                  <a:tcPr>
                    <a:noFill/>
                  </a:tcPr>
                </a:tc>
              </a:tr>
              <a:tr h="370840">
                <a:tc>
                  <a:txBody>
                    <a:bodyPr/>
                    <a:lstStyle/>
                    <a:p>
                      <a:r>
                        <a:rPr kumimoji="1" lang="ja-JP" altLang="en-US" sz="1400" b="0" dirty="0" smtClean="0">
                          <a:solidFill>
                            <a:schemeClr val="tx1">
                              <a:lumMod val="75000"/>
                              <a:lumOff val="25000"/>
                            </a:schemeClr>
                          </a:solidFill>
                        </a:rPr>
                        <a:t>④ メタ情報</a:t>
                      </a:r>
                      <a:endParaRPr kumimoji="1" lang="ja-JP" altLang="en-US" sz="1400" b="0" dirty="0">
                        <a:solidFill>
                          <a:schemeClr val="tx1">
                            <a:lumMod val="75000"/>
                            <a:lumOff val="25000"/>
                          </a:schemeClr>
                        </a:solidFill>
                      </a:endParaRPr>
                    </a:p>
                  </a:txBody>
                  <a:tcPr>
                    <a:solidFill>
                      <a:schemeClr val="accent1">
                        <a:lumMod val="20000"/>
                        <a:lumOff val="80000"/>
                      </a:schemeClr>
                    </a:solidFill>
                  </a:tcPr>
                </a:tc>
                <a:tc>
                  <a:txBody>
                    <a:bodyPr/>
                    <a:lstStyle/>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調べ方案内で紹介されているウェブサイトの情報</a:t>
                      </a:r>
                      <a:endParaRPr kumimoji="1" lang="en-US" altLang="ja-JP" sz="1400" b="0" dirty="0" smtClean="0">
                        <a:solidFill>
                          <a:schemeClr val="tx1">
                            <a:lumMod val="75000"/>
                            <a:lumOff val="25000"/>
                          </a:schemeClr>
                        </a:solidFill>
                      </a:endParaRPr>
                    </a:p>
                    <a:p>
                      <a:pPr marL="185738" indent="-185738">
                        <a:buFont typeface="Arial" panose="020B0604020202020204" pitchFamily="34" charset="0"/>
                        <a:buChar char="•"/>
                      </a:pPr>
                      <a:r>
                        <a:rPr kumimoji="1" lang="ja-JP" altLang="en-US" sz="1400" b="0" dirty="0" smtClean="0">
                          <a:solidFill>
                            <a:schemeClr val="tx1">
                              <a:lumMod val="75000"/>
                              <a:lumOff val="25000"/>
                            </a:schemeClr>
                          </a:solidFill>
                        </a:rPr>
                        <a:t>レファレンスの際に参照したウェブサイトの情報</a:t>
                      </a:r>
                      <a:endParaRPr kumimoji="1" lang="en-US" altLang="ja-JP" sz="1400" b="0" dirty="0" smtClean="0">
                        <a:solidFill>
                          <a:schemeClr val="tx1">
                            <a:lumMod val="75000"/>
                            <a:lumOff val="25000"/>
                          </a:schemeClr>
                        </a:solidFill>
                      </a:endParaRPr>
                    </a:p>
                    <a:p>
                      <a:pPr marL="185738" indent="-185738"/>
                      <a:r>
                        <a:rPr kumimoji="1" lang="ja-JP" altLang="en-US" sz="1400" b="0" dirty="0" smtClean="0">
                          <a:solidFill>
                            <a:schemeClr val="tx1">
                              <a:lumMod val="75000"/>
                              <a:lumOff val="25000"/>
                            </a:schemeClr>
                          </a:solidFill>
                        </a:rPr>
                        <a:t>＝調べ物に有用なウェブサイトのメタ情報</a:t>
                      </a:r>
                      <a:endParaRPr kumimoji="1" lang="ja-JP" altLang="en-US" sz="1400" b="0" dirty="0">
                        <a:solidFill>
                          <a:schemeClr val="tx1">
                            <a:lumMod val="75000"/>
                            <a:lumOff val="25000"/>
                          </a:schemeClr>
                        </a:solidFill>
                      </a:endParaRPr>
                    </a:p>
                  </a:txBody>
                  <a:tcPr>
                    <a:noFill/>
                  </a:tcPr>
                </a:tc>
              </a:tr>
            </a:tbl>
          </a:graphicData>
        </a:graphic>
      </p:graphicFrame>
      <p:sp>
        <p:nvSpPr>
          <p:cNvPr id="3" name="テキスト ボックス 2"/>
          <p:cNvSpPr txBox="1"/>
          <p:nvPr/>
        </p:nvSpPr>
        <p:spPr>
          <a:xfrm>
            <a:off x="1563968" y="770366"/>
            <a:ext cx="7208974" cy="307777"/>
          </a:xfrm>
          <a:prstGeom prst="rect">
            <a:avLst/>
          </a:prstGeom>
          <a:noFill/>
        </p:spPr>
        <p:txBody>
          <a:bodyPr wrap="square" rtlCol="0" anchor="ctr">
            <a:spAutoFit/>
          </a:bodyPr>
          <a:lstStyle/>
          <a:p>
            <a:r>
              <a:rPr lang="en-US" altLang="ja-JP" sz="1400" dirty="0">
                <a:solidFill>
                  <a:prstClr val="black">
                    <a:lumMod val="75000"/>
                    <a:lumOff val="25000"/>
                  </a:prstClr>
                </a:solidFill>
              </a:rPr>
              <a:t>【</a:t>
            </a:r>
            <a:r>
              <a:rPr lang="ja-JP" altLang="en-US" sz="1400" dirty="0">
                <a:solidFill>
                  <a:prstClr val="black">
                    <a:lumMod val="75000"/>
                    <a:lumOff val="25000"/>
                  </a:prstClr>
                </a:solidFill>
              </a:rPr>
              <a:t>表</a:t>
            </a:r>
            <a:r>
              <a:rPr lang="en-US" altLang="ja-JP" sz="1400" dirty="0">
                <a:solidFill>
                  <a:prstClr val="black">
                    <a:lumMod val="75000"/>
                    <a:lumOff val="25000"/>
                  </a:prstClr>
                </a:solidFill>
              </a:rPr>
              <a:t>1】NDL</a:t>
            </a:r>
            <a:r>
              <a:rPr lang="ja-JP" altLang="en-US" sz="1400" dirty="0">
                <a:solidFill>
                  <a:prstClr val="black">
                    <a:lumMod val="75000"/>
                    <a:lumOff val="25000"/>
                  </a:prstClr>
                </a:solidFill>
              </a:rPr>
              <a:t>が保有する主な主題情報（サービス・システム別）</a:t>
            </a:r>
          </a:p>
        </p:txBody>
      </p:sp>
      <p:sp>
        <p:nvSpPr>
          <p:cNvPr id="7" name="テキスト ボックス 6"/>
          <p:cNvSpPr txBox="1"/>
          <p:nvPr/>
        </p:nvSpPr>
        <p:spPr>
          <a:xfrm>
            <a:off x="1570594" y="3869635"/>
            <a:ext cx="7215600" cy="318051"/>
          </a:xfrm>
          <a:prstGeom prst="rect">
            <a:avLst/>
          </a:prstGeom>
          <a:noFill/>
        </p:spPr>
        <p:txBody>
          <a:bodyPr wrap="square" rtlCol="0" anchor="ctr">
            <a:spAutoFit/>
          </a:bodyPr>
          <a:lstStyle/>
          <a:p>
            <a:r>
              <a:rPr lang="en-US" altLang="ja-JP" sz="1400" dirty="0">
                <a:solidFill>
                  <a:prstClr val="black">
                    <a:lumMod val="75000"/>
                    <a:lumOff val="25000"/>
                  </a:prstClr>
                </a:solidFill>
              </a:rPr>
              <a:t>【</a:t>
            </a:r>
            <a:r>
              <a:rPr lang="ja-JP" altLang="en-US" sz="1400" dirty="0">
                <a:solidFill>
                  <a:prstClr val="black">
                    <a:lumMod val="75000"/>
                    <a:lumOff val="25000"/>
                  </a:prstClr>
                </a:solidFill>
              </a:rPr>
              <a:t>表</a:t>
            </a:r>
            <a:r>
              <a:rPr lang="en-US" altLang="ja-JP" sz="1400" dirty="0">
                <a:solidFill>
                  <a:prstClr val="black">
                    <a:lumMod val="75000"/>
                    <a:lumOff val="25000"/>
                  </a:prstClr>
                </a:solidFill>
              </a:rPr>
              <a:t>2】NDL</a:t>
            </a:r>
            <a:r>
              <a:rPr lang="ja-JP" altLang="en-US" sz="1400" dirty="0" err="1">
                <a:solidFill>
                  <a:prstClr val="black">
                    <a:lumMod val="75000"/>
                    <a:lumOff val="25000"/>
                  </a:prstClr>
                </a:solidFill>
              </a:rPr>
              <a:t>が保</a:t>
            </a:r>
            <a:r>
              <a:rPr lang="ja-JP" altLang="en-US" sz="1400" dirty="0">
                <a:solidFill>
                  <a:prstClr val="black">
                    <a:lumMod val="75000"/>
                    <a:lumOff val="25000"/>
                  </a:prstClr>
                </a:solidFill>
              </a:rPr>
              <a:t>有する主な主題情報（情報の性質別）</a:t>
            </a:r>
          </a:p>
        </p:txBody>
      </p:sp>
    </p:spTree>
    <p:extLst>
      <p:ext uri="{BB962C8B-B14F-4D97-AF65-F5344CB8AC3E}">
        <p14:creationId xmlns:p14="http://schemas.microsoft.com/office/powerpoint/2010/main" val="1091532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2037370" y="5679202"/>
            <a:ext cx="8388000" cy="54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9" name="正方形/長方形 8"/>
          <p:cNvSpPr/>
          <p:nvPr/>
        </p:nvSpPr>
        <p:spPr>
          <a:xfrm>
            <a:off x="2037370" y="4597245"/>
            <a:ext cx="8388000" cy="36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 name="正方形/長方形 5"/>
          <p:cNvSpPr/>
          <p:nvPr/>
        </p:nvSpPr>
        <p:spPr>
          <a:xfrm>
            <a:off x="2037370" y="3122881"/>
            <a:ext cx="8388000" cy="54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5" name="正方形/長方形 4"/>
          <p:cNvSpPr/>
          <p:nvPr/>
        </p:nvSpPr>
        <p:spPr>
          <a:xfrm>
            <a:off x="2037370" y="2025790"/>
            <a:ext cx="8388000" cy="36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4" name="正方形/長方形 3"/>
          <p:cNvSpPr/>
          <p:nvPr/>
        </p:nvSpPr>
        <p:spPr>
          <a:xfrm>
            <a:off x="2037370" y="1127342"/>
            <a:ext cx="8388000" cy="360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1"/>
          <p:cNvSpPr>
            <a:spLocks noGrp="1"/>
          </p:cNvSpPr>
          <p:nvPr>
            <p:ph type="title"/>
          </p:nvPr>
        </p:nvSpPr>
        <p:spPr/>
        <p:txBody>
          <a:bodyPr/>
          <a:lstStyle/>
          <a:p>
            <a:r>
              <a:rPr kumimoji="1" lang="en-US" altLang="ja-JP" dirty="0" smtClean="0"/>
              <a:t>6. </a:t>
            </a:r>
            <a:r>
              <a:rPr kumimoji="1" lang="ja-JP" altLang="en-US" dirty="0" smtClean="0"/>
              <a:t>主題情報の分解・利活用案</a:t>
            </a:r>
            <a:endParaRPr kumimoji="1" lang="ja-JP" altLang="en-US" dirty="0"/>
          </a:p>
        </p:txBody>
      </p:sp>
      <p:sp>
        <p:nvSpPr>
          <p:cNvPr id="3" name="コンテンツ プレースホルダー 2"/>
          <p:cNvSpPr>
            <a:spLocks noGrp="1"/>
          </p:cNvSpPr>
          <p:nvPr>
            <p:ph idx="1"/>
          </p:nvPr>
        </p:nvSpPr>
        <p:spPr>
          <a:xfrm>
            <a:off x="210065" y="772160"/>
            <a:ext cx="11880335" cy="5888132"/>
          </a:xfrm>
        </p:spPr>
        <p:txBody>
          <a:bodyPr>
            <a:normAutofit fontScale="62500" lnSpcReduction="20000"/>
          </a:bodyPr>
          <a:lstStyle/>
          <a:p>
            <a:pPr marL="357188" indent="-357188">
              <a:lnSpc>
                <a:spcPct val="120000"/>
              </a:lnSpc>
              <a:buFont typeface="+mj-ea"/>
              <a:buAutoNum type="circleNumDbPlain"/>
            </a:pPr>
            <a:r>
              <a:rPr lang="ja-JP" altLang="en-US" dirty="0" smtClean="0"/>
              <a:t>書誌</a:t>
            </a:r>
            <a:r>
              <a:rPr lang="ja-JP" altLang="en-US" dirty="0"/>
              <a:t>情報を補強する</a:t>
            </a:r>
            <a:r>
              <a:rPr lang="ja-JP" altLang="en-US" dirty="0" smtClean="0"/>
              <a:t>情報</a:t>
            </a:r>
            <a:endParaRPr lang="en-US" altLang="ja-JP" dirty="0" smtClean="0"/>
          </a:p>
          <a:p>
            <a:pPr marL="306388" lvl="1" indent="0">
              <a:lnSpc>
                <a:spcPct val="120000"/>
              </a:lnSpc>
              <a:spcBef>
                <a:spcPts val="1000"/>
              </a:spcBef>
              <a:spcAft>
                <a:spcPts val="500"/>
              </a:spcAft>
              <a:buNone/>
            </a:pPr>
            <a:r>
              <a:rPr lang="ja-JP" altLang="en-US" dirty="0" smtClean="0"/>
              <a:t>主題</a:t>
            </a:r>
            <a:r>
              <a:rPr lang="ja-JP" altLang="en-US" dirty="0"/>
              <a:t>書誌</a:t>
            </a:r>
            <a:r>
              <a:rPr lang="en-US" altLang="ja-JP" dirty="0" smtClean="0"/>
              <a:t>DB</a:t>
            </a:r>
            <a:r>
              <a:rPr lang="ja-JP" altLang="en-US" dirty="0" smtClean="0"/>
              <a:t>の解題</a:t>
            </a:r>
            <a:r>
              <a:rPr lang="ja-JP" altLang="en-US" dirty="0"/>
              <a:t>、目次／調べ方案内やレファレンス事例で各資料に付された説明</a:t>
            </a:r>
            <a:r>
              <a:rPr lang="ja-JP" altLang="en-US" dirty="0" smtClean="0"/>
              <a:t>文</a:t>
            </a:r>
          </a:p>
          <a:p>
            <a:pPr lvl="1">
              <a:lnSpc>
                <a:spcPct val="120000"/>
              </a:lnSpc>
              <a:buFont typeface="Wingdings" panose="05000000000000000000" pitchFamily="2" charset="2"/>
              <a:buChar char="Ø"/>
            </a:pPr>
            <a:r>
              <a:rPr lang="ja-JP" altLang="en-US" dirty="0"/>
              <a:t>書誌</a:t>
            </a:r>
            <a:r>
              <a:rPr lang="en-US" altLang="ja-JP" dirty="0"/>
              <a:t>ID</a:t>
            </a:r>
            <a:r>
              <a:rPr lang="ja-JP" altLang="en-US" dirty="0" smtClean="0"/>
              <a:t>等を</a:t>
            </a:r>
            <a:r>
              <a:rPr lang="ja-JP" altLang="en-US" dirty="0"/>
              <a:t>キーに同一資料についての情報を同定、書誌情報と</a:t>
            </a:r>
            <a:r>
              <a:rPr lang="ja-JP" altLang="en-US" dirty="0" smtClean="0"/>
              <a:t>マッチングし、書誌</a:t>
            </a:r>
            <a:r>
              <a:rPr lang="ja-JP" altLang="en-US" dirty="0"/>
              <a:t>情報</a:t>
            </a:r>
            <a:r>
              <a:rPr lang="ja-JP" altLang="en-US" dirty="0" smtClean="0"/>
              <a:t>と統合的に検索</a:t>
            </a:r>
            <a:r>
              <a:rPr lang="ja-JP" altLang="en-US" dirty="0"/>
              <a:t>・</a:t>
            </a:r>
            <a:r>
              <a:rPr lang="ja-JP" altLang="en-US" dirty="0" smtClean="0"/>
              <a:t>表示</a:t>
            </a:r>
            <a:endParaRPr lang="en-US" altLang="ja-JP" dirty="0"/>
          </a:p>
          <a:p>
            <a:pPr marL="306388" lvl="1" indent="0">
              <a:lnSpc>
                <a:spcPct val="120000"/>
              </a:lnSpc>
              <a:spcBef>
                <a:spcPts val="1000"/>
              </a:spcBef>
              <a:spcAft>
                <a:spcPts val="500"/>
              </a:spcAft>
              <a:buNone/>
            </a:pPr>
            <a:r>
              <a:rPr lang="ja-JP" altLang="en-US" dirty="0" smtClean="0"/>
              <a:t>主題</a:t>
            </a:r>
            <a:r>
              <a:rPr lang="ja-JP" altLang="en-US" dirty="0"/>
              <a:t>書誌</a:t>
            </a:r>
            <a:r>
              <a:rPr lang="en-US" altLang="ja-JP" dirty="0" smtClean="0"/>
              <a:t>DB</a:t>
            </a:r>
            <a:r>
              <a:rPr lang="ja-JP" altLang="en-US" dirty="0" smtClean="0"/>
              <a:t>の独自</a:t>
            </a:r>
            <a:r>
              <a:rPr lang="ja-JP" altLang="en-US" dirty="0"/>
              <a:t>分類、掲載</a:t>
            </a:r>
            <a:r>
              <a:rPr lang="ja-JP" altLang="en-US" dirty="0" smtClean="0"/>
              <a:t>人名</a:t>
            </a:r>
          </a:p>
          <a:p>
            <a:pPr lvl="1">
              <a:lnSpc>
                <a:spcPct val="120000"/>
              </a:lnSpc>
              <a:buFont typeface="Wingdings" panose="05000000000000000000" pitchFamily="2" charset="2"/>
              <a:buChar char="Ø"/>
            </a:pPr>
            <a:r>
              <a:rPr lang="en-US" altLang="ja-JP" dirty="0"/>
              <a:t>Web NDLA</a:t>
            </a:r>
            <a:r>
              <a:rPr lang="ja-JP" altLang="en-US" dirty="0" err="1"/>
              <a:t>、</a:t>
            </a:r>
            <a:r>
              <a:rPr lang="en-US" altLang="ja-JP" dirty="0"/>
              <a:t>Wikipedia </a:t>
            </a:r>
            <a:r>
              <a:rPr lang="ja-JP" altLang="en-US" dirty="0" smtClean="0"/>
              <a:t>等と融合</a:t>
            </a:r>
            <a:r>
              <a:rPr lang="ja-JP" altLang="en-US" dirty="0"/>
              <a:t>した典拠</a:t>
            </a:r>
            <a:r>
              <a:rPr lang="en-US" altLang="ja-JP" dirty="0"/>
              <a:t>DB</a:t>
            </a:r>
            <a:r>
              <a:rPr lang="ja-JP" altLang="en-US" dirty="0"/>
              <a:t>を</a:t>
            </a:r>
            <a:r>
              <a:rPr lang="ja-JP" altLang="en-US" dirty="0" smtClean="0"/>
              <a:t>構築し、典拠</a:t>
            </a:r>
            <a:r>
              <a:rPr lang="ja-JP" altLang="en-US" dirty="0"/>
              <a:t>コントロールされた検索</a:t>
            </a:r>
            <a:r>
              <a:rPr lang="ja-JP" altLang="en-US" dirty="0" smtClean="0"/>
              <a:t>機能を実装</a:t>
            </a:r>
            <a:endParaRPr lang="ja-JP" altLang="en-US" dirty="0"/>
          </a:p>
          <a:p>
            <a:pPr marL="357188" indent="-357188">
              <a:lnSpc>
                <a:spcPct val="120000"/>
              </a:lnSpc>
              <a:buFont typeface="+mj-ea"/>
              <a:buAutoNum type="circleNumDbPlain"/>
            </a:pPr>
            <a:r>
              <a:rPr lang="ja-JP" altLang="en-US" dirty="0" smtClean="0"/>
              <a:t>資料</a:t>
            </a:r>
            <a:r>
              <a:rPr lang="ja-JP" altLang="en-US" dirty="0"/>
              <a:t>の有用性に関する</a:t>
            </a:r>
            <a:r>
              <a:rPr lang="ja-JP" altLang="en-US" dirty="0" smtClean="0"/>
              <a:t>情報</a:t>
            </a:r>
            <a:endParaRPr lang="en-US" altLang="ja-JP" dirty="0" smtClean="0"/>
          </a:p>
          <a:p>
            <a:pPr marL="306388" lvl="1" indent="0">
              <a:lnSpc>
                <a:spcPct val="120000"/>
              </a:lnSpc>
              <a:spcBef>
                <a:spcPts val="1000"/>
              </a:spcBef>
              <a:spcAft>
                <a:spcPts val="500"/>
              </a:spcAft>
              <a:buNone/>
            </a:pPr>
            <a:r>
              <a:rPr lang="ja-JP" altLang="en-US" dirty="0" smtClean="0"/>
              <a:t>調べ方</a:t>
            </a:r>
            <a:r>
              <a:rPr lang="ja-JP" altLang="en-US" dirty="0"/>
              <a:t>案内、主題書誌</a:t>
            </a:r>
            <a:r>
              <a:rPr lang="en-US" altLang="ja-JP" dirty="0"/>
              <a:t>DB</a:t>
            </a:r>
            <a:r>
              <a:rPr lang="ja-JP" altLang="en-US" dirty="0" err="1"/>
              <a:t>、</a:t>
            </a:r>
            <a:r>
              <a:rPr lang="en-US" altLang="ja-JP" dirty="0"/>
              <a:t>Books on Japan</a:t>
            </a:r>
            <a:r>
              <a:rPr lang="ja-JP" altLang="en-US" dirty="0"/>
              <a:t>に掲載されている資料／レファレンスの回答に使用した資料　＝</a:t>
            </a:r>
            <a:r>
              <a:rPr lang="ja-JP" altLang="en-US" dirty="0" smtClean="0"/>
              <a:t>当該</a:t>
            </a:r>
            <a:r>
              <a:rPr lang="ja-JP" altLang="en-US" dirty="0"/>
              <a:t>資料は参考資料である（＝調べ物に有用である）という</a:t>
            </a:r>
            <a:r>
              <a:rPr lang="ja-JP" altLang="en-US" dirty="0" smtClean="0"/>
              <a:t>情報</a:t>
            </a:r>
          </a:p>
          <a:p>
            <a:pPr lvl="1">
              <a:lnSpc>
                <a:spcPct val="120000"/>
              </a:lnSpc>
              <a:buFont typeface="Wingdings" panose="05000000000000000000" pitchFamily="2" charset="2"/>
              <a:buChar char="Ø"/>
            </a:pPr>
            <a:r>
              <a:rPr lang="ja-JP" altLang="en-US" dirty="0"/>
              <a:t>書誌</a:t>
            </a:r>
            <a:r>
              <a:rPr lang="en-US" altLang="ja-JP" dirty="0"/>
              <a:t>ID</a:t>
            </a:r>
            <a:r>
              <a:rPr lang="ja-JP" altLang="en-US" dirty="0"/>
              <a:t>をキーに当該資料の書誌情報に</a:t>
            </a:r>
            <a:r>
              <a:rPr lang="ja-JP" altLang="en-US" dirty="0" smtClean="0"/>
              <a:t>フラグを付与し、検索</a:t>
            </a:r>
            <a:r>
              <a:rPr lang="ja-JP" altLang="en-US" dirty="0"/>
              <a:t>・絞り込み</a:t>
            </a:r>
            <a:r>
              <a:rPr lang="ja-JP" altLang="en-US" dirty="0" smtClean="0"/>
              <a:t>条件、</a:t>
            </a:r>
            <a:r>
              <a:rPr lang="en-US" altLang="ja-JP" dirty="0" smtClean="0"/>
              <a:t>GUI</a:t>
            </a:r>
            <a:r>
              <a:rPr lang="ja-JP" altLang="en-US" dirty="0" err="1" smtClean="0"/>
              <a:t>での</a:t>
            </a:r>
            <a:r>
              <a:rPr lang="ja-JP" altLang="en-US" dirty="0" smtClean="0"/>
              <a:t>参考</a:t>
            </a:r>
            <a:r>
              <a:rPr lang="ja-JP" altLang="en-US" dirty="0"/>
              <a:t>資料マーク（？</a:t>
            </a:r>
            <a:r>
              <a:rPr lang="ja-JP" altLang="en-US" dirty="0" smtClean="0"/>
              <a:t>）表示等に活用</a:t>
            </a:r>
            <a:endParaRPr lang="ja-JP" altLang="en-US" dirty="0"/>
          </a:p>
          <a:p>
            <a:pPr marL="357188" indent="-357188">
              <a:lnSpc>
                <a:spcPct val="120000"/>
              </a:lnSpc>
              <a:buFont typeface="+mj-ea"/>
              <a:buAutoNum type="circleNumDbPlain"/>
            </a:pPr>
            <a:r>
              <a:rPr lang="ja-JP" altLang="en-US" dirty="0" smtClean="0"/>
              <a:t>コンテンツそのもの</a:t>
            </a:r>
            <a:endParaRPr lang="en-US" altLang="ja-JP" dirty="0" smtClean="0"/>
          </a:p>
          <a:p>
            <a:pPr marL="306388" lvl="1" indent="0">
              <a:lnSpc>
                <a:spcPct val="120000"/>
              </a:lnSpc>
              <a:spcBef>
                <a:spcPts val="1000"/>
              </a:spcBef>
              <a:spcAft>
                <a:spcPts val="500"/>
              </a:spcAft>
              <a:buNone/>
            </a:pPr>
            <a:r>
              <a:rPr lang="ja-JP" altLang="en-US" dirty="0" smtClean="0"/>
              <a:t>調べ方</a:t>
            </a:r>
            <a:r>
              <a:rPr lang="ja-JP" altLang="en-US" dirty="0"/>
              <a:t>案内やレファレンス事例の</a:t>
            </a:r>
            <a:r>
              <a:rPr lang="ja-JP" altLang="en-US" dirty="0" smtClean="0"/>
              <a:t>各記事</a:t>
            </a:r>
          </a:p>
          <a:p>
            <a:pPr lvl="1">
              <a:lnSpc>
                <a:spcPct val="120000"/>
              </a:lnSpc>
              <a:buFont typeface="Wingdings" panose="05000000000000000000" pitchFamily="2" charset="2"/>
              <a:buChar char="Ø"/>
            </a:pPr>
            <a:r>
              <a:rPr lang="ja-JP" altLang="en-US" dirty="0" smtClean="0"/>
              <a:t>書誌</a:t>
            </a:r>
            <a:r>
              <a:rPr lang="ja-JP" altLang="en-US" dirty="0"/>
              <a:t>情報と</a:t>
            </a:r>
            <a:r>
              <a:rPr lang="ja-JP" altLang="en-US" dirty="0" smtClean="0"/>
              <a:t>同粒度</a:t>
            </a:r>
            <a:r>
              <a:rPr lang="ja-JP" altLang="en-US" dirty="0"/>
              <a:t>の情報として検索対象</a:t>
            </a:r>
            <a:r>
              <a:rPr lang="ja-JP" altLang="en-US" dirty="0" smtClean="0"/>
              <a:t>とし、資料</a:t>
            </a:r>
            <a:r>
              <a:rPr lang="ja-JP" altLang="en-US" dirty="0"/>
              <a:t>が紹介されている箇所は書誌情報と</a:t>
            </a:r>
            <a:r>
              <a:rPr lang="ja-JP" altLang="en-US" dirty="0" smtClean="0"/>
              <a:t>相互リンク</a:t>
            </a:r>
            <a:endParaRPr lang="ja-JP" altLang="en-US" dirty="0"/>
          </a:p>
          <a:p>
            <a:pPr marL="357188" indent="-357188">
              <a:lnSpc>
                <a:spcPct val="120000"/>
              </a:lnSpc>
              <a:buFont typeface="+mj-ea"/>
              <a:buAutoNum type="circleNumDbPlain"/>
            </a:pPr>
            <a:r>
              <a:rPr lang="ja-JP" altLang="en-US" dirty="0" smtClean="0"/>
              <a:t>メタ情報</a:t>
            </a:r>
            <a:endParaRPr lang="en-US" altLang="ja-JP" dirty="0" smtClean="0"/>
          </a:p>
          <a:p>
            <a:pPr marL="306388" lvl="1" indent="0">
              <a:lnSpc>
                <a:spcPct val="120000"/>
              </a:lnSpc>
              <a:spcBef>
                <a:spcPts val="1000"/>
              </a:spcBef>
              <a:spcAft>
                <a:spcPts val="500"/>
              </a:spcAft>
              <a:buNone/>
            </a:pPr>
            <a:r>
              <a:rPr lang="ja-JP" altLang="en-US" dirty="0" smtClean="0"/>
              <a:t>調べ方</a:t>
            </a:r>
            <a:r>
              <a:rPr lang="ja-JP" altLang="en-US" dirty="0"/>
              <a:t>案内で紹介されているウェブサイトの情報／レファレンスの際に参照したウェブサイトの情報　</a:t>
            </a:r>
            <a:r>
              <a:rPr lang="ja-JP" altLang="en-US" dirty="0" smtClean="0"/>
              <a:t>＝調べ物</a:t>
            </a:r>
            <a:r>
              <a:rPr lang="ja-JP" altLang="en-US" dirty="0"/>
              <a:t>に有用なウェブサイトのメタ</a:t>
            </a:r>
            <a:r>
              <a:rPr lang="ja-JP" altLang="en-US" dirty="0" smtClean="0"/>
              <a:t>情報</a:t>
            </a:r>
          </a:p>
          <a:p>
            <a:pPr lvl="1">
              <a:lnSpc>
                <a:spcPct val="120000"/>
              </a:lnSpc>
              <a:buFont typeface="Wingdings" panose="05000000000000000000" pitchFamily="2" charset="2"/>
              <a:buChar char="Ø"/>
            </a:pPr>
            <a:r>
              <a:rPr lang="ja-JP" altLang="en-US" dirty="0" smtClean="0"/>
              <a:t>書誌</a:t>
            </a:r>
            <a:r>
              <a:rPr lang="ja-JP" altLang="en-US" dirty="0"/>
              <a:t>情報と</a:t>
            </a:r>
            <a:r>
              <a:rPr lang="ja-JP" altLang="en-US" dirty="0" smtClean="0"/>
              <a:t>同粒度</a:t>
            </a:r>
            <a:r>
              <a:rPr lang="ja-JP" altLang="en-US" dirty="0"/>
              <a:t>の情報と</a:t>
            </a:r>
            <a:r>
              <a:rPr lang="ja-JP" altLang="en-US" dirty="0" smtClean="0"/>
              <a:t>して検索</a:t>
            </a:r>
            <a:r>
              <a:rPr lang="ja-JP" altLang="en-US" dirty="0"/>
              <a:t>対象</a:t>
            </a:r>
            <a:r>
              <a:rPr lang="ja-JP" altLang="en-US" dirty="0" smtClean="0"/>
              <a:t>とし、出典となる調べ方案内等と相互リンク</a:t>
            </a:r>
            <a:endParaRPr kumimoji="1" lang="ja-JP" altLang="en-US" dirty="0"/>
          </a:p>
        </p:txBody>
      </p:sp>
    </p:spTree>
    <p:extLst>
      <p:ext uri="{BB962C8B-B14F-4D97-AF65-F5344CB8AC3E}">
        <p14:creationId xmlns:p14="http://schemas.microsoft.com/office/powerpoint/2010/main" val="1413976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49469</TotalTime>
  <Words>25728</Words>
  <Application>Microsoft Office PowerPoint</Application>
  <PresentationFormat>ワイド画面</PresentationFormat>
  <Paragraphs>3649</Paragraphs>
  <Slides>100</Slides>
  <Notes>86</Notes>
  <HiddenSlides>5</HiddenSlides>
  <MMClips>0</MMClips>
  <ScaleCrop>false</ScaleCrop>
  <HeadingPairs>
    <vt:vector size="10" baseType="variant">
      <vt:variant>
        <vt:lpstr>使用されているフォント</vt:lpstr>
      </vt:variant>
      <vt:variant>
        <vt:i4>20</vt:i4>
      </vt:variant>
      <vt:variant>
        <vt:lpstr>テーマ</vt:lpstr>
      </vt:variant>
      <vt:variant>
        <vt:i4>1</vt:i4>
      </vt:variant>
      <vt:variant>
        <vt:lpstr>埋め込まれた OLE サーバー</vt:lpstr>
      </vt:variant>
      <vt:variant>
        <vt:i4>2</vt:i4>
      </vt:variant>
      <vt:variant>
        <vt:lpstr>スライド タイトル</vt:lpstr>
      </vt:variant>
      <vt:variant>
        <vt:i4>100</vt:i4>
      </vt:variant>
      <vt:variant>
        <vt:lpstr>目的別スライド ショー</vt:lpstr>
      </vt:variant>
      <vt:variant>
        <vt:i4>1</vt:i4>
      </vt:variant>
    </vt:vector>
  </HeadingPairs>
  <TitlesOfParts>
    <vt:vector size="124" baseType="lpstr">
      <vt:lpstr>Arial Unicode MS</vt:lpstr>
      <vt:lpstr>ＤＦ特太ゴシック体</vt:lpstr>
      <vt:lpstr>HGP創英角ｺﾞｼｯｸUB</vt:lpstr>
      <vt:lpstr>HGP創英角ﾎﾟｯﾌﾟ体</vt:lpstr>
      <vt:lpstr>HG丸ｺﾞｼｯｸM-PRO</vt:lpstr>
      <vt:lpstr>Meiryo UI</vt:lpstr>
      <vt:lpstr>ＭＳ Ｐゴシック</vt:lpstr>
      <vt:lpstr>ＭＳ Ｐ明朝</vt:lpstr>
      <vt:lpstr>ＭＳ ゴシック</vt:lpstr>
      <vt:lpstr>ＭＳ 明朝</vt:lpstr>
      <vt:lpstr>新細明體</vt:lpstr>
      <vt:lpstr>宋体</vt:lpstr>
      <vt:lpstr>メイリオ</vt:lpstr>
      <vt:lpstr>Arial</vt:lpstr>
      <vt:lpstr>Calibri</vt:lpstr>
      <vt:lpstr>Century</vt:lpstr>
      <vt:lpstr>Times New Roman</vt:lpstr>
      <vt:lpstr>Verdana</vt:lpstr>
      <vt:lpstr>Wingdings</vt:lpstr>
      <vt:lpstr>Wingdings 2</vt:lpstr>
      <vt:lpstr>Office テーマ</vt:lpstr>
      <vt:lpstr>Visio</vt:lpstr>
      <vt:lpstr>Photo Editor Photo</vt:lpstr>
      <vt:lpstr>電子図書館サービスの理念から NDLサーチの歩み【詳細】</vt:lpstr>
      <vt:lpstr>電子図書館サービスの歩み 【概要】</vt:lpstr>
      <vt:lpstr>知識インフラの構築を目指した電子図書館サービスの 歩みと今後</vt:lpstr>
      <vt:lpstr>システム化のための技術要素の変革</vt:lpstr>
      <vt:lpstr>電子図書館に関連する構想とサービスの変遷</vt:lpstr>
      <vt:lpstr>パイロット電子図書館プロジェクト</vt:lpstr>
      <vt:lpstr>電子図書館中期計画2004</vt:lpstr>
      <vt:lpstr>☆ NDL電子図書館サービスの全体像</vt:lpstr>
      <vt:lpstr>資料デジタル化と提供状況（インターネット及び図書館送信）</vt:lpstr>
      <vt:lpstr>デジタル化資料の提供状況～資料群別</vt:lpstr>
      <vt:lpstr>国立国会図書館サーチの現状 （2015年プロトタイプ⇒2017年PORTA⇒2012年1月からNDLサーチとして運用）</vt:lpstr>
      <vt:lpstr>知識情報基盤の構築モデル</vt:lpstr>
      <vt:lpstr>電子図書館サービスの歩み 【ステージ展開】</vt:lpstr>
      <vt:lpstr>電子図書館20年の歩み</vt:lpstr>
      <vt:lpstr>☆  電子図書館20年の歩み</vt:lpstr>
      <vt:lpstr>NDL電子図書館事業20年で進めてきたこと（メモ）</vt:lpstr>
      <vt:lpstr>第1ステージ【1994～2002】揺籃期・始動期</vt:lpstr>
      <vt:lpstr> 電子図書館構想（1998年電子図書館推進会議）</vt:lpstr>
      <vt:lpstr>  第2ステージ【2002～2007】サービス離陸期</vt:lpstr>
      <vt:lpstr>電子図書館の意義と目標</vt:lpstr>
      <vt:lpstr>数年後の電子図書館サービスイメージ</vt:lpstr>
      <vt:lpstr>「NDLデジタルアーカイブ」のイメージ</vt:lpstr>
      <vt:lpstr>  第3ステージ【2008～2012】サービス発展期</vt:lpstr>
      <vt:lpstr>第4ステージ【2012～2014】 総括と再始動期、見直し期</vt:lpstr>
      <vt:lpstr>PORTAの構築概念</vt:lpstr>
      <vt:lpstr>プロトタイピングの基本方針</vt:lpstr>
      <vt:lpstr>プロトタイプシステム機能の構成</vt:lpstr>
      <vt:lpstr>開発当初のサービス要件とシステム化</vt:lpstr>
      <vt:lpstr>☆ PORTAでの統合検索の概念（全体）</vt:lpstr>
      <vt:lpstr>☆データ提供側で共通インターフェースを　！！</vt:lpstr>
      <vt:lpstr>☆連携のための共通仕様（2006年）</vt:lpstr>
      <vt:lpstr>メタデータ収集・横断検索の概念（詳細１） メタデータ収集・横断検索の概念</vt:lpstr>
      <vt:lpstr>メタデータ収集・横断検索の概念（詳細２）  検索・閲覧サービス提供の概念</vt:lpstr>
      <vt:lpstr>☆ PORTA/DAシステムでのメタデータの仕様の関係</vt:lpstr>
      <vt:lpstr>PowerPoint プレゼンテーション</vt:lpstr>
      <vt:lpstr>PowerPoint プレゼンテーション</vt:lpstr>
      <vt:lpstr>【作成中】PORTAでの連携先</vt:lpstr>
      <vt:lpstr>☆ PORTAリリース後の考察 </vt:lpstr>
      <vt:lpstr>☆統合検索のために苦労した点</vt:lpstr>
      <vt:lpstr>PORTAの次のサービスの方向性</vt:lpstr>
      <vt:lpstr>メタデータ、書誌データの統合検索から、 意味的情報の相互利用による統合検索へ </vt:lpstr>
      <vt:lpstr>☆統合検索に必要な共通仕様の要素（Web2.0）</vt:lpstr>
      <vt:lpstr>研究成果の活用の必要性</vt:lpstr>
      <vt:lpstr>☆今後適用すべき技術と進め方（Web3.0に向けて）</vt:lpstr>
      <vt:lpstr>☆デジタルコンテンツの収集・蓄積・提供のまとめ</vt:lpstr>
      <vt:lpstr>☆国立国会図書館サーチ（NDLサーチ）</vt:lpstr>
      <vt:lpstr>☆ NDLサーチの構築概念 </vt:lpstr>
      <vt:lpstr>☆ NDLサーチを中心とした情報システム開発の目標</vt:lpstr>
      <vt:lpstr>NDLSearchの目的と実装機能（2010年）</vt:lpstr>
      <vt:lpstr>☆国立国会図書館サーチ（2012年1月から運用）</vt:lpstr>
      <vt:lpstr>☆国立国会図書館サーチ</vt:lpstr>
      <vt:lpstr>　 ☆国立国会図書館サーチのコンセプト</vt:lpstr>
      <vt:lpstr>「国立国会図書館サーチ」の全体イメージ</vt:lpstr>
      <vt:lpstr>国立国会図書館サーチ：検索の仕組み</vt:lpstr>
      <vt:lpstr>NDLサーチの挑戦</vt:lpstr>
      <vt:lpstr>NDLSearchの挑戦（１）目的　</vt:lpstr>
      <vt:lpstr>NDLSearchの挑戦（2）現在有している機能</vt:lpstr>
      <vt:lpstr>NDLSearchの挑戦（3）今後の重点的な取組み</vt:lpstr>
      <vt:lpstr>平成24年1月のサービスイメージ</vt:lpstr>
      <vt:lpstr>平成22年8月公開の開発版の到達点</vt:lpstr>
      <vt:lpstr>ノード間の相互運用性を高めるために</vt:lpstr>
      <vt:lpstr>利用者情報・利用情報の活用</vt:lpstr>
      <vt:lpstr>同一著作のグルーピング</vt:lpstr>
      <vt:lpstr>【情報と情報の関連付けの概念の一つ】 利用の視点でのコンテンツの体系的整理の概念</vt:lpstr>
      <vt:lpstr>従来型OPACとの比較</vt:lpstr>
      <vt:lpstr>PowerPoint プレゼンテーション</vt:lpstr>
      <vt:lpstr>連携状況と海外の動向</vt:lpstr>
      <vt:lpstr>PowerPoint プレゼンテーション</vt:lpstr>
      <vt:lpstr>☆ NDLサーチの最近の進展</vt:lpstr>
      <vt:lpstr>☆国立国会図書館サーチ：最近の進展 ①</vt:lpstr>
      <vt:lpstr>☆国立国会図書館サーチ：最近の進展 ②</vt:lpstr>
      <vt:lpstr>☆国立国会図書館サーチ：今後の予定</vt:lpstr>
      <vt:lpstr>☆ NDLサーチでのサービス連携</vt:lpstr>
      <vt:lpstr>☆国立国会図書館サーチの検索・閲覧対象データベース － ナショナルアーカイブへの発展 －</vt:lpstr>
      <vt:lpstr>☆ NDLサービスのAPIの拡充</vt:lpstr>
      <vt:lpstr>☆ NDLサーチの今後の展開</vt:lpstr>
      <vt:lpstr>☆連携実施計画策定の課題・背景</vt:lpstr>
      <vt:lpstr>☆連携方針・連携モデル</vt:lpstr>
      <vt:lpstr>☆ NDLサーチの統合検索サービス提供における連携イメージ</vt:lpstr>
      <vt:lpstr>☆メタデータの流通において、NDLサーチが果たす役割</vt:lpstr>
      <vt:lpstr>☆ （参考情報）</vt:lpstr>
      <vt:lpstr>図書館システムのリニューアル【概要】</vt:lpstr>
      <vt:lpstr>2012年稼働システム開発方針【2009年】</vt:lpstr>
      <vt:lpstr>サービスの改善</vt:lpstr>
      <vt:lpstr>　情報システムの構築・運用に当たって</vt:lpstr>
      <vt:lpstr>次期業務基盤システムの導入</vt:lpstr>
      <vt:lpstr>次期図書館システムの全体イメージ（24年1月～28年頃まで）</vt:lpstr>
      <vt:lpstr>次世代図書館サービスを目指した個々のサービスとシステムの構成</vt:lpstr>
      <vt:lpstr>システムを必要とする現状の図書館業務サービス</vt:lpstr>
      <vt:lpstr>PowerPoint プレゼンテーション</vt:lpstr>
      <vt:lpstr>次世代サービスの実現に向けた過渡期の計画</vt:lpstr>
      <vt:lpstr>☆統合的オンラインサービス （2017〜2020年）検討中</vt:lpstr>
      <vt:lpstr>背景：検索エンジンの高度化と情報資源の多様化により、 図書館の情報提供の役割が大きく変化</vt:lpstr>
      <vt:lpstr>☆統合的オンラインサービス：概要</vt:lpstr>
      <vt:lpstr>☆統合的オンラインサービス：実現したい機能</vt:lpstr>
      <vt:lpstr>☆統合的オンラインサービス：実現イメージ</vt:lpstr>
      <vt:lpstr>ナショナルアーカイブ構想へのマッピング</vt:lpstr>
      <vt:lpstr>5. NDLが保有する主題情報まとめ（主なもののみ）</vt:lpstr>
      <vt:lpstr>6. 主題情報の分解・利活用案</vt:lpstr>
      <vt:lpstr>PowerPoint プレゼンテーション</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917</cp:revision>
  <cp:lastPrinted>2016-03-18T02:42:44Z</cp:lastPrinted>
  <dcterms:created xsi:type="dcterms:W3CDTF">2015-08-12T01:03:55Z</dcterms:created>
  <dcterms:modified xsi:type="dcterms:W3CDTF">2016-05-29T04:29:49Z</dcterms:modified>
</cp:coreProperties>
</file>