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1847" r:id="rId2"/>
    <p:sldId id="1848" r:id="rId3"/>
    <p:sldId id="1849" r:id="rId4"/>
    <p:sldId id="1850" r:id="rId5"/>
    <p:sldId id="1851" r:id="rId6"/>
    <p:sldId id="1852" r:id="rId7"/>
    <p:sldId id="1853" r:id="rId8"/>
    <p:sldId id="1854" r:id="rId9"/>
    <p:sldId id="1855" r:id="rId10"/>
    <p:sldId id="1856" r:id="rId11"/>
    <p:sldId id="1857" r:id="rId12"/>
    <p:sldId id="1858" r:id="rId13"/>
    <p:sldId id="1859" r:id="rId14"/>
    <p:sldId id="1860" r:id="rId15"/>
    <p:sldId id="1861" r:id="rId16"/>
    <p:sldId id="1862" r:id="rId17"/>
    <p:sldId id="1863" r:id="rId18"/>
    <p:sldId id="1934" r:id="rId19"/>
    <p:sldId id="1935" r:id="rId20"/>
    <p:sldId id="1936" r:id="rId21"/>
    <p:sldId id="1937" r:id="rId22"/>
    <p:sldId id="1938" r:id="rId23"/>
    <p:sldId id="1939" r:id="rId24"/>
    <p:sldId id="1940" r:id="rId25"/>
    <p:sldId id="1941" r:id="rId26"/>
    <p:sldId id="1942" r:id="rId27"/>
    <p:sldId id="1943" r:id="rId28"/>
    <p:sldId id="1944" r:id="rId29"/>
    <p:sldId id="1945" r:id="rId30"/>
    <p:sldId id="1946" r:id="rId31"/>
    <p:sldId id="1947" r:id="rId32"/>
    <p:sldId id="1948" r:id="rId33"/>
    <p:sldId id="1949" r:id="rId34"/>
    <p:sldId id="1950" r:id="rId35"/>
    <p:sldId id="1951" r:id="rId36"/>
    <p:sldId id="1952" r:id="rId37"/>
    <p:sldId id="1953" r:id="rId38"/>
    <p:sldId id="1954" r:id="rId39"/>
    <p:sldId id="1955" r:id="rId40"/>
    <p:sldId id="1956" r:id="rId41"/>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7" autoAdjust="0"/>
    <p:restoredTop sz="83634" autoAdjust="0"/>
  </p:normalViewPr>
  <p:slideViewPr>
    <p:cSldViewPr snapToGrid="0">
      <p:cViewPr varScale="1">
        <p:scale>
          <a:sx n="54" d="100"/>
          <a:sy n="54" d="100"/>
        </p:scale>
        <p:origin x="756" y="6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98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2016/5/4</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2409250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12</a:t>
            </a:fld>
            <a:endParaRPr kumimoji="1" lang="ja-JP" altLang="en-US"/>
          </a:p>
        </p:txBody>
      </p:sp>
    </p:spTree>
    <p:extLst>
      <p:ext uri="{BB962C8B-B14F-4D97-AF65-F5344CB8AC3E}">
        <p14:creationId xmlns:p14="http://schemas.microsoft.com/office/powerpoint/2010/main" val="3596970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13</a:t>
            </a:fld>
            <a:endParaRPr kumimoji="1" lang="ja-JP" altLang="en-US"/>
          </a:p>
        </p:txBody>
      </p:sp>
    </p:spTree>
    <p:extLst>
      <p:ext uri="{BB962C8B-B14F-4D97-AF65-F5344CB8AC3E}">
        <p14:creationId xmlns:p14="http://schemas.microsoft.com/office/powerpoint/2010/main" val="266668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14</a:t>
            </a:fld>
            <a:endParaRPr kumimoji="1" lang="ja-JP" altLang="en-US"/>
          </a:p>
        </p:txBody>
      </p:sp>
    </p:spTree>
    <p:extLst>
      <p:ext uri="{BB962C8B-B14F-4D97-AF65-F5344CB8AC3E}">
        <p14:creationId xmlns:p14="http://schemas.microsoft.com/office/powerpoint/2010/main" val="335699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15</a:t>
            </a:fld>
            <a:endParaRPr kumimoji="1" lang="ja-JP" altLang="en-US"/>
          </a:p>
        </p:txBody>
      </p:sp>
    </p:spTree>
    <p:extLst>
      <p:ext uri="{BB962C8B-B14F-4D97-AF65-F5344CB8AC3E}">
        <p14:creationId xmlns:p14="http://schemas.microsoft.com/office/powerpoint/2010/main" val="3146828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16</a:t>
            </a:fld>
            <a:endParaRPr kumimoji="1" lang="ja-JP" altLang="en-US"/>
          </a:p>
        </p:txBody>
      </p:sp>
    </p:spTree>
    <p:extLst>
      <p:ext uri="{BB962C8B-B14F-4D97-AF65-F5344CB8AC3E}">
        <p14:creationId xmlns:p14="http://schemas.microsoft.com/office/powerpoint/2010/main" val="313842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17</a:t>
            </a:fld>
            <a:endParaRPr kumimoji="1" lang="ja-JP" altLang="en-US"/>
          </a:p>
        </p:txBody>
      </p:sp>
    </p:spTree>
    <p:extLst>
      <p:ext uri="{BB962C8B-B14F-4D97-AF65-F5344CB8AC3E}">
        <p14:creationId xmlns:p14="http://schemas.microsoft.com/office/powerpoint/2010/main" val="3640437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「ナショナルアーカイブ」の構築の方向性</a:t>
            </a:r>
            <a:endParaRPr lang="en-US" altLang="ja-JP" dirty="0" smtClean="0"/>
          </a:p>
          <a:p>
            <a:r>
              <a:rPr lang="ja-JP" altLang="en-US" dirty="0" smtClean="0"/>
              <a:t>分野を特定しない「知識インフラ」の具体的な実現形</a:t>
            </a:r>
            <a:endParaRPr lang="en-US" altLang="ja-JP" dirty="0" smtClean="0"/>
          </a:p>
          <a:p>
            <a:r>
              <a:rPr lang="ja-JP" altLang="en-US" dirty="0" smtClean="0"/>
              <a:t>「ひなぎく」の構築・運用での課題解決・成果を踏まえて</a:t>
            </a:r>
            <a:endParaRPr lang="en-US" altLang="ja-JP" dirty="0" smtClean="0"/>
          </a:p>
          <a:p>
            <a:r>
              <a:rPr lang="ja-JP" altLang="en-US" dirty="0" smtClean="0"/>
              <a:t>文化資源の保有機関が何に留意して何をしていくべきか</a:t>
            </a:r>
            <a:endParaRPr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8813ADFB-5BF2-4563-9E17-36130DEB7203}"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18</a:t>
            </a:fld>
            <a:endParaRPr kumimoji="1" lang="ja-JP" altLang="en-US"/>
          </a:p>
        </p:txBody>
      </p:sp>
    </p:spTree>
    <p:extLst>
      <p:ext uri="{BB962C8B-B14F-4D97-AF65-F5344CB8AC3E}">
        <p14:creationId xmlns:p14="http://schemas.microsoft.com/office/powerpoint/2010/main" val="1637186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当初、電子書籍と文化財のアーカイブが別々のものとして検討されていた。</a:t>
            </a:r>
            <a:endParaRPr kumimoji="1" lang="en-US" altLang="ja-JP" dirty="0" smtClean="0"/>
          </a:p>
          <a:p>
            <a:r>
              <a:rPr kumimoji="1" lang="en-US" altLang="ja-JP" b="1" u="sng" dirty="0" smtClean="0"/>
              <a:t>NDL</a:t>
            </a:r>
            <a:r>
              <a:rPr kumimoji="1" lang="ja-JP" altLang="en-US" b="1" u="sng" dirty="0" smtClean="0"/>
              <a:t>のアーカイブは両方にまたがっていた</a:t>
            </a:r>
            <a:r>
              <a:rPr kumimoji="1" lang="ja-JP" altLang="en-US" dirty="0" smtClean="0"/>
              <a:t>。</a:t>
            </a:r>
            <a:endParaRPr kumimoji="1" lang="en-US" altLang="ja-JP" dirty="0" smtClean="0"/>
          </a:p>
          <a:p>
            <a:r>
              <a:rPr kumimoji="1" lang="ja-JP" altLang="en-US" dirty="0" smtClean="0"/>
              <a:t>～～～～～～～</a:t>
            </a:r>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19</a:t>
            </a:fld>
            <a:endParaRPr kumimoji="1" lang="ja-JP" altLang="en-US"/>
          </a:p>
        </p:txBody>
      </p:sp>
    </p:spTree>
    <p:extLst>
      <p:ext uri="{BB962C8B-B14F-4D97-AF65-F5344CB8AC3E}">
        <p14:creationId xmlns:p14="http://schemas.microsoft.com/office/powerpoint/2010/main" val="3331067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電子書籍、文化財、災害情報など別々に構築するのではなく、</a:t>
            </a:r>
            <a:r>
              <a:rPr kumimoji="1" lang="ja-JP" altLang="en-US" b="1" u="sng" dirty="0" smtClean="0"/>
              <a:t>分野を越えて１つのアーカイブとして構築</a:t>
            </a:r>
            <a:r>
              <a:rPr kumimoji="1" lang="ja-JP" altLang="en-US" dirty="0" smtClean="0"/>
              <a:t>し、それぞれを目的で利用できるようにすることを提唱。</a:t>
            </a:r>
            <a:endParaRPr kumimoji="1" lang="en-US" altLang="ja-JP" dirty="0" smtClean="0"/>
          </a:p>
          <a:p>
            <a:r>
              <a:rPr kumimoji="1" lang="en-US" altLang="ja-JP" dirty="0" smtClean="0"/>
              <a:t>NDL</a:t>
            </a:r>
            <a:r>
              <a:rPr kumimoji="1" lang="ja-JP" altLang="en-US" dirty="0" smtClean="0"/>
              <a:t>サーチの基本的な考え方を踏襲し、カバーする範囲を拡大</a:t>
            </a:r>
            <a:endParaRPr kumimoji="1" lang="en-US" altLang="ja-JP" dirty="0" smtClean="0"/>
          </a:p>
          <a:p>
            <a:r>
              <a:rPr kumimoji="1" lang="ja-JP" altLang="en-US" dirty="0" smtClean="0"/>
              <a:t>～～～～～～</a:t>
            </a:r>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20</a:t>
            </a:fld>
            <a:endParaRPr kumimoji="1" lang="ja-JP" altLang="en-US"/>
          </a:p>
        </p:txBody>
      </p:sp>
    </p:spTree>
    <p:extLst>
      <p:ext uri="{BB962C8B-B14F-4D97-AF65-F5344CB8AC3E}">
        <p14:creationId xmlns:p14="http://schemas.microsoft.com/office/powerpoint/2010/main" val="109400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776472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u="sng" dirty="0" smtClean="0"/>
              <a:t>恒久的保存基盤の部分に電子書籍分野の概念を含めたイメージ図</a:t>
            </a:r>
            <a:r>
              <a:rPr kumimoji="1" lang="ja-JP" altLang="en-US" u="sng" dirty="0" smtClean="0"/>
              <a:t>。</a:t>
            </a:r>
            <a:endParaRPr kumimoji="1" lang="en-US" altLang="ja-JP" u="sng" dirty="0" smtClean="0"/>
          </a:p>
          <a:p>
            <a:r>
              <a:rPr kumimoji="1" lang="ja-JP" altLang="en-US" b="1" u="sng" dirty="0" smtClean="0"/>
              <a:t>電子書籍と文化財を同一の枠組みで機能をイメージ</a:t>
            </a:r>
            <a:r>
              <a:rPr kumimoji="1" lang="ja-JP" altLang="en-US" dirty="0" smtClean="0"/>
              <a:t>する</a:t>
            </a:r>
            <a:endParaRPr kumimoji="1" lang="en-US" altLang="ja-JP" dirty="0" smtClean="0"/>
          </a:p>
          <a:p>
            <a:r>
              <a:rPr kumimoji="1" lang="ja-JP" altLang="en-US" u="sng" dirty="0" smtClean="0"/>
              <a:t>ピンクは、特に</a:t>
            </a:r>
            <a:r>
              <a:rPr kumimoji="1" lang="en-US" altLang="ja-JP" u="sng" dirty="0" smtClean="0"/>
              <a:t>NDL</a:t>
            </a:r>
            <a:r>
              <a:rPr kumimoji="1" lang="ja-JP" altLang="en-US" u="sng" dirty="0" smtClean="0"/>
              <a:t>が主体となる部分</a:t>
            </a:r>
            <a:endParaRPr kumimoji="1" lang="en-US" altLang="ja-JP" u="sng" dirty="0" smtClean="0"/>
          </a:p>
          <a:p>
            <a:r>
              <a:rPr kumimoji="1" lang="ja-JP" altLang="en-US" dirty="0" smtClean="0"/>
              <a:t>～～～～～～</a:t>
            </a:r>
            <a:endParaRPr kumimoji="1" lang="en-US" altLang="ja-JP" dirty="0" smtClean="0"/>
          </a:p>
          <a:p>
            <a:endParaRPr kumimoji="1" lang="ja-JP" altLang="en-US" dirty="0"/>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21</a:t>
            </a:fld>
            <a:endParaRPr kumimoji="1" lang="ja-JP" altLang="en-US"/>
          </a:p>
        </p:txBody>
      </p:sp>
    </p:spTree>
    <p:extLst>
      <p:ext uri="{BB962C8B-B14F-4D97-AF65-F5344CB8AC3E}">
        <p14:creationId xmlns:p14="http://schemas.microsoft.com/office/powerpoint/2010/main" val="62137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当初、必要な機能として３つに分解</a:t>
            </a:r>
            <a:endParaRPr kumimoji="1" lang="en-US" altLang="ja-JP" dirty="0" smtClean="0"/>
          </a:p>
          <a:p>
            <a:r>
              <a:rPr kumimoji="1" lang="ja-JP" altLang="en-US" dirty="0" smtClean="0"/>
              <a:t>～～～～～～～</a:t>
            </a:r>
            <a:endParaRPr kumimoji="1" lang="ja-JP" altLang="en-US" dirty="0"/>
          </a:p>
        </p:txBody>
      </p:sp>
      <p:sp>
        <p:nvSpPr>
          <p:cNvPr id="4" name="日付プレースホルダー 3"/>
          <p:cNvSpPr>
            <a:spLocks noGrp="1"/>
          </p:cNvSpPr>
          <p:nvPr>
            <p:ph type="dt" idx="10"/>
          </p:nvPr>
        </p:nvSpPr>
        <p:spPr/>
        <p:txBody>
          <a:bodyPr/>
          <a:lstStyle/>
          <a:p>
            <a:r>
              <a:rPr kumimoji="1" lang="ja-JP" altLang="en-US" smtClean="0"/>
              <a:t>平成</a:t>
            </a:r>
            <a:r>
              <a:rPr kumimoji="1" lang="en-US" altLang="ja-JP" smtClean="0"/>
              <a:t>26</a:t>
            </a:r>
            <a:r>
              <a:rPr kumimoji="1" lang="ja-JP" altLang="en-US" smtClean="0"/>
              <a:t>年</a:t>
            </a:r>
            <a:r>
              <a:rPr kumimoji="1" lang="en-US" altLang="ja-JP" smtClean="0"/>
              <a:t>6</a:t>
            </a:r>
            <a:r>
              <a:rPr kumimoji="1" lang="ja-JP" altLang="en-US" smtClean="0"/>
              <a:t>月</a:t>
            </a:r>
            <a:r>
              <a:rPr kumimoji="1" lang="en-US" altLang="ja-JP" smtClean="0"/>
              <a:t>3</a:t>
            </a:r>
            <a:r>
              <a:rPr kumimoji="1" lang="ja-JP" altLang="en-US" smtClean="0"/>
              <a:t>日</a:t>
            </a:r>
            <a:endParaRPr kumimoji="1" lang="en-US" altLang="ja-JP" smtClean="0"/>
          </a:p>
          <a:p>
            <a:r>
              <a:rPr lang="ja-JP" altLang="en-US" smtClean="0">
                <a:latin typeface="HG丸ｺﾞｼｯｸM-PRO" pitchFamily="50" charset="-128"/>
                <a:ea typeface="HG丸ｺﾞｼｯｸM-PRO" pitchFamily="50" charset="-128"/>
              </a:rPr>
              <a:t>文化関係資料のアーカイブに関する有識者会議</a:t>
            </a:r>
            <a:endParaRPr lang="en-US" altLang="ja-JP" smtClean="0">
              <a:latin typeface="HG丸ｺﾞｼｯｸM-PRO" pitchFamily="50" charset="-128"/>
              <a:ea typeface="HG丸ｺﾞｼｯｸM-PRO"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22</a:t>
            </a:fld>
            <a:endParaRPr kumimoji="1" lang="ja-JP" altLang="en-US"/>
          </a:p>
        </p:txBody>
      </p:sp>
    </p:spTree>
    <p:extLst>
      <p:ext uri="{BB962C8B-B14F-4D97-AF65-F5344CB8AC3E}">
        <p14:creationId xmlns:p14="http://schemas.microsoft.com/office/powerpoint/2010/main" val="245575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u="sng" dirty="0" smtClean="0"/>
              <a:t>恒久的保存基盤を核に</a:t>
            </a:r>
            <a:r>
              <a:rPr kumimoji="1" lang="ja-JP" altLang="en-US" dirty="0" smtClean="0"/>
              <a:t>して、その情報を活用して、</a:t>
            </a:r>
            <a:r>
              <a:rPr kumimoji="1" lang="ja-JP" altLang="en-US" u="sng" dirty="0" smtClean="0"/>
              <a:t>様々な分野での知識創造活動</a:t>
            </a:r>
            <a:r>
              <a:rPr kumimoji="1" lang="ja-JP" altLang="en-US" dirty="0" smtClean="0"/>
              <a:t>が行われ、その知識も含めて、</a:t>
            </a:r>
            <a:r>
              <a:rPr kumimoji="1" lang="ja-JP" altLang="en-US" u="sng" dirty="0" smtClean="0"/>
              <a:t>知識利活用基盤として、様々な目的で利活用できるように</a:t>
            </a:r>
            <a:r>
              <a:rPr kumimoji="1" lang="ja-JP" altLang="en-US" dirty="0" smtClean="0"/>
              <a:t>する</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23</a:t>
            </a:fld>
            <a:endParaRPr kumimoji="1" lang="ja-JP" altLang="en-US"/>
          </a:p>
        </p:txBody>
      </p:sp>
    </p:spTree>
    <p:extLst>
      <p:ext uri="{BB962C8B-B14F-4D97-AF65-F5344CB8AC3E}">
        <p14:creationId xmlns:p14="http://schemas.microsoft.com/office/powerpoint/2010/main" val="118004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r>
              <a:rPr kumimoji="1" lang="ja-JP" altLang="en-US" smtClean="0"/>
              <a:t>平成</a:t>
            </a:r>
            <a:r>
              <a:rPr kumimoji="1" lang="en-US" altLang="ja-JP" smtClean="0"/>
              <a:t>26</a:t>
            </a:r>
            <a:r>
              <a:rPr kumimoji="1" lang="ja-JP" altLang="en-US" smtClean="0"/>
              <a:t>年</a:t>
            </a:r>
            <a:r>
              <a:rPr kumimoji="1" lang="en-US" altLang="ja-JP" smtClean="0"/>
              <a:t>6</a:t>
            </a:r>
            <a:r>
              <a:rPr kumimoji="1" lang="ja-JP" altLang="en-US" smtClean="0"/>
              <a:t>月</a:t>
            </a:r>
            <a:r>
              <a:rPr kumimoji="1" lang="en-US" altLang="ja-JP" smtClean="0"/>
              <a:t>3</a:t>
            </a:r>
            <a:r>
              <a:rPr kumimoji="1" lang="ja-JP" altLang="en-US" smtClean="0"/>
              <a:t>日</a:t>
            </a:r>
            <a:endParaRPr kumimoji="1" lang="en-US" altLang="ja-JP" smtClean="0"/>
          </a:p>
          <a:p>
            <a:r>
              <a:rPr lang="ja-JP" altLang="en-US" smtClean="0">
                <a:latin typeface="HG丸ｺﾞｼｯｸM-PRO" pitchFamily="50" charset="-128"/>
                <a:ea typeface="HG丸ｺﾞｼｯｸM-PRO" pitchFamily="50" charset="-128"/>
              </a:rPr>
              <a:t>文化関係資料のアーカイブに関する有識者会議</a:t>
            </a:r>
            <a:endParaRPr lang="en-US" altLang="ja-JP" smtClean="0">
              <a:latin typeface="HG丸ｺﾞｼｯｸM-PRO" pitchFamily="50" charset="-128"/>
              <a:ea typeface="HG丸ｺﾞｼｯｸM-PRO"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24</a:t>
            </a:fld>
            <a:endParaRPr kumimoji="1" lang="ja-JP" altLang="en-US"/>
          </a:p>
        </p:txBody>
      </p:sp>
    </p:spTree>
    <p:extLst>
      <p:ext uri="{BB962C8B-B14F-4D97-AF65-F5344CB8AC3E}">
        <p14:creationId xmlns:p14="http://schemas.microsoft.com/office/powerpoint/2010/main" val="2151358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VISIO</a:t>
            </a:r>
            <a:r>
              <a:rPr kumimoji="1" lang="ja-JP" altLang="en-US" dirty="0" smtClean="0"/>
              <a:t>図は、前の図を詳細化したもの</a:t>
            </a:r>
            <a:endParaRPr kumimoji="1" lang="en-US" altLang="ja-JP" dirty="0" smtClean="0"/>
          </a:p>
          <a:p>
            <a:r>
              <a:rPr kumimoji="1" lang="ja-JP" altLang="en-US" dirty="0" smtClean="0"/>
              <a:t>・文献も含めて、すべての文化財、災害情報が相互に関連付けられて蓄積されている</a:t>
            </a:r>
            <a:endParaRPr kumimoji="1" lang="en-US" altLang="ja-JP" dirty="0" smtClean="0"/>
          </a:p>
          <a:p>
            <a:r>
              <a:rPr kumimoji="1" lang="ja-JP" altLang="en-US" dirty="0" smtClean="0"/>
              <a:t>・それを</a:t>
            </a:r>
            <a:r>
              <a:rPr kumimoji="1" lang="ja-JP" altLang="en-US" dirty="0" err="1" smtClean="0"/>
              <a:t>活用て新たな</a:t>
            </a:r>
            <a:r>
              <a:rPr kumimoji="1" lang="ja-JP" altLang="en-US" dirty="0" smtClean="0"/>
              <a:t>知識創造活動があり、それを様々な利用目的に応じて発信していく。</a:t>
            </a:r>
            <a:endParaRPr kumimoji="1" lang="en-US" altLang="ja-JP" dirty="0" smtClean="0"/>
          </a:p>
          <a:p>
            <a:r>
              <a:rPr kumimoji="1" lang="ja-JP" altLang="en-US" dirty="0" smtClean="0"/>
              <a:t>・この仕組みを構築、運営するためには、人材の育成が必要→右側の部分</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25</a:t>
            </a:fld>
            <a:endParaRPr kumimoji="1" lang="ja-JP" altLang="en-US"/>
          </a:p>
        </p:txBody>
      </p:sp>
    </p:spTree>
    <p:extLst>
      <p:ext uri="{BB962C8B-B14F-4D97-AF65-F5344CB8AC3E}">
        <p14:creationId xmlns:p14="http://schemas.microsoft.com/office/powerpoint/2010/main" val="970123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0"/>
          </p:nvPr>
        </p:nvSpPr>
        <p:spPr/>
        <p:txBody>
          <a:bodyPr/>
          <a:lstStyle/>
          <a:p>
            <a:r>
              <a:rPr kumimoji="1" lang="ja-JP" altLang="en-US" smtClean="0"/>
              <a:t>平成</a:t>
            </a:r>
            <a:r>
              <a:rPr kumimoji="1" lang="en-US" altLang="ja-JP" smtClean="0"/>
              <a:t>26</a:t>
            </a:r>
            <a:r>
              <a:rPr kumimoji="1" lang="ja-JP" altLang="en-US" smtClean="0"/>
              <a:t>年</a:t>
            </a:r>
            <a:r>
              <a:rPr kumimoji="1" lang="en-US" altLang="ja-JP" smtClean="0"/>
              <a:t>6</a:t>
            </a:r>
            <a:r>
              <a:rPr kumimoji="1" lang="ja-JP" altLang="en-US" smtClean="0"/>
              <a:t>月</a:t>
            </a:r>
            <a:r>
              <a:rPr kumimoji="1" lang="en-US" altLang="ja-JP" smtClean="0"/>
              <a:t>3</a:t>
            </a:r>
            <a:r>
              <a:rPr kumimoji="1" lang="ja-JP" altLang="en-US" smtClean="0"/>
              <a:t>日</a:t>
            </a:r>
            <a:endParaRPr kumimoji="1" lang="en-US" altLang="ja-JP" smtClean="0"/>
          </a:p>
          <a:p>
            <a:r>
              <a:rPr lang="ja-JP" altLang="en-US" smtClean="0">
                <a:latin typeface="HG丸ｺﾞｼｯｸM-PRO" pitchFamily="50" charset="-128"/>
                <a:ea typeface="HG丸ｺﾞｼｯｸM-PRO" pitchFamily="50" charset="-128"/>
              </a:rPr>
              <a:t>文化関係資料のアーカイブに関する有識者会議</a:t>
            </a:r>
            <a:endParaRPr lang="en-US" altLang="ja-JP" smtClean="0">
              <a:latin typeface="HG丸ｺﾞｼｯｸM-PRO" pitchFamily="50" charset="-128"/>
              <a:ea typeface="HG丸ｺﾞｼｯｸM-PRO"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26</a:t>
            </a:fld>
            <a:endParaRPr kumimoji="1" lang="ja-JP" altLang="en-US"/>
          </a:p>
        </p:txBody>
      </p:sp>
    </p:spTree>
    <p:extLst>
      <p:ext uri="{BB962C8B-B14F-4D97-AF65-F5344CB8AC3E}">
        <p14:creationId xmlns:p14="http://schemas.microsoft.com/office/powerpoint/2010/main" val="418233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smtClean="0">
                <a:latin typeface="HG丸ｺﾞｼｯｸM-PRO" panose="020F0600000000000000" pitchFamily="50" charset="-128"/>
                <a:ea typeface="HG丸ｺﾞｼｯｸM-PRO" panose="020F0600000000000000" pitchFamily="50" charset="-128"/>
              </a:rPr>
              <a:t>NDL</a:t>
            </a:r>
            <a:r>
              <a:rPr lang="ja-JP" altLang="en-US" b="1" dirty="0" smtClean="0">
                <a:latin typeface="HG丸ｺﾞｼｯｸM-PRO" panose="020F0600000000000000" pitchFamily="50" charset="-128"/>
                <a:ea typeface="HG丸ｺﾞｼｯｸM-PRO" panose="020F0600000000000000" pitchFamily="50" charset="-128"/>
              </a:rPr>
              <a:t>が進めてきたデジタルアーカイブは、ほとんどこの部分</a:t>
            </a:r>
            <a:r>
              <a:rPr lang="ja-JP" altLang="en-US" dirty="0" smtClean="0">
                <a:latin typeface="HG丸ｺﾞｼｯｸM-PRO" panose="020F0600000000000000" pitchFamily="50" charset="-128"/>
                <a:ea typeface="HG丸ｺﾞｼｯｸM-PRO" panose="020F0600000000000000" pitchFamily="50" charset="-128"/>
              </a:rPr>
              <a:t>、収集して組織化し永久保存。検索リクエストに応じて、コンテンツを提供。</a:t>
            </a:r>
            <a:endParaRPr lang="en-US" altLang="ja-JP" dirty="0" smtClean="0">
              <a:latin typeface="HG丸ｺﾞｼｯｸM-PRO" panose="020F0600000000000000" pitchFamily="50" charset="-128"/>
              <a:ea typeface="HG丸ｺﾞｼｯｸM-PRO" panose="020F0600000000000000" pitchFamily="50" charset="-128"/>
            </a:endParaRPr>
          </a:p>
          <a:p>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恒久的</a:t>
            </a:r>
            <a:r>
              <a:rPr lang="ja-JP" altLang="ja-JP" dirty="0">
                <a:latin typeface="HG丸ｺﾞｼｯｸM-PRO" panose="020F0600000000000000" pitchFamily="50" charset="-128"/>
                <a:ea typeface="HG丸ｺﾞｼｯｸM-PRO" panose="020F0600000000000000" pitchFamily="50" charset="-128"/>
              </a:rPr>
              <a:t>保存基盤は、</a:t>
            </a:r>
            <a:r>
              <a:rPr lang="ja-JP" altLang="ja-JP" dirty="0">
                <a:solidFill>
                  <a:srgbClr val="FF0000"/>
                </a:solidFill>
                <a:latin typeface="HG丸ｺﾞｼｯｸM-PRO" panose="020F0600000000000000" pitchFamily="50" charset="-128"/>
                <a:ea typeface="HG丸ｺﾞｼｯｸM-PRO" panose="020F0600000000000000" pitchFamily="50" charset="-128"/>
              </a:rPr>
              <a:t>恒久保存と利活用のための共通プラットフォーム</a:t>
            </a:r>
            <a:r>
              <a:rPr lang="ja-JP" altLang="ja-JP" dirty="0">
                <a:latin typeface="HG丸ｺﾞｼｯｸM-PRO" panose="020F0600000000000000" pitchFamily="50" charset="-128"/>
                <a:ea typeface="HG丸ｺﾞｼｯｸM-PRO" panose="020F0600000000000000" pitchFamily="50" charset="-128"/>
              </a:rPr>
              <a:t>として、</a:t>
            </a:r>
            <a:r>
              <a:rPr lang="ja-JP" altLang="ja-JP" b="1" dirty="0">
                <a:solidFill>
                  <a:srgbClr val="FF0000"/>
                </a:solidFill>
                <a:latin typeface="HG丸ｺﾞｼｯｸM-PRO" panose="020F0600000000000000" pitchFamily="50" charset="-128"/>
                <a:ea typeface="HG丸ｺﾞｼｯｸM-PRO" panose="020F0600000000000000" pitchFamily="50" charset="-128"/>
              </a:rPr>
              <a:t>１つの機関にすべてを集約するのではなく、各分野のアーカイブを集約する拠点が中核となって分散アーカイブを構築</a:t>
            </a:r>
            <a:r>
              <a:rPr lang="ja-JP" altLang="ja-JP" dirty="0">
                <a:latin typeface="HG丸ｺﾞｼｯｸM-PRO" panose="020F0600000000000000" pitchFamily="50" charset="-128"/>
                <a:ea typeface="HG丸ｺﾞｼｯｸM-PRO" panose="020F0600000000000000" pitchFamily="50" charset="-128"/>
              </a:rPr>
              <a:t>し、各機関の情報を相互に持ち合って、障害、災害に備えるとともに、情報のフォーマットのマイグレーションを行うことにより、将来にわたって利用を保証する仕組みです</a:t>
            </a:r>
            <a:r>
              <a:rPr lang="ja-JP" altLang="ja-JP"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その</a:t>
            </a:r>
            <a:r>
              <a:rPr lang="ja-JP" altLang="ja-JP" dirty="0">
                <a:solidFill>
                  <a:srgbClr val="FF0000"/>
                </a:solidFill>
                <a:latin typeface="HG丸ｺﾞｼｯｸM-PRO" panose="020F0600000000000000" pitchFamily="50" charset="-128"/>
                <a:ea typeface="HG丸ｺﾞｼｯｸM-PRO" panose="020F0600000000000000" pitchFamily="50" charset="-128"/>
              </a:rPr>
              <a:t>分散アーカイブを集合して、</a:t>
            </a:r>
            <a:r>
              <a:rPr lang="ja-JP" altLang="ja-JP" b="1" dirty="0">
                <a:solidFill>
                  <a:srgbClr val="FF0000"/>
                </a:solidFill>
                <a:latin typeface="HG丸ｺﾞｼｯｸM-PRO" panose="020F0600000000000000" pitchFamily="50" charset="-128"/>
                <a:ea typeface="HG丸ｺﾞｼｯｸM-PRO" panose="020F0600000000000000" pitchFamily="50" charset="-128"/>
              </a:rPr>
              <a:t>あたかも１つのアーカイブとして見えるよう</a:t>
            </a:r>
            <a:r>
              <a:rPr lang="ja-JP" altLang="ja-JP" dirty="0">
                <a:solidFill>
                  <a:srgbClr val="FF0000"/>
                </a:solidFill>
                <a:latin typeface="HG丸ｺﾞｼｯｸM-PRO" panose="020F0600000000000000" pitchFamily="50" charset="-128"/>
                <a:ea typeface="HG丸ｺﾞｼｯｸM-PRO" panose="020F0600000000000000" pitchFamily="50" charset="-128"/>
              </a:rPr>
              <a:t>に</a:t>
            </a:r>
            <a:r>
              <a:rPr lang="ja-JP" altLang="ja-JP" dirty="0">
                <a:latin typeface="HG丸ｺﾞｼｯｸM-PRO" panose="020F0600000000000000" pitchFamily="50" charset="-128"/>
                <a:ea typeface="HG丸ｺﾞｼｯｸM-PRO" panose="020F0600000000000000" pitchFamily="50" charset="-128"/>
              </a:rPr>
              <a:t>して</a:t>
            </a:r>
            <a:r>
              <a:rPr lang="ja-JP" altLang="ja-JP" dirty="0">
                <a:solidFill>
                  <a:srgbClr val="FF0000"/>
                </a:solidFill>
                <a:latin typeface="HG丸ｺﾞｼｯｸM-PRO" panose="020F0600000000000000" pitchFamily="50" charset="-128"/>
                <a:ea typeface="HG丸ｺﾞｼｯｸM-PRO" panose="020F0600000000000000" pitchFamily="50" charset="-128"/>
              </a:rPr>
              <a:t>網羅性、完全性を確保</a:t>
            </a:r>
            <a:r>
              <a:rPr lang="ja-JP" altLang="ja-JP" dirty="0">
                <a:latin typeface="HG丸ｺﾞｼｯｸM-PRO" panose="020F0600000000000000" pitchFamily="50" charset="-128"/>
                <a:ea typeface="HG丸ｺﾞｼｯｸM-PRO" panose="020F0600000000000000" pitchFamily="50" charset="-128"/>
              </a:rPr>
              <a:t>し、</a:t>
            </a:r>
            <a:r>
              <a:rPr lang="ja-JP" altLang="ja-JP" b="1" dirty="0">
                <a:solidFill>
                  <a:srgbClr val="FF0000"/>
                </a:solidFill>
                <a:latin typeface="HG丸ｺﾞｼｯｸM-PRO" panose="020F0600000000000000" pitchFamily="50" charset="-128"/>
                <a:ea typeface="HG丸ｺﾞｼｯｸM-PRO" panose="020F0600000000000000" pitchFamily="50" charset="-128"/>
              </a:rPr>
              <a:t>個々の情報同士を意味的に関連付</a:t>
            </a:r>
            <a:r>
              <a:rPr lang="ja-JP" altLang="ja-JP" dirty="0">
                <a:solidFill>
                  <a:srgbClr val="FF0000"/>
                </a:solidFill>
                <a:latin typeface="HG丸ｺﾞｼｯｸM-PRO" panose="020F0600000000000000" pitchFamily="50" charset="-128"/>
                <a:ea typeface="HG丸ｺﾞｼｯｸM-PRO" panose="020F0600000000000000" pitchFamily="50" charset="-128"/>
              </a:rPr>
              <a:t>けて</a:t>
            </a:r>
            <a:r>
              <a:rPr lang="ja-JP" altLang="ja-JP" dirty="0">
                <a:latin typeface="HG丸ｺﾞｼｯｸM-PRO" panose="020F0600000000000000" pitchFamily="50" charset="-128"/>
                <a:ea typeface="HG丸ｺﾞｼｯｸM-PRO" panose="020F0600000000000000" pitchFamily="50" charset="-128"/>
              </a:rPr>
              <a:t>、情報間のネットワークを構築することを想定します。</a:t>
            </a:r>
          </a:p>
          <a:p>
            <a:r>
              <a:rPr lang="ja-JP" altLang="ja-JP" dirty="0">
                <a:latin typeface="HG丸ｺﾞｼｯｸM-PRO" panose="020F0600000000000000" pitchFamily="50" charset="-128"/>
                <a:ea typeface="HG丸ｺﾞｼｯｸM-PRO" panose="020F0600000000000000" pitchFamily="50" charset="-128"/>
              </a:rPr>
              <a:t>このようにネットワーク化された情報に対して、分野を越えて網羅性を保証した検索インターフェースとして、本文の全文検索、あいまい検索、シソーラス検索などを組み合わせた</a:t>
            </a:r>
            <a:r>
              <a:rPr lang="ja-JP" altLang="ja-JP" b="1" dirty="0">
                <a:latin typeface="HG丸ｺﾞｼｯｸM-PRO" panose="020F0600000000000000" pitchFamily="50" charset="-128"/>
                <a:ea typeface="HG丸ｺﾞｼｯｸM-PRO" panose="020F0600000000000000" pitchFamily="50" charset="-128"/>
              </a:rPr>
              <a:t>検索で情報を取り出すだけでなく、取り出された情報から芋づる式に関連する情報を取り出せるように</a:t>
            </a:r>
            <a:r>
              <a:rPr lang="ja-JP" altLang="ja-JP" dirty="0">
                <a:latin typeface="HG丸ｺﾞｼｯｸM-PRO" panose="020F0600000000000000" pitchFamily="50" charset="-128"/>
                <a:ea typeface="HG丸ｺﾞｼｯｸM-PRO" panose="020F0600000000000000" pitchFamily="50" charset="-128"/>
              </a:rPr>
              <a:t>します。</a:t>
            </a:r>
          </a:p>
          <a:p>
            <a:endParaRPr lang="ja-JP" altLang="en-US" dirty="0">
              <a:latin typeface="HG丸ｺﾞｼｯｸM-PRO" panose="020F0600000000000000" pitchFamily="50" charset="-128"/>
              <a:ea typeface="HG丸ｺﾞｼｯｸM-PRO" panose="020F0600000000000000" pitchFamily="50" charset="-128"/>
            </a:endParaRPr>
          </a:p>
        </p:txBody>
      </p:sp>
      <p:sp>
        <p:nvSpPr>
          <p:cNvPr id="4" name="ヘッダー プレースホルダー 3"/>
          <p:cNvSpPr>
            <a:spLocks noGrp="1"/>
          </p:cNvSpPr>
          <p:nvPr>
            <p:ph type="hdr" sz="quarter" idx="10"/>
          </p:nvPr>
        </p:nvSpPr>
        <p:spPr/>
        <p:txBody>
          <a:bodyPr/>
          <a:lstStyle/>
          <a:p>
            <a:endParaRPr kumimoji="1" lang="ja-JP" altLang="en-US" dirty="0">
              <a:solidFill>
                <a:prstClr val="black"/>
              </a:solidFill>
            </a:endParaRPr>
          </a:p>
        </p:txBody>
      </p:sp>
      <p:sp>
        <p:nvSpPr>
          <p:cNvPr id="5" name="日付プレースホルダー 4"/>
          <p:cNvSpPr>
            <a:spLocks noGrp="1"/>
          </p:cNvSpPr>
          <p:nvPr>
            <p:ph type="dt" idx="11"/>
          </p:nvPr>
        </p:nvSpPr>
        <p:spPr/>
        <p:txBody>
          <a:bodyPr/>
          <a:lstStyle/>
          <a:p>
            <a:endParaRPr kumimoji="1" lang="ja-JP" altLang="en-US" dirty="0">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dirty="0">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29</a:t>
            </a:fld>
            <a:endParaRPr kumimoji="1" lang="ja-JP" altLang="en-US">
              <a:solidFill>
                <a:prstClr val="black"/>
              </a:solidFill>
            </a:endParaRPr>
          </a:p>
        </p:txBody>
      </p:sp>
    </p:spTree>
    <p:extLst>
      <p:ext uri="{BB962C8B-B14F-4D97-AF65-F5344CB8AC3E}">
        <p14:creationId xmlns:p14="http://schemas.microsoft.com/office/powerpoint/2010/main" val="4250799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HG丸ｺﾞｼｯｸM-PRO" panose="020F0600000000000000" pitchFamily="50" charset="-128"/>
                <a:ea typeface="HG丸ｺﾞｼｯｸM-PRO" panose="020F0600000000000000" pitchFamily="50" charset="-128"/>
              </a:rPr>
              <a:t>国民の知識創造活動全体をイメージしたもの。</a:t>
            </a:r>
            <a:endParaRPr lang="en-US" altLang="ja-JP"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コンテンツ創造基盤は、</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キュレーター、ライブラリアン等の支援のもとで、</a:t>
            </a:r>
            <a:r>
              <a:rPr lang="ja-JP" altLang="ja-JP" b="1" dirty="0" smtClean="0">
                <a:solidFill>
                  <a:srgbClr val="FF0000"/>
                </a:solidFill>
                <a:latin typeface="HG丸ｺﾞｼｯｸM-PRO" panose="020F0600000000000000" pitchFamily="50" charset="-128"/>
                <a:ea typeface="HG丸ｺﾞｼｯｸM-PRO" panose="020F0600000000000000" pitchFamily="50" charset="-128"/>
              </a:rPr>
              <a:t>それぞれの分野の専門家のみならず</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、広く国民も含めて、情報に付加価値を付けたり、他の分野の情報と関連付けて、二次的著作物を創造する場</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ja-JP" b="1" dirty="0" smtClean="0">
                <a:solidFill>
                  <a:srgbClr val="FF0000"/>
                </a:solidFill>
                <a:latin typeface="HG丸ｺﾞｼｯｸM-PRO" panose="020F0600000000000000" pitchFamily="50" charset="-128"/>
                <a:ea typeface="HG丸ｺﾞｼｯｸM-PRO" panose="020F0600000000000000" pitchFamily="50" charset="-128"/>
              </a:rPr>
              <a:t>創造活動を支援する基盤</a:t>
            </a:r>
            <a:r>
              <a:rPr lang="ja-JP" altLang="en-US" dirty="0" smtClean="0">
                <a:latin typeface="HG丸ｺﾞｼｯｸM-PRO" panose="020F0600000000000000" pitchFamily="50" charset="-128"/>
                <a:ea typeface="HG丸ｺﾞｼｯｸM-PRO" panose="020F0600000000000000" pitchFamily="50" charset="-128"/>
              </a:rPr>
              <a:t>と、</a:t>
            </a:r>
            <a:r>
              <a:rPr lang="ja-JP" altLang="ja-JP" b="1" dirty="0" smtClean="0">
                <a:solidFill>
                  <a:srgbClr val="FF0000"/>
                </a:solidFill>
                <a:latin typeface="HG丸ｺﾞｼｯｸM-PRO" panose="020F0600000000000000" pitchFamily="50" charset="-128"/>
                <a:ea typeface="HG丸ｺﾞｼｯｸM-PRO" panose="020F0600000000000000" pitchFamily="50" charset="-128"/>
              </a:rPr>
              <a:t>新たな知識を創造する活</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動</a:t>
            </a:r>
            <a:r>
              <a:rPr lang="ja-JP" altLang="en-US" dirty="0" smtClean="0">
                <a:latin typeface="HG丸ｺﾞｼｯｸM-PRO" panose="020F0600000000000000" pitchFamily="50" charset="-128"/>
                <a:ea typeface="HG丸ｺﾞｼｯｸM-PRO" panose="020F0600000000000000" pitchFamily="50" charset="-128"/>
              </a:rPr>
              <a:t>の２つに大きく分けて想定。</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コンテンツ</a:t>
            </a:r>
            <a:r>
              <a:rPr lang="ja-JP" altLang="ja-JP" dirty="0">
                <a:latin typeface="HG丸ｺﾞｼｯｸM-PRO" panose="020F0600000000000000" pitchFamily="50" charset="-128"/>
                <a:ea typeface="HG丸ｺﾞｼｯｸM-PRO" panose="020F0600000000000000" pitchFamily="50" charset="-128"/>
              </a:rPr>
              <a:t>創造基盤は、</a:t>
            </a:r>
            <a:r>
              <a:rPr lang="ja-JP" altLang="ja-JP" dirty="0">
                <a:solidFill>
                  <a:srgbClr val="FF0000"/>
                </a:solidFill>
                <a:latin typeface="HG丸ｺﾞｼｯｸM-PRO" panose="020F0600000000000000" pitchFamily="50" charset="-128"/>
                <a:ea typeface="HG丸ｺﾞｼｯｸM-PRO" panose="020F0600000000000000" pitchFamily="50" charset="-128"/>
              </a:rPr>
              <a:t>キュレーター、ライブラリアン等の支援のもとで、それぞれの分野の専門家のみならず、広く国民も含めて、情報に付加価値を付けたり、他の分野の情報と関連付けて、二次的著作物を創造する場</a:t>
            </a:r>
            <a:r>
              <a:rPr lang="ja-JP" altLang="ja-JP" dirty="0">
                <a:latin typeface="HG丸ｺﾞｼｯｸM-PRO" panose="020F0600000000000000" pitchFamily="50" charset="-128"/>
                <a:ea typeface="HG丸ｺﾞｼｯｸM-PRO" panose="020F0600000000000000" pitchFamily="50" charset="-128"/>
              </a:rPr>
              <a:t>です。</a:t>
            </a:r>
          </a:p>
          <a:p>
            <a:r>
              <a:rPr lang="ja-JP" altLang="ja-JP" dirty="0">
                <a:latin typeface="HG丸ｺﾞｼｯｸM-PRO" panose="020F0600000000000000" pitchFamily="50" charset="-128"/>
                <a:ea typeface="HG丸ｺﾞｼｯｸM-PRO" panose="020F0600000000000000" pitchFamily="50" charset="-128"/>
              </a:rPr>
              <a:t>創造活動を支援する基盤として、情報全体の基本情報としてのメタデータを付与する活動、記事、章節項、文節等の単位で組織化・構造化する活動、情報間を意味的に関連付けるための基本情報として、用語辞書、典拠、シソーラス辞書等を作成する活動を想定します。</a:t>
            </a:r>
          </a:p>
          <a:p>
            <a:r>
              <a:rPr lang="ja-JP" altLang="ja-JP" dirty="0">
                <a:latin typeface="HG丸ｺﾞｼｯｸM-PRO" panose="020F0600000000000000" pitchFamily="50" charset="-128"/>
                <a:ea typeface="HG丸ｺﾞｼｯｸM-PRO" panose="020F0600000000000000" pitchFamily="50" charset="-128"/>
              </a:rPr>
              <a:t>新たな知識を創造する活動は、まず、恒久的保存基盤に格納された網羅的な情報を活用して新たな知識を創作する活動があります。関連付けて利用できる情報の幅が広がるため、より高度な創造性が期待できます。</a:t>
            </a:r>
          </a:p>
          <a:p>
            <a:r>
              <a:rPr lang="ja-JP" altLang="ja-JP" dirty="0">
                <a:latin typeface="HG丸ｺﾞｼｯｸM-PRO" panose="020F0600000000000000" pitchFamily="50" charset="-128"/>
                <a:ea typeface="HG丸ｺﾞｼｯｸM-PRO" panose="020F0600000000000000" pitchFamily="50" charset="-128"/>
              </a:rPr>
              <a:t>また、歴史的な文化財や現代文化を映像化、画像化、テキスト化する活動、構造化された情報に解題情報等を付与する活動、情報間を意味的に関連付ける活動、テーマを設定してデジタルギャラリを構築する活動等が含まれます。</a:t>
            </a:r>
          </a:p>
          <a:p>
            <a:r>
              <a:rPr lang="ja-JP" altLang="ja-JP" b="1" i="1" dirty="0">
                <a:solidFill>
                  <a:srgbClr val="FF0000"/>
                </a:solidFill>
                <a:latin typeface="HG丸ｺﾞｼｯｸM-PRO" panose="020F0600000000000000" pitchFamily="50" charset="-128"/>
                <a:ea typeface="HG丸ｺﾞｼｯｸM-PRO" panose="020F0600000000000000" pitchFamily="50" charset="-128"/>
              </a:rPr>
              <a:t>ここで生成された情報は、</a:t>
            </a:r>
            <a:r>
              <a:rPr lang="ja-JP" altLang="ja-JP" b="1" dirty="0">
                <a:solidFill>
                  <a:srgbClr val="FF0000"/>
                </a:solidFill>
                <a:latin typeface="HG丸ｺﾞｼｯｸM-PRO" panose="020F0600000000000000" pitchFamily="50" charset="-128"/>
                <a:ea typeface="HG丸ｺﾞｼｯｸM-PRO" panose="020F0600000000000000" pitchFamily="50" charset="-128"/>
              </a:rPr>
              <a:t>新たな知識として恒久的保存基盤に蓄積</a:t>
            </a:r>
            <a:r>
              <a:rPr lang="ja-JP" altLang="ja-JP" dirty="0">
                <a:latin typeface="HG丸ｺﾞｼｯｸM-PRO" panose="020F0600000000000000" pitchFamily="50" charset="-128"/>
                <a:ea typeface="HG丸ｺﾞｼｯｸM-PRO" panose="020F0600000000000000" pitchFamily="50" charset="-128"/>
              </a:rPr>
              <a:t>されていきます。</a:t>
            </a: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ヘッダー プレースホルダー 3"/>
          <p:cNvSpPr>
            <a:spLocks noGrp="1"/>
          </p:cNvSpPr>
          <p:nvPr>
            <p:ph type="hdr" sz="quarter" idx="10"/>
          </p:nvPr>
        </p:nvSpPr>
        <p:spPr/>
        <p:txBody>
          <a:bodyPr/>
          <a:lstStyle/>
          <a:p>
            <a:endParaRPr kumimoji="1" lang="ja-JP" altLang="en-US" dirty="0"/>
          </a:p>
        </p:txBody>
      </p:sp>
      <p:sp>
        <p:nvSpPr>
          <p:cNvPr id="5" name="日付プレースホルダー 4"/>
          <p:cNvSpPr>
            <a:spLocks noGrp="1"/>
          </p:cNvSpPr>
          <p:nvPr>
            <p:ph type="dt" idx="11"/>
          </p:nvPr>
        </p:nvSpPr>
        <p:spPr/>
        <p:txBody>
          <a:bodyPr/>
          <a:lstStyle/>
          <a:p>
            <a:endParaRPr kumimoji="1" lang="ja-JP" altLang="en-US" dirty="0"/>
          </a:p>
        </p:txBody>
      </p:sp>
      <p:sp>
        <p:nvSpPr>
          <p:cNvPr id="6" name="フッター プレースホルダー 5"/>
          <p:cNvSpPr>
            <a:spLocks noGrp="1"/>
          </p:cNvSpPr>
          <p:nvPr>
            <p:ph type="ftr" sz="quarter" idx="12"/>
          </p:nvPr>
        </p:nvSpPr>
        <p:spPr/>
        <p:txBody>
          <a:bodyPr/>
          <a:lstStyle/>
          <a:p>
            <a:endParaRPr kumimoji="1" lang="ja-JP" altLang="en-US" dirty="0"/>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31</a:t>
            </a:fld>
            <a:endParaRPr kumimoji="1" lang="ja-JP" altLang="en-US"/>
          </a:p>
        </p:txBody>
      </p:sp>
    </p:spTree>
    <p:extLst>
      <p:ext uri="{BB962C8B-B14F-4D97-AF65-F5344CB8AC3E}">
        <p14:creationId xmlns:p14="http://schemas.microsoft.com/office/powerpoint/2010/main" val="341293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様々な組織が持つ情報が関連付けられて</a:t>
            </a:r>
            <a:r>
              <a:rPr kumimoji="1" lang="ja-JP" altLang="en-US" dirty="0" smtClean="0"/>
              <a:t>、それぞれの組織を中心に活動していた</a:t>
            </a:r>
            <a:r>
              <a:rPr kumimoji="1" lang="ja-JP" altLang="en-US" b="1" dirty="0" smtClean="0"/>
              <a:t>人が繋がっていく</a:t>
            </a:r>
            <a:r>
              <a:rPr kumimoji="1" lang="ja-JP" altLang="en-US" dirty="0" smtClean="0"/>
              <a:t>ことをイメージ</a:t>
            </a:r>
            <a:endParaRPr kumimoji="1" lang="en-US" altLang="ja-JP" dirty="0" smtClean="0"/>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32</a:t>
            </a:fld>
            <a:endParaRPr kumimoji="1" lang="ja-JP" altLang="en-US"/>
          </a:p>
        </p:txBody>
      </p:sp>
    </p:spTree>
    <p:extLst>
      <p:ext uri="{BB962C8B-B14F-4D97-AF65-F5344CB8AC3E}">
        <p14:creationId xmlns:p14="http://schemas.microsoft.com/office/powerpoint/2010/main" val="748770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様々な分野の人たちが繋がって、情報に関する情報が蓄積され、それによって様々な各種辞書が関連付けられていくことをイメージ。</a:t>
            </a:r>
            <a:endParaRPr kumimoji="1" lang="en-US" altLang="ja-JP" dirty="0" smtClean="0"/>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33</a:t>
            </a:fld>
            <a:endParaRPr kumimoji="1" lang="ja-JP" altLang="en-US"/>
          </a:p>
        </p:txBody>
      </p:sp>
    </p:spTree>
    <p:extLst>
      <p:ext uri="{BB962C8B-B14F-4D97-AF65-F5344CB8AC3E}">
        <p14:creationId xmlns:p14="http://schemas.microsoft.com/office/powerpoint/2010/main" val="150959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■デジタルアーカイブとは</a:t>
            </a:r>
          </a:p>
          <a:p>
            <a:r>
              <a:rPr lang="ja-JP" altLang="en-US" dirty="0" smtClean="0"/>
              <a:t>一般では、情報をデジタル化して保存し利活用できる仕組み（保存だけではない）</a:t>
            </a:r>
          </a:p>
          <a:p>
            <a:r>
              <a:rPr lang="en-US" altLang="ja-JP" dirty="0" smtClean="0"/>
              <a:t>NDL</a:t>
            </a:r>
            <a:r>
              <a:rPr lang="ja-JP" altLang="en-US" dirty="0" smtClean="0"/>
              <a:t>が進めてきた電子図書館事業そのもの</a:t>
            </a:r>
          </a:p>
          <a:p>
            <a:r>
              <a:rPr lang="ja-JP" altLang="en-US" dirty="0" smtClean="0"/>
              <a:t>出版界では、長期保存するという概念はない？</a:t>
            </a:r>
          </a:p>
          <a:p>
            <a:r>
              <a:rPr lang="ja-JP" altLang="en-US" dirty="0" smtClean="0"/>
              <a:t>出版界の「電子図書館サービス」には、図書館界でのデジタルアーカイブという概念は含まれない？</a:t>
            </a:r>
          </a:p>
          <a:p>
            <a:r>
              <a:rPr lang="ja-JP" altLang="en-US" dirty="0" smtClean="0"/>
              <a:t>■知識インフラとは</a:t>
            </a:r>
          </a:p>
          <a:p>
            <a:r>
              <a:rPr lang="ja-JP" altLang="en-US" dirty="0" smtClean="0"/>
              <a:t>情報資源を統合して検索・抽出することが可能な基盤の概念</a:t>
            </a:r>
          </a:p>
          <a:p>
            <a:r>
              <a:rPr lang="ja-JP" altLang="en-US" dirty="0" smtClean="0"/>
              <a:t>目指すところは、デジタル文化資源全体のナショナルアーカイブと同じ</a:t>
            </a:r>
          </a:p>
          <a:p>
            <a:r>
              <a:rPr lang="ja-JP" altLang="en-US" dirty="0" smtClean="0"/>
              <a:t>出版物は、知識インフラの中で、最重要視される情報。</a:t>
            </a:r>
          </a:p>
          <a:p>
            <a:r>
              <a:rPr lang="ja-JP" altLang="en-US" dirty="0" smtClean="0"/>
              <a:t>■ナショナルアーカイブとは</a:t>
            </a:r>
          </a:p>
          <a:p>
            <a:r>
              <a:rPr lang="ja-JP" altLang="en-US" dirty="0" smtClean="0"/>
              <a:t>国全体でデジタルアーカイブする仕組み</a:t>
            </a:r>
          </a:p>
          <a:p>
            <a:r>
              <a:rPr lang="ja-JP" altLang="en-US" dirty="0" smtClean="0"/>
              <a:t>各機関が提供するデジタルアーカイブをあたかも</a:t>
            </a:r>
            <a:r>
              <a:rPr lang="en-US" altLang="ja-JP" dirty="0" smtClean="0"/>
              <a:t>1</a:t>
            </a:r>
            <a:r>
              <a:rPr lang="ja-JP" altLang="en-US" dirty="0" err="1" smtClean="0"/>
              <a:t>つの</a:t>
            </a:r>
            <a:r>
              <a:rPr lang="ja-JP" altLang="en-US" dirty="0" smtClean="0"/>
              <a:t>アーカイブとして利活用できる仕組み</a:t>
            </a:r>
          </a:p>
          <a:p>
            <a:r>
              <a:rPr lang="ja-JP" altLang="en-US" dirty="0" smtClean="0"/>
              <a:t>知識インフラの実現形の１つ</a:t>
            </a:r>
          </a:p>
          <a:p>
            <a:r>
              <a:rPr lang="ja-JP" altLang="en-US" dirty="0" smtClean="0"/>
              <a:t>電子書籍に絞っては、「電子書籍のナショナルアーカイブ」</a:t>
            </a:r>
          </a:p>
          <a:p>
            <a:r>
              <a:rPr lang="ja-JP" altLang="en-US" dirty="0" smtClean="0"/>
              <a:t>文化資源全体で、「デジタル文化資源のナショナルアーカイブ」</a:t>
            </a:r>
          </a:p>
          <a:p>
            <a:r>
              <a:rPr lang="ja-JP" altLang="en-US" dirty="0" smtClean="0"/>
              <a:t>■インターナショナルアーカイブ</a:t>
            </a:r>
          </a:p>
          <a:p>
            <a:r>
              <a:rPr lang="ja-JP" altLang="en-US" dirty="0" smtClean="0"/>
              <a:t>各国のナショナルアーカイブをあたかも１つのアーカイブとして利活用できる仕組み</a:t>
            </a:r>
          </a:p>
          <a:p>
            <a:endParaRPr lang="ja-JP" altLang="en-US" dirty="0" smtClean="0"/>
          </a:p>
          <a:p>
            <a:endParaRPr lang="ja-JP" altLang="en-US" dirty="0" smtClean="0"/>
          </a:p>
          <a:p>
            <a:endParaRPr lang="ja-JP" altLang="en-US"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a:t>
            </a:fld>
            <a:endParaRPr kumimoji="1" lang="ja-JP" altLang="en-US"/>
          </a:p>
        </p:txBody>
      </p:sp>
    </p:spTree>
    <p:extLst>
      <p:ext uri="{BB962C8B-B14F-4D97-AF65-F5344CB8AC3E}">
        <p14:creationId xmlns:p14="http://schemas.microsoft.com/office/powerpoint/2010/main" val="3760043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0102">
              <a:defRPr/>
            </a:pPr>
            <a:r>
              <a:rPr lang="ja-JP" altLang="ja-JP" dirty="0" smtClean="0">
                <a:solidFill>
                  <a:srgbClr val="FF0000"/>
                </a:solidFill>
                <a:latin typeface="HG丸ｺﾞｼｯｸM-PRO" panose="020F0600000000000000" pitchFamily="50" charset="-128"/>
                <a:ea typeface="HG丸ｺﾞｼｯｸM-PRO" panose="020F0600000000000000" pitchFamily="50" charset="-128"/>
              </a:rPr>
              <a:t>様々な利用者毎の目的に応じて、</a:t>
            </a:r>
            <a:r>
              <a:rPr lang="ja-JP" altLang="ja-JP" b="1" dirty="0" smtClean="0">
                <a:solidFill>
                  <a:srgbClr val="FF0000"/>
                </a:solidFill>
                <a:latin typeface="HG丸ｺﾞｼｯｸM-PRO" panose="020F0600000000000000" pitchFamily="50" charset="-128"/>
                <a:ea typeface="HG丸ｺﾞｼｯｸM-PRO" panose="020F0600000000000000" pitchFamily="50" charset="-128"/>
              </a:rPr>
              <a:t>恒久的保存基盤に格納された一次情報、コンテンツ創造基盤で創出された二次的情報を有機的に組み合わせて、利用できるようにする基盤</a:t>
            </a:r>
            <a:r>
              <a:rPr lang="ja-JP" altLang="en-US" dirty="0" smtClean="0">
                <a:solidFill>
                  <a:schemeClr val="tx1"/>
                </a:solidFill>
                <a:latin typeface="HG丸ｺﾞｼｯｸM-PRO" panose="020F0600000000000000" pitchFamily="50" charset="-128"/>
                <a:ea typeface="HG丸ｺﾞｼｯｸM-PRO" panose="020F0600000000000000" pitchFamily="50" charset="-128"/>
              </a:rPr>
              <a:t>。</a:t>
            </a:r>
            <a:endParaRPr lang="en-US" altLang="ja-JP" i="1" dirty="0" smtClean="0">
              <a:latin typeface="HG丸ｺﾞｼｯｸM-PRO" panose="020F0600000000000000" pitchFamily="50" charset="-128"/>
              <a:ea typeface="HG丸ｺﾞｼｯｸM-PRO" panose="020F0600000000000000" pitchFamily="50" charset="-128"/>
            </a:endParaRPr>
          </a:p>
          <a:p>
            <a:r>
              <a:rPr lang="ja-JP" altLang="en-US" i="1" dirty="0" smtClean="0">
                <a:latin typeface="HG丸ｺﾞｼｯｸM-PRO" panose="020F0600000000000000" pitchFamily="50" charset="-128"/>
                <a:ea typeface="HG丸ｺﾞｼｯｸM-PRO" panose="020F0600000000000000" pitchFamily="50" charset="-128"/>
              </a:rPr>
              <a:t>＝＝＝＝＝</a:t>
            </a:r>
            <a:endParaRPr lang="en-US" altLang="ja-JP" i="1" dirty="0" smtClean="0">
              <a:latin typeface="HG丸ｺﾞｼｯｸM-PRO" panose="020F0600000000000000" pitchFamily="50" charset="-128"/>
              <a:ea typeface="HG丸ｺﾞｼｯｸM-PRO" panose="020F0600000000000000" pitchFamily="50" charset="-128"/>
            </a:endParaRPr>
          </a:p>
          <a:p>
            <a:r>
              <a:rPr lang="ja-JP" altLang="ja-JP" i="1" dirty="0" smtClean="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見るだけのアーカイブ」から「使い、創り、繋がり、伝えるアーカイブ」として、</a:t>
            </a:r>
            <a:r>
              <a:rPr lang="ja-JP" altLang="ja-JP" dirty="0">
                <a:latin typeface="HG丸ｺﾞｼｯｸM-PRO" panose="020F0600000000000000" pitchFamily="50" charset="-128"/>
                <a:ea typeface="HG丸ｺﾞｼｯｸM-PRO" panose="020F0600000000000000" pitchFamily="50" charset="-128"/>
              </a:rPr>
              <a:t>広く国民による新たな知識の創造、新産業の創出、地域活性化、防災・減災、教育活用、教養・娯楽、観光、国際文化交流等、</a:t>
            </a:r>
            <a:r>
              <a:rPr lang="ja-JP" altLang="ja-JP" dirty="0">
                <a:solidFill>
                  <a:srgbClr val="FF0000"/>
                </a:solidFill>
                <a:latin typeface="HG丸ｺﾞｼｯｸM-PRO" panose="020F0600000000000000" pitchFamily="50" charset="-128"/>
                <a:ea typeface="HG丸ｺﾞｼｯｸM-PRO" panose="020F0600000000000000" pitchFamily="50" charset="-128"/>
              </a:rPr>
              <a:t>様々な利用者毎の目的に応じて、恒久的保存基盤に格納された一次情報、コンテンツ創造基盤で創出された二次的情報を有機的に組み合わせて、利用できるようにする基盤</a:t>
            </a:r>
            <a:r>
              <a:rPr lang="ja-JP" altLang="ja-JP" dirty="0">
                <a:latin typeface="HG丸ｺﾞｼｯｸM-PRO" panose="020F0600000000000000" pitchFamily="50" charset="-128"/>
                <a:ea typeface="HG丸ｺﾞｼｯｸM-PRO" panose="020F0600000000000000" pitchFamily="50" charset="-128"/>
              </a:rPr>
              <a:t>です。</a:t>
            </a:r>
          </a:p>
          <a:p>
            <a:r>
              <a:rPr lang="ja-JP" altLang="ja-JP" dirty="0">
                <a:latin typeface="HG丸ｺﾞｼｯｸM-PRO" panose="020F0600000000000000" pitchFamily="50" charset="-128"/>
                <a:ea typeface="HG丸ｺﾞｼｯｸM-PRO" panose="020F0600000000000000" pitchFamily="50" charset="-128"/>
              </a:rPr>
              <a:t>網羅的な情報から、利用目的に応じてあらかじめ適切に絞り込み、</a:t>
            </a:r>
            <a:r>
              <a:rPr lang="ja-JP" altLang="ja-JP" dirty="0">
                <a:solidFill>
                  <a:srgbClr val="FF0000"/>
                </a:solidFill>
                <a:latin typeface="HG丸ｺﾞｼｯｸM-PRO" panose="020F0600000000000000" pitchFamily="50" charset="-128"/>
                <a:ea typeface="HG丸ｺﾞｼｯｸM-PRO" panose="020F0600000000000000" pitchFamily="50" charset="-128"/>
              </a:rPr>
              <a:t>利用者の属性、スキル、利用場所に応じて、様々な画面インターフェースを用意して、利用者が必要とする情報、参考となる関連する情報を容易に得られるようにするもの</a:t>
            </a:r>
            <a:r>
              <a:rPr lang="ja-JP" altLang="ja-JP" dirty="0">
                <a:latin typeface="HG丸ｺﾞｼｯｸM-PRO" panose="020F0600000000000000" pitchFamily="50" charset="-128"/>
                <a:ea typeface="HG丸ｺﾞｼｯｸM-PRO" panose="020F0600000000000000" pitchFamily="50" charset="-128"/>
              </a:rPr>
              <a:t>で、レファレンサーによる情報探索支援、オンラインレファレンスなども含まれます。</a:t>
            </a:r>
          </a:p>
          <a:p>
            <a:r>
              <a:rPr lang="ja-JP" altLang="ja-JP" dirty="0">
                <a:latin typeface="HG丸ｺﾞｼｯｸM-PRO" panose="020F0600000000000000" pitchFamily="50" charset="-128"/>
                <a:ea typeface="HG丸ｺﾞｼｯｸM-PRO" panose="020F0600000000000000" pitchFamily="50" charset="-128"/>
              </a:rPr>
              <a:t>国民が文化芸術を鑑賞し、また、</a:t>
            </a:r>
            <a:r>
              <a:rPr lang="ja-JP" altLang="ja-JP" i="1" dirty="0">
                <a:latin typeface="HG丸ｺﾞｼｯｸM-PRO" panose="020F0600000000000000" pitchFamily="50" charset="-128"/>
                <a:ea typeface="HG丸ｺﾞｼｯｸM-PRO" panose="020F0600000000000000" pitchFamily="50" charset="-128"/>
              </a:rPr>
              <a:t>日本遺産（</a:t>
            </a:r>
            <a:r>
              <a:rPr lang="en-US" altLang="ja-JP" i="1" dirty="0">
                <a:latin typeface="HG丸ｺﾞｼｯｸM-PRO" panose="020F0600000000000000" pitchFamily="50" charset="-128"/>
                <a:ea typeface="HG丸ｺﾞｼｯｸM-PRO" panose="020F0600000000000000" pitchFamily="50" charset="-128"/>
              </a:rPr>
              <a:t>Japan Heritage</a:t>
            </a:r>
            <a:r>
              <a:rPr lang="ja-JP" altLang="ja-JP" i="1" dirty="0">
                <a:latin typeface="HG丸ｺﾞｼｯｸM-PRO" panose="020F0600000000000000" pitchFamily="50" charset="-128"/>
                <a:ea typeface="HG丸ｺﾞｼｯｸM-PRO" panose="020F0600000000000000" pitchFamily="50" charset="-128"/>
              </a:rPr>
              <a:t>）としての魅力ある</a:t>
            </a:r>
            <a:r>
              <a:rPr lang="ja-JP" altLang="ja-JP" dirty="0">
                <a:latin typeface="HG丸ｺﾞｼｯｸM-PRO" panose="020F0600000000000000" pitchFamily="50" charset="-128"/>
                <a:ea typeface="HG丸ｺﾞｼｯｸM-PRO" panose="020F0600000000000000" pitchFamily="50" charset="-128"/>
              </a:rPr>
              <a:t>日本文化を発信する分野では、単なる分野横断的な検索だけでなく、新たに創造された知識と併せて発信する日本らしい</a:t>
            </a:r>
            <a:r>
              <a:rPr lang="en-US" altLang="ja-JP" dirty="0" err="1">
                <a:latin typeface="HG丸ｺﾞｼｯｸM-PRO" panose="020F0600000000000000" pitchFamily="50" charset="-128"/>
                <a:ea typeface="HG丸ｺﾞｼｯｸM-PRO" panose="020F0600000000000000" pitchFamily="50" charset="-128"/>
              </a:rPr>
              <a:t>Europeana</a:t>
            </a:r>
            <a:r>
              <a:rPr lang="ja-JP" altLang="ja-JP" dirty="0">
                <a:latin typeface="HG丸ｺﾞｼｯｸM-PRO" panose="020F0600000000000000" pitchFamily="50" charset="-128"/>
                <a:ea typeface="HG丸ｺﾞｼｯｸM-PRO" panose="020F0600000000000000" pitchFamily="50" charset="-128"/>
              </a:rPr>
              <a:t>の形を目指します</a:t>
            </a:r>
            <a:r>
              <a:rPr lang="ja-JP" altLang="ja-JP"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a:t>
            </a:r>
            <a:endParaRPr lang="ja-JP" altLang="ja-JP" dirty="0">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34</a:t>
            </a:fld>
            <a:endParaRPr kumimoji="1" lang="ja-JP" altLang="en-US"/>
          </a:p>
        </p:txBody>
      </p:sp>
    </p:spTree>
    <p:extLst>
      <p:ext uri="{BB962C8B-B14F-4D97-AF65-F5344CB8AC3E}">
        <p14:creationId xmlns:p14="http://schemas.microsoft.com/office/powerpoint/2010/main" val="3539444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u="sng" dirty="0" smtClean="0">
                <a:latin typeface="Meiryo UI" panose="020B0604030504040204" pitchFamily="50" charset="-128"/>
                <a:ea typeface="Meiryo UI" panose="020B0604030504040204" pitchFamily="50" charset="-128"/>
              </a:rPr>
              <a:t>転用：もっと近くに国立国会図書館　</a:t>
            </a:r>
            <a:r>
              <a:rPr lang="ja-JP" altLang="en-US" u="sng" dirty="0" smtClean="0">
                <a:solidFill>
                  <a:srgbClr val="FF0000"/>
                </a:solidFill>
                <a:latin typeface="Meiryo UI" panose="020B0604030504040204" pitchFamily="50" charset="-128"/>
                <a:ea typeface="Meiryo UI" panose="020B0604030504040204" pitchFamily="50" charset="-128"/>
              </a:rPr>
              <a:t>第</a:t>
            </a:r>
            <a:r>
              <a:rPr lang="en-US" altLang="ja-JP" u="sng" dirty="0" smtClean="0">
                <a:solidFill>
                  <a:srgbClr val="FF0000"/>
                </a:solidFill>
                <a:latin typeface="Meiryo UI" panose="020B0604030504040204" pitchFamily="50" charset="-128"/>
                <a:ea typeface="Meiryo UI" panose="020B0604030504040204" pitchFamily="50" charset="-128"/>
              </a:rPr>
              <a:t>17</a:t>
            </a:r>
            <a:r>
              <a:rPr lang="ja-JP" altLang="en-US" u="sng" dirty="0" smtClean="0">
                <a:solidFill>
                  <a:srgbClr val="FF0000"/>
                </a:solidFill>
                <a:latin typeface="Meiryo UI" panose="020B0604030504040204" pitchFamily="50" charset="-128"/>
                <a:ea typeface="Meiryo UI" panose="020B0604030504040204" pitchFamily="50" charset="-128"/>
              </a:rPr>
              <a:t>回図書館総合展</a:t>
            </a:r>
            <a:r>
              <a:rPr lang="en-US" altLang="ja-JP" u="sng" dirty="0" smtClean="0">
                <a:latin typeface="Meiryo UI" panose="020B0604030504040204" pitchFamily="50" charset="-128"/>
                <a:ea typeface="Meiryo UI" panose="020B0604030504040204" pitchFamily="50" charset="-128"/>
              </a:rPr>
              <a:t>2015</a:t>
            </a:r>
            <a:r>
              <a:rPr lang="ja-JP" altLang="en-US" u="sng" dirty="0" smtClean="0">
                <a:latin typeface="Meiryo UI" panose="020B0604030504040204" pitchFamily="50" charset="-128"/>
                <a:ea typeface="Meiryo UI" panose="020B0604030504040204" pitchFamily="50" charset="-128"/>
              </a:rPr>
              <a:t>年</a:t>
            </a:r>
            <a:r>
              <a:rPr lang="en-US" altLang="ja-JP" u="sng" dirty="0" smtClean="0">
                <a:latin typeface="Meiryo UI" panose="020B0604030504040204" pitchFamily="50" charset="-128"/>
                <a:ea typeface="Meiryo UI" panose="020B0604030504040204" pitchFamily="50" charset="-128"/>
              </a:rPr>
              <a:t>11</a:t>
            </a:r>
            <a:r>
              <a:rPr lang="ja-JP" altLang="en-US" u="sng" dirty="0" smtClean="0">
                <a:latin typeface="Meiryo UI" panose="020B0604030504040204" pitchFamily="50" charset="-128"/>
                <a:ea typeface="Meiryo UI" panose="020B0604030504040204" pitchFamily="50" charset="-128"/>
              </a:rPr>
              <a:t>月</a:t>
            </a:r>
            <a:r>
              <a:rPr lang="en-US" altLang="ja-JP" u="sng" dirty="0" smtClean="0">
                <a:latin typeface="Meiryo UI" panose="020B0604030504040204" pitchFamily="50" charset="-128"/>
                <a:ea typeface="Meiryo UI" panose="020B0604030504040204" pitchFamily="50" charset="-128"/>
              </a:rPr>
              <a:t>10</a:t>
            </a:r>
            <a:r>
              <a:rPr lang="ja-JP" altLang="en-US" u="sng" dirty="0" smtClean="0">
                <a:latin typeface="Meiryo UI" panose="020B0604030504040204" pitchFamily="50" charset="-128"/>
                <a:ea typeface="Meiryo UI" panose="020B0604030504040204" pitchFamily="50" charset="-128"/>
              </a:rPr>
              <a:t>日</a:t>
            </a:r>
            <a:r>
              <a:rPr lang="en-US" altLang="ja-JP" u="sng" dirty="0" smtClean="0">
                <a:latin typeface="Meiryo UI" panose="020B0604030504040204" pitchFamily="50" charset="-128"/>
                <a:ea typeface="Meiryo UI" panose="020B0604030504040204" pitchFamily="50" charset="-128"/>
              </a:rPr>
              <a:t>】</a:t>
            </a:r>
            <a:r>
              <a:rPr lang="ja-JP" altLang="en-US" u="sng" dirty="0" smtClean="0">
                <a:latin typeface="Meiryo UI" panose="020B0604030504040204" pitchFamily="50" charset="-128"/>
                <a:ea typeface="Meiryo UI" panose="020B0604030504040204" pitchFamily="50" charset="-128"/>
              </a:rPr>
              <a:t>　</a:t>
            </a:r>
            <a:endParaRPr lang="en-US" altLang="ja-JP" u="sng" dirty="0" smtClean="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u="sng" dirty="0" smtClean="0">
                <a:latin typeface="Meiryo UI" panose="020B0604030504040204" pitchFamily="50" charset="-128"/>
                <a:ea typeface="Meiryo UI" panose="020B0604030504040204" pitchFamily="50" charset="-128"/>
              </a:rPr>
              <a:t>NDL</a:t>
            </a:r>
            <a:r>
              <a:rPr kumimoji="1" lang="ja-JP" altLang="en-US" u="sng" dirty="0" smtClean="0">
                <a:latin typeface="Meiryo UI" panose="020B0604030504040204" pitchFamily="50" charset="-128"/>
                <a:ea typeface="Meiryo UI" panose="020B0604030504040204" pitchFamily="50" charset="-128"/>
              </a:rPr>
              <a:t>の役割として想定している部分を中心に置いた図</a:t>
            </a:r>
            <a:r>
              <a:rPr kumimoji="1" lang="ja-JP" altLang="en-US" dirty="0" smtClean="0">
                <a:latin typeface="Meiryo UI" panose="020B0604030504040204" pitchFamily="50" charset="-128"/>
                <a:ea typeface="Meiryo UI" panose="020B0604030504040204" pitchFamily="50" charset="-128"/>
              </a:rPr>
              <a:t>　</a:t>
            </a:r>
            <a:endParaRPr lang="en-US" altLang="ja-JP" dirty="0" smtClean="0"/>
          </a:p>
          <a:p>
            <a:r>
              <a:rPr lang="ja-JP" altLang="en-US" dirty="0" smtClean="0"/>
              <a:t>■考察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Meiryo UI" panose="020B0604030504040204" pitchFamily="50" charset="-128"/>
                <a:ea typeface="Meiryo UI" panose="020B0604030504040204" pitchFamily="50" charset="-128"/>
              </a:rPr>
              <a:t>・</a:t>
            </a:r>
            <a:r>
              <a:rPr lang="ja-JP" altLang="en-US" u="sng" dirty="0" smtClean="0">
                <a:latin typeface="Meiryo UI" panose="020B0604030504040204" pitchFamily="50" charset="-128"/>
                <a:ea typeface="Meiryo UI" panose="020B0604030504040204" pitchFamily="50" charset="-128"/>
              </a:rPr>
              <a:t>出版界との連携が見えない</a:t>
            </a:r>
            <a:endParaRPr lang="en-US" altLang="ja-JP" u="sng" dirty="0" smtClean="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u="sng" dirty="0" smtClean="0">
                <a:latin typeface="Meiryo UI" panose="020B0604030504040204" pitchFamily="50" charset="-128"/>
                <a:ea typeface="Meiryo UI" panose="020B0604030504040204" pitchFamily="50" charset="-128"/>
              </a:rPr>
              <a:t>・電子図書館構想の実現形であるが、</a:t>
            </a:r>
            <a:r>
              <a:rPr lang="en-US" altLang="ja-JP" u="sng" dirty="0" smtClean="0">
                <a:latin typeface="Meiryo UI" panose="020B0604030504040204" pitchFamily="50" charset="-128"/>
                <a:ea typeface="Meiryo UI" panose="020B0604030504040204" pitchFamily="50" charset="-128"/>
              </a:rPr>
              <a:t>NDL</a:t>
            </a:r>
            <a:r>
              <a:rPr lang="ja-JP" altLang="en-US" u="sng" dirty="0" smtClean="0">
                <a:latin typeface="Meiryo UI" panose="020B0604030504040204" pitchFamily="50" charset="-128"/>
                <a:ea typeface="Meiryo UI" panose="020B0604030504040204" pitchFamily="50" charset="-128"/>
              </a:rPr>
              <a:t>は全面に立って推進役にならないのか？</a:t>
            </a:r>
            <a:endParaRPr lang="en-US" altLang="ja-JP" u="sng" dirty="0" smtClean="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u="sng" dirty="0" smtClean="0">
                <a:latin typeface="Meiryo UI" panose="020B0604030504040204" pitchFamily="50" charset="-128"/>
                <a:ea typeface="Meiryo UI" panose="020B0604030504040204" pitchFamily="50" charset="-128"/>
              </a:rPr>
              <a:t>⇒電子図書館構想を掲げ、知識インフラの構築の一翼を担うとしてきた</a:t>
            </a:r>
            <a:r>
              <a:rPr lang="en-US" altLang="ja-JP" u="sng" dirty="0" smtClean="0">
                <a:latin typeface="Meiryo UI" panose="020B0604030504040204" pitchFamily="50" charset="-128"/>
                <a:ea typeface="Meiryo UI" panose="020B0604030504040204" pitchFamily="50" charset="-128"/>
              </a:rPr>
              <a:t>NDL</a:t>
            </a:r>
            <a:r>
              <a:rPr lang="ja-JP" altLang="en-US" u="sng" dirty="0" smtClean="0">
                <a:latin typeface="Meiryo UI" panose="020B0604030504040204" pitchFamily="50" charset="-128"/>
                <a:ea typeface="Meiryo UI" panose="020B0604030504040204" pitchFamily="50" charset="-128"/>
              </a:rPr>
              <a:t>として、その役割を極小化している（これが現体制での最大限の表現）</a:t>
            </a:r>
            <a:endParaRPr lang="en-US" altLang="ja-JP" u="sng" dirty="0" smtClean="0"/>
          </a:p>
          <a:p>
            <a:r>
              <a:rPr lang="ja-JP" altLang="en-US" dirty="0" smtClean="0"/>
              <a:t>■</a:t>
            </a:r>
            <a:r>
              <a:rPr lang="ja-JP" altLang="ja-JP" dirty="0" smtClean="0"/>
              <a:t>ナショナルアーカイブ推進のため、国立国会図書館は次の役割を果たす。</a:t>
            </a:r>
          </a:p>
          <a:p>
            <a:r>
              <a:rPr lang="en-US" altLang="ja-JP" dirty="0" smtClean="0"/>
              <a:t> </a:t>
            </a:r>
            <a:r>
              <a:rPr lang="ja-JP" altLang="en-US" dirty="0" smtClean="0"/>
              <a:t>●</a:t>
            </a:r>
            <a:r>
              <a:rPr lang="ja-JP" altLang="ja-JP" dirty="0" smtClean="0"/>
              <a:t>「国立国会図書館サーチ」を、我が国における書籍等分野、文化財分野、メディア芸術分野（マンガ、アニメーション、ゲーム等）、地方におけるデジタルアーカイブ等の様々な領域のアーカイブを連携・横断する国全体の統合ポータルとして整備拡充し、恒久的保存基盤の端緒とする。</a:t>
            </a:r>
          </a:p>
          <a:p>
            <a:r>
              <a:rPr lang="ja-JP" altLang="en-US" dirty="0" smtClean="0"/>
              <a:t>●</a:t>
            </a:r>
            <a:r>
              <a:rPr lang="ja-JP" altLang="ja-JP" dirty="0" smtClean="0"/>
              <a:t>アーカイブ連携の具体的な方策、メタデータのオープン化などデータ利活用促進策、アーカイブ人財育成等の課題を共有・検討し、実務的な課題に対応するため、内閣官房</a:t>
            </a:r>
            <a:r>
              <a:rPr lang="ja-JP" altLang="en-US" dirty="0" smtClean="0"/>
              <a:t>や文化庁</a:t>
            </a:r>
            <a:r>
              <a:rPr lang="ja-JP" altLang="ja-JP" dirty="0" smtClean="0"/>
              <a:t>と協力し、デジタルアーカイブ</a:t>
            </a:r>
            <a:r>
              <a:rPr lang="ja-JP" altLang="en-US" dirty="0" smtClean="0"/>
              <a:t>の連携</a:t>
            </a:r>
            <a:r>
              <a:rPr lang="ja-JP" altLang="ja-JP" dirty="0" smtClean="0"/>
              <a:t>に関する関係省庁等連絡会及び実務者協議会を開催し、ナショナルアーカイブ推進に向けた調整を進める。</a:t>
            </a:r>
          </a:p>
          <a:p>
            <a:r>
              <a:rPr lang="ja-JP" altLang="en-US" dirty="0" smtClean="0"/>
              <a:t>●</a:t>
            </a:r>
            <a:r>
              <a:rPr lang="ja-JP" altLang="ja-JP" dirty="0" smtClean="0"/>
              <a:t>書籍等分野では、公共・大学図書館とのアーカイブ連携の中心となり、公共・大学図書館等の所蔵資料のデジタル化を促進し、絶版等資料を中心としたデジタル化資料の恒久的保存と利活用拡大を図る。</a:t>
            </a:r>
            <a:endParaRPr lang="en-US" altLang="ja-JP" dirty="0" smtClean="0"/>
          </a:p>
          <a:p>
            <a:r>
              <a:rPr lang="ja-JP" altLang="en-US" dirty="0" smtClean="0"/>
              <a:t>●書籍等以外の分野については、各分野が抱えるデジタルアーカイブ連携における課題を明確化・共有し、領域ごとのアグリゲータの果たす役割・機能の重要性の認識も共有する。その上で、メタデータがオープンに流通できる仕組みを整備し、コンテンツの利活用促進に繋がる取組を関係機関と連携・協力して行っていく。</a:t>
            </a:r>
            <a:endParaRPr lang="en-US" altLang="ja-JP" dirty="0" smtClean="0"/>
          </a:p>
          <a:p>
            <a:endParaRPr lang="en-US" altLang="ja-JP" dirty="0" smtClean="0"/>
          </a:p>
          <a:p>
            <a:endParaRPr lang="en-US" altLang="ja-JP" dirty="0"/>
          </a:p>
        </p:txBody>
      </p:sp>
      <p:sp>
        <p:nvSpPr>
          <p:cNvPr id="4" name="スライド番号プレースホルダー 3"/>
          <p:cNvSpPr>
            <a:spLocks noGrp="1"/>
          </p:cNvSpPr>
          <p:nvPr>
            <p:ph type="sldNum" sz="quarter" idx="10"/>
          </p:nvPr>
        </p:nvSpPr>
        <p:spPr/>
        <p:txBody>
          <a:bodyPr/>
          <a:lstStyle/>
          <a:p>
            <a:fld id="{72C12E96-AEA9-41EA-B4AD-41E8D383E239}" type="slidenum">
              <a:rPr kumimoji="1" lang="ja-JP" altLang="en-US" smtClean="0"/>
              <a:t>35</a:t>
            </a:fld>
            <a:endParaRPr kumimoji="1" lang="ja-JP" altLang="en-US"/>
          </a:p>
        </p:txBody>
      </p:sp>
    </p:spTree>
    <p:extLst>
      <p:ext uri="{BB962C8B-B14F-4D97-AF65-F5344CB8AC3E}">
        <p14:creationId xmlns:p14="http://schemas.microsoft.com/office/powerpoint/2010/main" val="4119274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国全体で１つの</a:t>
            </a:r>
            <a:r>
              <a:rPr kumimoji="1" lang="ja-JP" altLang="en-US" b="1" dirty="0" smtClean="0"/>
              <a:t>大きな知識情報基盤を構築する機能要素、技術要素を体系的に図示</a:t>
            </a:r>
            <a:r>
              <a:rPr kumimoji="1" lang="ja-JP" altLang="en-US" dirty="0" smtClean="0"/>
              <a:t>したもの。</a:t>
            </a:r>
            <a:endParaRPr kumimoji="1" lang="en-US" altLang="ja-JP" dirty="0" smtClean="0"/>
          </a:p>
          <a:p>
            <a:r>
              <a:rPr kumimoji="1" lang="ja-JP" altLang="en-US" dirty="0" smtClean="0"/>
              <a:t>まだ網羅性に欠けているかも知れないが、このような形で漏れがでないように洗い出していくことが重要。</a:t>
            </a:r>
            <a:endParaRPr kumimoji="1" lang="en-US" altLang="ja-JP" dirty="0" smtClean="0"/>
          </a:p>
          <a:p>
            <a:r>
              <a:rPr kumimoji="1" lang="ja-JP" altLang="en-US" dirty="0" smtClean="0"/>
              <a:t>＝＝＝＝＝</a:t>
            </a:r>
            <a:endParaRPr kumimoji="1" lang="en-US" altLang="ja-JP" dirty="0" smtClean="0"/>
          </a:p>
          <a:p>
            <a:r>
              <a:rPr kumimoji="1" lang="ja-JP" altLang="en-US" dirty="0" smtClean="0"/>
              <a:t>情報発信基盤、知識創造基盤、恒久的保存基盤での業務、</a:t>
            </a:r>
            <a:r>
              <a:rPr kumimoji="1" lang="ja-JP" altLang="en-US" b="1" dirty="0" smtClean="0"/>
              <a:t>記述要素、そして、全体で共通化されるべき要素</a:t>
            </a:r>
            <a:r>
              <a:rPr kumimoji="1" lang="ja-JP" altLang="en-US" dirty="0" smtClean="0"/>
              <a:t>を図式化</a:t>
            </a:r>
            <a:endParaRPr kumimoji="1" lang="en-US" altLang="ja-JP" dirty="0" smtClean="0"/>
          </a:p>
          <a:p>
            <a:r>
              <a:rPr kumimoji="1" lang="ja-JP" altLang="en-US" dirty="0" smtClean="0"/>
              <a:t>～～～～</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37</a:t>
            </a:fld>
            <a:endParaRPr kumimoji="1" lang="ja-JP" altLang="en-US"/>
          </a:p>
        </p:txBody>
      </p:sp>
    </p:spTree>
    <p:extLst>
      <p:ext uri="{BB962C8B-B14F-4D97-AF65-F5344CB8AC3E}">
        <p14:creationId xmlns:p14="http://schemas.microsoft.com/office/powerpoint/2010/main" val="3326350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文化財を含めたナショナルアーカイブの構築イメージを、総務部編集係が、月報３月号に掲載するために整理して作成してくれたもの。</a:t>
            </a:r>
            <a:endParaRPr kumimoji="1" lang="en-US" altLang="ja-JP" dirty="0" smtClean="0"/>
          </a:p>
          <a:p>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38</a:t>
            </a:fld>
            <a:endParaRPr kumimoji="1" lang="ja-JP" altLang="en-US"/>
          </a:p>
        </p:txBody>
      </p:sp>
    </p:spTree>
    <p:extLst>
      <p:ext uri="{BB962C8B-B14F-4D97-AF65-F5344CB8AC3E}">
        <p14:creationId xmlns:p14="http://schemas.microsoft.com/office/powerpoint/2010/main" val="3723353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0000" lnSpcReduction="20000"/>
          </a:bodyPr>
          <a:lstStyle/>
          <a:p>
            <a:r>
              <a:rPr lang="ja-JP" altLang="en-US" dirty="0"/>
              <a:t>まず、知財計画。</a:t>
            </a:r>
            <a:r>
              <a:rPr lang="en-US" altLang="ja-JP" dirty="0"/>
              <a:t>6</a:t>
            </a:r>
            <a:r>
              <a:rPr lang="ja-JP" altLang="en-US" dirty="0"/>
              <a:t>月に知財本部で決定した「知財計画」には、様々な形で、</a:t>
            </a:r>
            <a:r>
              <a:rPr lang="en-US" altLang="ja-JP" dirty="0"/>
              <a:t>NDL</a:t>
            </a:r>
            <a:r>
              <a:rPr lang="ja-JP" altLang="en-US" dirty="0"/>
              <a:t>の役割が明示された。政府の計画に、立法府である</a:t>
            </a:r>
            <a:r>
              <a:rPr lang="en-US" altLang="ja-JP" dirty="0"/>
              <a:t>NDL</a:t>
            </a:r>
            <a:r>
              <a:rPr lang="ja-JP" altLang="en-US" dirty="0"/>
              <a:t>が、府省横並びで記載されたのは初めて。</a:t>
            </a:r>
            <a:endParaRPr lang="en-US" altLang="ja-JP" dirty="0"/>
          </a:p>
          <a:p>
            <a:r>
              <a:rPr lang="ja-JP" altLang="en-US" dirty="0"/>
              <a:t>これらが実際に実施されれば、公共図書館でのデジタル化やアーカイブ構築が進展することが期待される。</a:t>
            </a:r>
            <a:endParaRPr lang="en-US" altLang="ja-JP" dirty="0"/>
          </a:p>
          <a:p>
            <a:r>
              <a:rPr lang="ja-JP" altLang="en-US" dirty="0"/>
              <a:t>～～～～～～</a:t>
            </a:r>
            <a:endParaRPr lang="en-US" altLang="ja-JP" dirty="0"/>
          </a:p>
          <a:p>
            <a:r>
              <a:rPr lang="ja-JP" altLang="en-US" dirty="0"/>
              <a:t>地域中小企業の知財戦略強化と地方における産学・</a:t>
            </a:r>
            <a:r>
              <a:rPr lang="ja-JP" altLang="en-US" dirty="0" err="1"/>
              <a:t>産産</a:t>
            </a:r>
            <a:r>
              <a:rPr lang="ja-JP" altLang="en-US" dirty="0"/>
              <a:t>連携の促進</a:t>
            </a:r>
          </a:p>
          <a:p>
            <a:r>
              <a:rPr lang="ja-JP" altLang="en-US" u="sng" dirty="0"/>
              <a:t>（統合ポータルの構築）</a:t>
            </a:r>
            <a:endParaRPr lang="en-US" altLang="ja-JP" u="sng" dirty="0"/>
          </a:p>
          <a:p>
            <a:pPr lvl="1"/>
            <a:r>
              <a:rPr lang="ja-JP" altLang="en-US" dirty="0"/>
              <a:t>分散横断検索が可能な統合ポータルの構築（短期・中期）（国立国会図書館、文部科学省、総務省）</a:t>
            </a:r>
          </a:p>
          <a:p>
            <a:r>
              <a:rPr lang="ja-JP" altLang="en-US" u="sng" dirty="0"/>
              <a:t>（分野ごとのアグリゲーターによる取組）</a:t>
            </a:r>
            <a:endParaRPr lang="en-US" altLang="ja-JP" u="sng" dirty="0"/>
          </a:p>
          <a:p>
            <a:pPr lvl="1"/>
            <a:r>
              <a:rPr lang="ja-JP" altLang="en-US" dirty="0"/>
              <a:t>メタデータ形式の標準化などのアーカイブ構築の方針の策定、収蔵資料のデジタル化への協力、メタデータの集約化を行う。（短期・中期）（国立国会図書館、文部科学省、総務省）</a:t>
            </a:r>
          </a:p>
          <a:p>
            <a:r>
              <a:rPr lang="zh-TW" altLang="en-US" u="sng" dirty="0"/>
              <a:t>（書籍分野）</a:t>
            </a:r>
            <a:endParaRPr lang="en-US" altLang="zh-TW" u="sng" dirty="0"/>
          </a:p>
          <a:p>
            <a:pPr lvl="1"/>
            <a:r>
              <a:rPr lang="ja-JP" altLang="en-US" dirty="0"/>
              <a:t>公共・大学図書館等の所蔵資料のデジタル化を促進するため、アーカイブ構築の手順等についての研修等を行う。（短期）（国立国会図書館、文部科学省）</a:t>
            </a:r>
          </a:p>
          <a:p>
            <a:pPr lvl="1"/>
            <a:r>
              <a:rPr lang="ja-JP" altLang="en-US" dirty="0"/>
              <a:t>統合ポータルとの連携強化のため、公共・大学図書館等に対し、デジタル化した資料へのメタデータ付与や外部連携インターフェース（</a:t>
            </a:r>
            <a:r>
              <a:rPr lang="en-US" altLang="ja-JP" dirty="0"/>
              <a:t>API</a:t>
            </a:r>
            <a:r>
              <a:rPr lang="ja-JP" altLang="en-US" dirty="0"/>
              <a:t>）を付した形での公開を支援するため助言等を行うとともに、所蔵資料のデジタル化及びアーカイブ連携のための取組を促進するため、必要な情報の周知を図る。 （短期）（国立国会図書館、文部科学省）</a:t>
            </a:r>
          </a:p>
          <a:p>
            <a:r>
              <a:rPr lang="ja-JP" altLang="en-US" u="sng" dirty="0"/>
              <a:t>（文化財分野）</a:t>
            </a:r>
            <a:endParaRPr lang="en-US" altLang="ja-JP" u="sng" dirty="0"/>
          </a:p>
          <a:p>
            <a:pPr lvl="1"/>
            <a:r>
              <a:rPr lang="ja-JP" altLang="en-US" dirty="0"/>
              <a:t>全国の博物館・美術館等において文化財等のデジタルアーカイブ化とそのデータの利活用が促進されるよう、国におけるこれまでの取組を踏まえて、地方の博物館・美術館等に対して必要な情報の周知を図る。（短期）（文部科学省）</a:t>
            </a:r>
            <a:endParaRPr lang="en-US" altLang="ja-JP" dirty="0"/>
          </a:p>
          <a:p>
            <a:r>
              <a:rPr lang="ja-JP" altLang="en-US" u="sng" dirty="0"/>
              <a:t>知財人財の戦略的な育成・活用</a:t>
            </a:r>
            <a:endParaRPr lang="en-US" altLang="ja-JP" u="sng" dirty="0"/>
          </a:p>
          <a:p>
            <a:pPr lvl="1"/>
            <a:r>
              <a:rPr lang="ja-JP" altLang="en-US" dirty="0"/>
              <a:t>アーカイブ利活用促進に関連して、専門家の不足を解消するといった観点から、教育機関での組織的な育成や司書・学芸員等現職人財への研修等、アーカイブ専門人財の育成が重要</a:t>
            </a:r>
            <a:endParaRPr lang="en-US" altLang="ja-JP" dirty="0"/>
          </a:p>
          <a:p>
            <a:r>
              <a:rPr lang="ja-JP" altLang="en-US" u="sng" dirty="0"/>
              <a:t>（標準化に係る国際交渉を担う人財等の育成）</a:t>
            </a:r>
          </a:p>
          <a:p>
            <a:pPr lvl="1"/>
            <a:r>
              <a:rPr lang="ja-JP" altLang="en-US" dirty="0"/>
              <a:t>国際標準化機関（</a:t>
            </a:r>
            <a:r>
              <a:rPr lang="en-US" altLang="ja-JP" dirty="0"/>
              <a:t>ISO/IEC</a:t>
            </a:r>
            <a:r>
              <a:rPr lang="ja-JP" altLang="en-US" dirty="0"/>
              <a:t>）における専門委員会等の国際会議で国際幹事や議長を担える人財や、国際標準化実務の遂行能力に加え、グローバルに通用する交渉力及びマネジメント力を備えた人財を育成するため、若手標準化人財の研修制度の拡充を検討する。</a:t>
            </a:r>
            <a:endParaRPr lang="en-US" altLang="ja-JP" dirty="0"/>
          </a:p>
          <a:p>
            <a:pPr lvl="1"/>
            <a:r>
              <a:rPr lang="ja-JP" altLang="en-US" dirty="0"/>
              <a:t>また、標準化をビジネスツールとして戦略的に活用することができる人財を育成するため、管理職、営業職等を対象とした人財育成プログラムを実施するとともに、大学における標準化講座の導入を促進する。（短期・中期）（経済産業省）</a:t>
            </a:r>
          </a:p>
          <a:p>
            <a:r>
              <a:rPr lang="ja-JP" altLang="en-US" u="sng" dirty="0"/>
              <a:t>（アーカイブ関連人財の育成）</a:t>
            </a:r>
          </a:p>
          <a:p>
            <a:pPr lvl="1"/>
            <a:r>
              <a:rPr lang="ja-JP" altLang="en-US" dirty="0"/>
              <a:t>これまでのアーカイブの構築を通じて得られたノウハウや成果を活用しつつ、アーカイブの構築をけん引する人財や利活用をサポートする人財の育成を支援するため、美術館・博物館、大学・研究機関、民間施設の関係者に対し、アーカイブの必要性やアーカイブ人財の重要性の認識を広めるためのシンポジウム開催等の取組を実施する。（短期・中期）（国立国会図書館、文部科学省、総務省）</a:t>
            </a:r>
            <a:endParaRPr lang="en-US" altLang="ja-JP" dirty="0"/>
          </a:p>
          <a:p>
            <a:r>
              <a:rPr lang="ja-JP" altLang="en-US" u="sng" dirty="0"/>
              <a:t>（利用に係る著作権者の意思表示）</a:t>
            </a:r>
            <a:endParaRPr lang="en-US" altLang="ja-JP" u="sng" dirty="0"/>
          </a:p>
          <a:p>
            <a:pPr lvl="1"/>
            <a:r>
              <a:rPr lang="ja-JP" altLang="en-US" dirty="0"/>
              <a:t>利用目的に応じたポータルサイトの構築を容易にするため、関係省庁等連絡会等における統合ポータルに掲載されているメタデータのオープン化に向けた課題の検討や統合ポータルからデータセットを抽出する機能の普及等の環境整備を進める。（短期・中期）（国立国会図書館、内閣官房、関係府省）</a:t>
            </a:r>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39</a:t>
            </a:fld>
            <a:endParaRPr kumimoji="1" lang="ja-JP" altLang="en-US"/>
          </a:p>
        </p:txBody>
      </p:sp>
    </p:spTree>
    <p:extLst>
      <p:ext uri="{BB962C8B-B14F-4D97-AF65-F5344CB8AC3E}">
        <p14:creationId xmlns:p14="http://schemas.microsoft.com/office/powerpoint/2010/main" val="417710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defTabSz="930692">
              <a:defRPr/>
            </a:pPr>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a:t>
            </a:r>
            <a:r>
              <a:rPr lang="ja-JP" altLang="ja-JP" b="1" dirty="0">
                <a:solidFill>
                  <a:srgbClr val="FF0000"/>
                </a:solidFill>
                <a:latin typeface="HG丸ｺﾞｼｯｸM-PRO" panose="020F0600000000000000" pitchFamily="50" charset="-128"/>
                <a:ea typeface="HG丸ｺﾞｼｯｸM-PRO" panose="020F0600000000000000" pitchFamily="50" charset="-128"/>
              </a:rPr>
              <a:t>新たな知識の創造を促進し、知識の集積・流通・活用と創造するサイクルの構築</a:t>
            </a:r>
            <a:r>
              <a:rPr lang="ja-JP" altLang="ja-JP" dirty="0">
                <a:solidFill>
                  <a:srgbClr val="FF0000"/>
                </a:solidFill>
                <a:latin typeface="HG丸ｺﾞｼｯｸM-PRO" panose="020F0600000000000000" pitchFamily="50" charset="-128"/>
                <a:ea typeface="HG丸ｺﾞｼｯｸM-PRO" panose="020F0600000000000000" pitchFamily="50" charset="-128"/>
              </a:rPr>
              <a:t>を目指すものです。</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r>
              <a:rPr lang="ja-JP" altLang="ja-JP" dirty="0" smtClean="0">
                <a:latin typeface="HG丸ｺﾞｼｯｸM-PRO" panose="020F0600000000000000" pitchFamily="50" charset="-128"/>
                <a:ea typeface="HG丸ｺﾞｼｯｸM-PRO" panose="020F0600000000000000" pitchFamily="50" charset="-128"/>
              </a:rPr>
              <a:t>また</a:t>
            </a:r>
            <a:r>
              <a:rPr lang="ja-JP" altLang="ja-JP" dirty="0">
                <a:latin typeface="HG丸ｺﾞｼｯｸM-PRO" panose="020F0600000000000000" pitchFamily="50" charset="-128"/>
                <a:ea typeface="HG丸ｺﾞｼｯｸM-PRO" panose="020F0600000000000000" pitchFamily="50" charset="-128"/>
              </a:rPr>
              <a:t>、</a:t>
            </a:r>
            <a:r>
              <a:rPr lang="en-US" altLang="ja-JP" dirty="0">
                <a:solidFill>
                  <a:srgbClr val="FF0000"/>
                </a:solidFill>
                <a:latin typeface="HG丸ｺﾞｼｯｸM-PRO" panose="020F0600000000000000" pitchFamily="50" charset="-128"/>
                <a:ea typeface="HG丸ｺﾞｼｯｸM-PRO" panose="020F0600000000000000" pitchFamily="50" charset="-128"/>
              </a:rPr>
              <a:t>2010</a:t>
            </a:r>
            <a:r>
              <a:rPr lang="ja-JP" altLang="ja-JP" dirty="0">
                <a:solidFill>
                  <a:srgbClr val="FF0000"/>
                </a:solidFill>
                <a:latin typeface="HG丸ｺﾞｼｯｸM-PRO" panose="020F0600000000000000" pitchFamily="50" charset="-128"/>
                <a:ea typeface="HG丸ｺﾞｼｯｸM-PRO" panose="020F0600000000000000" pitchFamily="50" charset="-128"/>
              </a:rPr>
              <a:t>年 </a:t>
            </a:r>
            <a:r>
              <a:rPr lang="ja-JP" altLang="ja-JP" dirty="0">
                <a:latin typeface="HG丸ｺﾞｼｯｸM-PRO" panose="020F0600000000000000" pitchFamily="50" charset="-128"/>
                <a:ea typeface="HG丸ｺﾞｼｯｸM-PRO" panose="020F0600000000000000" pitchFamily="50" charset="-128"/>
              </a:rPr>
              <a:t>に、我が国の第</a:t>
            </a:r>
            <a:r>
              <a:rPr lang="en-US" altLang="ja-JP" dirty="0">
                <a:latin typeface="HG丸ｺﾞｼｯｸM-PRO" panose="020F0600000000000000" pitchFamily="50" charset="-128"/>
                <a:ea typeface="HG丸ｺﾞｼｯｸM-PRO" panose="020F0600000000000000" pitchFamily="50" charset="-128"/>
              </a:rPr>
              <a:t>4</a:t>
            </a:r>
            <a:r>
              <a:rPr lang="ja-JP" altLang="ja-JP" dirty="0">
                <a:latin typeface="HG丸ｺﾞｼｯｸM-PRO" panose="020F0600000000000000" pitchFamily="50" charset="-128"/>
                <a:ea typeface="HG丸ｺﾞｼｯｸM-PRO" panose="020F0600000000000000" pitchFamily="50" charset="-128"/>
              </a:rPr>
              <a:t>期科学技術基本計画の策定に向けて決定された</a:t>
            </a:r>
            <a:r>
              <a:rPr lang="ja-JP" altLang="ja-JP" dirty="0">
                <a:solidFill>
                  <a:srgbClr val="FF0000"/>
                </a:solidFill>
                <a:latin typeface="HG丸ｺﾞｼｯｸM-PRO" panose="020F0600000000000000" pitchFamily="50" charset="-128"/>
                <a:ea typeface="HG丸ｺﾞｼｯｸM-PRO" panose="020F0600000000000000" pitchFamily="50" charset="-128"/>
              </a:rPr>
              <a:t>「科学技術基本政策策定の基本方針」</a:t>
            </a:r>
            <a:r>
              <a:rPr lang="ja-JP" altLang="ja-JP" i="1" dirty="0">
                <a:latin typeface="HG丸ｺﾞｼｯｸM-PRO" panose="020F0600000000000000" pitchFamily="50" charset="-128"/>
                <a:ea typeface="HG丸ｺﾞｼｯｸM-PRO" panose="020F0600000000000000" pitchFamily="50" charset="-128"/>
              </a:rPr>
              <a:t>（</a:t>
            </a:r>
            <a:r>
              <a:rPr lang="en-US" altLang="ja-JP" i="1" dirty="0">
                <a:latin typeface="HG丸ｺﾞｼｯｸM-PRO" panose="020F0600000000000000" pitchFamily="50" charset="-128"/>
                <a:ea typeface="HG丸ｺﾞｼｯｸM-PRO" panose="020F0600000000000000" pitchFamily="50" charset="-128"/>
              </a:rPr>
              <a:t>2010</a:t>
            </a:r>
            <a:r>
              <a:rPr lang="ja-JP" altLang="ja-JP" i="1" dirty="0">
                <a:latin typeface="HG丸ｺﾞｼｯｸM-PRO" panose="020F0600000000000000" pitchFamily="50" charset="-128"/>
                <a:ea typeface="HG丸ｺﾞｼｯｸM-PRO" panose="020F0600000000000000" pitchFamily="50" charset="-128"/>
              </a:rPr>
              <a:t>年</a:t>
            </a:r>
            <a:r>
              <a:rPr lang="en-US" altLang="ja-JP" i="1" dirty="0">
                <a:latin typeface="HG丸ｺﾞｼｯｸM-PRO" panose="020F0600000000000000" pitchFamily="50" charset="-128"/>
                <a:ea typeface="HG丸ｺﾞｼｯｸM-PRO" panose="020F0600000000000000" pitchFamily="50" charset="-128"/>
              </a:rPr>
              <a:t>6</a:t>
            </a:r>
            <a:r>
              <a:rPr lang="ja-JP" altLang="ja-JP" i="1" dirty="0">
                <a:latin typeface="HG丸ｺﾞｼｯｸM-PRO" panose="020F0600000000000000" pitchFamily="50" charset="-128"/>
                <a:ea typeface="HG丸ｺﾞｼｯｸM-PRO" panose="020F0600000000000000" pitchFamily="50" charset="-128"/>
              </a:rPr>
              <a:t>月総合科学技術会議基本政策専門調査会決定 ）</a:t>
            </a:r>
            <a:r>
              <a:rPr lang="ja-JP" altLang="ja-JP" dirty="0">
                <a:latin typeface="HG丸ｺﾞｼｯｸM-PRO" panose="020F0600000000000000" pitchFamily="50" charset="-128"/>
                <a:ea typeface="HG丸ｺﾞｼｯｸM-PRO" panose="020F0600000000000000" pitchFamily="50" charset="-128"/>
              </a:rPr>
              <a:t>で</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学術会議での長尾先生のご尽力により</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文献から研究データまでの学術情報全体を統合して検索・抽出が可能なシステム（「知識インフラ」）の展開を図る」</a:t>
            </a:r>
            <a:r>
              <a:rPr lang="ja-JP" altLang="ja-JP" dirty="0">
                <a:latin typeface="HG丸ｺﾞｼｯｸM-PRO" panose="020F0600000000000000" pitchFamily="50" charset="-128"/>
                <a:ea typeface="HG丸ｺﾞｼｯｸM-PRO" panose="020F0600000000000000" pitchFamily="50" charset="-128"/>
              </a:rPr>
              <a:t>という方向性が提示されました。</a:t>
            </a:r>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これを踏まえて、当館において、</a:t>
            </a:r>
            <a:r>
              <a:rPr lang="en-US" altLang="ja-JP" i="1" dirty="0">
                <a:latin typeface="HG丸ｺﾞｼｯｸM-PRO" panose="020F0600000000000000" pitchFamily="50" charset="-128"/>
                <a:ea typeface="HG丸ｺﾞｼｯｸM-PRO" panose="020F0600000000000000" pitchFamily="50" charset="-128"/>
              </a:rPr>
              <a:t>2011</a:t>
            </a:r>
            <a:r>
              <a:rPr lang="ja-JP" altLang="ja-JP" i="1" dirty="0">
                <a:latin typeface="HG丸ｺﾞｼｯｸM-PRO" panose="020F0600000000000000" pitchFamily="50" charset="-128"/>
                <a:ea typeface="HG丸ｺﾞｼｯｸM-PRO" panose="020F0600000000000000" pitchFamily="50" charset="-128"/>
              </a:rPr>
              <a:t>年に「第三期科学技術情報整備基本計画」を策定しました。</a:t>
            </a:r>
            <a:endParaRPr lang="en-US" altLang="ja-JP" i="1" dirty="0">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新たな知識の創造を促進し、知識の集積・流通・活用と創造するサイクルの構築を目指すものです。</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ja-JP" i="1" dirty="0">
                <a:latin typeface="HG丸ｺﾞｼｯｸM-PRO" panose="020F0600000000000000" pitchFamily="50" charset="-128"/>
                <a:ea typeface="HG丸ｺﾞｼｯｸM-PRO" panose="020F0600000000000000" pitchFamily="50" charset="-128"/>
              </a:rPr>
              <a:t>新たな知識の創造のためには、</a:t>
            </a:r>
            <a:r>
              <a:rPr lang="ja-JP" altLang="ja-JP" i="1" dirty="0">
                <a:solidFill>
                  <a:srgbClr val="FF0000"/>
                </a:solidFill>
                <a:latin typeface="HG丸ｺﾞｼｯｸM-PRO" panose="020F0600000000000000" pitchFamily="50" charset="-128"/>
                <a:ea typeface="HG丸ｺﾞｼｯｸM-PRO" panose="020F0600000000000000" pitchFamily="50" charset="-128"/>
              </a:rPr>
              <a:t>分野を越えた知識の関連付けが必要</a:t>
            </a:r>
            <a:r>
              <a:rPr lang="ja-JP" altLang="ja-JP" i="1" dirty="0">
                <a:latin typeface="HG丸ｺﾞｼｯｸM-PRO" panose="020F0600000000000000" pitchFamily="50" charset="-128"/>
                <a:ea typeface="HG丸ｺﾞｼｯｸM-PRO" panose="020F0600000000000000" pitchFamily="50" charset="-128"/>
              </a:rPr>
              <a:t>であり、日本中に散在するコンテンツの所在を集中管理し、そこに検索をかければ、関連する全ての必要なコンテンツが得られるようにするものです。そこでは、単に情報を集めたものではなく、関連するものが有機的に結合され、ネットワーク的に統合化されたものであり、日本中にある芸術を含んだあらゆる学問・研究のコンテンツ、研究ツール、社会状況データ等が知識の形に組織化され、これらの知識・情報が公開され、全ての人が共有できることを目指すこととされました。</a:t>
            </a:r>
            <a:endParaRPr lang="ja-JP" altLang="ja-JP" dirty="0">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latin typeface="HG丸ｺﾞｼｯｸM-PRO" panose="020F0600000000000000" pitchFamily="50" charset="-128"/>
              <a:ea typeface="HG丸ｺﾞｼｯｸM-PRO" panose="020F0600000000000000" pitchFamily="50" charset="-128"/>
            </a:endParaRPr>
          </a:p>
          <a:p>
            <a:r>
              <a:rPr lang="en-US" altLang="ja-JP" dirty="0" smtClean="0">
                <a:latin typeface="HG丸ｺﾞｼｯｸM-PRO" panose="020F0600000000000000" pitchFamily="50" charset="-128"/>
                <a:ea typeface="HG丸ｺﾞｼｯｸM-PRO" panose="020F0600000000000000" pitchFamily="50" charset="-128"/>
              </a:rPr>
              <a:t>	</a:t>
            </a:r>
            <a:endParaRPr lang="ja-JP" altLang="en-US" dirty="0" smtClean="0">
              <a:latin typeface="HG丸ｺﾞｼｯｸM-PRO" panose="020F0600000000000000" pitchFamily="50" charset="-128"/>
              <a:ea typeface="HG丸ｺﾞｼｯｸM-PRO" panose="020F0600000000000000" pitchFamily="50" charset="-128"/>
            </a:endParaRPr>
          </a:p>
          <a:p>
            <a:pPr eaLnBrk="1" hangingPunct="1">
              <a:spcBef>
                <a:spcPct val="0"/>
              </a:spcBef>
            </a:pPr>
            <a:endParaRPr lang="ja-JP" altLang="en-US" dirty="0" smtClean="0">
              <a:latin typeface="HG丸ｺﾞｼｯｸM-PRO" panose="020F0600000000000000" pitchFamily="50" charset="-128"/>
              <a:ea typeface="HG丸ｺﾞｼｯｸM-PRO" panose="020F0600000000000000" pitchFamily="50" charset="-128"/>
            </a:endParaRPr>
          </a:p>
          <a:p>
            <a:pPr lvl="0"/>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5" name="日付プレースホルダ 4"/>
          <p:cNvSpPr>
            <a:spLocks noGrp="1"/>
          </p:cNvSpPr>
          <p:nvPr>
            <p:ph type="dt" idx="11"/>
          </p:nvPr>
        </p:nvSpPr>
        <p:spPr/>
        <p:txBody>
          <a:bodyPr/>
          <a:lstStyle/>
          <a:p>
            <a:fld id="{8F6781D2-AC31-4A72-8618-064B1EEBC491}" type="datetime1">
              <a:rPr lang="ja-JP" altLang="en-US" smtClean="0">
                <a:latin typeface="HG丸ｺﾞｼｯｸM-PRO" pitchFamily="50" charset="-128"/>
                <a:ea typeface="HG丸ｺﾞｼｯｸM-PRO" pitchFamily="50" charset="-128"/>
              </a:rPr>
              <a:t>2016/5/4</a:t>
            </a:fld>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40</a:t>
            </a:fld>
            <a:endParaRPr kumimoji="1" lang="ja-JP" altLang="en-US"/>
          </a:p>
        </p:txBody>
      </p:sp>
    </p:spTree>
    <p:extLst>
      <p:ext uri="{BB962C8B-B14F-4D97-AF65-F5344CB8AC3E}">
        <p14:creationId xmlns:p14="http://schemas.microsoft.com/office/powerpoint/2010/main" val="47164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lang="ja-JP" altLang="en-US" dirty="0" smtClean="0">
                <a:latin typeface="HG丸ｺﾞｼｯｸM-PRO" panose="020F0600000000000000" pitchFamily="50" charset="-128"/>
                <a:ea typeface="HG丸ｺﾞｼｯｸM-PRO" panose="020F0600000000000000" pitchFamily="50" charset="-128"/>
              </a:rPr>
              <a:t>電子書籍のメモ、データベース化</a:t>
            </a:r>
            <a:endParaRPr lang="en-US" altLang="ja-JP" dirty="0" smtClean="0">
              <a:latin typeface="HG丸ｺﾞｼｯｸM-PRO" panose="020F0600000000000000" pitchFamily="50" charset="-128"/>
              <a:ea typeface="HG丸ｺﾞｼｯｸM-PRO" panose="020F0600000000000000" pitchFamily="50" charset="-128"/>
            </a:endParaRPr>
          </a:p>
          <a:p>
            <a:pPr lvl="1"/>
            <a:r>
              <a:rPr lang="en-US" altLang="ja-JP" dirty="0" smtClean="0">
                <a:latin typeface="HG丸ｺﾞｼｯｸM-PRO" panose="020F0600000000000000" pitchFamily="50" charset="-128"/>
                <a:ea typeface="HG丸ｺﾞｼｯｸM-PRO" panose="020F0600000000000000" pitchFamily="50" charset="-128"/>
              </a:rPr>
              <a:t>SNS</a:t>
            </a:r>
            <a:r>
              <a:rPr lang="ja-JP" altLang="en-US" dirty="0" err="1" smtClean="0">
                <a:latin typeface="HG丸ｺﾞｼｯｸM-PRO" panose="020F0600000000000000" pitchFamily="50" charset="-128"/>
                <a:ea typeface="HG丸ｺﾞｼｯｸM-PRO" panose="020F0600000000000000" pitchFamily="50" charset="-128"/>
              </a:rPr>
              <a:t>での</a:t>
            </a:r>
            <a:r>
              <a:rPr lang="ja-JP" altLang="en-US" dirty="0" smtClean="0">
                <a:latin typeface="HG丸ｺﾞｼｯｸM-PRO" panose="020F0600000000000000" pitchFamily="50" charset="-128"/>
                <a:ea typeface="HG丸ｺﾞｼｯｸM-PRO" panose="020F0600000000000000" pitchFamily="50" charset="-128"/>
              </a:rPr>
              <a:t>連携、ソーシャルタギング</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en-US" dirty="0" smtClean="0">
                <a:latin typeface="HG丸ｺﾞｼｯｸM-PRO" panose="020F0600000000000000" pitchFamily="50" charset="-128"/>
                <a:ea typeface="HG丸ｺﾞｼｯｸM-PRO" panose="020F0600000000000000" pitchFamily="50" charset="-128"/>
              </a:rPr>
              <a:t>専門家に限らず、一般の人の知見を集合知識化</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著者とのコミュニケーション</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人と情報、情報と情報、情報を通じて人と人が関連付け</a:t>
            </a:r>
            <a:endParaRPr lang="en-US" altLang="ja-JP" dirty="0" smtClean="0">
              <a:latin typeface="HG丸ｺﾞｼｯｸM-PRO" panose="020F0600000000000000" pitchFamily="50" charset="-128"/>
              <a:ea typeface="HG丸ｺﾞｼｯｸM-PRO" panose="020F0600000000000000" pitchFamily="50" charset="-128"/>
            </a:endParaRPr>
          </a:p>
          <a:p>
            <a:pPr lvl="2"/>
            <a:r>
              <a:rPr lang="en-US" altLang="ja-JP" dirty="0" smtClean="0">
                <a:latin typeface="HG丸ｺﾞｼｯｸM-PRO" panose="020F0600000000000000" pitchFamily="50" charset="-128"/>
                <a:ea typeface="HG丸ｺﾞｼｯｸM-PRO" panose="020F0600000000000000" pitchFamily="50" charset="-128"/>
              </a:rPr>
              <a:t>FOAF</a:t>
            </a:r>
            <a:r>
              <a:rPr lang="ja-JP" altLang="en-US" dirty="0" smtClean="0">
                <a:latin typeface="HG丸ｺﾞｼｯｸM-PRO" panose="020F0600000000000000" pitchFamily="50" charset="-128"/>
                <a:ea typeface="HG丸ｺﾞｼｯｸM-PRO" panose="020F0600000000000000" pitchFamily="50" charset="-128"/>
              </a:rPr>
              <a:t>は、単に</a:t>
            </a:r>
            <a:r>
              <a:rPr lang="ja-JP" altLang="en-US" dirty="0" err="1" smtClean="0">
                <a:latin typeface="HG丸ｺﾞｼｯｸM-PRO" panose="020F0600000000000000" pitchFamily="50" charset="-128"/>
                <a:ea typeface="HG丸ｺﾞｼｯｸM-PRO" panose="020F0600000000000000" pitchFamily="50" charset="-128"/>
              </a:rPr>
              <a:t>友達の友達の</a:t>
            </a:r>
            <a:r>
              <a:rPr lang="ja-JP" altLang="en-US" dirty="0" smtClean="0">
                <a:latin typeface="HG丸ｺﾞｼｯｸM-PRO" panose="020F0600000000000000" pitchFamily="50" charset="-128"/>
                <a:ea typeface="HG丸ｺﾞｼｯｸM-PRO" panose="020F0600000000000000" pitchFamily="50" charset="-128"/>
              </a:rPr>
              <a:t>輪ではない</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情報源は、紙の本だけでない</a:t>
            </a:r>
            <a:endParaRPr lang="en-US" altLang="ja-JP" dirty="0" smtClean="0">
              <a:latin typeface="HG丸ｺﾞｼｯｸM-PRO" panose="020F0600000000000000" pitchFamily="50" charset="-128"/>
              <a:ea typeface="HG丸ｺﾞｼｯｸM-PRO" panose="020F0600000000000000" pitchFamily="50" charset="-128"/>
            </a:endParaRPr>
          </a:p>
          <a:p>
            <a:pPr lvl="1"/>
            <a:r>
              <a:rPr lang="en-US" altLang="ja-JP" dirty="0" smtClean="0">
                <a:latin typeface="HG丸ｺﾞｼｯｸM-PRO" panose="020F0600000000000000" pitchFamily="50" charset="-128"/>
                <a:ea typeface="HG丸ｺﾞｼｯｸM-PRO" panose="020F0600000000000000" pitchFamily="50" charset="-128"/>
              </a:rPr>
              <a:t>TV</a:t>
            </a:r>
            <a:r>
              <a:rPr lang="ja-JP" altLang="en-US" dirty="0" smtClean="0">
                <a:latin typeface="HG丸ｺﾞｼｯｸM-PRO" panose="020F0600000000000000" pitchFamily="50" charset="-128"/>
                <a:ea typeface="HG丸ｺﾞｼｯｸM-PRO" panose="020F0600000000000000" pitchFamily="50" charset="-128"/>
              </a:rPr>
              <a:t>で大衆娯楽を鑑賞していても、ドキュメンタリーを見ていても、放送大学を見ていても</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趣味の中からも</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まったりと、珈琲を飲みながら、</a:t>
            </a:r>
            <a:r>
              <a:rPr lang="en-US" altLang="ja-JP" dirty="0" smtClean="0">
                <a:latin typeface="HG丸ｺﾞｼｯｸM-PRO" panose="020F0600000000000000" pitchFamily="50" charset="-128"/>
                <a:ea typeface="HG丸ｺﾞｼｯｸM-PRO" panose="020F0600000000000000" pitchFamily="50" charset="-128"/>
              </a:rPr>
              <a:t>TV</a:t>
            </a:r>
            <a:r>
              <a:rPr lang="ja-JP" altLang="en-US" dirty="0" smtClean="0">
                <a:latin typeface="HG丸ｺﾞｼｯｸM-PRO" panose="020F0600000000000000" pitchFamily="50" charset="-128"/>
                <a:ea typeface="HG丸ｺﾞｼｯｸM-PRO" panose="020F0600000000000000" pitchFamily="50" charset="-128"/>
              </a:rPr>
              <a:t>を見ていても</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人工知能</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情報が思考により、様々な知見、知識となっていく</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大量のファクトデータによるシミュレーションだけでなく、個人の思考ルールも機械化されて、自分の頭脳に近くなる</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同じ情報を使っても、人によって知見は異なる</a:t>
            </a:r>
            <a:endParaRPr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smtClean="0">
                <a:latin typeface="HG丸ｺﾞｼｯｸM-PRO" panose="020F0600000000000000" pitchFamily="50" charset="-128"/>
                <a:ea typeface="HG丸ｺﾞｼｯｸM-PRO" panose="020F0600000000000000" pitchFamily="50" charset="-128"/>
              </a:rPr>
              <a:t>アーカイブは、知識の外部記憶</a:t>
            </a:r>
            <a:endParaRPr kumimoji="1" lang="en-US" altLang="ja-JP" dirty="0" smtClean="0">
              <a:latin typeface="HG丸ｺﾞｼｯｸM-PRO" panose="020F0600000000000000" pitchFamily="50" charset="-128"/>
              <a:ea typeface="HG丸ｺﾞｼｯｸM-PRO" panose="020F0600000000000000" pitchFamily="50" charset="-128"/>
            </a:endParaRPr>
          </a:p>
          <a:p>
            <a:pPr lvl="1"/>
            <a:endParaRPr kumimoji="1"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smtClean="0">
                <a:latin typeface="HG丸ｺﾞｼｯｸM-PRO" panose="020F0600000000000000" pitchFamily="50" charset="-128"/>
                <a:ea typeface="HG丸ｺﾞｼｯｸM-PRO" panose="020F0600000000000000" pitchFamily="50" charset="-128"/>
              </a:rPr>
              <a:t>効率化は、目的を達成する前の機械的に可能な時間</a:t>
            </a:r>
            <a:endParaRPr kumimoji="1"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趣味で手作りする時間は大切</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en-US" dirty="0" smtClean="0">
                <a:latin typeface="HG丸ｺﾞｼｯｸM-PRO" panose="020F0600000000000000" pitchFamily="50" charset="-128"/>
                <a:ea typeface="HG丸ｺﾞｼｯｸM-PRO" panose="020F0600000000000000" pitchFamily="50" charset="-128"/>
              </a:rPr>
              <a:t>趣味で、意識的に時間をかけていることは、重要</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en-US" dirty="0" smtClean="0">
                <a:latin typeface="HG丸ｺﾞｼｯｸM-PRO" panose="020F0600000000000000" pitchFamily="50" charset="-128"/>
                <a:ea typeface="HG丸ｺﾞｼｯｸM-PRO" panose="020F0600000000000000" pitchFamily="50" charset="-128"/>
              </a:rPr>
              <a:t>しかし、もっと効率的にできることを知らないで、時間をかけていることは見直せる</a:t>
            </a:r>
            <a:endParaRPr lang="en-US" altLang="ja-JP" dirty="0" smtClean="0">
              <a:latin typeface="HG丸ｺﾞｼｯｸM-PRO" panose="020F0600000000000000" pitchFamily="50" charset="-128"/>
              <a:ea typeface="HG丸ｺﾞｼｯｸM-PRO" panose="020F0600000000000000" pitchFamily="50" charset="-128"/>
            </a:endParaRPr>
          </a:p>
          <a:p>
            <a:pPr lvl="1"/>
            <a:r>
              <a:rPr kumimoji="1" lang="ja-JP" altLang="en-US" dirty="0" smtClean="0">
                <a:latin typeface="HG丸ｺﾞｼｯｸM-PRO" panose="020F0600000000000000" pitchFamily="50" charset="-128"/>
                <a:ea typeface="HG丸ｺﾞｼｯｸM-PRO" panose="020F0600000000000000" pitchFamily="50" charset="-128"/>
              </a:rPr>
              <a:t>情報を探す時間を、創造する時間に</a:t>
            </a:r>
            <a:endParaRPr kumimoji="1"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新しいアイデアとイノベーションを見つけ出すための挑戦</a:t>
            </a:r>
            <a:endParaRPr lang="en-US" altLang="ja-JP" dirty="0" smtClean="0">
              <a:latin typeface="HG丸ｺﾞｼｯｸM-PRO" panose="020F0600000000000000" pitchFamily="50" charset="-128"/>
              <a:ea typeface="HG丸ｺﾞｼｯｸM-PRO" panose="020F0600000000000000" pitchFamily="50" charset="-128"/>
            </a:endParaRPr>
          </a:p>
          <a:p>
            <a:pPr lvl="1"/>
            <a:r>
              <a:rPr kumimoji="1" lang="ja-JP" altLang="en-US" dirty="0" smtClean="0">
                <a:latin typeface="HG丸ｺﾞｼｯｸM-PRO" panose="020F0600000000000000" pitchFamily="50" charset="-128"/>
                <a:ea typeface="HG丸ｺﾞｼｯｸM-PRO" panose="020F0600000000000000" pitchFamily="50" charset="-128"/>
              </a:rPr>
              <a:t>「あらゆる図書館の</a:t>
            </a:r>
            <a:r>
              <a:rPr lang="ja-JP" altLang="en-US" dirty="0" smtClean="0">
                <a:latin typeface="HG丸ｺﾞｼｯｸM-PRO" panose="020F0600000000000000" pitchFamily="50" charset="-128"/>
                <a:ea typeface="HG丸ｺﾞｼｯｸM-PRO" panose="020F0600000000000000" pitchFamily="50" charset="-128"/>
              </a:rPr>
              <a:t>文献</a:t>
            </a:r>
            <a:r>
              <a:rPr kumimoji="1" lang="ja-JP" altLang="en-US" dirty="0" smtClean="0">
                <a:latin typeface="HG丸ｺﾞｼｯｸM-PRO" panose="020F0600000000000000" pitchFamily="50" charset="-128"/>
                <a:ea typeface="HG丸ｺﾞｼｯｸM-PRO" panose="020F0600000000000000" pitchFamily="50" charset="-128"/>
              </a:rPr>
              <a:t>でのリンクから</a:t>
            </a:r>
            <a:r>
              <a:rPr kumimoji="1" lang="en-US" altLang="ja-JP" dirty="0" smtClean="0">
                <a:latin typeface="HG丸ｺﾞｼｯｸM-PRO" panose="020F0600000000000000" pitchFamily="50" charset="-128"/>
                <a:ea typeface="HG丸ｺﾞｼｯｸM-PRO" panose="020F0600000000000000" pitchFamily="50" charset="-128"/>
              </a:rPr>
              <a:t>TV</a:t>
            </a:r>
            <a:r>
              <a:rPr kumimoji="1" lang="ja-JP" altLang="en-US" dirty="0" smtClean="0">
                <a:latin typeface="HG丸ｺﾞｼｯｸM-PRO" panose="020F0600000000000000" pitchFamily="50" charset="-128"/>
                <a:ea typeface="HG丸ｺﾞｼｯｸM-PRO" panose="020F0600000000000000" pitchFamily="50" charset="-128"/>
              </a:rPr>
              <a:t>番組まで、人知と呼べるすべてのデータが詰め込まれている」</a:t>
            </a:r>
            <a:endParaRPr kumimoji="1" lang="en-US" altLang="ja-JP" dirty="0" smtClean="0">
              <a:latin typeface="HG丸ｺﾞｼｯｸM-PRO" panose="020F0600000000000000" pitchFamily="50" charset="-128"/>
              <a:ea typeface="HG丸ｺﾞｼｯｸM-PRO" panose="020F0600000000000000" pitchFamily="50" charset="-128"/>
            </a:endParaRPr>
          </a:p>
          <a:p>
            <a:endParaRPr kumimoji="1" lang="ja-JP" altLang="en-US" dirty="0" smtClean="0">
              <a:latin typeface="HG丸ｺﾞｼｯｸM-PRO" panose="020F0600000000000000" pitchFamily="50" charset="-128"/>
              <a:ea typeface="HG丸ｺﾞｼｯｸM-PRO" panose="020F0600000000000000" pitchFamily="50" charset="-128"/>
            </a:endParaRPr>
          </a:p>
          <a:p>
            <a:endParaRPr lang="ja-JP" altLang="ja-JP" dirty="0" smtClean="0">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4</a:t>
            </a:fld>
            <a:endParaRPr kumimoji="1" lang="ja-JP" altLang="en-US"/>
          </a:p>
        </p:txBody>
      </p:sp>
    </p:spTree>
    <p:extLst>
      <p:ext uri="{BB962C8B-B14F-4D97-AF65-F5344CB8AC3E}">
        <p14:creationId xmlns:p14="http://schemas.microsoft.com/office/powerpoint/2010/main" val="260793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rgbClr val="FF0000"/>
                </a:solidFill>
                <a:latin typeface="HG丸ｺﾞｼｯｸM-PRO" panose="020F0600000000000000" pitchFamily="50" charset="-128"/>
                <a:ea typeface="HG丸ｺﾞｼｯｸM-PRO" panose="020F0600000000000000" pitchFamily="50" charset="-128"/>
              </a:rPr>
              <a:t>情報を探し出す作業の効率化・質の向上</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solidFill>
                  <a:srgbClr val="FF0000"/>
                </a:solidFill>
                <a:latin typeface="HG丸ｺﾞｼｯｸM-PRO" panose="020F0600000000000000" pitchFamily="50" charset="-128"/>
                <a:ea typeface="HG丸ｺﾞｼｯｸM-PRO" panose="020F0600000000000000" pitchFamily="50" charset="-128"/>
              </a:rPr>
              <a:t>網羅的な情報から</a:t>
            </a:r>
            <a:r>
              <a:rPr lang="ja-JP" altLang="en-US" dirty="0" smtClean="0">
                <a:latin typeface="HG丸ｺﾞｼｯｸM-PRO" panose="020F0600000000000000" pitchFamily="50" charset="-128"/>
                <a:ea typeface="HG丸ｺﾞｼｯｸM-PRO" panose="020F0600000000000000" pitchFamily="50" charset="-128"/>
              </a:rPr>
              <a:t>、利用者の属性、スキル、利用場所に応じた的確な情報を絞り込んで提示</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対話及びあいまいな条件による本文情報への的確なナビゲーション</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情報を探し出せるようにするための作業の効率化・質の向上</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主題分類単位の検索で</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網羅性を確保</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専門家、図書館員等の</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ノウハウの形式知化</a:t>
            </a:r>
            <a:r>
              <a:rPr lang="ja-JP" altLang="en-US"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DB</a:t>
            </a:r>
            <a:r>
              <a:rPr lang="ja-JP" altLang="en-US" dirty="0" smtClean="0">
                <a:latin typeface="HG丸ｺﾞｼｯｸM-PRO" panose="020F0600000000000000" pitchFamily="50" charset="-128"/>
                <a:ea typeface="HG丸ｺﾞｼｯｸM-PRO" panose="020F0600000000000000" pitchFamily="50" charset="-128"/>
              </a:rPr>
              <a:t>化</a:t>
            </a:r>
            <a:endParaRPr lang="en-US" altLang="ja-JP" dirty="0" smtClean="0">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可能な限り自動化</a:t>
            </a:r>
            <a:endParaRPr lang="en-US" altLang="ja-JP" dirty="0" smtClean="0">
              <a:latin typeface="HG丸ｺﾞｼｯｸM-PRO" panose="020F0600000000000000" pitchFamily="50" charset="-128"/>
              <a:ea typeface="HG丸ｺﾞｼｯｸM-PRO" panose="020F0600000000000000" pitchFamily="50" charset="-128"/>
            </a:endParaRPr>
          </a:p>
          <a:p>
            <a:pPr lvl="2"/>
            <a:r>
              <a:rPr lang="ja-JP" altLang="en-US" dirty="0" smtClean="0">
                <a:latin typeface="HG丸ｺﾞｼｯｸM-PRO" panose="020F0600000000000000" pitchFamily="50" charset="-128"/>
                <a:ea typeface="HG丸ｺﾞｼｯｸM-PRO" panose="020F0600000000000000" pitchFamily="50" charset="-128"/>
              </a:rPr>
              <a:t>メタデータ付与、組織化、構造化、本文情報間の関連付け</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新たな知識創造のコミュニティを構築</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solidFill>
                  <a:srgbClr val="FF0000"/>
                </a:solidFill>
                <a:latin typeface="HG丸ｺﾞｼｯｸM-PRO" panose="020F0600000000000000" pitchFamily="50" charset="-128"/>
                <a:ea typeface="HG丸ｺﾞｼｯｸM-PRO" panose="020F0600000000000000" pitchFamily="50" charset="-128"/>
              </a:rPr>
              <a:t>人と情報の関係、情報と情報の関係をリンクさせ、人と人を関連付け</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endParaRPr lang="en-US" altLang="ja-JP" dirty="0" smtClean="0">
              <a:latin typeface="HG丸ｺﾞｼｯｸM-PRO" panose="020F0600000000000000" pitchFamily="50" charset="-128"/>
              <a:ea typeface="HG丸ｺﾞｼｯｸM-PRO" panose="020F0600000000000000" pitchFamily="50" charset="-128"/>
            </a:endParaRPr>
          </a:p>
          <a:p>
            <a:pPr lvl="1"/>
            <a:endParaRPr kumimoji="1" lang="ja-JP" altLang="en-US" dirty="0" smtClean="0">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5</a:t>
            </a:fld>
            <a:endParaRPr kumimoji="1" lang="ja-JP" altLang="en-US"/>
          </a:p>
        </p:txBody>
      </p:sp>
    </p:spTree>
    <p:extLst>
      <p:ext uri="{BB962C8B-B14F-4D97-AF65-F5344CB8AC3E}">
        <p14:creationId xmlns:p14="http://schemas.microsoft.com/office/powerpoint/2010/main" val="290645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rgbClr val="FF0000"/>
                </a:solidFill>
                <a:latin typeface="HG丸ｺﾞｼｯｸM-PRO" panose="020F0600000000000000" pitchFamily="50" charset="-128"/>
                <a:ea typeface="HG丸ｺﾞｼｯｸM-PRO" panose="020F0600000000000000" pitchFamily="50" charset="-128"/>
              </a:rPr>
              <a:t>新しい発想により、様々なイノベーションが期待できる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solidFill>
                  <a:srgbClr val="FF0000"/>
                </a:solidFill>
                <a:latin typeface="HG丸ｺﾞｼｯｸM-PRO" panose="020F0600000000000000" pitchFamily="50" charset="-128"/>
                <a:ea typeface="HG丸ｺﾞｼｯｸM-PRO" panose="020F0600000000000000" pitchFamily="50" charset="-128"/>
              </a:rPr>
              <a:t>有用な情報が網羅的に関連付けられて利用可能になることにより、</a:t>
            </a:r>
            <a:r>
              <a:rPr lang="ja-JP" altLang="en-US" dirty="0" smtClean="0">
                <a:latin typeface="HG丸ｺﾞｼｯｸM-PRO" panose="020F0600000000000000" pitchFamily="50" charset="-128"/>
                <a:ea typeface="HG丸ｺﾞｼｯｸM-PRO" panose="020F0600000000000000" pitchFamily="50" charset="-128"/>
              </a:rPr>
              <a:t>今までは困難であった新しいサービスやビジネスが生み出される可能性がある</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国民による創造的な活動の促進</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solidFill>
                  <a:srgbClr val="FF0000"/>
                </a:solidFill>
                <a:latin typeface="HG丸ｺﾞｼｯｸM-PRO" panose="020F0600000000000000" pitchFamily="50" charset="-128"/>
                <a:ea typeface="HG丸ｺﾞｼｯｸM-PRO" panose="020F0600000000000000" pitchFamily="50" charset="-128"/>
              </a:rPr>
              <a:t>情報を探すための工数を、創造的な活動に時間に振り向けることができる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利用可能な限られた情報に基づいた研究から、網羅性の高い情報が利用可能になることにより、</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より高度な研究へシフト</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pPr lvl="1"/>
            <a:r>
              <a:rPr lang="ja-JP" altLang="en-US" dirty="0" smtClean="0">
                <a:latin typeface="HG丸ｺﾞｼｯｸM-PRO" panose="020F0600000000000000" pitchFamily="50" charset="-128"/>
                <a:ea typeface="HG丸ｺﾞｼｯｸM-PRO" panose="020F0600000000000000" pitchFamily="50" charset="-128"/>
              </a:rPr>
              <a:t>情報に紐づいた人同士のコミュニティにより創造活動が活性化する</a:t>
            </a:r>
            <a:endParaRPr lang="en-US" altLang="ja-JP" dirty="0" smtClean="0">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6</a:t>
            </a:fld>
            <a:endParaRPr kumimoji="1" lang="ja-JP" altLang="en-US"/>
          </a:p>
        </p:txBody>
      </p:sp>
    </p:spTree>
    <p:extLst>
      <p:ext uri="{BB962C8B-B14F-4D97-AF65-F5344CB8AC3E}">
        <p14:creationId xmlns:p14="http://schemas.microsoft.com/office/powerpoint/2010/main" val="167381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2016/5/4</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a:t>
            </a:fld>
            <a:endParaRPr kumimoji="1" lang="ja-JP" altLang="en-US"/>
          </a:p>
        </p:txBody>
      </p:sp>
    </p:spTree>
    <p:extLst>
      <p:ext uri="{BB962C8B-B14F-4D97-AF65-F5344CB8AC3E}">
        <p14:creationId xmlns:p14="http://schemas.microsoft.com/office/powerpoint/2010/main" val="248035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電子書籍議連に提示。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lang="ja-JP" altLang="en-US">
              <a:solidFill>
                <a:prstClr val="black"/>
              </a:solidFill>
            </a:endParaRPr>
          </a:p>
        </p:txBody>
      </p:sp>
      <p:sp>
        <p:nvSpPr>
          <p:cNvPr id="5" name="スライド番号プレースホルダー 4"/>
          <p:cNvSpPr>
            <a:spLocks noGrp="1"/>
          </p:cNvSpPr>
          <p:nvPr>
            <p:ph type="sldNum" sz="quarter" idx="11"/>
          </p:nvPr>
        </p:nvSpPr>
        <p:spPr/>
        <p:txBody>
          <a:bodyPr/>
          <a:lstStyle/>
          <a:p>
            <a:fld id="{60790FB4-0543-431D-8F54-D4E71C5D568C}"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92470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414">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VISIO</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資料の原型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これは電子書籍分野での必要な機能を</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5</a:t>
            </a:r>
            <a:r>
              <a:rPr lang="ja-JP" altLang="en-US" dirty="0" err="1" smtClean="0">
                <a:solidFill>
                  <a:srgbClr val="FF0000"/>
                </a:solidFill>
                <a:latin typeface="HG丸ｺﾞｼｯｸM-PRO" panose="020F0600000000000000" pitchFamily="50" charset="-128"/>
                <a:ea typeface="HG丸ｺﾞｼｯｸM-PRO" panose="020F0600000000000000" pitchFamily="50" charset="-128"/>
              </a:rPr>
              <a:t>つに</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分解。それぞれ、出版界と図書館界の役割分担を例示。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以前、長尾構想として示された内容と酷似。</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b="1" dirty="0" smtClean="0">
                <a:solidFill>
                  <a:srgbClr val="FF0000"/>
                </a:solidFill>
                <a:latin typeface="HG丸ｺﾞｼｯｸM-PRO" panose="020F0600000000000000" pitchFamily="50" charset="-128"/>
                <a:ea typeface="HG丸ｺﾞｼｯｸM-PRO" panose="020F0600000000000000" pitchFamily="50" charset="-128"/>
              </a:rPr>
              <a:t>商用コンテンツは電子書籍サイトから提供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。電子書籍サイトが</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アーカイブを保持できない場合、</a:t>
            </a:r>
            <a:r>
              <a:rPr lang="en-US" altLang="ja-JP" b="1"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b="1" dirty="0" smtClean="0">
                <a:solidFill>
                  <a:srgbClr val="FF0000"/>
                </a:solidFill>
                <a:latin typeface="HG丸ｺﾞｼｯｸM-PRO" panose="020F0600000000000000" pitchFamily="50" charset="-128"/>
                <a:ea typeface="HG丸ｺﾞｼｯｸM-PRO" panose="020F0600000000000000" pitchFamily="50" charset="-128"/>
              </a:rPr>
              <a:t>の恒久保存用アーカイブを利用して電子書籍サイトから提供</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この構想は、</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内有志での検討をまとめたもの。館内オーソライズに至っていないが、考え方は議員、財務省等に提示。</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r>
              <a:rPr lang="ja-JP" altLang="en-US" dirty="0" smtClean="0">
                <a:solidFill>
                  <a:srgbClr val="FF0000"/>
                </a:solidFill>
                <a:latin typeface="HG丸ｺﾞｼｯｸM-PRO" panose="020F0600000000000000" pitchFamily="50" charset="-128"/>
                <a:ea typeface="HG丸ｺﾞｼｯｸM-PRO" panose="020F0600000000000000" pitchFamily="50" charset="-128"/>
              </a:rPr>
              <a:t>電子書籍に関するナショナルアーカイブ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は</a:t>
            </a:r>
            <a:r>
              <a:rPr lang="ja-JP" altLang="ja-JP" dirty="0">
                <a:solidFill>
                  <a:srgbClr val="FF0000"/>
                </a:solidFill>
                <a:latin typeface="HG丸ｺﾞｼｯｸM-PRO" panose="020F0600000000000000" pitchFamily="50" charset="-128"/>
                <a:ea typeface="HG丸ｺﾞｼｯｸM-PRO" panose="020F0600000000000000" pitchFamily="50" charset="-128"/>
              </a:rPr>
              <a:t>、コンテンツの生成機能、収集・一時保管機能、保存機能、権利情報・管理情報の収集・管理機能、配信・流通機能の</a:t>
            </a:r>
            <a:r>
              <a:rPr lang="en-US" altLang="ja-JP" dirty="0">
                <a:solidFill>
                  <a:srgbClr val="FF0000"/>
                </a:solidFill>
                <a:latin typeface="HG丸ｺﾞｼｯｸM-PRO" panose="020F0600000000000000" pitchFamily="50" charset="-128"/>
                <a:ea typeface="HG丸ｺﾞｼｯｸM-PRO" panose="020F0600000000000000" pitchFamily="50" charset="-128"/>
              </a:rPr>
              <a:t>5</a:t>
            </a:r>
            <a:r>
              <a:rPr lang="ja-JP" altLang="ja-JP" dirty="0" err="1">
                <a:solidFill>
                  <a:srgbClr val="FF0000"/>
                </a:solidFill>
                <a:latin typeface="HG丸ｺﾞｼｯｸM-PRO" panose="020F0600000000000000" pitchFamily="50" charset="-128"/>
                <a:ea typeface="HG丸ｺﾞｼｯｸM-PRO" panose="020F0600000000000000" pitchFamily="50" charset="-128"/>
              </a:rPr>
              <a:t>つの</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機能</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を想定する</a:t>
            </a:r>
            <a:r>
              <a:rPr lang="ja-JP" altLang="ja-JP" dirty="0" smtClean="0">
                <a:latin typeface="HG丸ｺﾞｼｯｸM-PRO" panose="020F0600000000000000" pitchFamily="50" charset="-128"/>
                <a:ea typeface="HG丸ｺﾞｼｯｸM-PRO" panose="020F0600000000000000" pitchFamily="50" charset="-128"/>
              </a:rPr>
              <a:t>（</a:t>
            </a:r>
            <a:r>
              <a:rPr lang="ja-JP" altLang="ja-JP"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a:t>
            </a:r>
            <a:r>
              <a:rPr lang="ja-JP" altLang="ja-JP" dirty="0">
                <a:latin typeface="HG丸ｺﾞｼｯｸM-PRO" panose="020F0600000000000000" pitchFamily="50" charset="-128"/>
                <a:ea typeface="HG丸ｺﾞｼｯｸM-PRO" panose="020F0600000000000000" pitchFamily="50" charset="-128"/>
              </a:rPr>
              <a:t>）。</a:t>
            </a:r>
          </a:p>
          <a:p>
            <a:r>
              <a:rPr lang="ja-JP" altLang="ja-JP" dirty="0">
                <a:latin typeface="HG丸ｺﾞｼｯｸM-PRO" panose="020F0600000000000000" pitchFamily="50" charset="-128"/>
                <a:ea typeface="HG丸ｺﾞｼｯｸM-PRO" panose="020F0600000000000000" pitchFamily="50" charset="-128"/>
              </a:rPr>
              <a:t>　コンテンツの創出から収集・保存、配信・流通に至る全体の流れを一元的に集約するため</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solidFill>
                  <a:srgbClr val="FF0000"/>
                </a:solidFill>
                <a:latin typeface="HG丸ｺﾞｼｯｸM-PRO" panose="020F0600000000000000" pitchFamily="50" charset="-128"/>
                <a:ea typeface="HG丸ｺﾞｼｯｸM-PRO" panose="020F0600000000000000" pitchFamily="50" charset="-128"/>
              </a:rPr>
              <a:t>恒久保存のアーカイブと共に、ナショナルアーカイブ</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全体</a:t>
            </a:r>
            <a:r>
              <a:rPr lang="ja-JP" altLang="ja-JP" dirty="0">
                <a:solidFill>
                  <a:srgbClr val="FF0000"/>
                </a:solidFill>
                <a:latin typeface="HG丸ｺﾞｼｯｸM-PRO" panose="020F0600000000000000" pitchFamily="50" charset="-128"/>
                <a:ea typeface="HG丸ｺﾞｼｯｸM-PRO" panose="020F0600000000000000" pitchFamily="50" charset="-128"/>
              </a:rPr>
              <a:t>のメタデータを集約するデータベース</a:t>
            </a:r>
            <a:r>
              <a:rPr lang="ja-JP" altLang="ja-JP" dirty="0">
                <a:latin typeface="HG丸ｺﾞｼｯｸM-PRO" panose="020F0600000000000000" pitchFamily="50" charset="-128"/>
                <a:ea typeface="HG丸ｺﾞｼｯｸM-PRO" panose="020F0600000000000000" pitchFamily="50" charset="-128"/>
              </a:rPr>
              <a:t>（以下、「中央データベース」という。）においては、多様な主体が多様なデータを扱えるよう、柔軟かつ多層的なデータ構造を実現する。具体的には、</a:t>
            </a:r>
            <a:r>
              <a:rPr lang="ja-JP" altLang="ja-JP" dirty="0">
                <a:solidFill>
                  <a:srgbClr val="FF0000"/>
                </a:solidFill>
                <a:latin typeface="HG丸ｺﾞｼｯｸM-PRO" panose="020F0600000000000000" pitchFamily="50" charset="-128"/>
                <a:ea typeface="HG丸ｺﾞｼｯｸM-PRO" panose="020F0600000000000000" pitchFamily="50" charset="-128"/>
              </a:rPr>
              <a:t>著作物・著作者・出版者等の書誌情報、販売データ・販売者・所蔵機関等の所蔵情報、目次・索引・シソーラス等の情報探索情報等の多様なデータを一元的に管理可能な仕組みと</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する</a:t>
            </a:r>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smtClean="0">
                <a:latin typeface="HG丸ｺﾞｼｯｸM-PRO" panose="020F0600000000000000" pitchFamily="50" charset="-128"/>
                <a:ea typeface="HG丸ｺﾞｼｯｸM-PRO" panose="020F0600000000000000" pitchFamily="50" charset="-128"/>
              </a:rPr>
              <a:t>出版界と</a:t>
            </a:r>
            <a:r>
              <a:rPr lang="en-US" altLang="ja-JP" dirty="0" smtClean="0">
                <a:latin typeface="HG丸ｺﾞｼｯｸM-PRO" panose="020F0600000000000000" pitchFamily="50" charset="-128"/>
                <a:ea typeface="HG丸ｺﾞｼｯｸM-PRO" panose="020F0600000000000000" pitchFamily="50" charset="-128"/>
              </a:rPr>
              <a:t>NDL</a:t>
            </a:r>
            <a:r>
              <a:rPr lang="ja-JP" altLang="en-US" dirty="0" smtClean="0">
                <a:latin typeface="HG丸ｺﾞｼｯｸM-PRO" panose="020F0600000000000000" pitchFamily="50" charset="-128"/>
                <a:ea typeface="HG丸ｺﾞｼｯｸM-PRO" panose="020F0600000000000000" pitchFamily="50" charset="-128"/>
              </a:rPr>
              <a:t>の役割分担</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10</a:t>
            </a:fld>
            <a:endParaRPr kumimoji="1" lang="ja-JP" altLang="en-US"/>
          </a:p>
        </p:txBody>
      </p:sp>
    </p:spTree>
    <p:extLst>
      <p:ext uri="{BB962C8B-B14F-4D97-AF65-F5344CB8AC3E}">
        <p14:creationId xmlns:p14="http://schemas.microsoft.com/office/powerpoint/2010/main" val="314392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129949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2016/5/4</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305539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 id="2147483697" r:id="rId3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6.png"/><Relationship Id="rId12" Type="http://schemas.microsoft.com/office/2007/relationships/hdphoto" Target="../media/hdphoto4.wdp"/><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gif"/><Relationship Id="rId18" Type="http://schemas.openxmlformats.org/officeDocument/2006/relationships/image" Target="../media/image24.png"/><Relationship Id="rId3" Type="http://schemas.openxmlformats.org/officeDocument/2006/relationships/hyperlink" Target="http://okfn.jp/" TargetMode="External"/><Relationship Id="rId21" Type="http://schemas.openxmlformats.org/officeDocument/2006/relationships/image" Target="../media/image27.gif"/><Relationship Id="rId7" Type="http://schemas.openxmlformats.org/officeDocument/2006/relationships/image" Target="../media/image13.png"/><Relationship Id="rId12" Type="http://schemas.openxmlformats.org/officeDocument/2006/relationships/image" Target="../media/image18.gif"/><Relationship Id="rId17" Type="http://schemas.openxmlformats.org/officeDocument/2006/relationships/image" Target="../media/image23.png"/><Relationship Id="rId2" Type="http://schemas.openxmlformats.org/officeDocument/2006/relationships/notesSlide" Target="../notesSlides/notesSlide28.xml"/><Relationship Id="rId16" Type="http://schemas.openxmlformats.org/officeDocument/2006/relationships/image" Target="../media/image22.png"/><Relationship Id="rId20" Type="http://schemas.openxmlformats.org/officeDocument/2006/relationships/image" Target="../media/image26.gif"/><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hyperlink" Target="http://ospn.jp/" TargetMode="External"/><Relationship Id="rId9" Type="http://schemas.openxmlformats.org/officeDocument/2006/relationships/image" Target="../media/image15.png"/><Relationship Id="rId1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d.docs.live.net/62326ca6c4db36a7/Office%20Live%20&#12398;&#12489;&#12461;&#12517;&#12513;&#12531;&#12488;/&#21516;&#24535;&#31038;&#22823;&#23398;&#12476;&#12511;&#28310;&#20633;/&#12476;&#12511;&#25945;&#26448;/20150606/PDF/&#30693;&#35672;&#12452;&#12531;&#12501;&#12521;.pd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知識インフラとしてのナショナルアーカイブの構築を目指して</a:t>
            </a:r>
            <a:r>
              <a:rPr lang="en-US" altLang="ja-JP" sz="4000" dirty="0"/>
              <a:t>【</a:t>
            </a:r>
            <a:r>
              <a:rPr lang="ja-JP" altLang="en-US" sz="4000" dirty="0"/>
              <a:t>詳細</a:t>
            </a:r>
            <a:r>
              <a:rPr lang="en-US" altLang="ja-JP" sz="4000" dirty="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0" y="-14920"/>
            <a:ext cx="12192000" cy="851102"/>
          </a:xfrm>
        </p:spPr>
        <p:txBody>
          <a:bodyPr>
            <a:normAutofit/>
          </a:bodyPr>
          <a:lstStyle/>
          <a:p>
            <a:r>
              <a:rPr lang="ja-JP" altLang="en-US" sz="4000" dirty="0"/>
              <a:t>☆電子書籍分野のアーカイブの</a:t>
            </a:r>
            <a:r>
              <a:rPr lang="ja-JP" altLang="en-US" sz="4000" dirty="0" smtClean="0"/>
              <a:t>機能モデル</a:t>
            </a:r>
            <a:endParaRPr lang="ja-JP" altLang="en-US" sz="4000"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10</a:t>
            </a:fld>
            <a:endParaRPr lang="en-US" dirty="0"/>
          </a:p>
        </p:txBody>
      </p:sp>
      <p:sp>
        <p:nvSpPr>
          <p:cNvPr id="24" name="AutoShape 8"/>
          <p:cNvSpPr>
            <a:spLocks noChangeArrowheads="1"/>
          </p:cNvSpPr>
          <p:nvPr/>
        </p:nvSpPr>
        <p:spPr bwMode="auto">
          <a:xfrm>
            <a:off x="1605121" y="1878655"/>
            <a:ext cx="5321281" cy="4842820"/>
          </a:xfrm>
          <a:prstGeom prst="roundRect">
            <a:avLst>
              <a:gd name="adj" fmla="val 25048"/>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marL="342900" indent="-342900">
              <a:defRPr/>
            </a:pPr>
            <a:r>
              <a:rPr lang="ja-JP" altLang="en-US" b="1" dirty="0">
                <a:latin typeface="Meiryo UI" panose="020B0604030504040204" pitchFamily="50" charset="-128"/>
                <a:ea typeface="Meiryo UI" panose="020B0604030504040204" pitchFamily="50" charset="-128"/>
              </a:rPr>
              <a:t>出版界</a:t>
            </a:r>
            <a:endParaRPr lang="en-US" altLang="ja-JP" sz="16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655082" y="3645025"/>
            <a:ext cx="5160998" cy="122255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defRPr/>
            </a:pPr>
            <a:r>
              <a:rPr lang="ja-JP" altLang="en-US" b="1" dirty="0">
                <a:latin typeface="Meiryo UI" panose="020B0604030504040204" pitchFamily="50" charset="-128"/>
                <a:ea typeface="Meiryo UI" panose="020B0604030504040204" pitchFamily="50" charset="-128"/>
              </a:rPr>
              <a:t>電子出版支援組織</a:t>
            </a:r>
            <a:endParaRPr lang="en-US" altLang="ja-JP" sz="16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7086137" y="2256984"/>
            <a:ext cx="3519133" cy="4310236"/>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a:latin typeface="Meiryo UI" panose="020B0604030504040204" pitchFamily="50" charset="-128"/>
                <a:ea typeface="Meiryo UI" panose="020B0604030504040204" pitchFamily="50" charset="-128"/>
              </a:rPr>
              <a:t>国立国会図書館</a:t>
            </a:r>
            <a:endParaRPr lang="en-US" altLang="ja-JP" sz="16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4177364" y="4941169"/>
            <a:ext cx="2537030" cy="967621"/>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square" anchor="ctr">
            <a:spAutoFit/>
          </a:bodyPr>
          <a:lstStyle/>
          <a:p>
            <a:pPr marL="342900" indent="-342900" algn="ctr">
              <a:defRPr/>
            </a:pPr>
            <a:r>
              <a:rPr lang="ja-JP" altLang="en-US" sz="1600" b="1" dirty="0" smtClean="0">
                <a:latin typeface="Meiryo UI" panose="020B0604030504040204" pitchFamily="50" charset="-128"/>
                <a:ea typeface="Meiryo UI" panose="020B0604030504040204" pitchFamily="50" charset="-128"/>
              </a:rPr>
              <a:t>出版・権利情報</a:t>
            </a:r>
            <a:r>
              <a:rPr lang="ja-JP" altLang="en-US" sz="1600" b="1" dirty="0">
                <a:latin typeface="Meiryo UI" panose="020B0604030504040204" pitchFamily="50" charset="-128"/>
                <a:ea typeface="Meiryo UI" panose="020B0604030504040204" pitchFamily="50" charset="-128"/>
              </a:rPr>
              <a:t>管理組織</a:t>
            </a:r>
            <a:endParaRPr lang="en-US" altLang="ja-JP" sz="1600" b="1"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3647729" y="2276872"/>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600" b="1" dirty="0">
                <a:latin typeface="Meiryo UI" panose="020B0604030504040204" pitchFamily="50" charset="-128"/>
                <a:ea typeface="Meiryo UI" panose="020B0604030504040204" pitchFamily="50" charset="-128"/>
              </a:rPr>
              <a:t>電子書籍販売</a:t>
            </a:r>
            <a:endParaRPr lang="en-US" altLang="ja-JP" sz="16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8940871" y="4135701"/>
            <a:ext cx="1392547"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①コンテンツの生成機能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所蔵資料のデジタル化）</a:t>
            </a:r>
            <a:endParaRPr lang="en-US" altLang="ja-JP" sz="1400" dirty="0">
              <a:latin typeface="Meiryo UI" panose="020B0604030504040204" pitchFamily="50" charset="-128"/>
              <a:ea typeface="Meiryo UI" panose="020B0604030504040204" pitchFamily="50" charset="-128"/>
            </a:endParaRPr>
          </a:p>
        </p:txBody>
      </p:sp>
      <p:sp>
        <p:nvSpPr>
          <p:cNvPr id="30" name="正方形/長方形 29"/>
          <p:cNvSpPr/>
          <p:nvPr/>
        </p:nvSpPr>
        <p:spPr>
          <a:xfrm>
            <a:off x="4335707" y="4164687"/>
            <a:ext cx="228644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②収集・一時保存機能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4655841" y="5337504"/>
            <a:ext cx="2137834"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④権利情報・管理情報の収集・管理機能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（出版情報・権利情報・販売情報の管理）</a:t>
            </a:r>
            <a:endParaRPr lang="en-US" altLang="ja-JP" sz="1400" dirty="0">
              <a:latin typeface="Meiryo UI" panose="020B0604030504040204" pitchFamily="50" charset="-128"/>
              <a:ea typeface="Meiryo UI" panose="020B0604030504040204" pitchFamily="50" charset="-128"/>
            </a:endParaRPr>
          </a:p>
        </p:txBody>
      </p:sp>
      <p:sp>
        <p:nvSpPr>
          <p:cNvPr id="32" name="正方形/長方形 31"/>
          <p:cNvSpPr/>
          <p:nvPr/>
        </p:nvSpPr>
        <p:spPr>
          <a:xfrm>
            <a:off x="7240758" y="5169033"/>
            <a:ext cx="2581610"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③恒久保存機能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（保存コンテンツの管理）</a:t>
            </a:r>
            <a:endParaRPr lang="en-US" altLang="ja-JP" sz="1400" dirty="0">
              <a:latin typeface="Meiryo UI" panose="020B0604030504040204" pitchFamily="50" charset="-128"/>
              <a:ea typeface="Meiryo UI" panose="020B0604030504040204" pitchFamily="50" charset="-128"/>
            </a:endParaRPr>
          </a:p>
          <a:p>
            <a:pPr algn="ctr"/>
            <a:endParaRPr lang="en-US" altLang="ja-JP" sz="1400" dirty="0">
              <a:latin typeface="Meiryo UI" panose="020B0604030504040204" pitchFamily="50" charset="-128"/>
              <a:ea typeface="Meiryo UI" panose="020B0604030504040204" pitchFamily="50" charset="-128"/>
            </a:endParaRPr>
          </a:p>
          <a:p>
            <a:pPr algn="ctr"/>
            <a:endParaRPr lang="ja-JP" altLang="en-US" sz="1400" dirty="0">
              <a:latin typeface="Meiryo UI" panose="020B0604030504040204" pitchFamily="50" charset="-128"/>
              <a:ea typeface="Meiryo UI" panose="020B0604030504040204" pitchFamily="50" charset="-128"/>
            </a:endParaRPr>
          </a:p>
        </p:txBody>
      </p:sp>
      <p:sp>
        <p:nvSpPr>
          <p:cNvPr id="33" name="正方形/長方形 32"/>
          <p:cNvSpPr/>
          <p:nvPr/>
        </p:nvSpPr>
        <p:spPr>
          <a:xfrm>
            <a:off x="1871753" y="4158503"/>
            <a:ext cx="221151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①コンテンツの生成機能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1871753" y="52515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600" dirty="0">
                <a:latin typeface="Meiryo UI" panose="020B0604030504040204" pitchFamily="50" charset="-128"/>
                <a:ea typeface="Meiryo UI" panose="020B0604030504040204" pitchFamily="50" charset="-128"/>
              </a:rPr>
              <a:t>出版者</a:t>
            </a: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ja-JP" altLang="en-US" sz="1600" dirty="0">
              <a:latin typeface="Meiryo UI" panose="020B0604030504040204" pitchFamily="50" charset="-128"/>
              <a:ea typeface="Meiryo UI" panose="020B0604030504040204" pitchFamily="50" charset="-128"/>
            </a:endParaRPr>
          </a:p>
        </p:txBody>
      </p:sp>
      <p:sp>
        <p:nvSpPr>
          <p:cNvPr id="35" name="正方形/長方形 34"/>
          <p:cNvSpPr/>
          <p:nvPr/>
        </p:nvSpPr>
        <p:spPr>
          <a:xfrm>
            <a:off x="7164710" y="2967512"/>
            <a:ext cx="2581678"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⑤配信・流通機能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PD</a:t>
            </a:r>
            <a:r>
              <a:rPr lang="ja-JP" altLang="en-US" sz="1400" dirty="0">
                <a:latin typeface="Meiryo UI" panose="020B0604030504040204" pitchFamily="50" charset="-128"/>
                <a:ea typeface="Meiryo UI" panose="020B0604030504040204" pitchFamily="50" charset="-128"/>
              </a:rPr>
              <a:t>・絶版資料の配信）</a:t>
            </a:r>
            <a:endParaRPr lang="en-US" altLang="ja-JP" sz="14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3411937" y="837194"/>
            <a:ext cx="5749283" cy="935622"/>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b="1" dirty="0">
                <a:latin typeface="Meiryo UI" panose="020B0604030504040204" pitchFamily="50" charset="-128"/>
                <a:ea typeface="Meiryo UI" panose="020B0604030504040204" pitchFamily="50" charset="-128"/>
              </a:rPr>
              <a:t>利用者</a:t>
            </a:r>
            <a:endParaRPr lang="en-US" altLang="ja-JP" sz="1600" dirty="0">
              <a:latin typeface="Meiryo UI" panose="020B0604030504040204" pitchFamily="50" charset="-128"/>
              <a:ea typeface="Meiryo UI" panose="020B0604030504040204" pitchFamily="50" charset="-128"/>
            </a:endParaRPr>
          </a:p>
        </p:txBody>
      </p:sp>
      <p:sp>
        <p:nvSpPr>
          <p:cNvPr id="37" name="左矢印 36"/>
          <p:cNvSpPr/>
          <p:nvPr/>
        </p:nvSpPr>
        <p:spPr>
          <a:xfrm>
            <a:off x="4775569" y="1356357"/>
            <a:ext cx="716164"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5491734" y="912708"/>
            <a:ext cx="2022685" cy="860108"/>
          </a:xfrm>
          <a:prstGeom prst="roundRect">
            <a:avLst>
              <a:gd name="adj" fmla="val 25048"/>
            </a:avLst>
          </a:prstGeom>
          <a:solidFill>
            <a:schemeClr val="bg1"/>
          </a:solidFill>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a:defRPr/>
            </a:pPr>
            <a:r>
              <a:rPr lang="ja-JP" altLang="en-US" sz="1400" b="1" dirty="0">
                <a:latin typeface="Meiryo UI" panose="020B0604030504040204" pitchFamily="50" charset="-128"/>
                <a:ea typeface="Meiryo UI" panose="020B0604030504040204" pitchFamily="50" charset="-128"/>
              </a:rPr>
              <a:t>図書館</a:t>
            </a:r>
            <a:endParaRPr lang="en-US" altLang="ja-JP" sz="1400" b="1" dirty="0">
              <a:latin typeface="Meiryo UI" panose="020B0604030504040204" pitchFamily="50" charset="-128"/>
              <a:ea typeface="Meiryo UI" panose="020B0604030504040204" pitchFamily="50" charset="-128"/>
            </a:endParaRPr>
          </a:p>
          <a:p>
            <a:pPr marL="342900" indent="-342900" algn="ctr">
              <a:defRPr/>
            </a:pPr>
            <a:r>
              <a:rPr lang="ja-JP" altLang="en-US" sz="1400" b="1" dirty="0">
                <a:latin typeface="Meiryo UI" panose="020B0604030504040204" pitchFamily="50" charset="-128"/>
                <a:ea typeface="Meiryo UI" panose="020B0604030504040204" pitchFamily="50" charset="-128"/>
              </a:rPr>
              <a:t>（公共・大学・</a:t>
            </a:r>
            <a:endParaRPr lang="en-US" altLang="ja-JP" sz="1400" b="1" dirty="0">
              <a:latin typeface="Meiryo UI" panose="020B0604030504040204" pitchFamily="50" charset="-128"/>
              <a:ea typeface="Meiryo UI" panose="020B0604030504040204" pitchFamily="50" charset="-128"/>
            </a:endParaRPr>
          </a:p>
          <a:p>
            <a:pPr marL="342900" indent="-342900" algn="ctr">
              <a:defRPr/>
            </a:pPr>
            <a:r>
              <a:rPr lang="ja-JP" altLang="en-US" sz="14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7791752" y="1293236"/>
            <a:ext cx="1479623" cy="358378"/>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sz="14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3561023" y="1273709"/>
            <a:ext cx="1214241" cy="394216"/>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sz="1400" b="1" dirty="0">
                <a:latin typeface="Meiryo UI" panose="020B0604030504040204" pitchFamily="50" charset="-128"/>
                <a:ea typeface="Meiryo UI" panose="020B0604030504040204" pitchFamily="50" charset="-128"/>
              </a:rPr>
              <a:t>一般利用者</a:t>
            </a:r>
            <a:r>
              <a:rPr lang="ja-JP" altLang="en-US" sz="16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3800129" y="2429272"/>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600" b="1" dirty="0">
                <a:latin typeface="Meiryo UI" panose="020B0604030504040204" pitchFamily="50" charset="-128"/>
                <a:ea typeface="Meiryo UI" panose="020B0604030504040204" pitchFamily="50" charset="-128"/>
              </a:rPr>
              <a:t>電子書籍販売</a:t>
            </a:r>
            <a:endParaRPr lang="en-US" altLang="ja-JP" sz="1600" b="1" dirty="0">
              <a:latin typeface="Meiryo UI" panose="020B0604030504040204" pitchFamily="50" charset="-128"/>
              <a:ea typeface="Meiryo UI" panose="020B0604030504040204" pitchFamily="50" charset="-128"/>
            </a:endParaRPr>
          </a:p>
        </p:txBody>
      </p:sp>
      <p:sp>
        <p:nvSpPr>
          <p:cNvPr id="42" name="AutoShape 8"/>
          <p:cNvSpPr>
            <a:spLocks noChangeArrowheads="1"/>
          </p:cNvSpPr>
          <p:nvPr/>
        </p:nvSpPr>
        <p:spPr bwMode="auto">
          <a:xfrm>
            <a:off x="4017404" y="2600089"/>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600" b="1" dirty="0">
                <a:latin typeface="Meiryo UI" panose="020B0604030504040204" pitchFamily="50" charset="-128"/>
                <a:ea typeface="Meiryo UI" panose="020B0604030504040204" pitchFamily="50" charset="-128"/>
              </a:rPr>
              <a:t>電子書籍販売会社</a:t>
            </a:r>
            <a:endParaRPr lang="en-US" altLang="ja-JP" sz="16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8193650" y="973038"/>
            <a:ext cx="401050" cy="2153658"/>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dirty="0">
              <a:latin typeface="Meiryo UI" panose="020B0604030504040204" pitchFamily="50" charset="-128"/>
              <a:ea typeface="Meiryo UI" panose="020B0604030504040204" pitchFamily="50" charset="-128"/>
            </a:endParaRPr>
          </a:p>
        </p:txBody>
      </p:sp>
      <p:sp>
        <p:nvSpPr>
          <p:cNvPr id="44" name="左矢印 43"/>
          <p:cNvSpPr/>
          <p:nvPr/>
        </p:nvSpPr>
        <p:spPr>
          <a:xfrm rot="5400000">
            <a:off x="4648347" y="951309"/>
            <a:ext cx="373547" cy="2153658"/>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2024153" y="54039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600" dirty="0">
                <a:latin typeface="Meiryo UI" panose="020B0604030504040204" pitchFamily="50" charset="-128"/>
                <a:ea typeface="Meiryo UI" panose="020B0604030504040204" pitchFamily="50" charset="-128"/>
              </a:rPr>
              <a:t>出版者</a:t>
            </a: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ja-JP" altLang="en-US" sz="1600" dirty="0">
              <a:latin typeface="Meiryo UI" panose="020B0604030504040204" pitchFamily="50" charset="-128"/>
              <a:ea typeface="Meiryo UI" panose="020B0604030504040204" pitchFamily="50" charset="-128"/>
            </a:endParaRPr>
          </a:p>
        </p:txBody>
      </p:sp>
      <p:sp>
        <p:nvSpPr>
          <p:cNvPr id="46" name="AutoShape 8"/>
          <p:cNvSpPr>
            <a:spLocks noChangeArrowheads="1"/>
          </p:cNvSpPr>
          <p:nvPr/>
        </p:nvSpPr>
        <p:spPr bwMode="auto">
          <a:xfrm>
            <a:off x="2176553" y="5556394"/>
            <a:ext cx="173417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600" dirty="0">
                <a:latin typeface="Meiryo UI" panose="020B0604030504040204" pitchFamily="50" charset="-128"/>
                <a:ea typeface="Meiryo UI" panose="020B0604030504040204" pitchFamily="50" charset="-128"/>
              </a:rPr>
              <a:t>出版者</a:t>
            </a: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ja-JP" altLang="en-US" sz="16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2278725" y="4885978"/>
            <a:ext cx="593407" cy="206812"/>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8" name="左右矢印 47"/>
          <p:cNvSpPr/>
          <p:nvPr/>
        </p:nvSpPr>
        <p:spPr>
          <a:xfrm>
            <a:off x="3647728" y="5383947"/>
            <a:ext cx="612752" cy="223502"/>
          </a:xfrm>
          <a:prstGeom prst="leftRightArrow">
            <a:avLst>
              <a:gd name="adj1" fmla="val 50000"/>
              <a:gd name="adj2" fmla="val 7317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9" name="左矢印 48"/>
          <p:cNvSpPr/>
          <p:nvPr/>
        </p:nvSpPr>
        <p:spPr>
          <a:xfrm rot="5400000">
            <a:off x="4166375" y="3091903"/>
            <a:ext cx="553393" cy="40539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0" name="正方形/長方形 49"/>
          <p:cNvSpPr/>
          <p:nvPr/>
        </p:nvSpPr>
        <p:spPr>
          <a:xfrm>
            <a:off x="4655840" y="3017897"/>
            <a:ext cx="1854394"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⑤配信・流通機能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（電子書籍配信）</a:t>
            </a:r>
            <a:endParaRPr lang="en-US" altLang="ja-JP" sz="14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8164353" y="5699872"/>
            <a:ext cx="1972173" cy="656479"/>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5567233" y="6233684"/>
            <a:ext cx="1931653" cy="519160"/>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権利情報</a:t>
            </a:r>
            <a:r>
              <a:rPr lang="en-US" altLang="ja-JP" sz="14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3854314" y="3659069"/>
            <a:ext cx="1959299" cy="488477"/>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7212872" y="4214939"/>
            <a:ext cx="1529453" cy="73866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②収集機能</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8636770" y="3584339"/>
            <a:ext cx="1923727" cy="497577"/>
          </a:xfrm>
          <a:prstGeom prst="flowChartMagneticDisk">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書誌情報・所在情報</a:t>
            </a:r>
            <a:endParaRPr lang="en-US" altLang="ja-JP" sz="14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7456602" y="3999511"/>
            <a:ext cx="3103992" cy="2760523"/>
          </a:xfrm>
          <a:prstGeom prst="bentArrow">
            <a:avLst>
              <a:gd name="adj1" fmla="val 1914"/>
              <a:gd name="adj2" fmla="val 5441"/>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7943409" y="1848333"/>
            <a:ext cx="800219" cy="276999"/>
          </a:xfrm>
          <a:prstGeom prst="rect">
            <a:avLst/>
          </a:prstGeom>
        </p:spPr>
        <p:txBody>
          <a:bodyPr wrap="none">
            <a:spAutoFit/>
          </a:bodyPr>
          <a:lstStyle/>
          <a:p>
            <a:pPr marL="342900" indent="-342900" algn="ctr">
              <a:defRPr/>
            </a:pPr>
            <a:r>
              <a:rPr lang="ja-JP" altLang="en-US" sz="1200" dirty="0" smtClean="0">
                <a:latin typeface="Meiryo UI" panose="020B0604030504040204" pitchFamily="50" charset="-128"/>
                <a:ea typeface="Meiryo UI" panose="020B0604030504040204" pitchFamily="50" charset="-128"/>
              </a:rPr>
              <a:t>絶版</a:t>
            </a:r>
            <a:r>
              <a:rPr lang="ja-JP" altLang="en-US" sz="120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6312089" y="3174915"/>
            <a:ext cx="1163556" cy="1969747"/>
          </a:xfrm>
          <a:prstGeom prst="bentArrow">
            <a:avLst>
              <a:gd name="adj1" fmla="val 5594"/>
              <a:gd name="adj2" fmla="val 11750"/>
              <a:gd name="adj3" fmla="val 9395"/>
              <a:gd name="adj4" fmla="val 437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4406016" y="1897310"/>
            <a:ext cx="800219" cy="276999"/>
          </a:xfrm>
          <a:prstGeom prst="rect">
            <a:avLst/>
          </a:prstGeom>
        </p:spPr>
        <p:txBody>
          <a:bodyPr wrap="none">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7456602" y="1369646"/>
            <a:ext cx="436020" cy="3254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5" name="曲折矢印 64"/>
          <p:cNvSpPr/>
          <p:nvPr/>
        </p:nvSpPr>
        <p:spPr>
          <a:xfrm rot="16200000">
            <a:off x="5723604" y="1869360"/>
            <a:ext cx="219044" cy="6215488"/>
          </a:xfrm>
          <a:prstGeom prst="bentArrow">
            <a:avLst>
              <a:gd name="adj1" fmla="val 32201"/>
              <a:gd name="adj2" fmla="val 50000"/>
              <a:gd name="adj3" fmla="val 44955"/>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66" name="左矢印 65"/>
          <p:cNvSpPr/>
          <p:nvPr/>
        </p:nvSpPr>
        <p:spPr>
          <a:xfrm rot="10800000">
            <a:off x="6577885" y="4326753"/>
            <a:ext cx="593407" cy="206812"/>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7" name="左矢印 66"/>
          <p:cNvSpPr/>
          <p:nvPr/>
        </p:nvSpPr>
        <p:spPr>
          <a:xfrm rot="10800000">
            <a:off x="4078454" y="4247137"/>
            <a:ext cx="243684" cy="222681"/>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横巻き 57"/>
          <p:cNvSpPr/>
          <p:nvPr/>
        </p:nvSpPr>
        <p:spPr>
          <a:xfrm>
            <a:off x="9594215" y="596132"/>
            <a:ext cx="98232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2013</a:t>
            </a:r>
            <a:r>
              <a:rPr lang="ja-JP" altLang="en-US" sz="1100" b="1" dirty="0">
                <a:solidFill>
                  <a:srgbClr val="FF0000"/>
                </a:solidFill>
                <a:latin typeface="Meiryo UI" panose="020B0604030504040204" pitchFamily="50" charset="-128"/>
                <a:ea typeface="Meiryo UI" panose="020B0604030504040204" pitchFamily="50" charset="-128"/>
              </a:rPr>
              <a:t>年</a:t>
            </a: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5649194" y="2188404"/>
            <a:ext cx="2859216" cy="307777"/>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ja-JP" altLang="en-US" sz="1400" dirty="0" smtClean="0">
                <a:latin typeface="Meiryo UI" panose="020B0604030504040204" pitchFamily="50" charset="-128"/>
                <a:ea typeface="Meiryo UI" panose="020B0604030504040204" pitchFamily="50" charset="-128"/>
              </a:rPr>
              <a:t>⑤配信・流通機能（</a:t>
            </a:r>
            <a:r>
              <a:rPr lang="ja-JP" altLang="en-US" sz="1400" dirty="0">
                <a:latin typeface="Meiryo UI" panose="020B0604030504040204" pitchFamily="50" charset="-128"/>
                <a:ea typeface="Meiryo UI" panose="020B0604030504040204" pitchFamily="50" charset="-128"/>
              </a:rPr>
              <a:t>所在</a:t>
            </a:r>
            <a:r>
              <a:rPr lang="ja-JP" altLang="en-US" sz="1400" dirty="0" smtClean="0">
                <a:latin typeface="Meiryo UI" panose="020B0604030504040204" pitchFamily="50" charset="-128"/>
                <a:ea typeface="Meiryo UI" panose="020B0604030504040204" pitchFamily="50" charset="-128"/>
              </a:rPr>
              <a:t>情報）</a:t>
            </a:r>
            <a:endParaRPr lang="en-US" altLang="ja-JP" sz="14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6472797" y="854933"/>
            <a:ext cx="402422" cy="2153658"/>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9" name="正方形/長方形 68"/>
          <p:cNvSpPr/>
          <p:nvPr/>
        </p:nvSpPr>
        <p:spPr>
          <a:xfrm>
            <a:off x="6312389" y="1841424"/>
            <a:ext cx="800219" cy="276999"/>
          </a:xfrm>
          <a:prstGeom prst="rect">
            <a:avLst/>
          </a:prstGeom>
        </p:spPr>
        <p:txBody>
          <a:bodyPr wrap="none">
            <a:spAutoFit/>
          </a:bodyPr>
          <a:lstStyle/>
          <a:p>
            <a:pPr marL="342900" indent="-342900" algn="ctr">
              <a:defRPr/>
            </a:pPr>
            <a:r>
              <a:rPr lang="ja-JP" altLang="en-US" sz="1200" dirty="0" smtClean="0">
                <a:solidFill>
                  <a:schemeClr val="bg1"/>
                </a:solidFill>
                <a:latin typeface="Meiryo UI" panose="020B0604030504040204" pitchFamily="50" charset="-128"/>
                <a:ea typeface="Meiryo UI" panose="020B0604030504040204" pitchFamily="50" charset="-128"/>
              </a:rPr>
              <a:t>所在情報</a:t>
            </a:r>
            <a:endParaRPr lang="ja-JP" altLang="en-US" sz="1200" dirty="0">
              <a:solidFill>
                <a:schemeClr val="bg1"/>
              </a:solidFill>
              <a:latin typeface="Meiryo UI" panose="020B0604030504040204" pitchFamily="50" charset="-128"/>
              <a:ea typeface="Meiryo UI" panose="020B0604030504040204" pitchFamily="50" charset="-128"/>
            </a:endParaRPr>
          </a:p>
        </p:txBody>
      </p:sp>
      <p:sp>
        <p:nvSpPr>
          <p:cNvPr id="70" name="左矢印 69"/>
          <p:cNvSpPr/>
          <p:nvPr/>
        </p:nvSpPr>
        <p:spPr>
          <a:xfrm rot="7835224">
            <a:off x="6416252" y="4847781"/>
            <a:ext cx="898472" cy="218499"/>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2" name="曲折矢印 71"/>
          <p:cNvSpPr/>
          <p:nvPr/>
        </p:nvSpPr>
        <p:spPr>
          <a:xfrm rot="16200000" flipH="1" flipV="1">
            <a:off x="5585982" y="4281327"/>
            <a:ext cx="1861858" cy="213207"/>
          </a:xfrm>
          <a:prstGeom prst="bentArrow">
            <a:avLst>
              <a:gd name="adj1" fmla="val 32201"/>
              <a:gd name="adj2" fmla="val 50000"/>
              <a:gd name="adj3" fmla="val 44955"/>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68" name="左矢印 67"/>
          <p:cNvSpPr/>
          <p:nvPr/>
        </p:nvSpPr>
        <p:spPr>
          <a:xfrm rot="16200000" flipH="1" flipV="1">
            <a:off x="5266641" y="3883805"/>
            <a:ext cx="2808969" cy="152132"/>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曲折矢印 70"/>
          <p:cNvSpPr/>
          <p:nvPr/>
        </p:nvSpPr>
        <p:spPr>
          <a:xfrm flipH="1">
            <a:off x="8572807" y="2246881"/>
            <a:ext cx="1298146" cy="1277581"/>
          </a:xfrm>
          <a:prstGeom prst="bentArrow">
            <a:avLst>
              <a:gd name="adj1" fmla="val 4699"/>
              <a:gd name="adj2" fmla="val 8923"/>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960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0" y="29845"/>
            <a:ext cx="8883535" cy="742315"/>
          </a:xfrm>
        </p:spPr>
        <p:txBody>
          <a:bodyPr>
            <a:normAutofit/>
          </a:bodyPr>
          <a:lstStyle/>
          <a:p>
            <a:r>
              <a:rPr lang="ja-JP" altLang="en-US" sz="4000" dirty="0"/>
              <a:t>☆電子書籍分野のアーカイブの</a:t>
            </a:r>
            <a:r>
              <a:rPr lang="ja-JP" altLang="en-US" sz="4000" dirty="0" smtClean="0"/>
              <a:t>機能モデル</a:t>
            </a:r>
            <a:endParaRPr lang="ja-JP" altLang="en-US" sz="4000" dirty="0"/>
          </a:p>
        </p:txBody>
      </p:sp>
      <p:sp>
        <p:nvSpPr>
          <p:cNvPr id="2" name="コンテンツ プレースホルダー 1"/>
          <p:cNvSpPr>
            <a:spLocks noGrp="1"/>
          </p:cNvSpPr>
          <p:nvPr>
            <p:ph idx="1"/>
          </p:nvPr>
        </p:nvSpPr>
        <p:spPr>
          <a:xfrm>
            <a:off x="8248899" y="1051646"/>
            <a:ext cx="3779008" cy="5211763"/>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11</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03395" y="4887356"/>
            <a:ext cx="1941119" cy="752594"/>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58241" y="5161942"/>
            <a:ext cx="1316346" cy="537567"/>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solidFill>
            <a:schemeClr val="bg1"/>
          </a:solidFill>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10641" y="5314342"/>
            <a:ext cx="1316346" cy="537567"/>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0051" y="5222620"/>
            <a:ext cx="626372" cy="236928"/>
          </a:xfrm>
          <a:prstGeom prst="leftRightArrow">
            <a:avLst>
              <a:gd name="adj1" fmla="val 50000"/>
              <a:gd name="adj2" fmla="val 7317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txBody>
          <a:bodyPr wrap="none">
            <a:spAutoFit/>
          </a:bodyPr>
          <a:lstStyle/>
          <a:p>
            <a:pPr marL="342900" indent="-342900" algn="ctr">
              <a:defRPr/>
            </a:pPr>
            <a:r>
              <a:rPr lang="ja-JP" altLang="en-US" sz="1050" dirty="0" smtClean="0">
                <a:solidFill>
                  <a:schemeClr val="bg1"/>
                </a:solidFill>
                <a:latin typeface="Meiryo UI" panose="020B0604030504040204" pitchFamily="50" charset="-128"/>
                <a:ea typeface="Meiryo UI" panose="020B0604030504040204" pitchFamily="50" charset="-128"/>
              </a:rPr>
              <a:t>所在情報</a:t>
            </a:r>
            <a:endParaRPr lang="ja-JP" altLang="en-US" sz="1050" dirty="0">
              <a:solidFill>
                <a:schemeClr val="bg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37263" y="4186012"/>
            <a:ext cx="416988" cy="206155"/>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199007" y="4832657"/>
            <a:ext cx="898472" cy="218499"/>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26320" y="4040674"/>
            <a:ext cx="1557274" cy="136090"/>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矢印 57"/>
          <p:cNvSpPr/>
          <p:nvPr/>
        </p:nvSpPr>
        <p:spPr>
          <a:xfrm rot="16200000" flipH="1" flipV="1">
            <a:off x="3027765" y="3943346"/>
            <a:ext cx="2808969" cy="11497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6" name="曲折矢印 65"/>
          <p:cNvSpPr/>
          <p:nvPr/>
        </p:nvSpPr>
        <p:spPr>
          <a:xfrm flipH="1">
            <a:off x="6785607" y="2287842"/>
            <a:ext cx="827889" cy="1277581"/>
          </a:xfrm>
          <a:prstGeom prst="bentArrow">
            <a:avLst>
              <a:gd name="adj1" fmla="val 4699"/>
              <a:gd name="adj2" fmla="val 8923"/>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520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0" y="29845"/>
            <a:ext cx="6825607" cy="742315"/>
          </a:xfrm>
        </p:spPr>
        <p:txBody>
          <a:bodyPr>
            <a:normAutofit/>
          </a:bodyPr>
          <a:lstStyle/>
          <a:p>
            <a:r>
              <a:rPr lang="ja-JP" altLang="en-US" sz="4000" dirty="0" smtClean="0"/>
              <a:t>☆デジタルコンテンツの生成機能</a:t>
            </a:r>
            <a:endParaRPr lang="ja-JP" altLang="en-US" sz="4000" dirty="0"/>
          </a:p>
        </p:txBody>
      </p:sp>
      <p:sp>
        <p:nvSpPr>
          <p:cNvPr id="2" name="コンテンツ プレースホルダー 1"/>
          <p:cNvSpPr>
            <a:spLocks noGrp="1"/>
          </p:cNvSpPr>
          <p:nvPr>
            <p:ph idx="1"/>
          </p:nvPr>
        </p:nvSpPr>
        <p:spPr>
          <a:xfrm>
            <a:off x="8248899" y="633048"/>
            <a:ext cx="3779008" cy="5630362"/>
          </a:xfrm>
        </p:spPr>
        <p:txBody>
          <a:bodyPr>
            <a:normAutofit fontScale="92500" lnSpcReduction="20000"/>
          </a:bodyPr>
          <a:lstStyle/>
          <a:p>
            <a:r>
              <a:rPr kumimoji="1" lang="ja-JP" altLang="en-US" dirty="0" smtClean="0"/>
              <a:t>出版界</a:t>
            </a:r>
            <a:endParaRPr kumimoji="1" lang="en-US" altLang="ja-JP" dirty="0" smtClean="0"/>
          </a:p>
          <a:p>
            <a:pPr lvl="1"/>
            <a:r>
              <a:rPr lang="ja-JP" altLang="en-US" dirty="0" smtClean="0"/>
              <a:t>電子書籍化</a:t>
            </a:r>
            <a:endParaRPr lang="en-US" altLang="ja-JP" dirty="0" smtClean="0"/>
          </a:p>
          <a:p>
            <a:pPr lvl="2"/>
            <a:r>
              <a:rPr lang="ja-JP" altLang="en-US" dirty="0" smtClean="0"/>
              <a:t>テキスト化</a:t>
            </a:r>
            <a:endParaRPr lang="en-US" altLang="ja-JP" dirty="0" smtClean="0"/>
          </a:p>
          <a:p>
            <a:pPr lvl="2"/>
            <a:r>
              <a:rPr lang="en-US" altLang="ja-JP" dirty="0" smtClean="0"/>
              <a:t>EPUB</a:t>
            </a:r>
            <a:r>
              <a:rPr lang="ja-JP" altLang="en-US" dirty="0" smtClean="0"/>
              <a:t>化</a:t>
            </a:r>
            <a:endParaRPr lang="en-US" altLang="ja-JP" dirty="0" smtClean="0"/>
          </a:p>
          <a:p>
            <a:r>
              <a:rPr lang="en-US" altLang="ja-JP" dirty="0" smtClean="0"/>
              <a:t>ND</a:t>
            </a:r>
            <a:r>
              <a:rPr lang="en-US" altLang="ja-JP" dirty="0"/>
              <a:t>L</a:t>
            </a:r>
            <a:endParaRPr lang="en-US" altLang="ja-JP" dirty="0" smtClean="0"/>
          </a:p>
          <a:p>
            <a:pPr lvl="1"/>
            <a:r>
              <a:rPr kumimoji="1" lang="ja-JP" altLang="en-US" dirty="0" smtClean="0"/>
              <a:t>保存のためのデジタル化</a:t>
            </a:r>
            <a:endParaRPr kumimoji="1" lang="en-US" altLang="ja-JP" dirty="0" smtClean="0"/>
          </a:p>
          <a:p>
            <a:pPr lvl="1"/>
            <a:r>
              <a:rPr lang="ja-JP" altLang="en-US" dirty="0"/>
              <a:t>現在</a:t>
            </a:r>
            <a:r>
              <a:rPr lang="ja-JP" altLang="en-US" dirty="0" smtClean="0"/>
              <a:t>はイメージ化</a:t>
            </a:r>
            <a:endParaRPr lang="en-US" altLang="ja-JP" dirty="0" smtClean="0"/>
          </a:p>
          <a:p>
            <a:pPr lvl="1"/>
            <a:r>
              <a:rPr lang="ja-JP" altLang="en-US" dirty="0" smtClean="0"/>
              <a:t>今後は検索のためのテキスト化</a:t>
            </a:r>
            <a:endParaRPr kumimoji="1" lang="en-US" altLang="ja-JP" dirty="0" smtClean="0"/>
          </a:p>
          <a:p>
            <a:r>
              <a:rPr lang="ja-JP" altLang="en-US" dirty="0" smtClean="0"/>
              <a:t>図書館</a:t>
            </a:r>
            <a:endParaRPr lang="en-US" altLang="ja-JP" dirty="0" smtClean="0"/>
          </a:p>
          <a:p>
            <a:pPr lvl="1"/>
            <a:r>
              <a:rPr lang="ja-JP" altLang="en-US" dirty="0" smtClean="0"/>
              <a:t>郷土</a:t>
            </a:r>
            <a:r>
              <a:rPr lang="ja-JP" altLang="en-US" dirty="0"/>
              <a:t>資料</a:t>
            </a:r>
            <a:r>
              <a:rPr lang="ja-JP" altLang="en-US" dirty="0" smtClean="0"/>
              <a:t>のデジタル化</a:t>
            </a:r>
            <a:endParaRPr lang="en-US" altLang="ja-JP" dirty="0" smtClean="0"/>
          </a:p>
          <a:p>
            <a:r>
              <a:rPr lang="ja-JP" altLang="en-US" dirty="0" smtClean="0"/>
              <a:t>連携</a:t>
            </a:r>
            <a:endParaRPr lang="en-US" altLang="ja-JP" dirty="0" smtClean="0"/>
          </a:p>
          <a:p>
            <a:pPr lvl="1"/>
            <a:r>
              <a:rPr lang="en-US" altLang="ja-JP" dirty="0" smtClean="0"/>
              <a:t>NDL</a:t>
            </a:r>
            <a:r>
              <a:rPr lang="ja-JP" altLang="en-US" dirty="0" smtClean="0"/>
              <a:t>イメージ化データの二次利用提供</a:t>
            </a:r>
            <a:endParaRPr lang="en-US" altLang="ja-JP" dirty="0" smtClean="0"/>
          </a:p>
          <a:p>
            <a:pPr lvl="2"/>
            <a:r>
              <a:rPr lang="ja-JP" altLang="en-US" dirty="0" smtClean="0"/>
              <a:t>出版界での復刊のために</a:t>
            </a:r>
            <a:endParaRPr lang="en-US" altLang="ja-JP" dirty="0" smtClean="0"/>
          </a:p>
          <a:p>
            <a:pPr lvl="1"/>
            <a:r>
              <a:rPr lang="ja-JP" altLang="en-US" dirty="0" smtClean="0"/>
              <a:t>デジタル化仕様の共通化</a:t>
            </a:r>
            <a:endParaRPr lang="en-US" altLang="ja-JP" dirty="0" smtClean="0"/>
          </a:p>
          <a:p>
            <a:pPr lvl="2"/>
            <a:r>
              <a:rPr lang="en-US" altLang="ja-JP" dirty="0" smtClean="0"/>
              <a:t>EPUB</a:t>
            </a:r>
            <a:r>
              <a:rPr lang="ja-JP" altLang="en-US" dirty="0" smtClean="0"/>
              <a:t>仕様、画像・音声・動画仕様</a:t>
            </a:r>
            <a:endParaRPr lang="en-US" altLang="ja-JP" dirty="0" smtClean="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12</a:t>
            </a:fld>
            <a:endParaRPr lang="en-US" dirty="0"/>
          </a:p>
        </p:txBody>
      </p:sp>
      <p:sp>
        <p:nvSpPr>
          <p:cNvPr id="24" name="AutoShape 8"/>
          <p:cNvSpPr>
            <a:spLocks noChangeArrowheads="1"/>
          </p:cNvSpPr>
          <p:nvPr/>
        </p:nvSpPr>
        <p:spPr bwMode="auto">
          <a:xfrm>
            <a:off x="94144" y="1900922"/>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497929" y="4887356"/>
            <a:ext cx="1746586"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出版・情報</a:t>
            </a:r>
            <a:r>
              <a:rPr lang="ja-JP" altLang="en-US" sz="1200" b="1" dirty="0">
                <a:latin typeface="Meiryo UI" panose="020B0604030504040204" pitchFamily="50" charset="-128"/>
                <a:ea typeface="Meiryo UI" panose="020B0604030504040204" pitchFamily="50" charset="-128"/>
              </a:rPr>
              <a:t>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322724" y="51619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475124" y="53143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1760313" y="5222620"/>
            <a:ext cx="876110" cy="222280"/>
          </a:xfrm>
          <a:prstGeom prst="leftRightArrow">
            <a:avLst>
              <a:gd name="adj1" fmla="val 50000"/>
              <a:gd name="adj2" fmla="val 731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solidFill>
                  <a:schemeClr val="tx1"/>
                </a:solidFill>
                <a:latin typeface="Meiryo UI" panose="020B0604030504040204" pitchFamily="50" charset="-128"/>
                <a:ea typeface="Meiryo UI" panose="020B0604030504040204" pitchFamily="50" charset="-128"/>
              </a:rPr>
              <a:t>所在情報</a:t>
            </a:r>
            <a:endParaRPr lang="ja-JP" altLang="en-US" sz="1050" dirty="0">
              <a:solidFill>
                <a:schemeClr val="tx1"/>
              </a:solidFill>
              <a:latin typeface="Meiryo UI" panose="020B0604030504040204" pitchFamily="50" charset="-128"/>
              <a:ea typeface="Meiryo UI" panose="020B0604030504040204" pitchFamily="50" charset="-128"/>
            </a:endParaRPr>
          </a:p>
        </p:txBody>
      </p:sp>
      <p:sp>
        <p:nvSpPr>
          <p:cNvPr id="46" name="左矢印 45"/>
          <p:cNvSpPr/>
          <p:nvPr/>
        </p:nvSpPr>
        <p:spPr>
          <a:xfrm rot="16200000" flipH="1" flipV="1">
            <a:off x="2956577" y="3892629"/>
            <a:ext cx="2808969" cy="11497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曲折矢印 57"/>
          <p:cNvSpPr/>
          <p:nvPr/>
        </p:nvSpPr>
        <p:spPr>
          <a:xfrm flipH="1">
            <a:off x="6714419" y="2237125"/>
            <a:ext cx="827889" cy="1277581"/>
          </a:xfrm>
          <a:prstGeom prst="bentArrow">
            <a:avLst>
              <a:gd name="adj1" fmla="val 4699"/>
              <a:gd name="adj2" fmla="val 8923"/>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25656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0" y="29845"/>
            <a:ext cx="7576181" cy="742315"/>
          </a:xfrm>
        </p:spPr>
        <p:txBody>
          <a:bodyPr>
            <a:normAutofit/>
          </a:bodyPr>
          <a:lstStyle/>
          <a:p>
            <a:r>
              <a:rPr lang="ja-JP" altLang="en-US" sz="4000" dirty="0" smtClean="0"/>
              <a:t>☆電子書籍・書誌情報の収集機能</a:t>
            </a:r>
            <a:endParaRPr lang="ja-JP" altLang="en-US" sz="4000" dirty="0"/>
          </a:p>
        </p:txBody>
      </p:sp>
      <p:sp>
        <p:nvSpPr>
          <p:cNvPr id="2" name="コンテンツ プレースホルダー 1"/>
          <p:cNvSpPr>
            <a:spLocks noGrp="1"/>
          </p:cNvSpPr>
          <p:nvPr>
            <p:ph idx="1"/>
          </p:nvPr>
        </p:nvSpPr>
        <p:spPr>
          <a:xfrm>
            <a:off x="7889919" y="304800"/>
            <a:ext cx="4137988" cy="5958609"/>
          </a:xfrm>
        </p:spPr>
        <p:txBody>
          <a:bodyPr>
            <a:normAutofit fontScale="62500" lnSpcReduction="20000"/>
          </a:bodyPr>
          <a:lstStyle/>
          <a:p>
            <a:r>
              <a:rPr kumimoji="1" lang="ja-JP" altLang="en-US" dirty="0" smtClean="0"/>
              <a:t>電子出版支援組織</a:t>
            </a:r>
            <a:endParaRPr kumimoji="1" lang="en-US" altLang="ja-JP" dirty="0" smtClean="0"/>
          </a:p>
          <a:p>
            <a:pPr lvl="1"/>
            <a:r>
              <a:rPr lang="ja-JP" altLang="en-US" dirty="0" smtClean="0"/>
              <a:t>販売用コンテンツの保存</a:t>
            </a:r>
            <a:endParaRPr lang="en-US" altLang="ja-JP" dirty="0" smtClean="0"/>
          </a:p>
          <a:p>
            <a:pPr lvl="2"/>
            <a:r>
              <a:rPr kumimoji="1" lang="ja-JP" altLang="en-US" dirty="0" smtClean="0"/>
              <a:t>ビューアに依存しない</a:t>
            </a:r>
            <a:r>
              <a:rPr kumimoji="1" lang="en-US" altLang="ja-JP" dirty="0" smtClean="0"/>
              <a:t>EPUB</a:t>
            </a:r>
          </a:p>
          <a:p>
            <a:r>
              <a:rPr lang="ja-JP" altLang="en-US" dirty="0"/>
              <a:t>出版・権利情報管理</a:t>
            </a:r>
            <a:r>
              <a:rPr lang="ja-JP" altLang="en-US" dirty="0" smtClean="0"/>
              <a:t>組織</a:t>
            </a:r>
            <a:endParaRPr kumimoji="1" lang="en-US" altLang="ja-JP" dirty="0" smtClean="0"/>
          </a:p>
          <a:p>
            <a:pPr lvl="1"/>
            <a:r>
              <a:rPr lang="ja-JP" altLang="en-US" dirty="0" smtClean="0"/>
              <a:t>出版情報</a:t>
            </a:r>
            <a:r>
              <a:rPr lang="en-US" altLang="ja-JP" dirty="0" smtClean="0"/>
              <a:t>DB</a:t>
            </a:r>
            <a:r>
              <a:rPr lang="ja-JP" altLang="en-US" dirty="0" smtClean="0"/>
              <a:t>の構築</a:t>
            </a:r>
            <a:endParaRPr lang="en-US" altLang="ja-JP" dirty="0" smtClean="0"/>
          </a:p>
          <a:p>
            <a:pPr lvl="2"/>
            <a:r>
              <a:rPr lang="ja-JP" altLang="en-US" dirty="0" smtClean="0"/>
              <a:t>出版・出版サイト情報の提供プロトコル（</a:t>
            </a:r>
            <a:r>
              <a:rPr lang="en-US" altLang="ja-JP" dirty="0" smtClean="0"/>
              <a:t>API</a:t>
            </a:r>
            <a:r>
              <a:rPr lang="ja-JP" altLang="en-US" dirty="0" smtClean="0"/>
              <a:t>）の開放</a:t>
            </a:r>
            <a:endParaRPr lang="en-US" altLang="ja-JP" dirty="0" smtClean="0"/>
          </a:p>
          <a:p>
            <a:pPr lvl="3"/>
            <a:r>
              <a:rPr lang="ja-JP" altLang="en-US" dirty="0"/>
              <a:t>（書誌、書影、出版情報、出版サイト情報</a:t>
            </a:r>
            <a:r>
              <a:rPr lang="ja-JP" altLang="en-US" dirty="0" smtClean="0"/>
              <a:t>）</a:t>
            </a:r>
            <a:endParaRPr lang="en-US" altLang="ja-JP" dirty="0" smtClean="0"/>
          </a:p>
          <a:p>
            <a:r>
              <a:rPr kumimoji="1" lang="en-US" altLang="ja-JP" dirty="0" smtClean="0"/>
              <a:t>NDL</a:t>
            </a:r>
          </a:p>
          <a:p>
            <a:pPr lvl="1"/>
            <a:r>
              <a:rPr kumimoji="1" lang="ja-JP" altLang="en-US" dirty="0" smtClean="0"/>
              <a:t>全国書誌（国内出版物の総合目録）、提供元情報の作成</a:t>
            </a:r>
            <a:endParaRPr kumimoji="1" lang="en-US" altLang="ja-JP" dirty="0" smtClean="0"/>
          </a:p>
          <a:p>
            <a:pPr lvl="2"/>
            <a:r>
              <a:rPr kumimoji="1" lang="ja-JP" altLang="en-US" dirty="0" smtClean="0"/>
              <a:t>出版情報・提供サイト情報の収集</a:t>
            </a:r>
            <a:endParaRPr kumimoji="1" lang="en-US" altLang="ja-JP" dirty="0" smtClean="0"/>
          </a:p>
          <a:p>
            <a:pPr lvl="1"/>
            <a:r>
              <a:rPr kumimoji="1" lang="ja-JP" altLang="en-US" dirty="0" smtClean="0"/>
              <a:t>書誌作成において、出版情報の活用（私見）</a:t>
            </a:r>
            <a:endParaRPr kumimoji="1" lang="en-US" altLang="ja-JP" dirty="0" smtClean="0"/>
          </a:p>
          <a:p>
            <a:pPr lvl="2"/>
            <a:r>
              <a:rPr kumimoji="1" lang="ja-JP" altLang="en-US" dirty="0" smtClean="0"/>
              <a:t>近刊情報、新刊情報</a:t>
            </a:r>
            <a:endParaRPr kumimoji="1" lang="en-US" altLang="ja-JP" dirty="0" smtClean="0"/>
          </a:p>
          <a:p>
            <a:pPr lvl="1"/>
            <a:r>
              <a:rPr kumimoji="1" lang="ja-JP" altLang="en-US" dirty="0" smtClean="0"/>
              <a:t>公的機関のウェブ情報の収集の拡大</a:t>
            </a:r>
            <a:endParaRPr kumimoji="1" lang="en-US" altLang="ja-JP" dirty="0" smtClean="0"/>
          </a:p>
          <a:p>
            <a:pPr lvl="1"/>
            <a:r>
              <a:rPr kumimoji="1" lang="ja-JP" altLang="en-US" dirty="0" smtClean="0"/>
              <a:t>民間無償オンライン資料収集の</a:t>
            </a:r>
            <a:r>
              <a:rPr lang="ja-JP" altLang="en-US" dirty="0"/>
              <a:t>拡大</a:t>
            </a:r>
            <a:endParaRPr kumimoji="1" lang="en-US" altLang="ja-JP" dirty="0" smtClean="0"/>
          </a:p>
          <a:p>
            <a:pPr lvl="1"/>
            <a:r>
              <a:rPr lang="ja-JP" altLang="en-US" dirty="0" smtClean="0"/>
              <a:t>民間有償オンライン</a:t>
            </a:r>
            <a:r>
              <a:rPr lang="ja-JP" altLang="en-US" dirty="0"/>
              <a:t>資料</a:t>
            </a:r>
            <a:r>
              <a:rPr lang="ja-JP" altLang="en-US" dirty="0" smtClean="0"/>
              <a:t>の収集（未実施）</a:t>
            </a:r>
            <a:endParaRPr lang="en-US" altLang="ja-JP" dirty="0" smtClean="0"/>
          </a:p>
          <a:p>
            <a:pPr lvl="1"/>
            <a:r>
              <a:rPr lang="ja-JP" altLang="en-US" dirty="0" smtClean="0"/>
              <a:t>公的機関の情報の</a:t>
            </a:r>
            <a:r>
              <a:rPr lang="en-US" altLang="ja-JP" dirty="0" smtClean="0"/>
              <a:t>Linked Open Data</a:t>
            </a:r>
            <a:r>
              <a:rPr lang="ja-JP" altLang="en-US" dirty="0" smtClean="0"/>
              <a:t>化の推進</a:t>
            </a:r>
            <a:endParaRPr lang="en-US" altLang="ja-JP" dirty="0" smtClean="0"/>
          </a:p>
          <a:p>
            <a:r>
              <a:rPr lang="ja-JP" altLang="en-US" dirty="0" smtClean="0"/>
              <a:t>連携</a:t>
            </a:r>
            <a:endParaRPr lang="en-US" altLang="ja-JP" dirty="0" smtClean="0"/>
          </a:p>
          <a:p>
            <a:pPr lvl="1"/>
            <a:r>
              <a:rPr lang="ja-JP" altLang="en-US" dirty="0" smtClean="0"/>
              <a:t>メタデータ仕様の共通化、相互利用</a:t>
            </a:r>
            <a:endParaRPr lang="en-US" altLang="ja-JP" dirty="0" smtClean="0"/>
          </a:p>
          <a:p>
            <a:pPr lvl="2"/>
            <a:r>
              <a:rPr lang="ja-JP" altLang="en-US" dirty="0"/>
              <a:t>メタデータ記述要素・記述規則</a:t>
            </a:r>
            <a:endParaRPr lang="en-US" altLang="ja-JP" dirty="0"/>
          </a:p>
          <a:p>
            <a:pPr lvl="2"/>
            <a:r>
              <a:rPr lang="en-US" altLang="ja-JP" dirty="0"/>
              <a:t>ONYX</a:t>
            </a:r>
            <a:r>
              <a:rPr lang="ja-JP" altLang="en-US" dirty="0"/>
              <a:t>⇔</a:t>
            </a:r>
            <a:r>
              <a:rPr lang="en-US" altLang="ja-JP" dirty="0" err="1"/>
              <a:t>DublinCore</a:t>
            </a:r>
            <a:r>
              <a:rPr lang="ja-JP" altLang="en-US" dirty="0" err="1"/>
              <a:t>、</a:t>
            </a:r>
            <a:r>
              <a:rPr lang="en-US" altLang="ja-JP" dirty="0" smtClean="0"/>
              <a:t>MARC21</a:t>
            </a:r>
          </a:p>
          <a:p>
            <a:pPr lvl="1"/>
            <a:r>
              <a:rPr lang="ja-JP" altLang="en-US" dirty="0" smtClean="0"/>
              <a:t>有償</a:t>
            </a:r>
            <a:r>
              <a:rPr lang="ja-JP" altLang="en-US" dirty="0"/>
              <a:t>オンライン資料の</a:t>
            </a:r>
            <a:r>
              <a:rPr lang="ja-JP" altLang="en-US" dirty="0" smtClean="0"/>
              <a:t>制度化（現在協議中）</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13</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03395" y="4887356"/>
            <a:ext cx="1941119"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58241" y="51619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10641" y="53143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0051" y="5222620"/>
            <a:ext cx="626372" cy="236928"/>
          </a:xfrm>
          <a:prstGeom prst="leftRightArrow">
            <a:avLst>
              <a:gd name="adj1" fmla="val 50000"/>
              <a:gd name="adj2" fmla="val 731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solidFill>
                  <a:schemeClr val="tx1"/>
                </a:solidFill>
                <a:latin typeface="Meiryo UI" panose="020B0604030504040204" pitchFamily="50" charset="-128"/>
                <a:ea typeface="Meiryo UI" panose="020B0604030504040204" pitchFamily="50" charset="-128"/>
              </a:rPr>
              <a:t>所在情報</a:t>
            </a:r>
            <a:endParaRPr lang="ja-JP" altLang="en-US" sz="1050" dirty="0">
              <a:solidFill>
                <a:schemeClr val="tx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37263" y="4186012"/>
            <a:ext cx="416988" cy="206155"/>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199007" y="4832657"/>
            <a:ext cx="898472" cy="218499"/>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26320" y="4040674"/>
            <a:ext cx="1557274" cy="136090"/>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矢印 57"/>
          <p:cNvSpPr/>
          <p:nvPr/>
        </p:nvSpPr>
        <p:spPr>
          <a:xfrm rot="16200000" flipH="1" flipV="1">
            <a:off x="2970436" y="3949274"/>
            <a:ext cx="2808969" cy="11497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6" name="曲折矢印 65"/>
          <p:cNvSpPr/>
          <p:nvPr/>
        </p:nvSpPr>
        <p:spPr>
          <a:xfrm flipH="1">
            <a:off x="6728278" y="2293770"/>
            <a:ext cx="827889" cy="1277581"/>
          </a:xfrm>
          <a:prstGeom prst="bentArrow">
            <a:avLst>
              <a:gd name="adj1" fmla="val 4699"/>
              <a:gd name="adj2" fmla="val 8923"/>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0910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0" y="29845"/>
            <a:ext cx="4432331" cy="742315"/>
          </a:xfrm>
        </p:spPr>
        <p:txBody>
          <a:bodyPr>
            <a:normAutofit/>
          </a:bodyPr>
          <a:lstStyle/>
          <a:p>
            <a:r>
              <a:rPr lang="ja-JP" altLang="en-US" sz="4000" dirty="0" smtClean="0"/>
              <a:t>☆恒久的保存機能</a:t>
            </a:r>
            <a:endParaRPr lang="ja-JP" altLang="en-US" sz="4000" dirty="0"/>
          </a:p>
        </p:txBody>
      </p:sp>
      <p:sp>
        <p:nvSpPr>
          <p:cNvPr id="2" name="コンテンツ プレースホルダー 1"/>
          <p:cNvSpPr>
            <a:spLocks noGrp="1"/>
          </p:cNvSpPr>
          <p:nvPr>
            <p:ph idx="1"/>
          </p:nvPr>
        </p:nvSpPr>
        <p:spPr>
          <a:xfrm>
            <a:off x="8248899" y="263236"/>
            <a:ext cx="3779008" cy="6000173"/>
          </a:xfrm>
        </p:spPr>
        <p:txBody>
          <a:bodyPr>
            <a:normAutofit fontScale="85000" lnSpcReduction="20000"/>
          </a:bodyPr>
          <a:lstStyle/>
          <a:p>
            <a:r>
              <a:rPr kumimoji="1" lang="en-US" altLang="ja-JP" dirty="0" smtClean="0"/>
              <a:t>NDL</a:t>
            </a:r>
          </a:p>
          <a:p>
            <a:pPr lvl="1"/>
            <a:r>
              <a:rPr lang="ja-JP" altLang="en-US" dirty="0"/>
              <a:t>将来に亘って利用を保証</a:t>
            </a:r>
            <a:endParaRPr lang="en-US" altLang="ja-JP" dirty="0"/>
          </a:p>
          <a:p>
            <a:pPr lvl="2"/>
            <a:r>
              <a:rPr lang="ja-JP" altLang="en-US" dirty="0" smtClean="0"/>
              <a:t>有償・無償に関わらず著作物を、文化資産としてアーカイブし、後世に残す</a:t>
            </a:r>
            <a:endParaRPr lang="en-US" altLang="ja-JP" dirty="0" smtClean="0"/>
          </a:p>
          <a:p>
            <a:pPr lvl="1"/>
            <a:r>
              <a:rPr lang="ja-JP" altLang="en-US" dirty="0" smtClean="0"/>
              <a:t>ダークアーカイブの役割を持つ</a:t>
            </a:r>
            <a:endParaRPr lang="en-US" altLang="ja-JP" dirty="0"/>
          </a:p>
          <a:p>
            <a:pPr lvl="2"/>
            <a:r>
              <a:rPr lang="ja-JP" altLang="en-US" dirty="0" smtClean="0"/>
              <a:t>著作権、出版権、肖像権等の権利がある著作物</a:t>
            </a:r>
            <a:endParaRPr lang="en-US" altLang="ja-JP" dirty="0" smtClean="0"/>
          </a:p>
          <a:p>
            <a:pPr lvl="2"/>
            <a:r>
              <a:rPr kumimoji="1" lang="ja-JP" altLang="en-US" dirty="0" smtClean="0"/>
              <a:t>提供元機関が、維持・提供が困難な事態が発生した場合、提供元機関に提供</a:t>
            </a:r>
            <a:endParaRPr kumimoji="1" lang="en-US" altLang="ja-JP" dirty="0" smtClean="0"/>
          </a:p>
          <a:p>
            <a:r>
              <a:rPr kumimoji="1" lang="ja-JP" altLang="en-US" dirty="0" smtClean="0"/>
              <a:t>出版界</a:t>
            </a:r>
            <a:endParaRPr kumimoji="1" lang="en-US" altLang="ja-JP" dirty="0" smtClean="0"/>
          </a:p>
          <a:p>
            <a:pPr lvl="1"/>
            <a:r>
              <a:rPr lang="ja-JP" altLang="en-US" dirty="0" smtClean="0"/>
              <a:t>電子</a:t>
            </a:r>
            <a:r>
              <a:rPr lang="ja-JP" altLang="en-US" dirty="0"/>
              <a:t>書籍</a:t>
            </a:r>
            <a:r>
              <a:rPr lang="ja-JP" altLang="en-US" dirty="0" smtClean="0"/>
              <a:t>のバックアップサイトとして活用</a:t>
            </a:r>
            <a:endParaRPr lang="en-US" altLang="ja-JP" dirty="0" smtClean="0"/>
          </a:p>
          <a:p>
            <a:r>
              <a:rPr kumimoji="1" lang="ja-JP" altLang="en-US" dirty="0" smtClean="0"/>
              <a:t>関係機関との連携</a:t>
            </a:r>
            <a:endParaRPr kumimoji="1" lang="en-US" altLang="ja-JP" dirty="0" smtClean="0"/>
          </a:p>
          <a:p>
            <a:pPr lvl="1"/>
            <a:r>
              <a:rPr lang="ja-JP" altLang="en-US" dirty="0"/>
              <a:t>あらゆる記憶・記録</a:t>
            </a:r>
            <a:r>
              <a:rPr lang="ja-JP" altLang="en-US" dirty="0" smtClean="0"/>
              <a:t>を、利活用できる形で、後世</a:t>
            </a:r>
            <a:r>
              <a:rPr lang="ja-JP" altLang="en-US" dirty="0"/>
              <a:t>に残す</a:t>
            </a:r>
            <a:endParaRPr lang="en-US" altLang="ja-JP" dirty="0"/>
          </a:p>
          <a:p>
            <a:pPr lvl="2"/>
            <a:r>
              <a:rPr lang="ja-JP" altLang="en-US" dirty="0" smtClean="0"/>
              <a:t>出版界も含め、他</a:t>
            </a:r>
            <a:r>
              <a:rPr lang="ja-JP" altLang="en-US" dirty="0"/>
              <a:t>の文化資源保存機関と分担して</a:t>
            </a:r>
            <a:r>
              <a:rPr lang="ja-JP" altLang="en-US" dirty="0" smtClean="0"/>
              <a:t>、ナショナルアーカイブ</a:t>
            </a:r>
            <a:r>
              <a:rPr lang="ja-JP" altLang="en-US" dirty="0"/>
              <a:t>を</a:t>
            </a:r>
            <a:r>
              <a:rPr lang="ja-JP" altLang="en-US" dirty="0" smtClean="0"/>
              <a:t>構築</a:t>
            </a:r>
            <a:endParaRPr lang="en-US" altLang="ja-JP" dirty="0" smtClean="0"/>
          </a:p>
          <a:p>
            <a:pPr lvl="2"/>
            <a:r>
              <a:rPr lang="ja-JP" altLang="en-US" dirty="0" smtClean="0"/>
              <a:t>研究機関と連携して、長期保存技術の研究開発、実用化実証実験</a:t>
            </a:r>
            <a:endParaRPr lang="en-US" altLang="ja-JP" dirty="0" smtClean="0"/>
          </a:p>
          <a:p>
            <a:pPr lvl="1"/>
            <a:r>
              <a:rPr lang="ja-JP" altLang="en-US" dirty="0" smtClean="0"/>
              <a:t>アーカイブ内の情報へのアクセスのための仕様の共通化</a:t>
            </a:r>
            <a:endParaRPr lang="en-US" altLang="ja-JP" dirty="0" smtClean="0"/>
          </a:p>
          <a:p>
            <a:pPr lvl="1"/>
            <a:endParaRPr lang="en-US" altLang="ja-JP" dirty="0" smtClean="0"/>
          </a:p>
          <a:p>
            <a:pPr lvl="1"/>
            <a:endParaRPr lang="en-US" altLang="ja-JP" dirty="0" smtClean="0"/>
          </a:p>
          <a:p>
            <a:pPr lvl="1"/>
            <a:endParaRPr lang="en-US" altLang="ja-JP" dirty="0"/>
          </a:p>
          <a:p>
            <a:pPr lvl="1"/>
            <a:endParaRPr kumimoji="1" lang="en-US" altLang="ja-JP" dirty="0" smtClean="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14</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03395" y="4887356"/>
            <a:ext cx="1941119"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58241" y="51619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10641" y="53143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0051" y="5222620"/>
            <a:ext cx="626372" cy="236928"/>
          </a:xfrm>
          <a:prstGeom prst="leftRightArrow">
            <a:avLst>
              <a:gd name="adj1" fmla="val 50000"/>
              <a:gd name="adj2" fmla="val 731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solidFill>
                  <a:schemeClr val="bg1"/>
                </a:solidFill>
                <a:latin typeface="Meiryo UI" panose="020B0604030504040204" pitchFamily="50" charset="-128"/>
                <a:ea typeface="Meiryo UI" panose="020B0604030504040204" pitchFamily="50" charset="-128"/>
              </a:rPr>
              <a:t>所在情報</a:t>
            </a:r>
            <a:endParaRPr lang="ja-JP" altLang="en-US" sz="1050" dirty="0">
              <a:solidFill>
                <a:schemeClr val="bg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37263" y="4186012"/>
            <a:ext cx="416988" cy="20615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199007" y="4832657"/>
            <a:ext cx="898472" cy="21849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26320" y="4040674"/>
            <a:ext cx="1557274" cy="13609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6890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0" y="29845"/>
            <a:ext cx="8883535" cy="742315"/>
          </a:xfrm>
        </p:spPr>
        <p:txBody>
          <a:bodyPr>
            <a:normAutofit/>
          </a:bodyPr>
          <a:lstStyle/>
          <a:p>
            <a:r>
              <a:rPr lang="ja-JP" altLang="en-US" sz="4000" dirty="0"/>
              <a:t>☆権利情報・管理情報の収集・管理</a:t>
            </a:r>
            <a:r>
              <a:rPr lang="ja-JP" altLang="en-US" sz="4000" dirty="0" smtClean="0"/>
              <a:t>機能</a:t>
            </a:r>
            <a:endParaRPr lang="ja-JP" altLang="en-US" sz="4000" dirty="0"/>
          </a:p>
        </p:txBody>
      </p:sp>
      <p:sp>
        <p:nvSpPr>
          <p:cNvPr id="2" name="コンテンツ プレースホルダー 1"/>
          <p:cNvSpPr>
            <a:spLocks noGrp="1"/>
          </p:cNvSpPr>
          <p:nvPr>
            <p:ph idx="1"/>
          </p:nvPr>
        </p:nvSpPr>
        <p:spPr>
          <a:xfrm>
            <a:off x="8248899" y="633048"/>
            <a:ext cx="3779008" cy="5630362"/>
          </a:xfrm>
        </p:spPr>
        <p:txBody>
          <a:bodyPr>
            <a:normAutofit fontScale="77500" lnSpcReduction="20000"/>
          </a:bodyPr>
          <a:lstStyle/>
          <a:p>
            <a:r>
              <a:rPr kumimoji="1" lang="ja-JP" altLang="en-US" dirty="0" smtClean="0"/>
              <a:t>出版界</a:t>
            </a:r>
            <a:endParaRPr kumimoji="1" lang="en-US" altLang="ja-JP" dirty="0" smtClean="0"/>
          </a:p>
          <a:p>
            <a:pPr lvl="1"/>
            <a:r>
              <a:rPr kumimoji="1" lang="ja-JP" altLang="en-US" dirty="0" smtClean="0"/>
              <a:t>著作物の権利情報の収集・管理・提供</a:t>
            </a:r>
            <a:endParaRPr kumimoji="1" lang="en-US" altLang="ja-JP" dirty="0" smtClean="0"/>
          </a:p>
          <a:p>
            <a:pPr lvl="2"/>
            <a:r>
              <a:rPr kumimoji="1" lang="ja-JP" altLang="en-US" dirty="0" smtClean="0"/>
              <a:t>著作者情報の管理</a:t>
            </a:r>
            <a:endParaRPr kumimoji="1" lang="en-US" altLang="ja-JP" dirty="0" smtClean="0"/>
          </a:p>
          <a:p>
            <a:pPr lvl="2"/>
            <a:r>
              <a:rPr kumimoji="1" lang="ja-JP" altLang="en-US" dirty="0" smtClean="0"/>
              <a:t>著作権、出版権等の権利情報</a:t>
            </a:r>
            <a:endParaRPr kumimoji="1" lang="en-US" altLang="ja-JP" dirty="0" smtClean="0"/>
          </a:p>
          <a:p>
            <a:pPr lvl="1"/>
            <a:r>
              <a:rPr kumimoji="1" lang="ja-JP" altLang="en-US" dirty="0" smtClean="0"/>
              <a:t>出版情報の管理</a:t>
            </a:r>
            <a:endParaRPr kumimoji="1" lang="en-US" altLang="ja-JP" dirty="0" smtClean="0"/>
          </a:p>
          <a:p>
            <a:pPr lvl="2"/>
            <a:r>
              <a:rPr kumimoji="1" lang="ja-JP" altLang="en-US" dirty="0" smtClean="0"/>
              <a:t>基本書誌、内容紹介、著者紹介、書影、試し読み、書評リンク、重版情報、ジャンルコード、</a:t>
            </a:r>
            <a:endParaRPr kumimoji="1" lang="en-US" altLang="ja-JP" dirty="0" smtClean="0"/>
          </a:p>
          <a:p>
            <a:pPr lvl="2"/>
            <a:r>
              <a:rPr lang="ja-JP" altLang="en-US" dirty="0"/>
              <a:t>出</a:t>
            </a:r>
            <a:r>
              <a:rPr lang="ja-JP" altLang="en-US" dirty="0" smtClean="0"/>
              <a:t>版権登録情報</a:t>
            </a:r>
            <a:endParaRPr lang="en-US" altLang="ja-JP" dirty="0" smtClean="0"/>
          </a:p>
          <a:p>
            <a:pPr lvl="2"/>
            <a:r>
              <a:rPr kumimoji="1" lang="ja-JP" altLang="en-US" dirty="0" smtClean="0"/>
              <a:t>著作者情報、出版社情報、</a:t>
            </a:r>
            <a:endParaRPr kumimoji="1" lang="en-US" altLang="ja-JP" dirty="0" smtClean="0"/>
          </a:p>
          <a:p>
            <a:pPr lvl="2"/>
            <a:r>
              <a:rPr kumimoji="1" lang="ja-JP" altLang="en-US" dirty="0" smtClean="0"/>
              <a:t>著作権情報</a:t>
            </a:r>
            <a:endParaRPr kumimoji="1" lang="en-US" altLang="ja-JP" dirty="0" smtClean="0"/>
          </a:p>
          <a:p>
            <a:r>
              <a:rPr lang="en-US" altLang="ja-JP" dirty="0" smtClean="0"/>
              <a:t>NDL</a:t>
            </a:r>
            <a:endParaRPr kumimoji="1" lang="en-US" altLang="ja-JP" dirty="0" smtClean="0"/>
          </a:p>
          <a:p>
            <a:pPr lvl="1"/>
            <a:r>
              <a:rPr kumimoji="1" lang="ja-JP" altLang="en-US" dirty="0" smtClean="0"/>
              <a:t>書誌情報、件名、</a:t>
            </a:r>
            <a:r>
              <a:rPr kumimoji="1" lang="en-US" altLang="ja-JP" dirty="0" smtClean="0"/>
              <a:t>NDC</a:t>
            </a:r>
            <a:r>
              <a:rPr kumimoji="1" lang="ja-JP" altLang="en-US" dirty="0" smtClean="0"/>
              <a:t>分類コード、著作者典拠情報の提供（私見）</a:t>
            </a:r>
            <a:endParaRPr kumimoji="1" lang="en-US" altLang="ja-JP" dirty="0" smtClean="0"/>
          </a:p>
          <a:p>
            <a:r>
              <a:rPr lang="ja-JP" altLang="en-US" dirty="0" smtClean="0"/>
              <a:t>連携</a:t>
            </a:r>
            <a:endParaRPr kumimoji="1" lang="en-US" altLang="ja-JP" dirty="0" smtClean="0"/>
          </a:p>
          <a:p>
            <a:pPr lvl="1"/>
            <a:r>
              <a:rPr kumimoji="1" lang="en-US" altLang="ja-JP" dirty="0" smtClean="0"/>
              <a:t>ISBN</a:t>
            </a:r>
            <a:r>
              <a:rPr kumimoji="1" lang="ja-JP" altLang="en-US" dirty="0" err="1" smtClean="0"/>
              <a:t>、</a:t>
            </a:r>
            <a:r>
              <a:rPr kumimoji="1" lang="ja-JP" altLang="en-US" dirty="0" smtClean="0"/>
              <a:t>著者典拠</a:t>
            </a:r>
            <a:r>
              <a:rPr kumimoji="1" lang="en-US" altLang="ja-JP" dirty="0" smtClean="0"/>
              <a:t>ID</a:t>
            </a:r>
            <a:r>
              <a:rPr kumimoji="1" lang="ja-JP" altLang="en-US" dirty="0" smtClean="0"/>
              <a:t>等の永続的識別子による著作物同定</a:t>
            </a:r>
            <a:endParaRPr kumimoji="1" lang="en-US" altLang="ja-JP" dirty="0" smtClean="0"/>
          </a:p>
          <a:p>
            <a:pPr lvl="1"/>
            <a:r>
              <a:rPr lang="ja-JP" altLang="en-US" dirty="0" smtClean="0"/>
              <a:t>著作権</a:t>
            </a:r>
            <a:r>
              <a:rPr lang="ja-JP" altLang="en-US" dirty="0"/>
              <a:t>情報</a:t>
            </a:r>
            <a:r>
              <a:rPr lang="ja-JP" altLang="en-US" dirty="0" smtClean="0"/>
              <a:t>の共有（私見）</a:t>
            </a:r>
            <a:endParaRPr kumimoji="1" lang="en-US" altLang="ja-JP" dirty="0" smtClean="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15</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03395" y="4887356"/>
            <a:ext cx="1941119"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58241" y="51619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10641" y="53143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0051" y="5222620"/>
            <a:ext cx="626372" cy="236928"/>
          </a:xfrm>
          <a:prstGeom prst="leftRightArrow">
            <a:avLst>
              <a:gd name="adj1" fmla="val 50000"/>
              <a:gd name="adj2" fmla="val 7317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solidFill>
                  <a:schemeClr val="bg1"/>
                </a:solidFill>
                <a:latin typeface="Meiryo UI" panose="020B0604030504040204" pitchFamily="50" charset="-128"/>
                <a:ea typeface="Meiryo UI" panose="020B0604030504040204" pitchFamily="50" charset="-128"/>
              </a:rPr>
              <a:t>所在情報</a:t>
            </a:r>
            <a:endParaRPr lang="ja-JP" altLang="en-US" sz="1050" dirty="0">
              <a:solidFill>
                <a:schemeClr val="bg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37263" y="4186012"/>
            <a:ext cx="416988" cy="20615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199007" y="4832657"/>
            <a:ext cx="898472" cy="21849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26320" y="4040674"/>
            <a:ext cx="1557274" cy="13609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矢印 57"/>
          <p:cNvSpPr/>
          <p:nvPr/>
        </p:nvSpPr>
        <p:spPr>
          <a:xfrm rot="16200000" flipH="1" flipV="1">
            <a:off x="2984540" y="3963654"/>
            <a:ext cx="2808969" cy="11497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6" name="曲折矢印 65"/>
          <p:cNvSpPr/>
          <p:nvPr/>
        </p:nvSpPr>
        <p:spPr>
          <a:xfrm flipH="1">
            <a:off x="6742382" y="2308150"/>
            <a:ext cx="827889" cy="1277581"/>
          </a:xfrm>
          <a:prstGeom prst="bentArrow">
            <a:avLst>
              <a:gd name="adj1" fmla="val 4699"/>
              <a:gd name="adj2" fmla="val 8923"/>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64992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1" y="29845"/>
            <a:ext cx="4122593" cy="742315"/>
          </a:xfrm>
        </p:spPr>
        <p:txBody>
          <a:bodyPr>
            <a:normAutofit/>
          </a:bodyPr>
          <a:lstStyle/>
          <a:p>
            <a:r>
              <a:rPr lang="ja-JP" altLang="en-US" sz="4000" dirty="0" smtClean="0"/>
              <a:t>☆配信・流通機能</a:t>
            </a:r>
            <a:endParaRPr lang="ja-JP" altLang="en-US" sz="4000" dirty="0"/>
          </a:p>
        </p:txBody>
      </p:sp>
      <p:sp>
        <p:nvSpPr>
          <p:cNvPr id="2" name="コンテンツ プレースホルダー 1"/>
          <p:cNvSpPr>
            <a:spLocks noGrp="1"/>
          </p:cNvSpPr>
          <p:nvPr>
            <p:ph idx="1"/>
          </p:nvPr>
        </p:nvSpPr>
        <p:spPr>
          <a:xfrm>
            <a:off x="8248899" y="242888"/>
            <a:ext cx="3779008" cy="6020521"/>
          </a:xfrm>
        </p:spPr>
        <p:txBody>
          <a:bodyPr>
            <a:normAutofit fontScale="92500" lnSpcReduction="10000"/>
          </a:bodyPr>
          <a:lstStyle/>
          <a:p>
            <a:r>
              <a:rPr kumimoji="1" lang="ja-JP" altLang="en-US" dirty="0" smtClean="0"/>
              <a:t>出版界</a:t>
            </a:r>
            <a:endParaRPr kumimoji="1" lang="en-US" altLang="ja-JP" dirty="0" smtClean="0"/>
          </a:p>
          <a:p>
            <a:pPr lvl="1"/>
            <a:r>
              <a:rPr lang="ja-JP" altLang="en-US" dirty="0" smtClean="0"/>
              <a:t>各電子書籍販売サイトから、インターネット利用者へ提供</a:t>
            </a:r>
            <a:endParaRPr lang="en-US" altLang="ja-JP" dirty="0" smtClean="0"/>
          </a:p>
          <a:p>
            <a:pPr lvl="1"/>
            <a:r>
              <a:rPr kumimoji="1" lang="ja-JP" altLang="en-US" dirty="0" smtClean="0"/>
              <a:t>商用の電子図書館サービスサイトから、公共図書館利用者へ提供</a:t>
            </a:r>
            <a:endParaRPr kumimoji="1" lang="en-US" altLang="ja-JP" dirty="0" smtClean="0"/>
          </a:p>
          <a:p>
            <a:r>
              <a:rPr lang="en-US" altLang="ja-JP" dirty="0" smtClean="0"/>
              <a:t>NDL</a:t>
            </a:r>
          </a:p>
          <a:p>
            <a:pPr lvl="1"/>
            <a:r>
              <a:rPr kumimoji="1" lang="ja-JP" altLang="en-US" dirty="0" smtClean="0"/>
              <a:t>著作権切れデジタル化資料をインターネット利用者へ提供</a:t>
            </a:r>
            <a:endParaRPr kumimoji="1" lang="en-US" altLang="ja-JP" dirty="0" smtClean="0"/>
          </a:p>
          <a:p>
            <a:pPr lvl="1"/>
            <a:r>
              <a:rPr lang="ja-JP" altLang="en-US" dirty="0" smtClean="0"/>
              <a:t>絶版デジタル化資料を公共図書館利用者へ提供</a:t>
            </a:r>
            <a:endParaRPr lang="en-US" altLang="ja-JP" dirty="0" smtClean="0"/>
          </a:p>
          <a:p>
            <a:r>
              <a:rPr lang="ja-JP" altLang="en-US" dirty="0" smtClean="0"/>
              <a:t>連携</a:t>
            </a:r>
            <a:endParaRPr lang="en-US" altLang="ja-JP" dirty="0" smtClean="0"/>
          </a:p>
          <a:p>
            <a:pPr lvl="1"/>
            <a:r>
              <a:rPr lang="ja-JP" altLang="en-US" dirty="0" smtClean="0"/>
              <a:t>利用者の閲覧環境の共通化</a:t>
            </a:r>
            <a:r>
              <a:rPr lang="ja-JP" altLang="en-US" dirty="0"/>
              <a:t>（私見）</a:t>
            </a:r>
            <a:endParaRPr lang="en-US" altLang="ja-JP" dirty="0"/>
          </a:p>
          <a:p>
            <a:pPr lvl="2"/>
            <a:r>
              <a:rPr lang="en-US" altLang="ja-JP" dirty="0" smtClean="0"/>
              <a:t>NDL</a:t>
            </a:r>
            <a:r>
              <a:rPr lang="ja-JP" altLang="en-US" dirty="0" smtClean="0"/>
              <a:t>デジタル化資料の商用電子書籍ビューアでの閲覧</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16</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17707" y="3483698"/>
            <a:ext cx="4065245" cy="1222558"/>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44092" y="2267051"/>
            <a:ext cx="3162499" cy="4310236"/>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03395" y="4887356"/>
            <a:ext cx="1941119"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40952" y="23423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49123" y="4301235"/>
            <a:ext cx="1606431"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287777" y="4049248"/>
            <a:ext cx="1815824"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40236" y="5295726"/>
            <a:ext cx="1682196"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092900" y="5298281"/>
            <a:ext cx="1700112"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70229" y="4025960"/>
            <a:ext cx="1611247"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58241" y="51619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50014" y="2995493"/>
            <a:ext cx="2427688" cy="43088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568893" y="874109"/>
            <a:ext cx="5107535" cy="935622"/>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2525" y="1393271"/>
            <a:ext cx="578575" cy="29645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23358" y="1027932"/>
            <a:ext cx="122266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21666" y="1349793"/>
            <a:ext cx="1303633"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57085" y="1338180"/>
            <a:ext cx="975135"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193352" y="2494713"/>
            <a:ext cx="1549829"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77806" y="1151583"/>
            <a:ext cx="315656" cy="167489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32900" y="1174480"/>
            <a:ext cx="337112" cy="174471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10641" y="5314342"/>
            <a:ext cx="1316346"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41350" y="4724651"/>
            <a:ext cx="593407" cy="20681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0051" y="5222620"/>
            <a:ext cx="626372" cy="236928"/>
          </a:xfrm>
          <a:prstGeom prst="leftRightArrow">
            <a:avLst>
              <a:gd name="adj1" fmla="val 50000"/>
              <a:gd name="adj2" fmla="val 731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29000" y="2930576"/>
            <a:ext cx="553393" cy="405391"/>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18465" y="2902736"/>
            <a:ext cx="1371270" cy="43088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12988" y="5768077"/>
            <a:ext cx="1534539" cy="656479"/>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64401" y="6114718"/>
            <a:ext cx="1094836" cy="519160"/>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16940" y="3497742"/>
            <a:ext cx="1343244" cy="4884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588787" y="4056219"/>
            <a:ext cx="1663523"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62213" y="3528219"/>
            <a:ext cx="1435888" cy="497577"/>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09254" y="3880902"/>
            <a:ext cx="3103992" cy="2760523"/>
          </a:xfrm>
          <a:prstGeom prst="bentArrow">
            <a:avLst>
              <a:gd name="adj1" fmla="val 1914"/>
              <a:gd name="adj2" fmla="val 5441"/>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0871" y="1900922"/>
            <a:ext cx="748923" cy="261610"/>
          </a:xfrm>
          <a:prstGeom prst="rect">
            <a:avLst/>
          </a:prstGeom>
        </p:spPr>
        <p:txBody>
          <a:bodyPr wrap="non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81926" y="3267689"/>
            <a:ext cx="1163556" cy="1969747"/>
          </a:xfrm>
          <a:prstGeom prst="bentArrow">
            <a:avLst>
              <a:gd name="adj1" fmla="val 5594"/>
              <a:gd name="adj2" fmla="val 11750"/>
              <a:gd name="adj3" fmla="val 9395"/>
              <a:gd name="adj4" fmla="val 4375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33038" y="1947280"/>
            <a:ext cx="748923" cy="261610"/>
          </a:xfrm>
          <a:prstGeom prst="rect">
            <a:avLst/>
          </a:prstGeom>
        </p:spPr>
        <p:txBody>
          <a:bodyPr wrap="non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799738" y="1348961"/>
            <a:ext cx="436020" cy="325441"/>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37206" y="1967600"/>
            <a:ext cx="203620" cy="5301779"/>
          </a:xfrm>
          <a:prstGeom prst="bentArrow">
            <a:avLst>
              <a:gd name="adj1" fmla="val 32201"/>
              <a:gd name="adj2" fmla="val 50000"/>
              <a:gd name="adj3" fmla="val 4495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1476" y="4140971"/>
            <a:ext cx="350139" cy="17516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52947" y="2276444"/>
            <a:ext cx="2859216" cy="26161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342900" indent="-342900" algn="ctr">
              <a:defRPr/>
            </a:pPr>
            <a:r>
              <a:rPr lang="ja-JP" altLang="en-US" sz="1050" dirty="0" smtClean="0">
                <a:solidFill>
                  <a:schemeClr val="bg1"/>
                </a:solidFill>
                <a:latin typeface="Meiryo UI" panose="020B0604030504040204" pitchFamily="50" charset="-128"/>
                <a:ea typeface="Meiryo UI" panose="020B0604030504040204" pitchFamily="50" charset="-128"/>
              </a:rPr>
              <a:t>所在情報</a:t>
            </a:r>
            <a:endParaRPr lang="ja-JP" altLang="en-US" sz="1050" dirty="0">
              <a:solidFill>
                <a:schemeClr val="bg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37263" y="4186012"/>
            <a:ext cx="416988" cy="20615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199007" y="4832657"/>
            <a:ext cx="898472" cy="21849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26320" y="4040674"/>
            <a:ext cx="1557274" cy="13609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矢印 57"/>
          <p:cNvSpPr/>
          <p:nvPr/>
        </p:nvSpPr>
        <p:spPr>
          <a:xfrm rot="16200000" flipH="1" flipV="1">
            <a:off x="2994327" y="3947177"/>
            <a:ext cx="2808969" cy="11497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6" name="曲折矢印 65"/>
          <p:cNvSpPr/>
          <p:nvPr/>
        </p:nvSpPr>
        <p:spPr>
          <a:xfrm flipH="1">
            <a:off x="6752169" y="2291673"/>
            <a:ext cx="827889" cy="1277581"/>
          </a:xfrm>
          <a:prstGeom prst="bentArrow">
            <a:avLst>
              <a:gd name="adj1" fmla="val 4699"/>
              <a:gd name="adj2" fmla="val 8923"/>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7848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21921" y="29845"/>
            <a:ext cx="6488218" cy="742315"/>
          </a:xfrm>
        </p:spPr>
        <p:txBody>
          <a:bodyPr>
            <a:normAutofit/>
          </a:bodyPr>
          <a:lstStyle/>
          <a:p>
            <a:r>
              <a:rPr lang="ja-JP" altLang="en-US" sz="4000" dirty="0" smtClean="0"/>
              <a:t>☆目録および所在情報の提供</a:t>
            </a:r>
            <a:endParaRPr lang="ja-JP" altLang="en-US" sz="4000" dirty="0"/>
          </a:p>
        </p:txBody>
      </p:sp>
      <p:sp>
        <p:nvSpPr>
          <p:cNvPr id="2" name="コンテンツ プレースホルダー 1"/>
          <p:cNvSpPr>
            <a:spLocks noGrp="1"/>
          </p:cNvSpPr>
          <p:nvPr>
            <p:ph idx="1"/>
          </p:nvPr>
        </p:nvSpPr>
        <p:spPr>
          <a:xfrm>
            <a:off x="8004180" y="242888"/>
            <a:ext cx="4023727" cy="6020521"/>
          </a:xfrm>
        </p:spPr>
        <p:txBody>
          <a:bodyPr>
            <a:normAutofit fontScale="70000" lnSpcReduction="20000"/>
          </a:bodyPr>
          <a:lstStyle/>
          <a:p>
            <a:r>
              <a:rPr kumimoji="1" lang="ja-JP" altLang="en-US" dirty="0" smtClean="0"/>
              <a:t>目的</a:t>
            </a:r>
            <a:endParaRPr kumimoji="1" lang="en-US" altLang="ja-JP" dirty="0" smtClean="0"/>
          </a:p>
          <a:p>
            <a:pPr lvl="1"/>
            <a:r>
              <a:rPr kumimoji="1" lang="ja-JP" altLang="en-US" dirty="0" smtClean="0"/>
              <a:t>全ての出版物の存在を可視化</a:t>
            </a:r>
            <a:endParaRPr kumimoji="1" lang="en-US" altLang="ja-JP" dirty="0" smtClean="0"/>
          </a:p>
          <a:p>
            <a:pPr lvl="2"/>
            <a:r>
              <a:rPr kumimoji="1" lang="ja-JP" altLang="en-US" dirty="0" smtClean="0"/>
              <a:t>利用者に対して、所在場所に関わらず、何らかの形で入手可能な著作物を網羅的に見つけ出せるようにする</a:t>
            </a:r>
            <a:endParaRPr kumimoji="1" lang="en-US" altLang="ja-JP" dirty="0" smtClean="0"/>
          </a:p>
          <a:p>
            <a:pPr lvl="1"/>
            <a:r>
              <a:rPr lang="ja-JP" altLang="en-US" dirty="0"/>
              <a:t>利用者の選択肢の</a:t>
            </a:r>
            <a:r>
              <a:rPr lang="ja-JP" altLang="en-US" dirty="0" smtClean="0"/>
              <a:t>確保</a:t>
            </a:r>
            <a:endParaRPr lang="en-US" altLang="ja-JP" dirty="0" smtClean="0"/>
          </a:p>
          <a:p>
            <a:pPr lvl="2"/>
            <a:r>
              <a:rPr lang="ja-JP" altLang="en-US" dirty="0" smtClean="0"/>
              <a:t>利用者</a:t>
            </a:r>
            <a:r>
              <a:rPr kumimoji="1" lang="ja-JP" altLang="en-US" dirty="0" smtClean="0"/>
              <a:t>が必要とする著作物と、その入手先を自由に選択できるようにする</a:t>
            </a:r>
            <a:endParaRPr kumimoji="1" lang="en-US" altLang="ja-JP" dirty="0" smtClean="0"/>
          </a:p>
          <a:p>
            <a:r>
              <a:rPr kumimoji="1" lang="ja-JP" altLang="en-US" dirty="0" smtClean="0"/>
              <a:t>出版界</a:t>
            </a:r>
            <a:endParaRPr kumimoji="1" lang="en-US" altLang="ja-JP" dirty="0" smtClean="0"/>
          </a:p>
          <a:p>
            <a:pPr lvl="1"/>
            <a:r>
              <a:rPr lang="ja-JP" altLang="en-US" dirty="0"/>
              <a:t>絶版</a:t>
            </a:r>
            <a:r>
              <a:rPr lang="ja-JP" altLang="en-US" dirty="0" smtClean="0"/>
              <a:t>になっている出版物も含めて網羅的に検索できるサービスの提供</a:t>
            </a:r>
            <a:endParaRPr lang="en-US" altLang="ja-JP" dirty="0" smtClean="0"/>
          </a:p>
          <a:p>
            <a:pPr lvl="1"/>
            <a:r>
              <a:rPr lang="ja-JP" altLang="en-US" dirty="0" smtClean="0"/>
              <a:t>販売促進</a:t>
            </a:r>
            <a:endParaRPr lang="en-US" altLang="ja-JP" dirty="0" smtClean="0"/>
          </a:p>
          <a:p>
            <a:pPr lvl="2"/>
            <a:r>
              <a:rPr lang="ja-JP" altLang="en-US" dirty="0" smtClean="0"/>
              <a:t>商用出版</a:t>
            </a:r>
            <a:r>
              <a:rPr lang="ja-JP" altLang="en-US" dirty="0"/>
              <a:t>物</a:t>
            </a:r>
            <a:r>
              <a:rPr lang="ja-JP" altLang="en-US" dirty="0" smtClean="0"/>
              <a:t>を優先表示</a:t>
            </a:r>
            <a:endParaRPr lang="en-US" altLang="ja-JP" dirty="0" smtClean="0"/>
          </a:p>
          <a:p>
            <a:r>
              <a:rPr kumimoji="1" lang="en-US" altLang="ja-JP" dirty="0" smtClean="0"/>
              <a:t>NDL</a:t>
            </a:r>
          </a:p>
          <a:p>
            <a:pPr lvl="1"/>
            <a:r>
              <a:rPr kumimoji="1" lang="ja-JP" altLang="en-US" dirty="0" smtClean="0"/>
              <a:t>所蔵していない出版物も含めて網羅的に検索できるサービスの提供</a:t>
            </a:r>
            <a:endParaRPr kumimoji="1" lang="en-US" altLang="ja-JP" dirty="0" smtClean="0"/>
          </a:p>
          <a:p>
            <a:pPr lvl="1"/>
            <a:r>
              <a:rPr lang="ja-JP" altLang="en-US" dirty="0" smtClean="0"/>
              <a:t>利活用の推進</a:t>
            </a:r>
            <a:endParaRPr lang="en-US" altLang="ja-JP" dirty="0" smtClean="0"/>
          </a:p>
          <a:p>
            <a:pPr lvl="2"/>
            <a:r>
              <a:rPr lang="ja-JP" altLang="en-US" dirty="0" smtClean="0"/>
              <a:t>利用者が入手しやすい提供元を優先表示</a:t>
            </a:r>
            <a:endParaRPr lang="en-US" altLang="ja-JP" dirty="0" smtClean="0"/>
          </a:p>
          <a:p>
            <a:r>
              <a:rPr kumimoji="1" lang="ja-JP" altLang="en-US" dirty="0" smtClean="0"/>
              <a:t>連携</a:t>
            </a:r>
            <a:endParaRPr kumimoji="1" lang="en-US" altLang="ja-JP" dirty="0" smtClean="0"/>
          </a:p>
          <a:p>
            <a:pPr lvl="1"/>
            <a:r>
              <a:rPr kumimoji="1" lang="ja-JP" altLang="en-US" dirty="0" smtClean="0"/>
              <a:t>利用者視点で、利用者が資料を探し出すために必要な情報を共有化</a:t>
            </a:r>
            <a:endParaRPr kumimoji="1" lang="en-US" altLang="ja-JP" dirty="0" smtClean="0"/>
          </a:p>
          <a:p>
            <a:pPr lvl="1"/>
            <a:r>
              <a:rPr kumimoji="1" lang="ja-JP" altLang="en-US" dirty="0" smtClean="0"/>
              <a:t>それぞれの利用者の目的に応じた検索サービスの構築を容易にする通信プロトコル、メタデータ仕様の共通化</a:t>
            </a:r>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17</a:t>
            </a:fld>
            <a:endParaRPr lang="en-US" dirty="0"/>
          </a:p>
        </p:txBody>
      </p:sp>
      <p:sp>
        <p:nvSpPr>
          <p:cNvPr id="24" name="AutoShape 8"/>
          <p:cNvSpPr>
            <a:spLocks noChangeArrowheads="1"/>
          </p:cNvSpPr>
          <p:nvPr/>
        </p:nvSpPr>
        <p:spPr bwMode="auto">
          <a:xfrm>
            <a:off x="94594" y="1915570"/>
            <a:ext cx="4266540" cy="484282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出版界</a:t>
            </a:r>
            <a:endParaRPr lang="en-US" altLang="ja-JP" sz="12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164987" y="3528355"/>
            <a:ext cx="3970686" cy="113324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電子出版支援組織</a:t>
            </a:r>
            <a:endParaRPr lang="en-US" altLang="ja-JP" sz="12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4780873" y="2424494"/>
            <a:ext cx="3088938" cy="399535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国立国会図書館</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325971" y="4887356"/>
            <a:ext cx="1895968" cy="75259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smtClean="0">
                <a:latin typeface="Meiryo UI" panose="020B0604030504040204" pitchFamily="50" charset="-128"/>
                <a:ea typeface="Meiryo UI" panose="020B0604030504040204" pitchFamily="50" charset="-128"/>
              </a:rPr>
              <a:t>出版・権利</a:t>
            </a:r>
            <a:r>
              <a:rPr lang="ja-JP" altLang="en-US" sz="1200" b="1" dirty="0">
                <a:latin typeface="Meiryo UI" panose="020B0604030504040204" pitchFamily="50" charset="-128"/>
                <a:ea typeface="Meiryo UI" panose="020B0604030504040204" pitchFamily="50" charset="-128"/>
              </a:rPr>
              <a:t>情報管理組織</a:t>
            </a:r>
            <a:endParaRPr lang="en-US" altLang="ja-JP" sz="1200" b="1"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2058978" y="2342313"/>
            <a:ext cx="1513778"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29" name="正方形/長方形 28"/>
          <p:cNvSpPr/>
          <p:nvPr/>
        </p:nvSpPr>
        <p:spPr>
          <a:xfrm>
            <a:off x="6367807" y="4216597"/>
            <a:ext cx="1569064" cy="600164"/>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所蔵資料のデジタル化）</a:t>
            </a:r>
            <a:endParaRPr lang="en-US" altLang="ja-JP" sz="1100" dirty="0">
              <a:latin typeface="Meiryo UI" panose="020B0604030504040204" pitchFamily="50" charset="-128"/>
              <a:ea typeface="Meiryo UI" panose="020B0604030504040204" pitchFamily="50" charset="-128"/>
            </a:endParaRPr>
          </a:p>
        </p:txBody>
      </p:sp>
      <p:sp>
        <p:nvSpPr>
          <p:cNvPr id="30" name="正方形/長方形 29"/>
          <p:cNvSpPr/>
          <p:nvPr/>
        </p:nvSpPr>
        <p:spPr>
          <a:xfrm>
            <a:off x="2308895" y="3964610"/>
            <a:ext cx="1773588" cy="600164"/>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②収集・一時保存機能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（提供用コンテンツの管理）</a:t>
            </a:r>
          </a:p>
        </p:txBody>
      </p:sp>
      <p:sp>
        <p:nvSpPr>
          <p:cNvPr id="31" name="正方形/長方形 30"/>
          <p:cNvSpPr/>
          <p:nvPr/>
        </p:nvSpPr>
        <p:spPr>
          <a:xfrm>
            <a:off x="2859800" y="5295727"/>
            <a:ext cx="1643068" cy="76944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④権利情報・管理情報の収集・管理機能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（出版情報・権利情報・販売情報の管理）</a:t>
            </a:r>
            <a:endParaRPr lang="en-US" altLang="ja-JP" sz="1100" dirty="0">
              <a:latin typeface="Meiryo UI" panose="020B0604030504040204" pitchFamily="50" charset="-128"/>
              <a:ea typeface="Meiryo UI" panose="020B0604030504040204" pitchFamily="50" charset="-128"/>
            </a:endParaRPr>
          </a:p>
        </p:txBody>
      </p:sp>
      <p:sp>
        <p:nvSpPr>
          <p:cNvPr id="32" name="正方形/長方形 31"/>
          <p:cNvSpPr/>
          <p:nvPr/>
        </p:nvSpPr>
        <p:spPr>
          <a:xfrm>
            <a:off x="5112672" y="5298282"/>
            <a:ext cx="1660568"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③恒久保存機能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（保存コンテンツの管理）</a:t>
            </a:r>
            <a:endParaRPr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endParaRPr lang="ja-JP" altLang="en-US" sz="1100" dirty="0">
              <a:latin typeface="Meiryo UI" panose="020B0604030504040204" pitchFamily="50" charset="-128"/>
              <a:ea typeface="Meiryo UI" panose="020B0604030504040204" pitchFamily="50" charset="-128"/>
            </a:endParaRPr>
          </a:p>
        </p:txBody>
      </p:sp>
      <p:sp>
        <p:nvSpPr>
          <p:cNvPr id="33" name="正方形/長方形 32"/>
          <p:cNvSpPr/>
          <p:nvPr/>
        </p:nvSpPr>
        <p:spPr>
          <a:xfrm>
            <a:off x="288969" y="4025961"/>
            <a:ext cx="1573768"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①コンテンツの生成機能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（電子書籍化）</a:t>
            </a:r>
          </a:p>
        </p:txBody>
      </p:sp>
      <p:sp>
        <p:nvSpPr>
          <p:cNvPr id="34" name="AutoShape 8"/>
          <p:cNvSpPr>
            <a:spLocks noChangeArrowheads="1"/>
          </p:cNvSpPr>
          <p:nvPr/>
        </p:nvSpPr>
        <p:spPr bwMode="auto">
          <a:xfrm>
            <a:off x="573550" y="5161943"/>
            <a:ext cx="1285728"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4978248" y="2995494"/>
            <a:ext cx="2371220"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（所在情報、</a:t>
            </a:r>
            <a:r>
              <a:rPr lang="en-US" altLang="ja-JP" sz="1100" dirty="0">
                <a:latin typeface="Meiryo UI" panose="020B0604030504040204" pitchFamily="50" charset="-128"/>
                <a:ea typeface="Meiryo UI" panose="020B0604030504040204" pitchFamily="50" charset="-128"/>
              </a:rPr>
              <a:t>PD</a:t>
            </a:r>
            <a:r>
              <a:rPr lang="ja-JP" altLang="en-US" sz="1100" dirty="0">
                <a:latin typeface="Meiryo UI" panose="020B0604030504040204" pitchFamily="50" charset="-128"/>
                <a:ea typeface="Meiryo UI" panose="020B0604030504040204" pitchFamily="50" charset="-128"/>
              </a:rPr>
              <a:t>・絶版資料の配信）</a:t>
            </a:r>
            <a:endParaRPr lang="en-US" altLang="ja-JP" sz="11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1628295" y="908285"/>
            <a:ext cx="4988732" cy="86727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defRPr/>
            </a:pPr>
            <a:r>
              <a:rPr lang="ja-JP" altLang="en-US" sz="1400" b="1" dirty="0">
                <a:latin typeface="Meiryo UI" panose="020B0604030504040204" pitchFamily="50" charset="-128"/>
                <a:ea typeface="Meiryo UI" panose="020B0604030504040204" pitchFamily="50" charset="-128"/>
              </a:rPr>
              <a:t>利用者</a:t>
            </a:r>
            <a:endParaRPr lang="en-US" altLang="ja-JP" sz="1200" dirty="0">
              <a:latin typeface="Meiryo UI" panose="020B0604030504040204" pitchFamily="50" charset="-128"/>
              <a:ea typeface="Meiryo UI" panose="020B0604030504040204" pitchFamily="50" charset="-128"/>
            </a:endParaRPr>
          </a:p>
        </p:txBody>
      </p:sp>
      <p:sp>
        <p:nvSpPr>
          <p:cNvPr id="37" name="左矢印 36"/>
          <p:cNvSpPr/>
          <p:nvPr/>
        </p:nvSpPr>
        <p:spPr>
          <a:xfrm>
            <a:off x="2939255" y="1404101"/>
            <a:ext cx="565116" cy="27479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3537578" y="1027933"/>
            <a:ext cx="1194220" cy="69883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図書館</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（公共・大学・</a:t>
            </a:r>
            <a:endParaRPr lang="en-US" altLang="ja-JP" sz="1100" b="1" dirty="0">
              <a:latin typeface="Meiryo UI" panose="020B0604030504040204" pitchFamily="50" charset="-128"/>
              <a:ea typeface="Meiryo UI" panose="020B0604030504040204" pitchFamily="50" charset="-128"/>
            </a:endParaRPr>
          </a:p>
          <a:p>
            <a:pPr marL="342900" indent="-342900" algn="ctr">
              <a:defRPr/>
            </a:pPr>
            <a:r>
              <a:rPr lang="ja-JP" altLang="en-US" sz="1100" b="1" dirty="0">
                <a:latin typeface="Meiryo UI" panose="020B0604030504040204" pitchFamily="50" charset="-128"/>
                <a:ea typeface="Meiryo UI" panose="020B0604030504040204" pitchFamily="50" charset="-128"/>
              </a:rPr>
              <a:t>学校・専門他）</a:t>
            </a:r>
          </a:p>
        </p:txBody>
      </p:sp>
      <p:sp>
        <p:nvSpPr>
          <p:cNvPr id="39" name="AutoShape 8"/>
          <p:cNvSpPr>
            <a:spLocks noChangeArrowheads="1"/>
          </p:cNvSpPr>
          <p:nvPr/>
        </p:nvSpPr>
        <p:spPr bwMode="auto">
          <a:xfrm>
            <a:off x="5336828" y="1349794"/>
            <a:ext cx="1273310" cy="304621"/>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視覚障害者等</a:t>
            </a:r>
          </a:p>
        </p:txBody>
      </p:sp>
      <p:sp>
        <p:nvSpPr>
          <p:cNvPr id="40" name="AutoShape 8"/>
          <p:cNvSpPr>
            <a:spLocks noChangeArrowheads="1"/>
          </p:cNvSpPr>
          <p:nvPr/>
        </p:nvSpPr>
        <p:spPr bwMode="auto">
          <a:xfrm>
            <a:off x="1968427" y="1338180"/>
            <a:ext cx="952452"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100" b="1" dirty="0">
                <a:latin typeface="Meiryo UI" panose="020B0604030504040204" pitchFamily="50" charset="-128"/>
                <a:ea typeface="Meiryo UI" panose="020B0604030504040204" pitchFamily="50" charset="-128"/>
              </a:rPr>
              <a:t>一般利用者</a:t>
            </a:r>
            <a:r>
              <a:rPr lang="ja-JP" altLang="en-US" sz="1200" dirty="0">
                <a:latin typeface="Meiryo UI" panose="020B0604030504040204" pitchFamily="50" charset="-128"/>
                <a:ea typeface="Meiryo UI" panose="020B0604030504040204" pitchFamily="50" charset="-128"/>
              </a:rPr>
              <a:t>　　　</a:t>
            </a:r>
          </a:p>
        </p:txBody>
      </p:sp>
      <p:sp>
        <p:nvSpPr>
          <p:cNvPr id="41" name="AutoShape 8"/>
          <p:cNvSpPr>
            <a:spLocks noChangeArrowheads="1"/>
          </p:cNvSpPr>
          <p:nvPr/>
        </p:nvSpPr>
        <p:spPr bwMode="auto">
          <a:xfrm>
            <a:off x="2211378" y="2494713"/>
            <a:ext cx="1513778" cy="322540"/>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電子書籍販売</a:t>
            </a:r>
            <a:endParaRPr lang="en-US" altLang="ja-JP" sz="1200" b="1" dirty="0">
              <a:latin typeface="Meiryo UI" panose="020B0604030504040204" pitchFamily="50" charset="-128"/>
              <a:ea typeface="Meiryo UI" panose="020B0604030504040204" pitchFamily="50" charset="-128"/>
            </a:endParaRPr>
          </a:p>
        </p:txBody>
      </p:sp>
      <p:sp>
        <p:nvSpPr>
          <p:cNvPr id="43" name="左矢印 42"/>
          <p:cNvSpPr/>
          <p:nvPr/>
        </p:nvSpPr>
        <p:spPr>
          <a:xfrm rot="5400000">
            <a:off x="5389338" y="1171062"/>
            <a:ext cx="292592" cy="16359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2645216" y="1194771"/>
            <a:ext cx="312480" cy="170413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725950" y="5314343"/>
            <a:ext cx="1285728" cy="537567"/>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marL="342900" indent="-342900" algn="ctr">
              <a:defRPr/>
            </a:pPr>
            <a:r>
              <a:rPr lang="ja-JP" altLang="en-US" sz="1200" dirty="0">
                <a:latin typeface="Meiryo UI" panose="020B0604030504040204" pitchFamily="50" charset="-128"/>
                <a:ea typeface="Meiryo UI" panose="020B0604030504040204" pitchFamily="50" charset="-128"/>
              </a:rPr>
              <a:t>出版者</a:t>
            </a:r>
            <a:endParaRPr lang="en-US" altLang="ja-JP" sz="1200" dirty="0">
              <a:latin typeface="Meiryo UI" panose="020B0604030504040204" pitchFamily="50" charset="-128"/>
              <a:ea typeface="Meiryo UI" panose="020B0604030504040204" pitchFamily="50" charset="-128"/>
            </a:endParaRPr>
          </a:p>
          <a:p>
            <a:pPr marL="342900" indent="-342900" algn="ctr">
              <a:defRPr/>
            </a:pPr>
            <a:endParaRPr lang="ja-JP" altLang="en-US" sz="1200" dirty="0">
              <a:latin typeface="Meiryo UI" panose="020B0604030504040204" pitchFamily="50" charset="-128"/>
              <a:ea typeface="Meiryo UI" panose="020B0604030504040204" pitchFamily="50" charset="-128"/>
            </a:endParaRPr>
          </a:p>
        </p:txBody>
      </p:sp>
      <p:sp>
        <p:nvSpPr>
          <p:cNvPr id="47" name="左矢印 46"/>
          <p:cNvSpPr/>
          <p:nvPr/>
        </p:nvSpPr>
        <p:spPr>
          <a:xfrm rot="5400000">
            <a:off x="763029" y="4727057"/>
            <a:ext cx="550050" cy="20200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8" name="左右矢印 47"/>
          <p:cNvSpPr/>
          <p:nvPr/>
        </p:nvSpPr>
        <p:spPr>
          <a:xfrm>
            <a:off x="2017336" y="5231274"/>
            <a:ext cx="611802" cy="219620"/>
          </a:xfrm>
          <a:prstGeom prst="leftRightArrow">
            <a:avLst>
              <a:gd name="adj1" fmla="val 50000"/>
              <a:gd name="adj2" fmla="val 731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49" name="左矢印 48"/>
          <p:cNvSpPr/>
          <p:nvPr/>
        </p:nvSpPr>
        <p:spPr>
          <a:xfrm rot="5400000">
            <a:off x="2649214" y="2935291"/>
            <a:ext cx="512964" cy="39596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0" name="正方形/長方形 49"/>
          <p:cNvSpPr/>
          <p:nvPr/>
        </p:nvSpPr>
        <p:spPr>
          <a:xfrm>
            <a:off x="3134413" y="2902737"/>
            <a:ext cx="1339374" cy="430887"/>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⑤配信・流通機能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（電子書籍配信）</a:t>
            </a:r>
            <a:endParaRPr lang="en-US" altLang="ja-JP" sz="1100" dirty="0">
              <a:latin typeface="Meiryo UI" panose="020B0604030504040204" pitchFamily="50" charset="-128"/>
              <a:ea typeface="Meiryo UI" panose="020B0604030504040204" pitchFamily="50" charset="-128"/>
            </a:endParaRPr>
          </a:p>
        </p:txBody>
      </p:sp>
      <p:sp>
        <p:nvSpPr>
          <p:cNvPr id="51" name="フローチャート : 磁気ディスク 13"/>
          <p:cNvSpPr/>
          <p:nvPr/>
        </p:nvSpPr>
        <p:spPr>
          <a:xfrm>
            <a:off x="5430836" y="5792058"/>
            <a:ext cx="1498844" cy="608518"/>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恒久保存用アーカイブ</a:t>
            </a:r>
          </a:p>
        </p:txBody>
      </p:sp>
      <p:sp>
        <p:nvSpPr>
          <p:cNvPr id="52" name="フローチャート : 磁気ディスク 53"/>
          <p:cNvSpPr/>
          <p:nvPr/>
        </p:nvSpPr>
        <p:spPr>
          <a:xfrm>
            <a:off x="3577134" y="6133682"/>
            <a:ext cx="1069370" cy="481232"/>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53" name="フローチャート : 磁気ディスク 13"/>
          <p:cNvSpPr/>
          <p:nvPr/>
        </p:nvSpPr>
        <p:spPr>
          <a:xfrm>
            <a:off x="2332562" y="3515586"/>
            <a:ext cx="1312000" cy="452790"/>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提供用コンテンツ</a:t>
            </a:r>
          </a:p>
        </p:txBody>
      </p:sp>
      <p:sp>
        <p:nvSpPr>
          <p:cNvPr id="54" name="正方形/長方形 53"/>
          <p:cNvSpPr/>
          <p:nvPr/>
        </p:nvSpPr>
        <p:spPr>
          <a:xfrm>
            <a:off x="4608135" y="3971581"/>
            <a:ext cx="1624828" cy="600164"/>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②収集機能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（オンライン資料の収集）</a:t>
            </a:r>
          </a:p>
        </p:txBody>
      </p:sp>
      <p:sp>
        <p:nvSpPr>
          <p:cNvPr id="55" name="フローチャート : 磁気ディスク 53"/>
          <p:cNvSpPr/>
          <p:nvPr/>
        </p:nvSpPr>
        <p:spPr>
          <a:xfrm>
            <a:off x="6278913" y="3546395"/>
            <a:ext cx="1402488" cy="461226"/>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書誌情報・所在情報</a:t>
            </a:r>
            <a:endParaRPr lang="en-US" altLang="ja-JP" sz="1100" dirty="0">
              <a:latin typeface="Meiryo UI" panose="020B0604030504040204" pitchFamily="50" charset="-128"/>
              <a:ea typeface="Meiryo UI" panose="020B0604030504040204" pitchFamily="50" charset="-128"/>
            </a:endParaRPr>
          </a:p>
        </p:txBody>
      </p:sp>
      <p:sp>
        <p:nvSpPr>
          <p:cNvPr id="56" name="曲折矢印 55"/>
          <p:cNvSpPr/>
          <p:nvPr/>
        </p:nvSpPr>
        <p:spPr>
          <a:xfrm flipH="1" flipV="1">
            <a:off x="4545354" y="3981736"/>
            <a:ext cx="3031792" cy="2558854"/>
          </a:xfrm>
          <a:prstGeom prst="bentArrow">
            <a:avLst>
              <a:gd name="adj1" fmla="val 1914"/>
              <a:gd name="adj2" fmla="val 5441"/>
              <a:gd name="adj3" fmla="val 5189"/>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5149582" y="1910478"/>
            <a:ext cx="731502" cy="2539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ctr">
              <a:defRPr/>
            </a:pPr>
            <a:r>
              <a:rPr lang="ja-JP" altLang="en-US" sz="1050" dirty="0" smtClean="0">
                <a:latin typeface="Meiryo UI" panose="020B0604030504040204" pitchFamily="50" charset="-128"/>
                <a:ea typeface="Meiryo UI" panose="020B0604030504040204" pitchFamily="50" charset="-128"/>
              </a:rPr>
              <a:t>絶版</a:t>
            </a:r>
            <a:r>
              <a:rPr lang="ja-JP" altLang="en-US" sz="1050" dirty="0">
                <a:latin typeface="Meiryo UI" panose="020B0604030504040204" pitchFamily="50" charset="-128"/>
                <a:ea typeface="Meiryo UI" panose="020B0604030504040204" pitchFamily="50" charset="-128"/>
              </a:rPr>
              <a:t>資料</a:t>
            </a:r>
          </a:p>
        </p:txBody>
      </p:sp>
      <p:sp>
        <p:nvSpPr>
          <p:cNvPr id="61" name="曲折矢印 60"/>
          <p:cNvSpPr/>
          <p:nvPr/>
        </p:nvSpPr>
        <p:spPr>
          <a:xfrm flipH="1">
            <a:off x="4495458" y="3339640"/>
            <a:ext cx="1136492" cy="1825846"/>
          </a:xfrm>
          <a:prstGeom prst="bentArrow">
            <a:avLst>
              <a:gd name="adj1" fmla="val 5594"/>
              <a:gd name="adj2" fmla="val 11750"/>
              <a:gd name="adj3" fmla="val 939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2441749" y="1956836"/>
            <a:ext cx="731502" cy="2539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ctr">
              <a:defRPr/>
            </a:pPr>
            <a:r>
              <a:rPr lang="ja-JP" altLang="en-US" sz="1050" dirty="0">
                <a:latin typeface="Meiryo UI" panose="020B0604030504040204" pitchFamily="50" charset="-128"/>
                <a:ea typeface="Meiryo UI" panose="020B0604030504040204" pitchFamily="50" charset="-128"/>
              </a:rPr>
              <a:t>電子書籍</a:t>
            </a:r>
          </a:p>
        </p:txBody>
      </p:sp>
      <p:sp>
        <p:nvSpPr>
          <p:cNvPr id="63" name="左矢印 62"/>
          <p:cNvSpPr/>
          <p:nvPr/>
        </p:nvSpPr>
        <p:spPr>
          <a:xfrm rot="10800000">
            <a:off x="4804809" y="1360848"/>
            <a:ext cx="425878" cy="30166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5" name="曲折矢印 64"/>
          <p:cNvSpPr/>
          <p:nvPr/>
        </p:nvSpPr>
        <p:spPr>
          <a:xfrm rot="16200000">
            <a:off x="3644645" y="2029263"/>
            <a:ext cx="188744" cy="5178454"/>
          </a:xfrm>
          <a:prstGeom prst="bentArrow">
            <a:avLst>
              <a:gd name="adj1" fmla="val 32201"/>
              <a:gd name="adj2" fmla="val 50000"/>
              <a:gd name="adj3" fmla="val 44955"/>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
        <p:nvSpPr>
          <p:cNvPr id="67" name="左矢印 66"/>
          <p:cNvSpPr/>
          <p:nvPr/>
        </p:nvSpPr>
        <p:spPr>
          <a:xfrm rot="10800000">
            <a:off x="1885547" y="4147368"/>
            <a:ext cx="341996" cy="162372"/>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59" name="円/楕円 58"/>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p:cNvSpPr/>
          <p:nvPr/>
        </p:nvSpPr>
        <p:spPr>
          <a:xfrm>
            <a:off x="3886200" y="2276444"/>
            <a:ext cx="2792710" cy="2616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r>
              <a:rPr lang="ja-JP" altLang="en-US" sz="1100" dirty="0" smtClean="0">
                <a:latin typeface="Meiryo UI" panose="020B0604030504040204" pitchFamily="50" charset="-128"/>
                <a:ea typeface="Meiryo UI" panose="020B0604030504040204" pitchFamily="50" charset="-128"/>
              </a:rPr>
              <a:t>⑤配信・流通機能（</a:t>
            </a:r>
            <a:r>
              <a:rPr lang="ja-JP" altLang="en-US" sz="1100" dirty="0">
                <a:latin typeface="Meiryo UI" panose="020B0604030504040204" pitchFamily="50" charset="-128"/>
                <a:ea typeface="Meiryo UI" panose="020B0604030504040204" pitchFamily="50" charset="-128"/>
              </a:rPr>
              <a:t>所在</a:t>
            </a:r>
            <a:r>
              <a:rPr lang="ja-JP" altLang="en-US" sz="1100" dirty="0" smtClean="0">
                <a:latin typeface="Meiryo UI" panose="020B0604030504040204" pitchFamily="50" charset="-128"/>
                <a:ea typeface="Meiryo UI" panose="020B0604030504040204" pitchFamily="50" charset="-128"/>
              </a:rPr>
              <a:t>情報）</a:t>
            </a:r>
            <a:endParaRPr lang="en-US" altLang="ja-JP" sz="1100" dirty="0">
              <a:latin typeface="Meiryo UI" panose="020B0604030504040204" pitchFamily="50" charset="-128"/>
              <a:ea typeface="Meiryo UI" panose="020B0604030504040204" pitchFamily="50" charset="-128"/>
            </a:endParaRPr>
          </a:p>
        </p:txBody>
      </p:sp>
      <p:sp>
        <p:nvSpPr>
          <p:cNvPr id="64" name="左矢印 63"/>
          <p:cNvSpPr/>
          <p:nvPr/>
        </p:nvSpPr>
        <p:spPr>
          <a:xfrm rot="5400000">
            <a:off x="4117706" y="1123934"/>
            <a:ext cx="357361" cy="1734548"/>
          </a:xfrm>
          <a:prstGeom prst="leftArrow">
            <a:avLst>
              <a:gd name="adj1" fmla="val 50000"/>
              <a:gd name="adj2" fmla="val 5688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latin typeface="Meiryo UI" panose="020B0604030504040204" pitchFamily="50" charset="-128"/>
              <a:ea typeface="Meiryo UI" panose="020B0604030504040204" pitchFamily="50" charset="-128"/>
            </a:endParaRPr>
          </a:p>
        </p:txBody>
      </p:sp>
      <p:sp>
        <p:nvSpPr>
          <p:cNvPr id="69" name="正方形/長方形 68"/>
          <p:cNvSpPr/>
          <p:nvPr/>
        </p:nvSpPr>
        <p:spPr>
          <a:xfrm>
            <a:off x="3891205" y="1908279"/>
            <a:ext cx="748923" cy="261610"/>
          </a:xfrm>
          <a:prstGeom prst="rect">
            <a:avLst/>
          </a:prstGeom>
        </p:spPr>
        <p:txBody>
          <a:bodyPr wrap="none">
            <a:spAutoFit/>
          </a:bodyPr>
          <a:lstStyle/>
          <a:p>
            <a:pPr marL="342900" indent="-342900" algn="ctr">
              <a:defRPr/>
            </a:pPr>
            <a:r>
              <a:rPr lang="ja-JP" altLang="en-US" sz="1050" dirty="0" smtClean="0">
                <a:solidFill>
                  <a:schemeClr val="bg1"/>
                </a:solidFill>
                <a:latin typeface="Meiryo UI" panose="020B0604030504040204" pitchFamily="50" charset="-128"/>
                <a:ea typeface="Meiryo UI" panose="020B0604030504040204" pitchFamily="50" charset="-128"/>
              </a:rPr>
              <a:t>所在情報</a:t>
            </a:r>
            <a:endParaRPr lang="ja-JP" altLang="en-US" sz="1050" dirty="0">
              <a:solidFill>
                <a:schemeClr val="bg1"/>
              </a:solidFill>
              <a:latin typeface="Meiryo UI" panose="020B0604030504040204" pitchFamily="50" charset="-128"/>
              <a:ea typeface="Meiryo UI" panose="020B0604030504040204" pitchFamily="50" charset="-128"/>
            </a:endParaRPr>
          </a:p>
        </p:txBody>
      </p:sp>
      <p:sp>
        <p:nvSpPr>
          <p:cNvPr id="68" name="左矢印 67"/>
          <p:cNvSpPr/>
          <p:nvPr/>
        </p:nvSpPr>
        <p:spPr>
          <a:xfrm rot="10800000">
            <a:off x="4142113" y="4193541"/>
            <a:ext cx="407288" cy="19109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0" name="左矢印 69"/>
          <p:cNvSpPr/>
          <p:nvPr/>
        </p:nvSpPr>
        <p:spPr>
          <a:xfrm rot="7835224">
            <a:off x="4231826" y="4835197"/>
            <a:ext cx="832834" cy="21341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1" name="左矢印 70"/>
          <p:cNvSpPr/>
          <p:nvPr/>
        </p:nvSpPr>
        <p:spPr>
          <a:xfrm rot="16200000">
            <a:off x="3483204" y="4042257"/>
            <a:ext cx="1443506" cy="132924"/>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矢印 57"/>
          <p:cNvSpPr/>
          <p:nvPr/>
        </p:nvSpPr>
        <p:spPr>
          <a:xfrm rot="16200000" flipH="1" flipV="1">
            <a:off x="3130373" y="3944684"/>
            <a:ext cx="2603754" cy="112296"/>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2" name="曲折矢印 71"/>
          <p:cNvSpPr/>
          <p:nvPr/>
        </p:nvSpPr>
        <p:spPr>
          <a:xfrm flipH="1">
            <a:off x="6795234" y="2334510"/>
            <a:ext cx="808634" cy="1184246"/>
          </a:xfrm>
          <a:prstGeom prst="bentArrow">
            <a:avLst>
              <a:gd name="adj1" fmla="val 4699"/>
              <a:gd name="adj2" fmla="val 8923"/>
              <a:gd name="adj3" fmla="val 5189"/>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4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0022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ja-JP" altLang="en-US" sz="5400" dirty="0" smtClean="0"/>
              <a:t>文化情報資産のナショナルアーカイブの構築に向けて</a:t>
            </a:r>
            <a:endParaRPr kumimoji="1" lang="ja-JP" altLang="en-US" sz="5400" dirty="0">
              <a:latin typeface="HG丸ｺﾞｼｯｸM-PRO" pitchFamily="50" charset="-128"/>
              <a:ea typeface="HG丸ｺﾞｼｯｸM-PRO" pitchFamily="50" charset="-128"/>
            </a:endParaRPr>
          </a:p>
        </p:txBody>
      </p:sp>
      <p:sp>
        <p:nvSpPr>
          <p:cNvPr id="3" name="テキスト プレースホルダー 2"/>
          <p:cNvSpPr>
            <a:spLocks noGrp="1"/>
          </p:cNvSpPr>
          <p:nvPr>
            <p:ph type="body" idx="1"/>
          </p:nvPr>
        </p:nvSpPr>
        <p:spPr/>
        <p:style>
          <a:lnRef idx="0">
            <a:schemeClr val="accent1"/>
          </a:lnRef>
          <a:fillRef idx="3">
            <a:schemeClr val="accent1"/>
          </a:fillRef>
          <a:effectRef idx="3">
            <a:schemeClr val="accent1"/>
          </a:effectRef>
          <a:fontRef idx="minor">
            <a:schemeClr val="lt1"/>
          </a:fontRef>
        </p:style>
        <p:txBody>
          <a:bodyPr/>
          <a:lstStyle/>
          <a:p>
            <a:endParaRPr kumimoji="1" lang="ja-JP" altLang="en-US" dirty="0">
              <a:solidFill>
                <a:schemeClr val="bg1"/>
              </a:solidFill>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6" name="円/楕円 5"/>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390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フローチャート : 磁気ディスク 36"/>
          <p:cNvSpPr/>
          <p:nvPr/>
        </p:nvSpPr>
        <p:spPr>
          <a:xfrm>
            <a:off x="5231904" y="911439"/>
            <a:ext cx="5472608" cy="4320480"/>
          </a:xfrm>
          <a:prstGeom prst="flowChartMagneticDisk">
            <a:avLst/>
          </a:prstGeom>
          <a:solidFill>
            <a:schemeClr val="tx2">
              <a:lumMod val="20000"/>
              <a:lumOff val="80000"/>
            </a:schemeClr>
          </a:solidFill>
        </p:spPr>
        <p:style>
          <a:lnRef idx="1">
            <a:schemeClr val="accent5"/>
          </a:lnRef>
          <a:fillRef idx="3">
            <a:schemeClr val="accent5"/>
          </a:fillRef>
          <a:effectRef idx="2">
            <a:schemeClr val="accent5"/>
          </a:effectRef>
          <a:fontRef idx="minor">
            <a:schemeClr val="lt1"/>
          </a:fontRef>
        </p:style>
        <p:txBody>
          <a:bodyPr wrap="square" rtlCol="0" anchor="t">
            <a:noAutofit/>
          </a:bodyPr>
          <a:lstStyle/>
          <a:p>
            <a:pPr algn="ctr"/>
            <a:endParaRPr lang="ja-JP" altLang="en-US" sz="1100" dirty="0">
              <a:latin typeface="Meiryo UI" panose="020B0604030504040204" pitchFamily="50" charset="-128"/>
              <a:ea typeface="Meiryo UI" panose="020B0604030504040204" pitchFamily="50" charset="-128"/>
            </a:endParaRPr>
          </a:p>
        </p:txBody>
      </p:sp>
      <p:sp>
        <p:nvSpPr>
          <p:cNvPr id="35" name="フローチャート : 磁気ディスク 34"/>
          <p:cNvSpPr/>
          <p:nvPr/>
        </p:nvSpPr>
        <p:spPr>
          <a:xfrm>
            <a:off x="1381855" y="1055455"/>
            <a:ext cx="3778041" cy="4176464"/>
          </a:xfrm>
          <a:prstGeom prst="flowChartMagneticDisk">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wrap="square" rtlCol="0" anchor="t">
            <a:noAutofit/>
          </a:bodyPr>
          <a:lstStyle/>
          <a:p>
            <a:pPr algn="ctr"/>
            <a:endParaRPr lang="ja-JP" altLang="en-US"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37067" y="11457"/>
            <a:ext cx="11927821" cy="928670"/>
          </a:xfrm>
        </p:spPr>
        <p:txBody>
          <a:bodyPr>
            <a:noAutofit/>
          </a:bodyPr>
          <a:lstStyle/>
          <a:p>
            <a:r>
              <a:rPr lang="ja-JP" altLang="en-US" sz="3600" dirty="0" smtClean="0"/>
              <a:t>電子</a:t>
            </a:r>
            <a:r>
              <a:rPr lang="ja-JP" altLang="en-US" sz="3600" dirty="0"/>
              <a:t>書籍・文化財の各ナショナルアーカイブ</a:t>
            </a:r>
            <a:r>
              <a:rPr lang="ja-JP" altLang="en-US" sz="3600" dirty="0" smtClean="0"/>
              <a:t>構想の</a:t>
            </a:r>
            <a:r>
              <a:rPr lang="ja-JP" altLang="en-US" sz="3600" dirty="0"/>
              <a:t>カバレージ</a:t>
            </a:r>
          </a:p>
        </p:txBody>
      </p:sp>
      <p:sp>
        <p:nvSpPr>
          <p:cNvPr id="8" name="フローチャート : 磁気ディスク 7"/>
          <p:cNvSpPr/>
          <p:nvPr/>
        </p:nvSpPr>
        <p:spPr>
          <a:xfrm>
            <a:off x="2783632" y="2639631"/>
            <a:ext cx="4104456" cy="2448272"/>
          </a:xfrm>
          <a:prstGeom prst="flowChartMagneticDisk">
            <a:avLst/>
          </a:prstGeom>
          <a:solidFill>
            <a:schemeClr val="accent2">
              <a:lumMod val="60000"/>
              <a:lumOff val="40000"/>
              <a:alpha val="36000"/>
            </a:schemeClr>
          </a:solidFill>
        </p:spPr>
        <p:style>
          <a:lnRef idx="1">
            <a:schemeClr val="accent2"/>
          </a:lnRef>
          <a:fillRef idx="2">
            <a:schemeClr val="accent2"/>
          </a:fillRef>
          <a:effectRef idx="1">
            <a:schemeClr val="accent2"/>
          </a:effectRef>
          <a:fontRef idx="minor">
            <a:schemeClr val="dk1"/>
          </a:fontRef>
        </p:style>
        <p:txBody>
          <a:bodyPr wrap="square" rtlCol="0" anchor="t">
            <a:noAutofit/>
          </a:bodyPr>
          <a:lstStyle/>
          <a:p>
            <a:pPr algn="ctr"/>
            <a:endParaRPr lang="ja-JP" altLang="en-US" sz="1100" dirty="0">
              <a:latin typeface="Meiryo UI" panose="020B0604030504040204" pitchFamily="50" charset="-128"/>
              <a:ea typeface="Meiryo UI" panose="020B0604030504040204" pitchFamily="50" charset="-128"/>
            </a:endParaRPr>
          </a:p>
        </p:txBody>
      </p:sp>
      <p:sp>
        <p:nvSpPr>
          <p:cNvPr id="9" name="フローチャート : 磁気ディスク 8"/>
          <p:cNvSpPr/>
          <p:nvPr/>
        </p:nvSpPr>
        <p:spPr>
          <a:xfrm>
            <a:off x="1847528" y="4779546"/>
            <a:ext cx="1872208" cy="648072"/>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ltLang="ja-JP" sz="8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権利情報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データベース</a:t>
            </a:r>
          </a:p>
        </p:txBody>
      </p:sp>
      <p:sp>
        <p:nvSpPr>
          <p:cNvPr id="11" name="フローチャート : 磁気ディスク 10"/>
          <p:cNvSpPr/>
          <p:nvPr/>
        </p:nvSpPr>
        <p:spPr>
          <a:xfrm>
            <a:off x="7680176" y="2999671"/>
            <a:ext cx="972616"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博物館</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美術館</a:t>
            </a:r>
          </a:p>
        </p:txBody>
      </p:sp>
      <p:sp>
        <p:nvSpPr>
          <p:cNvPr id="12" name="フローチャート : 磁気ディスク 11"/>
          <p:cNvSpPr/>
          <p:nvPr/>
        </p:nvSpPr>
        <p:spPr>
          <a:xfrm>
            <a:off x="6384032" y="2999671"/>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公共図書館</a:t>
            </a:r>
            <a:endParaRPr lang="en-US" altLang="ja-JP" sz="1100" dirty="0">
              <a:latin typeface="Meiryo UI" panose="020B0604030504040204" pitchFamily="50" charset="-128"/>
              <a:ea typeface="Meiryo UI" panose="020B0604030504040204" pitchFamily="50" charset="-128"/>
            </a:endParaRPr>
          </a:p>
        </p:txBody>
      </p:sp>
      <p:sp>
        <p:nvSpPr>
          <p:cNvPr id="13" name="フローチャート : 磁気ディスク 12"/>
          <p:cNvSpPr/>
          <p:nvPr/>
        </p:nvSpPr>
        <p:spPr>
          <a:xfrm>
            <a:off x="4151784" y="3647743"/>
            <a:ext cx="936104" cy="648072"/>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ja-JP" sz="1100" dirty="0">
                <a:latin typeface="Meiryo UI" panose="020B0604030504040204" pitchFamily="50" charset="-128"/>
                <a:ea typeface="Meiryo UI" panose="020B0604030504040204" pitchFamily="50" charset="-128"/>
              </a:rPr>
              <a:t>NDL</a:t>
            </a:r>
            <a:r>
              <a:rPr lang="ja-JP" altLang="en-US" sz="1100" dirty="0">
                <a:latin typeface="Meiryo UI" panose="020B0604030504040204" pitchFamily="50" charset="-128"/>
                <a:ea typeface="Meiryo UI" panose="020B0604030504040204" pitchFamily="50" charset="-128"/>
              </a:rPr>
              <a:t>デジタル化資料</a:t>
            </a:r>
            <a:endParaRPr lang="en-US" altLang="ja-JP" sz="1100" dirty="0">
              <a:latin typeface="Meiryo UI" panose="020B0604030504040204" pitchFamily="50" charset="-128"/>
              <a:ea typeface="Meiryo UI" panose="020B0604030504040204" pitchFamily="50" charset="-128"/>
            </a:endParaRPr>
          </a:p>
        </p:txBody>
      </p:sp>
      <p:sp>
        <p:nvSpPr>
          <p:cNvPr id="14" name="フローチャート : 磁気ディスク 13"/>
          <p:cNvSpPr/>
          <p:nvPr/>
        </p:nvSpPr>
        <p:spPr>
          <a:xfrm>
            <a:off x="5303912" y="3431719"/>
            <a:ext cx="1008112" cy="864096"/>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ウェブサイト情報</a:t>
            </a:r>
            <a:endParaRPr lang="en-US" altLang="ja-JP" sz="1100" dirty="0">
              <a:latin typeface="Meiryo UI" panose="020B0604030504040204" pitchFamily="50" charset="-128"/>
              <a:ea typeface="Meiryo UI" panose="020B0604030504040204" pitchFamily="50" charset="-128"/>
            </a:endParaRPr>
          </a:p>
        </p:txBody>
      </p:sp>
      <p:sp>
        <p:nvSpPr>
          <p:cNvPr id="15" name="フローチャート : 磁気ディスク 14"/>
          <p:cNvSpPr/>
          <p:nvPr/>
        </p:nvSpPr>
        <p:spPr>
          <a:xfrm>
            <a:off x="2927648" y="3647743"/>
            <a:ext cx="1152128" cy="792088"/>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収集オンライン資料</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電子雑誌</a:t>
            </a:r>
            <a:endParaRPr lang="en-US" altLang="ja-JP" sz="1100" dirty="0">
              <a:latin typeface="Meiryo UI" panose="020B0604030504040204" pitchFamily="50" charset="-128"/>
              <a:ea typeface="Meiryo UI" panose="020B0604030504040204" pitchFamily="50" charset="-128"/>
            </a:endParaRPr>
          </a:p>
        </p:txBody>
      </p:sp>
      <p:sp>
        <p:nvSpPr>
          <p:cNvPr id="16" name="フローチャート : 磁気ディスク 15"/>
          <p:cNvSpPr/>
          <p:nvPr/>
        </p:nvSpPr>
        <p:spPr>
          <a:xfrm>
            <a:off x="8760296" y="2999671"/>
            <a:ext cx="936104"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公文書館</a:t>
            </a:r>
          </a:p>
        </p:txBody>
      </p:sp>
      <p:sp>
        <p:nvSpPr>
          <p:cNvPr id="26" name="フローチャート : 磁気ディスク 25"/>
          <p:cNvSpPr/>
          <p:nvPr/>
        </p:nvSpPr>
        <p:spPr>
          <a:xfrm>
            <a:off x="6384032" y="3719751"/>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大学図書館</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研究機関</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教育機関</a:t>
            </a:r>
            <a:endParaRPr lang="en-US" altLang="ja-JP" sz="1100" dirty="0">
              <a:latin typeface="Meiryo UI" panose="020B0604030504040204" pitchFamily="50" charset="-128"/>
              <a:ea typeface="Meiryo UI" panose="020B0604030504040204" pitchFamily="50" charset="-128"/>
            </a:endParaRPr>
          </a:p>
        </p:txBody>
      </p:sp>
      <p:sp>
        <p:nvSpPr>
          <p:cNvPr id="27" name="フローチャート : 磁気ディスク 26"/>
          <p:cNvSpPr/>
          <p:nvPr/>
        </p:nvSpPr>
        <p:spPr>
          <a:xfrm>
            <a:off x="8904312" y="3804822"/>
            <a:ext cx="1008112"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寺社・仏閣</a:t>
            </a:r>
            <a:endParaRPr lang="en-US" altLang="ja-JP" sz="1100" dirty="0">
              <a:latin typeface="Meiryo UI" panose="020B0604030504040204" pitchFamily="50" charset="-128"/>
              <a:ea typeface="Meiryo UI" panose="020B0604030504040204" pitchFamily="50" charset="-128"/>
            </a:endParaRPr>
          </a:p>
        </p:txBody>
      </p:sp>
      <p:sp>
        <p:nvSpPr>
          <p:cNvPr id="28" name="フローチャート : 磁気ディスク 27"/>
          <p:cNvSpPr/>
          <p:nvPr/>
        </p:nvSpPr>
        <p:spPr>
          <a:xfrm>
            <a:off x="7703096" y="3832888"/>
            <a:ext cx="1057200"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民間企業</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個人サイト</a:t>
            </a:r>
          </a:p>
        </p:txBody>
      </p:sp>
      <p:sp>
        <p:nvSpPr>
          <p:cNvPr id="29" name="フローチャート : 磁気ディスク 28"/>
          <p:cNvSpPr/>
          <p:nvPr/>
        </p:nvSpPr>
        <p:spPr>
          <a:xfrm>
            <a:off x="1775520" y="3647743"/>
            <a:ext cx="936104" cy="792088"/>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出版社</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・電子書籍</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・電子雑誌</a:t>
            </a:r>
          </a:p>
        </p:txBody>
      </p:sp>
      <p:sp>
        <p:nvSpPr>
          <p:cNvPr id="38" name="正方形/長方形 37"/>
          <p:cNvSpPr/>
          <p:nvPr/>
        </p:nvSpPr>
        <p:spPr>
          <a:xfrm>
            <a:off x="2894023" y="2999672"/>
            <a:ext cx="3353803" cy="646331"/>
          </a:xfrm>
          <a:prstGeom prst="rect">
            <a:avLst/>
          </a:prstGeom>
        </p:spPr>
        <p:txBody>
          <a:bodyPr wrap="none">
            <a:spAutoFit/>
          </a:bodyPr>
          <a:lstStyle/>
          <a:p>
            <a:pPr algn="ctr"/>
            <a:r>
              <a:rPr lang="en-US" altLang="ja-JP" b="1" dirty="0">
                <a:latin typeface="Meiryo UI" panose="020B0604030504040204" pitchFamily="50" charset="-128"/>
                <a:ea typeface="Meiryo UI" panose="020B0604030504040204" pitchFamily="50" charset="-128"/>
              </a:rPr>
              <a:t>NDL</a:t>
            </a:r>
            <a:r>
              <a:rPr lang="ja-JP" altLang="en-US" b="1" dirty="0">
                <a:latin typeface="Meiryo UI" panose="020B0604030504040204" pitchFamily="50" charset="-128"/>
                <a:ea typeface="Meiryo UI" panose="020B0604030504040204" pitchFamily="50" charset="-128"/>
              </a:rPr>
              <a:t>デジタルアーカイブ（現行）</a:t>
            </a:r>
            <a:endParaRPr lang="en-US" altLang="ja-JP" b="1" dirty="0">
              <a:latin typeface="Meiryo UI" panose="020B0604030504040204" pitchFamily="50" charset="-128"/>
              <a:ea typeface="Meiryo UI" panose="020B0604030504040204" pitchFamily="50" charset="-128"/>
            </a:endParaRPr>
          </a:p>
          <a:p>
            <a:pPr algn="ctr"/>
            <a:endParaRPr lang="ja-JP" altLang="en-US" dirty="0">
              <a:latin typeface="Meiryo UI" panose="020B0604030504040204" pitchFamily="50" charset="-128"/>
              <a:ea typeface="Meiryo UI" panose="020B0604030504040204" pitchFamily="50" charset="-128"/>
            </a:endParaRPr>
          </a:p>
        </p:txBody>
      </p:sp>
      <p:sp>
        <p:nvSpPr>
          <p:cNvPr id="39" name="正方形/長方形 38"/>
          <p:cNvSpPr/>
          <p:nvPr/>
        </p:nvSpPr>
        <p:spPr>
          <a:xfrm>
            <a:off x="1789278" y="1631520"/>
            <a:ext cx="2518638" cy="646331"/>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電子書籍の</a:t>
            </a:r>
            <a:endParaRPr lang="en-US" altLang="ja-JP" b="1" dirty="0">
              <a:latin typeface="Meiryo UI" panose="020B0604030504040204" pitchFamily="50" charset="-128"/>
              <a:ea typeface="Meiryo UI" panose="020B0604030504040204" pitchFamily="50" charset="-128"/>
            </a:endParaRPr>
          </a:p>
          <a:p>
            <a:pPr algn="ctr"/>
            <a:r>
              <a:rPr lang="ja-JP" altLang="en-US" b="1" dirty="0">
                <a:latin typeface="Meiryo UI" panose="020B0604030504040204" pitchFamily="50" charset="-128"/>
                <a:ea typeface="Meiryo UI" panose="020B0604030504040204" pitchFamily="50" charset="-128"/>
              </a:rPr>
              <a:t>ナショナルアーカイブ構想</a:t>
            </a:r>
            <a:endParaRPr lang="en-US" altLang="ja-JP" b="1" dirty="0">
              <a:latin typeface="Meiryo UI" panose="020B0604030504040204" pitchFamily="50" charset="-128"/>
              <a:ea typeface="Meiryo UI" panose="020B0604030504040204" pitchFamily="50" charset="-128"/>
            </a:endParaRPr>
          </a:p>
        </p:txBody>
      </p:sp>
      <p:sp>
        <p:nvSpPr>
          <p:cNvPr id="41" name="正方形/長方形 40"/>
          <p:cNvSpPr/>
          <p:nvPr/>
        </p:nvSpPr>
        <p:spPr>
          <a:xfrm>
            <a:off x="6106255" y="1991559"/>
            <a:ext cx="3422732" cy="369332"/>
          </a:xfrm>
          <a:prstGeom prst="rect">
            <a:avLst/>
          </a:prstGeom>
        </p:spPr>
        <p:txBody>
          <a:bodyPr wrap="none">
            <a:spAutoFit/>
          </a:bodyPr>
          <a:lstStyle/>
          <a:p>
            <a:pPr algn="ctr"/>
            <a:r>
              <a:rPr lang="ja-JP" altLang="en-US" b="1" dirty="0">
                <a:latin typeface="Meiryo UI" panose="020B0604030504040204" pitchFamily="50" charset="-128"/>
                <a:ea typeface="Meiryo UI" panose="020B0604030504040204" pitchFamily="50" charset="-128"/>
              </a:rPr>
              <a:t>文化財のナショナルアーカイブ構想</a:t>
            </a:r>
            <a:endParaRPr lang="en-US" altLang="ja-JP" b="1" dirty="0">
              <a:latin typeface="Meiryo UI" panose="020B0604030504040204" pitchFamily="50" charset="-128"/>
              <a:ea typeface="Meiryo UI" panose="020B0604030504040204" pitchFamily="50" charset="-128"/>
            </a:endParaRPr>
          </a:p>
        </p:txBody>
      </p:sp>
      <p:sp>
        <p:nvSpPr>
          <p:cNvPr id="43" name="フローチャート : 磁気ディスク 42"/>
          <p:cNvSpPr/>
          <p:nvPr/>
        </p:nvSpPr>
        <p:spPr>
          <a:xfrm>
            <a:off x="967409" y="5591959"/>
            <a:ext cx="10084904" cy="1008112"/>
          </a:xfrm>
          <a:prstGeom prst="flowChartMagneticDisk">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ja-JP" altLang="en-US" sz="1100" dirty="0">
              <a:latin typeface="Meiryo UI" panose="020B0604030504040204" pitchFamily="50" charset="-128"/>
              <a:ea typeface="Meiryo UI" panose="020B0604030504040204" pitchFamily="50" charset="-128"/>
            </a:endParaRPr>
          </a:p>
        </p:txBody>
      </p:sp>
      <p:sp>
        <p:nvSpPr>
          <p:cNvPr id="44" name="正方形/長方形 43"/>
          <p:cNvSpPr/>
          <p:nvPr/>
        </p:nvSpPr>
        <p:spPr>
          <a:xfrm>
            <a:off x="5015880" y="5591959"/>
            <a:ext cx="133882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ja-JP" altLang="en-US" dirty="0">
                <a:latin typeface="Meiryo UI" panose="020B0604030504040204" pitchFamily="50" charset="-128"/>
                <a:ea typeface="Meiryo UI" panose="020B0604030504040204" pitchFamily="50" charset="-128"/>
              </a:rPr>
              <a:t>文化的資産</a:t>
            </a:r>
          </a:p>
        </p:txBody>
      </p:sp>
      <p:sp>
        <p:nvSpPr>
          <p:cNvPr id="45" name="フローチャート : 磁気ディスク 44"/>
          <p:cNvSpPr/>
          <p:nvPr/>
        </p:nvSpPr>
        <p:spPr>
          <a:xfrm>
            <a:off x="1991544" y="5879991"/>
            <a:ext cx="936104" cy="648072"/>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刊行物</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記録文書</a:t>
            </a:r>
            <a:endParaRPr lang="en-US" altLang="ja-JP" sz="1100" dirty="0">
              <a:latin typeface="Meiryo UI" panose="020B0604030504040204" pitchFamily="50" charset="-128"/>
              <a:ea typeface="Meiryo UI" panose="020B0604030504040204" pitchFamily="50" charset="-128"/>
            </a:endParaRPr>
          </a:p>
        </p:txBody>
      </p:sp>
      <p:sp>
        <p:nvSpPr>
          <p:cNvPr id="50" name="フローチャート : 磁気ディスク 49"/>
          <p:cNvSpPr/>
          <p:nvPr/>
        </p:nvSpPr>
        <p:spPr>
          <a:xfrm>
            <a:off x="2999656" y="5879991"/>
            <a:ext cx="936104" cy="648072"/>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ウェブサイト</a:t>
            </a:r>
            <a:endParaRPr lang="en-US" altLang="ja-JP" sz="1100" dirty="0">
              <a:latin typeface="Meiryo UI" panose="020B0604030504040204" pitchFamily="50" charset="-128"/>
              <a:ea typeface="Meiryo UI" panose="020B0604030504040204" pitchFamily="50" charset="-128"/>
            </a:endParaRPr>
          </a:p>
        </p:txBody>
      </p:sp>
      <p:sp>
        <p:nvSpPr>
          <p:cNvPr id="52" name="フローチャート : 磁気ディスク 51"/>
          <p:cNvSpPr/>
          <p:nvPr/>
        </p:nvSpPr>
        <p:spPr>
          <a:xfrm>
            <a:off x="4079776" y="5879991"/>
            <a:ext cx="1008112" cy="648072"/>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ファクトデータ</a:t>
            </a:r>
            <a:endParaRPr lang="en-US" altLang="ja-JP" sz="1100" dirty="0">
              <a:latin typeface="Meiryo UI" panose="020B0604030504040204" pitchFamily="50" charset="-128"/>
              <a:ea typeface="Meiryo UI" panose="020B0604030504040204" pitchFamily="50" charset="-128"/>
            </a:endParaRPr>
          </a:p>
        </p:txBody>
      </p:sp>
      <p:sp>
        <p:nvSpPr>
          <p:cNvPr id="53" name="直方体 52"/>
          <p:cNvSpPr/>
          <p:nvPr/>
        </p:nvSpPr>
        <p:spPr>
          <a:xfrm>
            <a:off x="5231904" y="5951999"/>
            <a:ext cx="936104"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所蔵品</a:t>
            </a:r>
          </a:p>
        </p:txBody>
      </p:sp>
      <p:sp>
        <p:nvSpPr>
          <p:cNvPr id="54" name="直方体 53"/>
          <p:cNvSpPr/>
          <p:nvPr/>
        </p:nvSpPr>
        <p:spPr>
          <a:xfrm>
            <a:off x="6312024" y="5951999"/>
            <a:ext cx="1080120" cy="57606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所蔵資料</a:t>
            </a:r>
          </a:p>
        </p:txBody>
      </p:sp>
      <p:sp>
        <p:nvSpPr>
          <p:cNvPr id="55" name="フローチャート : 磁気ディスク 54"/>
          <p:cNvSpPr/>
          <p:nvPr/>
        </p:nvSpPr>
        <p:spPr>
          <a:xfrm>
            <a:off x="7464152" y="5879991"/>
            <a:ext cx="936104" cy="648072"/>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映画</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記録映像</a:t>
            </a:r>
            <a:endParaRPr lang="en-US" altLang="ja-JP" sz="1100" dirty="0">
              <a:latin typeface="Meiryo UI" panose="020B0604030504040204" pitchFamily="50" charset="-128"/>
              <a:ea typeface="Meiryo UI" panose="020B0604030504040204" pitchFamily="50" charset="-128"/>
            </a:endParaRPr>
          </a:p>
        </p:txBody>
      </p:sp>
      <p:sp>
        <p:nvSpPr>
          <p:cNvPr id="56" name="フローチャート : 磁気ディスク 55"/>
          <p:cNvSpPr/>
          <p:nvPr/>
        </p:nvSpPr>
        <p:spPr>
          <a:xfrm>
            <a:off x="8472264" y="5879991"/>
            <a:ext cx="936104" cy="648072"/>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音楽</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記録音声</a:t>
            </a:r>
            <a:endParaRPr lang="en-US" altLang="ja-JP" sz="1100" dirty="0">
              <a:latin typeface="Meiryo UI" panose="020B0604030504040204" pitchFamily="50" charset="-128"/>
              <a:ea typeface="Meiryo UI" panose="020B0604030504040204" pitchFamily="50" charset="-128"/>
            </a:endParaRPr>
          </a:p>
        </p:txBody>
      </p:sp>
      <p:sp>
        <p:nvSpPr>
          <p:cNvPr id="57" name="上矢印 56"/>
          <p:cNvSpPr/>
          <p:nvPr/>
        </p:nvSpPr>
        <p:spPr>
          <a:xfrm>
            <a:off x="3359696" y="5015895"/>
            <a:ext cx="4752528" cy="504056"/>
          </a:xfrm>
          <a:prstGeom prst="upArrow">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アーカイブ化</a:t>
            </a:r>
          </a:p>
        </p:txBody>
      </p:sp>
      <p:sp>
        <p:nvSpPr>
          <p:cNvPr id="58" name="フローチャート : 定義済み処理 57"/>
          <p:cNvSpPr/>
          <p:nvPr/>
        </p:nvSpPr>
        <p:spPr>
          <a:xfrm>
            <a:off x="3364330" y="2348401"/>
            <a:ext cx="3456384" cy="504056"/>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latin typeface="Meiryo UI" panose="020B0604030504040204" pitchFamily="50" charset="-128"/>
                <a:ea typeface="Meiryo UI" panose="020B0604030504040204" pitchFamily="50" charset="-128"/>
              </a:rPr>
              <a:t>情報資源へのナビゲーションサービス</a:t>
            </a:r>
            <a:endParaRPr lang="en-US" altLang="ja-JP" sz="11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NDLSearch</a:t>
            </a:r>
            <a:r>
              <a:rPr lang="ja-JP" altLang="en-US" sz="1400" dirty="0">
                <a:latin typeface="Meiryo UI" panose="020B0604030504040204" pitchFamily="50" charset="-128"/>
                <a:ea typeface="Meiryo UI" panose="020B0604030504040204" pitchFamily="50" charset="-128"/>
              </a:rPr>
              <a:t>）</a:t>
            </a:r>
          </a:p>
        </p:txBody>
      </p:sp>
      <p:sp>
        <p:nvSpPr>
          <p:cNvPr id="62" name="フローチャート : 定義済み処理 61"/>
          <p:cNvSpPr/>
          <p:nvPr/>
        </p:nvSpPr>
        <p:spPr>
          <a:xfrm>
            <a:off x="7320136" y="1271479"/>
            <a:ext cx="3168352" cy="504056"/>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文化遺産のポータルサービス</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（文化遺産オンライン）</a:t>
            </a:r>
          </a:p>
        </p:txBody>
      </p:sp>
      <p:sp>
        <p:nvSpPr>
          <p:cNvPr id="42" name="フローチャート : 磁気ディスク 41"/>
          <p:cNvSpPr/>
          <p:nvPr/>
        </p:nvSpPr>
        <p:spPr>
          <a:xfrm>
            <a:off x="7058744" y="4543197"/>
            <a:ext cx="3024336" cy="1008112"/>
          </a:xfrm>
          <a:prstGeom prst="flowChartMagneticDisk">
            <a:avLst/>
          </a:prstGeom>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a:latin typeface="Meiryo UI" panose="020B0604030504040204" pitchFamily="50" charset="-128"/>
                <a:ea typeface="Meiryo UI" panose="020B0604030504040204" pitchFamily="50" charset="-128"/>
              </a:rPr>
              <a:t>恒久保存のデータ保管庫</a:t>
            </a:r>
            <a:endParaRPr lang="en-US" altLang="ja-JP" sz="1400" b="1" dirty="0">
              <a:latin typeface="Meiryo UI" panose="020B0604030504040204" pitchFamily="50" charset="-128"/>
              <a:ea typeface="Meiryo UI" panose="020B0604030504040204" pitchFamily="50" charset="-128"/>
            </a:endParaRPr>
          </a:p>
          <a:p>
            <a:pPr algn="ctr"/>
            <a:r>
              <a:rPr lang="ja-JP" altLang="en-US" sz="1400" b="1" dirty="0">
                <a:latin typeface="Meiryo UI" panose="020B0604030504040204" pitchFamily="50" charset="-128"/>
                <a:ea typeface="Meiryo UI" panose="020B0604030504040204" pitchFamily="50" charset="-128"/>
              </a:rPr>
              <a:t>（電子出版物も含めた国全体の文化財のアーカイブ）</a:t>
            </a:r>
          </a:p>
        </p:txBody>
      </p:sp>
      <p:sp>
        <p:nvSpPr>
          <p:cNvPr id="46" name="フローチャート : 磁気ディスク 45"/>
          <p:cNvSpPr/>
          <p:nvPr/>
        </p:nvSpPr>
        <p:spPr>
          <a:xfrm>
            <a:off x="5303912" y="4367823"/>
            <a:ext cx="1008112" cy="648072"/>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大震災関連情報</a:t>
            </a:r>
            <a:endParaRPr lang="en-US" altLang="ja-JP" sz="1100" dirty="0">
              <a:latin typeface="Meiryo UI" panose="020B0604030504040204" pitchFamily="50" charset="-128"/>
              <a:ea typeface="Meiryo UI" panose="020B0604030504040204" pitchFamily="50" charset="-128"/>
            </a:endParaRPr>
          </a:p>
        </p:txBody>
      </p:sp>
      <p:sp>
        <p:nvSpPr>
          <p:cNvPr id="40" name="横巻き 39"/>
          <p:cNvSpPr/>
          <p:nvPr/>
        </p:nvSpPr>
        <p:spPr>
          <a:xfrm>
            <a:off x="10940606" y="808552"/>
            <a:ext cx="1080120" cy="47727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b="1" dirty="0">
                <a:solidFill>
                  <a:srgbClr val="FF0000"/>
                </a:solidFill>
                <a:latin typeface="Meiryo UI" panose="020B0604030504040204" pitchFamily="50" charset="-128"/>
                <a:ea typeface="Meiryo UI" panose="020B0604030504040204" pitchFamily="50" charset="-128"/>
              </a:rPr>
              <a:t>2013</a:t>
            </a:r>
            <a:r>
              <a:rPr lang="ja-JP" altLang="en-US" sz="1600" b="1" dirty="0">
                <a:solidFill>
                  <a:srgbClr val="FF0000"/>
                </a:solidFill>
                <a:latin typeface="Meiryo UI" panose="020B0604030504040204" pitchFamily="50" charset="-128"/>
                <a:ea typeface="Meiryo UI" panose="020B0604030504040204" pitchFamily="50" charset="-128"/>
              </a:rPr>
              <a:t>年</a:t>
            </a:r>
          </a:p>
        </p:txBody>
      </p:sp>
      <p:sp>
        <p:nvSpPr>
          <p:cNvPr id="5" name="スライド番号プレースホルダ 4"/>
          <p:cNvSpPr>
            <a:spLocks noGrp="1"/>
          </p:cNvSpPr>
          <p:nvPr>
            <p:ph type="sldNum" sz="quarter" idx="12"/>
          </p:nvPr>
        </p:nvSpPr>
        <p:spPr>
          <a:xfrm>
            <a:off x="8570912" y="6290072"/>
            <a:ext cx="2133600" cy="595312"/>
          </a:xfrm>
          <a:noFill/>
          <a:ln>
            <a:noFill/>
          </a:ln>
          <a:effectLst/>
        </p:spPr>
        <p:style>
          <a:lnRef idx="1">
            <a:schemeClr val="dk1"/>
          </a:lnRef>
          <a:fillRef idx="2">
            <a:schemeClr val="dk1"/>
          </a:fillRef>
          <a:effectRef idx="1">
            <a:schemeClr val="dk1"/>
          </a:effectRef>
          <a:fontRef idx="minor">
            <a:schemeClr val="dk1"/>
          </a:fontRef>
        </p:style>
        <p:txBody>
          <a:bodyPr/>
          <a:lstStyle/>
          <a:p>
            <a:fld id="{042AED99-7FB4-404E-8A97-64753DCE42EC}" type="slidenum">
              <a:rPr kumimoji="0" lang="en-US" smtClean="0"/>
              <a:pPr/>
              <a:t>19</a:t>
            </a:fld>
            <a:endParaRPr kumimoji="0" lang="en-US" dirty="0"/>
          </a:p>
        </p:txBody>
      </p:sp>
      <p:sp>
        <p:nvSpPr>
          <p:cNvPr id="36" name="円/楕円 35"/>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214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t>ナショナルアーカイブとは</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2143790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3"/>
          <p:cNvSpPr>
            <a:spLocks noGrp="1"/>
          </p:cNvSpPr>
          <p:nvPr>
            <p:ph type="title"/>
          </p:nvPr>
        </p:nvSpPr>
        <p:spPr>
          <a:xfrm>
            <a:off x="0" y="0"/>
            <a:ext cx="12192000" cy="928670"/>
          </a:xfrm>
        </p:spPr>
        <p:txBody>
          <a:bodyPr>
            <a:normAutofit/>
          </a:bodyPr>
          <a:lstStyle/>
          <a:p>
            <a:r>
              <a:rPr lang="ja-JP" altLang="en-US" sz="4000" dirty="0"/>
              <a:t>☆各種アーカイブ構築施策の一元化</a:t>
            </a:r>
          </a:p>
        </p:txBody>
      </p:sp>
      <p:sp>
        <p:nvSpPr>
          <p:cNvPr id="52" name="スライド番号プレースホルダー 2"/>
          <p:cNvSpPr>
            <a:spLocks noGrp="1"/>
          </p:cNvSpPr>
          <p:nvPr>
            <p:ph type="sldNum" sz="quarter" idx="12"/>
          </p:nvPr>
        </p:nvSpPr>
        <p:spPr>
          <a:xfrm>
            <a:off x="7877215" y="6356351"/>
            <a:ext cx="2133600" cy="365125"/>
          </a:xfrm>
        </p:spPr>
        <p:txBody>
          <a:bodyPr/>
          <a:lstStyle/>
          <a:p>
            <a:fld id="{042AED99-7FB4-404E-8A97-64753DCE42EC}" type="slidenum">
              <a:rPr kumimoji="0" lang="en-US" smtClean="0"/>
              <a:pPr/>
              <a:t>20</a:t>
            </a:fld>
            <a:endParaRPr kumimoji="0" lang="en-US"/>
          </a:p>
        </p:txBody>
      </p:sp>
      <p:sp>
        <p:nvSpPr>
          <p:cNvPr id="53" name="AutoShape 8"/>
          <p:cNvSpPr>
            <a:spLocks noChangeArrowheads="1"/>
          </p:cNvSpPr>
          <p:nvPr/>
        </p:nvSpPr>
        <p:spPr bwMode="auto">
          <a:xfrm>
            <a:off x="5807969" y="965755"/>
            <a:ext cx="4768567" cy="5742183"/>
          </a:xfrm>
          <a:prstGeom prst="roundRect">
            <a:avLst>
              <a:gd name="adj" fmla="val 6109"/>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1600" b="1" dirty="0">
                <a:latin typeface="Meiryo UI" panose="020B0604030504040204" pitchFamily="50" charset="-128"/>
                <a:ea typeface="Meiryo UI" panose="020B0604030504040204" pitchFamily="50" charset="-128"/>
              </a:rPr>
              <a:t>日本の文化情報基盤</a:t>
            </a:r>
            <a:r>
              <a:rPr lang="ja-JP" altLang="en-US" sz="1100" b="1" dirty="0">
                <a:latin typeface="Meiryo UI" panose="020B0604030504040204" pitchFamily="50" charset="-128"/>
                <a:ea typeface="Meiryo UI" panose="020B0604030504040204" pitchFamily="50" charset="-128"/>
              </a:rPr>
              <a:t>（司令塔：内閣官房？）</a:t>
            </a:r>
            <a:endParaRPr lang="en-US" altLang="ja-JP" sz="1100" b="1" dirty="0">
              <a:latin typeface="Meiryo UI" panose="020B0604030504040204" pitchFamily="50" charset="-128"/>
              <a:ea typeface="Meiryo UI" panose="020B0604030504040204" pitchFamily="50" charset="-128"/>
            </a:endParaRPr>
          </a:p>
        </p:txBody>
      </p:sp>
      <p:sp>
        <p:nvSpPr>
          <p:cNvPr id="54" name="AutoShape 8"/>
          <p:cNvSpPr>
            <a:spLocks noChangeArrowheads="1"/>
          </p:cNvSpPr>
          <p:nvPr/>
        </p:nvSpPr>
        <p:spPr bwMode="auto">
          <a:xfrm>
            <a:off x="1757263" y="965755"/>
            <a:ext cx="3638149" cy="5755721"/>
          </a:xfrm>
          <a:prstGeom prst="roundRect">
            <a:avLst>
              <a:gd name="adj" fmla="val 11339"/>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1600" b="1" dirty="0">
                <a:latin typeface="Meiryo UI" panose="020B0604030504040204" pitchFamily="50" charset="-128"/>
                <a:ea typeface="Meiryo UI" panose="020B0604030504040204" pitchFamily="50" charset="-128"/>
              </a:rPr>
              <a:t>個別の情報基盤</a:t>
            </a:r>
            <a:r>
              <a:rPr lang="ja-JP" altLang="en-US" sz="1400" b="1" dirty="0">
                <a:latin typeface="Meiryo UI" panose="020B0604030504040204" pitchFamily="50" charset="-128"/>
                <a:ea typeface="Meiryo UI" panose="020B0604030504040204" pitchFamily="50" charset="-128"/>
              </a:rPr>
              <a:t>（個別所管体制）</a:t>
            </a:r>
            <a:endParaRPr lang="en-US" altLang="ja-JP" sz="1600" b="1" dirty="0">
              <a:latin typeface="Meiryo UI" panose="020B0604030504040204" pitchFamily="50" charset="-128"/>
              <a:ea typeface="Meiryo UI" panose="020B0604030504040204" pitchFamily="50" charset="-128"/>
            </a:endParaRPr>
          </a:p>
        </p:txBody>
      </p:sp>
      <p:sp>
        <p:nvSpPr>
          <p:cNvPr id="55" name="AutoShape 8"/>
          <p:cNvSpPr>
            <a:spLocks noChangeArrowheads="1"/>
          </p:cNvSpPr>
          <p:nvPr/>
        </p:nvSpPr>
        <p:spPr bwMode="auto">
          <a:xfrm>
            <a:off x="6314371" y="1441866"/>
            <a:ext cx="4153644" cy="1940387"/>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活用基盤整備</a:t>
            </a:r>
            <a:endParaRPr lang="en-US" altLang="ja-JP" sz="1100" dirty="0">
              <a:latin typeface="Meiryo UI" panose="020B0604030504040204" pitchFamily="50" charset="-128"/>
              <a:ea typeface="Meiryo UI" panose="020B0604030504040204" pitchFamily="50" charset="-128"/>
            </a:endParaRPr>
          </a:p>
        </p:txBody>
      </p:sp>
      <p:sp>
        <p:nvSpPr>
          <p:cNvPr id="56" name="AutoShape 8"/>
          <p:cNvSpPr>
            <a:spLocks noChangeArrowheads="1"/>
          </p:cNvSpPr>
          <p:nvPr/>
        </p:nvSpPr>
        <p:spPr bwMode="auto">
          <a:xfrm>
            <a:off x="6584456" y="1739452"/>
            <a:ext cx="3039937" cy="702996"/>
          </a:xfrm>
          <a:prstGeom prst="roundRect">
            <a:avLst>
              <a:gd name="adj" fmla="val 25048"/>
            </a:avLst>
          </a:prstGeom>
          <a:ln>
            <a:headEnd/>
            <a:tailEnd/>
          </a:ln>
        </p:spPr>
        <p:style>
          <a:lnRef idx="1">
            <a:schemeClr val="accent5"/>
          </a:lnRef>
          <a:fillRef idx="3">
            <a:schemeClr val="accent5"/>
          </a:fillRef>
          <a:effectRef idx="2">
            <a:schemeClr val="accent5"/>
          </a:effectRef>
          <a:fontRef idx="minor">
            <a:schemeClr val="lt1"/>
          </a:fontRef>
        </p:style>
        <p:txBody>
          <a:bodyPr wrap="square" anchor="t" anchorCtr="0">
            <a:noAutofit/>
          </a:bodyPr>
          <a:lstStyle/>
          <a:p>
            <a:pPr marL="342900" indent="-342900" algn="ctr">
              <a:defRPr/>
            </a:pPr>
            <a:r>
              <a:rPr lang="ja-JP" altLang="en-US" sz="1600" b="1" dirty="0">
                <a:latin typeface="Meiryo UI" panose="020B0604030504040204" pitchFamily="50" charset="-128"/>
                <a:ea typeface="Meiryo UI" panose="020B0604030504040204" pitchFamily="50" charset="-128"/>
              </a:rPr>
              <a:t>日本文化の発信サイト</a:t>
            </a:r>
            <a:endParaRPr lang="en-US" altLang="ja-JP" sz="1600" b="1" dirty="0">
              <a:latin typeface="Meiryo UI" panose="020B0604030504040204" pitchFamily="50" charset="-128"/>
              <a:ea typeface="Meiryo UI" panose="020B0604030504040204" pitchFamily="50" charset="-128"/>
            </a:endParaRPr>
          </a:p>
        </p:txBody>
      </p:sp>
      <p:sp>
        <p:nvSpPr>
          <p:cNvPr id="57" name="フッター プレースホルダー 1"/>
          <p:cNvSpPr txBox="1">
            <a:spLocks/>
          </p:cNvSpPr>
          <p:nvPr/>
        </p:nvSpPr>
        <p:spPr>
          <a:xfrm>
            <a:off x="4648200" y="63563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Meiryo UI" panose="020B0604030504040204" pitchFamily="50" charset="-128"/>
              <a:ea typeface="Meiryo UI" panose="020B0604030504040204" pitchFamily="50" charset="-128"/>
            </a:endParaRPr>
          </a:p>
        </p:txBody>
      </p:sp>
      <p:sp>
        <p:nvSpPr>
          <p:cNvPr id="59" name="AutoShape 8"/>
          <p:cNvSpPr>
            <a:spLocks noChangeArrowheads="1"/>
          </p:cNvSpPr>
          <p:nvPr/>
        </p:nvSpPr>
        <p:spPr bwMode="auto">
          <a:xfrm>
            <a:off x="1991544" y="1844825"/>
            <a:ext cx="864096" cy="4740257"/>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出版関連</a:t>
            </a:r>
            <a:endParaRPr lang="en-US" altLang="ja-JP" sz="1100" dirty="0">
              <a:latin typeface="Meiryo UI" panose="020B0604030504040204" pitchFamily="50" charset="-128"/>
              <a:ea typeface="Meiryo UI" panose="020B0604030504040204" pitchFamily="50" charset="-128"/>
            </a:endParaRPr>
          </a:p>
        </p:txBody>
      </p:sp>
      <p:sp>
        <p:nvSpPr>
          <p:cNvPr id="60" name="AutoShape 8"/>
          <p:cNvSpPr>
            <a:spLocks noChangeArrowheads="1"/>
          </p:cNvSpPr>
          <p:nvPr/>
        </p:nvSpPr>
        <p:spPr bwMode="auto">
          <a:xfrm>
            <a:off x="3085356" y="1844825"/>
            <a:ext cx="864096" cy="4746650"/>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文化財</a:t>
            </a:r>
            <a:endParaRPr lang="en-US" altLang="ja-JP" sz="1200" b="1" dirty="0">
              <a:latin typeface="Meiryo UI" panose="020B0604030504040204" pitchFamily="50" charset="-128"/>
              <a:ea typeface="Meiryo UI" panose="020B0604030504040204" pitchFamily="50" charset="-128"/>
            </a:endParaRPr>
          </a:p>
          <a:p>
            <a:pPr marL="342900" indent="-342900" algn="ctr">
              <a:defRPr/>
            </a:pPr>
            <a:r>
              <a:rPr lang="ja-JP" altLang="en-US" sz="1200" b="1" dirty="0">
                <a:latin typeface="Meiryo UI" panose="020B0604030504040204" pitchFamily="50" charset="-128"/>
                <a:ea typeface="Meiryo UI" panose="020B0604030504040204" pitchFamily="50" charset="-128"/>
              </a:rPr>
              <a:t>関連</a:t>
            </a:r>
            <a:endParaRPr lang="en-US" altLang="ja-JP" sz="1100" dirty="0">
              <a:latin typeface="Meiryo UI" panose="020B0604030504040204" pitchFamily="50" charset="-128"/>
              <a:ea typeface="Meiryo UI" panose="020B0604030504040204" pitchFamily="50" charset="-128"/>
            </a:endParaRPr>
          </a:p>
        </p:txBody>
      </p:sp>
      <p:sp>
        <p:nvSpPr>
          <p:cNvPr id="61" name="AutoShape 8"/>
          <p:cNvSpPr>
            <a:spLocks noChangeArrowheads="1"/>
          </p:cNvSpPr>
          <p:nvPr/>
        </p:nvSpPr>
        <p:spPr bwMode="auto">
          <a:xfrm>
            <a:off x="4114800" y="1844825"/>
            <a:ext cx="864096" cy="4728368"/>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gn="ctr">
              <a:defRPr/>
            </a:pPr>
            <a:r>
              <a:rPr lang="ja-JP" altLang="en-US" sz="1200" b="1" dirty="0">
                <a:latin typeface="Meiryo UI" panose="020B0604030504040204" pitchFamily="50" charset="-128"/>
                <a:ea typeface="Meiryo UI" panose="020B0604030504040204" pitchFamily="50" charset="-128"/>
              </a:rPr>
              <a:t>大規模</a:t>
            </a:r>
            <a:endParaRPr lang="en-US" altLang="ja-JP" sz="1200" b="1" dirty="0">
              <a:latin typeface="Meiryo UI" panose="020B0604030504040204" pitchFamily="50" charset="-128"/>
              <a:ea typeface="Meiryo UI" panose="020B0604030504040204" pitchFamily="50" charset="-128"/>
            </a:endParaRPr>
          </a:p>
          <a:p>
            <a:pPr marL="342900" indent="-342900" algn="ctr">
              <a:defRPr/>
            </a:pPr>
            <a:r>
              <a:rPr lang="ja-JP" altLang="en-US" sz="1200" b="1" dirty="0">
                <a:latin typeface="Meiryo UI" panose="020B0604030504040204" pitchFamily="50" charset="-128"/>
                <a:ea typeface="Meiryo UI" panose="020B0604030504040204" pitchFamily="50" charset="-128"/>
              </a:rPr>
              <a:t>災害関連</a:t>
            </a:r>
            <a:endParaRPr lang="en-US" altLang="ja-JP" sz="1100" dirty="0">
              <a:latin typeface="Meiryo UI" panose="020B0604030504040204" pitchFamily="50" charset="-128"/>
              <a:ea typeface="Meiryo UI" panose="020B0604030504040204" pitchFamily="50" charset="-128"/>
            </a:endParaRPr>
          </a:p>
        </p:txBody>
      </p:sp>
      <p:sp>
        <p:nvSpPr>
          <p:cNvPr id="62" name="右矢印 61"/>
          <p:cNvSpPr/>
          <p:nvPr/>
        </p:nvSpPr>
        <p:spPr>
          <a:xfrm>
            <a:off x="5303913" y="2504514"/>
            <a:ext cx="858439" cy="3384376"/>
          </a:xfrm>
          <a:prstGeom prst="rightArrow">
            <a:avLst/>
          </a:prstGeom>
        </p:spPr>
        <p:style>
          <a:lnRef idx="1">
            <a:schemeClr val="dk1"/>
          </a:lnRef>
          <a:fillRef idx="3">
            <a:schemeClr val="dk1"/>
          </a:fillRef>
          <a:effectRef idx="2">
            <a:schemeClr val="dk1"/>
          </a:effectRef>
          <a:fontRef idx="minor">
            <a:schemeClr val="lt1"/>
          </a:fontRef>
        </p:style>
        <p:txBody>
          <a:bodyPr vert="eaVert" rtlCol="0" anchor="ctr"/>
          <a:lstStyle/>
          <a:p>
            <a:pPr algn="ctr"/>
            <a:r>
              <a:rPr lang="ja-JP" altLang="en-US" sz="1400" dirty="0">
                <a:latin typeface="Meiryo UI" panose="020B0604030504040204" pitchFamily="50" charset="-128"/>
                <a:ea typeface="Meiryo UI" panose="020B0604030504040204" pitchFamily="50" charset="-128"/>
              </a:rPr>
              <a:t>各施策の一本化</a:t>
            </a:r>
          </a:p>
        </p:txBody>
      </p:sp>
      <p:sp>
        <p:nvSpPr>
          <p:cNvPr id="63" name="AutoShape 8"/>
          <p:cNvSpPr>
            <a:spLocks noChangeArrowheads="1"/>
          </p:cNvSpPr>
          <p:nvPr/>
        </p:nvSpPr>
        <p:spPr bwMode="auto">
          <a:xfrm>
            <a:off x="6314371" y="3518646"/>
            <a:ext cx="3442255" cy="3066436"/>
          </a:xfrm>
          <a:prstGeom prst="roundRect">
            <a:avLst>
              <a:gd name="adj" fmla="val 8169"/>
            </a:avLst>
          </a:prstGeom>
          <a:solidFill>
            <a:schemeClr val="accent2">
              <a:lumMod val="40000"/>
              <a:lumOff val="60000"/>
            </a:schemeClr>
          </a:solidFill>
          <a:ln w="25400">
            <a:solidFill>
              <a:schemeClr val="accent2"/>
            </a:solidFill>
            <a:headEnd/>
            <a:tailEnd/>
          </a:ln>
        </p:spPr>
        <p:style>
          <a:lnRef idx="1">
            <a:schemeClr val="accent4"/>
          </a:lnRef>
          <a:fillRef idx="2">
            <a:schemeClr val="accent4"/>
          </a:fillRef>
          <a:effectRef idx="1">
            <a:schemeClr val="accent4"/>
          </a:effectRef>
          <a:fontRef idx="minor">
            <a:schemeClr val="dk1"/>
          </a:fontRef>
        </p:style>
        <p:txBody>
          <a:bodyPr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恒久的保存基盤（主管：国立国会図書館）</a:t>
            </a:r>
            <a:endParaRPr lang="en-US" altLang="ja-JP" sz="1100" dirty="0">
              <a:latin typeface="Meiryo UI" panose="020B0604030504040204" pitchFamily="50" charset="-128"/>
              <a:ea typeface="Meiryo UI" panose="020B0604030504040204" pitchFamily="50" charset="-128"/>
            </a:endParaRPr>
          </a:p>
        </p:txBody>
      </p:sp>
      <p:sp>
        <p:nvSpPr>
          <p:cNvPr id="64" name="フローチャート : 磁気ディスク 53"/>
          <p:cNvSpPr/>
          <p:nvPr/>
        </p:nvSpPr>
        <p:spPr>
          <a:xfrm>
            <a:off x="1991544" y="5791132"/>
            <a:ext cx="849522" cy="753154"/>
          </a:xfrm>
          <a:prstGeom prst="flowChartMagneticDisk">
            <a:avLst/>
          </a:prstGeom>
          <a:solidFill>
            <a:schemeClr val="accent2">
              <a:lumMod val="40000"/>
              <a:lumOff val="60000"/>
            </a:schemeClr>
          </a:solidFill>
          <a:ln w="25400">
            <a:solidFill>
              <a:schemeClr val="accent2">
                <a:alpha val="95000"/>
              </a:schemeClr>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書籍関連</a:t>
            </a:r>
            <a:endParaRPr lang="en-US" altLang="ja-JP" sz="11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アーカイブ</a:t>
            </a:r>
            <a:endParaRPr lang="en-US" altLang="ja-JP" sz="1100" b="1" dirty="0">
              <a:latin typeface="Meiryo UI" panose="020B0604030504040204" pitchFamily="50" charset="-128"/>
              <a:ea typeface="Meiryo UI" panose="020B0604030504040204" pitchFamily="50" charset="-128"/>
            </a:endParaRPr>
          </a:p>
        </p:txBody>
      </p:sp>
      <p:sp>
        <p:nvSpPr>
          <p:cNvPr id="65" name="フローチャート : 磁気ディスク 53"/>
          <p:cNvSpPr/>
          <p:nvPr/>
        </p:nvSpPr>
        <p:spPr>
          <a:xfrm>
            <a:off x="3109221" y="5799176"/>
            <a:ext cx="849522" cy="761151"/>
          </a:xfrm>
          <a:prstGeom prst="flowChartMagneticDisk">
            <a:avLst/>
          </a:prstGeom>
          <a:solidFill>
            <a:schemeClr val="accent3">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文化財</a:t>
            </a:r>
            <a:endParaRPr lang="en-US" altLang="ja-JP" sz="11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アーカイブ</a:t>
            </a:r>
            <a:endParaRPr lang="en-US" altLang="ja-JP" sz="1100" b="1" dirty="0">
              <a:latin typeface="Meiryo UI" panose="020B0604030504040204" pitchFamily="50" charset="-128"/>
              <a:ea typeface="Meiryo UI" panose="020B0604030504040204" pitchFamily="50" charset="-128"/>
            </a:endParaRPr>
          </a:p>
        </p:txBody>
      </p:sp>
      <p:sp>
        <p:nvSpPr>
          <p:cNvPr id="66" name="フローチャート : 磁気ディスク 53"/>
          <p:cNvSpPr/>
          <p:nvPr/>
        </p:nvSpPr>
        <p:spPr>
          <a:xfrm>
            <a:off x="4142276" y="5834554"/>
            <a:ext cx="849522" cy="690394"/>
          </a:xfrm>
          <a:prstGeom prst="flowChartMagneticDisk">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災害関係アーカイブ</a:t>
            </a:r>
            <a:endParaRPr lang="en-US" altLang="ja-JP" sz="11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（大震災を含む）</a:t>
            </a:r>
            <a:endParaRPr lang="en-US" altLang="ja-JP" sz="1100" b="1" dirty="0">
              <a:latin typeface="Meiryo UI" panose="020B0604030504040204" pitchFamily="50" charset="-128"/>
              <a:ea typeface="Meiryo UI" panose="020B0604030504040204" pitchFamily="50" charset="-128"/>
            </a:endParaRPr>
          </a:p>
        </p:txBody>
      </p:sp>
      <p:sp>
        <p:nvSpPr>
          <p:cNvPr id="67" name="フローチャート : 磁気ディスク 53"/>
          <p:cNvSpPr/>
          <p:nvPr/>
        </p:nvSpPr>
        <p:spPr>
          <a:xfrm>
            <a:off x="6674852" y="5875988"/>
            <a:ext cx="2687660" cy="668298"/>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300" b="1" dirty="0">
                <a:latin typeface="Meiryo UI" panose="020B0604030504040204" pitchFamily="50" charset="-128"/>
                <a:ea typeface="Meiryo UI" panose="020B0604030504040204" pitchFamily="50" charset="-128"/>
              </a:rPr>
              <a:t>デジタルコンテンツ</a:t>
            </a:r>
            <a:endParaRPr lang="en-US" altLang="ja-JP" sz="1300" b="1" dirty="0">
              <a:latin typeface="Meiryo UI" panose="020B0604030504040204" pitchFamily="50" charset="-128"/>
              <a:ea typeface="Meiryo UI" panose="020B0604030504040204" pitchFamily="50" charset="-128"/>
            </a:endParaRPr>
          </a:p>
          <a:p>
            <a:pPr algn="ctr">
              <a:lnSpc>
                <a:spcPts val="1600"/>
              </a:lnSpc>
            </a:pPr>
            <a:r>
              <a:rPr lang="ja-JP" altLang="en-US" sz="1300" b="1" dirty="0">
                <a:latin typeface="Meiryo UI" panose="020B0604030504040204" pitchFamily="50" charset="-128"/>
                <a:ea typeface="Meiryo UI" panose="020B0604030504040204" pitchFamily="50" charset="-128"/>
              </a:rPr>
              <a:t>永久保存庫</a:t>
            </a:r>
            <a:endParaRPr lang="en-US" altLang="ja-JP" sz="1300" b="1" dirty="0">
              <a:latin typeface="Meiryo UI" panose="020B0604030504040204" pitchFamily="50" charset="-128"/>
              <a:ea typeface="Meiryo UI" panose="020B0604030504040204" pitchFamily="50" charset="-128"/>
            </a:endParaRPr>
          </a:p>
        </p:txBody>
      </p:sp>
      <p:sp>
        <p:nvSpPr>
          <p:cNvPr id="68" name="AutoShape 8"/>
          <p:cNvSpPr>
            <a:spLocks noChangeArrowheads="1"/>
          </p:cNvSpPr>
          <p:nvPr/>
        </p:nvSpPr>
        <p:spPr bwMode="auto">
          <a:xfrm>
            <a:off x="1949249" y="2423881"/>
            <a:ext cx="948686" cy="1094765"/>
          </a:xfrm>
          <a:prstGeom prst="roundRect">
            <a:avLst>
              <a:gd name="adj" fmla="val 25048"/>
            </a:avLst>
          </a:prstGeom>
          <a:solidFill>
            <a:schemeClr val="accent2">
              <a:lumMod val="40000"/>
              <a:lumOff val="60000"/>
            </a:schemeClr>
          </a:solidFill>
          <a:ln w="25400">
            <a:solidFill>
              <a:schemeClr val="accent2"/>
            </a:solidFill>
            <a:headEnd/>
            <a:tailEnd/>
          </a:ln>
        </p:spPr>
        <p:style>
          <a:lnRef idx="1">
            <a:schemeClr val="accent3"/>
          </a:lnRef>
          <a:fillRef idx="2">
            <a:schemeClr val="accent3"/>
          </a:fillRef>
          <a:effectRef idx="1">
            <a:schemeClr val="accent3"/>
          </a:effectRef>
          <a:fontRef idx="minor">
            <a:schemeClr val="dk1"/>
          </a:fontRef>
        </p:style>
        <p:txBody>
          <a:bodyPr wrap="square" lIns="36000" rIns="36000" anchor="t" anchorCtr="0">
            <a:noAutofit/>
          </a:bodyPr>
          <a:lstStyle/>
          <a:p>
            <a:pPr algn="ctr"/>
            <a:r>
              <a:rPr lang="ja-JP" altLang="en-US" sz="1200" b="1" dirty="0">
                <a:latin typeface="Meiryo UI" panose="020B0604030504040204" pitchFamily="50" charset="-128"/>
                <a:ea typeface="Meiryo UI" panose="020B0604030504040204" pitchFamily="50" charset="-128"/>
              </a:rPr>
              <a:t>文献・ｳｪﾌﾞ情報関連</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ポータル</a:t>
            </a:r>
            <a:endParaRPr lang="en-US" altLang="ja-JP" sz="1200" b="1" dirty="0">
              <a:latin typeface="Meiryo UI" panose="020B0604030504040204" pitchFamily="50" charset="-128"/>
              <a:ea typeface="Meiryo UI" panose="020B0604030504040204" pitchFamily="50" charset="-128"/>
            </a:endParaRPr>
          </a:p>
          <a:p>
            <a:pPr algn="ctr"/>
            <a:r>
              <a:rPr lang="ja-JP" altLang="en-US" sz="1050" b="1" dirty="0">
                <a:latin typeface="Meiryo UI" panose="020B0604030504040204" pitchFamily="50" charset="-128"/>
                <a:ea typeface="Meiryo UI" panose="020B0604030504040204" pitchFamily="50" charset="-128"/>
              </a:rPr>
              <a:t>（国立国会</a:t>
            </a:r>
            <a:endParaRPr lang="en-US" altLang="ja-JP" sz="1050" b="1" dirty="0">
              <a:latin typeface="Meiryo UI" panose="020B0604030504040204" pitchFamily="50" charset="-128"/>
              <a:ea typeface="Meiryo UI" panose="020B0604030504040204" pitchFamily="50" charset="-128"/>
            </a:endParaRPr>
          </a:p>
          <a:p>
            <a:pPr algn="ctr"/>
            <a:r>
              <a:rPr lang="ja-JP" altLang="en-US" sz="1050" b="1" dirty="0">
                <a:latin typeface="Meiryo UI" panose="020B0604030504040204" pitchFamily="50" charset="-128"/>
                <a:ea typeface="Meiryo UI" panose="020B0604030504040204" pitchFamily="50" charset="-128"/>
              </a:rPr>
              <a:t>図書館ｻｰﾁ）</a:t>
            </a:r>
            <a:endParaRPr lang="en-US" altLang="ja-JP" sz="1050" b="1" dirty="0">
              <a:latin typeface="Meiryo UI" panose="020B0604030504040204" pitchFamily="50" charset="-128"/>
              <a:ea typeface="Meiryo UI" panose="020B0604030504040204" pitchFamily="50" charset="-128"/>
            </a:endParaRPr>
          </a:p>
        </p:txBody>
      </p:sp>
      <p:sp>
        <p:nvSpPr>
          <p:cNvPr id="69" name="AutoShape 8"/>
          <p:cNvSpPr>
            <a:spLocks noChangeArrowheads="1"/>
          </p:cNvSpPr>
          <p:nvPr/>
        </p:nvSpPr>
        <p:spPr bwMode="auto">
          <a:xfrm>
            <a:off x="3095905" y="2420888"/>
            <a:ext cx="895843" cy="1097758"/>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文化財ポータル</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（文化遺産オンライン）</a:t>
            </a:r>
            <a:endParaRPr lang="en-US" altLang="ja-JP" sz="1200" b="1" dirty="0">
              <a:latin typeface="Meiryo UI" panose="020B0604030504040204" pitchFamily="50" charset="-128"/>
              <a:ea typeface="Meiryo UI" panose="020B0604030504040204" pitchFamily="50" charset="-128"/>
            </a:endParaRPr>
          </a:p>
        </p:txBody>
      </p:sp>
      <p:sp>
        <p:nvSpPr>
          <p:cNvPr id="70" name="AutoShape 8"/>
          <p:cNvSpPr>
            <a:spLocks noChangeArrowheads="1"/>
          </p:cNvSpPr>
          <p:nvPr/>
        </p:nvSpPr>
        <p:spPr bwMode="auto">
          <a:xfrm>
            <a:off x="4085401" y="2410545"/>
            <a:ext cx="948686" cy="1432664"/>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大規模災害情報</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ポータル</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（ひなぎく・地震関係ポータル）</a:t>
            </a:r>
            <a:endParaRPr lang="en-US" altLang="ja-JP" sz="1200" b="1" dirty="0">
              <a:latin typeface="Meiryo UI" panose="020B0604030504040204" pitchFamily="50" charset="-128"/>
              <a:ea typeface="Meiryo UI" panose="020B0604030504040204" pitchFamily="50" charset="-128"/>
            </a:endParaRPr>
          </a:p>
        </p:txBody>
      </p:sp>
      <p:sp>
        <p:nvSpPr>
          <p:cNvPr id="71" name="AutoShape 8"/>
          <p:cNvSpPr>
            <a:spLocks noChangeArrowheads="1"/>
          </p:cNvSpPr>
          <p:nvPr/>
        </p:nvSpPr>
        <p:spPr bwMode="auto">
          <a:xfrm>
            <a:off x="6599880" y="3895536"/>
            <a:ext cx="2762633" cy="503433"/>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algn="ctr"/>
            <a:r>
              <a:rPr lang="ja-JP" altLang="en-US" sz="1300" b="1" dirty="0">
                <a:latin typeface="Meiryo UI" panose="020B0604030504040204" pitchFamily="50" charset="-128"/>
                <a:ea typeface="Meiryo UI" panose="020B0604030504040204" pitchFamily="50" charset="-128"/>
              </a:rPr>
              <a:t>汎用検索・ナビゲーション機能</a:t>
            </a:r>
            <a:endParaRPr lang="en-US" altLang="ja-JP" sz="13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（国立国会図書館サーチ）</a:t>
            </a:r>
            <a:endParaRPr lang="en-US" altLang="ja-JP" sz="1200" b="1" dirty="0">
              <a:latin typeface="Meiryo UI" panose="020B0604030504040204" pitchFamily="50" charset="-128"/>
              <a:ea typeface="Meiryo UI" panose="020B0604030504040204" pitchFamily="50" charset="-128"/>
            </a:endParaRPr>
          </a:p>
        </p:txBody>
      </p:sp>
      <p:sp>
        <p:nvSpPr>
          <p:cNvPr id="73" name="AutoShape 8"/>
          <p:cNvSpPr>
            <a:spLocks noChangeArrowheads="1"/>
          </p:cNvSpPr>
          <p:nvPr/>
        </p:nvSpPr>
        <p:spPr bwMode="auto">
          <a:xfrm>
            <a:off x="6332866" y="2174452"/>
            <a:ext cx="941869" cy="1094765"/>
          </a:xfrm>
          <a:prstGeom prst="roundRect">
            <a:avLst>
              <a:gd name="adj" fmla="val 25048"/>
            </a:avLst>
          </a:prstGeom>
          <a:solidFill>
            <a:schemeClr val="accent2">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wrap="square" lIns="0" rIns="0" anchor="ctr" anchorCtr="0">
            <a:noAutofit/>
          </a:bodyPr>
          <a:lstStyle/>
          <a:p>
            <a:pPr algn="ctr"/>
            <a:r>
              <a:rPr lang="ja-JP" altLang="en-US" sz="1000" b="1" dirty="0">
                <a:latin typeface="Meiryo UI" panose="020B0604030504040204" pitchFamily="50" charset="-128"/>
                <a:ea typeface="Meiryo UI" panose="020B0604030504040204" pitchFamily="50" charset="-128"/>
              </a:rPr>
              <a:t>文献・ｳｪﾌﾞ情報関連</a:t>
            </a:r>
            <a:endParaRPr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ポータル</a:t>
            </a:r>
            <a:endParaRPr lang="en-US" altLang="ja-JP" sz="10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a:t>
            </a:r>
            <a:r>
              <a:rPr lang="en-US" altLang="ja-JP" sz="1100" b="1" dirty="0">
                <a:latin typeface="Meiryo UI" panose="020B0604030504040204" pitchFamily="50" charset="-128"/>
                <a:ea typeface="Meiryo UI" panose="020B0604030504040204" pitchFamily="50" charset="-128"/>
              </a:rPr>
              <a:t>NDL)</a:t>
            </a:r>
          </a:p>
        </p:txBody>
      </p:sp>
      <p:sp>
        <p:nvSpPr>
          <p:cNvPr id="74" name="AutoShape 8"/>
          <p:cNvSpPr>
            <a:spLocks noChangeArrowheads="1"/>
          </p:cNvSpPr>
          <p:nvPr/>
        </p:nvSpPr>
        <p:spPr bwMode="auto">
          <a:xfrm>
            <a:off x="7526325" y="2147784"/>
            <a:ext cx="1496129" cy="1097758"/>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36000" rIns="36000" anchor="t" anchorCtr="0">
            <a:noAutofit/>
          </a:bodyPr>
          <a:lstStyle/>
          <a:p>
            <a:pPr algn="ctr"/>
            <a:r>
              <a:rPr lang="ja-JP" altLang="en-US" sz="1200" b="1" dirty="0">
                <a:latin typeface="Meiryo UI" panose="020B0604030504040204" pitchFamily="50" charset="-128"/>
                <a:ea typeface="Meiryo UI" panose="020B0604030504040204" pitchFamily="50" charset="-128"/>
              </a:rPr>
              <a:t>文化財ポータル</a:t>
            </a:r>
            <a:endParaRPr lang="en-US" altLang="ja-JP" sz="1200" b="1" dirty="0">
              <a:latin typeface="Meiryo UI" panose="020B0604030504040204" pitchFamily="50" charset="-128"/>
              <a:ea typeface="Meiryo UI" panose="020B0604030504040204" pitchFamily="50" charset="-128"/>
            </a:endParaRPr>
          </a:p>
          <a:p>
            <a:pPr marL="342900" indent="-342900" algn="ctr">
              <a:defRPr/>
            </a:pPr>
            <a:r>
              <a:rPr lang="ja-JP" altLang="en-US" sz="1200" b="1" dirty="0">
                <a:latin typeface="Meiryo UI" panose="020B0604030504040204" pitchFamily="50" charset="-128"/>
                <a:ea typeface="Meiryo UI" panose="020B0604030504040204" pitchFamily="50" charset="-128"/>
              </a:rPr>
              <a:t>メディア芸術関連</a:t>
            </a:r>
            <a:endParaRPr lang="en-US" altLang="ja-JP" sz="1200" b="1" dirty="0">
              <a:latin typeface="Meiryo UI" panose="020B0604030504040204" pitchFamily="50" charset="-128"/>
              <a:ea typeface="Meiryo UI" panose="020B0604030504040204" pitchFamily="50" charset="-128"/>
            </a:endParaRPr>
          </a:p>
          <a:p>
            <a:pPr marL="342900" indent="-342900" algn="ctr">
              <a:defRPr/>
            </a:pPr>
            <a:r>
              <a:rPr lang="ja-JP" altLang="en-US" sz="1200" b="1" dirty="0">
                <a:latin typeface="Meiryo UI" panose="020B0604030504040204" pitchFamily="50" charset="-128"/>
                <a:ea typeface="Meiryo UI" panose="020B0604030504040204" pitchFamily="50" charset="-128"/>
              </a:rPr>
              <a:t>ポータル</a:t>
            </a:r>
            <a:endParaRPr lang="en-US" altLang="ja-JP" sz="12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（文化遺産オンライン）</a:t>
            </a:r>
            <a:endParaRPr lang="en-US" altLang="ja-JP" sz="10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（文化庁）</a:t>
            </a:r>
            <a:endParaRPr lang="en-US" altLang="ja-JP" sz="1100" b="1" dirty="0">
              <a:latin typeface="Meiryo UI" panose="020B0604030504040204" pitchFamily="50" charset="-128"/>
              <a:ea typeface="Meiryo UI" panose="020B0604030504040204" pitchFamily="50" charset="-128"/>
            </a:endParaRPr>
          </a:p>
        </p:txBody>
      </p:sp>
      <p:sp>
        <p:nvSpPr>
          <p:cNvPr id="75" name="AutoShape 8"/>
          <p:cNvSpPr>
            <a:spLocks noChangeArrowheads="1"/>
          </p:cNvSpPr>
          <p:nvPr/>
        </p:nvSpPr>
        <p:spPr bwMode="auto">
          <a:xfrm>
            <a:off x="9305182" y="2123018"/>
            <a:ext cx="1101393" cy="1139772"/>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36000" rIns="36000" anchor="ctr" anchorCtr="0">
            <a:noAutofit/>
          </a:bodyPr>
          <a:lstStyle/>
          <a:p>
            <a:pPr algn="ctr"/>
            <a:r>
              <a:rPr lang="ja-JP" altLang="en-US" sz="1200" b="1" dirty="0">
                <a:latin typeface="Meiryo UI" panose="020B0604030504040204" pitchFamily="50" charset="-128"/>
                <a:ea typeface="Meiryo UI" panose="020B0604030504040204" pitchFamily="50" charset="-128"/>
              </a:rPr>
              <a:t>大規模災害情報</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ポータル</a:t>
            </a:r>
            <a:endParaRPr lang="en-US" altLang="ja-JP" sz="12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（内閣府防災）</a:t>
            </a:r>
            <a:endParaRPr lang="en-US" altLang="ja-JP" sz="1100" b="1" dirty="0">
              <a:latin typeface="Meiryo UI" panose="020B0604030504040204" pitchFamily="50" charset="-128"/>
              <a:ea typeface="Meiryo UI" panose="020B0604030504040204" pitchFamily="50" charset="-128"/>
            </a:endParaRPr>
          </a:p>
        </p:txBody>
      </p:sp>
      <p:sp>
        <p:nvSpPr>
          <p:cNvPr id="76" name="AutoShape 8"/>
          <p:cNvSpPr>
            <a:spLocks noChangeArrowheads="1"/>
          </p:cNvSpPr>
          <p:nvPr/>
        </p:nvSpPr>
        <p:spPr bwMode="auto">
          <a:xfrm>
            <a:off x="9874688" y="3530152"/>
            <a:ext cx="613801" cy="3066436"/>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vert="eaVert"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海外の日本関係情報・国内アーカイブ機関</a:t>
            </a:r>
            <a:endParaRPr lang="en-US" altLang="ja-JP" sz="1100" dirty="0">
              <a:latin typeface="Meiryo UI" panose="020B0604030504040204" pitchFamily="50" charset="-128"/>
              <a:ea typeface="Meiryo UI" panose="020B0604030504040204" pitchFamily="50" charset="-128"/>
            </a:endParaRPr>
          </a:p>
        </p:txBody>
      </p:sp>
      <p:sp>
        <p:nvSpPr>
          <p:cNvPr id="77" name="フローチャート : 磁気ディスク 53"/>
          <p:cNvSpPr/>
          <p:nvPr/>
        </p:nvSpPr>
        <p:spPr>
          <a:xfrm>
            <a:off x="4179168" y="5288001"/>
            <a:ext cx="746407" cy="504169"/>
          </a:xfrm>
          <a:prstGeom prst="flowChartMagneticDisk">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権利情報</a:t>
            </a:r>
            <a:endParaRPr lang="en-US" altLang="ja-JP" sz="1100" b="1" dirty="0">
              <a:latin typeface="Meiryo UI" panose="020B0604030504040204" pitchFamily="50" charset="-128"/>
              <a:ea typeface="Meiryo UI" panose="020B0604030504040204" pitchFamily="50" charset="-128"/>
            </a:endParaRPr>
          </a:p>
        </p:txBody>
      </p:sp>
      <p:sp>
        <p:nvSpPr>
          <p:cNvPr id="78" name="フローチャート : 磁気ディスク 53"/>
          <p:cNvSpPr/>
          <p:nvPr/>
        </p:nvSpPr>
        <p:spPr>
          <a:xfrm>
            <a:off x="2025799" y="5347600"/>
            <a:ext cx="816143" cy="457701"/>
          </a:xfrm>
          <a:prstGeom prst="flowChartMagneticDisk">
            <a:avLst/>
          </a:prstGeom>
          <a:solidFill>
            <a:schemeClr val="accent2">
              <a:lumMod val="40000"/>
              <a:lumOff val="60000"/>
            </a:schemeClr>
          </a:solidFill>
          <a:ln w="25400">
            <a:solidFill>
              <a:schemeClr val="accent2">
                <a:alpha val="95000"/>
              </a:schemeClr>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権利情報</a:t>
            </a:r>
            <a:endParaRPr lang="en-US" altLang="ja-JP" sz="1100" b="1" dirty="0">
              <a:latin typeface="Meiryo UI" panose="020B0604030504040204" pitchFamily="50" charset="-128"/>
              <a:ea typeface="Meiryo UI" panose="020B0604030504040204" pitchFamily="50" charset="-128"/>
            </a:endParaRPr>
          </a:p>
        </p:txBody>
      </p:sp>
      <p:sp>
        <p:nvSpPr>
          <p:cNvPr id="79" name="フローチャート : 磁気ディスク 53"/>
          <p:cNvSpPr/>
          <p:nvPr/>
        </p:nvSpPr>
        <p:spPr>
          <a:xfrm>
            <a:off x="3168347" y="5347599"/>
            <a:ext cx="750226" cy="446832"/>
          </a:xfrm>
          <a:prstGeom prst="flowChartMagneticDisk">
            <a:avLst/>
          </a:prstGeom>
          <a:solidFill>
            <a:schemeClr val="accent3">
              <a:lumMod val="40000"/>
              <a:lumOff val="60000"/>
            </a:schemeClr>
          </a:solidFill>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lang="ja-JP" altLang="en-US" sz="1100" b="1" dirty="0">
                <a:latin typeface="Meiryo UI" panose="020B0604030504040204" pitchFamily="50" charset="-128"/>
                <a:ea typeface="Meiryo UI" panose="020B0604030504040204" pitchFamily="50" charset="-128"/>
              </a:rPr>
              <a:t>権利情報</a:t>
            </a:r>
            <a:endParaRPr lang="en-US" altLang="ja-JP" sz="1100" b="1" dirty="0">
              <a:latin typeface="Meiryo UI" panose="020B0604030504040204" pitchFamily="50" charset="-128"/>
              <a:ea typeface="Meiryo UI" panose="020B0604030504040204" pitchFamily="50" charset="-128"/>
            </a:endParaRPr>
          </a:p>
        </p:txBody>
      </p:sp>
      <p:sp>
        <p:nvSpPr>
          <p:cNvPr id="80" name="フローチャート : 磁気ディスク 53"/>
          <p:cNvSpPr/>
          <p:nvPr/>
        </p:nvSpPr>
        <p:spPr>
          <a:xfrm>
            <a:off x="7274734" y="5036528"/>
            <a:ext cx="1485562" cy="379552"/>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200" b="1" dirty="0">
                <a:latin typeface="Meiryo UI" panose="020B0604030504040204" pitchFamily="50" charset="-128"/>
                <a:ea typeface="Meiryo UI" panose="020B0604030504040204" pitchFamily="50" charset="-128"/>
              </a:rPr>
              <a:t>権利情報管理</a:t>
            </a:r>
            <a:endParaRPr lang="en-US" altLang="ja-JP" sz="1200" b="1" dirty="0">
              <a:latin typeface="Meiryo UI" panose="020B0604030504040204" pitchFamily="50" charset="-128"/>
              <a:ea typeface="Meiryo UI" panose="020B0604030504040204" pitchFamily="50" charset="-128"/>
            </a:endParaRPr>
          </a:p>
        </p:txBody>
      </p:sp>
      <p:sp>
        <p:nvSpPr>
          <p:cNvPr id="81" name="左矢印 80"/>
          <p:cNvSpPr/>
          <p:nvPr/>
        </p:nvSpPr>
        <p:spPr>
          <a:xfrm>
            <a:off x="9448556" y="3903551"/>
            <a:ext cx="535877" cy="69498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82" name="上矢印 81"/>
          <p:cNvSpPr/>
          <p:nvPr/>
        </p:nvSpPr>
        <p:spPr>
          <a:xfrm>
            <a:off x="7115049" y="3242197"/>
            <a:ext cx="1938543" cy="376889"/>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400" dirty="0">
                <a:latin typeface="Meiryo UI" panose="020B0604030504040204" pitchFamily="50" charset="-128"/>
                <a:ea typeface="Meiryo UI" panose="020B0604030504040204" pitchFamily="50" charset="-128"/>
              </a:rPr>
              <a:t>API</a:t>
            </a:r>
            <a:r>
              <a:rPr lang="ja-JP" altLang="en-US" sz="1400" dirty="0">
                <a:latin typeface="Meiryo UI" panose="020B0604030504040204" pitchFamily="50" charset="-128"/>
                <a:ea typeface="Meiryo UI" panose="020B0604030504040204" pitchFamily="50" charset="-128"/>
              </a:rPr>
              <a:t>連携</a:t>
            </a:r>
          </a:p>
        </p:txBody>
      </p:sp>
      <p:sp>
        <p:nvSpPr>
          <p:cNvPr id="83" name="AutoShape 8"/>
          <p:cNvSpPr>
            <a:spLocks noChangeArrowheads="1"/>
          </p:cNvSpPr>
          <p:nvPr/>
        </p:nvSpPr>
        <p:spPr bwMode="auto">
          <a:xfrm>
            <a:off x="1886042" y="4672012"/>
            <a:ext cx="1041607" cy="370383"/>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デジタル化</a:t>
            </a:r>
            <a:endParaRPr lang="en-US" altLang="ja-JP" sz="1200" b="1" dirty="0">
              <a:latin typeface="Meiryo UI" panose="020B0604030504040204" pitchFamily="50" charset="-128"/>
              <a:ea typeface="Meiryo UI" panose="020B0604030504040204" pitchFamily="50" charset="-128"/>
            </a:endParaRPr>
          </a:p>
        </p:txBody>
      </p:sp>
      <p:sp>
        <p:nvSpPr>
          <p:cNvPr id="84" name="AutoShape 8"/>
          <p:cNvSpPr>
            <a:spLocks noChangeArrowheads="1"/>
          </p:cNvSpPr>
          <p:nvPr/>
        </p:nvSpPr>
        <p:spPr bwMode="auto">
          <a:xfrm>
            <a:off x="1913573" y="4271659"/>
            <a:ext cx="948686" cy="322929"/>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収集</a:t>
            </a:r>
            <a:endParaRPr lang="en-US" altLang="ja-JP" sz="1200" b="1" dirty="0">
              <a:latin typeface="Meiryo UI" panose="020B0604030504040204" pitchFamily="50" charset="-128"/>
              <a:ea typeface="Meiryo UI" panose="020B0604030504040204" pitchFamily="50" charset="-128"/>
            </a:endParaRPr>
          </a:p>
        </p:txBody>
      </p:sp>
      <p:sp>
        <p:nvSpPr>
          <p:cNvPr id="85" name="AutoShape 8"/>
          <p:cNvSpPr>
            <a:spLocks noChangeArrowheads="1"/>
          </p:cNvSpPr>
          <p:nvPr/>
        </p:nvSpPr>
        <p:spPr bwMode="auto">
          <a:xfrm>
            <a:off x="1903256" y="3861049"/>
            <a:ext cx="948686" cy="322929"/>
          </a:xfrm>
          <a:prstGeom prst="roundRect">
            <a:avLst>
              <a:gd name="adj" fmla="val 25048"/>
            </a:avLst>
          </a:prstGeom>
          <a:solidFill>
            <a:schemeClr val="accent2">
              <a:lumMod val="40000"/>
              <a:lumOff val="60000"/>
            </a:schemeClr>
          </a:solidFill>
          <a:ln w="25400">
            <a:solidFill>
              <a:schemeClr val="accent2">
                <a:alpha val="95000"/>
              </a:schemeClr>
            </a:solidFill>
            <a:headEnd/>
            <a:tailEnd/>
          </a:ln>
        </p:spPr>
        <p:style>
          <a:lnRef idx="1">
            <a:schemeClr val="accent3"/>
          </a:lnRef>
          <a:fillRef idx="2">
            <a:schemeClr val="accent3"/>
          </a:fillRef>
          <a:effectRef idx="1">
            <a:schemeClr val="accent3"/>
          </a:effectRef>
          <a:fontRef idx="minor">
            <a:schemeClr val="dk1"/>
          </a:fontRef>
        </p:style>
        <p:txBody>
          <a:bodyPr wrap="square" lIns="36000" rIns="36000" anchor="t" anchorCtr="0">
            <a:noAutofit/>
          </a:bodyPr>
          <a:lstStyle/>
          <a:p>
            <a:pPr algn="ctr"/>
            <a:r>
              <a:rPr lang="ja-JP" altLang="en-US" sz="1000" b="1" dirty="0">
                <a:latin typeface="Meiryo UI" panose="020B0604030504040204" pitchFamily="50" charset="-128"/>
                <a:ea typeface="Meiryo UI" panose="020B0604030504040204" pitchFamily="50" charset="-128"/>
              </a:rPr>
              <a:t>組織化・知識化</a:t>
            </a:r>
            <a:endParaRPr lang="en-US" altLang="ja-JP" sz="1000" b="1" dirty="0">
              <a:latin typeface="Meiryo UI" panose="020B0604030504040204" pitchFamily="50" charset="-128"/>
              <a:ea typeface="Meiryo UI" panose="020B0604030504040204" pitchFamily="50" charset="-128"/>
            </a:endParaRPr>
          </a:p>
        </p:txBody>
      </p:sp>
      <p:sp>
        <p:nvSpPr>
          <p:cNvPr id="86" name="AutoShape 8"/>
          <p:cNvSpPr>
            <a:spLocks noChangeArrowheads="1"/>
          </p:cNvSpPr>
          <p:nvPr/>
        </p:nvSpPr>
        <p:spPr bwMode="auto">
          <a:xfrm>
            <a:off x="8453814" y="4509121"/>
            <a:ext cx="1041607" cy="49464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300" b="1" dirty="0">
                <a:latin typeface="Meiryo UI" panose="020B0604030504040204" pitchFamily="50" charset="-128"/>
                <a:ea typeface="Meiryo UI" panose="020B0604030504040204" pitchFamily="50" charset="-128"/>
              </a:rPr>
              <a:t>蔵書の</a:t>
            </a:r>
            <a:endParaRPr lang="en-US" altLang="ja-JP" sz="1300" b="1" dirty="0">
              <a:latin typeface="Meiryo UI" panose="020B0604030504040204" pitchFamily="50" charset="-128"/>
              <a:ea typeface="Meiryo UI" panose="020B0604030504040204" pitchFamily="50" charset="-128"/>
            </a:endParaRPr>
          </a:p>
          <a:p>
            <a:pPr algn="ctr">
              <a:lnSpc>
                <a:spcPts val="1600"/>
              </a:lnSpc>
            </a:pPr>
            <a:r>
              <a:rPr lang="ja-JP" altLang="en-US" sz="1300" b="1" dirty="0">
                <a:latin typeface="Meiryo UI" panose="020B0604030504040204" pitchFamily="50" charset="-128"/>
                <a:ea typeface="Meiryo UI" panose="020B0604030504040204" pitchFamily="50" charset="-128"/>
              </a:rPr>
              <a:t>デジタル化</a:t>
            </a:r>
            <a:endParaRPr lang="en-US" altLang="ja-JP" sz="1300" b="1" dirty="0">
              <a:latin typeface="Meiryo UI" panose="020B0604030504040204" pitchFamily="50" charset="-128"/>
              <a:ea typeface="Meiryo UI" panose="020B0604030504040204" pitchFamily="50" charset="-128"/>
            </a:endParaRPr>
          </a:p>
        </p:txBody>
      </p:sp>
      <p:sp>
        <p:nvSpPr>
          <p:cNvPr id="87" name="AutoShape 8"/>
          <p:cNvSpPr>
            <a:spLocks noChangeArrowheads="1"/>
          </p:cNvSpPr>
          <p:nvPr/>
        </p:nvSpPr>
        <p:spPr bwMode="auto">
          <a:xfrm>
            <a:off x="7455880" y="4567670"/>
            <a:ext cx="948686"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300" b="1" dirty="0">
                <a:latin typeface="Meiryo UI" panose="020B0604030504040204" pitchFamily="50" charset="-128"/>
                <a:ea typeface="Meiryo UI" panose="020B0604030504040204" pitchFamily="50" charset="-128"/>
              </a:rPr>
              <a:t>収集</a:t>
            </a:r>
            <a:endParaRPr lang="en-US" altLang="ja-JP" sz="1300" b="1" dirty="0">
              <a:latin typeface="Meiryo UI" panose="020B0604030504040204" pitchFamily="50" charset="-128"/>
              <a:ea typeface="Meiryo UI" panose="020B0604030504040204" pitchFamily="50" charset="-128"/>
            </a:endParaRPr>
          </a:p>
        </p:txBody>
      </p:sp>
      <p:sp>
        <p:nvSpPr>
          <p:cNvPr id="88" name="AutoShape 8"/>
          <p:cNvSpPr>
            <a:spLocks noChangeArrowheads="1"/>
          </p:cNvSpPr>
          <p:nvPr/>
        </p:nvSpPr>
        <p:spPr bwMode="auto">
          <a:xfrm>
            <a:off x="6456040" y="4509121"/>
            <a:ext cx="948686" cy="49608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300" b="1" dirty="0">
                <a:latin typeface="Meiryo UI" panose="020B0604030504040204" pitchFamily="50" charset="-128"/>
                <a:ea typeface="Meiryo UI" panose="020B0604030504040204" pitchFamily="50" charset="-128"/>
              </a:rPr>
              <a:t>組織化</a:t>
            </a:r>
            <a:endParaRPr lang="en-US" altLang="ja-JP" sz="1300" b="1" dirty="0">
              <a:latin typeface="Meiryo UI" panose="020B0604030504040204" pitchFamily="50" charset="-128"/>
              <a:ea typeface="Meiryo UI" panose="020B0604030504040204" pitchFamily="50" charset="-128"/>
            </a:endParaRPr>
          </a:p>
          <a:p>
            <a:pPr algn="ctr">
              <a:lnSpc>
                <a:spcPts val="1600"/>
              </a:lnSpc>
            </a:pPr>
            <a:r>
              <a:rPr lang="ja-JP" altLang="en-US" sz="1300" b="1" dirty="0">
                <a:latin typeface="Meiryo UI" panose="020B0604030504040204" pitchFamily="50" charset="-128"/>
                <a:ea typeface="Meiryo UI" panose="020B0604030504040204" pitchFamily="50" charset="-128"/>
              </a:rPr>
              <a:t>知識化</a:t>
            </a:r>
            <a:endParaRPr lang="en-US" altLang="ja-JP" sz="1300" b="1" dirty="0">
              <a:latin typeface="Meiryo UI" panose="020B0604030504040204" pitchFamily="50" charset="-128"/>
              <a:ea typeface="Meiryo UI" panose="020B0604030504040204" pitchFamily="50" charset="-128"/>
            </a:endParaRPr>
          </a:p>
        </p:txBody>
      </p:sp>
      <p:sp>
        <p:nvSpPr>
          <p:cNvPr id="89" name="AutoShape 8"/>
          <p:cNvSpPr>
            <a:spLocks noChangeArrowheads="1"/>
          </p:cNvSpPr>
          <p:nvPr/>
        </p:nvSpPr>
        <p:spPr bwMode="auto">
          <a:xfrm>
            <a:off x="3038170" y="4744020"/>
            <a:ext cx="1041607" cy="370383"/>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デジタル化</a:t>
            </a:r>
            <a:endParaRPr lang="en-US" altLang="ja-JP" sz="1200" b="1" dirty="0">
              <a:latin typeface="Meiryo UI" panose="020B0604030504040204" pitchFamily="50" charset="-128"/>
              <a:ea typeface="Meiryo UI" panose="020B0604030504040204" pitchFamily="50" charset="-128"/>
            </a:endParaRPr>
          </a:p>
        </p:txBody>
      </p:sp>
      <p:sp>
        <p:nvSpPr>
          <p:cNvPr id="90" name="AutoShape 8"/>
          <p:cNvSpPr>
            <a:spLocks noChangeArrowheads="1"/>
          </p:cNvSpPr>
          <p:nvPr/>
        </p:nvSpPr>
        <p:spPr bwMode="auto">
          <a:xfrm>
            <a:off x="3065701" y="4343667"/>
            <a:ext cx="948686" cy="322929"/>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収集</a:t>
            </a:r>
            <a:endParaRPr lang="en-US" altLang="ja-JP" sz="1200" b="1" dirty="0">
              <a:latin typeface="Meiryo UI" panose="020B0604030504040204" pitchFamily="50" charset="-128"/>
              <a:ea typeface="Meiryo UI" panose="020B0604030504040204" pitchFamily="50" charset="-128"/>
            </a:endParaRPr>
          </a:p>
        </p:txBody>
      </p:sp>
      <p:sp>
        <p:nvSpPr>
          <p:cNvPr id="91" name="AutoShape 8"/>
          <p:cNvSpPr>
            <a:spLocks noChangeArrowheads="1"/>
          </p:cNvSpPr>
          <p:nvPr/>
        </p:nvSpPr>
        <p:spPr bwMode="auto">
          <a:xfrm>
            <a:off x="3055384" y="3933057"/>
            <a:ext cx="948686" cy="322929"/>
          </a:xfrm>
          <a:prstGeom prst="roundRect">
            <a:avLst>
              <a:gd name="adj" fmla="val 25048"/>
            </a:avLst>
          </a:prstGeom>
          <a:solidFill>
            <a:schemeClr val="accent3">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0" rIns="0" anchor="t" anchorCtr="0">
            <a:noAutofit/>
          </a:bodyPr>
          <a:lstStyle/>
          <a:p>
            <a:pPr algn="ctr"/>
            <a:r>
              <a:rPr lang="ja-JP" altLang="en-US" sz="1000" b="1" dirty="0">
                <a:latin typeface="Meiryo UI" panose="020B0604030504040204" pitchFamily="50" charset="-128"/>
                <a:ea typeface="Meiryo UI" panose="020B0604030504040204" pitchFamily="50" charset="-128"/>
              </a:rPr>
              <a:t>組織化・知識化</a:t>
            </a:r>
            <a:endParaRPr lang="en-US" altLang="ja-JP" sz="1000" b="1" dirty="0">
              <a:latin typeface="Meiryo UI" panose="020B0604030504040204" pitchFamily="50" charset="-128"/>
              <a:ea typeface="Meiryo UI" panose="020B0604030504040204" pitchFamily="50" charset="-128"/>
            </a:endParaRPr>
          </a:p>
        </p:txBody>
      </p:sp>
      <p:sp>
        <p:nvSpPr>
          <p:cNvPr id="92" name="AutoShape 8"/>
          <p:cNvSpPr>
            <a:spLocks noChangeArrowheads="1"/>
          </p:cNvSpPr>
          <p:nvPr/>
        </p:nvSpPr>
        <p:spPr bwMode="auto">
          <a:xfrm>
            <a:off x="4046282" y="4744020"/>
            <a:ext cx="1041607" cy="370383"/>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デジタル化</a:t>
            </a:r>
            <a:endParaRPr lang="en-US" altLang="ja-JP" sz="1200" b="1" dirty="0">
              <a:latin typeface="Meiryo UI" panose="020B0604030504040204" pitchFamily="50" charset="-128"/>
              <a:ea typeface="Meiryo UI" panose="020B0604030504040204" pitchFamily="50" charset="-128"/>
            </a:endParaRPr>
          </a:p>
        </p:txBody>
      </p:sp>
      <p:sp>
        <p:nvSpPr>
          <p:cNvPr id="93" name="AutoShape 8"/>
          <p:cNvSpPr>
            <a:spLocks noChangeArrowheads="1"/>
          </p:cNvSpPr>
          <p:nvPr/>
        </p:nvSpPr>
        <p:spPr bwMode="auto">
          <a:xfrm>
            <a:off x="4073813" y="4343667"/>
            <a:ext cx="948686" cy="322929"/>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収集</a:t>
            </a:r>
            <a:endParaRPr lang="en-US" altLang="ja-JP" sz="1200" b="1" dirty="0">
              <a:latin typeface="Meiryo UI" panose="020B0604030504040204" pitchFamily="50" charset="-128"/>
              <a:ea typeface="Meiryo UI" panose="020B0604030504040204" pitchFamily="50" charset="-128"/>
            </a:endParaRPr>
          </a:p>
        </p:txBody>
      </p:sp>
      <p:sp>
        <p:nvSpPr>
          <p:cNvPr id="94" name="AutoShape 8"/>
          <p:cNvSpPr>
            <a:spLocks noChangeArrowheads="1"/>
          </p:cNvSpPr>
          <p:nvPr/>
        </p:nvSpPr>
        <p:spPr bwMode="auto">
          <a:xfrm>
            <a:off x="4063496" y="3933057"/>
            <a:ext cx="948686" cy="322929"/>
          </a:xfrm>
          <a:prstGeom prst="roundRect">
            <a:avLst>
              <a:gd name="adj" fmla="val 25048"/>
            </a:avLst>
          </a:prstGeom>
          <a:solidFill>
            <a:schemeClr val="accent6">
              <a:lumMod val="40000"/>
              <a:lumOff val="6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0" rIns="0" anchor="t" anchorCtr="0">
            <a:noAutofit/>
          </a:bodyPr>
          <a:lstStyle/>
          <a:p>
            <a:pPr algn="ctr"/>
            <a:r>
              <a:rPr lang="ja-JP" altLang="en-US" sz="1000" b="1" dirty="0">
                <a:latin typeface="Meiryo UI" panose="020B0604030504040204" pitchFamily="50" charset="-128"/>
                <a:ea typeface="Meiryo UI" panose="020B0604030504040204" pitchFamily="50" charset="-128"/>
              </a:rPr>
              <a:t>組織化・知識化</a:t>
            </a:r>
            <a:endParaRPr lang="en-US" altLang="ja-JP" sz="1000" b="1" dirty="0">
              <a:latin typeface="Meiryo UI" panose="020B0604030504040204" pitchFamily="50" charset="-128"/>
              <a:ea typeface="Meiryo UI" panose="020B0604030504040204" pitchFamily="50" charset="-128"/>
            </a:endParaRPr>
          </a:p>
        </p:txBody>
      </p:sp>
      <p:sp>
        <p:nvSpPr>
          <p:cNvPr id="95" name="AutoShape 8"/>
          <p:cNvSpPr>
            <a:spLocks noChangeArrowheads="1"/>
          </p:cNvSpPr>
          <p:nvPr/>
        </p:nvSpPr>
        <p:spPr bwMode="auto">
          <a:xfrm>
            <a:off x="7464152" y="5482336"/>
            <a:ext cx="948686"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300" b="1" dirty="0">
                <a:latin typeface="Meiryo UI" panose="020B0604030504040204" pitchFamily="50" charset="-128"/>
                <a:ea typeface="Meiryo UI" panose="020B0604030504040204" pitchFamily="50" charset="-128"/>
              </a:rPr>
              <a:t>長期保存</a:t>
            </a:r>
            <a:endParaRPr lang="en-US" altLang="ja-JP" sz="1300" b="1" dirty="0">
              <a:latin typeface="Meiryo UI" panose="020B0604030504040204" pitchFamily="50" charset="-128"/>
              <a:ea typeface="Meiryo UI" panose="020B0604030504040204" pitchFamily="50" charset="-128"/>
            </a:endParaRPr>
          </a:p>
        </p:txBody>
      </p:sp>
      <p:sp>
        <p:nvSpPr>
          <p:cNvPr id="96" name="角丸四角形 95"/>
          <p:cNvSpPr/>
          <p:nvPr/>
        </p:nvSpPr>
        <p:spPr>
          <a:xfrm>
            <a:off x="9495420" y="1340768"/>
            <a:ext cx="1065076" cy="5760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latin typeface="Meiryo UI" panose="020B0604030504040204" pitchFamily="50" charset="-128"/>
                <a:ea typeface="Meiryo UI" panose="020B0604030504040204" pitchFamily="50" charset="-128"/>
              </a:rPr>
              <a:t>文化情報デジタル化</a:t>
            </a:r>
          </a:p>
        </p:txBody>
      </p:sp>
      <p:sp>
        <p:nvSpPr>
          <p:cNvPr id="48" name="横巻き 47"/>
          <p:cNvSpPr/>
          <p:nvPr/>
        </p:nvSpPr>
        <p:spPr>
          <a:xfrm>
            <a:off x="10989093" y="427304"/>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2014</a:t>
            </a:r>
            <a:r>
              <a:rPr lang="ja-JP" altLang="en-US" sz="1100" b="1" dirty="0">
                <a:solidFill>
                  <a:srgbClr val="FF0000"/>
                </a:solidFill>
                <a:latin typeface="Meiryo UI" panose="020B0604030504040204" pitchFamily="50" charset="-128"/>
                <a:ea typeface="Meiryo UI" panose="020B0604030504040204" pitchFamily="50" charset="-128"/>
              </a:rPr>
              <a:t>年</a:t>
            </a:r>
            <a:endParaRPr lang="en-US" altLang="ja-JP" sz="1100" b="1" dirty="0">
              <a:solidFill>
                <a:srgbClr val="FF0000"/>
              </a:solidFill>
              <a:latin typeface="Meiryo UI" panose="020B0604030504040204" pitchFamily="50" charset="-128"/>
              <a:ea typeface="Meiryo UI" panose="020B0604030504040204" pitchFamily="50" charset="-128"/>
            </a:endParaRPr>
          </a:p>
        </p:txBody>
      </p:sp>
      <p:sp>
        <p:nvSpPr>
          <p:cNvPr id="58" name="スライド番号プレースホルダー 2"/>
          <p:cNvSpPr txBox="1">
            <a:spLocks/>
          </p:cNvSpPr>
          <p:nvPr/>
        </p:nvSpPr>
        <p:spPr>
          <a:xfrm>
            <a:off x="8570912" y="652026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sz="2500">
                <a:solidFill>
                  <a:schemeClr val="tx1"/>
                </a:solidFill>
                <a:latin typeface="Meiryo UI" panose="020B0604030504040204" pitchFamily="50" charset="-128"/>
                <a:ea typeface="Meiryo UI" panose="020B0604030504040204" pitchFamily="50" charset="-128"/>
              </a:rPr>
              <a:pPr/>
              <a:t>20</a:t>
            </a:fld>
            <a:endParaRPr lang="en-US" sz="2500" dirty="0">
              <a:solidFill>
                <a:schemeClr val="tx1"/>
              </a:solidFill>
              <a:latin typeface="Meiryo UI" panose="020B0604030504040204" pitchFamily="50" charset="-128"/>
              <a:ea typeface="Meiryo UI" panose="020B0604030504040204" pitchFamily="50" charset="-128"/>
            </a:endParaRPr>
          </a:p>
        </p:txBody>
      </p:sp>
      <p:sp>
        <p:nvSpPr>
          <p:cNvPr id="49" name="円/楕円 48"/>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四角形吹き出し 1"/>
          <p:cNvSpPr/>
          <p:nvPr/>
        </p:nvSpPr>
        <p:spPr>
          <a:xfrm>
            <a:off x="94593" y="928670"/>
            <a:ext cx="1531007" cy="1245782"/>
          </a:xfrm>
          <a:prstGeom prst="wedgeRectCallout">
            <a:avLst>
              <a:gd name="adj1" fmla="val 101615"/>
              <a:gd name="adj2" fmla="val 481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smtClean="0"/>
              <a:t>書籍</a:t>
            </a:r>
            <a:r>
              <a:rPr kumimoji="1" lang="en-US" altLang="ja-JP" dirty="0" smtClean="0"/>
              <a:t>, </a:t>
            </a:r>
            <a:r>
              <a:rPr kumimoji="1" lang="ja-JP" altLang="en-US" dirty="0" smtClean="0"/>
              <a:t>電子書籍</a:t>
            </a:r>
            <a:r>
              <a:rPr kumimoji="1" lang="en-US" altLang="ja-JP" dirty="0" smtClean="0"/>
              <a:t>, </a:t>
            </a:r>
            <a:r>
              <a:rPr kumimoji="1" lang="ja-JP" altLang="en-US" dirty="0" smtClean="0"/>
              <a:t>古典籍、メディア芸術、</a:t>
            </a:r>
            <a:r>
              <a:rPr kumimoji="1" lang="en-US" altLang="ja-JP" dirty="0" smtClean="0"/>
              <a:t>JJAPACON,</a:t>
            </a:r>
            <a:r>
              <a:rPr kumimoji="1" lang="ja-JP" altLang="en-US" dirty="0" smtClean="0"/>
              <a:t> </a:t>
            </a:r>
            <a:endParaRPr kumimoji="1" lang="ja-JP" altLang="en-US" dirty="0"/>
          </a:p>
        </p:txBody>
      </p:sp>
    </p:spTree>
    <p:extLst>
      <p:ext uri="{BB962C8B-B14F-4D97-AF65-F5344CB8AC3E}">
        <p14:creationId xmlns:p14="http://schemas.microsoft.com/office/powerpoint/2010/main" val="1575884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AutoShape 8"/>
          <p:cNvSpPr>
            <a:spLocks noChangeArrowheads="1"/>
          </p:cNvSpPr>
          <p:nvPr/>
        </p:nvSpPr>
        <p:spPr bwMode="auto">
          <a:xfrm>
            <a:off x="1773221" y="729827"/>
            <a:ext cx="8819225" cy="642193"/>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tIns="0" anchor="t" anchorCtr="0">
            <a:noAutofit/>
          </a:bodyPr>
          <a:lstStyle/>
          <a:p>
            <a:pPr marL="342900" indent="-342900">
              <a:lnSpc>
                <a:spcPts val="2000"/>
              </a:lnSpc>
              <a:defRPr/>
            </a:pPr>
            <a:r>
              <a:rPr lang="ja-JP" altLang="en-US" sz="1400" b="1" dirty="0">
                <a:solidFill>
                  <a:srgbClr val="FF0000"/>
                </a:solidFill>
                <a:latin typeface="Meiryo UI" panose="020B0604030504040204" pitchFamily="50" charset="-128"/>
                <a:ea typeface="Meiryo UI" panose="020B0604030504040204" pitchFamily="50" charset="-128"/>
              </a:rPr>
              <a:t>利用目的</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72" name="AutoShape 8"/>
          <p:cNvSpPr>
            <a:spLocks noChangeArrowheads="1"/>
          </p:cNvSpPr>
          <p:nvPr/>
        </p:nvSpPr>
        <p:spPr bwMode="auto">
          <a:xfrm>
            <a:off x="1678575" y="3339186"/>
            <a:ext cx="8881760" cy="3412478"/>
          </a:xfrm>
          <a:prstGeom prst="roundRect">
            <a:avLst>
              <a:gd name="adj" fmla="val 8169"/>
            </a:avLst>
          </a:prstGeom>
          <a:solidFill>
            <a:schemeClr val="accent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 恒久的保存基盤</a:t>
            </a:r>
            <a:r>
              <a:rPr lang="ja-JP" altLang="en-US" sz="1200" b="1" dirty="0">
                <a:solidFill>
                  <a:schemeClr val="tx1"/>
                </a:solidFill>
                <a:latin typeface="Meiryo UI" panose="020B0604030504040204" pitchFamily="50" charset="-128"/>
                <a:ea typeface="Meiryo UI" panose="020B0604030504040204" pitchFamily="50" charset="-128"/>
              </a:rPr>
              <a:t>（目的・分野を問わず）</a:t>
            </a:r>
            <a:endParaRPr lang="en-US" altLang="ja-JP" sz="500" b="1" dirty="0">
              <a:latin typeface="Meiryo UI" panose="020B0604030504040204" pitchFamily="50" charset="-128"/>
              <a:ea typeface="Meiryo UI" panose="020B0604030504040204" pitchFamily="50" charset="-128"/>
            </a:endParaRPr>
          </a:p>
        </p:txBody>
      </p:sp>
      <p:sp>
        <p:nvSpPr>
          <p:cNvPr id="5" name="円/楕円 4"/>
          <p:cNvSpPr/>
          <p:nvPr/>
        </p:nvSpPr>
        <p:spPr>
          <a:xfrm>
            <a:off x="7724560" y="3527382"/>
            <a:ext cx="2779743" cy="298912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83" name="AutoShape 8"/>
          <p:cNvSpPr>
            <a:spLocks noChangeArrowheads="1"/>
          </p:cNvSpPr>
          <p:nvPr/>
        </p:nvSpPr>
        <p:spPr bwMode="auto">
          <a:xfrm>
            <a:off x="1695390" y="6155245"/>
            <a:ext cx="8747104" cy="494959"/>
          </a:xfrm>
          <a:prstGeom prst="roundRect">
            <a:avLst>
              <a:gd name="adj" fmla="val 25048"/>
            </a:avLst>
          </a:prstGeom>
          <a:noFill/>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r>
              <a:rPr lang="ja-JP" altLang="en-US" sz="1400" b="1" dirty="0">
                <a:latin typeface="Meiryo UI" panose="020B0604030504040204" pitchFamily="50" charset="-128"/>
                <a:ea typeface="Meiryo UI" panose="020B0604030504040204" pitchFamily="50" charset="-128"/>
              </a:rPr>
              <a:t>コンテンツ</a:t>
            </a:r>
            <a:endParaRPr lang="en-US" altLang="ja-JP" sz="1400" b="1"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保有機関</a:t>
            </a:r>
            <a:endParaRPr lang="en-US" altLang="ja-JP" sz="1400" b="1" dirty="0">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317"/>
            <a:ext cx="12192000" cy="739468"/>
          </a:xfrm>
        </p:spPr>
        <p:txBody>
          <a:bodyPr>
            <a:noAutofit/>
          </a:bodyPr>
          <a:lstStyle/>
          <a:p>
            <a:r>
              <a:rPr lang="ja-JP" altLang="en-US" sz="4000" dirty="0" smtClean="0"/>
              <a:t>文化</a:t>
            </a:r>
            <a:r>
              <a:rPr lang="ja-JP" altLang="en-US" sz="4000" dirty="0"/>
              <a:t>財を含めたナショナルアーカイブの機能イメージ　</a:t>
            </a:r>
          </a:p>
        </p:txBody>
      </p:sp>
      <p:sp>
        <p:nvSpPr>
          <p:cNvPr id="3" name="スライド番号プレースホルダー 2"/>
          <p:cNvSpPr>
            <a:spLocks noGrp="1"/>
          </p:cNvSpPr>
          <p:nvPr>
            <p:ph type="sldNum" sz="quarter" idx="12"/>
          </p:nvPr>
        </p:nvSpPr>
        <p:spPr/>
        <p:txBody>
          <a:bodyPr/>
          <a:lstStyle/>
          <a:p>
            <a:fld id="{042AED99-7FB4-404E-8A97-64753DCE42EC}" type="slidenum">
              <a:rPr kumimoji="0" lang="en-US" sz="2400"/>
              <a:pPr/>
              <a:t>21</a:t>
            </a:fld>
            <a:endParaRPr kumimoji="0" lang="en-US" sz="2400" dirty="0"/>
          </a:p>
        </p:txBody>
      </p:sp>
      <p:sp>
        <p:nvSpPr>
          <p:cNvPr id="8" name="AutoShape 8"/>
          <p:cNvSpPr>
            <a:spLocks noChangeArrowheads="1"/>
          </p:cNvSpPr>
          <p:nvPr/>
        </p:nvSpPr>
        <p:spPr bwMode="auto">
          <a:xfrm>
            <a:off x="1695391" y="1439255"/>
            <a:ext cx="8819225" cy="805243"/>
          </a:xfrm>
          <a:prstGeom prst="roundRect">
            <a:avLst>
              <a:gd name="adj" fmla="val 25048"/>
            </a:avLst>
          </a:prstGeom>
          <a:solidFill>
            <a:schemeClr val="bg1">
              <a:lumMod val="85000"/>
            </a:schemeClr>
          </a:solidFill>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marL="342900" indent="-342900">
              <a:lnSpc>
                <a:spcPts val="2000"/>
              </a:lnSpc>
              <a:defRPr/>
            </a:pPr>
            <a:r>
              <a:rPr lang="ja-JP" altLang="en-US" b="1" dirty="0" smtClean="0">
                <a:solidFill>
                  <a:srgbClr val="FF0000"/>
                </a:solidFill>
                <a:latin typeface="Meiryo UI" panose="020B0604030504040204" pitchFamily="50" charset="-128"/>
                <a:ea typeface="Meiryo UI" panose="020B0604030504040204" pitchFamily="50" charset="-128"/>
              </a:rPr>
              <a:t>●</a:t>
            </a:r>
            <a:r>
              <a:rPr lang="ja-JP" altLang="en-US" sz="1600" b="1" dirty="0" smtClean="0">
                <a:solidFill>
                  <a:schemeClr val="tx1"/>
                </a:solidFill>
                <a:latin typeface="Meiryo UI" panose="020B0604030504040204" pitchFamily="50" charset="-128"/>
                <a:ea typeface="Meiryo UI" panose="020B0604030504040204" pitchFamily="50" charset="-128"/>
              </a:rPr>
              <a:t>知識利活用基盤</a:t>
            </a:r>
            <a:r>
              <a:rPr lang="ja-JP" altLang="en-US" sz="1200" b="1" dirty="0">
                <a:solidFill>
                  <a:schemeClr val="tx1"/>
                </a:solidFill>
                <a:latin typeface="Meiryo UI" panose="020B0604030504040204" pitchFamily="50" charset="-128"/>
                <a:ea typeface="Meiryo UI" panose="020B0604030504040204" pitchFamily="50" charset="-128"/>
              </a:rPr>
              <a:t>（目的毎）</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0" name="フローチャート : 磁気ディスク 53"/>
          <p:cNvSpPr/>
          <p:nvPr/>
        </p:nvSpPr>
        <p:spPr>
          <a:xfrm>
            <a:off x="7980308" y="5457475"/>
            <a:ext cx="1351212" cy="657818"/>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ts val="1700"/>
              </a:lnSpc>
            </a:pPr>
            <a:r>
              <a:rPr lang="ja-JP" altLang="en-US" sz="1100" b="1" dirty="0">
                <a:latin typeface="Meiryo UI" panose="020B0604030504040204" pitchFamily="50" charset="-128"/>
                <a:ea typeface="Meiryo UI" panose="020B0604030504040204" pitchFamily="50" charset="-128"/>
              </a:rPr>
              <a:t>保存用コンテンツ</a:t>
            </a:r>
            <a:endParaRPr lang="en-US" altLang="ja-JP" sz="1100" b="1" dirty="0">
              <a:latin typeface="Meiryo UI" panose="020B0604030504040204" pitchFamily="50" charset="-128"/>
              <a:ea typeface="Meiryo UI" panose="020B0604030504040204" pitchFamily="50" charset="-128"/>
            </a:endParaRPr>
          </a:p>
          <a:p>
            <a:pPr algn="ctr">
              <a:lnSpc>
                <a:spcPts val="1700"/>
              </a:lnSpc>
            </a:pPr>
            <a:r>
              <a:rPr lang="ja-JP" altLang="en-US" sz="1100" b="1" dirty="0">
                <a:latin typeface="Meiryo UI" panose="020B0604030504040204" pitchFamily="50" charset="-128"/>
                <a:ea typeface="Meiryo UI" panose="020B0604030504040204" pitchFamily="50" charset="-128"/>
              </a:rPr>
              <a:t>永久保存庫</a:t>
            </a:r>
            <a:endParaRPr lang="en-US" altLang="ja-JP" sz="1100" b="1" dirty="0">
              <a:latin typeface="Meiryo UI" panose="020B0604030504040204" pitchFamily="50" charset="-128"/>
              <a:ea typeface="Meiryo UI" panose="020B0604030504040204" pitchFamily="50" charset="-128"/>
            </a:endParaRPr>
          </a:p>
        </p:txBody>
      </p:sp>
      <p:sp>
        <p:nvSpPr>
          <p:cNvPr id="24" name="AutoShape 8"/>
          <p:cNvSpPr>
            <a:spLocks noChangeArrowheads="1"/>
          </p:cNvSpPr>
          <p:nvPr/>
        </p:nvSpPr>
        <p:spPr bwMode="auto">
          <a:xfrm>
            <a:off x="2205191" y="3796479"/>
            <a:ext cx="7112813" cy="305094"/>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コンテンツ検索・提供機能</a:t>
            </a:r>
            <a:r>
              <a:rPr lang="ja-JP" altLang="en-US" sz="1200" b="1" dirty="0">
                <a:latin typeface="Meiryo UI" panose="020B0604030504040204" pitchFamily="50" charset="-128"/>
                <a:ea typeface="Meiryo UI" panose="020B0604030504040204" pitchFamily="50" charset="-128"/>
              </a:rPr>
              <a:t>（拠点・分野・形態を問わないプラットフォーム）（</a:t>
            </a:r>
            <a:r>
              <a:rPr lang="en-US" altLang="ja-JP" sz="1200" b="1" dirty="0" err="1">
                <a:latin typeface="Meiryo UI" panose="020B0604030504040204" pitchFamily="50" charset="-128"/>
                <a:ea typeface="Meiryo UI" panose="020B0604030504040204" pitchFamily="50" charset="-128"/>
              </a:rPr>
              <a:t>NDLSearch</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API</a:t>
            </a:r>
            <a:r>
              <a:rPr lang="ja-JP" altLang="en-US" sz="1200" b="1" dirty="0">
                <a:latin typeface="Meiryo UI" panose="020B0604030504040204" pitchFamily="50" charset="-128"/>
                <a:ea typeface="Meiryo UI" panose="020B0604030504040204" pitchFamily="50" charset="-128"/>
              </a:rPr>
              <a:t>）</a:t>
            </a:r>
            <a:endParaRPr lang="en-US" altLang="ja-JP" sz="1100" b="1"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8976321" y="1438170"/>
            <a:ext cx="1577209" cy="669163"/>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文献・ウェブ情報</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発信</a:t>
            </a:r>
            <a:endParaRPr lang="en-US" altLang="ja-JP" sz="12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（リサーチナビ等）</a:t>
            </a:r>
            <a:endParaRPr lang="en-US" altLang="ja-JP" sz="11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3471097" y="1780686"/>
            <a:ext cx="1700077" cy="492726"/>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indent="-342900" algn="ctr">
              <a:defRPr/>
            </a:pPr>
            <a:r>
              <a:rPr lang="ja-JP" altLang="en-US" sz="1200" dirty="0">
                <a:latin typeface="Meiryo UI" panose="020B0604030504040204" pitchFamily="50" charset="-128"/>
                <a:ea typeface="Meiryo UI" panose="020B0604030504040204" pitchFamily="50" charset="-128"/>
              </a:rPr>
              <a:t>文化財・メディア芸術</a:t>
            </a:r>
            <a:endParaRPr lang="en-US" altLang="ja-JP" sz="1200" dirty="0">
              <a:latin typeface="Meiryo UI" panose="020B0604030504040204" pitchFamily="50" charset="-128"/>
              <a:ea typeface="Meiryo UI" panose="020B0604030504040204" pitchFamily="50" charset="-128"/>
            </a:endParaRPr>
          </a:p>
          <a:p>
            <a:pPr indent="-342900" algn="ctr">
              <a:defRPr/>
            </a:pP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5375921" y="1747053"/>
            <a:ext cx="1299929" cy="484902"/>
          </a:xfrm>
          <a:prstGeom prst="roundRect">
            <a:avLst>
              <a:gd name="adj" fmla="val 25048"/>
            </a:avLst>
          </a:prstGeom>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災害情報発信基盤（ひなぎく）</a:t>
            </a:r>
            <a:endParaRPr lang="en-US" altLang="ja-JP" sz="1200" b="1" dirty="0">
              <a:latin typeface="Meiryo UI" panose="020B0604030504040204" pitchFamily="50" charset="-128"/>
              <a:ea typeface="Meiryo UI" panose="020B0604030504040204" pitchFamily="50" charset="-128"/>
            </a:endParaRPr>
          </a:p>
        </p:txBody>
      </p:sp>
      <p:sp>
        <p:nvSpPr>
          <p:cNvPr id="43" name="AutoShape 8"/>
          <p:cNvSpPr>
            <a:spLocks noChangeArrowheads="1"/>
          </p:cNvSpPr>
          <p:nvPr/>
        </p:nvSpPr>
        <p:spPr bwMode="auto">
          <a:xfrm>
            <a:off x="9438896" y="4928829"/>
            <a:ext cx="969892" cy="507588"/>
          </a:xfrm>
          <a:prstGeom prst="roundRect">
            <a:avLst>
              <a:gd name="adj" fmla="val 25048"/>
            </a:avLst>
          </a:prstGeom>
          <a:ln>
            <a:headEnd/>
            <a:tailEnd/>
          </a:ln>
        </p:spPr>
        <p:style>
          <a:lnRef idx="1">
            <a:schemeClr val="accent5"/>
          </a:lnRef>
          <a:fillRef idx="3">
            <a:schemeClr val="accent5"/>
          </a:fillRef>
          <a:effectRef idx="2">
            <a:schemeClr val="accent5"/>
          </a:effectRef>
          <a:fontRef idx="minor">
            <a:schemeClr val="lt1"/>
          </a:fontRef>
        </p:style>
        <p:txBody>
          <a:bodyPr wrap="square" anchor="t" anchorCtr="0">
            <a:noAutofit/>
          </a:bodyPr>
          <a:lstStyle/>
          <a:p>
            <a:pPr algn="ctr">
              <a:lnSpc>
                <a:spcPts val="1600"/>
              </a:lnSpc>
            </a:pPr>
            <a:r>
              <a:rPr lang="ja-JP" altLang="en-US" sz="1100" b="1" dirty="0">
                <a:latin typeface="Meiryo UI" panose="020B0604030504040204" pitchFamily="50" charset="-128"/>
                <a:ea typeface="Meiryo UI" panose="020B0604030504040204" pitchFamily="50" charset="-128"/>
              </a:rPr>
              <a:t>蔵書の</a:t>
            </a:r>
            <a:endParaRPr lang="en-US" altLang="ja-JP" sz="1100" b="1" dirty="0">
              <a:latin typeface="Meiryo UI" panose="020B0604030504040204" pitchFamily="50" charset="-128"/>
              <a:ea typeface="Meiryo UI" panose="020B0604030504040204" pitchFamily="50" charset="-128"/>
            </a:endParaRPr>
          </a:p>
          <a:p>
            <a:pPr algn="ctr">
              <a:lnSpc>
                <a:spcPts val="1600"/>
              </a:lnSpc>
            </a:pPr>
            <a:r>
              <a:rPr lang="ja-JP" altLang="en-US" sz="1100" b="1" dirty="0">
                <a:latin typeface="Meiryo UI" panose="020B0604030504040204" pitchFamily="50" charset="-128"/>
                <a:ea typeface="Meiryo UI" panose="020B0604030504040204" pitchFamily="50" charset="-128"/>
              </a:rPr>
              <a:t>デジタル化</a:t>
            </a:r>
            <a:endParaRPr lang="en-US" altLang="ja-JP" sz="1100" b="1" dirty="0">
              <a:latin typeface="Meiryo UI" panose="020B0604030504040204" pitchFamily="50" charset="-128"/>
              <a:ea typeface="Meiryo UI" panose="020B0604030504040204" pitchFamily="50" charset="-128"/>
            </a:endParaRPr>
          </a:p>
        </p:txBody>
      </p:sp>
      <p:sp>
        <p:nvSpPr>
          <p:cNvPr id="44" name="AutoShape 8"/>
          <p:cNvSpPr>
            <a:spLocks noChangeArrowheads="1"/>
          </p:cNvSpPr>
          <p:nvPr/>
        </p:nvSpPr>
        <p:spPr bwMode="auto">
          <a:xfrm>
            <a:off x="7826905" y="4592676"/>
            <a:ext cx="1017808" cy="363248"/>
          </a:xfrm>
          <a:prstGeom prst="roundRect">
            <a:avLst>
              <a:gd name="adj" fmla="val 25048"/>
            </a:avLst>
          </a:prstGeom>
          <a:ln>
            <a:headEnd/>
            <a:tailEnd/>
          </a:ln>
        </p:spPr>
        <p:style>
          <a:lnRef idx="1">
            <a:schemeClr val="accent4"/>
          </a:lnRef>
          <a:fillRef idx="3">
            <a:schemeClr val="accent4"/>
          </a:fillRef>
          <a:effectRef idx="2">
            <a:schemeClr val="accent4"/>
          </a:effectRef>
          <a:fontRef idx="minor">
            <a:schemeClr val="lt1"/>
          </a:fontRef>
        </p:style>
        <p:txBody>
          <a:bodyPr wrap="square" anchor="t" anchorCtr="0">
            <a:noAutofit/>
          </a:bodyPr>
          <a:lstStyle/>
          <a:p>
            <a:pPr algn="ctr">
              <a:lnSpc>
                <a:spcPts val="1600"/>
              </a:lnSpc>
            </a:pPr>
            <a:r>
              <a:rPr lang="ja-JP" altLang="en-US" sz="1200" b="1" dirty="0">
                <a:latin typeface="Meiryo UI" panose="020B0604030504040204" pitchFamily="50" charset="-128"/>
                <a:ea typeface="Meiryo UI" panose="020B0604030504040204" pitchFamily="50" charset="-128"/>
              </a:rPr>
              <a:t>収集機能</a:t>
            </a:r>
            <a:endParaRPr lang="en-US" altLang="ja-JP" sz="1200" b="1" dirty="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9086448" y="4490660"/>
            <a:ext cx="1250419" cy="369863"/>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lnSpc>
                <a:spcPts val="1600"/>
              </a:lnSpc>
            </a:pPr>
            <a:r>
              <a:rPr lang="ja-JP" altLang="en-US" sz="1200" b="1" dirty="0">
                <a:latin typeface="Meiryo UI" panose="020B0604030504040204" pitchFamily="50" charset="-128"/>
                <a:ea typeface="Meiryo UI" panose="020B0604030504040204" pitchFamily="50" charset="-128"/>
              </a:rPr>
              <a:t>組織化・知識化</a:t>
            </a:r>
            <a:endParaRPr lang="en-US" altLang="ja-JP" sz="1200" b="1" dirty="0">
              <a:latin typeface="Meiryo UI" panose="020B0604030504040204" pitchFamily="50" charset="-128"/>
              <a:ea typeface="Meiryo UI" panose="020B0604030504040204" pitchFamily="50" charset="-128"/>
            </a:endParaRPr>
          </a:p>
        </p:txBody>
      </p:sp>
      <p:sp>
        <p:nvSpPr>
          <p:cNvPr id="53" name="AutoShape 8"/>
          <p:cNvSpPr>
            <a:spLocks noChangeArrowheads="1"/>
          </p:cNvSpPr>
          <p:nvPr/>
        </p:nvSpPr>
        <p:spPr bwMode="auto">
          <a:xfrm>
            <a:off x="9162994" y="885866"/>
            <a:ext cx="1351622"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国際文化交流</a:t>
            </a:r>
            <a:endParaRPr lang="en-US" altLang="ja-JP" sz="1200" dirty="0">
              <a:latin typeface="Meiryo UI" panose="020B0604030504040204" pitchFamily="50" charset="-128"/>
              <a:ea typeface="Meiryo UI" panose="020B0604030504040204" pitchFamily="50" charset="-128"/>
            </a:endParaRPr>
          </a:p>
        </p:txBody>
      </p:sp>
      <p:sp>
        <p:nvSpPr>
          <p:cNvPr id="40" name="AutoShape 8"/>
          <p:cNvSpPr>
            <a:spLocks noChangeArrowheads="1"/>
          </p:cNvSpPr>
          <p:nvPr/>
        </p:nvSpPr>
        <p:spPr bwMode="auto">
          <a:xfrm>
            <a:off x="1712712" y="2347026"/>
            <a:ext cx="8858619" cy="801318"/>
          </a:xfrm>
          <a:prstGeom prst="roundRect">
            <a:avLst>
              <a:gd name="adj" fmla="val 25048"/>
            </a:avLst>
          </a:prstGeom>
          <a:solidFill>
            <a:schemeClr val="accent1">
              <a:lumMod val="20000"/>
              <a:lumOff val="80000"/>
            </a:schemeClr>
          </a:solidFill>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nSpc>
                <a:spcPts val="1600"/>
              </a:lnSpc>
            </a:pPr>
            <a:r>
              <a:rPr lang="ja-JP" altLang="en-US" sz="1600" b="1" dirty="0" smtClean="0">
                <a:solidFill>
                  <a:srgbClr val="FF0000"/>
                </a:solidFill>
                <a:latin typeface="Meiryo UI" panose="020B0604030504040204" pitchFamily="50" charset="-128"/>
                <a:ea typeface="Meiryo UI" panose="020B0604030504040204" pitchFamily="50" charset="-128"/>
              </a:rPr>
              <a:t>●</a:t>
            </a:r>
            <a:r>
              <a:rPr lang="ja-JP" altLang="en-US" sz="1600" b="1" dirty="0" smtClean="0">
                <a:latin typeface="Meiryo UI" panose="020B0604030504040204" pitchFamily="50" charset="-128"/>
                <a:ea typeface="Meiryo UI" panose="020B0604030504040204" pitchFamily="50" charset="-128"/>
              </a:rPr>
              <a:t>知識創造</a:t>
            </a:r>
            <a:r>
              <a:rPr lang="ja-JP" altLang="en-US" sz="1600" b="1" dirty="0">
                <a:latin typeface="Meiryo UI" panose="020B0604030504040204" pitchFamily="50" charset="-128"/>
                <a:ea typeface="Meiryo UI" panose="020B0604030504040204" pitchFamily="50" charset="-128"/>
              </a:rPr>
              <a:t>基盤</a:t>
            </a:r>
            <a:r>
              <a:rPr lang="ja-JP" altLang="en-US" sz="1200" b="1" dirty="0">
                <a:latin typeface="Meiryo UI" panose="020B0604030504040204" pitchFamily="50" charset="-128"/>
                <a:ea typeface="Meiryo UI" panose="020B0604030504040204" pitchFamily="50" charset="-128"/>
              </a:rPr>
              <a:t>（分野毎）</a:t>
            </a:r>
            <a:endParaRPr lang="en-US" altLang="ja-JP" sz="1600" b="1" dirty="0">
              <a:latin typeface="Meiryo UI" panose="020B0604030504040204" pitchFamily="50" charset="-128"/>
              <a:ea typeface="Meiryo UI" panose="020B0604030504040204" pitchFamily="50" charset="-128"/>
            </a:endParaRPr>
          </a:p>
        </p:txBody>
      </p:sp>
      <p:sp>
        <p:nvSpPr>
          <p:cNvPr id="61" name="AutoShape 8"/>
          <p:cNvSpPr>
            <a:spLocks noChangeArrowheads="1"/>
          </p:cNvSpPr>
          <p:nvPr/>
        </p:nvSpPr>
        <p:spPr bwMode="auto">
          <a:xfrm>
            <a:off x="6895602" y="907746"/>
            <a:ext cx="928591"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教育活用</a:t>
            </a:r>
            <a:endParaRPr lang="en-US" altLang="ja-JP" sz="1200" dirty="0">
              <a:latin typeface="Meiryo UI" panose="020B0604030504040204" pitchFamily="50" charset="-128"/>
              <a:ea typeface="Meiryo UI" panose="020B0604030504040204" pitchFamily="50" charset="-128"/>
            </a:endParaRPr>
          </a:p>
        </p:txBody>
      </p:sp>
      <p:sp>
        <p:nvSpPr>
          <p:cNvPr id="62" name="AutoShape 8"/>
          <p:cNvSpPr>
            <a:spLocks noChangeArrowheads="1"/>
          </p:cNvSpPr>
          <p:nvPr/>
        </p:nvSpPr>
        <p:spPr bwMode="auto">
          <a:xfrm>
            <a:off x="7968208" y="873107"/>
            <a:ext cx="1111340"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地域活性化</a:t>
            </a:r>
            <a:endParaRPr lang="en-US" altLang="ja-JP" sz="1200" dirty="0">
              <a:latin typeface="Meiryo UI" panose="020B0604030504040204" pitchFamily="50" charset="-128"/>
              <a:ea typeface="Meiryo UI" panose="020B0604030504040204" pitchFamily="50" charset="-128"/>
            </a:endParaRPr>
          </a:p>
        </p:txBody>
      </p:sp>
      <p:sp>
        <p:nvSpPr>
          <p:cNvPr id="63" name="AutoShape 8"/>
          <p:cNvSpPr>
            <a:spLocks noChangeArrowheads="1"/>
          </p:cNvSpPr>
          <p:nvPr/>
        </p:nvSpPr>
        <p:spPr bwMode="auto">
          <a:xfrm>
            <a:off x="4264580" y="878814"/>
            <a:ext cx="1111340"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新産業創出</a:t>
            </a:r>
            <a:endParaRPr lang="en-US" altLang="ja-JP" sz="1200" dirty="0">
              <a:latin typeface="Meiryo UI" panose="020B0604030504040204" pitchFamily="50" charset="-128"/>
              <a:ea typeface="Meiryo UI" panose="020B0604030504040204" pitchFamily="50" charset="-128"/>
            </a:endParaRPr>
          </a:p>
        </p:txBody>
      </p:sp>
      <p:sp>
        <p:nvSpPr>
          <p:cNvPr id="65" name="AutoShape 8"/>
          <p:cNvSpPr>
            <a:spLocks noChangeArrowheads="1"/>
          </p:cNvSpPr>
          <p:nvPr/>
        </p:nvSpPr>
        <p:spPr bwMode="auto">
          <a:xfrm>
            <a:off x="5540584" y="886304"/>
            <a:ext cx="1203488" cy="45446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科学技術</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イノベーション</a:t>
            </a:r>
            <a:endParaRPr lang="en-US" altLang="ja-JP" sz="1200" dirty="0">
              <a:latin typeface="Meiryo UI" panose="020B0604030504040204" pitchFamily="50" charset="-128"/>
              <a:ea typeface="Meiryo UI" panose="020B0604030504040204" pitchFamily="50" charset="-128"/>
            </a:endParaRPr>
          </a:p>
        </p:txBody>
      </p:sp>
      <p:sp>
        <p:nvSpPr>
          <p:cNvPr id="70" name="AutoShape 8"/>
          <p:cNvSpPr>
            <a:spLocks noChangeArrowheads="1"/>
          </p:cNvSpPr>
          <p:nvPr/>
        </p:nvSpPr>
        <p:spPr bwMode="auto">
          <a:xfrm>
            <a:off x="6884400" y="1503748"/>
            <a:ext cx="998269" cy="67887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科学技術情報発信基盤</a:t>
            </a:r>
            <a:endParaRPr lang="en-US" altLang="ja-JP" sz="1200" dirty="0">
              <a:latin typeface="Meiryo UI" panose="020B0604030504040204" pitchFamily="50" charset="-128"/>
              <a:ea typeface="Meiryo UI" panose="020B0604030504040204" pitchFamily="50" charset="-128"/>
            </a:endParaRPr>
          </a:p>
        </p:txBody>
      </p:sp>
      <p:sp>
        <p:nvSpPr>
          <p:cNvPr id="71" name="AutoShape 8"/>
          <p:cNvSpPr>
            <a:spLocks noChangeArrowheads="1"/>
          </p:cNvSpPr>
          <p:nvPr/>
        </p:nvSpPr>
        <p:spPr bwMode="auto">
          <a:xfrm>
            <a:off x="8003434" y="1493442"/>
            <a:ext cx="927593" cy="63927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学術情報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p:txBody>
      </p:sp>
      <p:sp>
        <p:nvSpPr>
          <p:cNvPr id="80" name="左矢印 79"/>
          <p:cNvSpPr/>
          <p:nvPr/>
        </p:nvSpPr>
        <p:spPr>
          <a:xfrm rot="5400000">
            <a:off x="5288211" y="895985"/>
            <a:ext cx="515455" cy="134814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9" name="左カーブ矢印 18"/>
          <p:cNvSpPr/>
          <p:nvPr/>
        </p:nvSpPr>
        <p:spPr>
          <a:xfrm flipH="1">
            <a:off x="1796300" y="1248534"/>
            <a:ext cx="588377" cy="3724808"/>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82" name="左矢印 81"/>
          <p:cNvSpPr/>
          <p:nvPr/>
        </p:nvSpPr>
        <p:spPr>
          <a:xfrm rot="5400000">
            <a:off x="5491496" y="2957574"/>
            <a:ext cx="416918" cy="64807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66" name="左矢印 65"/>
          <p:cNvSpPr/>
          <p:nvPr/>
        </p:nvSpPr>
        <p:spPr>
          <a:xfrm rot="5400000">
            <a:off x="5366221" y="1997778"/>
            <a:ext cx="318963" cy="95656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67" name="AutoShape 8"/>
          <p:cNvSpPr>
            <a:spLocks noChangeArrowheads="1"/>
          </p:cNvSpPr>
          <p:nvPr/>
        </p:nvSpPr>
        <p:spPr bwMode="auto">
          <a:xfrm>
            <a:off x="2896428" y="835876"/>
            <a:ext cx="1111340" cy="460043"/>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新たな知識の創造</a:t>
            </a:r>
            <a:endParaRPr lang="en-US" altLang="ja-JP" sz="1200" dirty="0">
              <a:latin typeface="Meiryo UI" panose="020B0604030504040204" pitchFamily="50" charset="-128"/>
              <a:ea typeface="Meiryo UI" panose="020B0604030504040204" pitchFamily="50" charset="-128"/>
            </a:endParaRPr>
          </a:p>
        </p:txBody>
      </p:sp>
      <p:sp>
        <p:nvSpPr>
          <p:cNvPr id="75" name="左矢印 74"/>
          <p:cNvSpPr/>
          <p:nvPr/>
        </p:nvSpPr>
        <p:spPr>
          <a:xfrm rot="16200000">
            <a:off x="7206094" y="2975012"/>
            <a:ext cx="416918" cy="81927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2" name="正方形/長方形 1"/>
          <p:cNvSpPr/>
          <p:nvPr/>
        </p:nvSpPr>
        <p:spPr>
          <a:xfrm>
            <a:off x="6207888" y="3282497"/>
            <a:ext cx="75220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利用</a:t>
            </a:r>
            <a:endParaRPr lang="en-US" altLang="ja-JP" sz="1050" dirty="0">
              <a:latin typeface="Meiryo UI" panose="020B0604030504040204" pitchFamily="50" charset="-128"/>
              <a:ea typeface="Meiryo UI" panose="020B0604030504040204" pitchFamily="50" charset="-128"/>
            </a:endParaRPr>
          </a:p>
        </p:txBody>
      </p:sp>
      <p:sp>
        <p:nvSpPr>
          <p:cNvPr id="105" name="正方形/長方形 104"/>
          <p:cNvSpPr/>
          <p:nvPr/>
        </p:nvSpPr>
        <p:spPr>
          <a:xfrm>
            <a:off x="7733214" y="3277734"/>
            <a:ext cx="595035" cy="338554"/>
          </a:xfrm>
          <a:prstGeom prst="rect">
            <a:avLst/>
          </a:prstGeom>
        </p:spPr>
        <p:txBody>
          <a:bodyPr wrap="none">
            <a:spAutoFit/>
          </a:bodyPr>
          <a:lstStyle/>
          <a:p>
            <a:pPr algn="ctr"/>
            <a:r>
              <a:rPr lang="ja-JP" altLang="en-US" sz="1600" dirty="0">
                <a:latin typeface="Meiryo UI" panose="020B0604030504040204" pitchFamily="50" charset="-128"/>
                <a:ea typeface="Meiryo UI" panose="020B0604030504040204" pitchFamily="50" charset="-128"/>
              </a:rPr>
              <a:t>保存</a:t>
            </a:r>
            <a:endParaRPr lang="en-US" altLang="ja-JP" sz="1600" dirty="0">
              <a:latin typeface="Meiryo UI" panose="020B0604030504040204" pitchFamily="50" charset="-128"/>
              <a:ea typeface="Meiryo UI" panose="020B0604030504040204" pitchFamily="50" charset="-128"/>
            </a:endParaRPr>
          </a:p>
        </p:txBody>
      </p:sp>
      <p:sp>
        <p:nvSpPr>
          <p:cNvPr id="152" name="AutoShape 8"/>
          <p:cNvSpPr>
            <a:spLocks noChangeArrowheads="1"/>
          </p:cNvSpPr>
          <p:nvPr/>
        </p:nvSpPr>
        <p:spPr bwMode="auto">
          <a:xfrm>
            <a:off x="8555522" y="6249631"/>
            <a:ext cx="564814" cy="299530"/>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none" anchor="t">
            <a:normAutofit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図書館</a:t>
            </a:r>
            <a:endParaRPr lang="en-US" altLang="ja-JP" sz="1100" dirty="0">
              <a:latin typeface="Meiryo UI" panose="020B0604030504040204" pitchFamily="50" charset="-128"/>
              <a:ea typeface="Meiryo UI" panose="020B0604030504040204" pitchFamily="50" charset="-128"/>
            </a:endParaRPr>
          </a:p>
        </p:txBody>
      </p:sp>
      <p:sp>
        <p:nvSpPr>
          <p:cNvPr id="153" name="AutoShape 8"/>
          <p:cNvSpPr>
            <a:spLocks noChangeArrowheads="1"/>
          </p:cNvSpPr>
          <p:nvPr/>
        </p:nvSpPr>
        <p:spPr bwMode="auto">
          <a:xfrm>
            <a:off x="9407294" y="6198348"/>
            <a:ext cx="815017" cy="340788"/>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国等の機関</a:t>
            </a:r>
            <a:endParaRPr lang="en-US" altLang="ja-JP" sz="1100" dirty="0">
              <a:latin typeface="Meiryo UI" panose="020B0604030504040204" pitchFamily="50" charset="-128"/>
              <a:ea typeface="Meiryo UI" panose="020B0604030504040204" pitchFamily="50" charset="-128"/>
            </a:endParaRPr>
          </a:p>
        </p:txBody>
      </p:sp>
      <p:sp>
        <p:nvSpPr>
          <p:cNvPr id="154" name="AutoShape 8"/>
          <p:cNvSpPr>
            <a:spLocks noChangeArrowheads="1"/>
          </p:cNvSpPr>
          <p:nvPr/>
        </p:nvSpPr>
        <p:spPr bwMode="auto">
          <a:xfrm>
            <a:off x="2783632" y="6315281"/>
            <a:ext cx="687464" cy="302359"/>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none" anchor="t">
            <a:normAutofit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寺社・仏閣</a:t>
            </a:r>
            <a:endParaRPr lang="en-US" altLang="ja-JP" sz="1100" dirty="0">
              <a:latin typeface="Meiryo UI" panose="020B0604030504040204" pitchFamily="50" charset="-128"/>
              <a:ea typeface="Meiryo UI" panose="020B0604030504040204" pitchFamily="50" charset="-128"/>
            </a:endParaRPr>
          </a:p>
        </p:txBody>
      </p:sp>
      <p:sp>
        <p:nvSpPr>
          <p:cNvPr id="155" name="AutoShape 8"/>
          <p:cNvSpPr>
            <a:spLocks noChangeArrowheads="1"/>
          </p:cNvSpPr>
          <p:nvPr/>
        </p:nvSpPr>
        <p:spPr bwMode="auto">
          <a:xfrm>
            <a:off x="5228940" y="6201917"/>
            <a:ext cx="928203" cy="379343"/>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大学・研究機関</a:t>
            </a:r>
            <a:endParaRPr lang="en-US" altLang="ja-JP" sz="1100" dirty="0">
              <a:latin typeface="Meiryo UI" panose="020B0604030504040204" pitchFamily="50" charset="-128"/>
              <a:ea typeface="Meiryo UI" panose="020B0604030504040204" pitchFamily="50" charset="-128"/>
            </a:endParaRPr>
          </a:p>
        </p:txBody>
      </p:sp>
      <p:sp>
        <p:nvSpPr>
          <p:cNvPr id="156" name="AutoShape 8"/>
          <p:cNvSpPr>
            <a:spLocks noChangeArrowheads="1"/>
          </p:cNvSpPr>
          <p:nvPr/>
        </p:nvSpPr>
        <p:spPr bwMode="auto">
          <a:xfrm>
            <a:off x="3793754" y="6169591"/>
            <a:ext cx="1044419" cy="445192"/>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美術館・博物館</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・文書館</a:t>
            </a:r>
            <a:endParaRPr lang="en-US" altLang="ja-JP" sz="1100" dirty="0">
              <a:latin typeface="Meiryo UI" panose="020B0604030504040204" pitchFamily="50" charset="-128"/>
              <a:ea typeface="Meiryo UI" panose="020B0604030504040204" pitchFamily="50" charset="-128"/>
            </a:endParaRPr>
          </a:p>
        </p:txBody>
      </p:sp>
      <p:sp>
        <p:nvSpPr>
          <p:cNvPr id="157" name="AutoShape 8"/>
          <p:cNvSpPr>
            <a:spLocks noChangeArrowheads="1"/>
          </p:cNvSpPr>
          <p:nvPr/>
        </p:nvSpPr>
        <p:spPr bwMode="auto">
          <a:xfrm>
            <a:off x="7234198" y="6181128"/>
            <a:ext cx="373970" cy="381352"/>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個人</a:t>
            </a:r>
            <a:endParaRPr lang="en-US" altLang="ja-JP" sz="11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9379129" y="3814532"/>
            <a:ext cx="791490" cy="369332"/>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NDL</a:t>
            </a:r>
            <a:endParaRPr lang="ja-JP" altLang="en-US" dirty="0">
              <a:latin typeface="Meiryo UI" panose="020B0604030504040204" pitchFamily="50" charset="-128"/>
              <a:ea typeface="Meiryo UI" panose="020B0604030504040204" pitchFamily="50" charset="-128"/>
            </a:endParaRPr>
          </a:p>
        </p:txBody>
      </p:sp>
      <p:grpSp>
        <p:nvGrpSpPr>
          <p:cNvPr id="21" name="グループ化 20"/>
          <p:cNvGrpSpPr/>
          <p:nvPr/>
        </p:nvGrpSpPr>
        <p:grpSpPr>
          <a:xfrm>
            <a:off x="3855569" y="5070534"/>
            <a:ext cx="1244782" cy="808062"/>
            <a:chOff x="2289608" y="5112639"/>
            <a:chExt cx="1244782" cy="808062"/>
          </a:xfrm>
        </p:grpSpPr>
        <p:sp>
          <p:nvSpPr>
            <p:cNvPr id="106" name="角丸四角形 105"/>
            <p:cNvSpPr/>
            <p:nvPr/>
          </p:nvSpPr>
          <p:spPr>
            <a:xfrm>
              <a:off x="2289608" y="5112639"/>
              <a:ext cx="1122836" cy="808062"/>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07" name="円/楕円 106"/>
            <p:cNvSpPr/>
            <p:nvPr/>
          </p:nvSpPr>
          <p:spPr>
            <a:xfrm>
              <a:off x="2585971" y="5112639"/>
              <a:ext cx="404558" cy="3428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8" name="テキスト ボックス 107"/>
            <p:cNvSpPr txBox="1"/>
            <p:nvPr/>
          </p:nvSpPr>
          <p:spPr>
            <a:xfrm>
              <a:off x="2564471" y="5183027"/>
              <a:ext cx="466794" cy="261610"/>
            </a:xfrm>
            <a:prstGeom prst="rect">
              <a:avLst/>
            </a:prstGeom>
            <a:noFill/>
          </p:spPr>
          <p:txBody>
            <a:bodyPr wrap="none" rtlCol="0">
              <a:spAutoFit/>
            </a:bodyPr>
            <a:lstStyle/>
            <a:p>
              <a:r>
                <a:rPr lang="ja-JP" altLang="en-US" sz="1100" dirty="0">
                  <a:solidFill>
                    <a:schemeClr val="bg1"/>
                  </a:solidFill>
                  <a:latin typeface="Meiryo UI" panose="020B0604030504040204" pitchFamily="50" charset="-128"/>
                  <a:ea typeface="Meiryo UI" panose="020B0604030504040204" pitchFamily="50" charset="-128"/>
                </a:rPr>
                <a:t>拠点</a:t>
              </a:r>
            </a:p>
          </p:txBody>
        </p:sp>
        <p:sp>
          <p:nvSpPr>
            <p:cNvPr id="109" name="円/楕円 108"/>
            <p:cNvSpPr/>
            <p:nvPr/>
          </p:nvSpPr>
          <p:spPr>
            <a:xfrm>
              <a:off x="2339926" y="5604065"/>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0" name="直線矢印コネクタ 109"/>
            <p:cNvCxnSpPr>
              <a:endCxn id="109" idx="7"/>
            </p:cNvCxnSpPr>
            <p:nvPr/>
          </p:nvCxnSpPr>
          <p:spPr>
            <a:xfrm flipH="1">
              <a:off x="2543339" y="5387600"/>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円/楕円 110"/>
            <p:cNvSpPr/>
            <p:nvPr/>
          </p:nvSpPr>
          <p:spPr>
            <a:xfrm>
              <a:off x="2707905" y="5595906"/>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2" name="直線矢印コネクタ 111"/>
            <p:cNvCxnSpPr>
              <a:stCxn id="108" idx="2"/>
              <a:endCxn id="111" idx="0"/>
            </p:cNvCxnSpPr>
            <p:nvPr/>
          </p:nvCxnSpPr>
          <p:spPr>
            <a:xfrm>
              <a:off x="2797868" y="5444637"/>
              <a:ext cx="29194" cy="1512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円/楕円 112"/>
            <p:cNvSpPr/>
            <p:nvPr/>
          </p:nvSpPr>
          <p:spPr>
            <a:xfrm>
              <a:off x="3064508" y="5595906"/>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4" name="直線矢印コネクタ 113"/>
            <p:cNvCxnSpPr>
              <a:stCxn id="107" idx="5"/>
              <a:endCxn id="113" idx="0"/>
            </p:cNvCxnSpPr>
            <p:nvPr/>
          </p:nvCxnSpPr>
          <p:spPr>
            <a:xfrm>
              <a:off x="2931283" y="5405322"/>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2913591" y="5183027"/>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grpSp>
      <p:sp>
        <p:nvSpPr>
          <p:cNvPr id="119" name="AutoShape 8"/>
          <p:cNvSpPr>
            <a:spLocks noChangeArrowheads="1"/>
          </p:cNvSpPr>
          <p:nvPr/>
        </p:nvSpPr>
        <p:spPr bwMode="auto">
          <a:xfrm>
            <a:off x="8974768" y="2466708"/>
            <a:ext cx="1510079" cy="602252"/>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gn="ctr"/>
            <a:r>
              <a:rPr lang="ja-JP" altLang="en-US" sz="1100" b="1" dirty="0">
                <a:latin typeface="Meiryo UI" panose="020B0604030504040204" pitchFamily="50" charset="-128"/>
                <a:ea typeface="Meiryo UI" panose="020B0604030504040204" pitchFamily="50" charset="-128"/>
              </a:rPr>
              <a:t>デジタルギャラリ</a:t>
            </a:r>
            <a:endParaRPr lang="en-US" altLang="ja-JP" sz="1100" b="1" dirty="0">
              <a:latin typeface="Meiryo UI" panose="020B0604030504040204" pitchFamily="50" charset="-128"/>
              <a:ea typeface="Meiryo UI" panose="020B0604030504040204" pitchFamily="50" charset="-128"/>
            </a:endParaRPr>
          </a:p>
          <a:p>
            <a:pPr algn="ctr"/>
            <a:r>
              <a:rPr lang="ja-JP" altLang="en-US" sz="1100" b="1" dirty="0">
                <a:latin typeface="Meiryo UI" panose="020B0604030504040204" pitchFamily="50" charset="-128"/>
                <a:ea typeface="Meiryo UI" panose="020B0604030504040204" pitchFamily="50" charset="-128"/>
              </a:rPr>
              <a:t>レファレンス</a:t>
            </a:r>
            <a:r>
              <a:rPr lang="en-US" altLang="ja-JP" sz="1100" b="1" dirty="0">
                <a:latin typeface="Meiryo UI" panose="020B0604030504040204" pitchFamily="50" charset="-128"/>
                <a:ea typeface="Meiryo UI" panose="020B0604030504040204" pitchFamily="50" charset="-128"/>
              </a:rPr>
              <a:t>DB</a:t>
            </a:r>
          </a:p>
          <a:p>
            <a:pPr algn="ctr"/>
            <a:r>
              <a:rPr lang="ja-JP" altLang="en-US" sz="1100" b="1" dirty="0">
                <a:latin typeface="Meiryo UI" panose="020B0604030504040204" pitchFamily="50" charset="-128"/>
                <a:ea typeface="Meiryo UI" panose="020B0604030504040204" pitchFamily="50" charset="-128"/>
              </a:rPr>
              <a:t>各種刊行物</a:t>
            </a:r>
            <a:endParaRPr lang="en-US" altLang="ja-JP" sz="1100" dirty="0">
              <a:latin typeface="Meiryo UI" panose="020B0604030504040204" pitchFamily="50" charset="-128"/>
              <a:ea typeface="Meiryo UI" panose="020B0604030504040204" pitchFamily="50" charset="-128"/>
            </a:endParaRPr>
          </a:p>
        </p:txBody>
      </p:sp>
      <p:sp>
        <p:nvSpPr>
          <p:cNvPr id="120" name="AutoShape 8"/>
          <p:cNvSpPr>
            <a:spLocks noChangeArrowheads="1"/>
          </p:cNvSpPr>
          <p:nvPr/>
        </p:nvSpPr>
        <p:spPr bwMode="auto">
          <a:xfrm>
            <a:off x="5081970" y="4764188"/>
            <a:ext cx="881700" cy="328257"/>
          </a:xfrm>
          <a:prstGeom prst="roundRect">
            <a:avLst>
              <a:gd name="adj" fmla="val 25048"/>
            </a:avLst>
          </a:prstGeom>
          <a:ln>
            <a:headEnd/>
            <a:tailEnd/>
          </a:ln>
        </p:spPr>
        <p:style>
          <a:lnRef idx="1">
            <a:schemeClr val="accent4"/>
          </a:lnRef>
          <a:fillRef idx="3">
            <a:schemeClr val="accent4"/>
          </a:fillRef>
          <a:effectRef idx="2">
            <a:schemeClr val="accent4"/>
          </a:effectRef>
          <a:fontRef idx="minor">
            <a:schemeClr val="lt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収集機能</a:t>
            </a:r>
            <a:endParaRPr lang="en-US" altLang="ja-JP" sz="1200" dirty="0">
              <a:latin typeface="Meiryo UI" panose="020B0604030504040204" pitchFamily="50" charset="-128"/>
              <a:ea typeface="Meiryo UI" panose="020B0604030504040204" pitchFamily="50" charset="-128"/>
            </a:endParaRPr>
          </a:p>
        </p:txBody>
      </p:sp>
      <p:sp>
        <p:nvSpPr>
          <p:cNvPr id="121" name="AutoShape 8"/>
          <p:cNvSpPr>
            <a:spLocks noChangeArrowheads="1"/>
          </p:cNvSpPr>
          <p:nvPr/>
        </p:nvSpPr>
        <p:spPr bwMode="auto">
          <a:xfrm>
            <a:off x="6020665" y="4761660"/>
            <a:ext cx="1007890" cy="279476"/>
          </a:xfrm>
          <a:prstGeom prst="roundRect">
            <a:avLst>
              <a:gd name="adj" fmla="val 25048"/>
            </a:avLst>
          </a:prstGeom>
          <a:ln>
            <a:headEnd/>
            <a:tailEnd/>
          </a:ln>
        </p:spPr>
        <p:style>
          <a:lnRef idx="1">
            <a:schemeClr val="accent5"/>
          </a:lnRef>
          <a:fillRef idx="3">
            <a:schemeClr val="accent5"/>
          </a:fillRef>
          <a:effectRef idx="2">
            <a:schemeClr val="accent5"/>
          </a:effectRef>
          <a:fontRef idx="minor">
            <a:schemeClr val="lt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電子書籍化</a:t>
            </a:r>
            <a:endParaRPr lang="en-US" altLang="ja-JP" sz="1200" dirty="0">
              <a:latin typeface="Meiryo UI" panose="020B0604030504040204" pitchFamily="50" charset="-128"/>
              <a:ea typeface="Meiryo UI" panose="020B0604030504040204" pitchFamily="50" charset="-128"/>
            </a:endParaRPr>
          </a:p>
        </p:txBody>
      </p:sp>
      <p:sp>
        <p:nvSpPr>
          <p:cNvPr id="122" name="AutoShape 8"/>
          <p:cNvSpPr>
            <a:spLocks noChangeArrowheads="1"/>
          </p:cNvSpPr>
          <p:nvPr/>
        </p:nvSpPr>
        <p:spPr bwMode="auto">
          <a:xfrm>
            <a:off x="6437861" y="5187368"/>
            <a:ext cx="889197" cy="475490"/>
          </a:xfrm>
          <a:prstGeom prst="roundRect">
            <a:avLst>
              <a:gd name="adj" fmla="val 25048"/>
            </a:avLst>
          </a:prstGeom>
          <a:ln>
            <a:headEnd/>
            <a:tailEnd/>
          </a:ln>
        </p:spPr>
        <p:style>
          <a:lnRef idx="1">
            <a:schemeClr val="accent6"/>
          </a:lnRef>
          <a:fillRef idx="3">
            <a:schemeClr val="accent6"/>
          </a:fillRef>
          <a:effectRef idx="2">
            <a:schemeClr val="accent6"/>
          </a:effectRef>
          <a:fontRef idx="minor">
            <a:schemeClr val="lt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権利情報</a:t>
            </a:r>
            <a:endParaRPr lang="en-US" altLang="ja-JP" sz="1200" dirty="0">
              <a:latin typeface="Meiryo UI" panose="020B0604030504040204" pitchFamily="50" charset="-128"/>
              <a:ea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rPr>
              <a:t>管理</a:t>
            </a:r>
            <a:endParaRPr lang="en-US" altLang="ja-JP" sz="1200" dirty="0">
              <a:latin typeface="Meiryo UI" panose="020B0604030504040204" pitchFamily="50" charset="-128"/>
              <a:ea typeface="Meiryo UI" panose="020B0604030504040204" pitchFamily="50" charset="-128"/>
            </a:endParaRPr>
          </a:p>
        </p:txBody>
      </p:sp>
      <p:sp>
        <p:nvSpPr>
          <p:cNvPr id="123" name="AutoShape 8"/>
          <p:cNvSpPr>
            <a:spLocks noChangeArrowheads="1"/>
          </p:cNvSpPr>
          <p:nvPr/>
        </p:nvSpPr>
        <p:spPr bwMode="auto">
          <a:xfrm>
            <a:off x="5303251" y="4303864"/>
            <a:ext cx="1264241" cy="259233"/>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配信・流通機能</a:t>
            </a:r>
            <a:endParaRPr lang="en-US" altLang="ja-JP" sz="1200" dirty="0">
              <a:latin typeface="Meiryo UI" panose="020B0604030504040204" pitchFamily="50" charset="-128"/>
              <a:ea typeface="Meiryo UI" panose="020B0604030504040204" pitchFamily="50" charset="-128"/>
            </a:endParaRPr>
          </a:p>
        </p:txBody>
      </p:sp>
      <p:sp>
        <p:nvSpPr>
          <p:cNvPr id="124" name="フローチャート : 磁気ディスク 53"/>
          <p:cNvSpPr/>
          <p:nvPr/>
        </p:nvSpPr>
        <p:spPr>
          <a:xfrm>
            <a:off x="4999538" y="5188536"/>
            <a:ext cx="1389047" cy="466036"/>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lnSpc>
                <a:spcPts val="1700"/>
              </a:lnSpc>
            </a:pPr>
            <a:r>
              <a:rPr lang="ja-JP" altLang="en-US" sz="1100" dirty="0">
                <a:latin typeface="Meiryo UI" panose="020B0604030504040204" pitchFamily="50" charset="-128"/>
                <a:ea typeface="Meiryo UI" panose="020B0604030504040204" pitchFamily="50" charset="-128"/>
              </a:rPr>
              <a:t>提供用コンテンツ</a:t>
            </a:r>
            <a:endParaRPr lang="en-US" altLang="ja-JP" sz="1100" dirty="0">
              <a:latin typeface="Meiryo UI" panose="020B0604030504040204" pitchFamily="50" charset="-128"/>
              <a:ea typeface="Meiryo UI" panose="020B0604030504040204" pitchFamily="50" charset="-128"/>
            </a:endParaRPr>
          </a:p>
        </p:txBody>
      </p:sp>
      <p:grpSp>
        <p:nvGrpSpPr>
          <p:cNvPr id="10" name="グループ化 9"/>
          <p:cNvGrpSpPr/>
          <p:nvPr/>
        </p:nvGrpSpPr>
        <p:grpSpPr>
          <a:xfrm>
            <a:off x="7130377" y="4735993"/>
            <a:ext cx="790601" cy="680380"/>
            <a:chOff x="3070508" y="4420331"/>
            <a:chExt cx="790601" cy="680380"/>
          </a:xfrm>
        </p:grpSpPr>
        <p:sp>
          <p:nvSpPr>
            <p:cNvPr id="158" name="正方形/長方形 157"/>
            <p:cNvSpPr/>
            <p:nvPr/>
          </p:nvSpPr>
          <p:spPr>
            <a:xfrm>
              <a:off x="3100163" y="4839101"/>
              <a:ext cx="731289" cy="261610"/>
            </a:xfrm>
            <a:prstGeom prst="rect">
              <a:avLst/>
            </a:prstGeom>
          </p:spPr>
          <p:txBody>
            <a:bodyPr wrap="none">
              <a:spAutoFit/>
            </a:bodyPr>
            <a:lstStyle/>
            <a:p>
              <a:pPr algn="ctr"/>
              <a:r>
                <a:rPr lang="ja-JP" altLang="en-US" sz="1100" b="1" dirty="0">
                  <a:latin typeface="Meiryo UI" panose="020B0604030504040204" pitchFamily="50" charset="-128"/>
                  <a:ea typeface="Meiryo UI" panose="020B0604030504040204" pitchFamily="50" charset="-128"/>
                </a:rPr>
                <a:t>コンテンツ</a:t>
              </a:r>
              <a:endParaRPr lang="en-US" altLang="ja-JP" sz="1100" b="1" dirty="0">
                <a:latin typeface="Meiryo UI" panose="020B0604030504040204" pitchFamily="50" charset="-128"/>
                <a:ea typeface="Meiryo UI" panose="020B0604030504040204" pitchFamily="50" charset="-128"/>
              </a:endParaRPr>
            </a:p>
          </p:txBody>
        </p:sp>
        <p:sp>
          <p:nvSpPr>
            <p:cNvPr id="101" name="正方形/長方形 100"/>
            <p:cNvSpPr/>
            <p:nvPr/>
          </p:nvSpPr>
          <p:spPr>
            <a:xfrm>
              <a:off x="3070508" y="4420331"/>
              <a:ext cx="790601" cy="261610"/>
            </a:xfrm>
            <a:prstGeom prst="rect">
              <a:avLst/>
            </a:prstGeom>
          </p:spPr>
          <p:txBody>
            <a:bodyPr wrap="none">
              <a:spAutoFit/>
            </a:bodyPr>
            <a:lstStyle/>
            <a:p>
              <a:pPr algn="ctr"/>
              <a:r>
                <a:rPr lang="ja-JP" altLang="en-US" sz="1100" b="1" dirty="0">
                  <a:latin typeface="Meiryo UI" panose="020B0604030504040204" pitchFamily="50" charset="-128"/>
                  <a:ea typeface="Meiryo UI" panose="020B0604030504040204" pitchFamily="50" charset="-128"/>
                </a:rPr>
                <a:t>メタデータ</a:t>
              </a:r>
              <a:endParaRPr lang="en-US" altLang="ja-JP" sz="1100" b="1" dirty="0">
                <a:latin typeface="Meiryo UI" panose="020B0604030504040204" pitchFamily="50" charset="-128"/>
                <a:ea typeface="Meiryo UI" panose="020B0604030504040204" pitchFamily="50" charset="-128"/>
              </a:endParaRPr>
            </a:p>
          </p:txBody>
        </p:sp>
        <p:sp>
          <p:nvSpPr>
            <p:cNvPr id="9" name="左右矢印 8"/>
            <p:cNvSpPr/>
            <p:nvPr/>
          </p:nvSpPr>
          <p:spPr>
            <a:xfrm>
              <a:off x="3205023" y="4612978"/>
              <a:ext cx="563047" cy="284881"/>
            </a:xfrm>
            <a:prstGeom prst="leftRightArrow">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grpSp>
      <p:sp>
        <p:nvSpPr>
          <p:cNvPr id="151" name="テキスト ボックス 150"/>
          <p:cNvSpPr txBox="1"/>
          <p:nvPr/>
        </p:nvSpPr>
        <p:spPr>
          <a:xfrm>
            <a:off x="6668842" y="4179132"/>
            <a:ext cx="761572"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出版界</a:t>
            </a:r>
          </a:p>
        </p:txBody>
      </p:sp>
      <p:sp>
        <p:nvSpPr>
          <p:cNvPr id="159" name="テキスト ボックス 158"/>
          <p:cNvSpPr txBox="1"/>
          <p:nvPr/>
        </p:nvSpPr>
        <p:spPr>
          <a:xfrm>
            <a:off x="3898208" y="4682415"/>
            <a:ext cx="1046088"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学術分野</a:t>
            </a:r>
          </a:p>
        </p:txBody>
      </p:sp>
      <p:grpSp>
        <p:nvGrpSpPr>
          <p:cNvPr id="18" name="グループ化 17"/>
          <p:cNvGrpSpPr/>
          <p:nvPr/>
        </p:nvGrpSpPr>
        <p:grpSpPr>
          <a:xfrm>
            <a:off x="1557293" y="4717410"/>
            <a:ext cx="1122836" cy="808062"/>
            <a:chOff x="33293" y="4717410"/>
            <a:chExt cx="1122836" cy="808062"/>
          </a:xfrm>
        </p:grpSpPr>
        <p:sp>
          <p:nvSpPr>
            <p:cNvPr id="168" name="角丸四角形 167"/>
            <p:cNvSpPr/>
            <p:nvPr/>
          </p:nvSpPr>
          <p:spPr>
            <a:xfrm>
              <a:off x="33293" y="4717410"/>
              <a:ext cx="1122836" cy="8080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69" name="円/楕円 168"/>
            <p:cNvSpPr/>
            <p:nvPr/>
          </p:nvSpPr>
          <p:spPr>
            <a:xfrm>
              <a:off x="329656" y="4717410"/>
              <a:ext cx="404558" cy="34289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70" name="テキスト ボックス 169"/>
            <p:cNvSpPr txBox="1"/>
            <p:nvPr/>
          </p:nvSpPr>
          <p:spPr>
            <a:xfrm>
              <a:off x="323528" y="4761660"/>
              <a:ext cx="466794" cy="261610"/>
            </a:xfrm>
            <a:prstGeom prst="rect">
              <a:avLst/>
            </a:prstGeom>
            <a:noFill/>
          </p:spPr>
          <p:txBody>
            <a:bodyPr wrap="none" rtlCol="0">
              <a:spAutoFit/>
            </a:bodyPr>
            <a:lstStyle/>
            <a:p>
              <a:r>
                <a:rPr lang="ja-JP" altLang="en-US" sz="1100" dirty="0">
                  <a:solidFill>
                    <a:schemeClr val="bg1"/>
                  </a:solidFill>
                  <a:latin typeface="Meiryo UI" panose="020B0604030504040204" pitchFamily="50" charset="-128"/>
                  <a:ea typeface="Meiryo UI" panose="020B0604030504040204" pitchFamily="50" charset="-128"/>
                </a:rPr>
                <a:t>拠点</a:t>
              </a:r>
            </a:p>
          </p:txBody>
        </p:sp>
        <p:sp>
          <p:nvSpPr>
            <p:cNvPr id="171" name="円/楕円 170"/>
            <p:cNvSpPr/>
            <p:nvPr/>
          </p:nvSpPr>
          <p:spPr>
            <a:xfrm>
              <a:off x="83611" y="5208836"/>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72" name="直線矢印コネクタ 171"/>
            <p:cNvCxnSpPr>
              <a:endCxn id="171" idx="7"/>
            </p:cNvCxnSpPr>
            <p:nvPr/>
          </p:nvCxnSpPr>
          <p:spPr>
            <a:xfrm flipH="1">
              <a:off x="287024" y="4992371"/>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円/楕円 172"/>
            <p:cNvSpPr/>
            <p:nvPr/>
          </p:nvSpPr>
          <p:spPr>
            <a:xfrm>
              <a:off x="451590" y="5200677"/>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74" name="直線矢印コネクタ 173"/>
            <p:cNvCxnSpPr>
              <a:stCxn id="170" idx="2"/>
              <a:endCxn id="173" idx="0"/>
            </p:cNvCxnSpPr>
            <p:nvPr/>
          </p:nvCxnSpPr>
          <p:spPr>
            <a:xfrm>
              <a:off x="556925" y="5023270"/>
              <a:ext cx="13822" cy="17740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5" name="円/楕円 174"/>
            <p:cNvSpPr/>
            <p:nvPr/>
          </p:nvSpPr>
          <p:spPr>
            <a:xfrm>
              <a:off x="808193" y="5200677"/>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76" name="直線矢印コネクタ 175"/>
            <p:cNvCxnSpPr>
              <a:stCxn id="169" idx="5"/>
              <a:endCxn id="175" idx="0"/>
            </p:cNvCxnSpPr>
            <p:nvPr/>
          </p:nvCxnSpPr>
          <p:spPr>
            <a:xfrm>
              <a:off x="674968" y="5010093"/>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7" name="テキスト ボックス 176"/>
          <p:cNvSpPr txBox="1"/>
          <p:nvPr/>
        </p:nvSpPr>
        <p:spPr>
          <a:xfrm>
            <a:off x="2181277" y="4787798"/>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sp>
        <p:nvSpPr>
          <p:cNvPr id="178" name="テキスト ボックス 177"/>
          <p:cNvSpPr txBox="1"/>
          <p:nvPr/>
        </p:nvSpPr>
        <p:spPr>
          <a:xfrm>
            <a:off x="1514608" y="4249048"/>
            <a:ext cx="1778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文化財・デザイン・ポップカルチャー</a:t>
            </a:r>
          </a:p>
        </p:txBody>
      </p:sp>
      <p:sp>
        <p:nvSpPr>
          <p:cNvPr id="179" name="テキスト ボックス 178"/>
          <p:cNvSpPr txBox="1"/>
          <p:nvPr/>
        </p:nvSpPr>
        <p:spPr>
          <a:xfrm>
            <a:off x="2609006" y="4693449"/>
            <a:ext cx="1310273"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災害情報関連</a:t>
            </a:r>
          </a:p>
        </p:txBody>
      </p:sp>
      <p:sp>
        <p:nvSpPr>
          <p:cNvPr id="180" name="AutoShape 8"/>
          <p:cNvSpPr>
            <a:spLocks noChangeArrowheads="1"/>
          </p:cNvSpPr>
          <p:nvPr/>
        </p:nvSpPr>
        <p:spPr bwMode="auto">
          <a:xfrm>
            <a:off x="7732056" y="2493221"/>
            <a:ext cx="1080067" cy="500004"/>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研究開発・技術開発</a:t>
            </a:r>
            <a:endParaRPr lang="en-US" altLang="ja-JP" sz="1200" dirty="0">
              <a:latin typeface="Meiryo UI" panose="020B0604030504040204" pitchFamily="50" charset="-128"/>
              <a:ea typeface="Meiryo UI" panose="020B0604030504040204" pitchFamily="50" charset="-128"/>
            </a:endParaRPr>
          </a:p>
        </p:txBody>
      </p:sp>
      <p:sp>
        <p:nvSpPr>
          <p:cNvPr id="181" name="AutoShape 8"/>
          <p:cNvSpPr>
            <a:spLocks noChangeArrowheads="1"/>
          </p:cNvSpPr>
          <p:nvPr/>
        </p:nvSpPr>
        <p:spPr bwMode="auto">
          <a:xfrm>
            <a:off x="4556491" y="2647504"/>
            <a:ext cx="1239323" cy="403328"/>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新たな知識の創作活動</a:t>
            </a:r>
            <a:endParaRPr lang="en-US" altLang="ja-JP" sz="1200" dirty="0">
              <a:latin typeface="Meiryo UI" panose="020B0604030504040204" pitchFamily="50" charset="-128"/>
              <a:ea typeface="Meiryo UI" panose="020B0604030504040204" pitchFamily="50" charset="-128"/>
            </a:endParaRPr>
          </a:p>
        </p:txBody>
      </p:sp>
      <p:sp>
        <p:nvSpPr>
          <p:cNvPr id="182" name="AutoShape 8"/>
          <p:cNvSpPr>
            <a:spLocks noChangeArrowheads="1"/>
          </p:cNvSpPr>
          <p:nvPr/>
        </p:nvSpPr>
        <p:spPr bwMode="auto">
          <a:xfrm>
            <a:off x="6157142" y="2635543"/>
            <a:ext cx="1316459" cy="402250"/>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調査・研究活動</a:t>
            </a:r>
            <a:endParaRPr lang="en-US" altLang="ja-JP" sz="1200" dirty="0">
              <a:latin typeface="Meiryo UI" panose="020B0604030504040204" pitchFamily="50" charset="-128"/>
              <a:ea typeface="Meiryo UI" panose="020B0604030504040204" pitchFamily="50" charset="-128"/>
            </a:endParaRPr>
          </a:p>
        </p:txBody>
      </p:sp>
      <p:sp>
        <p:nvSpPr>
          <p:cNvPr id="189" name="フローチャート : 磁気ディスク 53"/>
          <p:cNvSpPr/>
          <p:nvPr/>
        </p:nvSpPr>
        <p:spPr>
          <a:xfrm>
            <a:off x="6832394" y="5722132"/>
            <a:ext cx="939348" cy="399722"/>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lnSpc>
                <a:spcPts val="1700"/>
              </a:lnSpc>
            </a:pPr>
            <a:r>
              <a:rPr lang="ja-JP" altLang="en-US" sz="1100" dirty="0">
                <a:latin typeface="Meiryo UI" panose="020B0604030504040204" pitchFamily="50" charset="-128"/>
                <a:ea typeface="Meiryo UI" panose="020B0604030504040204" pitchFamily="50" charset="-128"/>
              </a:rPr>
              <a:t>権利情報</a:t>
            </a:r>
            <a:r>
              <a:rPr lang="en-US" altLang="ja-JP" sz="1100" dirty="0">
                <a:latin typeface="Meiryo UI" panose="020B0604030504040204" pitchFamily="50" charset="-128"/>
                <a:ea typeface="Meiryo UI" panose="020B0604030504040204" pitchFamily="50" charset="-128"/>
              </a:rPr>
              <a:t>DB</a:t>
            </a:r>
          </a:p>
        </p:txBody>
      </p:sp>
      <p:sp>
        <p:nvSpPr>
          <p:cNvPr id="190" name="フローチャート : 磁気ディスク 53"/>
          <p:cNvSpPr/>
          <p:nvPr/>
        </p:nvSpPr>
        <p:spPr>
          <a:xfrm>
            <a:off x="7977801" y="5021213"/>
            <a:ext cx="1279757" cy="423425"/>
          </a:xfrm>
          <a:prstGeom prst="flowChartMagneticDisk">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ts val="1700"/>
              </a:lnSpc>
            </a:pPr>
            <a:r>
              <a:rPr lang="ja-JP" altLang="en-US" sz="1100" b="1" dirty="0">
                <a:latin typeface="Meiryo UI" panose="020B0604030504040204" pitchFamily="50" charset="-128"/>
                <a:ea typeface="Meiryo UI" panose="020B0604030504040204" pitchFamily="50" charset="-128"/>
              </a:rPr>
              <a:t>書誌・所在情報</a:t>
            </a:r>
            <a:endParaRPr lang="en-US" altLang="ja-JP" sz="1100" b="1" dirty="0">
              <a:latin typeface="Meiryo UI" panose="020B0604030504040204" pitchFamily="50" charset="-128"/>
              <a:ea typeface="Meiryo UI" panose="020B0604030504040204" pitchFamily="50" charset="-128"/>
            </a:endParaRPr>
          </a:p>
        </p:txBody>
      </p:sp>
      <p:sp>
        <p:nvSpPr>
          <p:cNvPr id="191" name="AutoShape 8"/>
          <p:cNvSpPr>
            <a:spLocks noChangeArrowheads="1"/>
          </p:cNvSpPr>
          <p:nvPr/>
        </p:nvSpPr>
        <p:spPr bwMode="auto">
          <a:xfrm>
            <a:off x="8200373" y="4189936"/>
            <a:ext cx="1017808" cy="363248"/>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lnSpc>
                <a:spcPts val="1600"/>
              </a:lnSpc>
            </a:pPr>
            <a:r>
              <a:rPr lang="ja-JP" altLang="en-US" sz="1200" b="1" dirty="0">
                <a:latin typeface="Meiryo UI" panose="020B0604030504040204" pitchFamily="50" charset="-128"/>
                <a:ea typeface="Meiryo UI" panose="020B0604030504040204" pitchFamily="50" charset="-128"/>
              </a:rPr>
              <a:t>配信機能</a:t>
            </a:r>
            <a:endParaRPr lang="en-US" altLang="ja-JP" sz="1200" b="1" dirty="0">
              <a:latin typeface="Meiryo UI" panose="020B0604030504040204" pitchFamily="50" charset="-128"/>
              <a:ea typeface="Meiryo UI" panose="020B0604030504040204" pitchFamily="50" charset="-128"/>
            </a:endParaRPr>
          </a:p>
        </p:txBody>
      </p:sp>
      <p:sp>
        <p:nvSpPr>
          <p:cNvPr id="193" name="AutoShape 8"/>
          <p:cNvSpPr>
            <a:spLocks noChangeArrowheads="1"/>
          </p:cNvSpPr>
          <p:nvPr/>
        </p:nvSpPr>
        <p:spPr bwMode="auto">
          <a:xfrm>
            <a:off x="6239208" y="6216977"/>
            <a:ext cx="864905" cy="30171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none" anchor="t">
            <a:normAutofit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出版社</a:t>
            </a:r>
            <a:endParaRPr lang="en-US" altLang="ja-JP" sz="1100" dirty="0">
              <a:latin typeface="Meiryo UI" panose="020B0604030504040204" pitchFamily="50" charset="-128"/>
              <a:ea typeface="Meiryo UI" panose="020B0604030504040204" pitchFamily="50" charset="-128"/>
            </a:endParaRPr>
          </a:p>
        </p:txBody>
      </p:sp>
      <p:sp>
        <p:nvSpPr>
          <p:cNvPr id="194" name="AutoShape 8"/>
          <p:cNvSpPr>
            <a:spLocks noChangeArrowheads="1"/>
          </p:cNvSpPr>
          <p:nvPr/>
        </p:nvSpPr>
        <p:spPr bwMode="auto">
          <a:xfrm>
            <a:off x="7810262" y="6167136"/>
            <a:ext cx="373970" cy="427646"/>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民間</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企業</a:t>
            </a:r>
            <a:endParaRPr lang="en-US" altLang="ja-JP" sz="1100" dirty="0">
              <a:latin typeface="Meiryo UI" panose="020B0604030504040204" pitchFamily="50" charset="-128"/>
              <a:ea typeface="Meiryo UI" panose="020B0604030504040204" pitchFamily="50" charset="-128"/>
            </a:endParaRPr>
          </a:p>
        </p:txBody>
      </p:sp>
      <p:grpSp>
        <p:nvGrpSpPr>
          <p:cNvPr id="39" name="グループ化 38"/>
          <p:cNvGrpSpPr/>
          <p:nvPr/>
        </p:nvGrpSpPr>
        <p:grpSpPr>
          <a:xfrm>
            <a:off x="2672893" y="5065556"/>
            <a:ext cx="1244782" cy="808062"/>
            <a:chOff x="-3007067" y="5561960"/>
            <a:chExt cx="1244782" cy="808062"/>
          </a:xfrm>
        </p:grpSpPr>
        <p:sp>
          <p:nvSpPr>
            <p:cNvPr id="206" name="角丸四角形 205"/>
            <p:cNvSpPr/>
            <p:nvPr/>
          </p:nvSpPr>
          <p:spPr>
            <a:xfrm>
              <a:off x="-3007067" y="5561960"/>
              <a:ext cx="1122836" cy="8080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07" name="円/楕円 206"/>
            <p:cNvSpPr/>
            <p:nvPr/>
          </p:nvSpPr>
          <p:spPr>
            <a:xfrm>
              <a:off x="-2710704" y="5561960"/>
              <a:ext cx="404558" cy="34289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208" name="テキスト ボックス 207"/>
            <p:cNvSpPr txBox="1"/>
            <p:nvPr/>
          </p:nvSpPr>
          <p:spPr>
            <a:xfrm>
              <a:off x="-2734467" y="5632348"/>
              <a:ext cx="466794" cy="2616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1100" dirty="0">
                  <a:latin typeface="Meiryo UI" panose="020B0604030504040204" pitchFamily="50" charset="-128"/>
                  <a:ea typeface="Meiryo UI" panose="020B0604030504040204" pitchFamily="50" charset="-128"/>
                </a:rPr>
                <a:t>拠点</a:t>
              </a:r>
            </a:p>
          </p:txBody>
        </p:sp>
        <p:sp>
          <p:nvSpPr>
            <p:cNvPr id="209" name="円/楕円 208"/>
            <p:cNvSpPr/>
            <p:nvPr/>
          </p:nvSpPr>
          <p:spPr>
            <a:xfrm>
              <a:off x="-2956749" y="6053386"/>
              <a:ext cx="238313" cy="24538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210" name="直線矢印コネクタ 209"/>
            <p:cNvCxnSpPr>
              <a:endCxn id="209" idx="7"/>
            </p:cNvCxnSpPr>
            <p:nvPr/>
          </p:nvCxnSpPr>
          <p:spPr>
            <a:xfrm flipH="1">
              <a:off x="-2753336" y="5836921"/>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円/楕円 210"/>
            <p:cNvSpPr/>
            <p:nvPr/>
          </p:nvSpPr>
          <p:spPr>
            <a:xfrm>
              <a:off x="-2588770" y="6045227"/>
              <a:ext cx="238313" cy="245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212" name="直線矢印コネクタ 211"/>
            <p:cNvCxnSpPr>
              <a:stCxn id="208" idx="2"/>
              <a:endCxn id="211" idx="0"/>
            </p:cNvCxnSpPr>
            <p:nvPr/>
          </p:nvCxnSpPr>
          <p:spPr>
            <a:xfrm>
              <a:off x="-2501070" y="5893958"/>
              <a:ext cx="31457" cy="1512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2232167" y="6045227"/>
              <a:ext cx="238313" cy="245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214" name="直線矢印コネクタ 213"/>
            <p:cNvCxnSpPr>
              <a:stCxn id="207" idx="5"/>
              <a:endCxn id="213" idx="0"/>
            </p:cNvCxnSpPr>
            <p:nvPr/>
          </p:nvCxnSpPr>
          <p:spPr>
            <a:xfrm>
              <a:off x="-2365392" y="5854643"/>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 name="テキスト ボックス 214"/>
            <p:cNvSpPr txBox="1"/>
            <p:nvPr/>
          </p:nvSpPr>
          <p:spPr>
            <a:xfrm>
              <a:off x="-2383084" y="5632348"/>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grpSp>
      <p:sp>
        <p:nvSpPr>
          <p:cNvPr id="150" name="AutoShape 8"/>
          <p:cNvSpPr>
            <a:spLocks noChangeArrowheads="1"/>
          </p:cNvSpPr>
          <p:nvPr/>
        </p:nvSpPr>
        <p:spPr bwMode="auto">
          <a:xfrm>
            <a:off x="4984355" y="4120225"/>
            <a:ext cx="2740945" cy="2529090"/>
          </a:xfrm>
          <a:prstGeom prst="roundRect">
            <a:avLst>
              <a:gd name="adj" fmla="val 25048"/>
            </a:avLst>
          </a:prstGeom>
          <a:noFill/>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algn="ctr"/>
            <a:endParaRPr lang="en-US" altLang="ja-JP" sz="1200" dirty="0">
              <a:latin typeface="Meiryo UI" panose="020B0604030504040204" pitchFamily="50" charset="-128"/>
              <a:ea typeface="Meiryo UI" panose="020B0604030504040204" pitchFamily="50" charset="-128"/>
            </a:endParaRPr>
          </a:p>
        </p:txBody>
      </p:sp>
      <p:sp>
        <p:nvSpPr>
          <p:cNvPr id="217" name="四角形吹き出し 216"/>
          <p:cNvSpPr/>
          <p:nvPr/>
        </p:nvSpPr>
        <p:spPr>
          <a:xfrm>
            <a:off x="4707478" y="5849101"/>
            <a:ext cx="909922" cy="235654"/>
          </a:xfrm>
          <a:prstGeom prst="wedgeRectCallout">
            <a:avLst>
              <a:gd name="adj1" fmla="val -34948"/>
              <a:gd name="adj2" fmla="val -2228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ビッグデータ</a:t>
            </a:r>
          </a:p>
        </p:txBody>
      </p:sp>
      <p:sp>
        <p:nvSpPr>
          <p:cNvPr id="117" name="AutoShape 8"/>
          <p:cNvSpPr>
            <a:spLocks noChangeArrowheads="1"/>
          </p:cNvSpPr>
          <p:nvPr/>
        </p:nvSpPr>
        <p:spPr bwMode="auto">
          <a:xfrm>
            <a:off x="9192075" y="5497870"/>
            <a:ext cx="1319872" cy="369863"/>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square" anchor="t" anchorCtr="0">
            <a:noAutofit/>
          </a:bodyPr>
          <a:lstStyle/>
          <a:p>
            <a:pPr algn="ctr">
              <a:lnSpc>
                <a:spcPts val="1600"/>
              </a:lnSpc>
            </a:pPr>
            <a:r>
              <a:rPr lang="ja-JP" altLang="en-US" sz="1200" b="1" dirty="0">
                <a:latin typeface="Meiryo UI" panose="020B0604030504040204" pitchFamily="50" charset="-128"/>
                <a:ea typeface="Meiryo UI" panose="020B0604030504040204" pitchFamily="50" charset="-128"/>
              </a:rPr>
              <a:t>恒久的保存機能</a:t>
            </a:r>
            <a:endParaRPr lang="en-US" altLang="ja-JP" sz="1200" b="1" dirty="0">
              <a:latin typeface="Meiryo UI" panose="020B0604030504040204" pitchFamily="50" charset="-128"/>
              <a:ea typeface="Meiryo UI" panose="020B0604030504040204" pitchFamily="50" charset="-128"/>
            </a:endParaRPr>
          </a:p>
        </p:txBody>
      </p:sp>
      <p:sp>
        <p:nvSpPr>
          <p:cNvPr id="126" name="AutoShape 8"/>
          <p:cNvSpPr>
            <a:spLocks noChangeArrowheads="1"/>
          </p:cNvSpPr>
          <p:nvPr/>
        </p:nvSpPr>
        <p:spPr bwMode="auto">
          <a:xfrm>
            <a:off x="2783632" y="2690476"/>
            <a:ext cx="1656184" cy="403328"/>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専門家による情報の意味付け・関連付け</a:t>
            </a:r>
            <a:endParaRPr lang="en-US" altLang="ja-JP" sz="1200" dirty="0">
              <a:latin typeface="Meiryo UI" panose="020B0604030504040204" pitchFamily="50" charset="-128"/>
              <a:ea typeface="Meiryo UI" panose="020B0604030504040204" pitchFamily="50" charset="-128"/>
            </a:endParaRPr>
          </a:p>
        </p:txBody>
      </p:sp>
      <p:sp>
        <p:nvSpPr>
          <p:cNvPr id="100" name="左矢印 99"/>
          <p:cNvSpPr/>
          <p:nvPr/>
        </p:nvSpPr>
        <p:spPr>
          <a:xfrm rot="5400000">
            <a:off x="5484492" y="2658347"/>
            <a:ext cx="1138852" cy="516211"/>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2" name="横巻き 101"/>
          <p:cNvSpPr/>
          <p:nvPr/>
        </p:nvSpPr>
        <p:spPr>
          <a:xfrm>
            <a:off x="9601388" y="412215"/>
            <a:ext cx="95214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2014</a:t>
            </a:r>
            <a:r>
              <a:rPr lang="ja-JP" altLang="en-US" sz="1100" b="1" dirty="0">
                <a:solidFill>
                  <a:srgbClr val="FF0000"/>
                </a:solidFill>
                <a:latin typeface="Meiryo UI" panose="020B0604030504040204" pitchFamily="50" charset="-128"/>
                <a:ea typeface="Meiryo UI" panose="020B0604030504040204" pitchFamily="50" charset="-128"/>
              </a:rPr>
              <a:t>年</a:t>
            </a:r>
            <a:endParaRPr lang="en-US" altLang="ja-JP" sz="1100" b="1" dirty="0">
              <a:solidFill>
                <a:srgbClr val="FF0000"/>
              </a:solidFill>
              <a:latin typeface="Meiryo UI" panose="020B0604030504040204" pitchFamily="50" charset="-128"/>
              <a:ea typeface="Meiryo UI" panose="020B0604030504040204" pitchFamily="50" charset="-128"/>
            </a:endParaRPr>
          </a:p>
        </p:txBody>
      </p:sp>
      <p:sp>
        <p:nvSpPr>
          <p:cNvPr id="103" name="円/楕円 102"/>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4" name="四角形吹き出し 103"/>
          <p:cNvSpPr/>
          <p:nvPr/>
        </p:nvSpPr>
        <p:spPr>
          <a:xfrm>
            <a:off x="10059888" y="3205638"/>
            <a:ext cx="1905698" cy="578167"/>
          </a:xfrm>
          <a:prstGeom prst="wedgeRectCallout">
            <a:avLst>
              <a:gd name="adj1" fmla="val -48221"/>
              <a:gd name="adj2" fmla="val 97200"/>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sz="1400" dirty="0" smtClean="0"/>
              <a:t>NDL</a:t>
            </a:r>
            <a:r>
              <a:rPr lang="ja-JP" altLang="en-US" sz="1400" dirty="0" smtClean="0"/>
              <a:t>の従来からの事業</a:t>
            </a:r>
            <a:endParaRPr kumimoji="1" lang="ja-JP" altLang="en-US" sz="1400" dirty="0"/>
          </a:p>
        </p:txBody>
      </p:sp>
    </p:spTree>
    <p:extLst>
      <p:ext uri="{BB962C8B-B14F-4D97-AF65-F5344CB8AC3E}">
        <p14:creationId xmlns:p14="http://schemas.microsoft.com/office/powerpoint/2010/main" val="292808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
          <p:cNvSpPr>
            <a:spLocks noChangeArrowheads="1"/>
          </p:cNvSpPr>
          <p:nvPr/>
        </p:nvSpPr>
        <p:spPr bwMode="auto">
          <a:xfrm>
            <a:off x="2570075" y="659076"/>
            <a:ext cx="7486366" cy="6116615"/>
          </a:xfrm>
          <a:prstGeom prst="roundRect">
            <a:avLst>
              <a:gd name="adj" fmla="val 6109"/>
            </a:avLst>
          </a:prstGeom>
          <a:solidFill>
            <a:schemeClr val="bg1"/>
          </a:solidFill>
          <a:ln w="38100">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2400" b="1" dirty="0">
                <a:latin typeface="Meiryo UI" panose="020B0604030504040204" pitchFamily="50" charset="-128"/>
                <a:ea typeface="Meiryo UI" panose="020B0604030504040204" pitchFamily="50" charset="-128"/>
              </a:rPr>
              <a:t>　日本の文化情報発信の強化</a:t>
            </a:r>
            <a:endParaRPr lang="en-US" altLang="ja-JP" sz="1400" b="1" dirty="0">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627"/>
            <a:ext cx="12192000" cy="859477"/>
          </a:xfrm>
        </p:spPr>
        <p:txBody>
          <a:bodyPr>
            <a:noAutofit/>
          </a:bodyPr>
          <a:lstStyle/>
          <a:p>
            <a:r>
              <a:rPr lang="ja-JP" altLang="en-US" sz="3200" dirty="0"/>
              <a:t>国のアーカイブ構築に必要な要素</a:t>
            </a:r>
          </a:p>
        </p:txBody>
      </p:sp>
      <p:sp>
        <p:nvSpPr>
          <p:cNvPr id="2" name="フッター プレースホルダー 1"/>
          <p:cNvSpPr>
            <a:spLocks noGrp="1"/>
          </p:cNvSpPr>
          <p:nvPr>
            <p:ph type="ftr" sz="quarter" idx="11"/>
          </p:nvPr>
        </p:nvSpPr>
        <p:spPr>
          <a:xfrm>
            <a:off x="5341897" y="6356351"/>
            <a:ext cx="2895600" cy="365125"/>
          </a:xfrm>
        </p:spPr>
        <p:txBody>
          <a:bodyPr/>
          <a:lstStyle/>
          <a:p>
            <a:r>
              <a:rPr kumimoji="0" lang="en-US" altLang="ja-JP" smtClean="0"/>
              <a:t>National Diet Library (NDL)</a:t>
            </a:r>
            <a:endParaRPr kumimoji="0" lang="en-US"/>
          </a:p>
        </p:txBody>
      </p:sp>
      <p:sp>
        <p:nvSpPr>
          <p:cNvPr id="3" name="スライド番号プレースホルダー 2"/>
          <p:cNvSpPr>
            <a:spLocks noGrp="1"/>
          </p:cNvSpPr>
          <p:nvPr>
            <p:ph type="sldNum" sz="quarter" idx="12"/>
          </p:nvPr>
        </p:nvSpPr>
        <p:spPr>
          <a:xfrm>
            <a:off x="6266656" y="6356351"/>
            <a:ext cx="2133600" cy="365125"/>
          </a:xfrm>
        </p:spPr>
        <p:txBody>
          <a:bodyPr/>
          <a:lstStyle/>
          <a:p>
            <a:fld id="{042AED99-7FB4-404E-8A97-64753DCE42EC}" type="slidenum">
              <a:rPr kumimoji="0" lang="en-US" smtClean="0"/>
              <a:pPr/>
              <a:t>22</a:t>
            </a:fld>
            <a:endParaRPr kumimoji="0" lang="en-US"/>
          </a:p>
        </p:txBody>
      </p:sp>
      <p:sp>
        <p:nvSpPr>
          <p:cNvPr id="7" name="AutoShape 8"/>
          <p:cNvSpPr>
            <a:spLocks noChangeArrowheads="1"/>
          </p:cNvSpPr>
          <p:nvPr/>
        </p:nvSpPr>
        <p:spPr bwMode="auto">
          <a:xfrm>
            <a:off x="2938265" y="1328534"/>
            <a:ext cx="5978271" cy="2075497"/>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nSpc>
                <a:spcPts val="2000"/>
              </a:lnSpc>
              <a:defRPr/>
            </a:pPr>
            <a:r>
              <a:rPr lang="ja-JP" altLang="en-US" sz="1600" b="1" dirty="0">
                <a:latin typeface="Meiryo UI" panose="020B0604030504040204" pitchFamily="50" charset="-128"/>
                <a:ea typeface="Meiryo UI" panose="020B0604030504040204" pitchFamily="50" charset="-128"/>
              </a:rPr>
              <a:t>　　　　　</a:t>
            </a:r>
            <a:r>
              <a:rPr lang="ja-JP" altLang="en-US" sz="1600" b="1" dirty="0">
                <a:solidFill>
                  <a:schemeClr val="tx1"/>
                </a:solidFill>
                <a:latin typeface="Meiryo UI" panose="020B0604030504040204" pitchFamily="50" charset="-128"/>
                <a:ea typeface="Meiryo UI" panose="020B0604030504040204" pitchFamily="50" charset="-128"/>
              </a:rPr>
              <a:t> </a:t>
            </a: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2000" b="1" dirty="0">
                <a:solidFill>
                  <a:schemeClr val="tx1"/>
                </a:solidFill>
                <a:latin typeface="Meiryo UI" panose="020B0604030504040204" pitchFamily="50" charset="-128"/>
                <a:ea typeface="Meiryo UI" panose="020B0604030504040204" pitchFamily="50" charset="-128"/>
              </a:rPr>
              <a:t>⑵ 活用基盤の整備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8" name="AutoShape 8"/>
          <p:cNvSpPr>
            <a:spLocks noChangeArrowheads="1"/>
          </p:cNvSpPr>
          <p:nvPr/>
        </p:nvSpPr>
        <p:spPr bwMode="auto">
          <a:xfrm>
            <a:off x="3458111" y="1727158"/>
            <a:ext cx="4938576" cy="682037"/>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gn="ctr">
              <a:lnSpc>
                <a:spcPts val="2000"/>
              </a:lnSpc>
              <a:defRPr/>
            </a:pPr>
            <a:r>
              <a:rPr lang="ja-JP" altLang="en-US" b="1" i="1" dirty="0">
                <a:solidFill>
                  <a:schemeClr val="tx1"/>
                </a:solidFill>
                <a:latin typeface="Meiryo UI" panose="020B0604030504040204" pitchFamily="50" charset="-128"/>
                <a:ea typeface="Meiryo UI" panose="020B0604030504040204" pitchFamily="50" charset="-128"/>
              </a:rPr>
              <a:t>・・・日本文化・記録の発信・・・</a:t>
            </a:r>
            <a:endParaRPr lang="en-US" altLang="ja-JP" b="1" i="1" dirty="0">
              <a:solidFill>
                <a:schemeClr val="tx1"/>
              </a:solidFill>
              <a:latin typeface="Meiryo UI" panose="020B0604030504040204" pitchFamily="50" charset="-128"/>
              <a:ea typeface="Meiryo UI" panose="020B0604030504040204" pitchFamily="50" charset="-128"/>
            </a:endParaRPr>
          </a:p>
        </p:txBody>
      </p:sp>
      <p:sp>
        <p:nvSpPr>
          <p:cNvPr id="9" name="フッター プレースホルダー 1"/>
          <p:cNvSpPr txBox="1">
            <a:spLocks/>
          </p:cNvSpPr>
          <p:nvPr/>
        </p:nvSpPr>
        <p:spPr>
          <a:xfrm>
            <a:off x="5341897" y="63563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a:latin typeface="Meiryo UI" panose="020B0604030504040204" pitchFamily="50" charset="-128"/>
                <a:ea typeface="Meiryo UI" panose="020B0604030504040204" pitchFamily="50" charset="-128"/>
              </a:rPr>
              <a:t>National Diet Library (NDL)</a:t>
            </a:r>
            <a:endParaRPr lang="en-US">
              <a:latin typeface="Meiryo UI" panose="020B0604030504040204" pitchFamily="50" charset="-128"/>
              <a:ea typeface="Meiryo UI" panose="020B0604030504040204" pitchFamily="50" charset="-128"/>
            </a:endParaRPr>
          </a:p>
        </p:txBody>
      </p:sp>
      <p:sp>
        <p:nvSpPr>
          <p:cNvPr id="10" name="スライド番号プレースホルダー 2"/>
          <p:cNvSpPr txBox="1">
            <a:spLocks/>
          </p:cNvSpPr>
          <p:nvPr/>
        </p:nvSpPr>
        <p:spPr>
          <a:xfrm>
            <a:off x="6266656" y="6356351"/>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a:latin typeface="Meiryo UI" panose="020B0604030504040204" pitchFamily="50" charset="-128"/>
                <a:ea typeface="Meiryo UI" panose="020B0604030504040204" pitchFamily="50" charset="-128"/>
              </a:rPr>
              <a:pPr/>
              <a:t>22</a:t>
            </a:fld>
            <a:endParaRPr lang="en-US">
              <a:latin typeface="Meiryo UI" panose="020B0604030504040204" pitchFamily="50" charset="-128"/>
              <a:ea typeface="Meiryo UI" panose="020B0604030504040204" pitchFamily="50" charset="-128"/>
            </a:endParaRPr>
          </a:p>
        </p:txBody>
      </p:sp>
      <p:sp>
        <p:nvSpPr>
          <p:cNvPr id="15" name="AutoShape 8"/>
          <p:cNvSpPr>
            <a:spLocks noChangeArrowheads="1"/>
          </p:cNvSpPr>
          <p:nvPr/>
        </p:nvSpPr>
        <p:spPr bwMode="auto">
          <a:xfrm>
            <a:off x="2938265" y="3723177"/>
            <a:ext cx="5874582" cy="2985719"/>
          </a:xfrm>
          <a:prstGeom prst="roundRect">
            <a:avLst>
              <a:gd name="adj" fmla="val 8169"/>
            </a:avLst>
          </a:prstGeom>
          <a:solidFill>
            <a:schemeClr val="accent2">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marL="342900" indent="-342900" algn="ctr">
              <a:defRPr/>
            </a:pPr>
            <a:r>
              <a:rPr lang="ja-JP" altLang="en-US" sz="2000" b="1" dirty="0">
                <a:latin typeface="Meiryo UI" panose="020B0604030504040204" pitchFamily="50" charset="-128"/>
                <a:ea typeface="Meiryo UI" panose="020B0604030504040204" pitchFamily="50" charset="-128"/>
              </a:rPr>
              <a:t>　</a:t>
            </a:r>
            <a:r>
              <a:rPr lang="ja-JP" altLang="en-US" sz="2000" b="1" dirty="0">
                <a:solidFill>
                  <a:schemeClr val="tx1"/>
                </a:solidFill>
                <a:latin typeface="Meiryo UI" panose="020B0604030504040204" pitchFamily="50" charset="-128"/>
                <a:ea typeface="Meiryo UI" panose="020B0604030504040204" pitchFamily="50" charset="-128"/>
              </a:rPr>
              <a:t>  </a:t>
            </a:r>
            <a:r>
              <a:rPr lang="ja-JP" altLang="en-US" sz="2000" b="1" dirty="0">
                <a:solidFill>
                  <a:srgbClr val="FF0000"/>
                </a:solidFill>
                <a:latin typeface="Meiryo UI" panose="020B0604030504040204" pitchFamily="50" charset="-128"/>
                <a:ea typeface="Meiryo UI" panose="020B0604030504040204" pitchFamily="50" charset="-128"/>
              </a:rPr>
              <a:t>●</a:t>
            </a:r>
            <a:r>
              <a:rPr lang="ja-JP" altLang="en-US" sz="2000" b="1" dirty="0">
                <a:solidFill>
                  <a:schemeClr val="tx1"/>
                </a:solidFill>
                <a:latin typeface="Meiryo UI" panose="020B0604030504040204" pitchFamily="50" charset="-128"/>
                <a:ea typeface="Meiryo UI" panose="020B0604030504040204" pitchFamily="50" charset="-128"/>
              </a:rPr>
              <a:t>⑶ 恒久的保存基盤の強化</a:t>
            </a:r>
            <a:r>
              <a:rPr lang="ja-JP" altLang="en-US" sz="1400" b="1" dirty="0">
                <a:latin typeface="Meiryo UI" panose="020B0604030504040204" pitchFamily="50" charset="-128"/>
                <a:ea typeface="Meiryo UI" panose="020B0604030504040204" pitchFamily="50" charset="-128"/>
              </a:rPr>
              <a:t>　</a:t>
            </a:r>
            <a:endParaRPr lang="en-US" altLang="ja-JP" sz="1400" dirty="0">
              <a:latin typeface="Meiryo UI" panose="020B0604030504040204" pitchFamily="50" charset="-128"/>
              <a:ea typeface="Meiryo UI" panose="020B0604030504040204" pitchFamily="50" charset="-128"/>
            </a:endParaRPr>
          </a:p>
        </p:txBody>
      </p:sp>
      <p:sp>
        <p:nvSpPr>
          <p:cNvPr id="20" name="フローチャート : 磁気ディスク 53"/>
          <p:cNvSpPr/>
          <p:nvPr/>
        </p:nvSpPr>
        <p:spPr>
          <a:xfrm>
            <a:off x="3541425" y="5884962"/>
            <a:ext cx="3552198" cy="721364"/>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ts val="1700"/>
              </a:lnSpc>
            </a:pPr>
            <a:r>
              <a:rPr lang="ja-JP" altLang="en-US" b="1" dirty="0">
                <a:latin typeface="Meiryo UI" panose="020B0604030504040204" pitchFamily="50" charset="-128"/>
                <a:ea typeface="Meiryo UI" panose="020B0604030504040204" pitchFamily="50" charset="-128"/>
              </a:rPr>
              <a:t>⑪デジタルコンテンツ</a:t>
            </a:r>
            <a:endParaRPr lang="en-US" altLang="ja-JP" b="1" dirty="0">
              <a:latin typeface="Meiryo UI" panose="020B0604030504040204" pitchFamily="50" charset="-128"/>
              <a:ea typeface="Meiryo UI" panose="020B0604030504040204" pitchFamily="50" charset="-128"/>
            </a:endParaRPr>
          </a:p>
          <a:p>
            <a:pPr algn="ctr">
              <a:lnSpc>
                <a:spcPts val="1700"/>
              </a:lnSpc>
            </a:pPr>
            <a:r>
              <a:rPr lang="ja-JP" altLang="en-US" b="1" dirty="0">
                <a:latin typeface="Meiryo UI" panose="020B0604030504040204" pitchFamily="50" charset="-128"/>
                <a:ea typeface="Meiryo UI" panose="020B0604030504040204" pitchFamily="50" charset="-128"/>
              </a:rPr>
              <a:t>永久保存庫</a:t>
            </a:r>
            <a:endParaRPr lang="en-US" altLang="ja-JP" b="1" dirty="0">
              <a:latin typeface="Meiryo UI" panose="020B0604030504040204" pitchFamily="50" charset="-128"/>
              <a:ea typeface="Meiryo UI" panose="020B0604030504040204" pitchFamily="50" charset="-128"/>
            </a:endParaRPr>
          </a:p>
        </p:txBody>
      </p:sp>
      <p:sp>
        <p:nvSpPr>
          <p:cNvPr id="24" name="AutoShape 8"/>
          <p:cNvSpPr>
            <a:spLocks noChangeArrowheads="1"/>
          </p:cNvSpPr>
          <p:nvPr/>
        </p:nvSpPr>
        <p:spPr bwMode="auto">
          <a:xfrm>
            <a:off x="3418171" y="4221556"/>
            <a:ext cx="4836897" cy="345930"/>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④汎用検索・ナビゲーション機能</a:t>
            </a:r>
            <a:endParaRPr lang="en-US" altLang="ja-JP" sz="1200" b="1"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3083863" y="2127048"/>
            <a:ext cx="1515317" cy="58482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文献・ウェブ情報</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発信基盤</a:t>
            </a:r>
            <a:endParaRPr lang="en-US" altLang="ja-JP" sz="1200" b="1"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4859842" y="2149036"/>
            <a:ext cx="2123500" cy="562840"/>
          </a:xfrm>
          <a:prstGeom prst="roundRect">
            <a:avLst>
              <a:gd name="adj" fmla="val 25048"/>
            </a:avLst>
          </a:prstGeom>
          <a:ln>
            <a:headEnd/>
            <a:tailEnd/>
          </a:ln>
        </p:spPr>
        <p:style>
          <a:lnRef idx="1">
            <a:schemeClr val="accent5"/>
          </a:lnRef>
          <a:fillRef idx="3">
            <a:schemeClr val="accent5"/>
          </a:fillRef>
          <a:effectRef idx="2">
            <a:schemeClr val="accent5"/>
          </a:effectRef>
          <a:fontRef idx="minor">
            <a:schemeClr val="lt1"/>
          </a:fontRef>
        </p:style>
        <p:txBody>
          <a:bodyPr wrap="square" anchor="t" anchorCtr="0">
            <a:noAutofit/>
          </a:bodyPr>
          <a:lstStyle/>
          <a:p>
            <a:pPr indent="-342900" algn="ctr">
              <a:defRPr/>
            </a:pPr>
            <a:r>
              <a:rPr lang="ja-JP" altLang="en-US" sz="1200" b="1" dirty="0">
                <a:latin typeface="Meiryo UI" panose="020B0604030504040204" pitchFamily="50" charset="-128"/>
                <a:ea typeface="Meiryo UI" panose="020B0604030504040204" pitchFamily="50" charset="-128"/>
              </a:rPr>
              <a:t>文化財・メディア芸術関連</a:t>
            </a:r>
            <a:endParaRPr lang="en-US" altLang="ja-JP" sz="1200" b="1" dirty="0">
              <a:latin typeface="Meiryo UI" panose="020B0604030504040204" pitchFamily="50" charset="-128"/>
              <a:ea typeface="Meiryo UI" panose="020B0604030504040204" pitchFamily="50" charset="-128"/>
            </a:endParaRPr>
          </a:p>
          <a:p>
            <a:pPr indent="-342900" algn="ctr">
              <a:defRPr/>
            </a:pPr>
            <a:r>
              <a:rPr lang="ja-JP" altLang="en-US" sz="1200" b="1" dirty="0">
                <a:latin typeface="Meiryo UI" panose="020B0604030504040204" pitchFamily="50" charset="-128"/>
                <a:ea typeface="Meiryo UI" panose="020B0604030504040204" pitchFamily="50" charset="-128"/>
              </a:rPr>
              <a:t>発信基盤</a:t>
            </a:r>
            <a:endParaRPr lang="en-US" altLang="ja-JP" sz="1200" b="1"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7109883" y="2150950"/>
            <a:ext cx="1702965" cy="54460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大規模災害情報</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発信基盤</a:t>
            </a:r>
            <a:endParaRPr lang="en-US" altLang="ja-JP" sz="1200" b="1" dirty="0">
              <a:latin typeface="Meiryo UI" panose="020B0604030504040204" pitchFamily="50" charset="-128"/>
              <a:ea typeface="Meiryo UI" panose="020B0604030504040204" pitchFamily="50" charset="-128"/>
            </a:endParaRPr>
          </a:p>
        </p:txBody>
      </p:sp>
      <p:sp>
        <p:nvSpPr>
          <p:cNvPr id="36" name="フローチャート : 磁気ディスク 53"/>
          <p:cNvSpPr/>
          <p:nvPr/>
        </p:nvSpPr>
        <p:spPr>
          <a:xfrm>
            <a:off x="3321632" y="5060661"/>
            <a:ext cx="3327755" cy="37955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sz="1400" b="1" dirty="0">
                <a:latin typeface="Meiryo UI" panose="020B0604030504040204" pitchFamily="50" charset="-128"/>
                <a:ea typeface="Meiryo UI" panose="020B0604030504040204" pitchFamily="50" charset="-128"/>
              </a:rPr>
              <a:t>　　⑧権利情報管理機能　</a:t>
            </a:r>
            <a:r>
              <a:rPr lang="en-US" altLang="ja-JP" sz="1100" b="1" dirty="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民間と連携</a:t>
            </a:r>
            <a:r>
              <a:rPr lang="en-US" altLang="ja-JP" sz="1100" b="1" dirty="0">
                <a:latin typeface="Meiryo UI" panose="020B0604030504040204" pitchFamily="50" charset="-128"/>
                <a:ea typeface="Meiryo UI" panose="020B0604030504040204" pitchFamily="50" charset="-128"/>
              </a:rPr>
              <a:t>】</a:t>
            </a:r>
          </a:p>
        </p:txBody>
      </p:sp>
      <p:sp>
        <p:nvSpPr>
          <p:cNvPr id="29" name="AutoShape 8"/>
          <p:cNvSpPr>
            <a:spLocks noChangeArrowheads="1"/>
          </p:cNvSpPr>
          <p:nvPr/>
        </p:nvSpPr>
        <p:spPr bwMode="auto">
          <a:xfrm>
            <a:off x="1786970" y="3423986"/>
            <a:ext cx="583027" cy="1294895"/>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vert="eaVert"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　海外の日本</a:t>
            </a:r>
            <a:endParaRPr lang="en-US" altLang="ja-JP" sz="1200" b="1" dirty="0">
              <a:latin typeface="Meiryo UI" panose="020B0604030504040204" pitchFamily="50" charset="-128"/>
              <a:ea typeface="Meiryo UI" panose="020B0604030504040204" pitchFamily="50" charset="-128"/>
            </a:endParaRPr>
          </a:p>
          <a:p>
            <a:pPr marL="342900" indent="-342900">
              <a:defRPr/>
            </a:pPr>
            <a:r>
              <a:rPr lang="ja-JP" altLang="en-US" sz="1200" b="1" dirty="0">
                <a:latin typeface="Meiryo UI" panose="020B0604030504040204" pitchFamily="50" charset="-128"/>
                <a:ea typeface="Meiryo UI" panose="020B0604030504040204" pitchFamily="50" charset="-128"/>
              </a:rPr>
              <a:t>　　関係情報　</a:t>
            </a:r>
            <a:endParaRPr lang="en-US" altLang="ja-JP" sz="1100" dirty="0">
              <a:latin typeface="Meiryo UI" panose="020B0604030504040204" pitchFamily="50" charset="-128"/>
              <a:ea typeface="Meiryo UI" panose="020B0604030504040204" pitchFamily="50" charset="-128"/>
            </a:endParaRPr>
          </a:p>
        </p:txBody>
      </p:sp>
      <p:sp>
        <p:nvSpPr>
          <p:cNvPr id="37" name="左矢印 36"/>
          <p:cNvSpPr/>
          <p:nvPr/>
        </p:nvSpPr>
        <p:spPr>
          <a:xfrm rot="10800000">
            <a:off x="2368769" y="3850818"/>
            <a:ext cx="545296" cy="747954"/>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43" name="AutoShape 8"/>
          <p:cNvSpPr>
            <a:spLocks noChangeArrowheads="1"/>
          </p:cNvSpPr>
          <p:nvPr/>
        </p:nvSpPr>
        <p:spPr bwMode="auto">
          <a:xfrm>
            <a:off x="6344116" y="4642794"/>
            <a:ext cx="2021726" cy="37038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⑦蔵書のデジタル化</a:t>
            </a:r>
            <a:endParaRPr lang="en-US" altLang="ja-JP" sz="1400" b="1" dirty="0">
              <a:latin typeface="Meiryo UI" panose="020B0604030504040204" pitchFamily="50" charset="-128"/>
              <a:ea typeface="Meiryo UI" panose="020B0604030504040204" pitchFamily="50" charset="-128"/>
            </a:endParaRPr>
          </a:p>
        </p:txBody>
      </p:sp>
      <p:sp>
        <p:nvSpPr>
          <p:cNvPr id="44" name="AutoShape 8"/>
          <p:cNvSpPr>
            <a:spLocks noChangeArrowheads="1"/>
          </p:cNvSpPr>
          <p:nvPr/>
        </p:nvSpPr>
        <p:spPr bwMode="auto">
          <a:xfrm>
            <a:off x="4897916" y="4640778"/>
            <a:ext cx="1335916"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⑥収集機能</a:t>
            </a:r>
            <a:endParaRPr lang="en-US" altLang="ja-JP" sz="1400" b="1" dirty="0">
              <a:latin typeface="Meiryo UI" panose="020B0604030504040204" pitchFamily="50" charset="-128"/>
              <a:ea typeface="Meiryo UI" panose="020B0604030504040204" pitchFamily="50" charset="-128"/>
            </a:endParaRPr>
          </a:p>
        </p:txBody>
      </p:sp>
      <p:sp>
        <p:nvSpPr>
          <p:cNvPr id="19" name="左カーブ矢印 18"/>
          <p:cNvSpPr/>
          <p:nvPr/>
        </p:nvSpPr>
        <p:spPr>
          <a:xfrm>
            <a:off x="8844715" y="2876021"/>
            <a:ext cx="822232" cy="1645978"/>
          </a:xfrm>
          <a:prstGeom prst="curvedLeftArrow">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2997386" y="4640778"/>
            <a:ext cx="1790247"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⑤組織化・知識化</a:t>
            </a:r>
            <a:endParaRPr lang="en-US" altLang="ja-JP" sz="1400" b="1" dirty="0">
              <a:latin typeface="Meiryo UI" panose="020B0604030504040204" pitchFamily="50" charset="-128"/>
              <a:ea typeface="Meiryo UI" panose="020B0604030504040204" pitchFamily="50" charset="-128"/>
            </a:endParaRPr>
          </a:p>
        </p:txBody>
      </p:sp>
      <p:sp>
        <p:nvSpPr>
          <p:cNvPr id="53" name="AutoShape 8"/>
          <p:cNvSpPr>
            <a:spLocks noChangeArrowheads="1"/>
          </p:cNvSpPr>
          <p:nvPr/>
        </p:nvSpPr>
        <p:spPr bwMode="auto">
          <a:xfrm>
            <a:off x="8940735" y="3147189"/>
            <a:ext cx="1614039" cy="56429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b="1" dirty="0">
                <a:latin typeface="Meiryo UI" panose="020B0604030504040204" pitchFamily="50" charset="-128"/>
                <a:ea typeface="Meiryo UI" panose="020B0604030504040204" pitchFamily="50" charset="-128"/>
              </a:rPr>
              <a:t>創造されたコンテンツの恒久的保存</a:t>
            </a:r>
            <a:endParaRPr lang="en-US" altLang="ja-JP" sz="1200" b="1" dirty="0">
              <a:latin typeface="Meiryo UI" panose="020B0604030504040204" pitchFamily="50" charset="-128"/>
              <a:ea typeface="Meiryo UI" panose="020B0604030504040204" pitchFamily="50" charset="-128"/>
            </a:endParaRPr>
          </a:p>
        </p:txBody>
      </p:sp>
      <p:sp>
        <p:nvSpPr>
          <p:cNvPr id="55" name="左矢印 54"/>
          <p:cNvSpPr/>
          <p:nvPr/>
        </p:nvSpPr>
        <p:spPr>
          <a:xfrm rot="10800000">
            <a:off x="2378189" y="5031852"/>
            <a:ext cx="535877" cy="694980"/>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49" name="AutoShape 8"/>
          <p:cNvSpPr>
            <a:spLocks noChangeArrowheads="1"/>
          </p:cNvSpPr>
          <p:nvPr/>
        </p:nvSpPr>
        <p:spPr bwMode="auto">
          <a:xfrm>
            <a:off x="3938620" y="5501947"/>
            <a:ext cx="2249415" cy="322929"/>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b="1" dirty="0">
                <a:latin typeface="Meiryo UI" panose="020B0604030504040204" pitchFamily="50" charset="-128"/>
                <a:ea typeface="Meiryo UI" panose="020B0604030504040204" pitchFamily="50" charset="-128"/>
              </a:rPr>
              <a:t>⑨長期保存研究</a:t>
            </a:r>
            <a:endParaRPr lang="en-US" altLang="ja-JP" sz="1400" b="1" dirty="0">
              <a:latin typeface="Meiryo UI" panose="020B0604030504040204" pitchFamily="50" charset="-128"/>
              <a:ea typeface="Meiryo UI" panose="020B0604030504040204" pitchFamily="50" charset="-128"/>
            </a:endParaRPr>
          </a:p>
        </p:txBody>
      </p:sp>
      <p:grpSp>
        <p:nvGrpSpPr>
          <p:cNvPr id="18" name="グループ化 17"/>
          <p:cNvGrpSpPr/>
          <p:nvPr/>
        </p:nvGrpSpPr>
        <p:grpSpPr>
          <a:xfrm>
            <a:off x="6298319" y="4915352"/>
            <a:ext cx="2704041" cy="1787166"/>
            <a:chOff x="6484081" y="5102469"/>
            <a:chExt cx="1431492" cy="1507313"/>
          </a:xfrm>
        </p:grpSpPr>
        <p:sp>
          <p:nvSpPr>
            <p:cNvPr id="6" name="爆発 1 5"/>
            <p:cNvSpPr/>
            <p:nvPr/>
          </p:nvSpPr>
          <p:spPr>
            <a:xfrm>
              <a:off x="6484081" y="5102469"/>
              <a:ext cx="1420741" cy="1507313"/>
            </a:xfrm>
            <a:prstGeom prst="irregularSeal1">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6567577" y="5559028"/>
              <a:ext cx="1347996" cy="493205"/>
            </a:xfrm>
            <a:prstGeom prst="rect">
              <a:avLst/>
            </a:prstGeom>
            <a:noFill/>
          </p:spPr>
          <p:txBody>
            <a:bodyPr wrap="square" rtlCol="0">
              <a:spAutoFit/>
            </a:bodyPr>
            <a:lstStyle/>
            <a:p>
              <a:pPr algn="ctr"/>
              <a:r>
                <a:rPr lang="ja-JP" altLang="en-US" sz="1600" b="1" dirty="0">
                  <a:solidFill>
                    <a:schemeClr val="bg1"/>
                  </a:solidFill>
                  <a:latin typeface="Meiryo UI" panose="020B0604030504040204" pitchFamily="50" charset="-128"/>
                  <a:ea typeface="Meiryo UI" panose="020B0604030504040204" pitchFamily="50" charset="-128"/>
                </a:rPr>
                <a:t>分野・利用目的を問わず</a:t>
              </a:r>
              <a:endParaRPr lang="en-US" altLang="ja-JP" sz="1600" b="1" dirty="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一元的に保存</a:t>
              </a:r>
            </a:p>
          </p:txBody>
        </p:sp>
      </p:grpSp>
      <p:sp>
        <p:nvSpPr>
          <p:cNvPr id="54" name="AutoShape 8"/>
          <p:cNvSpPr>
            <a:spLocks noChangeArrowheads="1"/>
          </p:cNvSpPr>
          <p:nvPr/>
        </p:nvSpPr>
        <p:spPr bwMode="auto">
          <a:xfrm>
            <a:off x="1764368" y="4786963"/>
            <a:ext cx="616194" cy="1196949"/>
          </a:xfrm>
          <a:prstGeom prst="roundRect">
            <a:avLst>
              <a:gd name="adj" fmla="val 8169"/>
            </a:avLst>
          </a:prstGeom>
          <a:ln>
            <a:headEnd/>
            <a:tailEnd/>
          </a:ln>
        </p:spPr>
        <p:style>
          <a:lnRef idx="2">
            <a:schemeClr val="accent5"/>
          </a:lnRef>
          <a:fillRef idx="1">
            <a:schemeClr val="lt1"/>
          </a:fillRef>
          <a:effectRef idx="0">
            <a:schemeClr val="accent5"/>
          </a:effectRef>
          <a:fontRef idx="minor">
            <a:schemeClr val="dk1"/>
          </a:fontRef>
        </p:style>
        <p:txBody>
          <a:bodyPr vert="eaVert" wrap="square" anchor="t" anchorCtr="0">
            <a:noAutofit/>
          </a:bodyPr>
          <a:lstStyle/>
          <a:p>
            <a:pPr marL="342900" indent="-342900">
              <a:defRPr/>
            </a:pPr>
            <a:r>
              <a:rPr lang="ja-JP" altLang="en-US" sz="1200" b="1" dirty="0">
                <a:latin typeface="Meiryo UI" panose="020B0604030504040204" pitchFamily="50" charset="-128"/>
                <a:ea typeface="Meiryo UI" panose="020B0604030504040204" pitchFamily="50" charset="-128"/>
              </a:rPr>
              <a:t>国内</a:t>
            </a:r>
            <a:endParaRPr lang="en-US" altLang="ja-JP" sz="1200" b="1" dirty="0">
              <a:latin typeface="Meiryo UI" panose="020B0604030504040204" pitchFamily="50" charset="-128"/>
              <a:ea typeface="Meiryo UI" panose="020B0604030504040204" pitchFamily="50" charset="-128"/>
            </a:endParaRPr>
          </a:p>
          <a:p>
            <a:pPr marL="342900" indent="-342900">
              <a:defRPr/>
            </a:pPr>
            <a:r>
              <a:rPr lang="ja-JP" altLang="en-US" sz="1200" b="1" dirty="0">
                <a:latin typeface="Meiryo UI" panose="020B0604030504040204" pitchFamily="50" charset="-128"/>
                <a:ea typeface="Meiryo UI" panose="020B0604030504040204" pitchFamily="50" charset="-128"/>
              </a:rPr>
              <a:t>アーカイブ機関</a:t>
            </a:r>
            <a:endParaRPr lang="en-US" altLang="ja-JP" sz="1100" dirty="0">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012184" y="1577588"/>
            <a:ext cx="1655816" cy="923330"/>
          </a:xfrm>
          <a:prstGeom prst="rect">
            <a:avLst/>
          </a:prstGeom>
          <a:ln w="571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defPPr>
              <a:defRPr lang="en-US"/>
            </a:defPPr>
            <a:lvl1pPr algn="ctr">
              <a:defRPr kumimoji="1"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ja-JP" altLang="en-US" sz="1800" b="1" dirty="0">
                <a:solidFill>
                  <a:srgbClr val="FF0000"/>
                </a:solidFill>
                <a:latin typeface="Meiryo UI" panose="020B0604030504040204" pitchFamily="50" charset="-128"/>
                <a:ea typeface="Meiryo UI" panose="020B0604030504040204" pitchFamily="50" charset="-128"/>
              </a:rPr>
              <a:t>●</a:t>
            </a:r>
            <a:r>
              <a:rPr lang="ja-JP" altLang="en-US" sz="1800" b="1" dirty="0">
                <a:solidFill>
                  <a:schemeClr val="tx1"/>
                </a:solidFill>
                <a:latin typeface="Meiryo UI" panose="020B0604030504040204" pitchFamily="50" charset="-128"/>
                <a:ea typeface="Meiryo UI" panose="020B0604030504040204" pitchFamily="50" charset="-128"/>
              </a:rPr>
              <a:t>⑴ 文化情報</a:t>
            </a:r>
            <a:endParaRPr lang="en-US" altLang="ja-JP" sz="1800" b="1" dirty="0">
              <a:solidFill>
                <a:schemeClr val="tx1"/>
              </a:solidFill>
              <a:latin typeface="Meiryo UI" panose="020B0604030504040204" pitchFamily="50" charset="-128"/>
              <a:ea typeface="Meiryo UI" panose="020B0604030504040204" pitchFamily="50" charset="-128"/>
            </a:endParaRPr>
          </a:p>
          <a:p>
            <a:r>
              <a:rPr lang="ja-JP" altLang="en-US" sz="1800" b="1" dirty="0">
                <a:solidFill>
                  <a:schemeClr val="tx1"/>
                </a:solidFill>
                <a:latin typeface="Meiryo UI" panose="020B0604030504040204" pitchFamily="50" charset="-128"/>
                <a:ea typeface="Meiryo UI" panose="020B0604030504040204" pitchFamily="50" charset="-128"/>
              </a:rPr>
              <a:t>デジタル化</a:t>
            </a:r>
            <a:endParaRPr lang="en-US" altLang="ja-JP" sz="1800" b="1" dirty="0">
              <a:solidFill>
                <a:schemeClr val="tx1"/>
              </a:solidFill>
              <a:latin typeface="Meiryo UI" panose="020B0604030504040204" pitchFamily="50" charset="-128"/>
              <a:ea typeface="Meiryo UI" panose="020B0604030504040204" pitchFamily="50" charset="-128"/>
            </a:endParaRPr>
          </a:p>
          <a:p>
            <a:r>
              <a:rPr lang="ja-JP" altLang="en-US" sz="1800" b="1" dirty="0">
                <a:solidFill>
                  <a:schemeClr val="tx1"/>
                </a:solidFill>
                <a:latin typeface="Meiryo UI" panose="020B0604030504040204" pitchFamily="50" charset="-128"/>
                <a:ea typeface="Meiryo UI" panose="020B0604030504040204" pitchFamily="50" charset="-128"/>
              </a:rPr>
              <a:t>の推進</a:t>
            </a:r>
          </a:p>
        </p:txBody>
      </p:sp>
      <p:sp>
        <p:nvSpPr>
          <p:cNvPr id="22" name="正方形/長方形 21"/>
          <p:cNvSpPr/>
          <p:nvPr/>
        </p:nvSpPr>
        <p:spPr>
          <a:xfrm flipH="1">
            <a:off x="8844716" y="2622469"/>
            <a:ext cx="45719" cy="237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7" name="AutoShape 8"/>
          <p:cNvSpPr>
            <a:spLocks noChangeArrowheads="1"/>
          </p:cNvSpPr>
          <p:nvPr/>
        </p:nvSpPr>
        <p:spPr bwMode="auto">
          <a:xfrm>
            <a:off x="9092336" y="4505911"/>
            <a:ext cx="1200279" cy="662358"/>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indent="-342900" algn="ctr">
              <a:defRPr/>
            </a:pPr>
            <a:r>
              <a:rPr lang="ja-JP" altLang="en-US" sz="1400" b="1" dirty="0">
                <a:latin typeface="Meiryo UI" panose="020B0604030504040204" pitchFamily="50" charset="-128"/>
                <a:ea typeface="Meiryo UI" panose="020B0604030504040204" pitchFamily="50" charset="-128"/>
              </a:rPr>
              <a:t>人材育成・確保</a:t>
            </a:r>
            <a:endParaRPr lang="en-US" altLang="ja-JP" sz="1400" b="1" dirty="0">
              <a:latin typeface="Meiryo UI" panose="020B0604030504040204" pitchFamily="50" charset="-128"/>
              <a:ea typeface="Meiryo UI" panose="020B0604030504040204" pitchFamily="50" charset="-128"/>
            </a:endParaRPr>
          </a:p>
        </p:txBody>
      </p:sp>
      <p:sp>
        <p:nvSpPr>
          <p:cNvPr id="48" name="AutoShape 8"/>
          <p:cNvSpPr>
            <a:spLocks noChangeArrowheads="1"/>
          </p:cNvSpPr>
          <p:nvPr/>
        </p:nvSpPr>
        <p:spPr bwMode="auto">
          <a:xfrm>
            <a:off x="9123255" y="5321164"/>
            <a:ext cx="1200279" cy="720289"/>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indent="-342900" algn="ctr">
              <a:defRPr/>
            </a:pPr>
            <a:r>
              <a:rPr lang="ja-JP" altLang="en-US" sz="1400" b="1" dirty="0">
                <a:latin typeface="Meiryo UI" panose="020B0604030504040204" pitchFamily="50" charset="-128"/>
                <a:ea typeface="Meiryo UI" panose="020B0604030504040204" pitchFamily="50" charset="-128"/>
              </a:rPr>
              <a:t>研究開発・技術開発</a:t>
            </a:r>
            <a:endParaRPr lang="en-US" altLang="ja-JP" sz="1400" b="1" dirty="0">
              <a:latin typeface="Meiryo UI" panose="020B0604030504040204" pitchFamily="50" charset="-128"/>
              <a:ea typeface="Meiryo UI" panose="020B0604030504040204" pitchFamily="50" charset="-128"/>
            </a:endParaRPr>
          </a:p>
        </p:txBody>
      </p:sp>
      <p:grpSp>
        <p:nvGrpSpPr>
          <p:cNvPr id="52" name="グループ化 51"/>
          <p:cNvGrpSpPr/>
          <p:nvPr/>
        </p:nvGrpSpPr>
        <p:grpSpPr>
          <a:xfrm>
            <a:off x="7322261" y="659076"/>
            <a:ext cx="1931079" cy="1637857"/>
            <a:chOff x="6484081" y="5228398"/>
            <a:chExt cx="1431492" cy="1381384"/>
          </a:xfrm>
        </p:grpSpPr>
        <p:sp>
          <p:nvSpPr>
            <p:cNvPr id="57" name="爆発 1 56"/>
            <p:cNvSpPr/>
            <p:nvPr/>
          </p:nvSpPr>
          <p:spPr>
            <a:xfrm>
              <a:off x="6484081" y="5228398"/>
              <a:ext cx="1420741" cy="1381384"/>
            </a:xfrm>
            <a:prstGeom prst="irregularSeal1">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6494833" y="5559028"/>
              <a:ext cx="1420740" cy="493205"/>
            </a:xfrm>
            <a:prstGeom prst="rect">
              <a:avLst/>
            </a:prstGeom>
            <a:noFill/>
          </p:spPr>
          <p:txBody>
            <a:bodyPr wrap="square" rtlCol="0">
              <a:spAutoFit/>
            </a:bodyPr>
            <a:lstStyle/>
            <a:p>
              <a:pPr algn="ctr"/>
              <a:r>
                <a:rPr lang="ja-JP" altLang="en-US" sz="1600" b="1" dirty="0">
                  <a:solidFill>
                    <a:schemeClr val="bg1"/>
                  </a:solidFill>
                  <a:latin typeface="Meiryo UI" panose="020B0604030504040204" pitchFamily="50" charset="-128"/>
                  <a:ea typeface="Meiryo UI" panose="020B0604030504040204" pitchFamily="50" charset="-128"/>
                </a:rPr>
                <a:t>利用目的毎</a:t>
              </a:r>
              <a:endParaRPr lang="en-US" altLang="ja-JP" sz="1600" b="1" dirty="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に発信</a:t>
              </a:r>
            </a:p>
          </p:txBody>
        </p:sp>
      </p:grpSp>
      <p:sp>
        <p:nvSpPr>
          <p:cNvPr id="40" name="AutoShape 8"/>
          <p:cNvSpPr>
            <a:spLocks noChangeArrowheads="1"/>
          </p:cNvSpPr>
          <p:nvPr/>
        </p:nvSpPr>
        <p:spPr bwMode="auto">
          <a:xfrm>
            <a:off x="3105397" y="2819129"/>
            <a:ext cx="5707450" cy="534570"/>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gn="ctr">
              <a:lnSpc>
                <a:spcPts val="1600"/>
              </a:lnSpc>
            </a:pPr>
            <a:r>
              <a:rPr lang="ja-JP" altLang="en-US" sz="1600" b="1" dirty="0">
                <a:latin typeface="Meiryo UI" panose="020B0604030504040204" pitchFamily="50" charset="-128"/>
                <a:ea typeface="Meiryo UI" panose="020B0604030504040204" pitchFamily="50" charset="-128"/>
              </a:rPr>
              <a:t>コンテンツ創造基盤</a:t>
            </a:r>
            <a:endParaRPr lang="en-US" altLang="ja-JP" sz="1600" b="1" dirty="0">
              <a:latin typeface="Meiryo UI" panose="020B0604030504040204" pitchFamily="50" charset="-128"/>
              <a:ea typeface="Meiryo UI" panose="020B0604030504040204" pitchFamily="50" charset="-128"/>
            </a:endParaRPr>
          </a:p>
          <a:p>
            <a:pPr algn="ctr">
              <a:lnSpc>
                <a:spcPts val="1600"/>
              </a:lnSpc>
            </a:pPr>
            <a:r>
              <a:rPr lang="ja-JP" altLang="en-US" sz="1600" b="1" dirty="0">
                <a:latin typeface="Meiryo UI" panose="020B0604030504040204" pitchFamily="50" charset="-128"/>
                <a:ea typeface="Meiryo UI" panose="020B0604030504040204" pitchFamily="50" charset="-128"/>
              </a:rPr>
              <a:t>新たな知識の創造（二次利用の活性化）</a:t>
            </a:r>
            <a:endParaRPr lang="en-US" altLang="ja-JP" sz="1600" b="1" dirty="0">
              <a:latin typeface="Meiryo UI" panose="020B0604030504040204" pitchFamily="50" charset="-128"/>
              <a:ea typeface="Meiryo UI" panose="020B0604030504040204" pitchFamily="50" charset="-128"/>
            </a:endParaRPr>
          </a:p>
        </p:txBody>
      </p:sp>
      <p:sp>
        <p:nvSpPr>
          <p:cNvPr id="41" name="上矢印 40"/>
          <p:cNvSpPr/>
          <p:nvPr/>
        </p:nvSpPr>
        <p:spPr>
          <a:xfrm>
            <a:off x="3771540" y="3420495"/>
            <a:ext cx="4831158" cy="376889"/>
          </a:xfrm>
          <a:prstGeom prst="upArrow">
            <a:avLst>
              <a:gd name="adj1" fmla="val 60334"/>
              <a:gd name="adj2"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③分野に依存しない検索・情報提供</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インターフェース</a:t>
            </a:r>
          </a:p>
        </p:txBody>
      </p:sp>
      <p:sp>
        <p:nvSpPr>
          <p:cNvPr id="50" name="横巻き 49"/>
          <p:cNvSpPr/>
          <p:nvPr/>
        </p:nvSpPr>
        <p:spPr>
          <a:xfrm>
            <a:off x="1526690" y="2520890"/>
            <a:ext cx="1891480" cy="431985"/>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b="1" dirty="0">
                <a:solidFill>
                  <a:srgbClr val="FF0000"/>
                </a:solidFill>
                <a:latin typeface="Meiryo UI" panose="020B0604030504040204" pitchFamily="50" charset="-128"/>
                <a:ea typeface="Meiryo UI" panose="020B0604030504040204" pitchFamily="50" charset="-128"/>
              </a:rPr>
              <a:t>平成</a:t>
            </a:r>
            <a:r>
              <a:rPr lang="en-US" altLang="ja-JP" sz="1100" b="1" dirty="0">
                <a:solidFill>
                  <a:srgbClr val="FF0000"/>
                </a:solidFill>
                <a:latin typeface="Meiryo UI" panose="020B0604030504040204" pitchFamily="50" charset="-128"/>
                <a:ea typeface="Meiryo UI" panose="020B0604030504040204" pitchFamily="50" charset="-128"/>
              </a:rPr>
              <a:t>26</a:t>
            </a:r>
            <a:r>
              <a:rPr lang="ja-JP" altLang="en-US" sz="1100" b="1" dirty="0">
                <a:solidFill>
                  <a:srgbClr val="FF0000"/>
                </a:solidFill>
                <a:latin typeface="Meiryo UI" panose="020B0604030504040204" pitchFamily="50" charset="-128"/>
                <a:ea typeface="Meiryo UI" panose="020B0604030504040204" pitchFamily="50" charset="-128"/>
              </a:rPr>
              <a:t>年</a:t>
            </a:r>
            <a:r>
              <a:rPr lang="en-US" altLang="ja-JP" sz="1100" b="1" dirty="0">
                <a:solidFill>
                  <a:srgbClr val="FF0000"/>
                </a:solidFill>
                <a:latin typeface="Meiryo UI" panose="020B0604030504040204" pitchFamily="50" charset="-128"/>
                <a:ea typeface="Meiryo UI" panose="020B0604030504040204" pitchFamily="50" charset="-128"/>
              </a:rPr>
              <a:t>7</a:t>
            </a:r>
            <a:r>
              <a:rPr lang="ja-JP" altLang="en-US" sz="1100" b="1" dirty="0">
                <a:solidFill>
                  <a:srgbClr val="FF0000"/>
                </a:solidFill>
                <a:latin typeface="Meiryo UI" panose="020B0604030504040204" pitchFamily="50" charset="-128"/>
                <a:ea typeface="Meiryo UI" panose="020B0604030504040204" pitchFamily="50" charset="-128"/>
              </a:rPr>
              <a:t>月</a:t>
            </a:r>
            <a:r>
              <a:rPr lang="en-US" altLang="ja-JP" sz="1100" b="1" dirty="0">
                <a:solidFill>
                  <a:srgbClr val="FF0000"/>
                </a:solidFill>
                <a:latin typeface="Meiryo UI" panose="020B0604030504040204" pitchFamily="50" charset="-128"/>
                <a:ea typeface="Meiryo UI" panose="020B0604030504040204" pitchFamily="50" charset="-128"/>
              </a:rPr>
              <a:t>8</a:t>
            </a:r>
            <a:r>
              <a:rPr lang="ja-JP" altLang="en-US" sz="1100" b="1" dirty="0">
                <a:solidFill>
                  <a:srgbClr val="FF0000"/>
                </a:solidFill>
                <a:latin typeface="Meiryo UI" panose="020B0604030504040204" pitchFamily="50" charset="-128"/>
                <a:ea typeface="Meiryo UI" panose="020B0604030504040204" pitchFamily="50" charset="-128"/>
              </a:rPr>
              <a:t>日</a:t>
            </a:r>
            <a:endParaRPr lang="en-US" altLang="ja-JP" sz="1100" b="1" dirty="0">
              <a:solidFill>
                <a:srgbClr val="FF0000"/>
              </a:solidFill>
              <a:latin typeface="Meiryo UI" panose="020B0604030504040204" pitchFamily="50" charset="-128"/>
              <a:ea typeface="Meiryo UI" panose="020B0604030504040204" pitchFamily="50" charset="-128"/>
            </a:endParaRPr>
          </a:p>
          <a:p>
            <a:pPr algn="ctr"/>
            <a:r>
              <a:rPr lang="ja-JP" altLang="en-US" sz="1100" b="1" dirty="0">
                <a:solidFill>
                  <a:srgbClr val="FF0000"/>
                </a:solidFill>
                <a:latin typeface="Meiryo UI" panose="020B0604030504040204" pitchFamily="50" charset="-128"/>
                <a:ea typeface="Meiryo UI" panose="020B0604030504040204" pitchFamily="50" charset="-128"/>
              </a:rPr>
              <a:t>修正</a:t>
            </a:r>
          </a:p>
        </p:txBody>
      </p:sp>
    </p:spTree>
    <p:extLst>
      <p:ext uri="{BB962C8B-B14F-4D97-AF65-F5344CB8AC3E}">
        <p14:creationId xmlns:p14="http://schemas.microsoft.com/office/powerpoint/2010/main" val="300862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円/楕円 31"/>
          <p:cNvSpPr/>
          <p:nvPr/>
        </p:nvSpPr>
        <p:spPr>
          <a:xfrm>
            <a:off x="-72230" y="609601"/>
            <a:ext cx="11916228" cy="610477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 name="円/楕円 6"/>
          <p:cNvSpPr/>
          <p:nvPr/>
        </p:nvSpPr>
        <p:spPr>
          <a:xfrm>
            <a:off x="573314" y="1351751"/>
            <a:ext cx="10218057" cy="5217887"/>
          </a:xfrm>
          <a:prstGeom prst="ellipse">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kumimoji="1" lang="ja-JP" altLang="en-US" dirty="0" smtClean="0"/>
              <a:t>ナショナルアーカイブの概念</a:t>
            </a:r>
            <a:endParaRPr kumimoji="1" lang="ja-JP" altLang="en-US" dirty="0"/>
          </a:p>
        </p:txBody>
      </p:sp>
      <p:sp>
        <p:nvSpPr>
          <p:cNvPr id="3" name="コンテンツ プレースホルダー 2"/>
          <p:cNvSpPr>
            <a:spLocks noGrp="1"/>
          </p:cNvSpPr>
          <p:nvPr>
            <p:ph idx="1"/>
          </p:nvPr>
        </p:nvSpPr>
        <p:spPr>
          <a:xfrm>
            <a:off x="10058399" y="965200"/>
            <a:ext cx="1857829" cy="5211763"/>
          </a:xfrm>
        </p:spPr>
        <p:txBody>
          <a:bodyPr/>
          <a:lstStyle/>
          <a:p>
            <a:pPr marL="0" indent="0">
              <a:buNone/>
            </a:pPr>
            <a:endParaRPr kumimoji="1" lang="ja-JP" altLang="en-US" dirty="0"/>
          </a:p>
        </p:txBody>
      </p:sp>
      <p:sp>
        <p:nvSpPr>
          <p:cNvPr id="5" name="円/楕円 4"/>
          <p:cNvSpPr/>
          <p:nvPr/>
        </p:nvSpPr>
        <p:spPr>
          <a:xfrm>
            <a:off x="1741715" y="2031018"/>
            <a:ext cx="7881257" cy="4034972"/>
          </a:xfrm>
          <a:prstGeom prst="ellipse">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tIns="0" rtlCol="0" anchor="t" anchorCtr="0"/>
          <a:lstStyle/>
          <a:p>
            <a:pPr algn="ctr"/>
            <a:endParaRPr lang="ja-JP" altLang="en-US" dirty="0">
              <a:latin typeface="Meiryo UI" panose="020B0604030504040204" pitchFamily="50" charset="-128"/>
              <a:ea typeface="Meiryo UI" panose="020B0604030504040204" pitchFamily="50" charset="-128"/>
            </a:endParaRPr>
          </a:p>
        </p:txBody>
      </p:sp>
      <p:sp>
        <p:nvSpPr>
          <p:cNvPr id="4" name="円/楕円 3"/>
          <p:cNvSpPr/>
          <p:nvPr/>
        </p:nvSpPr>
        <p:spPr>
          <a:xfrm>
            <a:off x="6242957" y="2550649"/>
            <a:ext cx="2738252" cy="3477242"/>
          </a:xfrm>
          <a:prstGeom prst="ellipse">
            <a:avLst/>
          </a:prstGeom>
        </p:spPr>
        <p:style>
          <a:lnRef idx="1">
            <a:schemeClr val="accent2"/>
          </a:lnRef>
          <a:fillRef idx="3">
            <a:schemeClr val="accent2"/>
          </a:fillRef>
          <a:effectRef idx="2">
            <a:schemeClr val="accent2"/>
          </a:effectRef>
          <a:fontRef idx="minor">
            <a:schemeClr val="lt1"/>
          </a:fontRef>
        </p:style>
        <p:txBody>
          <a:bodyPr tIns="0" rtlCol="0" anchor="t" anchorCtr="0"/>
          <a:lstStyle/>
          <a:p>
            <a:pPr algn="ctr"/>
            <a:endParaRPr lang="ja-JP" altLang="en-US" dirty="0">
              <a:latin typeface="Meiryo UI" panose="020B0604030504040204" pitchFamily="50" charset="-128"/>
              <a:ea typeface="Meiryo UI" panose="020B0604030504040204" pitchFamily="50" charset="-128"/>
            </a:endParaRPr>
          </a:p>
        </p:txBody>
      </p:sp>
      <p:sp>
        <p:nvSpPr>
          <p:cNvPr id="8" name="円/楕円 7"/>
          <p:cNvSpPr/>
          <p:nvPr/>
        </p:nvSpPr>
        <p:spPr>
          <a:xfrm>
            <a:off x="7073549" y="3312475"/>
            <a:ext cx="1968171" cy="2217468"/>
          </a:xfrm>
          <a:prstGeom prst="ellipse">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altLang="ja-JP" dirty="0" smtClean="0">
                <a:latin typeface="Meiryo UI" panose="020B0604030504040204" pitchFamily="50" charset="-128"/>
                <a:ea typeface="Meiryo UI" panose="020B0604030504040204" pitchFamily="50" charset="-128"/>
              </a:rPr>
              <a:t>NDL</a:t>
            </a:r>
            <a:r>
              <a:rPr lang="ja-JP" altLang="en-US" dirty="0" smtClean="0">
                <a:latin typeface="Meiryo UI" panose="020B0604030504040204" pitchFamily="50" charset="-128"/>
                <a:ea typeface="Meiryo UI" panose="020B0604030504040204" pitchFamily="50" charset="-128"/>
              </a:rPr>
              <a:t>デジタルコレクション」</a:t>
            </a:r>
            <a:endParaRPr lang="ja-JP" altLang="en-US" dirty="0">
              <a:latin typeface="Meiryo UI" panose="020B0604030504040204" pitchFamily="50" charset="-128"/>
              <a:ea typeface="Meiryo UI" panose="020B0604030504040204" pitchFamily="50" charset="-128"/>
            </a:endParaRPr>
          </a:p>
        </p:txBody>
      </p:sp>
      <p:sp>
        <p:nvSpPr>
          <p:cNvPr id="9" name="円/楕円 8"/>
          <p:cNvSpPr/>
          <p:nvPr/>
        </p:nvSpPr>
        <p:spPr>
          <a:xfrm>
            <a:off x="7574002" y="4758054"/>
            <a:ext cx="1287133"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古典籍</a:t>
            </a:r>
            <a:endParaRPr lang="ja-JP" altLang="en-US" dirty="0">
              <a:latin typeface="Meiryo UI" panose="020B0604030504040204" pitchFamily="50" charset="-128"/>
              <a:ea typeface="Meiryo UI" panose="020B0604030504040204" pitchFamily="50" charset="-128"/>
            </a:endParaRPr>
          </a:p>
        </p:txBody>
      </p:sp>
      <p:sp>
        <p:nvSpPr>
          <p:cNvPr id="10" name="円/楕円 9"/>
          <p:cNvSpPr/>
          <p:nvPr/>
        </p:nvSpPr>
        <p:spPr>
          <a:xfrm>
            <a:off x="4355396" y="2886365"/>
            <a:ext cx="1777475" cy="2259033"/>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人間文化研究機構</a:t>
            </a:r>
            <a:endParaRPr lang="ja-JP" altLang="en-US" dirty="0">
              <a:latin typeface="Meiryo UI" panose="020B0604030504040204" pitchFamily="50" charset="-128"/>
              <a:ea typeface="Meiryo UI" panose="020B0604030504040204" pitchFamily="50" charset="-128"/>
            </a:endParaRPr>
          </a:p>
        </p:txBody>
      </p:sp>
      <p:sp>
        <p:nvSpPr>
          <p:cNvPr id="11" name="円/楕円 10"/>
          <p:cNvSpPr/>
          <p:nvPr/>
        </p:nvSpPr>
        <p:spPr>
          <a:xfrm>
            <a:off x="4719137" y="4102197"/>
            <a:ext cx="1485694" cy="9932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歴史的典籍</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12" name="円/楕円 11"/>
          <p:cNvSpPr/>
          <p:nvPr/>
        </p:nvSpPr>
        <p:spPr>
          <a:xfrm>
            <a:off x="2251129" y="2366602"/>
            <a:ext cx="1564354" cy="1285344"/>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美術館・博物館・文書館</a:t>
            </a:r>
            <a:endParaRPr lang="en-US" altLang="ja-JP" dirty="0" smtClean="0">
              <a:latin typeface="Meiryo UI" panose="020B0604030504040204" pitchFamily="50" charset="-128"/>
              <a:ea typeface="Meiryo UI" panose="020B0604030504040204" pitchFamily="50" charset="-128"/>
            </a:endParaRPr>
          </a:p>
          <a:p>
            <a:pPr algn="ctr"/>
            <a:r>
              <a:rPr lang="en-US" altLang="ja-JP" dirty="0" smtClean="0">
                <a:latin typeface="Meiryo UI" panose="020B0604030504040204" pitchFamily="50" charset="-128"/>
                <a:ea typeface="Meiryo UI" panose="020B0604030504040204" pitchFamily="50" charset="-128"/>
              </a:rPr>
              <a:t>D</a:t>
            </a:r>
            <a:r>
              <a:rPr lang="en-US" altLang="ja-JP" dirty="0">
                <a:latin typeface="Meiryo UI" panose="020B0604030504040204" pitchFamily="50" charset="-128"/>
                <a:ea typeface="Meiryo UI" panose="020B0604030504040204" pitchFamily="50" charset="-128"/>
              </a:rPr>
              <a:t>B</a:t>
            </a:r>
            <a:endParaRPr lang="ja-JP" altLang="en-US" dirty="0">
              <a:latin typeface="Meiryo UI" panose="020B0604030504040204" pitchFamily="50" charset="-128"/>
              <a:ea typeface="Meiryo UI" panose="020B0604030504040204" pitchFamily="50" charset="-128"/>
            </a:endParaRPr>
          </a:p>
        </p:txBody>
      </p:sp>
      <p:sp>
        <p:nvSpPr>
          <p:cNvPr id="13" name="円/楕円 12"/>
          <p:cNvSpPr/>
          <p:nvPr/>
        </p:nvSpPr>
        <p:spPr>
          <a:xfrm>
            <a:off x="3096790" y="3499268"/>
            <a:ext cx="1461467" cy="1469827"/>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en-US" altLang="ja-JP" dirty="0" smtClean="0">
                <a:latin typeface="Meiryo UI" panose="020B0604030504040204" pitchFamily="50" charset="-128"/>
                <a:ea typeface="Meiryo UI" panose="020B0604030504040204" pitchFamily="50" charset="-128"/>
              </a:rPr>
              <a:t>JST</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NII</a:t>
            </a:r>
            <a:endParaRPr lang="ja-JP" altLang="en-US" dirty="0">
              <a:latin typeface="Meiryo UI" panose="020B0604030504040204" pitchFamily="50" charset="-128"/>
              <a:ea typeface="Meiryo UI" panose="020B0604030504040204" pitchFamily="50" charset="-128"/>
            </a:endParaRPr>
          </a:p>
        </p:txBody>
      </p:sp>
      <p:sp>
        <p:nvSpPr>
          <p:cNvPr id="14" name="円/楕円 13"/>
          <p:cNvSpPr/>
          <p:nvPr/>
        </p:nvSpPr>
        <p:spPr>
          <a:xfrm>
            <a:off x="2920152" y="4896405"/>
            <a:ext cx="1588257" cy="1133748"/>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政府機関</a:t>
            </a:r>
            <a:endParaRPr lang="en-US" altLang="ja-JP" dirty="0" smtClean="0">
              <a:latin typeface="Meiryo UI" panose="020B0604030504040204" pitchFamily="50" charset="-128"/>
              <a:ea typeface="Meiryo UI" panose="020B0604030504040204" pitchFamily="50" charset="-128"/>
            </a:endParaRPr>
          </a:p>
        </p:txBody>
      </p:sp>
      <p:sp>
        <p:nvSpPr>
          <p:cNvPr id="15" name="円/楕円 14"/>
          <p:cNvSpPr/>
          <p:nvPr/>
        </p:nvSpPr>
        <p:spPr>
          <a:xfrm>
            <a:off x="4471606" y="5038842"/>
            <a:ext cx="1696303" cy="1096895"/>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出版社</a:t>
            </a:r>
            <a:endParaRPr lang="en-US" altLang="ja-JP" dirty="0" smtClean="0">
              <a:latin typeface="Meiryo UI" panose="020B0604030504040204" pitchFamily="50" charset="-128"/>
              <a:ea typeface="Meiryo UI" panose="020B0604030504040204" pitchFamily="50" charset="-128"/>
            </a:endParaRPr>
          </a:p>
        </p:txBody>
      </p:sp>
      <p:sp>
        <p:nvSpPr>
          <p:cNvPr id="17" name="正方形/長方形 16"/>
          <p:cNvSpPr/>
          <p:nvPr/>
        </p:nvSpPr>
        <p:spPr>
          <a:xfrm>
            <a:off x="4831832" y="2221786"/>
            <a:ext cx="2190708" cy="400110"/>
          </a:xfrm>
          <a:prstGeom prst="rect">
            <a:avLst/>
          </a:prstGeom>
        </p:spPr>
        <p:txBody>
          <a:bodyPr wrap="square">
            <a:spAutoFit/>
          </a:bodyPr>
          <a:lstStyle/>
          <a:p>
            <a:pPr algn="ctr"/>
            <a:r>
              <a:rPr lang="ja-JP" altLang="en-US" sz="2000" dirty="0">
                <a:latin typeface="Meiryo UI" panose="020B0604030504040204" pitchFamily="50" charset="-128"/>
                <a:ea typeface="Meiryo UI" panose="020B0604030504040204" pitchFamily="50" charset="-128"/>
              </a:rPr>
              <a:t>恒久的保存基盤</a:t>
            </a:r>
          </a:p>
        </p:txBody>
      </p:sp>
      <p:sp>
        <p:nvSpPr>
          <p:cNvPr id="18" name="正方形/長方形 17"/>
          <p:cNvSpPr/>
          <p:nvPr/>
        </p:nvSpPr>
        <p:spPr>
          <a:xfrm>
            <a:off x="4355397" y="1496491"/>
            <a:ext cx="2201020" cy="400110"/>
          </a:xfrm>
          <a:prstGeom prst="rect">
            <a:avLst/>
          </a:prstGeom>
        </p:spPr>
        <p:txBody>
          <a:bodyPr wrap="square">
            <a:spAutoFit/>
          </a:bodyPr>
          <a:lstStyle/>
          <a:p>
            <a:pPr algn="ctr"/>
            <a:r>
              <a:rPr lang="ja-JP" altLang="en-US" sz="2000" dirty="0" smtClean="0">
                <a:latin typeface="Meiryo UI" panose="020B0604030504040204" pitchFamily="50" charset="-128"/>
                <a:ea typeface="Meiryo UI" panose="020B0604030504040204" pitchFamily="50" charset="-128"/>
              </a:rPr>
              <a:t>知識創造基盤</a:t>
            </a:r>
            <a:endParaRPr lang="ja-JP" altLang="en-US" sz="2000" dirty="0">
              <a:latin typeface="Meiryo UI" panose="020B0604030504040204" pitchFamily="50" charset="-128"/>
              <a:ea typeface="Meiryo UI" panose="020B0604030504040204" pitchFamily="50" charset="-128"/>
            </a:endParaRPr>
          </a:p>
        </p:txBody>
      </p:sp>
      <p:sp>
        <p:nvSpPr>
          <p:cNvPr id="19" name="正方形/長方形 18"/>
          <p:cNvSpPr/>
          <p:nvPr/>
        </p:nvSpPr>
        <p:spPr>
          <a:xfrm>
            <a:off x="7320280" y="2627959"/>
            <a:ext cx="657552" cy="369332"/>
          </a:xfrm>
          <a:prstGeom prst="rect">
            <a:avLst/>
          </a:prstGeom>
        </p:spPr>
        <p:txBody>
          <a:bodyPr wrap="none">
            <a:spAutoFit/>
          </a:bodyPr>
          <a:lstStyle/>
          <a:p>
            <a:pPr algn="ctr"/>
            <a:r>
              <a:rPr lang="en-US" altLang="ja-JP" dirty="0">
                <a:latin typeface="Meiryo UI" panose="020B0604030504040204" pitchFamily="50" charset="-128"/>
                <a:ea typeface="Meiryo UI" panose="020B0604030504040204" pitchFamily="50" charset="-128"/>
              </a:rPr>
              <a:t>NDL</a:t>
            </a:r>
            <a:endParaRPr lang="ja-JP" altLang="en-US" dirty="0">
              <a:latin typeface="Meiryo UI" panose="020B0604030504040204" pitchFamily="50" charset="-128"/>
              <a:ea typeface="Meiryo UI" panose="020B0604030504040204" pitchFamily="50" charset="-128"/>
            </a:endParaRPr>
          </a:p>
        </p:txBody>
      </p:sp>
      <p:sp>
        <p:nvSpPr>
          <p:cNvPr id="20" name="円/楕円 19"/>
          <p:cNvSpPr/>
          <p:nvPr/>
        </p:nvSpPr>
        <p:spPr>
          <a:xfrm>
            <a:off x="-181428" y="3060489"/>
            <a:ext cx="1862632"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歴史的典籍ポータル</a:t>
            </a:r>
            <a:endParaRPr lang="en-US" altLang="ja-JP" dirty="0" smtClean="0">
              <a:latin typeface="Meiryo UI" panose="020B0604030504040204" pitchFamily="50" charset="-128"/>
              <a:ea typeface="Meiryo UI" panose="020B0604030504040204" pitchFamily="50" charset="-128"/>
            </a:endParaRPr>
          </a:p>
          <a:p>
            <a:pPr algn="ct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一般向</a:t>
            </a:r>
            <a:r>
              <a:rPr lang="ja-JP" altLang="en-US" dirty="0" smtClean="0">
                <a:latin typeface="Meiryo UI" panose="020B0604030504040204" pitchFamily="50" charset="-128"/>
                <a:ea typeface="Meiryo UI" panose="020B0604030504040204" pitchFamily="50" charset="-128"/>
              </a:rPr>
              <a:t>け</a:t>
            </a:r>
            <a:r>
              <a:rPr lang="en-US" altLang="ja-JP" dirty="0" smtClean="0">
                <a:latin typeface="Meiryo UI" panose="020B0604030504040204" pitchFamily="50" charset="-128"/>
                <a:ea typeface="Meiryo UI" panose="020B0604030504040204" pitchFamily="50" charset="-128"/>
              </a:rPr>
              <a:t>】</a:t>
            </a:r>
          </a:p>
        </p:txBody>
      </p:sp>
      <p:sp>
        <p:nvSpPr>
          <p:cNvPr id="21" name="円/楕円 20"/>
          <p:cNvSpPr/>
          <p:nvPr/>
        </p:nvSpPr>
        <p:spPr>
          <a:xfrm>
            <a:off x="1627824" y="3514170"/>
            <a:ext cx="1508223" cy="1994056"/>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大学・研究機関</a:t>
            </a:r>
            <a:endParaRPr lang="en-US" altLang="ja-JP" dirty="0" smtClean="0">
              <a:latin typeface="Meiryo UI" panose="020B0604030504040204" pitchFamily="50" charset="-128"/>
              <a:ea typeface="Meiryo UI" panose="020B0604030504040204" pitchFamily="50" charset="-128"/>
            </a:endParaRPr>
          </a:p>
          <a:p>
            <a:pPr algn="ctr"/>
            <a:r>
              <a:rPr lang="en-US" altLang="ja-JP" dirty="0" smtClean="0">
                <a:latin typeface="Meiryo UI" panose="020B0604030504040204" pitchFamily="50" charset="-128"/>
                <a:ea typeface="Meiryo UI" panose="020B0604030504040204" pitchFamily="50" charset="-128"/>
              </a:rPr>
              <a:t>D</a:t>
            </a:r>
            <a:r>
              <a:rPr lang="en-US" altLang="ja-JP" dirty="0">
                <a:latin typeface="Meiryo UI" panose="020B0604030504040204" pitchFamily="50" charset="-128"/>
                <a:ea typeface="Meiryo UI" panose="020B0604030504040204" pitchFamily="50" charset="-128"/>
              </a:rPr>
              <a:t>B</a:t>
            </a:r>
            <a:endParaRPr lang="en-US" altLang="ja-JP" dirty="0" smtClean="0">
              <a:latin typeface="Meiryo UI" panose="020B0604030504040204" pitchFamily="50" charset="-128"/>
              <a:ea typeface="Meiryo UI" panose="020B0604030504040204" pitchFamily="50" charset="-128"/>
            </a:endParaRPr>
          </a:p>
        </p:txBody>
      </p:sp>
      <p:sp>
        <p:nvSpPr>
          <p:cNvPr id="22" name="円/楕円 21"/>
          <p:cNvSpPr/>
          <p:nvPr/>
        </p:nvSpPr>
        <p:spPr>
          <a:xfrm>
            <a:off x="296188" y="1763780"/>
            <a:ext cx="2245510"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歴史的典籍ポータル</a:t>
            </a:r>
            <a:endParaRPr lang="en-US" altLang="ja-JP" dirty="0" smtClean="0">
              <a:latin typeface="Meiryo UI" panose="020B0604030504040204" pitchFamily="50" charset="-128"/>
              <a:ea typeface="Meiryo UI" panose="020B0604030504040204" pitchFamily="50" charset="-128"/>
            </a:endParaRPr>
          </a:p>
          <a:p>
            <a:pPr algn="ct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研究者向け</a:t>
            </a:r>
            <a:r>
              <a:rPr lang="en-US" altLang="ja-JP" dirty="0" smtClean="0">
                <a:latin typeface="Meiryo UI" panose="020B0604030504040204" pitchFamily="50" charset="-128"/>
                <a:ea typeface="Meiryo UI" panose="020B0604030504040204" pitchFamily="50" charset="-128"/>
              </a:rPr>
              <a:t>】</a:t>
            </a:r>
          </a:p>
        </p:txBody>
      </p:sp>
      <p:sp>
        <p:nvSpPr>
          <p:cNvPr id="23" name="円/楕円 22"/>
          <p:cNvSpPr/>
          <p:nvPr/>
        </p:nvSpPr>
        <p:spPr>
          <a:xfrm>
            <a:off x="8306140" y="908852"/>
            <a:ext cx="1691747" cy="99591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災害情報ポータル</a:t>
            </a:r>
            <a:endParaRPr lang="en-US" altLang="ja-JP" dirty="0" smtClean="0">
              <a:latin typeface="Meiryo UI" panose="020B0604030504040204" pitchFamily="50" charset="-128"/>
              <a:ea typeface="Meiryo UI" panose="020B0604030504040204" pitchFamily="50" charset="-128"/>
            </a:endParaRPr>
          </a:p>
        </p:txBody>
      </p:sp>
      <p:sp>
        <p:nvSpPr>
          <p:cNvPr id="24" name="円/楕円 23"/>
          <p:cNvSpPr/>
          <p:nvPr/>
        </p:nvSpPr>
        <p:spPr>
          <a:xfrm>
            <a:off x="6665276" y="812754"/>
            <a:ext cx="1640865" cy="777559"/>
          </a:xfrm>
          <a:prstGeom prst="ellipse">
            <a:avLst/>
          </a:prstGeom>
        </p:spPr>
        <p:style>
          <a:lnRef idx="1">
            <a:schemeClr val="accent2"/>
          </a:lnRef>
          <a:fillRef idx="3">
            <a:schemeClr val="accent2"/>
          </a:fillRef>
          <a:effectRef idx="2">
            <a:schemeClr val="accent2"/>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文献ポータル</a:t>
            </a:r>
            <a:endParaRPr lang="en-US" altLang="ja-JP" dirty="0" smtClean="0">
              <a:latin typeface="Meiryo UI" panose="020B0604030504040204" pitchFamily="50" charset="-128"/>
              <a:ea typeface="Meiryo UI" panose="020B0604030504040204" pitchFamily="50" charset="-128"/>
            </a:endParaRPr>
          </a:p>
        </p:txBody>
      </p:sp>
      <p:sp>
        <p:nvSpPr>
          <p:cNvPr id="25" name="円/楕円 24"/>
          <p:cNvSpPr/>
          <p:nvPr/>
        </p:nvSpPr>
        <p:spPr>
          <a:xfrm>
            <a:off x="6163127" y="4135492"/>
            <a:ext cx="1485694" cy="1237544"/>
          </a:xfrm>
          <a:prstGeom prst="ellipse">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dirty="0" smtClean="0">
                <a:latin typeface="Meiryo UI" panose="020B0604030504040204" pitchFamily="50" charset="-128"/>
                <a:ea typeface="Meiryo UI" panose="020B0604030504040204" pitchFamily="50" charset="-128"/>
              </a:rPr>
              <a:t>東日本大震災アーカイブ</a:t>
            </a:r>
            <a:endParaRPr lang="ja-JP" altLang="en-US" dirty="0">
              <a:latin typeface="Meiryo UI" panose="020B0604030504040204" pitchFamily="50" charset="-128"/>
              <a:ea typeface="Meiryo UI" panose="020B0604030504040204" pitchFamily="50" charset="-128"/>
            </a:endParaRPr>
          </a:p>
        </p:txBody>
      </p:sp>
      <p:sp>
        <p:nvSpPr>
          <p:cNvPr id="26" name="円/楕円 25"/>
          <p:cNvSpPr/>
          <p:nvPr/>
        </p:nvSpPr>
        <p:spPr>
          <a:xfrm>
            <a:off x="6417238" y="3060489"/>
            <a:ext cx="1347592" cy="513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dirty="0" smtClean="0">
                <a:latin typeface="Meiryo UI" panose="020B0604030504040204" pitchFamily="50" charset="-128"/>
                <a:ea typeface="Meiryo UI" panose="020B0604030504040204" pitchFamily="50" charset="-128"/>
              </a:rPr>
              <a:t>Web</a:t>
            </a:r>
          </a:p>
          <a:p>
            <a:pPr algn="ctr"/>
            <a:r>
              <a:rPr lang="en-US" altLang="ja-JP" sz="1600" dirty="0" smtClean="0">
                <a:latin typeface="Meiryo UI" panose="020B0604030504040204" pitchFamily="50" charset="-128"/>
                <a:ea typeface="Meiryo UI" panose="020B0604030504040204" pitchFamily="50" charset="-128"/>
              </a:rPr>
              <a:t>Archive</a:t>
            </a:r>
            <a:endParaRPr lang="ja-JP" altLang="en-US" sz="1600" dirty="0">
              <a:latin typeface="Meiryo UI" panose="020B0604030504040204" pitchFamily="50" charset="-128"/>
              <a:ea typeface="Meiryo UI" panose="020B0604030504040204" pitchFamily="50" charset="-128"/>
            </a:endParaRPr>
          </a:p>
        </p:txBody>
      </p:sp>
      <p:sp>
        <p:nvSpPr>
          <p:cNvPr id="27" name="円/楕円 26"/>
          <p:cNvSpPr/>
          <p:nvPr/>
        </p:nvSpPr>
        <p:spPr>
          <a:xfrm>
            <a:off x="1743612" y="4634251"/>
            <a:ext cx="1411619" cy="773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古典籍</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28" name="円/楕円 27"/>
          <p:cNvSpPr/>
          <p:nvPr/>
        </p:nvSpPr>
        <p:spPr>
          <a:xfrm>
            <a:off x="3300490" y="5391264"/>
            <a:ext cx="996990" cy="43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各種</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29" name="円/楕円 28"/>
          <p:cNvSpPr/>
          <p:nvPr/>
        </p:nvSpPr>
        <p:spPr>
          <a:xfrm>
            <a:off x="4607329" y="3857771"/>
            <a:ext cx="1389226" cy="3330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各種</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0" name="円/楕円 29"/>
          <p:cNvSpPr/>
          <p:nvPr/>
        </p:nvSpPr>
        <p:spPr>
          <a:xfrm>
            <a:off x="4480284" y="5561093"/>
            <a:ext cx="1632536" cy="5077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電子書籍</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1" name="円/楕円 30"/>
          <p:cNvSpPr/>
          <p:nvPr/>
        </p:nvSpPr>
        <p:spPr>
          <a:xfrm>
            <a:off x="7764830" y="4202480"/>
            <a:ext cx="1287133"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書籍・雑誌</a:t>
            </a:r>
            <a:endParaRPr lang="ja-JP" altLang="en-US" dirty="0">
              <a:latin typeface="Meiryo UI" panose="020B0604030504040204" pitchFamily="50" charset="-128"/>
              <a:ea typeface="Meiryo UI" panose="020B0604030504040204" pitchFamily="50" charset="-128"/>
            </a:endParaRPr>
          </a:p>
        </p:txBody>
      </p:sp>
      <p:sp>
        <p:nvSpPr>
          <p:cNvPr id="33" name="正方形/長方形 32"/>
          <p:cNvSpPr/>
          <p:nvPr/>
        </p:nvSpPr>
        <p:spPr>
          <a:xfrm>
            <a:off x="4503204" y="887810"/>
            <a:ext cx="2362256" cy="400110"/>
          </a:xfrm>
          <a:prstGeom prst="rect">
            <a:avLst/>
          </a:prstGeom>
        </p:spPr>
        <p:txBody>
          <a:bodyPr wrap="square">
            <a:spAutoFit/>
          </a:bodyPr>
          <a:lstStyle/>
          <a:p>
            <a:pPr algn="ctr"/>
            <a:r>
              <a:rPr lang="ja-JP" altLang="en-US" sz="2000" dirty="0" smtClean="0">
                <a:latin typeface="Meiryo UI" panose="020B0604030504040204" pitchFamily="50" charset="-128"/>
                <a:ea typeface="Meiryo UI" panose="020B0604030504040204" pitchFamily="50" charset="-128"/>
              </a:rPr>
              <a:t>知識利活用基盤</a:t>
            </a:r>
            <a:endParaRPr lang="ja-JP" altLang="en-US" sz="2000" dirty="0">
              <a:latin typeface="Meiryo UI" panose="020B0604030504040204" pitchFamily="50" charset="-128"/>
              <a:ea typeface="Meiryo UI" panose="020B0604030504040204" pitchFamily="50" charset="-128"/>
            </a:endParaRPr>
          </a:p>
        </p:txBody>
      </p:sp>
      <p:sp>
        <p:nvSpPr>
          <p:cNvPr id="34" name="円/楕円 33"/>
          <p:cNvSpPr/>
          <p:nvPr/>
        </p:nvSpPr>
        <p:spPr>
          <a:xfrm>
            <a:off x="6296434" y="1496491"/>
            <a:ext cx="1681397"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人文系</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研究者</a:t>
            </a:r>
            <a:endParaRPr lang="ja-JP" altLang="en-US" dirty="0">
              <a:latin typeface="Meiryo UI" panose="020B0604030504040204" pitchFamily="50" charset="-128"/>
              <a:ea typeface="Meiryo UI" panose="020B0604030504040204" pitchFamily="50" charset="-128"/>
            </a:endParaRPr>
          </a:p>
        </p:txBody>
      </p:sp>
      <p:sp>
        <p:nvSpPr>
          <p:cNvPr id="35" name="円/楕円 34"/>
          <p:cNvSpPr/>
          <p:nvPr/>
        </p:nvSpPr>
        <p:spPr>
          <a:xfrm>
            <a:off x="8085261" y="1955085"/>
            <a:ext cx="1971560"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自然科学系研究者</a:t>
            </a:r>
            <a:endParaRPr lang="ja-JP" altLang="en-US" dirty="0">
              <a:latin typeface="Meiryo UI" panose="020B0604030504040204" pitchFamily="50" charset="-128"/>
              <a:ea typeface="Meiryo UI" panose="020B0604030504040204" pitchFamily="50" charset="-128"/>
            </a:endParaRPr>
          </a:p>
        </p:txBody>
      </p:sp>
      <p:sp>
        <p:nvSpPr>
          <p:cNvPr id="36" name="円/楕円 35"/>
          <p:cNvSpPr/>
          <p:nvPr/>
        </p:nvSpPr>
        <p:spPr>
          <a:xfrm>
            <a:off x="3493572" y="4190829"/>
            <a:ext cx="996990" cy="5838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各種</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7" name="円/楕円 36"/>
          <p:cNvSpPr/>
          <p:nvPr/>
        </p:nvSpPr>
        <p:spPr>
          <a:xfrm>
            <a:off x="2953111" y="725886"/>
            <a:ext cx="1691747" cy="99591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文化財ポータル</a:t>
            </a:r>
            <a:endParaRPr lang="en-US" altLang="ja-JP" dirty="0" smtClean="0">
              <a:latin typeface="Meiryo UI" panose="020B0604030504040204" pitchFamily="50" charset="-128"/>
              <a:ea typeface="Meiryo UI" panose="020B0604030504040204" pitchFamily="50" charset="-128"/>
            </a:endParaRPr>
          </a:p>
        </p:txBody>
      </p:sp>
      <p:sp>
        <p:nvSpPr>
          <p:cNvPr id="38" name="円/楕円 37"/>
          <p:cNvSpPr/>
          <p:nvPr/>
        </p:nvSpPr>
        <p:spPr>
          <a:xfrm>
            <a:off x="2600524" y="1665214"/>
            <a:ext cx="2116824"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メディア・芸術クリエータ</a:t>
            </a:r>
            <a:endParaRPr lang="ja-JP" altLang="en-US" dirty="0">
              <a:latin typeface="Meiryo UI" panose="020B0604030504040204" pitchFamily="50" charset="-128"/>
              <a:ea typeface="Meiryo UI" panose="020B0604030504040204" pitchFamily="50" charset="-128"/>
            </a:endParaRPr>
          </a:p>
        </p:txBody>
      </p:sp>
      <p:sp>
        <p:nvSpPr>
          <p:cNvPr id="39" name="円/楕円 38"/>
          <p:cNvSpPr/>
          <p:nvPr/>
        </p:nvSpPr>
        <p:spPr>
          <a:xfrm>
            <a:off x="9249809" y="3293182"/>
            <a:ext cx="1650421" cy="470592"/>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err="1" smtClean="0">
                <a:latin typeface="Meiryo UI" panose="020B0604030504040204" pitchFamily="50" charset="-128"/>
                <a:ea typeface="Meiryo UI" panose="020B0604030504040204" pitchFamily="50" charset="-128"/>
              </a:rPr>
              <a:t>Referencer</a:t>
            </a:r>
            <a:endParaRPr lang="ja-JP" altLang="en-US" sz="1400" dirty="0">
              <a:latin typeface="Meiryo UI" panose="020B0604030504040204" pitchFamily="50" charset="-128"/>
              <a:ea typeface="Meiryo UI" panose="020B0604030504040204" pitchFamily="50" charset="-128"/>
            </a:endParaRPr>
          </a:p>
        </p:txBody>
      </p:sp>
      <p:sp>
        <p:nvSpPr>
          <p:cNvPr id="40" name="円/楕円 39"/>
          <p:cNvSpPr/>
          <p:nvPr/>
        </p:nvSpPr>
        <p:spPr>
          <a:xfrm>
            <a:off x="9516271" y="4062948"/>
            <a:ext cx="1454363" cy="50042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smtClean="0">
                <a:latin typeface="Meiryo UI" panose="020B0604030504040204" pitchFamily="50" charset="-128"/>
                <a:ea typeface="Meiryo UI" panose="020B0604030504040204" pitchFamily="50" charset="-128"/>
              </a:rPr>
              <a:t>Cataloger</a:t>
            </a:r>
            <a:endParaRPr lang="ja-JP" altLang="en-US" sz="1400" dirty="0">
              <a:latin typeface="Meiryo UI" panose="020B0604030504040204" pitchFamily="50" charset="-128"/>
              <a:ea typeface="Meiryo UI" panose="020B0604030504040204" pitchFamily="50" charset="-128"/>
            </a:endParaRPr>
          </a:p>
        </p:txBody>
      </p:sp>
      <p:sp>
        <p:nvSpPr>
          <p:cNvPr id="41" name="円/楕円 40"/>
          <p:cNvSpPr/>
          <p:nvPr/>
        </p:nvSpPr>
        <p:spPr>
          <a:xfrm>
            <a:off x="-141316" y="4598824"/>
            <a:ext cx="1611021"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海外向け日本文化発信サイト</a:t>
            </a:r>
            <a:endParaRPr lang="en-US" altLang="ja-JP" dirty="0" smtClean="0">
              <a:latin typeface="Meiryo UI" panose="020B0604030504040204" pitchFamily="50" charset="-128"/>
              <a:ea typeface="Meiryo UI" panose="020B0604030504040204" pitchFamily="50" charset="-128"/>
            </a:endParaRPr>
          </a:p>
        </p:txBody>
      </p:sp>
      <p:sp>
        <p:nvSpPr>
          <p:cNvPr id="42" name="円/楕円 41"/>
          <p:cNvSpPr/>
          <p:nvPr/>
        </p:nvSpPr>
        <p:spPr>
          <a:xfrm>
            <a:off x="5445200" y="2556257"/>
            <a:ext cx="1420260" cy="756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メディア芸術</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43" name="円/楕円 42"/>
          <p:cNvSpPr/>
          <p:nvPr/>
        </p:nvSpPr>
        <p:spPr>
          <a:xfrm>
            <a:off x="10107085" y="1625475"/>
            <a:ext cx="1658107" cy="858283"/>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地域情報発信サイト</a:t>
            </a:r>
            <a:endParaRPr lang="en-US" altLang="ja-JP" dirty="0" smtClean="0">
              <a:latin typeface="Meiryo UI" panose="020B0604030504040204" pitchFamily="50" charset="-128"/>
              <a:ea typeface="Meiryo UI" panose="020B0604030504040204" pitchFamily="50" charset="-128"/>
            </a:endParaRPr>
          </a:p>
        </p:txBody>
      </p:sp>
      <p:sp>
        <p:nvSpPr>
          <p:cNvPr id="44" name="円/楕円 43"/>
          <p:cNvSpPr/>
          <p:nvPr/>
        </p:nvSpPr>
        <p:spPr>
          <a:xfrm>
            <a:off x="3461741" y="2327908"/>
            <a:ext cx="1480231" cy="978571"/>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smtClean="0">
                <a:latin typeface="Meiryo UI" panose="020B0604030504040204" pitchFamily="50" charset="-128"/>
                <a:ea typeface="Meiryo UI" panose="020B0604030504040204" pitchFamily="50" charset="-128"/>
              </a:rPr>
              <a:t>図書館</a:t>
            </a:r>
            <a:endParaRPr lang="ja-JP" altLang="en-US" dirty="0">
              <a:latin typeface="Meiryo UI" panose="020B0604030504040204" pitchFamily="50" charset="-128"/>
              <a:ea typeface="Meiryo UI" panose="020B0604030504040204" pitchFamily="50" charset="-128"/>
            </a:endParaRPr>
          </a:p>
        </p:txBody>
      </p:sp>
      <p:sp>
        <p:nvSpPr>
          <p:cNvPr id="45" name="円/楕円 44"/>
          <p:cNvSpPr/>
          <p:nvPr/>
        </p:nvSpPr>
        <p:spPr>
          <a:xfrm>
            <a:off x="3476718" y="2764072"/>
            <a:ext cx="1329119" cy="773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地域</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47" name="円/楕円 46"/>
          <p:cNvSpPr/>
          <p:nvPr/>
        </p:nvSpPr>
        <p:spPr>
          <a:xfrm>
            <a:off x="9219501" y="4566597"/>
            <a:ext cx="1454363" cy="487589"/>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a:latin typeface="Meiryo UI" panose="020B0604030504040204" pitchFamily="50" charset="-128"/>
                <a:ea typeface="Meiryo UI" panose="020B0604030504040204" pitchFamily="50" charset="-128"/>
              </a:rPr>
              <a:t>Archivist</a:t>
            </a:r>
            <a:endParaRPr lang="ja-JP" altLang="en-US" sz="1400" dirty="0">
              <a:latin typeface="Meiryo UI" panose="020B0604030504040204" pitchFamily="50" charset="-128"/>
              <a:ea typeface="Meiryo UI" panose="020B0604030504040204" pitchFamily="50" charset="-128"/>
            </a:endParaRPr>
          </a:p>
        </p:txBody>
      </p:sp>
      <p:sp>
        <p:nvSpPr>
          <p:cNvPr id="48" name="円/楕円 47"/>
          <p:cNvSpPr/>
          <p:nvPr/>
        </p:nvSpPr>
        <p:spPr>
          <a:xfrm>
            <a:off x="8557218" y="5329083"/>
            <a:ext cx="1566207" cy="63808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smtClean="0">
                <a:latin typeface="Meiryo UI" panose="020B0604030504040204" pitchFamily="50" charset="-128"/>
                <a:ea typeface="Meiryo UI" panose="020B0604030504040204" pitchFamily="50" charset="-128"/>
              </a:rPr>
              <a:t>Embedded Librarians</a:t>
            </a:r>
            <a:endParaRPr lang="ja-JP" altLang="en-US" sz="1400" dirty="0">
              <a:latin typeface="Meiryo UI" panose="020B0604030504040204" pitchFamily="50" charset="-128"/>
              <a:ea typeface="Meiryo UI" panose="020B0604030504040204" pitchFamily="50" charset="-128"/>
            </a:endParaRPr>
          </a:p>
        </p:txBody>
      </p:sp>
      <p:sp>
        <p:nvSpPr>
          <p:cNvPr id="49" name="円/楕円 48"/>
          <p:cNvSpPr/>
          <p:nvPr/>
        </p:nvSpPr>
        <p:spPr>
          <a:xfrm>
            <a:off x="5911435" y="3604924"/>
            <a:ext cx="1461798"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err="1" smtClean="0">
                <a:latin typeface="Meiryo UI" panose="020B0604030504040204" pitchFamily="50" charset="-128"/>
                <a:ea typeface="Meiryo UI" panose="020B0604030504040204" pitchFamily="50" charset="-128"/>
              </a:rPr>
              <a:t>KnowlegeBase</a:t>
            </a:r>
            <a:endParaRPr lang="ja-JP" altLang="en-US" sz="1400" dirty="0">
              <a:latin typeface="Meiryo UI" panose="020B0604030504040204" pitchFamily="50" charset="-128"/>
              <a:ea typeface="Meiryo UI" panose="020B0604030504040204" pitchFamily="50" charset="-128"/>
            </a:endParaRPr>
          </a:p>
        </p:txBody>
      </p:sp>
      <p:sp>
        <p:nvSpPr>
          <p:cNvPr id="50" name="円/楕円 49"/>
          <p:cNvSpPr/>
          <p:nvPr/>
        </p:nvSpPr>
        <p:spPr>
          <a:xfrm>
            <a:off x="6521054" y="5988214"/>
            <a:ext cx="1650421" cy="464328"/>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sz="1400" dirty="0" smtClean="0">
                <a:latin typeface="Meiryo UI" panose="020B0604030504040204" pitchFamily="50" charset="-128"/>
                <a:ea typeface="Meiryo UI" panose="020B0604030504040204" pitchFamily="50" charset="-128"/>
              </a:rPr>
              <a:t>一般</a:t>
            </a:r>
            <a:r>
              <a:rPr lang="ja-JP" altLang="en-US" sz="1400" dirty="0">
                <a:latin typeface="Meiryo UI" panose="020B0604030504040204" pitchFamily="50" charset="-128"/>
                <a:ea typeface="Meiryo UI" panose="020B0604030504040204" pitchFamily="50" charset="-128"/>
              </a:rPr>
              <a:t>国民</a:t>
            </a:r>
          </a:p>
        </p:txBody>
      </p:sp>
      <p:sp>
        <p:nvSpPr>
          <p:cNvPr id="6" name="フローチャート: 手操作入力 5"/>
          <p:cNvSpPr/>
          <p:nvPr/>
        </p:nvSpPr>
        <p:spPr>
          <a:xfrm>
            <a:off x="115342" y="516975"/>
            <a:ext cx="2529877" cy="1369716"/>
          </a:xfrm>
          <a:prstGeom prst="flowChartManualIn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誰でも自由に利活用するサービスを構築</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アイデアソン・ハッカソン</a:t>
            </a:r>
            <a:r>
              <a:rPr lang="ja-JP" altLang="en-US" dirty="0" smtClean="0">
                <a:latin typeface="Meiryo UI" panose="020B0604030504040204" pitchFamily="50" charset="-128"/>
                <a:ea typeface="Meiryo UI" panose="020B0604030504040204" pitchFamily="50" charset="-128"/>
              </a:rPr>
              <a:t>等</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市民</a:t>
            </a:r>
            <a:r>
              <a:rPr lang="ja-JP" altLang="en-US" dirty="0">
                <a:latin typeface="Meiryo UI" panose="020B0604030504040204" pitchFamily="50" charset="-128"/>
                <a:ea typeface="Meiryo UI" panose="020B0604030504040204" pitchFamily="50" charset="-128"/>
              </a:rPr>
              <a:t>参加型</a:t>
            </a:r>
            <a:endParaRPr lang="en-US" altLang="ja-JP" dirty="0">
              <a:latin typeface="Meiryo UI" panose="020B0604030504040204" pitchFamily="50" charset="-128"/>
              <a:ea typeface="Meiryo UI" panose="020B0604030504040204" pitchFamily="50" charset="-128"/>
            </a:endParaRPr>
          </a:p>
        </p:txBody>
      </p:sp>
      <p:sp>
        <p:nvSpPr>
          <p:cNvPr id="53" name="フローチャート: 手操作入力 52"/>
          <p:cNvSpPr/>
          <p:nvPr/>
        </p:nvSpPr>
        <p:spPr>
          <a:xfrm>
            <a:off x="767895" y="5786749"/>
            <a:ext cx="2974606" cy="844227"/>
          </a:xfrm>
          <a:prstGeom prst="flowChartManualIn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smtClean="0">
                <a:latin typeface="Meiryo UI" panose="020B0604030504040204" pitchFamily="50" charset="-128"/>
                <a:ea typeface="Meiryo UI" panose="020B0604030504040204" pitchFamily="50" charset="-128"/>
              </a:rPr>
              <a:t>Data</a:t>
            </a:r>
            <a:r>
              <a:rPr lang="ja-JP" altLang="en-US" dirty="0" smtClean="0">
                <a:latin typeface="Meiryo UI" panose="020B0604030504040204" pitchFamily="50" charset="-128"/>
                <a:ea typeface="Meiryo UI" panose="020B0604030504040204" pitchFamily="50" charset="-128"/>
              </a:rPr>
              <a:t>の</a:t>
            </a:r>
            <a:r>
              <a:rPr lang="en-US" altLang="ja-JP" dirty="0" smtClean="0">
                <a:latin typeface="Meiryo UI" panose="020B0604030504040204" pitchFamily="50" charset="-128"/>
                <a:ea typeface="Meiryo UI" panose="020B0604030504040204" pitchFamily="50" charset="-128"/>
              </a:rPr>
              <a:t>Open</a:t>
            </a:r>
            <a:r>
              <a:rPr lang="ja-JP" altLang="en-US" dirty="0" smtClean="0">
                <a:latin typeface="Meiryo UI" panose="020B0604030504040204" pitchFamily="50" charset="-128"/>
                <a:ea typeface="Meiryo UI" panose="020B0604030504040204" pitchFamily="50" charset="-128"/>
              </a:rPr>
              <a:t>化</a:t>
            </a:r>
            <a:endParaRPr lang="en-US" altLang="ja-JP" dirty="0" smtClean="0">
              <a:latin typeface="Meiryo UI" panose="020B0604030504040204" pitchFamily="50" charset="-128"/>
              <a:ea typeface="Meiryo UI" panose="020B0604030504040204" pitchFamily="50" charset="-128"/>
            </a:endParaRPr>
          </a:p>
          <a:p>
            <a:pPr algn="ctr"/>
            <a:r>
              <a:rPr lang="en-US" altLang="ja-JP" dirty="0" smtClean="0">
                <a:latin typeface="Meiryo UI" panose="020B0604030504040204" pitchFamily="50" charset="-128"/>
                <a:ea typeface="Meiryo UI" panose="020B0604030504040204" pitchFamily="50" charset="-128"/>
              </a:rPr>
              <a:t>Linked</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Open Data</a:t>
            </a:r>
            <a:r>
              <a:rPr lang="ja-JP" altLang="en-US" dirty="0" smtClean="0">
                <a:latin typeface="Meiryo UI" panose="020B0604030504040204" pitchFamily="50" charset="-128"/>
                <a:ea typeface="Meiryo UI" panose="020B0604030504040204" pitchFamily="50" charset="-128"/>
              </a:rPr>
              <a:t>化</a:t>
            </a:r>
            <a:endParaRPr lang="en-US" altLang="ja-JP" dirty="0">
              <a:latin typeface="Meiryo UI" panose="020B0604030504040204" pitchFamily="50" charset="-128"/>
              <a:ea typeface="Meiryo UI" panose="020B0604030504040204" pitchFamily="50" charset="-128"/>
            </a:endParaRPr>
          </a:p>
        </p:txBody>
      </p:sp>
      <p:sp>
        <p:nvSpPr>
          <p:cNvPr id="54" name="円/楕円 53"/>
          <p:cNvSpPr/>
          <p:nvPr/>
        </p:nvSpPr>
        <p:spPr>
          <a:xfrm>
            <a:off x="7924154" y="2755559"/>
            <a:ext cx="1566207" cy="63808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smtClean="0">
                <a:latin typeface="Meiryo UI" panose="020B0604030504040204" pitchFamily="50" charset="-128"/>
                <a:ea typeface="Meiryo UI" panose="020B0604030504040204" pitchFamily="50" charset="-128"/>
              </a:rPr>
              <a:t>System</a:t>
            </a:r>
          </a:p>
          <a:p>
            <a:pPr algn="ctr"/>
            <a:r>
              <a:rPr lang="en-US" altLang="ja-JP" sz="1400" dirty="0" smtClean="0">
                <a:latin typeface="Meiryo UI" panose="020B0604030504040204" pitchFamily="50" charset="-128"/>
                <a:ea typeface="Meiryo UI" panose="020B0604030504040204" pitchFamily="50" charset="-128"/>
              </a:rPr>
              <a:t>Librarians</a:t>
            </a:r>
            <a:endParaRPr lang="ja-JP" altLang="en-US" sz="1400" dirty="0">
              <a:latin typeface="Meiryo UI" panose="020B0604030504040204" pitchFamily="50" charset="-128"/>
              <a:ea typeface="Meiryo UI" panose="020B0604030504040204" pitchFamily="50" charset="-128"/>
            </a:endParaRPr>
          </a:p>
        </p:txBody>
      </p:sp>
      <p:sp>
        <p:nvSpPr>
          <p:cNvPr id="55" name="円/楕円 54"/>
          <p:cNvSpPr/>
          <p:nvPr/>
        </p:nvSpPr>
        <p:spPr>
          <a:xfrm>
            <a:off x="5971684" y="5192650"/>
            <a:ext cx="1710981"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smtClean="0">
                <a:latin typeface="Meiryo UI" panose="020B0604030504040204" pitchFamily="50" charset="-128"/>
                <a:ea typeface="Meiryo UI" panose="020B0604030504040204" pitchFamily="50" charset="-128"/>
              </a:rPr>
              <a:t>Wikipedeia</a:t>
            </a:r>
            <a:endParaRPr lang="ja-JP" altLang="en-US" sz="1400" dirty="0">
              <a:latin typeface="Meiryo UI" panose="020B0604030504040204" pitchFamily="50" charset="-128"/>
              <a:ea typeface="Meiryo UI" panose="020B0604030504040204" pitchFamily="50" charset="-128"/>
            </a:endParaRPr>
          </a:p>
        </p:txBody>
      </p:sp>
      <p:sp>
        <p:nvSpPr>
          <p:cNvPr id="52" name="円/楕円 51"/>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1578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utoShape 8"/>
          <p:cNvSpPr>
            <a:spLocks noChangeArrowheads="1"/>
          </p:cNvSpPr>
          <p:nvPr/>
        </p:nvSpPr>
        <p:spPr bwMode="auto">
          <a:xfrm>
            <a:off x="1748131" y="3619467"/>
            <a:ext cx="6092399" cy="2277098"/>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2000" dirty="0">
                <a:solidFill>
                  <a:srgbClr val="FF0000"/>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恒久的保存基盤</a:t>
            </a:r>
            <a:r>
              <a:rPr lang="ja-JP" altLang="en-US" sz="1200" dirty="0">
                <a:solidFill>
                  <a:schemeClr val="tx1"/>
                </a:solidFill>
                <a:latin typeface="Meiryo UI" panose="020B0604030504040204" pitchFamily="50" charset="-128"/>
                <a:ea typeface="Meiryo UI" panose="020B0604030504040204" pitchFamily="50" charset="-128"/>
              </a:rPr>
              <a:t>（目的・分野を問わず）</a:t>
            </a:r>
            <a:endParaRPr lang="en-US" altLang="ja-JP" sz="500" dirty="0">
              <a:latin typeface="Meiryo UI" panose="020B0604030504040204" pitchFamily="50" charset="-128"/>
              <a:ea typeface="Meiryo UI" panose="020B0604030504040204" pitchFamily="50" charset="-128"/>
            </a:endParaRPr>
          </a:p>
        </p:txBody>
      </p:sp>
      <p:sp>
        <p:nvSpPr>
          <p:cNvPr id="5" name="円/楕円 4"/>
          <p:cNvSpPr/>
          <p:nvPr/>
        </p:nvSpPr>
        <p:spPr>
          <a:xfrm>
            <a:off x="5078479" y="3825837"/>
            <a:ext cx="2779743" cy="206755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1845683" y="8232"/>
            <a:ext cx="8229600" cy="704259"/>
          </a:xfrm>
        </p:spPr>
        <p:txBody>
          <a:bodyPr>
            <a:noAutofit/>
          </a:bodyPr>
          <a:lstStyle/>
          <a:p>
            <a:r>
              <a:rPr lang="ja-JP" altLang="en-US" sz="3600" dirty="0"/>
              <a:t>ナショナルアーカイブの全体像</a:t>
            </a:r>
          </a:p>
        </p:txBody>
      </p:sp>
      <p:sp>
        <p:nvSpPr>
          <p:cNvPr id="3" name="スライド番号プレースホルダー 2"/>
          <p:cNvSpPr>
            <a:spLocks noGrp="1"/>
          </p:cNvSpPr>
          <p:nvPr>
            <p:ph type="sldNum" sz="quarter" idx="12"/>
          </p:nvPr>
        </p:nvSpPr>
        <p:spPr/>
        <p:txBody>
          <a:bodyPr/>
          <a:lstStyle/>
          <a:p>
            <a:fld id="{042AED99-7FB4-404E-8A97-64753DCE42EC}" type="slidenum">
              <a:rPr kumimoji="0" lang="en-US" sz="2400"/>
              <a:pPr/>
              <a:t>24</a:t>
            </a:fld>
            <a:endParaRPr kumimoji="0" lang="en-US" sz="2400" dirty="0"/>
          </a:p>
        </p:txBody>
      </p:sp>
      <p:sp>
        <p:nvSpPr>
          <p:cNvPr id="7" name="AutoShape 8"/>
          <p:cNvSpPr>
            <a:spLocks noChangeArrowheads="1"/>
          </p:cNvSpPr>
          <p:nvPr/>
        </p:nvSpPr>
        <p:spPr bwMode="auto">
          <a:xfrm>
            <a:off x="1786712" y="1404439"/>
            <a:ext cx="6005636" cy="2075497"/>
          </a:xfrm>
          <a:prstGeom prst="roundRect">
            <a:avLst>
              <a:gd name="adj" fmla="val 8169"/>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marL="342900" indent="-342900">
              <a:lnSpc>
                <a:spcPts val="2000"/>
              </a:lnSpc>
              <a:defRPr/>
            </a:pPr>
            <a:r>
              <a:rPr lang="ja-JP" altLang="en-US" sz="2000" dirty="0">
                <a:solidFill>
                  <a:schemeClr val="tx1"/>
                </a:solidFill>
                <a:latin typeface="Meiryo UI" panose="020B0604030504040204" pitchFamily="50" charset="-128"/>
                <a:ea typeface="Meiryo UI" panose="020B0604030504040204" pitchFamily="50" charset="-128"/>
              </a:rPr>
              <a:t>活用基盤</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8" name="AutoShape 8"/>
          <p:cNvSpPr>
            <a:spLocks noChangeArrowheads="1"/>
          </p:cNvSpPr>
          <p:nvPr/>
        </p:nvSpPr>
        <p:spPr bwMode="auto">
          <a:xfrm>
            <a:off x="1845684" y="1752514"/>
            <a:ext cx="5944890" cy="732586"/>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nSpc>
                <a:spcPts val="2000"/>
              </a:lnSpc>
              <a:defRPr/>
            </a:pPr>
            <a:r>
              <a:rPr lang="ja-JP" altLang="en-US" dirty="0">
                <a:solidFill>
                  <a:srgbClr val="FF0000"/>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情報発信基盤（目的毎）</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20" name="フローチャート : 磁気ディスク 53"/>
          <p:cNvSpPr/>
          <p:nvPr/>
        </p:nvSpPr>
        <p:spPr>
          <a:xfrm>
            <a:off x="5955226" y="5130303"/>
            <a:ext cx="1635990" cy="657818"/>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ts val="1700"/>
              </a:lnSpc>
            </a:pPr>
            <a:r>
              <a:rPr lang="ja-JP" altLang="en-US" sz="1400" dirty="0">
                <a:latin typeface="Meiryo UI" panose="020B0604030504040204" pitchFamily="50" charset="-128"/>
                <a:ea typeface="Meiryo UI" panose="020B0604030504040204" pitchFamily="50" charset="-128"/>
              </a:rPr>
              <a:t>デジタルコンテンツ</a:t>
            </a:r>
            <a:endParaRPr lang="en-US" altLang="ja-JP" sz="1400" dirty="0">
              <a:latin typeface="Meiryo UI" panose="020B0604030504040204" pitchFamily="50" charset="-128"/>
              <a:ea typeface="Meiryo UI" panose="020B0604030504040204" pitchFamily="50" charset="-128"/>
            </a:endParaRPr>
          </a:p>
          <a:p>
            <a:pPr algn="ctr">
              <a:lnSpc>
                <a:spcPts val="1700"/>
              </a:lnSpc>
            </a:pPr>
            <a:r>
              <a:rPr lang="ja-JP" altLang="en-US" sz="1400" dirty="0">
                <a:latin typeface="Meiryo UI" panose="020B0604030504040204" pitchFamily="50" charset="-128"/>
                <a:ea typeface="Meiryo UI" panose="020B0604030504040204" pitchFamily="50" charset="-128"/>
              </a:rPr>
              <a:t>永久保存庫</a:t>
            </a:r>
            <a:endParaRPr lang="en-US" altLang="ja-JP" sz="1400" dirty="0">
              <a:latin typeface="Meiryo UI" panose="020B0604030504040204" pitchFamily="50" charset="-128"/>
              <a:ea typeface="Meiryo UI" panose="020B0604030504040204" pitchFamily="50" charset="-128"/>
            </a:endParaRPr>
          </a:p>
        </p:txBody>
      </p:sp>
      <p:sp>
        <p:nvSpPr>
          <p:cNvPr id="24" name="AutoShape 8"/>
          <p:cNvSpPr>
            <a:spLocks noChangeArrowheads="1"/>
          </p:cNvSpPr>
          <p:nvPr/>
        </p:nvSpPr>
        <p:spPr bwMode="auto">
          <a:xfrm>
            <a:off x="2063192" y="4062204"/>
            <a:ext cx="5713076" cy="316697"/>
          </a:xfrm>
          <a:prstGeom prst="roundRect">
            <a:avLst>
              <a:gd name="adj" fmla="val 25048"/>
            </a:avLst>
          </a:prstGeom>
          <a:ln>
            <a:headEnd/>
            <a:tailEnd/>
          </a:ln>
        </p:spPr>
        <p:style>
          <a:lnRef idx="2">
            <a:schemeClr val="accent4"/>
          </a:lnRef>
          <a:fillRef idx="1">
            <a:schemeClr val="lt1"/>
          </a:fillRef>
          <a:effectRef idx="0">
            <a:schemeClr val="accent4"/>
          </a:effectRef>
          <a:fontRef idx="minor">
            <a:schemeClr val="dk1"/>
          </a:fontRef>
        </p:style>
        <p:txBody>
          <a:bodyPr wrap="square" anchor="t" anchorCtr="0">
            <a:noAutofit/>
          </a:bodyPr>
          <a:lstStyle/>
          <a:p>
            <a:pPr algn="ctr">
              <a:lnSpc>
                <a:spcPts val="1600"/>
              </a:lnSpc>
            </a:pPr>
            <a:r>
              <a:rPr lang="ja-JP" altLang="en-US" sz="1400" dirty="0">
                <a:latin typeface="Meiryo UI" panose="020B0604030504040204" pitchFamily="50" charset="-128"/>
                <a:ea typeface="Meiryo UI" panose="020B0604030504040204" pitchFamily="50" charset="-128"/>
              </a:rPr>
              <a:t>汎用検索・提供機能</a:t>
            </a:r>
            <a:r>
              <a:rPr lang="ja-JP" altLang="en-US" sz="1200" dirty="0">
                <a:latin typeface="Meiryo UI" panose="020B0604030504040204" pitchFamily="50" charset="-128"/>
                <a:ea typeface="Meiryo UI" panose="020B0604030504040204" pitchFamily="50" charset="-128"/>
              </a:rPr>
              <a:t>（拠点・分野・形態を問わないプラットフォーム）</a:t>
            </a:r>
            <a:endParaRPr lang="en-US" altLang="ja-JP" sz="11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1932311" y="2255448"/>
            <a:ext cx="1426741" cy="64621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文献・ウェブ情報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a:p>
            <a:pPr algn="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NDL</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3403327" y="2255448"/>
            <a:ext cx="2171157" cy="597489"/>
          </a:xfrm>
          <a:prstGeom prst="roundRect">
            <a:avLst>
              <a:gd name="adj" fmla="val 25048"/>
            </a:avLst>
          </a:prstGeom>
          <a:ln>
            <a:headEnd/>
            <a:tailEnd/>
          </a:ln>
        </p:spPr>
        <p:style>
          <a:lnRef idx="2">
            <a:schemeClr val="accent1"/>
          </a:lnRef>
          <a:fillRef idx="1">
            <a:schemeClr val="lt1"/>
          </a:fillRef>
          <a:effectRef idx="0">
            <a:schemeClr val="accent1"/>
          </a:effectRef>
          <a:fontRef idx="minor">
            <a:schemeClr val="dk1"/>
          </a:fontRef>
        </p:style>
        <p:txBody>
          <a:bodyPr wrap="square" anchor="t" anchorCtr="0">
            <a:noAutofit/>
          </a:bodyPr>
          <a:lstStyle/>
          <a:p>
            <a:pPr indent="-342900" algn="ctr">
              <a:defRPr/>
            </a:pPr>
            <a:r>
              <a:rPr lang="ja-JP" altLang="en-US" sz="1200" dirty="0">
                <a:latin typeface="Meiryo UI" panose="020B0604030504040204" pitchFamily="50" charset="-128"/>
                <a:ea typeface="Meiryo UI" panose="020B0604030504040204" pitchFamily="50" charset="-128"/>
              </a:rPr>
              <a:t>メディア芸術・デザイン・文化遺産オンライン関連発信基盤</a:t>
            </a:r>
            <a:endParaRPr lang="en-US" altLang="ja-JP" sz="1200" dirty="0">
              <a:latin typeface="Meiryo UI" panose="020B0604030504040204" pitchFamily="50" charset="-128"/>
              <a:ea typeface="Meiryo UI" panose="020B0604030504040204" pitchFamily="50" charset="-128"/>
            </a:endParaRPr>
          </a:p>
          <a:p>
            <a:pPr indent="-342900">
              <a:defRPr/>
            </a:pPr>
            <a:r>
              <a:rPr lang="ja-JP" altLang="en-US" sz="1200" dirty="0">
                <a:latin typeface="Meiryo UI" panose="020B0604030504040204" pitchFamily="50" charset="-128"/>
                <a:ea typeface="Meiryo UI" panose="020B0604030504040204" pitchFamily="50" charset="-128"/>
              </a:rPr>
              <a:t>（文化庁）</a:t>
            </a: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5617643" y="2250263"/>
            <a:ext cx="1046019" cy="62516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災害情報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（内閣防災）</a:t>
            </a:r>
            <a:endParaRPr lang="en-US" altLang="ja-JP" sz="1200" dirty="0">
              <a:latin typeface="Meiryo UI" panose="020B0604030504040204" pitchFamily="50" charset="-128"/>
              <a:ea typeface="Meiryo UI" panose="020B0604030504040204" pitchFamily="50" charset="-128"/>
            </a:endParaRPr>
          </a:p>
        </p:txBody>
      </p:sp>
      <p:sp>
        <p:nvSpPr>
          <p:cNvPr id="43" name="AutoShape 8"/>
          <p:cNvSpPr>
            <a:spLocks noChangeArrowheads="1"/>
          </p:cNvSpPr>
          <p:nvPr/>
        </p:nvSpPr>
        <p:spPr bwMode="auto">
          <a:xfrm>
            <a:off x="6125912" y="6246163"/>
            <a:ext cx="1194300" cy="50758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蔵書の</a:t>
            </a:r>
            <a:endParaRPr lang="en-US" altLang="ja-JP" sz="1200" dirty="0">
              <a:latin typeface="Meiryo UI" panose="020B0604030504040204" pitchFamily="50" charset="-128"/>
              <a:ea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rPr>
              <a:t>デジタル化</a:t>
            </a:r>
            <a:endParaRPr lang="en-US" altLang="ja-JP" sz="1200" dirty="0">
              <a:latin typeface="Meiryo UI" panose="020B0604030504040204" pitchFamily="50" charset="-128"/>
              <a:ea typeface="Meiryo UI" panose="020B0604030504040204" pitchFamily="50" charset="-128"/>
            </a:endParaRPr>
          </a:p>
        </p:txBody>
      </p:sp>
      <p:sp>
        <p:nvSpPr>
          <p:cNvPr id="44" name="AutoShape 8"/>
          <p:cNvSpPr>
            <a:spLocks noChangeArrowheads="1"/>
          </p:cNvSpPr>
          <p:nvPr/>
        </p:nvSpPr>
        <p:spPr bwMode="auto">
          <a:xfrm>
            <a:off x="5222313" y="4708201"/>
            <a:ext cx="1017808" cy="36324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dirty="0">
                <a:latin typeface="Meiryo UI" panose="020B0604030504040204" pitchFamily="50" charset="-128"/>
                <a:ea typeface="Meiryo UI" panose="020B0604030504040204" pitchFamily="50" charset="-128"/>
              </a:rPr>
              <a:t>収集機能</a:t>
            </a:r>
            <a:endParaRPr lang="en-US" altLang="ja-JP" sz="1400" dirty="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6257927" y="4715322"/>
            <a:ext cx="1434828" cy="36986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400" dirty="0">
                <a:latin typeface="Meiryo UI" panose="020B0604030504040204" pitchFamily="50" charset="-128"/>
                <a:ea typeface="Meiryo UI" panose="020B0604030504040204" pitchFamily="50" charset="-128"/>
              </a:rPr>
              <a:t>組織化・知識化</a:t>
            </a:r>
            <a:endParaRPr lang="en-US" altLang="ja-JP" sz="1400" dirty="0">
              <a:latin typeface="Meiryo UI" panose="020B0604030504040204" pitchFamily="50" charset="-128"/>
              <a:ea typeface="Meiryo UI" panose="020B0604030504040204" pitchFamily="50" charset="-128"/>
            </a:endParaRPr>
          </a:p>
        </p:txBody>
      </p:sp>
      <p:sp>
        <p:nvSpPr>
          <p:cNvPr id="53" name="AutoShape 8"/>
          <p:cNvSpPr>
            <a:spLocks noChangeArrowheads="1"/>
          </p:cNvSpPr>
          <p:nvPr/>
        </p:nvSpPr>
        <p:spPr bwMode="auto">
          <a:xfrm>
            <a:off x="7624698" y="885866"/>
            <a:ext cx="1351622" cy="36101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国際文化交流</a:t>
            </a:r>
            <a:endParaRPr lang="en-US" altLang="ja-JP" sz="1200" dirty="0">
              <a:latin typeface="Meiryo UI" panose="020B0604030504040204" pitchFamily="50" charset="-128"/>
              <a:ea typeface="Meiryo UI" panose="020B0604030504040204" pitchFamily="50" charset="-128"/>
            </a:endParaRPr>
          </a:p>
        </p:txBody>
      </p:sp>
      <p:sp>
        <p:nvSpPr>
          <p:cNvPr id="22" name="正方形/長方形 21"/>
          <p:cNvSpPr/>
          <p:nvPr/>
        </p:nvSpPr>
        <p:spPr>
          <a:xfrm flipH="1">
            <a:off x="8630540" y="3026413"/>
            <a:ext cx="45719" cy="237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40" name="AutoShape 8"/>
          <p:cNvSpPr>
            <a:spLocks noChangeArrowheads="1"/>
          </p:cNvSpPr>
          <p:nvPr/>
        </p:nvSpPr>
        <p:spPr bwMode="auto">
          <a:xfrm>
            <a:off x="1953844" y="2895034"/>
            <a:ext cx="5759832" cy="534570"/>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lnSpc>
                <a:spcPts val="1600"/>
              </a:lnSpc>
            </a:pPr>
            <a:r>
              <a:rPr lang="ja-JP" altLang="en-US" sz="1600" dirty="0">
                <a:solidFill>
                  <a:srgbClr val="FF0000"/>
                </a:solidFill>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コンテンツ創造基盤（分野毎）（</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algn="r">
              <a:lnSpc>
                <a:spcPts val="1600"/>
              </a:lnSpc>
            </a:pPr>
            <a:r>
              <a:rPr lang="ja-JP" altLang="en-US" sz="1400" dirty="0">
                <a:latin typeface="Meiryo UI" panose="020B0604030504040204" pitchFamily="50" charset="-128"/>
                <a:ea typeface="Meiryo UI" panose="020B0604030504040204" pitchFamily="50" charset="-128"/>
              </a:rPr>
              <a:t>分野横断の情報を活用したキュレータによる新たな価値の創造</a:t>
            </a:r>
            <a:endParaRPr lang="en-US" altLang="ja-JP" sz="1400" dirty="0">
              <a:latin typeface="Meiryo UI" panose="020B0604030504040204" pitchFamily="50" charset="-128"/>
              <a:ea typeface="Meiryo UI" panose="020B0604030504040204" pitchFamily="50" charset="-128"/>
            </a:endParaRPr>
          </a:p>
        </p:txBody>
      </p:sp>
      <p:sp>
        <p:nvSpPr>
          <p:cNvPr id="12" name="四角形吹き出し 11"/>
          <p:cNvSpPr/>
          <p:nvPr/>
        </p:nvSpPr>
        <p:spPr>
          <a:xfrm>
            <a:off x="1804400" y="2693348"/>
            <a:ext cx="778125" cy="311579"/>
          </a:xfrm>
          <a:prstGeom prst="wedgeRectCallout">
            <a:avLst>
              <a:gd name="adj1" fmla="val -64174"/>
              <a:gd name="adj2" fmla="val -1026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知の循環</a:t>
            </a:r>
          </a:p>
        </p:txBody>
      </p:sp>
      <p:sp>
        <p:nvSpPr>
          <p:cNvPr id="58" name="AutoShape 8"/>
          <p:cNvSpPr>
            <a:spLocks noChangeArrowheads="1"/>
          </p:cNvSpPr>
          <p:nvPr/>
        </p:nvSpPr>
        <p:spPr bwMode="auto">
          <a:xfrm>
            <a:off x="7968599" y="1437250"/>
            <a:ext cx="1257665" cy="4395732"/>
          </a:xfrm>
          <a:prstGeom prst="roundRect">
            <a:avLst>
              <a:gd name="adj" fmla="val 12046"/>
            </a:avLst>
          </a:prstGeom>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algn="ctr"/>
            <a:r>
              <a:rPr lang="ja-JP" altLang="en-US" sz="1400" dirty="0">
                <a:solidFill>
                  <a:srgbClr val="FF0000"/>
                </a:solidFill>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運用基盤</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NII</a:t>
            </a:r>
            <a:r>
              <a:rPr lang="ja-JP" altLang="en-US" sz="1400" dirty="0">
                <a:latin typeface="Meiryo UI" panose="020B0604030504040204" pitchFamily="50" charset="-128"/>
                <a:ea typeface="Meiryo UI" panose="020B0604030504040204" pitchFamily="50" charset="-128"/>
              </a:rPr>
              <a:t>等？）</a:t>
            </a:r>
            <a:endParaRPr lang="en-US" altLang="ja-JP" sz="1400" dirty="0">
              <a:latin typeface="Meiryo UI" panose="020B0604030504040204" pitchFamily="50" charset="-128"/>
              <a:ea typeface="Meiryo UI" panose="020B0604030504040204" pitchFamily="50" charset="-128"/>
            </a:endParaRPr>
          </a:p>
        </p:txBody>
      </p:sp>
      <p:sp>
        <p:nvSpPr>
          <p:cNvPr id="60" name="AutoShape 8"/>
          <p:cNvSpPr>
            <a:spLocks noChangeArrowheads="1"/>
          </p:cNvSpPr>
          <p:nvPr/>
        </p:nvSpPr>
        <p:spPr bwMode="auto">
          <a:xfrm>
            <a:off x="3491764" y="6257162"/>
            <a:ext cx="1109294" cy="52538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文化財等の</a:t>
            </a:r>
            <a:endParaRPr lang="en-US" altLang="ja-JP" sz="1200" dirty="0">
              <a:latin typeface="Meiryo UI" panose="020B0604030504040204" pitchFamily="50" charset="-128"/>
              <a:ea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rPr>
              <a:t>デジタル化</a:t>
            </a:r>
            <a:endParaRPr lang="en-US" altLang="ja-JP" sz="1200" dirty="0">
              <a:latin typeface="Meiryo UI" panose="020B0604030504040204" pitchFamily="50" charset="-128"/>
              <a:ea typeface="Meiryo UI" panose="020B0604030504040204" pitchFamily="50" charset="-128"/>
            </a:endParaRPr>
          </a:p>
        </p:txBody>
      </p:sp>
      <p:sp>
        <p:nvSpPr>
          <p:cNvPr id="61" name="AutoShape 8"/>
          <p:cNvSpPr>
            <a:spLocks noChangeArrowheads="1"/>
          </p:cNvSpPr>
          <p:nvPr/>
        </p:nvSpPr>
        <p:spPr bwMode="auto">
          <a:xfrm>
            <a:off x="5501128" y="885829"/>
            <a:ext cx="928591" cy="36101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教育活用</a:t>
            </a:r>
            <a:endParaRPr lang="en-US" altLang="ja-JP" sz="1200" dirty="0">
              <a:latin typeface="Meiryo UI" panose="020B0604030504040204" pitchFamily="50" charset="-128"/>
              <a:ea typeface="Meiryo UI" panose="020B0604030504040204" pitchFamily="50" charset="-128"/>
            </a:endParaRPr>
          </a:p>
        </p:txBody>
      </p:sp>
      <p:sp>
        <p:nvSpPr>
          <p:cNvPr id="62" name="AutoShape 8"/>
          <p:cNvSpPr>
            <a:spLocks noChangeArrowheads="1"/>
          </p:cNvSpPr>
          <p:nvPr/>
        </p:nvSpPr>
        <p:spPr bwMode="auto">
          <a:xfrm>
            <a:off x="6485616" y="873107"/>
            <a:ext cx="1111340" cy="36101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地域活性化</a:t>
            </a:r>
            <a:endParaRPr lang="en-US" altLang="ja-JP" sz="1200" dirty="0">
              <a:latin typeface="Meiryo UI" panose="020B0604030504040204" pitchFamily="50" charset="-128"/>
              <a:ea typeface="Meiryo UI" panose="020B0604030504040204" pitchFamily="50" charset="-128"/>
            </a:endParaRPr>
          </a:p>
        </p:txBody>
      </p:sp>
      <p:sp>
        <p:nvSpPr>
          <p:cNvPr id="63" name="AutoShape 8"/>
          <p:cNvSpPr>
            <a:spLocks noChangeArrowheads="1"/>
          </p:cNvSpPr>
          <p:nvPr/>
        </p:nvSpPr>
        <p:spPr bwMode="auto">
          <a:xfrm>
            <a:off x="3065298" y="878710"/>
            <a:ext cx="1111340" cy="36101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新産業創出</a:t>
            </a:r>
            <a:endParaRPr lang="en-US" altLang="ja-JP" sz="1200" dirty="0">
              <a:latin typeface="Meiryo UI" panose="020B0604030504040204" pitchFamily="50" charset="-128"/>
              <a:ea typeface="Meiryo UI" panose="020B0604030504040204" pitchFamily="50" charset="-128"/>
            </a:endParaRPr>
          </a:p>
        </p:txBody>
      </p:sp>
      <p:sp>
        <p:nvSpPr>
          <p:cNvPr id="64" name="AutoShape 8"/>
          <p:cNvSpPr>
            <a:spLocks noChangeArrowheads="1"/>
          </p:cNvSpPr>
          <p:nvPr/>
        </p:nvSpPr>
        <p:spPr bwMode="auto">
          <a:xfrm>
            <a:off x="6465625" y="1832036"/>
            <a:ext cx="880828" cy="54460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各種情報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p:txBody>
      </p:sp>
      <p:sp>
        <p:nvSpPr>
          <p:cNvPr id="65" name="AutoShape 8"/>
          <p:cNvSpPr>
            <a:spLocks noChangeArrowheads="1"/>
          </p:cNvSpPr>
          <p:nvPr/>
        </p:nvSpPr>
        <p:spPr bwMode="auto">
          <a:xfrm>
            <a:off x="4231547" y="794256"/>
            <a:ext cx="1203488" cy="454465"/>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科学技術</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イノベーション</a:t>
            </a:r>
            <a:endParaRPr lang="en-US" altLang="ja-JP" sz="1200" dirty="0">
              <a:latin typeface="Meiryo UI" panose="020B0604030504040204" pitchFamily="50" charset="-128"/>
              <a:ea typeface="Meiryo UI" panose="020B0604030504040204" pitchFamily="50" charset="-128"/>
            </a:endParaRPr>
          </a:p>
        </p:txBody>
      </p:sp>
      <p:sp>
        <p:nvSpPr>
          <p:cNvPr id="70" name="AutoShape 8"/>
          <p:cNvSpPr>
            <a:spLocks noChangeArrowheads="1"/>
          </p:cNvSpPr>
          <p:nvPr/>
        </p:nvSpPr>
        <p:spPr bwMode="auto">
          <a:xfrm>
            <a:off x="6633757" y="2113392"/>
            <a:ext cx="880828" cy="54460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科学技術情報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p:txBody>
      </p:sp>
      <p:sp>
        <p:nvSpPr>
          <p:cNvPr id="71" name="AutoShape 8"/>
          <p:cNvSpPr>
            <a:spLocks noChangeArrowheads="1"/>
          </p:cNvSpPr>
          <p:nvPr/>
        </p:nvSpPr>
        <p:spPr bwMode="auto">
          <a:xfrm>
            <a:off x="6786084" y="2365648"/>
            <a:ext cx="927593" cy="63927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学術情報</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発信基盤</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NII</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
        <p:nvSpPr>
          <p:cNvPr id="73" name="AutoShape 8"/>
          <p:cNvSpPr>
            <a:spLocks noChangeArrowheads="1"/>
          </p:cNvSpPr>
          <p:nvPr/>
        </p:nvSpPr>
        <p:spPr bwMode="auto">
          <a:xfrm>
            <a:off x="1693284" y="6111810"/>
            <a:ext cx="1429853" cy="523080"/>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各機関による</a:t>
            </a:r>
            <a:endParaRPr lang="en-US" altLang="ja-JP" sz="1200" dirty="0">
              <a:latin typeface="Meiryo UI" panose="020B0604030504040204" pitchFamily="50" charset="-128"/>
              <a:ea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rPr>
              <a:t>デジタル化</a:t>
            </a:r>
            <a:endParaRPr lang="en-US" altLang="ja-JP" sz="1200" dirty="0">
              <a:latin typeface="Meiryo UI" panose="020B0604030504040204" pitchFamily="50" charset="-128"/>
              <a:ea typeface="Meiryo UI" panose="020B0604030504040204" pitchFamily="50" charset="-128"/>
            </a:endParaRPr>
          </a:p>
        </p:txBody>
      </p:sp>
      <p:sp>
        <p:nvSpPr>
          <p:cNvPr id="74" name="AutoShape 8"/>
          <p:cNvSpPr>
            <a:spLocks noChangeArrowheads="1"/>
          </p:cNvSpPr>
          <p:nvPr/>
        </p:nvSpPr>
        <p:spPr bwMode="auto">
          <a:xfrm>
            <a:off x="1845684" y="6264210"/>
            <a:ext cx="1429853" cy="523080"/>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lnSpc>
                <a:spcPts val="1600"/>
              </a:lnSpc>
            </a:pPr>
            <a:r>
              <a:rPr lang="ja-JP" altLang="en-US" sz="1200" dirty="0">
                <a:latin typeface="Meiryo UI" panose="020B0604030504040204" pitchFamily="50" charset="-128"/>
                <a:ea typeface="Meiryo UI" panose="020B0604030504040204" pitchFamily="50" charset="-128"/>
              </a:rPr>
              <a:t>各機関による</a:t>
            </a:r>
            <a:endParaRPr lang="en-US" altLang="ja-JP" sz="1200" dirty="0">
              <a:latin typeface="Meiryo UI" panose="020B0604030504040204" pitchFamily="50" charset="-128"/>
              <a:ea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rPr>
              <a:t>デジタル化</a:t>
            </a:r>
            <a:endParaRPr lang="en-US" altLang="ja-JP" sz="1200" dirty="0">
              <a:latin typeface="Meiryo UI" panose="020B0604030504040204" pitchFamily="50" charset="-128"/>
              <a:ea typeface="Meiryo UI" panose="020B0604030504040204" pitchFamily="50" charset="-128"/>
            </a:endParaRPr>
          </a:p>
        </p:txBody>
      </p:sp>
      <p:sp>
        <p:nvSpPr>
          <p:cNvPr id="80" name="左矢印 79"/>
          <p:cNvSpPr/>
          <p:nvPr/>
        </p:nvSpPr>
        <p:spPr>
          <a:xfrm rot="5400000">
            <a:off x="4804160" y="871262"/>
            <a:ext cx="515455" cy="134814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9" name="左カーブ矢印 18"/>
          <p:cNvSpPr/>
          <p:nvPr/>
        </p:nvSpPr>
        <p:spPr>
          <a:xfrm flipH="1">
            <a:off x="1645073" y="1223811"/>
            <a:ext cx="588377" cy="3724808"/>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82" name="左矢印 81"/>
          <p:cNvSpPr/>
          <p:nvPr/>
        </p:nvSpPr>
        <p:spPr>
          <a:xfrm rot="5400000">
            <a:off x="5024954" y="3166172"/>
            <a:ext cx="416918" cy="86107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83" name="AutoShape 57"/>
          <p:cNvSpPr>
            <a:spLocks noChangeArrowheads="1"/>
          </p:cNvSpPr>
          <p:nvPr/>
        </p:nvSpPr>
        <p:spPr bwMode="auto">
          <a:xfrm>
            <a:off x="1657046" y="1321301"/>
            <a:ext cx="7679314" cy="4698825"/>
          </a:xfrm>
          <a:prstGeom prst="roundRect">
            <a:avLst>
              <a:gd name="adj" fmla="val 2282"/>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37931725" indent="-37474525">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fontAlgn="base">
              <a:spcBef>
                <a:spcPct val="0"/>
              </a:spcBef>
              <a:spcAft>
                <a:spcPct val="0"/>
              </a:spcAft>
            </a:pPr>
            <a:endParaRPr lang="ja-JP" altLang="en-US">
              <a:solidFill>
                <a:prstClr val="black"/>
              </a:solidFill>
              <a:latin typeface="Meiryo UI" panose="020B0604030504040204" pitchFamily="50" charset="-128"/>
              <a:ea typeface="Meiryo UI" panose="020B0604030504040204" pitchFamily="50" charset="-128"/>
            </a:endParaRPr>
          </a:p>
        </p:txBody>
      </p:sp>
      <p:sp>
        <p:nvSpPr>
          <p:cNvPr id="84" name="左矢印 83"/>
          <p:cNvSpPr/>
          <p:nvPr/>
        </p:nvSpPr>
        <p:spPr>
          <a:xfrm rot="5400000">
            <a:off x="6561744" y="5748795"/>
            <a:ext cx="223303" cy="624275"/>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00" dirty="0">
              <a:latin typeface="Meiryo UI" panose="020B0604030504040204" pitchFamily="50" charset="-128"/>
              <a:ea typeface="Meiryo UI" panose="020B0604030504040204" pitchFamily="50" charset="-128"/>
            </a:endParaRPr>
          </a:p>
        </p:txBody>
      </p:sp>
      <p:sp>
        <p:nvSpPr>
          <p:cNvPr id="86" name="AutoShape 8"/>
          <p:cNvSpPr>
            <a:spLocks noChangeArrowheads="1"/>
          </p:cNvSpPr>
          <p:nvPr/>
        </p:nvSpPr>
        <p:spPr bwMode="auto">
          <a:xfrm>
            <a:off x="8072308" y="2110592"/>
            <a:ext cx="880828" cy="281814"/>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戦略企画</a:t>
            </a:r>
            <a:endParaRPr lang="en-US" altLang="ja-JP" sz="1200" dirty="0">
              <a:latin typeface="Meiryo UI" panose="020B0604030504040204" pitchFamily="50" charset="-128"/>
              <a:ea typeface="Meiryo UI" panose="020B0604030504040204" pitchFamily="50" charset="-128"/>
            </a:endParaRPr>
          </a:p>
        </p:txBody>
      </p:sp>
      <p:sp>
        <p:nvSpPr>
          <p:cNvPr id="87" name="AutoShape 8"/>
          <p:cNvSpPr>
            <a:spLocks noChangeArrowheads="1"/>
          </p:cNvSpPr>
          <p:nvPr/>
        </p:nvSpPr>
        <p:spPr bwMode="auto">
          <a:xfrm>
            <a:off x="8089040" y="3140968"/>
            <a:ext cx="880828" cy="281814"/>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普及啓発</a:t>
            </a:r>
            <a:endParaRPr lang="en-US" altLang="ja-JP" sz="1200" dirty="0">
              <a:latin typeface="Meiryo UI" panose="020B0604030504040204" pitchFamily="50" charset="-128"/>
              <a:ea typeface="Meiryo UI" panose="020B0604030504040204" pitchFamily="50" charset="-128"/>
            </a:endParaRPr>
          </a:p>
        </p:txBody>
      </p:sp>
      <p:sp>
        <p:nvSpPr>
          <p:cNvPr id="88" name="AutoShape 8"/>
          <p:cNvSpPr>
            <a:spLocks noChangeArrowheads="1"/>
          </p:cNvSpPr>
          <p:nvPr/>
        </p:nvSpPr>
        <p:spPr bwMode="auto">
          <a:xfrm>
            <a:off x="8081833" y="3503658"/>
            <a:ext cx="1062316" cy="272763"/>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制度・法整備</a:t>
            </a:r>
            <a:endParaRPr lang="en-US" altLang="ja-JP" sz="1200" dirty="0">
              <a:latin typeface="Meiryo UI" panose="020B0604030504040204" pitchFamily="50" charset="-128"/>
              <a:ea typeface="Meiryo UI" panose="020B0604030504040204" pitchFamily="50" charset="-128"/>
            </a:endParaRPr>
          </a:p>
        </p:txBody>
      </p:sp>
      <p:sp>
        <p:nvSpPr>
          <p:cNvPr id="89" name="AutoShape 8"/>
          <p:cNvSpPr>
            <a:spLocks noChangeArrowheads="1"/>
          </p:cNvSpPr>
          <p:nvPr/>
        </p:nvSpPr>
        <p:spPr bwMode="auto">
          <a:xfrm>
            <a:off x="8072308" y="3850551"/>
            <a:ext cx="1062316" cy="272763"/>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標準化推進</a:t>
            </a:r>
            <a:endParaRPr lang="en-US" altLang="ja-JP" sz="1200" dirty="0">
              <a:latin typeface="Meiryo UI" panose="020B0604030504040204" pitchFamily="50" charset="-128"/>
              <a:ea typeface="Meiryo UI" panose="020B0604030504040204" pitchFamily="50" charset="-128"/>
            </a:endParaRPr>
          </a:p>
        </p:txBody>
      </p:sp>
      <p:sp>
        <p:nvSpPr>
          <p:cNvPr id="90" name="AutoShape 8"/>
          <p:cNvSpPr>
            <a:spLocks noChangeArrowheads="1"/>
          </p:cNvSpPr>
          <p:nvPr/>
        </p:nvSpPr>
        <p:spPr bwMode="auto">
          <a:xfrm>
            <a:off x="8040216" y="4197415"/>
            <a:ext cx="1062316" cy="272763"/>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研究開発</a:t>
            </a:r>
            <a:endParaRPr lang="en-US" altLang="ja-JP" sz="1200" dirty="0">
              <a:latin typeface="Meiryo UI" panose="020B0604030504040204" pitchFamily="50" charset="-128"/>
              <a:ea typeface="Meiryo UI" panose="020B0604030504040204" pitchFamily="50" charset="-128"/>
            </a:endParaRPr>
          </a:p>
        </p:txBody>
      </p:sp>
      <p:sp>
        <p:nvSpPr>
          <p:cNvPr id="91" name="AutoShape 8"/>
          <p:cNvSpPr>
            <a:spLocks noChangeArrowheads="1"/>
          </p:cNvSpPr>
          <p:nvPr/>
        </p:nvSpPr>
        <p:spPr bwMode="auto">
          <a:xfrm>
            <a:off x="8089040" y="2787146"/>
            <a:ext cx="880828" cy="281814"/>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調査研究</a:t>
            </a:r>
            <a:endParaRPr lang="en-US" altLang="ja-JP" sz="1200" dirty="0">
              <a:latin typeface="Meiryo UI" panose="020B0604030504040204" pitchFamily="50" charset="-128"/>
              <a:ea typeface="Meiryo UI" panose="020B0604030504040204" pitchFamily="50" charset="-128"/>
            </a:endParaRPr>
          </a:p>
        </p:txBody>
      </p:sp>
      <p:sp>
        <p:nvSpPr>
          <p:cNvPr id="92" name="AutoShape 8"/>
          <p:cNvSpPr>
            <a:spLocks noChangeArrowheads="1"/>
          </p:cNvSpPr>
          <p:nvPr/>
        </p:nvSpPr>
        <p:spPr bwMode="auto">
          <a:xfrm>
            <a:off x="8072308" y="4528640"/>
            <a:ext cx="1062316" cy="272763"/>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人材育成</a:t>
            </a:r>
            <a:endParaRPr lang="en-US" altLang="ja-JP" sz="1200" dirty="0">
              <a:latin typeface="Meiryo UI" panose="020B0604030504040204" pitchFamily="50" charset="-128"/>
              <a:ea typeface="Meiryo UI" panose="020B0604030504040204" pitchFamily="50" charset="-128"/>
            </a:endParaRPr>
          </a:p>
        </p:txBody>
      </p:sp>
      <p:sp>
        <p:nvSpPr>
          <p:cNvPr id="93" name="AutoShape 8"/>
          <p:cNvSpPr>
            <a:spLocks noChangeArrowheads="1"/>
          </p:cNvSpPr>
          <p:nvPr/>
        </p:nvSpPr>
        <p:spPr bwMode="auto">
          <a:xfrm>
            <a:off x="8072309" y="4874155"/>
            <a:ext cx="1055667" cy="513861"/>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コンテンツ</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整備支援</a:t>
            </a:r>
            <a:endParaRPr lang="en-US" altLang="ja-JP" sz="1200" dirty="0">
              <a:latin typeface="Meiryo UI" panose="020B0604030504040204" pitchFamily="50" charset="-128"/>
              <a:ea typeface="Meiryo UI" panose="020B0604030504040204" pitchFamily="50" charset="-128"/>
            </a:endParaRPr>
          </a:p>
        </p:txBody>
      </p:sp>
      <p:sp>
        <p:nvSpPr>
          <p:cNvPr id="13" name="横巻き 12"/>
          <p:cNvSpPr/>
          <p:nvPr/>
        </p:nvSpPr>
        <p:spPr>
          <a:xfrm>
            <a:off x="9391845" y="836712"/>
            <a:ext cx="1136374" cy="4797152"/>
          </a:xfrm>
          <a:prstGeom prst="horizontalScroll">
            <a:avLst/>
          </a:prstGeom>
        </p:spPr>
        <p:style>
          <a:lnRef idx="1">
            <a:schemeClr val="dk1"/>
          </a:lnRef>
          <a:fillRef idx="2">
            <a:schemeClr val="dk1"/>
          </a:fillRef>
          <a:effectRef idx="1">
            <a:schemeClr val="dk1"/>
          </a:effectRef>
          <a:fontRef idx="minor">
            <a:schemeClr val="dk1"/>
          </a:fontRef>
        </p:style>
        <p:txBody>
          <a:bodyPr rtlCol="0" anchor="t"/>
          <a:lstStyle/>
          <a:p>
            <a:pPr algn="ctr"/>
            <a:r>
              <a:rPr lang="ja-JP" altLang="en-US" sz="1400" dirty="0">
                <a:solidFill>
                  <a:srgbClr val="FF0000"/>
                </a:solidFill>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司令塔</a:t>
            </a:r>
            <a:endParaRPr lang="en-US" altLang="ja-JP" sz="14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（アーカイブ推進会議？）</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デジタルネットワーク社会に対応した環境整備（知財計画</a:t>
            </a:r>
            <a:r>
              <a:rPr lang="en-US" altLang="ja-JP" sz="1200" dirty="0">
                <a:latin typeface="Meiryo UI" panose="020B0604030504040204" pitchFamily="50" charset="-128"/>
                <a:ea typeface="Meiryo UI" panose="020B0604030504040204" pitchFamily="50" charset="-128"/>
              </a:rPr>
              <a:t>2014</a:t>
            </a:r>
            <a:r>
              <a:rPr lang="ja-JP" altLang="en-US" sz="1200" dirty="0">
                <a:latin typeface="Meiryo UI" panose="020B0604030504040204" pitchFamily="50" charset="-128"/>
                <a:ea typeface="Meiryo UI" panose="020B0604030504040204" pitchFamily="50" charset="-128"/>
              </a:rPr>
              <a:t>）の一体的な実現</a:t>
            </a:r>
          </a:p>
          <a:p>
            <a:pPr algn="ctr"/>
            <a:endParaRPr lang="ja-JP" altLang="en-US" dirty="0">
              <a:latin typeface="Meiryo UI" panose="020B0604030504040204" pitchFamily="50" charset="-128"/>
              <a:ea typeface="Meiryo UI" panose="020B0604030504040204" pitchFamily="50" charset="-128"/>
            </a:endParaRPr>
          </a:p>
        </p:txBody>
      </p:sp>
      <p:sp>
        <p:nvSpPr>
          <p:cNvPr id="94" name="AutoShape 8"/>
          <p:cNvSpPr>
            <a:spLocks noChangeArrowheads="1"/>
          </p:cNvSpPr>
          <p:nvPr/>
        </p:nvSpPr>
        <p:spPr bwMode="auto">
          <a:xfrm>
            <a:off x="9587791" y="3228599"/>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内閣官房</a:t>
            </a:r>
            <a:endParaRPr lang="en-US" altLang="ja-JP" sz="1200" dirty="0">
              <a:latin typeface="Meiryo UI" panose="020B0604030504040204" pitchFamily="50" charset="-128"/>
              <a:ea typeface="Meiryo UI" panose="020B0604030504040204" pitchFamily="50" charset="-128"/>
            </a:endParaRPr>
          </a:p>
        </p:txBody>
      </p:sp>
      <p:sp>
        <p:nvSpPr>
          <p:cNvPr id="95" name="AutoShape 8"/>
          <p:cNvSpPr>
            <a:spLocks noChangeArrowheads="1"/>
          </p:cNvSpPr>
          <p:nvPr/>
        </p:nvSpPr>
        <p:spPr bwMode="auto">
          <a:xfrm>
            <a:off x="9598272" y="3550836"/>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総務省</a:t>
            </a:r>
            <a:endParaRPr lang="en-US" altLang="ja-JP" sz="1200" dirty="0">
              <a:latin typeface="Meiryo UI" panose="020B0604030504040204" pitchFamily="50" charset="-128"/>
              <a:ea typeface="Meiryo UI" panose="020B0604030504040204" pitchFamily="50" charset="-128"/>
            </a:endParaRPr>
          </a:p>
        </p:txBody>
      </p:sp>
      <p:sp>
        <p:nvSpPr>
          <p:cNvPr id="96" name="AutoShape 8"/>
          <p:cNvSpPr>
            <a:spLocks noChangeArrowheads="1"/>
          </p:cNvSpPr>
          <p:nvPr/>
        </p:nvSpPr>
        <p:spPr bwMode="auto">
          <a:xfrm>
            <a:off x="9615236" y="3897862"/>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文科省</a:t>
            </a:r>
            <a:endParaRPr lang="en-US" altLang="ja-JP" sz="1200" dirty="0">
              <a:latin typeface="Meiryo UI" panose="020B0604030504040204" pitchFamily="50" charset="-128"/>
              <a:ea typeface="Meiryo UI" panose="020B0604030504040204" pitchFamily="50" charset="-128"/>
            </a:endParaRPr>
          </a:p>
        </p:txBody>
      </p:sp>
      <p:sp>
        <p:nvSpPr>
          <p:cNvPr id="97" name="AutoShape 8"/>
          <p:cNvSpPr>
            <a:spLocks noChangeArrowheads="1"/>
          </p:cNvSpPr>
          <p:nvPr/>
        </p:nvSpPr>
        <p:spPr bwMode="auto">
          <a:xfrm>
            <a:off x="9615524" y="4244888"/>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経産省</a:t>
            </a:r>
            <a:endParaRPr lang="en-US" altLang="ja-JP" sz="1200" dirty="0">
              <a:latin typeface="Meiryo UI" panose="020B0604030504040204" pitchFamily="50" charset="-128"/>
              <a:ea typeface="Meiryo UI" panose="020B0604030504040204" pitchFamily="50" charset="-128"/>
            </a:endParaRPr>
          </a:p>
        </p:txBody>
      </p:sp>
      <p:sp>
        <p:nvSpPr>
          <p:cNvPr id="98" name="AutoShape 8"/>
          <p:cNvSpPr>
            <a:spLocks noChangeArrowheads="1"/>
          </p:cNvSpPr>
          <p:nvPr/>
        </p:nvSpPr>
        <p:spPr bwMode="auto">
          <a:xfrm>
            <a:off x="9620766" y="4560292"/>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国交省</a:t>
            </a:r>
            <a:endParaRPr lang="en-US" altLang="ja-JP" sz="1200" dirty="0">
              <a:latin typeface="Meiryo UI" panose="020B0604030504040204" pitchFamily="50" charset="-128"/>
              <a:ea typeface="Meiryo UI" panose="020B0604030504040204" pitchFamily="50" charset="-128"/>
            </a:endParaRPr>
          </a:p>
        </p:txBody>
      </p:sp>
      <p:sp>
        <p:nvSpPr>
          <p:cNvPr id="99" name="AutoShape 8"/>
          <p:cNvSpPr>
            <a:spLocks noChangeArrowheads="1"/>
          </p:cNvSpPr>
          <p:nvPr/>
        </p:nvSpPr>
        <p:spPr bwMode="auto">
          <a:xfrm>
            <a:off x="9598272" y="4869160"/>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文化庁</a:t>
            </a:r>
            <a:endParaRPr lang="en-US" altLang="ja-JP" sz="1200" dirty="0">
              <a:latin typeface="Meiryo UI" panose="020B0604030504040204" pitchFamily="50" charset="-128"/>
              <a:ea typeface="Meiryo UI" panose="020B0604030504040204" pitchFamily="50" charset="-128"/>
            </a:endParaRPr>
          </a:p>
        </p:txBody>
      </p:sp>
      <p:sp>
        <p:nvSpPr>
          <p:cNvPr id="100" name="AutoShape 8"/>
          <p:cNvSpPr>
            <a:spLocks noChangeArrowheads="1"/>
          </p:cNvSpPr>
          <p:nvPr/>
        </p:nvSpPr>
        <p:spPr bwMode="auto">
          <a:xfrm>
            <a:off x="9602073" y="5190877"/>
            <a:ext cx="880828" cy="281814"/>
          </a:xfrm>
          <a:prstGeom prst="roundRect">
            <a:avLst>
              <a:gd name="adj" fmla="val 25048"/>
            </a:avLst>
          </a:prstGeom>
          <a:ln>
            <a:headEnd/>
            <a:tailEnd/>
          </a:ln>
        </p:spPr>
        <p:style>
          <a:lnRef idx="2">
            <a:schemeClr val="dk1"/>
          </a:lnRef>
          <a:fillRef idx="1">
            <a:schemeClr val="lt1"/>
          </a:fillRef>
          <a:effectRef idx="0">
            <a:schemeClr val="dk1"/>
          </a:effectRef>
          <a:fontRef idx="minor">
            <a:schemeClr val="dk1"/>
          </a:fontRef>
        </p:style>
        <p:txBody>
          <a:bodyPr wrap="square" anchor="t" anchorCtr="0">
            <a:noAutofit/>
          </a:bodyPr>
          <a:lstStyle/>
          <a:p>
            <a:pPr algn="ctr"/>
            <a:r>
              <a:rPr lang="en-US" altLang="ja-JP" sz="1200" dirty="0">
                <a:latin typeface="Meiryo UI" panose="020B0604030504040204" pitchFamily="50" charset="-128"/>
                <a:ea typeface="Meiryo UI" panose="020B0604030504040204" pitchFamily="50" charset="-128"/>
              </a:rPr>
              <a:t>NDL</a:t>
            </a:r>
          </a:p>
        </p:txBody>
      </p:sp>
      <p:sp>
        <p:nvSpPr>
          <p:cNvPr id="103" name="四角形吹き出し 102"/>
          <p:cNvSpPr/>
          <p:nvPr/>
        </p:nvSpPr>
        <p:spPr>
          <a:xfrm>
            <a:off x="6998298" y="3402039"/>
            <a:ext cx="859924" cy="412951"/>
          </a:xfrm>
          <a:prstGeom prst="wedgeRectCallout">
            <a:avLst>
              <a:gd name="adj1" fmla="val -40628"/>
              <a:gd name="adj2" fmla="val 841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分散保存と</a:t>
            </a:r>
            <a:endParaRPr lang="en-US" altLang="ja-JP" sz="1050" dirty="0">
              <a:latin typeface="Meiryo UI" panose="020B0604030504040204" pitchFamily="50" charset="-128"/>
              <a:ea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rPr>
              <a:t>利用の保証</a:t>
            </a:r>
          </a:p>
        </p:txBody>
      </p:sp>
      <p:sp>
        <p:nvSpPr>
          <p:cNvPr id="66" name="左矢印 65"/>
          <p:cNvSpPr/>
          <p:nvPr/>
        </p:nvSpPr>
        <p:spPr>
          <a:xfrm rot="5400000">
            <a:off x="5145743" y="2150496"/>
            <a:ext cx="264337" cy="134814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67" name="AutoShape 8"/>
          <p:cNvSpPr>
            <a:spLocks noChangeArrowheads="1"/>
          </p:cNvSpPr>
          <p:nvPr/>
        </p:nvSpPr>
        <p:spPr bwMode="auto">
          <a:xfrm>
            <a:off x="1893408" y="794256"/>
            <a:ext cx="1111340" cy="46004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新たな知識の創造</a:t>
            </a:r>
            <a:endParaRPr lang="en-US" altLang="ja-JP" sz="1200" dirty="0">
              <a:latin typeface="Meiryo UI" panose="020B0604030504040204" pitchFamily="50" charset="-128"/>
              <a:ea typeface="Meiryo UI" panose="020B0604030504040204" pitchFamily="50" charset="-128"/>
            </a:endParaRPr>
          </a:p>
        </p:txBody>
      </p:sp>
      <p:sp>
        <p:nvSpPr>
          <p:cNvPr id="75" name="左矢印 74"/>
          <p:cNvSpPr/>
          <p:nvPr/>
        </p:nvSpPr>
        <p:spPr>
          <a:xfrm rot="16200000">
            <a:off x="3844894" y="3202145"/>
            <a:ext cx="416918" cy="81927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4" name="横巻き 103"/>
          <p:cNvSpPr/>
          <p:nvPr/>
        </p:nvSpPr>
        <p:spPr>
          <a:xfrm>
            <a:off x="8667025" y="549445"/>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dirty="0">
                <a:solidFill>
                  <a:srgbClr val="FF0000"/>
                </a:solidFill>
                <a:latin typeface="Meiryo UI" panose="020B0604030504040204" pitchFamily="50" charset="-128"/>
                <a:ea typeface="Meiryo UI" panose="020B0604030504040204" pitchFamily="50" charset="-128"/>
              </a:rPr>
              <a:t>2014</a:t>
            </a:r>
            <a:r>
              <a:rPr lang="ja-JP" altLang="en-US" sz="1100" dirty="0">
                <a:solidFill>
                  <a:srgbClr val="FF0000"/>
                </a:solidFill>
                <a:latin typeface="Meiryo UI" panose="020B0604030504040204" pitchFamily="50" charset="-128"/>
                <a:ea typeface="Meiryo UI" panose="020B0604030504040204" pitchFamily="50" charset="-128"/>
              </a:rPr>
              <a:t>年８月</a:t>
            </a:r>
            <a:r>
              <a:rPr lang="en-US" altLang="ja-JP" sz="1100" dirty="0">
                <a:solidFill>
                  <a:srgbClr val="FF0000"/>
                </a:solidFill>
                <a:latin typeface="Meiryo UI" panose="020B0604030504040204" pitchFamily="50" charset="-128"/>
                <a:ea typeface="Meiryo UI" panose="020B0604030504040204" pitchFamily="50" charset="-128"/>
              </a:rPr>
              <a:t>4</a:t>
            </a:r>
            <a:r>
              <a:rPr lang="ja-JP" altLang="en-US" sz="1100" dirty="0">
                <a:solidFill>
                  <a:srgbClr val="FF0000"/>
                </a:solidFill>
                <a:latin typeface="Meiryo UI" panose="020B0604030504040204" pitchFamily="50" charset="-128"/>
                <a:ea typeface="Meiryo UI" panose="020B0604030504040204" pitchFamily="50" charset="-128"/>
              </a:rPr>
              <a:t>日版</a:t>
            </a:r>
            <a:endParaRPr lang="en-US" altLang="ja-JP" sz="1100" dirty="0">
              <a:solidFill>
                <a:srgbClr val="FF0000"/>
              </a:solidFill>
              <a:latin typeface="Meiryo UI" panose="020B0604030504040204" pitchFamily="50" charset="-128"/>
              <a:ea typeface="Meiryo UI" panose="020B0604030504040204" pitchFamily="50" charset="-128"/>
            </a:endParaRPr>
          </a:p>
          <a:p>
            <a:pPr algn="ctr"/>
            <a:r>
              <a:rPr lang="ja-JP" altLang="en-US" sz="1100" dirty="0">
                <a:solidFill>
                  <a:srgbClr val="FF0000"/>
                </a:solidFill>
                <a:latin typeface="Meiryo UI" panose="020B0604030504040204" pitchFamily="50" charset="-128"/>
                <a:ea typeface="Meiryo UI" panose="020B0604030504040204" pitchFamily="50" charset="-128"/>
              </a:rPr>
              <a:t>中山</a:t>
            </a:r>
            <a:endParaRPr lang="en-US" altLang="ja-JP" sz="1100" dirty="0">
              <a:solidFill>
                <a:srgbClr val="FF0000"/>
              </a:solidFill>
              <a:latin typeface="Meiryo UI" panose="020B0604030504040204" pitchFamily="50" charset="-128"/>
              <a:ea typeface="Meiryo UI" panose="020B0604030504040204" pitchFamily="50" charset="-128"/>
            </a:endParaRPr>
          </a:p>
        </p:txBody>
      </p:sp>
      <p:sp>
        <p:nvSpPr>
          <p:cNvPr id="2" name="正方形/長方形 1"/>
          <p:cNvSpPr/>
          <p:nvPr/>
        </p:nvSpPr>
        <p:spPr>
          <a:xfrm>
            <a:off x="5385886" y="3579875"/>
            <a:ext cx="1934326"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利用</a:t>
            </a:r>
            <a:r>
              <a:rPr lang="ja-JP" altLang="en-US" sz="105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意味的関連を付けて</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p:txBody>
      </p:sp>
      <p:sp>
        <p:nvSpPr>
          <p:cNvPr id="105" name="正方形/長方形 104"/>
          <p:cNvSpPr/>
          <p:nvPr/>
        </p:nvSpPr>
        <p:spPr>
          <a:xfrm>
            <a:off x="4157991" y="3608620"/>
            <a:ext cx="595035" cy="338554"/>
          </a:xfrm>
          <a:prstGeom prst="rect">
            <a:avLst/>
          </a:prstGeom>
        </p:spPr>
        <p:txBody>
          <a:bodyPr wrap="none">
            <a:spAutoFit/>
          </a:bodyPr>
          <a:lstStyle/>
          <a:p>
            <a:pPr algn="ctr"/>
            <a:r>
              <a:rPr lang="ja-JP" altLang="en-US" sz="1600" dirty="0">
                <a:latin typeface="Meiryo UI" panose="020B0604030504040204" pitchFamily="50" charset="-128"/>
                <a:ea typeface="Meiryo UI" panose="020B0604030504040204" pitchFamily="50" charset="-128"/>
              </a:rPr>
              <a:t>保存</a:t>
            </a:r>
            <a:endParaRPr lang="en-US" altLang="ja-JP" sz="1600" dirty="0">
              <a:latin typeface="Meiryo UI" panose="020B0604030504040204" pitchFamily="50" charset="-128"/>
              <a:ea typeface="Meiryo UI" panose="020B0604030504040204" pitchFamily="50" charset="-128"/>
            </a:endParaRPr>
          </a:p>
        </p:txBody>
      </p:sp>
      <p:sp>
        <p:nvSpPr>
          <p:cNvPr id="68" name="四角形吹き出し 67"/>
          <p:cNvSpPr/>
          <p:nvPr/>
        </p:nvSpPr>
        <p:spPr>
          <a:xfrm>
            <a:off x="7458584" y="6251480"/>
            <a:ext cx="1221396" cy="487970"/>
          </a:xfrm>
          <a:prstGeom prst="wedgeRectCallout">
            <a:avLst>
              <a:gd name="adj1" fmla="val -36169"/>
              <a:gd name="adj2" fmla="val -15849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050" dirty="0">
                <a:latin typeface="Meiryo UI" panose="020B0604030504040204" pitchFamily="50" charset="-128"/>
                <a:ea typeface="Meiryo UI" panose="020B0604030504040204" pitchFamily="50" charset="-128"/>
              </a:rPr>
              <a:t>NDL</a:t>
            </a:r>
            <a:r>
              <a:rPr lang="ja-JP" altLang="en-US" sz="1050" dirty="0">
                <a:latin typeface="Meiryo UI" panose="020B0604030504040204" pitchFamily="50" charset="-128"/>
                <a:ea typeface="Meiryo UI" panose="020B0604030504040204" pitchFamily="50" charset="-128"/>
              </a:rPr>
              <a:t>の既存の事業をベースに</a:t>
            </a:r>
          </a:p>
        </p:txBody>
      </p:sp>
      <p:grpSp>
        <p:nvGrpSpPr>
          <p:cNvPr id="35" name="グループ化 34"/>
          <p:cNvGrpSpPr/>
          <p:nvPr/>
        </p:nvGrpSpPr>
        <p:grpSpPr>
          <a:xfrm>
            <a:off x="2265540" y="4416887"/>
            <a:ext cx="1244782" cy="808062"/>
            <a:chOff x="-2000686" y="5633924"/>
            <a:chExt cx="1244782" cy="808062"/>
          </a:xfrm>
        </p:grpSpPr>
        <p:sp>
          <p:nvSpPr>
            <p:cNvPr id="129" name="角丸四角形 128"/>
            <p:cNvSpPr/>
            <p:nvPr/>
          </p:nvSpPr>
          <p:spPr>
            <a:xfrm>
              <a:off x="-2000686" y="5633924"/>
              <a:ext cx="1122836" cy="808062"/>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30" name="円/楕円 129"/>
            <p:cNvSpPr/>
            <p:nvPr/>
          </p:nvSpPr>
          <p:spPr>
            <a:xfrm>
              <a:off x="-1704323" y="5633924"/>
              <a:ext cx="404558" cy="3428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31" name="テキスト ボックス 130"/>
            <p:cNvSpPr txBox="1"/>
            <p:nvPr/>
          </p:nvSpPr>
          <p:spPr>
            <a:xfrm>
              <a:off x="-1725823" y="5704312"/>
              <a:ext cx="466794" cy="261610"/>
            </a:xfrm>
            <a:prstGeom prst="rect">
              <a:avLst/>
            </a:prstGeom>
            <a:noFill/>
          </p:spPr>
          <p:txBody>
            <a:bodyPr wrap="none" rtlCol="0">
              <a:spAutoFit/>
            </a:bodyPr>
            <a:lstStyle/>
            <a:p>
              <a:r>
                <a:rPr lang="ja-JP" altLang="en-US" sz="1100" dirty="0">
                  <a:solidFill>
                    <a:schemeClr val="bg1"/>
                  </a:solidFill>
                  <a:latin typeface="Meiryo UI" panose="020B0604030504040204" pitchFamily="50" charset="-128"/>
                  <a:ea typeface="Meiryo UI" panose="020B0604030504040204" pitchFamily="50" charset="-128"/>
                </a:rPr>
                <a:t>拠点</a:t>
              </a:r>
            </a:p>
          </p:txBody>
        </p:sp>
        <p:sp>
          <p:nvSpPr>
            <p:cNvPr id="132" name="円/楕円 131"/>
            <p:cNvSpPr/>
            <p:nvPr/>
          </p:nvSpPr>
          <p:spPr>
            <a:xfrm>
              <a:off x="-1950368" y="6125350"/>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33" name="直線矢印コネクタ 132"/>
            <p:cNvCxnSpPr>
              <a:endCxn id="132" idx="7"/>
            </p:cNvCxnSpPr>
            <p:nvPr/>
          </p:nvCxnSpPr>
          <p:spPr>
            <a:xfrm flipH="1">
              <a:off x="-1746955" y="5908885"/>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円/楕円 133"/>
            <p:cNvSpPr/>
            <p:nvPr/>
          </p:nvSpPr>
          <p:spPr>
            <a:xfrm>
              <a:off x="-1582389"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35" name="直線矢印コネクタ 134"/>
            <p:cNvCxnSpPr>
              <a:stCxn id="131" idx="2"/>
              <a:endCxn id="134" idx="0"/>
            </p:cNvCxnSpPr>
            <p:nvPr/>
          </p:nvCxnSpPr>
          <p:spPr>
            <a:xfrm>
              <a:off x="-1492426" y="5965922"/>
              <a:ext cx="29194" cy="1512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円/楕円 135"/>
            <p:cNvSpPr/>
            <p:nvPr/>
          </p:nvSpPr>
          <p:spPr>
            <a:xfrm>
              <a:off x="-1225786"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37" name="直線矢印コネクタ 136"/>
            <p:cNvCxnSpPr>
              <a:stCxn id="130" idx="5"/>
              <a:endCxn id="136" idx="0"/>
            </p:cNvCxnSpPr>
            <p:nvPr/>
          </p:nvCxnSpPr>
          <p:spPr>
            <a:xfrm>
              <a:off x="-1359011" y="5926607"/>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1376703" y="5704312"/>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grpSp>
      <p:grpSp>
        <p:nvGrpSpPr>
          <p:cNvPr id="139" name="グループ化 138"/>
          <p:cNvGrpSpPr/>
          <p:nvPr/>
        </p:nvGrpSpPr>
        <p:grpSpPr>
          <a:xfrm>
            <a:off x="3470228" y="4402042"/>
            <a:ext cx="1244782" cy="808062"/>
            <a:chOff x="-2000686" y="5633924"/>
            <a:chExt cx="1244782" cy="808062"/>
          </a:xfrm>
        </p:grpSpPr>
        <p:sp>
          <p:nvSpPr>
            <p:cNvPr id="140" name="角丸四角形 139"/>
            <p:cNvSpPr/>
            <p:nvPr/>
          </p:nvSpPr>
          <p:spPr>
            <a:xfrm>
              <a:off x="-2000686" y="5633924"/>
              <a:ext cx="1122836" cy="808062"/>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41" name="円/楕円 140"/>
            <p:cNvSpPr/>
            <p:nvPr/>
          </p:nvSpPr>
          <p:spPr>
            <a:xfrm>
              <a:off x="-1704323" y="5633924"/>
              <a:ext cx="404558" cy="3428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42" name="テキスト ボックス 141"/>
            <p:cNvSpPr txBox="1"/>
            <p:nvPr/>
          </p:nvSpPr>
          <p:spPr>
            <a:xfrm>
              <a:off x="-1725823" y="5704312"/>
              <a:ext cx="466794" cy="261610"/>
            </a:xfrm>
            <a:prstGeom prst="rect">
              <a:avLst/>
            </a:prstGeom>
            <a:noFill/>
          </p:spPr>
          <p:txBody>
            <a:bodyPr wrap="none" rtlCol="0">
              <a:spAutoFit/>
            </a:bodyPr>
            <a:lstStyle/>
            <a:p>
              <a:r>
                <a:rPr lang="ja-JP" altLang="en-US" sz="1100" dirty="0">
                  <a:solidFill>
                    <a:schemeClr val="bg1"/>
                  </a:solidFill>
                  <a:latin typeface="Meiryo UI" panose="020B0604030504040204" pitchFamily="50" charset="-128"/>
                  <a:ea typeface="Meiryo UI" panose="020B0604030504040204" pitchFamily="50" charset="-128"/>
                </a:rPr>
                <a:t>拠点</a:t>
              </a:r>
            </a:p>
          </p:txBody>
        </p:sp>
        <p:sp>
          <p:nvSpPr>
            <p:cNvPr id="143" name="円/楕円 142"/>
            <p:cNvSpPr/>
            <p:nvPr/>
          </p:nvSpPr>
          <p:spPr>
            <a:xfrm>
              <a:off x="-1950368" y="6125350"/>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44" name="直線矢印コネクタ 143"/>
            <p:cNvCxnSpPr>
              <a:endCxn id="143" idx="7"/>
            </p:cNvCxnSpPr>
            <p:nvPr/>
          </p:nvCxnSpPr>
          <p:spPr>
            <a:xfrm flipH="1">
              <a:off x="-1746955" y="5908885"/>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円/楕円 144"/>
            <p:cNvSpPr/>
            <p:nvPr/>
          </p:nvSpPr>
          <p:spPr>
            <a:xfrm>
              <a:off x="-1582389"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46" name="直線矢印コネクタ 145"/>
            <p:cNvCxnSpPr>
              <a:stCxn id="142" idx="2"/>
              <a:endCxn id="145" idx="0"/>
            </p:cNvCxnSpPr>
            <p:nvPr/>
          </p:nvCxnSpPr>
          <p:spPr>
            <a:xfrm>
              <a:off x="-1492426" y="5965922"/>
              <a:ext cx="29194" cy="1512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円/楕円 146"/>
            <p:cNvSpPr/>
            <p:nvPr/>
          </p:nvSpPr>
          <p:spPr>
            <a:xfrm>
              <a:off x="-1225786"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48" name="直線矢印コネクタ 147"/>
            <p:cNvCxnSpPr>
              <a:stCxn id="141" idx="5"/>
              <a:endCxn id="147" idx="0"/>
            </p:cNvCxnSpPr>
            <p:nvPr/>
          </p:nvCxnSpPr>
          <p:spPr>
            <a:xfrm>
              <a:off x="-1359011" y="5926607"/>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p:cNvSpPr txBox="1"/>
            <p:nvPr/>
          </p:nvSpPr>
          <p:spPr>
            <a:xfrm>
              <a:off x="-1376703" y="5704312"/>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grpSp>
      <p:sp>
        <p:nvSpPr>
          <p:cNvPr id="152" name="AutoShape 8"/>
          <p:cNvSpPr>
            <a:spLocks noChangeArrowheads="1"/>
          </p:cNvSpPr>
          <p:nvPr/>
        </p:nvSpPr>
        <p:spPr bwMode="auto">
          <a:xfrm>
            <a:off x="3298938" y="5370383"/>
            <a:ext cx="564814" cy="448415"/>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図書館</a:t>
            </a:r>
            <a:endParaRPr lang="en-US" altLang="ja-JP" sz="1100" dirty="0">
              <a:latin typeface="Meiryo UI" panose="020B0604030504040204" pitchFamily="50" charset="-128"/>
              <a:ea typeface="Meiryo UI" panose="020B0604030504040204" pitchFamily="50" charset="-128"/>
            </a:endParaRPr>
          </a:p>
        </p:txBody>
      </p:sp>
      <p:sp>
        <p:nvSpPr>
          <p:cNvPr id="153" name="AutoShape 8"/>
          <p:cNvSpPr>
            <a:spLocks noChangeArrowheads="1"/>
          </p:cNvSpPr>
          <p:nvPr/>
        </p:nvSpPr>
        <p:spPr bwMode="auto">
          <a:xfrm>
            <a:off x="4344286" y="5355616"/>
            <a:ext cx="597657" cy="443431"/>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国等の</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機関</a:t>
            </a:r>
            <a:endParaRPr lang="en-US" altLang="ja-JP" sz="1100" dirty="0">
              <a:latin typeface="Meiryo UI" panose="020B0604030504040204" pitchFamily="50" charset="-128"/>
              <a:ea typeface="Meiryo UI" panose="020B0604030504040204" pitchFamily="50" charset="-128"/>
            </a:endParaRPr>
          </a:p>
        </p:txBody>
      </p:sp>
      <p:sp>
        <p:nvSpPr>
          <p:cNvPr id="154" name="AutoShape 8"/>
          <p:cNvSpPr>
            <a:spLocks noChangeArrowheads="1"/>
          </p:cNvSpPr>
          <p:nvPr/>
        </p:nvSpPr>
        <p:spPr bwMode="auto">
          <a:xfrm>
            <a:off x="2279576" y="5360474"/>
            <a:ext cx="373970" cy="427646"/>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寺社</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仏閣</a:t>
            </a:r>
            <a:endParaRPr lang="en-US" altLang="ja-JP" sz="1100" dirty="0">
              <a:latin typeface="Meiryo UI" panose="020B0604030504040204" pitchFamily="50" charset="-128"/>
              <a:ea typeface="Meiryo UI" panose="020B0604030504040204" pitchFamily="50" charset="-128"/>
            </a:endParaRPr>
          </a:p>
        </p:txBody>
      </p:sp>
      <p:sp>
        <p:nvSpPr>
          <p:cNvPr id="155" name="AutoShape 8"/>
          <p:cNvSpPr>
            <a:spLocks noChangeArrowheads="1"/>
          </p:cNvSpPr>
          <p:nvPr/>
        </p:nvSpPr>
        <p:spPr bwMode="auto">
          <a:xfrm>
            <a:off x="3872610" y="5350082"/>
            <a:ext cx="495199" cy="448433"/>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大学</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研究機関</a:t>
            </a:r>
            <a:endParaRPr lang="en-US" altLang="ja-JP" sz="1100" dirty="0">
              <a:latin typeface="Meiryo UI" panose="020B0604030504040204" pitchFamily="50" charset="-128"/>
              <a:ea typeface="Meiryo UI" panose="020B0604030504040204" pitchFamily="50" charset="-128"/>
            </a:endParaRPr>
          </a:p>
        </p:txBody>
      </p:sp>
      <p:sp>
        <p:nvSpPr>
          <p:cNvPr id="156" name="AutoShape 8"/>
          <p:cNvSpPr>
            <a:spLocks noChangeArrowheads="1"/>
          </p:cNvSpPr>
          <p:nvPr/>
        </p:nvSpPr>
        <p:spPr bwMode="auto">
          <a:xfrm>
            <a:off x="2717266" y="5349171"/>
            <a:ext cx="498415" cy="503652"/>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85000" lnSpcReduction="20000"/>
          </a:bodyPr>
          <a:lstStyle/>
          <a:p>
            <a:pPr marL="342900" indent="-342900" algn="ctr">
              <a:defRPr/>
            </a:pPr>
            <a:r>
              <a:rPr lang="ja-JP" altLang="en-US" sz="1100" dirty="0">
                <a:latin typeface="Meiryo UI" panose="020B0604030504040204" pitchFamily="50" charset="-128"/>
                <a:ea typeface="Meiryo UI" panose="020B0604030504040204" pitchFamily="50" charset="-128"/>
              </a:rPr>
              <a:t>美術館</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博物館</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文書館</a:t>
            </a:r>
            <a:endParaRPr lang="en-US" altLang="ja-JP" sz="1100" dirty="0">
              <a:latin typeface="Meiryo UI" panose="020B0604030504040204" pitchFamily="50" charset="-128"/>
              <a:ea typeface="Meiryo UI" panose="020B0604030504040204" pitchFamily="50" charset="-128"/>
            </a:endParaRPr>
          </a:p>
        </p:txBody>
      </p:sp>
      <p:sp>
        <p:nvSpPr>
          <p:cNvPr id="157" name="AutoShape 8"/>
          <p:cNvSpPr>
            <a:spLocks noChangeArrowheads="1"/>
          </p:cNvSpPr>
          <p:nvPr/>
        </p:nvSpPr>
        <p:spPr bwMode="auto">
          <a:xfrm>
            <a:off x="4979779" y="5340094"/>
            <a:ext cx="373970" cy="427646"/>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個人</a:t>
            </a:r>
            <a:endParaRPr lang="en-US" altLang="ja-JP" sz="1100" dirty="0">
              <a:latin typeface="Meiryo UI" panose="020B0604030504040204" pitchFamily="50" charset="-128"/>
              <a:ea typeface="Meiryo UI" panose="020B0604030504040204" pitchFamily="50" charset="-128"/>
            </a:endParaRPr>
          </a:p>
        </p:txBody>
      </p:sp>
      <p:sp>
        <p:nvSpPr>
          <p:cNvPr id="158" name="正方形/長方形 157"/>
          <p:cNvSpPr/>
          <p:nvPr/>
        </p:nvSpPr>
        <p:spPr>
          <a:xfrm>
            <a:off x="4472937" y="4814378"/>
            <a:ext cx="731289" cy="261610"/>
          </a:xfrm>
          <a:prstGeom prst="rect">
            <a:avLst/>
          </a:prstGeom>
        </p:spPr>
        <p:txBody>
          <a:bodyPr wrap="none">
            <a:spAutoFit/>
          </a:bodyPr>
          <a:lstStyle/>
          <a:p>
            <a:pPr algn="ctr"/>
            <a:r>
              <a:rPr lang="ja-JP" altLang="en-US" sz="1100" dirty="0">
                <a:latin typeface="Meiryo UI" panose="020B0604030504040204" pitchFamily="50" charset="-128"/>
                <a:ea typeface="Meiryo UI" panose="020B0604030504040204" pitchFamily="50" charset="-128"/>
              </a:rPr>
              <a:t>コンテンツ</a:t>
            </a:r>
            <a:endParaRPr lang="en-US" altLang="ja-JP" sz="1100" dirty="0">
              <a:latin typeface="Meiryo UI" panose="020B0604030504040204" pitchFamily="50" charset="-128"/>
              <a:ea typeface="Meiryo UI" panose="020B0604030504040204" pitchFamily="50" charset="-128"/>
            </a:endParaRPr>
          </a:p>
        </p:txBody>
      </p:sp>
      <p:sp>
        <p:nvSpPr>
          <p:cNvPr id="160" name="四角形吹き出し 159"/>
          <p:cNvSpPr/>
          <p:nvPr/>
        </p:nvSpPr>
        <p:spPr>
          <a:xfrm>
            <a:off x="1895326" y="2085884"/>
            <a:ext cx="1234873" cy="278162"/>
          </a:xfrm>
          <a:prstGeom prst="wedgeRectCallout">
            <a:avLst>
              <a:gd name="adj1" fmla="val 48019"/>
              <a:gd name="adj2" fmla="val 29542"/>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リサーチナビ</a:t>
            </a:r>
            <a:r>
              <a:rPr lang="en-US" altLang="ja-JP" sz="1050" dirty="0">
                <a:latin typeface="Meiryo UI" panose="020B0604030504040204" pitchFamily="50" charset="-128"/>
                <a:ea typeface="Meiryo UI" panose="020B0604030504040204" pitchFamily="50" charset="-128"/>
              </a:rPr>
              <a:t>2.0</a:t>
            </a:r>
            <a:endParaRPr lang="ja-JP" altLang="en-US" sz="1050" dirty="0">
              <a:latin typeface="Meiryo UI" panose="020B0604030504040204" pitchFamily="50" charset="-128"/>
              <a:ea typeface="Meiryo UI" panose="020B0604030504040204" pitchFamily="50" charset="-128"/>
            </a:endParaRPr>
          </a:p>
        </p:txBody>
      </p:sp>
      <p:sp>
        <p:nvSpPr>
          <p:cNvPr id="161" name="四角形吹き出し 160"/>
          <p:cNvSpPr/>
          <p:nvPr/>
        </p:nvSpPr>
        <p:spPr>
          <a:xfrm>
            <a:off x="3470890" y="2085885"/>
            <a:ext cx="1576286" cy="238853"/>
          </a:xfrm>
          <a:prstGeom prst="wedgeRectCallout">
            <a:avLst>
              <a:gd name="adj1" fmla="val 59502"/>
              <a:gd name="adj2" fmla="val 3410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日本版ヨーロピアーナ</a:t>
            </a:r>
          </a:p>
        </p:txBody>
      </p:sp>
      <p:sp>
        <p:nvSpPr>
          <p:cNvPr id="162" name="四角形吹き出し 161"/>
          <p:cNvSpPr/>
          <p:nvPr/>
        </p:nvSpPr>
        <p:spPr>
          <a:xfrm>
            <a:off x="5560846" y="1940836"/>
            <a:ext cx="769071" cy="226028"/>
          </a:xfrm>
          <a:prstGeom prst="wedgeRectCallout">
            <a:avLst>
              <a:gd name="adj1" fmla="val 41137"/>
              <a:gd name="adj2" fmla="val 7905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防災情報</a:t>
            </a:r>
          </a:p>
        </p:txBody>
      </p:sp>
      <p:sp>
        <p:nvSpPr>
          <p:cNvPr id="163" name="四角形吹き出し 162"/>
          <p:cNvSpPr/>
          <p:nvPr/>
        </p:nvSpPr>
        <p:spPr>
          <a:xfrm>
            <a:off x="7238526" y="2200219"/>
            <a:ext cx="769071" cy="226028"/>
          </a:xfrm>
          <a:prstGeom prst="wedgeRectCallout">
            <a:avLst>
              <a:gd name="adj1" fmla="val 14715"/>
              <a:gd name="adj2" fmla="val 56583"/>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050" dirty="0">
                <a:latin typeface="Meiryo UI" panose="020B0604030504040204" pitchFamily="50" charset="-128"/>
                <a:ea typeface="Meiryo UI" panose="020B0604030504040204" pitchFamily="50" charset="-128"/>
              </a:rPr>
              <a:t>SINET</a:t>
            </a:r>
            <a:endParaRPr lang="ja-JP" altLang="en-US" sz="1050" dirty="0">
              <a:latin typeface="Meiryo UI" panose="020B0604030504040204" pitchFamily="50" charset="-128"/>
              <a:ea typeface="Meiryo UI" panose="020B0604030504040204" pitchFamily="50" charset="-128"/>
            </a:endParaRPr>
          </a:p>
        </p:txBody>
      </p:sp>
      <p:sp>
        <p:nvSpPr>
          <p:cNvPr id="164" name="四角形吹き出し 163"/>
          <p:cNvSpPr/>
          <p:nvPr/>
        </p:nvSpPr>
        <p:spPr>
          <a:xfrm>
            <a:off x="-1215419" y="2904985"/>
            <a:ext cx="995238" cy="477963"/>
          </a:xfrm>
          <a:prstGeom prst="wedgeRectCallout">
            <a:avLst>
              <a:gd name="adj1" fmla="val -7730"/>
              <a:gd name="adj2" fmla="val 50701"/>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050" dirty="0">
                <a:latin typeface="Meiryo UI" panose="020B0604030504040204" pitchFamily="50" charset="-128"/>
                <a:ea typeface="Meiryo UI" panose="020B0604030504040204" pitchFamily="50" charset="-128"/>
              </a:rPr>
              <a:t>電子展示会</a:t>
            </a:r>
            <a:endParaRPr lang="en-US" altLang="ja-JP" sz="1050" dirty="0">
              <a:latin typeface="Meiryo UI" panose="020B0604030504040204" pitchFamily="50" charset="-128"/>
              <a:ea typeface="Meiryo UI" panose="020B0604030504040204" pitchFamily="50" charset="-128"/>
            </a:endParaRPr>
          </a:p>
          <a:p>
            <a:pPr algn="ctr"/>
            <a:r>
              <a:rPr lang="ja-JP" altLang="en-US" sz="1050" dirty="0">
                <a:latin typeface="Meiryo UI" panose="020B0604030504040204" pitchFamily="50" charset="-128"/>
                <a:ea typeface="Meiryo UI" panose="020B0604030504040204" pitchFamily="50" charset="-128"/>
              </a:rPr>
              <a:t>調査報告書等の</a:t>
            </a:r>
            <a:r>
              <a:rPr lang="ja-JP" altLang="en-US" sz="1050" dirty="0" smtClean="0">
                <a:latin typeface="Meiryo UI" panose="020B0604030504040204" pitchFamily="50" charset="-128"/>
                <a:ea typeface="Meiryo UI" panose="020B0604030504040204" pitchFamily="50" charset="-128"/>
              </a:rPr>
              <a:t>刊行</a:t>
            </a:r>
            <a:endParaRPr lang="ja-JP" altLang="en-US" sz="1050" dirty="0">
              <a:latin typeface="Meiryo UI" panose="020B0604030504040204" pitchFamily="50" charset="-128"/>
              <a:ea typeface="Meiryo UI" panose="020B0604030504040204" pitchFamily="50" charset="-128"/>
            </a:endParaRPr>
          </a:p>
        </p:txBody>
      </p:sp>
      <p:sp>
        <p:nvSpPr>
          <p:cNvPr id="165" name="左矢印 164"/>
          <p:cNvSpPr/>
          <p:nvPr/>
        </p:nvSpPr>
        <p:spPr>
          <a:xfrm rot="5400000">
            <a:off x="3469694" y="5709151"/>
            <a:ext cx="223303" cy="624275"/>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00" dirty="0">
              <a:latin typeface="Meiryo UI" panose="020B0604030504040204" pitchFamily="50" charset="-128"/>
              <a:ea typeface="Meiryo UI" panose="020B0604030504040204" pitchFamily="50" charset="-128"/>
            </a:endParaRPr>
          </a:p>
        </p:txBody>
      </p:sp>
      <p:sp>
        <p:nvSpPr>
          <p:cNvPr id="36" name="横巻き 35"/>
          <p:cNvSpPr/>
          <p:nvPr/>
        </p:nvSpPr>
        <p:spPr>
          <a:xfrm>
            <a:off x="8827338" y="5706444"/>
            <a:ext cx="1770102" cy="652676"/>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100" dirty="0">
                <a:latin typeface="Meiryo UI" panose="020B0604030504040204" pitchFamily="50" charset="-128"/>
                <a:ea typeface="Meiryo UI" panose="020B0604030504040204" pitchFamily="50" charset="-128"/>
              </a:rPr>
              <a:t>知財本部・科学技術イノベーション会議等の連携</a:t>
            </a:r>
          </a:p>
        </p:txBody>
      </p:sp>
      <p:sp>
        <p:nvSpPr>
          <p:cNvPr id="166" name="四角形吹き出し 165"/>
          <p:cNvSpPr/>
          <p:nvPr/>
        </p:nvSpPr>
        <p:spPr>
          <a:xfrm>
            <a:off x="6707518" y="4308823"/>
            <a:ext cx="1047590" cy="261664"/>
          </a:xfrm>
          <a:prstGeom prst="wedgeRectCallout">
            <a:avLst>
              <a:gd name="adj1" fmla="val -56220"/>
              <a:gd name="adj2" fmla="val -4332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050" dirty="0" err="1">
                <a:latin typeface="Meiryo UI" panose="020B0604030504040204" pitchFamily="50" charset="-128"/>
                <a:ea typeface="Meiryo UI" panose="020B0604030504040204" pitchFamily="50" charset="-128"/>
              </a:rPr>
              <a:t>NDLSearch</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API</a:t>
            </a:r>
            <a:endParaRPr lang="ja-JP" altLang="en-US" sz="1050" dirty="0">
              <a:latin typeface="Meiryo UI" panose="020B0604030504040204" pitchFamily="50" charset="-128"/>
              <a:ea typeface="Meiryo UI" panose="020B0604030504040204" pitchFamily="50" charset="-128"/>
            </a:endParaRPr>
          </a:p>
        </p:txBody>
      </p:sp>
      <p:sp>
        <p:nvSpPr>
          <p:cNvPr id="167" name="四角形吹き出し 166"/>
          <p:cNvSpPr/>
          <p:nvPr/>
        </p:nvSpPr>
        <p:spPr>
          <a:xfrm>
            <a:off x="5172770" y="5652936"/>
            <a:ext cx="995238" cy="229611"/>
          </a:xfrm>
          <a:prstGeom prst="wedgeRectCallout">
            <a:avLst>
              <a:gd name="adj1" fmla="val -56220"/>
              <a:gd name="adj2" fmla="val -4332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050" dirty="0">
                <a:latin typeface="Meiryo UI" panose="020B0604030504040204" pitchFamily="50" charset="-128"/>
                <a:ea typeface="Meiryo UI" panose="020B0604030504040204" pitchFamily="50" charset="-128"/>
              </a:rPr>
              <a:t>DA</a:t>
            </a:r>
            <a:r>
              <a:rPr lang="ja-JP" altLang="en-US" sz="1050" dirty="0">
                <a:latin typeface="Meiryo UI" panose="020B0604030504040204" pitchFamily="50" charset="-128"/>
                <a:ea typeface="Meiryo UI" panose="020B0604030504040204" pitchFamily="50" charset="-128"/>
              </a:rPr>
              <a:t>＋ひなぎく</a:t>
            </a:r>
          </a:p>
        </p:txBody>
      </p:sp>
      <p:sp>
        <p:nvSpPr>
          <p:cNvPr id="101" name="正方形/長方形 100"/>
          <p:cNvSpPr/>
          <p:nvPr/>
        </p:nvSpPr>
        <p:spPr>
          <a:xfrm>
            <a:off x="4484159" y="4395608"/>
            <a:ext cx="708847" cy="261610"/>
          </a:xfrm>
          <a:prstGeom prst="rect">
            <a:avLst/>
          </a:prstGeom>
        </p:spPr>
        <p:txBody>
          <a:bodyPr wrap="none">
            <a:spAutoFit/>
          </a:bodyPr>
          <a:lstStyle/>
          <a:p>
            <a:pPr algn="ctr"/>
            <a:r>
              <a:rPr lang="ja-JP" altLang="en-US" sz="1100" dirty="0">
                <a:latin typeface="Meiryo UI" panose="020B0604030504040204" pitchFamily="50" charset="-128"/>
                <a:ea typeface="Meiryo UI" panose="020B0604030504040204" pitchFamily="50" charset="-128"/>
              </a:rPr>
              <a:t>メタデータ</a:t>
            </a:r>
            <a:endParaRPr lang="en-US" altLang="ja-JP" sz="11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6172256" y="3786187"/>
            <a:ext cx="576064" cy="646331"/>
          </a:xfrm>
          <a:prstGeom prst="rect">
            <a:avLst/>
          </a:prstGeom>
          <a:noFill/>
        </p:spPr>
        <p:txBody>
          <a:bodyPr wrap="square" rtlCol="0">
            <a:spAutoFit/>
          </a:bodyPr>
          <a:lstStyle/>
          <a:p>
            <a:r>
              <a:rPr lang="en-US" altLang="ja-JP" dirty="0">
                <a:solidFill>
                  <a:schemeClr val="bg1"/>
                </a:solidFill>
                <a:latin typeface="Meiryo UI" panose="020B0604030504040204" pitchFamily="50" charset="-128"/>
                <a:ea typeface="Meiryo UI" panose="020B0604030504040204" pitchFamily="50" charset="-128"/>
              </a:rPr>
              <a:t>NDL</a:t>
            </a:r>
            <a:endParaRPr lang="ja-JP" altLang="en-US" dirty="0">
              <a:solidFill>
                <a:schemeClr val="bg1"/>
              </a:solidFill>
              <a:latin typeface="Meiryo UI" panose="020B0604030504040204" pitchFamily="50" charset="-128"/>
              <a:ea typeface="Meiryo UI" panose="020B0604030504040204" pitchFamily="50" charset="-128"/>
            </a:endParaRPr>
          </a:p>
        </p:txBody>
      </p:sp>
      <p:grpSp>
        <p:nvGrpSpPr>
          <p:cNvPr id="102" name="グループ化 101"/>
          <p:cNvGrpSpPr/>
          <p:nvPr/>
        </p:nvGrpSpPr>
        <p:grpSpPr>
          <a:xfrm>
            <a:off x="2403118" y="4567355"/>
            <a:ext cx="1244782" cy="808062"/>
            <a:chOff x="-2000686" y="5633924"/>
            <a:chExt cx="1244782" cy="808062"/>
          </a:xfrm>
        </p:grpSpPr>
        <p:sp>
          <p:nvSpPr>
            <p:cNvPr id="106" name="角丸四角形 105"/>
            <p:cNvSpPr/>
            <p:nvPr/>
          </p:nvSpPr>
          <p:spPr>
            <a:xfrm>
              <a:off x="-2000686" y="5633924"/>
              <a:ext cx="1122836" cy="808062"/>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07" name="円/楕円 106"/>
            <p:cNvSpPr/>
            <p:nvPr/>
          </p:nvSpPr>
          <p:spPr>
            <a:xfrm>
              <a:off x="-1704323" y="5633924"/>
              <a:ext cx="404558" cy="3428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8" name="テキスト ボックス 107"/>
            <p:cNvSpPr txBox="1"/>
            <p:nvPr/>
          </p:nvSpPr>
          <p:spPr>
            <a:xfrm>
              <a:off x="-1725823" y="5704312"/>
              <a:ext cx="466794" cy="261610"/>
            </a:xfrm>
            <a:prstGeom prst="rect">
              <a:avLst/>
            </a:prstGeom>
            <a:noFill/>
          </p:spPr>
          <p:txBody>
            <a:bodyPr wrap="none" rtlCol="0">
              <a:spAutoFit/>
            </a:bodyPr>
            <a:lstStyle/>
            <a:p>
              <a:r>
                <a:rPr lang="ja-JP" altLang="en-US" sz="1100" dirty="0">
                  <a:solidFill>
                    <a:schemeClr val="bg1"/>
                  </a:solidFill>
                  <a:latin typeface="Meiryo UI" panose="020B0604030504040204" pitchFamily="50" charset="-128"/>
                  <a:ea typeface="Meiryo UI" panose="020B0604030504040204" pitchFamily="50" charset="-128"/>
                </a:rPr>
                <a:t>拠点</a:t>
              </a:r>
            </a:p>
          </p:txBody>
        </p:sp>
        <p:sp>
          <p:nvSpPr>
            <p:cNvPr id="109" name="円/楕円 108"/>
            <p:cNvSpPr/>
            <p:nvPr/>
          </p:nvSpPr>
          <p:spPr>
            <a:xfrm>
              <a:off x="-1950368" y="6125350"/>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0" name="直線矢印コネクタ 109"/>
            <p:cNvCxnSpPr>
              <a:endCxn id="109" idx="7"/>
            </p:cNvCxnSpPr>
            <p:nvPr/>
          </p:nvCxnSpPr>
          <p:spPr>
            <a:xfrm flipH="1">
              <a:off x="-1746955" y="5908885"/>
              <a:ext cx="111190" cy="252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円/楕円 110"/>
            <p:cNvSpPr/>
            <p:nvPr/>
          </p:nvSpPr>
          <p:spPr>
            <a:xfrm>
              <a:off x="-1582389"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2" name="直線矢印コネクタ 111"/>
            <p:cNvCxnSpPr>
              <a:stCxn id="108" idx="2"/>
              <a:endCxn id="111" idx="0"/>
            </p:cNvCxnSpPr>
            <p:nvPr/>
          </p:nvCxnSpPr>
          <p:spPr>
            <a:xfrm>
              <a:off x="-1492426" y="5965922"/>
              <a:ext cx="29194" cy="1512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円/楕円 112"/>
            <p:cNvSpPr/>
            <p:nvPr/>
          </p:nvSpPr>
          <p:spPr>
            <a:xfrm>
              <a:off x="-1225786" y="6117191"/>
              <a:ext cx="238313" cy="24538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cxnSp>
          <p:nvCxnSpPr>
            <p:cNvPr id="114" name="直線矢印コネクタ 113"/>
            <p:cNvCxnSpPr>
              <a:stCxn id="107" idx="5"/>
              <a:endCxn id="113" idx="0"/>
            </p:cNvCxnSpPr>
            <p:nvPr/>
          </p:nvCxnSpPr>
          <p:spPr>
            <a:xfrm>
              <a:off x="-1359011" y="5926607"/>
              <a:ext cx="252382" cy="190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1376703" y="5704312"/>
              <a:ext cx="620799" cy="261610"/>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rPr>
                <a:t>業種毎</a:t>
              </a:r>
              <a:endParaRPr lang="ja-JP" altLang="en-US" sz="1100" dirty="0">
                <a:solidFill>
                  <a:schemeClr val="bg1"/>
                </a:solidFill>
                <a:latin typeface="Meiryo UI" panose="020B0604030504040204" pitchFamily="50" charset="-128"/>
                <a:ea typeface="Meiryo UI" panose="020B0604030504040204" pitchFamily="50" charset="-128"/>
              </a:endParaRPr>
            </a:p>
          </p:txBody>
        </p:sp>
      </p:grpSp>
      <p:sp>
        <p:nvSpPr>
          <p:cNvPr id="116" name="AutoShape 8"/>
          <p:cNvSpPr>
            <a:spLocks noChangeArrowheads="1"/>
          </p:cNvSpPr>
          <p:nvPr/>
        </p:nvSpPr>
        <p:spPr bwMode="auto">
          <a:xfrm>
            <a:off x="8137851" y="5457536"/>
            <a:ext cx="880828" cy="281814"/>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権利処理</a:t>
            </a:r>
            <a:endParaRPr lang="en-US" altLang="ja-JP" sz="1200" dirty="0">
              <a:latin typeface="Meiryo UI" panose="020B0604030504040204" pitchFamily="50" charset="-128"/>
              <a:ea typeface="Meiryo UI" panose="020B0604030504040204" pitchFamily="50" charset="-128"/>
            </a:endParaRPr>
          </a:p>
        </p:txBody>
      </p:sp>
      <p:sp>
        <p:nvSpPr>
          <p:cNvPr id="117" name="AutoShape 8"/>
          <p:cNvSpPr>
            <a:spLocks noChangeArrowheads="1"/>
          </p:cNvSpPr>
          <p:nvPr/>
        </p:nvSpPr>
        <p:spPr bwMode="auto">
          <a:xfrm>
            <a:off x="8089040" y="2458677"/>
            <a:ext cx="880828" cy="281814"/>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実施調整</a:t>
            </a:r>
            <a:endParaRPr lang="en-US" altLang="ja-JP" sz="1200" dirty="0">
              <a:latin typeface="Meiryo UI" panose="020B0604030504040204" pitchFamily="50" charset="-128"/>
              <a:ea typeface="Meiryo UI" panose="020B0604030504040204" pitchFamily="50" charset="-128"/>
            </a:endParaRPr>
          </a:p>
        </p:txBody>
      </p:sp>
      <p:sp>
        <p:nvSpPr>
          <p:cNvPr id="9" name="左右矢印 8"/>
          <p:cNvSpPr/>
          <p:nvPr/>
        </p:nvSpPr>
        <p:spPr>
          <a:xfrm>
            <a:off x="4577797" y="4588256"/>
            <a:ext cx="563047" cy="284881"/>
          </a:xfrm>
          <a:prstGeom prst="leftRightArrow">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18" name="AutoShape 8"/>
          <p:cNvSpPr>
            <a:spLocks noChangeArrowheads="1"/>
          </p:cNvSpPr>
          <p:nvPr/>
        </p:nvSpPr>
        <p:spPr bwMode="auto">
          <a:xfrm>
            <a:off x="1847528" y="5373216"/>
            <a:ext cx="373970" cy="427646"/>
          </a:xfrm>
          <a:prstGeom prst="roundRect">
            <a:avLst>
              <a:gd name="adj" fmla="val 25048"/>
            </a:avLst>
          </a:prstGeom>
          <a:noFill/>
          <a:ln>
            <a:headEnd/>
            <a:tailEnd/>
          </a:ln>
        </p:spPr>
        <p:style>
          <a:lnRef idx="2">
            <a:schemeClr val="accent2"/>
          </a:lnRef>
          <a:fillRef idx="1">
            <a:schemeClr val="lt1"/>
          </a:fillRef>
          <a:effectRef idx="0">
            <a:schemeClr val="accent2"/>
          </a:effectRef>
          <a:fontRef idx="minor">
            <a:schemeClr val="dk1"/>
          </a:fontRef>
        </p:style>
        <p:txBody>
          <a:bodyPr wrap="none" anchor="t">
            <a:normAutofit fontScale="92500"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出版社</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販売者</a:t>
            </a:r>
            <a:endParaRPr lang="en-US" altLang="ja-JP" sz="1100" dirty="0">
              <a:latin typeface="Meiryo UI" panose="020B0604030504040204" pitchFamily="50" charset="-128"/>
              <a:ea typeface="Meiryo UI" panose="020B0604030504040204" pitchFamily="50" charset="-128"/>
            </a:endParaRPr>
          </a:p>
        </p:txBody>
      </p:sp>
      <p:sp>
        <p:nvSpPr>
          <p:cNvPr id="119" name="AutoShape 8"/>
          <p:cNvSpPr>
            <a:spLocks noChangeArrowheads="1"/>
          </p:cNvSpPr>
          <p:nvPr/>
        </p:nvSpPr>
        <p:spPr bwMode="auto">
          <a:xfrm>
            <a:off x="1773949" y="3080362"/>
            <a:ext cx="1166843" cy="552221"/>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電子展示会</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刊行物（</a:t>
            </a:r>
            <a:r>
              <a:rPr lang="en-US" altLang="ja-JP" sz="1200" dirty="0">
                <a:latin typeface="Meiryo UI" panose="020B0604030504040204" pitchFamily="50" charset="-128"/>
                <a:ea typeface="Meiryo UI" panose="020B0604030504040204" pitchFamily="50" charset="-128"/>
              </a:rPr>
              <a:t>NDL</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8956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8"/>
            <a:ext cx="1256030" cy="6823391"/>
          </a:xfrm>
        </p:spPr>
        <p:txBody>
          <a:bodyPr vert="eaVert">
            <a:normAutofit fontScale="90000"/>
          </a:bodyPr>
          <a:lstStyle/>
          <a:p>
            <a:r>
              <a:rPr lang="ja-JP" altLang="en-US" dirty="0"/>
              <a:t>☆</a:t>
            </a:r>
            <a:r>
              <a:rPr kumimoji="1" lang="ja-JP" altLang="en-US" dirty="0" smtClean="0"/>
              <a:t>国の文化資源のアーカイブのイメージ</a:t>
            </a:r>
            <a:endParaRPr kumimoji="1" lang="ja-JP" altLang="en-US" dirty="0"/>
          </a:p>
        </p:txBody>
      </p:sp>
      <p:pic>
        <p:nvPicPr>
          <p:cNvPr id="3" name="図 2"/>
          <p:cNvPicPr>
            <a:picLocks noChangeAspect="1"/>
          </p:cNvPicPr>
          <p:nvPr/>
        </p:nvPicPr>
        <p:blipFill>
          <a:blip r:embed="rId3"/>
          <a:stretch>
            <a:fillRect/>
          </a:stretch>
        </p:blipFill>
        <p:spPr>
          <a:xfrm>
            <a:off x="1337310" y="0"/>
            <a:ext cx="10773410" cy="6857999"/>
          </a:xfrm>
          <a:prstGeom prst="rect">
            <a:avLst/>
          </a:prstGeom>
        </p:spPr>
      </p:pic>
      <p:sp>
        <p:nvSpPr>
          <p:cNvPr id="4" name="円/楕円 3"/>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9454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524000" y="0"/>
            <a:ext cx="9144000" cy="928670"/>
          </a:xfrm>
        </p:spPr>
        <p:txBody>
          <a:bodyPr>
            <a:noAutofit/>
          </a:bodyPr>
          <a:lstStyle/>
          <a:p>
            <a:r>
              <a:rPr lang="ja-JP" altLang="en-US" sz="3200" dirty="0"/>
              <a:t>ナショナル・アーカイブの検討に当たっての考察</a:t>
            </a:r>
          </a:p>
        </p:txBody>
      </p:sp>
      <p:sp>
        <p:nvSpPr>
          <p:cNvPr id="6" name="コンテンツ プレースホルダー 5"/>
          <p:cNvSpPr>
            <a:spLocks noGrp="1"/>
          </p:cNvSpPr>
          <p:nvPr>
            <p:ph sz="half" idx="1"/>
          </p:nvPr>
        </p:nvSpPr>
        <p:spPr>
          <a:xfrm>
            <a:off x="1847528" y="2984108"/>
            <a:ext cx="4038600" cy="2332092"/>
          </a:xfrm>
          <a:ln>
            <a:solidFill>
              <a:srgbClr val="00B0F0"/>
            </a:solidFill>
          </a:ln>
        </p:spPr>
        <p:txBody>
          <a:bodyPr>
            <a:normAutofit fontScale="70000" lnSpcReduction="20000"/>
          </a:bodyPr>
          <a:lstStyle/>
          <a:p>
            <a:pPr>
              <a:lnSpc>
                <a:spcPct val="120000"/>
              </a:lnSpc>
            </a:pPr>
            <a:r>
              <a:rPr lang="ja-JP" altLang="en-US" dirty="0" smtClean="0"/>
              <a:t>国としてのアーカイブ構築</a:t>
            </a:r>
            <a:endParaRPr lang="en-US" altLang="ja-JP" dirty="0" smtClean="0"/>
          </a:p>
          <a:p>
            <a:pPr lvl="1"/>
            <a:r>
              <a:rPr lang="ja-JP" altLang="ja-JP" dirty="0"/>
              <a:t>縦割り行政の分野単位でなく、国全体のアーカイブとして大きな器の中で、各種アーカイブは分野の１つとして、全体で整合性を持って、効率的、効果的に進める</a:t>
            </a:r>
            <a:r>
              <a:rPr lang="ja-JP" altLang="ja-JP" dirty="0" smtClean="0"/>
              <a:t>べき</a:t>
            </a:r>
            <a:endParaRPr lang="en-US" altLang="ja-JP" dirty="0" smtClean="0"/>
          </a:p>
          <a:p>
            <a:pPr lvl="1"/>
            <a:r>
              <a:rPr lang="ja-JP" altLang="ja-JP" dirty="0"/>
              <a:t>各分野の分散アーカイブを相互補完しあう形でネットワークを形成。分野を越えて、情報同志を関連付けて知識インフラとして利用できるよう</a:t>
            </a:r>
            <a:r>
              <a:rPr lang="ja-JP" altLang="ja-JP" dirty="0" smtClean="0"/>
              <a:t>に</a:t>
            </a:r>
            <a:r>
              <a:rPr lang="ja-JP" altLang="en-US" dirty="0" smtClean="0"/>
              <a:t>。</a:t>
            </a:r>
            <a:endParaRPr lang="en-US" altLang="ja-JP" dirty="0" smtClean="0"/>
          </a:p>
        </p:txBody>
      </p:sp>
      <p:sp>
        <p:nvSpPr>
          <p:cNvPr id="4" name="スライド番号プレースホルダー 3"/>
          <p:cNvSpPr>
            <a:spLocks noGrp="1"/>
          </p:cNvSpPr>
          <p:nvPr>
            <p:ph type="sldNum" sz="quarter" idx="12"/>
          </p:nvPr>
        </p:nvSpPr>
        <p:spPr>
          <a:xfrm>
            <a:off x="8534400" y="6448252"/>
            <a:ext cx="2133600" cy="365125"/>
          </a:xfrm>
        </p:spPr>
        <p:txBody>
          <a:bodyPr/>
          <a:lstStyle/>
          <a:p>
            <a:fld id="{042AED99-7FB4-404E-8A97-64753DCE42EC}" type="slidenum">
              <a:rPr kumimoji="0" lang="en-US" sz="2500">
                <a:solidFill>
                  <a:schemeClr val="tx1"/>
                </a:solidFill>
              </a:rPr>
              <a:pPr/>
              <a:t>26</a:t>
            </a:fld>
            <a:endParaRPr kumimoji="0" lang="en-US" sz="2500" dirty="0">
              <a:solidFill>
                <a:schemeClr val="tx1"/>
              </a:solidFill>
            </a:endParaRPr>
          </a:p>
        </p:txBody>
      </p:sp>
      <p:sp>
        <p:nvSpPr>
          <p:cNvPr id="9" name="角丸四角形 8"/>
          <p:cNvSpPr/>
          <p:nvPr/>
        </p:nvSpPr>
        <p:spPr>
          <a:xfrm>
            <a:off x="2195705" y="856328"/>
            <a:ext cx="7704856" cy="9162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rPr>
              <a:t>「社会・経済的な価値を創出」を目指して、様々な分野のあらゆる記録を情報として集約、相互に関連付けて知識化し、将来にわたって利用を保証。</a:t>
            </a:r>
            <a:endParaRPr lang="en-US" altLang="ja-JP" sz="1600" dirty="0">
              <a:latin typeface="Meiryo UI" panose="020B0604030504040204" pitchFamily="50" charset="-128"/>
              <a:ea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rPr>
              <a:t>「新たな知識の創造と還流」の仕組みを構築する</a:t>
            </a:r>
          </a:p>
        </p:txBody>
      </p:sp>
      <p:sp>
        <p:nvSpPr>
          <p:cNvPr id="11" name="コンテンツ プレースホルダー 7"/>
          <p:cNvSpPr txBox="1">
            <a:spLocks/>
          </p:cNvSpPr>
          <p:nvPr/>
        </p:nvSpPr>
        <p:spPr>
          <a:xfrm>
            <a:off x="1847528" y="5420088"/>
            <a:ext cx="4038600" cy="948124"/>
          </a:xfrm>
          <a:prstGeom prst="rect">
            <a:avLst/>
          </a:prstGeom>
          <a:ln>
            <a:solidFill>
              <a:srgbClr val="00B0F0"/>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a:lnSpc>
                <a:spcPct val="120000"/>
              </a:lnSpc>
            </a:pPr>
            <a:r>
              <a:rPr lang="ja-JP" altLang="en-US" dirty="0">
                <a:latin typeface="Meiryo UI" panose="020B0604030504040204" pitchFamily="50" charset="-128"/>
                <a:ea typeface="Meiryo UI" panose="020B0604030504040204" pitchFamily="50" charset="-128"/>
              </a:rPr>
              <a:t>利用目的毎のポータルの提供</a:t>
            </a:r>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分野毎に多様な利用者ニーズにあったポータルを利用できるように</a:t>
            </a:r>
          </a:p>
        </p:txBody>
      </p:sp>
      <p:sp>
        <p:nvSpPr>
          <p:cNvPr id="12" name="コンテンツ プレースホルダー 7"/>
          <p:cNvSpPr txBox="1">
            <a:spLocks/>
          </p:cNvSpPr>
          <p:nvPr/>
        </p:nvSpPr>
        <p:spPr>
          <a:xfrm>
            <a:off x="6139475" y="5413930"/>
            <a:ext cx="4065062" cy="948123"/>
          </a:xfrm>
          <a:prstGeom prst="rect">
            <a:avLst/>
          </a:prstGeom>
          <a:ln>
            <a:solidFill>
              <a:srgbClr val="00B0F0"/>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法的課題の解決</a:t>
            </a:r>
            <a:endParaRPr lang="en-US" altLang="ja-JP" sz="1800" dirty="0">
              <a:latin typeface="Meiryo UI" panose="020B0604030504040204" pitchFamily="50" charset="-128"/>
              <a:ea typeface="Meiryo UI" panose="020B0604030504040204" pitchFamily="50" charset="-128"/>
            </a:endParaRPr>
          </a:p>
          <a:p>
            <a:pPr lvl="1"/>
            <a:r>
              <a:rPr lang="ja-JP" altLang="en-US" sz="1500" dirty="0">
                <a:latin typeface="Meiryo UI" panose="020B0604030504040204" pitchFamily="50" charset="-128"/>
                <a:ea typeface="Meiryo UI" panose="020B0604030504040204" pitchFamily="50" charset="-128"/>
              </a:rPr>
              <a:t>デジタル化・収集・提供に関連する制度的制約</a:t>
            </a:r>
            <a:endParaRPr lang="en-US" altLang="ja-JP" sz="1500" dirty="0">
              <a:latin typeface="Meiryo UI" panose="020B0604030504040204" pitchFamily="50" charset="-128"/>
              <a:ea typeface="Meiryo UI" panose="020B0604030504040204" pitchFamily="50" charset="-128"/>
            </a:endParaRPr>
          </a:p>
        </p:txBody>
      </p:sp>
      <p:sp>
        <p:nvSpPr>
          <p:cNvPr id="13" name="コンテンツ プレースホルダー 7"/>
          <p:cNvSpPr txBox="1">
            <a:spLocks/>
          </p:cNvSpPr>
          <p:nvPr/>
        </p:nvSpPr>
        <p:spPr>
          <a:xfrm>
            <a:off x="3092742" y="1953760"/>
            <a:ext cx="5586772" cy="765258"/>
          </a:xfrm>
          <a:prstGeom prst="rect">
            <a:avLst/>
          </a:prstGeom>
          <a:ln>
            <a:solidFill>
              <a:srgbClr val="FF0000"/>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利用者、権利保持者の双方の利益になるように</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世界規模でのアーカイブ構築の一翼を担う</a:t>
            </a:r>
          </a:p>
        </p:txBody>
      </p:sp>
      <p:sp>
        <p:nvSpPr>
          <p:cNvPr id="14" name="コンテンツ プレースホルダー 7"/>
          <p:cNvSpPr txBox="1">
            <a:spLocks/>
          </p:cNvSpPr>
          <p:nvPr/>
        </p:nvSpPr>
        <p:spPr>
          <a:xfrm>
            <a:off x="6139475" y="2984109"/>
            <a:ext cx="4065062" cy="2332091"/>
          </a:xfrm>
          <a:prstGeom prst="rect">
            <a:avLst/>
          </a:prstGeom>
          <a:ln>
            <a:solidFill>
              <a:srgbClr val="00B0F0"/>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a:lnSpc>
                <a:spcPct val="120000"/>
              </a:lnSpc>
            </a:pPr>
            <a:r>
              <a:rPr lang="ja-JP" altLang="en-US" sz="2100" dirty="0">
                <a:latin typeface="Meiryo UI" panose="020B0604030504040204" pitchFamily="50" charset="-128"/>
                <a:ea typeface="Meiryo UI" panose="020B0604030504040204" pitchFamily="50" charset="-128"/>
              </a:rPr>
              <a:t>サービスの高度化</a:t>
            </a:r>
            <a:endParaRPr lang="en-US" altLang="ja-JP" sz="2100" dirty="0">
              <a:latin typeface="Meiryo UI" panose="020B0604030504040204" pitchFamily="50" charset="-128"/>
              <a:ea typeface="Meiryo UI" panose="020B0604030504040204" pitchFamily="50" charset="-128"/>
            </a:endParaRPr>
          </a:p>
          <a:p>
            <a:pPr lvl="1"/>
            <a:r>
              <a:rPr lang="ja-JP" altLang="en-US" sz="1800" dirty="0">
                <a:latin typeface="Meiryo UI" panose="020B0604030504040204" pitchFamily="50" charset="-128"/>
                <a:ea typeface="Meiryo UI" panose="020B0604030504040204" pitchFamily="50" charset="-128"/>
              </a:rPr>
              <a:t>デジタル化・収集・組織化・知識化・保存・提供の各フェーズの高度化に資する研究開発の促進と成果の活用</a:t>
            </a:r>
            <a:endParaRPr lang="en-US" altLang="ja-JP" sz="1800" dirty="0">
              <a:latin typeface="Meiryo UI" panose="020B0604030504040204" pitchFamily="50" charset="-128"/>
              <a:ea typeface="Meiryo UI" panose="020B0604030504040204" pitchFamily="50" charset="-128"/>
            </a:endParaRPr>
          </a:p>
          <a:p>
            <a:pPr lvl="1"/>
            <a:r>
              <a:rPr lang="ja-JP" altLang="en-US" sz="1800" dirty="0">
                <a:latin typeface="Meiryo UI" panose="020B0604030504040204" pitchFamily="50" charset="-128"/>
                <a:ea typeface="Meiryo UI" panose="020B0604030504040204" pitchFamily="50" charset="-128"/>
              </a:rPr>
              <a:t>システムエンジニア、デジタルアーキビスト、プリザベーションキュレーター、アーカイブとユーザを繋ぐコーディネータ等の人材の確保・育成</a:t>
            </a:r>
            <a:endParaRPr lang="en-US" altLang="ja-JP" sz="1800" dirty="0">
              <a:latin typeface="Meiryo UI" panose="020B0604030504040204" pitchFamily="50" charset="-128"/>
              <a:ea typeface="Meiryo UI" panose="020B0604030504040204" pitchFamily="50" charset="-128"/>
            </a:endParaRPr>
          </a:p>
        </p:txBody>
      </p:sp>
      <p:sp>
        <p:nvSpPr>
          <p:cNvPr id="15" name="横巻き 14"/>
          <p:cNvSpPr/>
          <p:nvPr/>
        </p:nvSpPr>
        <p:spPr>
          <a:xfrm>
            <a:off x="10045858" y="164093"/>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2014</a:t>
            </a:r>
            <a:r>
              <a:rPr lang="ja-JP" altLang="en-US" sz="1100" b="1" dirty="0">
                <a:solidFill>
                  <a:srgbClr val="FF0000"/>
                </a:solidFill>
                <a:latin typeface="Meiryo UI" panose="020B0604030504040204" pitchFamily="50" charset="-128"/>
                <a:ea typeface="Meiryo UI" panose="020B0604030504040204" pitchFamily="50" charset="-128"/>
              </a:rPr>
              <a:t>年</a:t>
            </a:r>
            <a:r>
              <a:rPr lang="en-US" altLang="ja-JP" sz="1100" b="1" dirty="0">
                <a:solidFill>
                  <a:srgbClr val="FF0000"/>
                </a:solidFill>
                <a:latin typeface="Meiryo UI" panose="020B0604030504040204" pitchFamily="50" charset="-128"/>
                <a:ea typeface="Meiryo UI" panose="020B0604030504040204" pitchFamily="50" charset="-128"/>
              </a:rPr>
              <a:t>6</a:t>
            </a:r>
            <a:r>
              <a:rPr lang="ja-JP" altLang="en-US" sz="1100" b="1" dirty="0">
                <a:solidFill>
                  <a:srgbClr val="FF0000"/>
                </a:solidFill>
                <a:latin typeface="Meiryo UI" panose="020B0604030504040204" pitchFamily="50" charset="-128"/>
                <a:ea typeface="Meiryo UI" panose="020B0604030504040204" pitchFamily="50" charset="-128"/>
              </a:rPr>
              <a:t>月</a:t>
            </a:r>
            <a:r>
              <a:rPr lang="en-US" altLang="ja-JP" sz="1100" b="1" dirty="0">
                <a:solidFill>
                  <a:srgbClr val="FF0000"/>
                </a:solidFill>
                <a:latin typeface="Meiryo UI" panose="020B0604030504040204" pitchFamily="50" charset="-128"/>
                <a:ea typeface="Meiryo UI" panose="020B0604030504040204" pitchFamily="50" charset="-128"/>
              </a:rPr>
              <a:t>3</a:t>
            </a:r>
            <a:r>
              <a:rPr lang="ja-JP" altLang="en-US" sz="1100" b="1" dirty="0">
                <a:solidFill>
                  <a:srgbClr val="FF0000"/>
                </a:solidFill>
                <a:latin typeface="Meiryo UI" panose="020B0604030504040204" pitchFamily="50" charset="-128"/>
                <a:ea typeface="Meiryo UI" panose="020B0604030504040204" pitchFamily="50" charset="-128"/>
              </a:rPr>
              <a:t>日</a:t>
            </a:r>
            <a:endParaRPr lang="en-US" altLang="ja-JP" sz="1100" b="1" dirty="0">
              <a:solidFill>
                <a:srgbClr val="FF0000"/>
              </a:solidFill>
              <a:latin typeface="Meiryo UI" panose="020B0604030504040204" pitchFamily="50" charset="-128"/>
              <a:ea typeface="Meiryo UI" panose="020B0604030504040204" pitchFamily="50" charset="-128"/>
            </a:endParaRPr>
          </a:p>
          <a:p>
            <a:pPr algn="ctr"/>
            <a:r>
              <a:rPr lang="ja-JP" altLang="en-US" sz="1100" b="1" dirty="0">
                <a:solidFill>
                  <a:srgbClr val="FF0000"/>
                </a:solidFill>
                <a:latin typeface="Meiryo UI" panose="020B0604030504040204" pitchFamily="50" charset="-128"/>
                <a:ea typeface="Meiryo UI" panose="020B0604030504040204" pitchFamily="50" charset="-128"/>
              </a:rPr>
              <a:t>文化庁有識者会議</a:t>
            </a:r>
          </a:p>
        </p:txBody>
      </p:sp>
    </p:spTree>
    <p:extLst>
      <p:ext uri="{BB962C8B-B14F-4D97-AF65-F5344CB8AC3E}">
        <p14:creationId xmlns:p14="http://schemas.microsoft.com/office/powerpoint/2010/main" val="557127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☆ナショナルアーカイブ</a:t>
            </a:r>
            <a:r>
              <a:rPr lang="ja-JP" altLang="en-US" dirty="0" smtClean="0"/>
              <a:t>の各基盤の概念</a:t>
            </a:r>
            <a:endParaRPr kumimoji="1" lang="ja-JP" altLang="en-US" dirty="0"/>
          </a:p>
        </p:txBody>
      </p:sp>
      <p:sp>
        <p:nvSpPr>
          <p:cNvPr id="3" name="フッター プレースホルダー 2"/>
          <p:cNvSpPr>
            <a:spLocks noGrp="1"/>
          </p:cNvSpPr>
          <p:nvPr>
            <p:ph type="ftr" sz="quarter" idx="11"/>
          </p:nvPr>
        </p:nvSpPr>
        <p:spPr/>
        <p:txBody>
          <a:bodyPr/>
          <a:lstStyle/>
          <a:p>
            <a:pP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3C3BFEE1-B11D-4F33-BE4E-1752C7FA7201}" type="slidenum">
              <a:rPr lang="ja-JP" altLang="en-US" smtClean="0"/>
              <a:pPr>
                <a:defRPr/>
              </a:pPr>
              <a:t>27</a:t>
            </a:fld>
            <a:endParaRPr lang="ja-JP" altLang="en-US"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7720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792480"/>
          </a:xfrm>
        </p:spPr>
        <p:txBody>
          <a:bodyPr/>
          <a:lstStyle/>
          <a:p>
            <a:r>
              <a:rPr lang="ja-JP" altLang="en-US" dirty="0" smtClean="0"/>
              <a:t>恒久的保存基盤とは？</a:t>
            </a:r>
            <a:endParaRPr kumimoji="1" lang="ja-JP" altLang="en-US" dirty="0"/>
          </a:p>
        </p:txBody>
      </p:sp>
      <p:sp>
        <p:nvSpPr>
          <p:cNvPr id="4" name="コンテンツ プレースホルダー 3"/>
          <p:cNvSpPr>
            <a:spLocks noGrp="1"/>
          </p:cNvSpPr>
          <p:nvPr>
            <p:ph sz="half" idx="1"/>
          </p:nvPr>
        </p:nvSpPr>
        <p:spPr>
          <a:xfrm>
            <a:off x="308225" y="1273996"/>
            <a:ext cx="5711575" cy="5584004"/>
          </a:xfrm>
        </p:spPr>
        <p:txBody>
          <a:bodyPr>
            <a:normAutofit fontScale="70000" lnSpcReduction="20000"/>
          </a:bodyPr>
          <a:lstStyle/>
          <a:p>
            <a:r>
              <a:rPr kumimoji="1" lang="ja-JP" altLang="en-US" dirty="0" smtClean="0"/>
              <a:t>従来からの「知識インフラ構築」の概念に相当するもの</a:t>
            </a:r>
            <a:endParaRPr kumimoji="1" lang="en-US" altLang="ja-JP" dirty="0" smtClean="0"/>
          </a:p>
          <a:p>
            <a:pPr lvl="1"/>
            <a:r>
              <a:rPr lang="ja-JP" altLang="en-US" dirty="0"/>
              <a:t>体現形の種別、所蔵場所を問わず分野横断的な</a:t>
            </a:r>
            <a:r>
              <a:rPr lang="ja-JP" altLang="en-US" dirty="0" smtClean="0"/>
              <a:t>コンテンツを組み合わせてりようできるように</a:t>
            </a:r>
            <a:endParaRPr lang="en-US" altLang="ja-JP" dirty="0"/>
          </a:p>
          <a:p>
            <a:pPr lvl="1"/>
            <a:r>
              <a:rPr lang="ja-JP" altLang="en-US" dirty="0" smtClean="0"/>
              <a:t>知の創造のための素材としての情報及び新たに想像された情報の永久保存</a:t>
            </a:r>
            <a:endParaRPr kumimoji="1" lang="en-US" altLang="ja-JP" dirty="0" smtClean="0"/>
          </a:p>
          <a:p>
            <a:r>
              <a:rPr lang="ja-JP" altLang="en-US" dirty="0" smtClean="0"/>
              <a:t>デジタル化／収集</a:t>
            </a:r>
            <a:r>
              <a:rPr lang="ja-JP" altLang="en-US" dirty="0"/>
              <a:t>／</a:t>
            </a:r>
            <a:r>
              <a:rPr lang="ja-JP" altLang="en-US" dirty="0" smtClean="0"/>
              <a:t>組織化・知識化／保存</a:t>
            </a:r>
            <a:r>
              <a:rPr lang="ja-JP" altLang="en-US" dirty="0"/>
              <a:t>／</a:t>
            </a:r>
            <a:r>
              <a:rPr lang="ja-JP" altLang="en-US" dirty="0" smtClean="0"/>
              <a:t>汎用検索・ナビゲーション</a:t>
            </a:r>
            <a:endParaRPr lang="en-US" altLang="ja-JP" dirty="0" smtClean="0"/>
          </a:p>
          <a:p>
            <a:pPr lvl="1"/>
            <a:r>
              <a:rPr lang="ja-JP" altLang="en-US" dirty="0"/>
              <a:t>仕組</a:t>
            </a:r>
            <a:r>
              <a:rPr lang="ja-JP" altLang="en-US" dirty="0" smtClean="0"/>
              <a:t>みは、</a:t>
            </a:r>
            <a:r>
              <a:rPr lang="en-US" altLang="ja-JP" dirty="0" smtClean="0"/>
              <a:t>OAIS</a:t>
            </a:r>
            <a:r>
              <a:rPr lang="ja-JP" altLang="en-US" dirty="0" smtClean="0"/>
              <a:t>フレームワークに準拠</a:t>
            </a:r>
            <a:endParaRPr lang="en-US" altLang="ja-JP" dirty="0" smtClean="0"/>
          </a:p>
          <a:p>
            <a:r>
              <a:rPr lang="ja-JP" altLang="en-US" dirty="0" smtClean="0"/>
              <a:t>デジタル化</a:t>
            </a:r>
            <a:endParaRPr lang="en-US" altLang="ja-JP" dirty="0" smtClean="0"/>
          </a:p>
          <a:p>
            <a:pPr lvl="1"/>
            <a:r>
              <a:rPr lang="ja-JP" altLang="en-US" dirty="0" smtClean="0"/>
              <a:t>紙資料のイメージ画像化は「媒体変換」に相当</a:t>
            </a:r>
            <a:endParaRPr lang="en-US" altLang="ja-JP" dirty="0" smtClean="0"/>
          </a:p>
          <a:p>
            <a:pPr lvl="1"/>
            <a:r>
              <a:rPr kumimoji="1" lang="ja-JP" altLang="en-US" dirty="0"/>
              <a:t>様々</a:t>
            </a:r>
            <a:r>
              <a:rPr kumimoji="1" lang="ja-JP" altLang="en-US" dirty="0" smtClean="0"/>
              <a:t>な体現形の情報を生成するのは「創造」</a:t>
            </a:r>
            <a:endParaRPr kumimoji="1" lang="en-US" altLang="ja-JP" dirty="0" smtClean="0"/>
          </a:p>
          <a:p>
            <a:r>
              <a:rPr lang="ja-JP" altLang="en-US" dirty="0" smtClean="0"/>
              <a:t>収集</a:t>
            </a:r>
            <a:endParaRPr lang="en-US" altLang="ja-JP" dirty="0" smtClean="0"/>
          </a:p>
          <a:p>
            <a:pPr lvl="1"/>
            <a:r>
              <a:rPr lang="ja-JP" altLang="en-US" dirty="0" smtClean="0"/>
              <a:t>あらゆる体現形の情報を収集する</a:t>
            </a:r>
            <a:endParaRPr lang="en-US" altLang="ja-JP" dirty="0" smtClean="0"/>
          </a:p>
          <a:p>
            <a:r>
              <a:rPr lang="ja-JP" altLang="en-US" dirty="0" smtClean="0"/>
              <a:t>組織化（知識化）</a:t>
            </a:r>
            <a:endParaRPr lang="en-US" altLang="ja-JP" dirty="0" smtClean="0"/>
          </a:p>
          <a:p>
            <a:pPr lvl="1"/>
            <a:r>
              <a:rPr lang="ja-JP" altLang="en-US" dirty="0" smtClean="0"/>
              <a:t>各情報が持つメタデータは、そのまま保持する（劣化させない）</a:t>
            </a:r>
            <a:endParaRPr lang="en-US" altLang="ja-JP" dirty="0" smtClean="0"/>
          </a:p>
          <a:p>
            <a:pPr lvl="1"/>
            <a:r>
              <a:rPr lang="ja-JP" altLang="en-US" dirty="0" smtClean="0"/>
              <a:t>自動メタデータ付与機能を持つ</a:t>
            </a:r>
            <a:endParaRPr lang="en-US" altLang="ja-JP" dirty="0" smtClean="0"/>
          </a:p>
          <a:p>
            <a:pPr lvl="1"/>
            <a:r>
              <a:rPr lang="ja-JP" altLang="en-US" dirty="0" smtClean="0"/>
              <a:t>情報に永続的識別子を付与する</a:t>
            </a:r>
            <a:endParaRPr lang="en-US" altLang="ja-JP" dirty="0" smtClean="0"/>
          </a:p>
          <a:p>
            <a:pPr lvl="1"/>
            <a:r>
              <a:rPr lang="ja-JP" altLang="en-US" dirty="0" smtClean="0"/>
              <a:t>全文テキスト等を活用して、情報と情報を意味的内容で関連付けをする（</a:t>
            </a:r>
            <a:r>
              <a:rPr lang="en-US" altLang="ja-JP" dirty="0" smtClean="0"/>
              <a:t>LOD</a:t>
            </a:r>
            <a:r>
              <a:rPr lang="ja-JP" altLang="en-US" dirty="0" smtClean="0"/>
              <a:t>化、セマンティック</a:t>
            </a:r>
            <a:r>
              <a:rPr lang="en-US" altLang="ja-JP" dirty="0" smtClean="0"/>
              <a:t>Web</a:t>
            </a:r>
            <a:r>
              <a:rPr lang="ja-JP" altLang="en-US" dirty="0" smtClean="0"/>
              <a:t>化）</a:t>
            </a:r>
            <a:endParaRPr lang="en-US" altLang="ja-JP" dirty="0" smtClean="0"/>
          </a:p>
        </p:txBody>
      </p:sp>
      <p:sp>
        <p:nvSpPr>
          <p:cNvPr id="5" name="コンテンツ プレースホルダー 4"/>
          <p:cNvSpPr>
            <a:spLocks noGrp="1"/>
          </p:cNvSpPr>
          <p:nvPr>
            <p:ph sz="half" idx="2"/>
          </p:nvPr>
        </p:nvSpPr>
        <p:spPr>
          <a:xfrm>
            <a:off x="6172200" y="1273996"/>
            <a:ext cx="5704726" cy="5584004"/>
          </a:xfrm>
        </p:spPr>
        <p:txBody>
          <a:bodyPr>
            <a:normAutofit fontScale="70000" lnSpcReduction="20000"/>
          </a:bodyPr>
          <a:lstStyle/>
          <a:p>
            <a:r>
              <a:rPr lang="ja-JP" altLang="en-US" dirty="0"/>
              <a:t>保存（レポジトリ）</a:t>
            </a:r>
            <a:endParaRPr lang="en-US" altLang="ja-JP" dirty="0"/>
          </a:p>
          <a:p>
            <a:pPr lvl="1"/>
            <a:r>
              <a:rPr lang="ja-JP" altLang="en-US" dirty="0"/>
              <a:t>あらゆる体現形の情報を永久保存する</a:t>
            </a:r>
            <a:endParaRPr lang="en-US" altLang="ja-JP" dirty="0"/>
          </a:p>
          <a:p>
            <a:pPr lvl="1"/>
            <a:r>
              <a:rPr lang="ja-JP" altLang="en-US" dirty="0"/>
              <a:t>長期保存のためのマイグレーション機能も含む</a:t>
            </a:r>
            <a:endParaRPr lang="en-US" altLang="ja-JP" dirty="0"/>
          </a:p>
          <a:p>
            <a:r>
              <a:rPr lang="ja-JP" altLang="en-US" dirty="0" smtClean="0"/>
              <a:t>提供</a:t>
            </a:r>
            <a:endParaRPr lang="en-US" altLang="ja-JP" dirty="0"/>
          </a:p>
          <a:p>
            <a:pPr lvl="1"/>
            <a:r>
              <a:rPr lang="ja-JP" altLang="en-US" dirty="0"/>
              <a:t>汎用検索・ナビゲーション（</a:t>
            </a:r>
            <a:r>
              <a:rPr lang="en-US" altLang="ja-JP" dirty="0" err="1"/>
              <a:t>NDLSearch</a:t>
            </a:r>
            <a:r>
              <a:rPr lang="ja-JP" altLang="en-US" dirty="0"/>
              <a:t>の検索</a:t>
            </a:r>
            <a:r>
              <a:rPr lang="en-US" altLang="ja-JP" dirty="0"/>
              <a:t>API</a:t>
            </a:r>
            <a:r>
              <a:rPr lang="ja-JP" altLang="en-US" dirty="0"/>
              <a:t>機能＋</a:t>
            </a:r>
            <a:r>
              <a:rPr lang="en-US" altLang="ja-JP" dirty="0"/>
              <a:t>DA</a:t>
            </a:r>
            <a:r>
              <a:rPr lang="ja-JP" altLang="en-US" dirty="0"/>
              <a:t>の一次情報提供</a:t>
            </a:r>
            <a:r>
              <a:rPr lang="en-US" altLang="ja-JP" dirty="0"/>
              <a:t>API</a:t>
            </a:r>
            <a:r>
              <a:rPr lang="ja-JP" altLang="en-US" dirty="0"/>
              <a:t>機能</a:t>
            </a:r>
            <a:r>
              <a:rPr lang="ja-JP" altLang="en-US" dirty="0" smtClean="0"/>
              <a:t>）</a:t>
            </a:r>
            <a:endParaRPr lang="en-US" altLang="ja-JP" dirty="0" smtClean="0"/>
          </a:p>
          <a:p>
            <a:pPr lvl="1"/>
            <a:r>
              <a:rPr lang="ja-JP" altLang="en-US" dirty="0" smtClean="0"/>
              <a:t>データプロバイダ</a:t>
            </a:r>
            <a:r>
              <a:rPr lang="en-US" altLang="ja-JP" dirty="0" smtClean="0"/>
              <a:t>―</a:t>
            </a:r>
            <a:r>
              <a:rPr lang="ja-JP" altLang="en-US" dirty="0" smtClean="0"/>
              <a:t>的機能</a:t>
            </a:r>
            <a:endParaRPr lang="en-US" altLang="ja-JP" dirty="0"/>
          </a:p>
          <a:p>
            <a:pPr lvl="1"/>
            <a:r>
              <a:rPr lang="ja-JP" altLang="en-US" dirty="0"/>
              <a:t>各コンテンツホルダーが保有している情報は、あらかじめメタデータを収集、もしくは横断検索して所在場所へナビゲートする</a:t>
            </a:r>
          </a:p>
          <a:p>
            <a:pPr lvl="1"/>
            <a:r>
              <a:rPr lang="ja-JP" altLang="en-US" dirty="0"/>
              <a:t>永久保存庫に格納された情報の全てを検索対象として、一次情報を活用基盤に提供する。</a:t>
            </a:r>
            <a:endParaRPr lang="en-US" altLang="ja-JP" dirty="0"/>
          </a:p>
          <a:p>
            <a:r>
              <a:rPr kumimoji="1" lang="ja-JP" altLang="en-US" dirty="0" smtClean="0"/>
              <a:t>恒久的保存基盤の実装</a:t>
            </a:r>
            <a:endParaRPr kumimoji="1" lang="en-US" altLang="ja-JP" dirty="0" smtClean="0"/>
          </a:p>
          <a:p>
            <a:pPr lvl="1"/>
            <a:r>
              <a:rPr kumimoji="1" lang="ja-JP" altLang="en-US" dirty="0" smtClean="0"/>
              <a:t>業務・業態</a:t>
            </a:r>
            <a:r>
              <a:rPr lang="ja-JP" altLang="en-US" dirty="0" smtClean="0"/>
              <a:t>の関連機関の種別ごとに拠点があり、それらの拠点と</a:t>
            </a:r>
            <a:r>
              <a:rPr lang="en-US" altLang="ja-JP" dirty="0" smtClean="0"/>
              <a:t>NDL</a:t>
            </a:r>
            <a:r>
              <a:rPr lang="ja-JP" altLang="en-US" dirty="0" smtClean="0"/>
              <a:t>で、分散アーカイブを形成</a:t>
            </a:r>
            <a:endParaRPr lang="en-US" altLang="ja-JP" dirty="0" smtClean="0"/>
          </a:p>
          <a:p>
            <a:pPr lvl="1"/>
            <a:r>
              <a:rPr kumimoji="1" lang="ja-JP" altLang="en-US" dirty="0" smtClean="0"/>
              <a:t>各拠点間で情報を自動的に持ち合える仕組みを持つ（例えば</a:t>
            </a:r>
            <a:r>
              <a:rPr kumimoji="1" lang="en-US" altLang="ja-JP" dirty="0" smtClean="0"/>
              <a:t>P2P</a:t>
            </a:r>
            <a:r>
              <a:rPr kumimoji="1" lang="ja-JP" altLang="en-US" dirty="0" smtClean="0"/>
              <a:t>ネットワーク）</a:t>
            </a:r>
            <a:endParaRPr kumimoji="1" lang="ja-JP" altLang="en-US" dirty="0"/>
          </a:p>
        </p:txBody>
      </p:sp>
      <p:sp>
        <p:nvSpPr>
          <p:cNvPr id="3" name="スライド番号プレースホルダー 2"/>
          <p:cNvSpPr>
            <a:spLocks noGrp="1"/>
          </p:cNvSpPr>
          <p:nvPr>
            <p:ph type="sldNum" sz="quarter" idx="12"/>
          </p:nvPr>
        </p:nvSpPr>
        <p:spPr/>
        <p:txBody>
          <a:bodyPr/>
          <a:lstStyle/>
          <a:p>
            <a:fld id="{042AED99-7FB4-404E-8A97-64753DCE42EC}" type="slidenum">
              <a:rPr lang="en-US" smtClean="0">
                <a:solidFill>
                  <a:prstClr val="black">
                    <a:tint val="75000"/>
                  </a:prstClr>
                </a:solidFill>
              </a:rPr>
              <a:pPr/>
              <a:t>28</a:t>
            </a:fld>
            <a:endParaRPr lang="en-US">
              <a:solidFill>
                <a:prstClr val="black">
                  <a:tint val="75000"/>
                </a:prstClr>
              </a:solidFill>
            </a:endParaRPr>
          </a:p>
        </p:txBody>
      </p:sp>
      <p:sp>
        <p:nvSpPr>
          <p:cNvPr id="6" name="正方形/長方形 5"/>
          <p:cNvSpPr/>
          <p:nvPr/>
        </p:nvSpPr>
        <p:spPr>
          <a:xfrm>
            <a:off x="2037708" y="792481"/>
            <a:ext cx="9144000" cy="369332"/>
          </a:xfrm>
          <a:prstGeom prst="rect">
            <a:avLst/>
          </a:prstGeom>
        </p:spPr>
        <p:txBody>
          <a:bodyPr wrap="square">
            <a:spAutoFit/>
          </a:bodyPr>
          <a:lstStyle/>
          <a:p>
            <a:pPr algn="r"/>
            <a:r>
              <a:rPr lang="en-US" altLang="ja-JP" dirty="0">
                <a:solidFill>
                  <a:prstClr val="black"/>
                </a:solidFill>
                <a:latin typeface="Meiryo UI" panose="020B0604030504040204" pitchFamily="50" charset="-128"/>
                <a:ea typeface="Meiryo UI" panose="020B0604030504040204" pitchFamily="50" charset="-128"/>
              </a:rPr>
              <a:t>NDL</a:t>
            </a:r>
            <a:r>
              <a:rPr lang="ja-JP" altLang="en-US" dirty="0">
                <a:solidFill>
                  <a:prstClr val="black"/>
                </a:solidFill>
                <a:latin typeface="Meiryo UI" panose="020B0604030504040204" pitchFamily="50" charset="-128"/>
                <a:ea typeface="Meiryo UI" panose="020B0604030504040204" pitchFamily="50" charset="-128"/>
              </a:rPr>
              <a:t>が責任を持って構築する部分</a:t>
            </a:r>
          </a:p>
        </p:txBody>
      </p:sp>
    </p:spTree>
    <p:extLst>
      <p:ext uri="{BB962C8B-B14F-4D97-AF65-F5344CB8AC3E}">
        <p14:creationId xmlns:p14="http://schemas.microsoft.com/office/powerpoint/2010/main" val="2165048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AutoShape 8"/>
          <p:cNvSpPr>
            <a:spLocks noChangeArrowheads="1"/>
          </p:cNvSpPr>
          <p:nvPr/>
        </p:nvSpPr>
        <p:spPr bwMode="auto">
          <a:xfrm>
            <a:off x="1678575" y="2348881"/>
            <a:ext cx="8881760" cy="4402784"/>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 恒久的保存基盤</a:t>
            </a:r>
            <a:r>
              <a:rPr lang="ja-JP" altLang="en-US" sz="1200" b="1" dirty="0">
                <a:solidFill>
                  <a:prstClr val="black"/>
                </a:solidFill>
                <a:latin typeface="Meiryo UI" panose="020B0604030504040204" pitchFamily="50" charset="-128"/>
                <a:ea typeface="Meiryo UI" panose="020B0604030504040204" pitchFamily="50" charset="-128"/>
              </a:rPr>
              <a:t>（目的・分野を問わず）</a:t>
            </a:r>
            <a:endParaRPr lang="en-US" altLang="ja-JP" sz="500" b="1" dirty="0">
              <a:solidFill>
                <a:prstClr val="black"/>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524000" y="0"/>
            <a:ext cx="9144000" cy="928670"/>
          </a:xfrm>
        </p:spPr>
        <p:txBody>
          <a:bodyPr>
            <a:normAutofit/>
          </a:bodyPr>
          <a:lstStyle/>
          <a:p>
            <a:r>
              <a:rPr lang="ja-JP" altLang="en-US" sz="4000" dirty="0"/>
              <a:t>☆恒久的保存基盤</a:t>
            </a:r>
          </a:p>
        </p:txBody>
      </p:sp>
      <p:sp>
        <p:nvSpPr>
          <p:cNvPr id="4" name="フッター プレースホルダ 3"/>
          <p:cNvSpPr>
            <a:spLocks noGrp="1"/>
          </p:cNvSpPr>
          <p:nvPr>
            <p:ph type="ftr" sz="quarter" idx="11"/>
          </p:nvPr>
        </p:nvSpPr>
        <p:spPr/>
        <p:txBody>
          <a:bodyPr/>
          <a:lstStyle/>
          <a:p>
            <a:endParaRPr lang="en-US" dirty="0">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042AED99-7FB4-404E-8A97-64753DCE42EC}" type="slidenum">
              <a:rPr lang="en-US" smtClean="0">
                <a:solidFill>
                  <a:prstClr val="black">
                    <a:tint val="75000"/>
                  </a:prstClr>
                </a:solidFill>
              </a:rPr>
              <a:pPr/>
              <a:t>29</a:t>
            </a:fld>
            <a:endParaRPr lang="en-US">
              <a:solidFill>
                <a:prstClr val="black">
                  <a:tint val="75000"/>
                </a:prstClr>
              </a:solidFill>
            </a:endParaRPr>
          </a:p>
        </p:txBody>
      </p:sp>
      <p:sp>
        <p:nvSpPr>
          <p:cNvPr id="10" name="AutoShape 8"/>
          <p:cNvSpPr>
            <a:spLocks noChangeArrowheads="1"/>
          </p:cNvSpPr>
          <p:nvPr/>
        </p:nvSpPr>
        <p:spPr bwMode="auto">
          <a:xfrm>
            <a:off x="1848528" y="3537333"/>
            <a:ext cx="1872208" cy="579107"/>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収集・一時保管機能</a:t>
            </a:r>
          </a:p>
        </p:txBody>
      </p:sp>
      <p:sp>
        <p:nvSpPr>
          <p:cNvPr id="12" name="フローチャート : 磁気ディスク 11"/>
          <p:cNvSpPr/>
          <p:nvPr/>
        </p:nvSpPr>
        <p:spPr>
          <a:xfrm>
            <a:off x="8688288" y="5420493"/>
            <a:ext cx="1872208"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デジタルアーカイブ</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永久保存コンテンツ</a:t>
            </a:r>
          </a:p>
        </p:txBody>
      </p:sp>
      <p:sp>
        <p:nvSpPr>
          <p:cNvPr id="14" name="AutoShape 8"/>
          <p:cNvSpPr>
            <a:spLocks noChangeArrowheads="1"/>
          </p:cNvSpPr>
          <p:nvPr/>
        </p:nvSpPr>
        <p:spPr bwMode="auto">
          <a:xfrm>
            <a:off x="2942182" y="4700413"/>
            <a:ext cx="1800200" cy="792088"/>
          </a:xfrm>
          <a:prstGeom prst="roundRect">
            <a:avLst>
              <a:gd name="adj" fmla="val 25048"/>
            </a:avLst>
          </a:prstGeom>
          <a:ln>
            <a:headEnd/>
            <a:tailEnd/>
          </a:ln>
        </p:spPr>
        <p:style>
          <a:lnRef idx="0">
            <a:schemeClr val="accent6"/>
          </a:lnRef>
          <a:fillRef idx="3">
            <a:schemeClr val="accent6"/>
          </a:fillRef>
          <a:effectRef idx="3">
            <a:schemeClr val="accent6"/>
          </a:effectRef>
          <a:fontRef idx="minor">
            <a:schemeClr val="lt1"/>
          </a:fontRef>
        </p:style>
        <p:txBody>
          <a:bodyPr wrap="none" anchor="t">
            <a:normAutofit/>
          </a:bodyPr>
          <a:lstStyle/>
          <a:p>
            <a:pPr marL="342900" indent="-342900">
              <a:defRPr/>
            </a:pPr>
            <a:r>
              <a:rPr lang="ja-JP" altLang="en-US" sz="1100" dirty="0">
                <a:solidFill>
                  <a:prstClr val="white"/>
                </a:solidFill>
                <a:latin typeface="Meiryo UI" panose="020B0604030504040204" pitchFamily="50" charset="-128"/>
                <a:ea typeface="Meiryo UI" panose="020B0604030504040204" pitchFamily="50" charset="-128"/>
              </a:rPr>
              <a:t>権利情報・管理情報の</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defRPr/>
            </a:pPr>
            <a:r>
              <a:rPr lang="ja-JP" altLang="en-US" sz="1100" dirty="0">
                <a:solidFill>
                  <a:prstClr val="white"/>
                </a:solidFill>
                <a:latin typeface="Meiryo UI" panose="020B0604030504040204" pitchFamily="50" charset="-128"/>
                <a:ea typeface="Meiryo UI" panose="020B0604030504040204" pitchFamily="50" charset="-128"/>
              </a:rPr>
              <a:t>収集・管理機能</a:t>
            </a:r>
          </a:p>
        </p:txBody>
      </p:sp>
      <p:sp>
        <p:nvSpPr>
          <p:cNvPr id="15" name="AutoShape 8"/>
          <p:cNvSpPr>
            <a:spLocks noChangeArrowheads="1"/>
          </p:cNvSpPr>
          <p:nvPr/>
        </p:nvSpPr>
        <p:spPr bwMode="auto">
          <a:xfrm>
            <a:off x="2144608" y="1886101"/>
            <a:ext cx="1728192" cy="648072"/>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lnSpcReduction="10000"/>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コンテンツの生成機能</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・デジタル化</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・構造化（組織化）</a:t>
            </a:r>
          </a:p>
        </p:txBody>
      </p:sp>
      <p:sp>
        <p:nvSpPr>
          <p:cNvPr id="16" name="AutoShape 8"/>
          <p:cNvSpPr>
            <a:spLocks noChangeArrowheads="1"/>
          </p:cNvSpPr>
          <p:nvPr/>
        </p:nvSpPr>
        <p:spPr bwMode="auto">
          <a:xfrm>
            <a:off x="6041608" y="4821270"/>
            <a:ext cx="1782584" cy="792088"/>
          </a:xfrm>
          <a:prstGeom prst="roundRect">
            <a:avLst>
              <a:gd name="adj" fmla="val 25048"/>
            </a:avLst>
          </a:prstGeom>
          <a:ln>
            <a:headEnd/>
            <a:tailEnd/>
          </a:ln>
        </p:spPr>
        <p:style>
          <a:lnRef idx="0">
            <a:schemeClr val="accent2"/>
          </a:lnRef>
          <a:fillRef idx="3">
            <a:schemeClr val="accent2"/>
          </a:fillRef>
          <a:effectRef idx="3">
            <a:schemeClr val="accent2"/>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恒久保存機能</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（保存計画を含む）</a:t>
            </a:r>
          </a:p>
        </p:txBody>
      </p:sp>
      <p:sp>
        <p:nvSpPr>
          <p:cNvPr id="18" name="AutoShape 8"/>
          <p:cNvSpPr>
            <a:spLocks noChangeArrowheads="1"/>
          </p:cNvSpPr>
          <p:nvPr/>
        </p:nvSpPr>
        <p:spPr bwMode="auto">
          <a:xfrm>
            <a:off x="6148975" y="2507832"/>
            <a:ext cx="1800200" cy="792088"/>
          </a:xfrm>
          <a:prstGeom prst="roundRect">
            <a:avLst>
              <a:gd name="adj" fmla="val 25048"/>
            </a:avLst>
          </a:prstGeom>
          <a:ln>
            <a:headEnd/>
            <a:tailEnd/>
          </a:ln>
        </p:spPr>
        <p:style>
          <a:lnRef idx="0">
            <a:schemeClr val="accent3"/>
          </a:lnRef>
          <a:fillRef idx="3">
            <a:schemeClr val="accent3"/>
          </a:fillRef>
          <a:effectRef idx="3">
            <a:schemeClr val="accent3"/>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配信・流通機能</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（検索・閲覧機能）</a:t>
            </a:r>
          </a:p>
        </p:txBody>
      </p:sp>
      <p:sp>
        <p:nvSpPr>
          <p:cNvPr id="19" name="フローチャート : 複数書類 18"/>
          <p:cNvSpPr/>
          <p:nvPr/>
        </p:nvSpPr>
        <p:spPr>
          <a:xfrm>
            <a:off x="1775520" y="1134519"/>
            <a:ext cx="1080120" cy="648072"/>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ja-JP" altLang="en-US" sz="1100" dirty="0">
                <a:solidFill>
                  <a:prstClr val="black"/>
                </a:solidFill>
                <a:latin typeface="Meiryo UI" panose="020B0604030504040204" pitchFamily="50" charset="-128"/>
                <a:ea typeface="Meiryo UI" panose="020B0604030504040204" pitchFamily="50" charset="-128"/>
              </a:rPr>
              <a:t>出版物</a:t>
            </a:r>
          </a:p>
        </p:txBody>
      </p:sp>
      <p:sp>
        <p:nvSpPr>
          <p:cNvPr id="21" name="フローチャート : 磁気ディスク 20"/>
          <p:cNvSpPr/>
          <p:nvPr/>
        </p:nvSpPr>
        <p:spPr>
          <a:xfrm>
            <a:off x="4049409" y="3453118"/>
            <a:ext cx="1296144" cy="648072"/>
          </a:xfrm>
          <a:prstGeom prst="flowChartMagneticDisk">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提供用コンテンツ</a:t>
            </a:r>
          </a:p>
        </p:txBody>
      </p:sp>
      <p:cxnSp>
        <p:nvCxnSpPr>
          <p:cNvPr id="25" name="直線矢印コネクタ 24"/>
          <p:cNvCxnSpPr>
            <a:stCxn id="15" idx="0"/>
            <a:endCxn id="19" idx="2"/>
          </p:cNvCxnSpPr>
          <p:nvPr/>
        </p:nvCxnSpPr>
        <p:spPr>
          <a:xfrm flipH="1" flipV="1">
            <a:off x="2240472" y="1758049"/>
            <a:ext cx="768232" cy="12805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0"/>
            <a:endCxn id="15" idx="2"/>
          </p:cNvCxnSpPr>
          <p:nvPr/>
        </p:nvCxnSpPr>
        <p:spPr>
          <a:xfrm flipH="1" flipV="1">
            <a:off x="3008704" y="2534173"/>
            <a:ext cx="833578" cy="216624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0" idx="0"/>
            <a:endCxn id="15" idx="2"/>
          </p:cNvCxnSpPr>
          <p:nvPr/>
        </p:nvCxnSpPr>
        <p:spPr>
          <a:xfrm flipV="1">
            <a:off x="2784632" y="2534174"/>
            <a:ext cx="224072" cy="100315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6" idx="1"/>
            <a:endCxn id="21" idx="3"/>
          </p:cNvCxnSpPr>
          <p:nvPr/>
        </p:nvCxnSpPr>
        <p:spPr>
          <a:xfrm flipH="1" flipV="1">
            <a:off x="4697482" y="4101190"/>
            <a:ext cx="1344127" cy="111612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2" idx="2"/>
            <a:endCxn id="16" idx="3"/>
          </p:cNvCxnSpPr>
          <p:nvPr/>
        </p:nvCxnSpPr>
        <p:spPr>
          <a:xfrm flipH="1" flipV="1">
            <a:off x="7824192" y="5217315"/>
            <a:ext cx="864096" cy="527215"/>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8" idx="2"/>
            <a:endCxn id="21" idx="4"/>
          </p:cNvCxnSpPr>
          <p:nvPr/>
        </p:nvCxnSpPr>
        <p:spPr>
          <a:xfrm flipH="1">
            <a:off x="5345553" y="3299920"/>
            <a:ext cx="1703522" cy="47723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8" idx="2"/>
            <a:endCxn id="12" idx="2"/>
          </p:cNvCxnSpPr>
          <p:nvPr/>
        </p:nvCxnSpPr>
        <p:spPr>
          <a:xfrm>
            <a:off x="7049076" y="3299921"/>
            <a:ext cx="1639213" cy="244460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1" idx="2"/>
            <a:endCxn id="10" idx="3"/>
          </p:cNvCxnSpPr>
          <p:nvPr/>
        </p:nvCxnSpPr>
        <p:spPr>
          <a:xfrm flipH="1">
            <a:off x="3720737" y="3777154"/>
            <a:ext cx="328673" cy="4973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80" name="フローチャート : 磁気ディスク 79"/>
          <p:cNvSpPr/>
          <p:nvPr/>
        </p:nvSpPr>
        <p:spPr>
          <a:xfrm>
            <a:off x="3008704" y="5699127"/>
            <a:ext cx="1872208" cy="648072"/>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権利情報データベース</a:t>
            </a:r>
          </a:p>
        </p:txBody>
      </p:sp>
      <p:sp>
        <p:nvSpPr>
          <p:cNvPr id="96" name="フローチャート : 磁気ディスク 95"/>
          <p:cNvSpPr/>
          <p:nvPr/>
        </p:nvSpPr>
        <p:spPr>
          <a:xfrm>
            <a:off x="8688288" y="4052341"/>
            <a:ext cx="1872208"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書誌・目次・索引情報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04" name="フローチャート : せん孔テープ 103"/>
          <p:cNvSpPr/>
          <p:nvPr/>
        </p:nvSpPr>
        <p:spPr>
          <a:xfrm>
            <a:off x="6364999" y="1522157"/>
            <a:ext cx="1368152" cy="548680"/>
          </a:xfrm>
          <a:prstGeom prst="flowChartPunchedTap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100" dirty="0">
                <a:solidFill>
                  <a:prstClr val="black"/>
                </a:solidFill>
                <a:latin typeface="Meiryo UI" panose="020B0604030504040204" pitchFamily="50" charset="-128"/>
                <a:ea typeface="Meiryo UI" panose="020B0604030504040204" pitchFamily="50" charset="-128"/>
              </a:rPr>
              <a:t>閲覧コンテンツ</a:t>
            </a:r>
          </a:p>
        </p:txBody>
      </p:sp>
      <p:cxnSp>
        <p:nvCxnSpPr>
          <p:cNvPr id="107" name="直線矢印コネクタ 106"/>
          <p:cNvCxnSpPr>
            <a:stCxn id="104" idx="2"/>
            <a:endCxn id="18" idx="0"/>
          </p:cNvCxnSpPr>
          <p:nvPr/>
        </p:nvCxnSpPr>
        <p:spPr>
          <a:xfrm>
            <a:off x="7049075" y="2015970"/>
            <a:ext cx="0" cy="49186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6" name="額縁 115"/>
          <p:cNvSpPr/>
          <p:nvPr/>
        </p:nvSpPr>
        <p:spPr>
          <a:xfrm>
            <a:off x="3016099" y="1120379"/>
            <a:ext cx="1080120" cy="648072"/>
          </a:xfrm>
          <a:prstGeom prst="bevel">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ja-JP" altLang="en-US" sz="1100" dirty="0">
                <a:solidFill>
                  <a:prstClr val="black"/>
                </a:solidFill>
                <a:latin typeface="Meiryo UI" panose="020B0604030504040204" pitchFamily="50" charset="-128"/>
                <a:ea typeface="Meiryo UI" panose="020B0604030504040204" pitchFamily="50" charset="-128"/>
              </a:rPr>
              <a:t>現物（美術品等）</a:t>
            </a:r>
          </a:p>
        </p:txBody>
      </p:sp>
      <p:cxnSp>
        <p:nvCxnSpPr>
          <p:cNvPr id="118" name="直線矢印コネクタ 117"/>
          <p:cNvCxnSpPr>
            <a:stCxn id="15" idx="0"/>
            <a:endCxn id="116" idx="2"/>
          </p:cNvCxnSpPr>
          <p:nvPr/>
        </p:nvCxnSpPr>
        <p:spPr>
          <a:xfrm flipV="1">
            <a:off x="3008705" y="1768451"/>
            <a:ext cx="547455" cy="11765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16" idx="1"/>
            <a:endCxn id="14" idx="3"/>
          </p:cNvCxnSpPr>
          <p:nvPr/>
        </p:nvCxnSpPr>
        <p:spPr>
          <a:xfrm flipH="1" flipV="1">
            <a:off x="4742382" y="5096458"/>
            <a:ext cx="1299226" cy="12085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7" name="フローチャート : 磁気ディスク 146"/>
          <p:cNvSpPr/>
          <p:nvPr/>
        </p:nvSpPr>
        <p:spPr>
          <a:xfrm>
            <a:off x="4220523" y="1052736"/>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ボーンデジタル</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デジタル化資料</a:t>
            </a:r>
          </a:p>
        </p:txBody>
      </p:sp>
      <p:cxnSp>
        <p:nvCxnSpPr>
          <p:cNvPr id="148" name="直線矢印コネクタ 147"/>
          <p:cNvCxnSpPr>
            <a:stCxn id="15" idx="0"/>
            <a:endCxn id="147" idx="3"/>
          </p:cNvCxnSpPr>
          <p:nvPr/>
        </p:nvCxnSpPr>
        <p:spPr>
          <a:xfrm flipV="1">
            <a:off x="3008705" y="1700809"/>
            <a:ext cx="1823887" cy="18529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a:stCxn id="96" idx="2"/>
          </p:cNvCxnSpPr>
          <p:nvPr/>
        </p:nvCxnSpPr>
        <p:spPr>
          <a:xfrm flipH="1">
            <a:off x="7567410" y="4376377"/>
            <a:ext cx="1120879" cy="88151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4" idx="0"/>
            <a:endCxn id="10" idx="2"/>
          </p:cNvCxnSpPr>
          <p:nvPr/>
        </p:nvCxnSpPr>
        <p:spPr>
          <a:xfrm flipH="1" flipV="1">
            <a:off x="2784632" y="4116439"/>
            <a:ext cx="1057650" cy="58397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42" name="フローチャート : 磁気ディスク 41"/>
          <p:cNvSpPr/>
          <p:nvPr/>
        </p:nvSpPr>
        <p:spPr>
          <a:xfrm>
            <a:off x="8688288" y="4772421"/>
            <a:ext cx="1872208"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組織化情報</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a:t>
            </a:r>
            <a:r>
              <a:rPr lang="en-US" altLang="ja-JP" sz="1100" dirty="0">
                <a:solidFill>
                  <a:prstClr val="black"/>
                </a:solidFill>
                <a:latin typeface="Meiryo UI" panose="020B0604030504040204" pitchFamily="50" charset="-128"/>
                <a:ea typeface="Meiryo UI" panose="020B0604030504040204" pitchFamily="50" charset="-128"/>
              </a:rPr>
              <a:t>RDA</a:t>
            </a:r>
            <a:r>
              <a:rPr lang="ja-JP" altLang="en-US" sz="1100" dirty="0">
                <a:solidFill>
                  <a:prstClr val="black"/>
                </a:solidFill>
                <a:latin typeface="Meiryo UI" panose="020B0604030504040204" pitchFamily="50" charset="-128"/>
                <a:ea typeface="Meiryo UI" panose="020B0604030504040204" pitchFamily="50" charset="-128"/>
              </a:rPr>
              <a:t>等、</a:t>
            </a:r>
            <a:r>
              <a:rPr lang="en-US" altLang="ja-JP" sz="1100" dirty="0">
                <a:solidFill>
                  <a:prstClr val="black"/>
                </a:solidFill>
                <a:latin typeface="Meiryo UI" panose="020B0604030504040204" pitchFamily="50" charset="-128"/>
                <a:ea typeface="Meiryo UI" panose="020B0604030504040204" pitchFamily="50" charset="-128"/>
              </a:rPr>
              <a:t>LOD</a:t>
            </a:r>
            <a:r>
              <a:rPr lang="ja-JP" altLang="en-US" sz="1100" dirty="0">
                <a:solidFill>
                  <a:prstClr val="black"/>
                </a:solidFill>
                <a:latin typeface="Meiryo UI" panose="020B0604030504040204" pitchFamily="50" charset="-128"/>
                <a:ea typeface="Meiryo UI" panose="020B0604030504040204" pitchFamily="50" charset="-128"/>
              </a:rPr>
              <a:t>情報）</a:t>
            </a:r>
            <a:endParaRPr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43" name="直線矢印コネクタ 42"/>
          <p:cNvCxnSpPr>
            <a:stCxn id="42" idx="2"/>
            <a:endCxn id="16" idx="3"/>
          </p:cNvCxnSpPr>
          <p:nvPr/>
        </p:nvCxnSpPr>
        <p:spPr>
          <a:xfrm flipH="1">
            <a:off x="7824192" y="5096458"/>
            <a:ext cx="864096" cy="120857"/>
          </a:xfrm>
          <a:prstGeom prst="straightConnector1">
            <a:avLst/>
          </a:prstGeom>
          <a:ln w="28575">
            <a:solidFill>
              <a:srgbClr val="0070C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4" idx="2"/>
            <a:endCxn id="80" idx="1"/>
          </p:cNvCxnSpPr>
          <p:nvPr/>
        </p:nvCxnSpPr>
        <p:spPr>
          <a:xfrm>
            <a:off x="3842282" y="5492501"/>
            <a:ext cx="102526" cy="206626"/>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a:stCxn id="18" idx="2"/>
            <a:endCxn id="42" idx="2"/>
          </p:cNvCxnSpPr>
          <p:nvPr/>
        </p:nvCxnSpPr>
        <p:spPr>
          <a:xfrm>
            <a:off x="7049076" y="3299921"/>
            <a:ext cx="1639213" cy="179653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a:stCxn id="18" idx="2"/>
            <a:endCxn id="96" idx="2"/>
          </p:cNvCxnSpPr>
          <p:nvPr/>
        </p:nvCxnSpPr>
        <p:spPr>
          <a:xfrm>
            <a:off x="7049076" y="3299921"/>
            <a:ext cx="1639213" cy="107645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p:cNvCxnSpPr>
            <a:stCxn id="14" idx="3"/>
            <a:endCxn id="96" idx="2"/>
          </p:cNvCxnSpPr>
          <p:nvPr/>
        </p:nvCxnSpPr>
        <p:spPr>
          <a:xfrm flipV="1">
            <a:off x="4742382" y="4376377"/>
            <a:ext cx="3945906" cy="72008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98" name="フローチャート : せん孔テープ 103"/>
          <p:cNvSpPr/>
          <p:nvPr/>
        </p:nvSpPr>
        <p:spPr>
          <a:xfrm>
            <a:off x="7922503" y="1473537"/>
            <a:ext cx="1629881" cy="692932"/>
          </a:xfrm>
          <a:prstGeom prst="flowChartPunchedTap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100" dirty="0">
                <a:solidFill>
                  <a:prstClr val="black"/>
                </a:solidFill>
                <a:latin typeface="Meiryo UI" panose="020B0604030504040204" pitchFamily="50" charset="-128"/>
                <a:ea typeface="Meiryo UI" panose="020B0604030504040204" pitchFamily="50" charset="-128"/>
              </a:rPr>
              <a:t>検索結果</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書誌・目次・索引・</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所在情報</a:t>
            </a:r>
          </a:p>
        </p:txBody>
      </p:sp>
      <p:cxnSp>
        <p:nvCxnSpPr>
          <p:cNvPr id="199" name="直線矢印コネクタ 198"/>
          <p:cNvCxnSpPr>
            <a:stCxn id="198" idx="2"/>
            <a:endCxn id="18" idx="0"/>
          </p:cNvCxnSpPr>
          <p:nvPr/>
        </p:nvCxnSpPr>
        <p:spPr>
          <a:xfrm flipH="1">
            <a:off x="7049075" y="2097176"/>
            <a:ext cx="1688368" cy="41065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16" name="AutoShape 8"/>
          <p:cNvSpPr>
            <a:spLocks noChangeArrowheads="1"/>
          </p:cNvSpPr>
          <p:nvPr/>
        </p:nvSpPr>
        <p:spPr bwMode="auto">
          <a:xfrm>
            <a:off x="5695201" y="3846120"/>
            <a:ext cx="1799344" cy="579107"/>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収集機能</a:t>
            </a:r>
          </a:p>
        </p:txBody>
      </p:sp>
      <p:cxnSp>
        <p:nvCxnSpPr>
          <p:cNvPr id="221" name="直線矢印コネクタ 220"/>
          <p:cNvCxnSpPr>
            <a:stCxn id="216" idx="1"/>
            <a:endCxn id="21" idx="4"/>
          </p:cNvCxnSpPr>
          <p:nvPr/>
        </p:nvCxnSpPr>
        <p:spPr>
          <a:xfrm flipH="1" flipV="1">
            <a:off x="5345553" y="3777155"/>
            <a:ext cx="349648" cy="35851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a:stCxn id="16" idx="0"/>
          </p:cNvCxnSpPr>
          <p:nvPr/>
        </p:nvCxnSpPr>
        <p:spPr>
          <a:xfrm flipH="1" flipV="1">
            <a:off x="6641698" y="4425226"/>
            <a:ext cx="291203" cy="39604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39" name="四角形吹き出し 238"/>
          <p:cNvSpPr/>
          <p:nvPr/>
        </p:nvSpPr>
        <p:spPr>
          <a:xfrm>
            <a:off x="9123187" y="2261901"/>
            <a:ext cx="1368152" cy="341363"/>
          </a:xfrm>
          <a:prstGeom prst="wedgeRectCallout">
            <a:avLst>
              <a:gd name="adj1" fmla="val -129564"/>
              <a:gd name="adj2" fmla="val 80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API</a:t>
            </a:r>
            <a:endParaRPr lang="ja-JP" altLang="en-US" dirty="0">
              <a:latin typeface="Meiryo UI" panose="020B0604030504040204" pitchFamily="50" charset="-128"/>
              <a:ea typeface="Meiryo UI" panose="020B0604030504040204" pitchFamily="50" charset="-128"/>
            </a:endParaRPr>
          </a:p>
        </p:txBody>
      </p:sp>
      <p:sp>
        <p:nvSpPr>
          <p:cNvPr id="3" name="正方形/長方形 2"/>
          <p:cNvSpPr/>
          <p:nvPr/>
        </p:nvSpPr>
        <p:spPr>
          <a:xfrm>
            <a:off x="1524000" y="36911"/>
            <a:ext cx="1919115" cy="369332"/>
          </a:xfrm>
          <a:prstGeom prst="rect">
            <a:avLst/>
          </a:prstGeom>
        </p:spPr>
        <p:txBody>
          <a:bodyPr wrap="none">
            <a:spAutoFit/>
          </a:bodyPr>
          <a:lstStyle/>
          <a:p>
            <a:r>
              <a:rPr lang="ja-JP" altLang="en-US" dirty="0">
                <a:solidFill>
                  <a:schemeClr val="bg1"/>
                </a:solidFill>
                <a:latin typeface="Meiryo UI" panose="020B0604030504040204" pitchFamily="50" charset="-128"/>
                <a:ea typeface="Meiryo UI" panose="020B0604030504040204" pitchFamily="50" charset="-128"/>
              </a:rPr>
              <a:t>ナショナルアーカイブ</a:t>
            </a:r>
          </a:p>
        </p:txBody>
      </p:sp>
      <p:sp>
        <p:nvSpPr>
          <p:cNvPr id="46" name="円/楕円 4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099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61915"/>
            <a:ext cx="12192000" cy="701675"/>
          </a:xfrm>
        </p:spPr>
        <p:txBody>
          <a:bodyPr>
            <a:normAutofit fontScale="90000"/>
          </a:bodyPr>
          <a:lstStyle/>
          <a:p>
            <a:r>
              <a:rPr lang="ja-JP" altLang="en-US" dirty="0"/>
              <a:t>　知識インフラ、デジタルアーカイブ、</a:t>
            </a:r>
            <a:r>
              <a:rPr lang="ja-JP" altLang="en-US" dirty="0" smtClean="0"/>
              <a:t>ナショナルアーカイブと</a:t>
            </a:r>
            <a:r>
              <a:rPr lang="ja-JP" altLang="en-US" dirty="0"/>
              <a:t>は　</a:t>
            </a:r>
            <a:endParaRPr kumimoji="1" lang="ja-JP" altLang="en-US" dirty="0"/>
          </a:p>
        </p:txBody>
      </p:sp>
      <p:sp>
        <p:nvSpPr>
          <p:cNvPr id="3" name="コンテンツ プレースホルダー 2"/>
          <p:cNvSpPr>
            <a:spLocks noGrp="1"/>
          </p:cNvSpPr>
          <p:nvPr>
            <p:ph sz="half" idx="1"/>
          </p:nvPr>
        </p:nvSpPr>
        <p:spPr>
          <a:xfrm>
            <a:off x="162560" y="1463040"/>
            <a:ext cx="5857240" cy="5242560"/>
          </a:xfrm>
        </p:spPr>
        <p:txBody>
          <a:bodyPr>
            <a:normAutofit fontScale="92500" lnSpcReduction="10000"/>
          </a:bodyPr>
          <a:lstStyle/>
          <a:p>
            <a:r>
              <a:rPr lang="ja-JP" altLang="en-US" dirty="0"/>
              <a:t>デジタルアーカイブとは</a:t>
            </a:r>
          </a:p>
          <a:p>
            <a:pPr lvl="1"/>
            <a:r>
              <a:rPr lang="ja-JP" altLang="en-US" dirty="0" smtClean="0"/>
              <a:t>一般</a:t>
            </a:r>
            <a:r>
              <a:rPr lang="ja-JP" altLang="en-US" dirty="0"/>
              <a:t>では、情報をデジタル化して保存し利活用できる</a:t>
            </a:r>
            <a:r>
              <a:rPr lang="ja-JP" altLang="en-US" dirty="0" smtClean="0"/>
              <a:t>仕組み（保存だけではない）</a:t>
            </a:r>
            <a:endParaRPr lang="ja-JP" altLang="en-US" dirty="0"/>
          </a:p>
          <a:p>
            <a:pPr lvl="1"/>
            <a:r>
              <a:rPr lang="en-US" altLang="ja-JP" dirty="0" smtClean="0"/>
              <a:t>NDL</a:t>
            </a:r>
            <a:r>
              <a:rPr lang="ja-JP" altLang="en-US" dirty="0"/>
              <a:t>が進めてきた電子図書館事業そのもの</a:t>
            </a:r>
          </a:p>
          <a:p>
            <a:pPr lvl="1"/>
            <a:r>
              <a:rPr lang="ja-JP" altLang="en-US" dirty="0" smtClean="0"/>
              <a:t>出版界</a:t>
            </a:r>
            <a:r>
              <a:rPr lang="ja-JP" altLang="en-US" dirty="0"/>
              <a:t>では、長期保存するという概念はない？</a:t>
            </a:r>
          </a:p>
          <a:p>
            <a:pPr lvl="1"/>
            <a:r>
              <a:rPr lang="ja-JP" altLang="en-US" dirty="0" smtClean="0"/>
              <a:t>出版界</a:t>
            </a:r>
            <a:r>
              <a:rPr lang="ja-JP" altLang="en-US" dirty="0"/>
              <a:t>の「電子図書館サービス」には、図書館界でのデジタルアーカイブという概念は含まれない</a:t>
            </a:r>
            <a:r>
              <a:rPr lang="ja-JP" altLang="en-US" dirty="0" smtClean="0"/>
              <a:t>？</a:t>
            </a:r>
            <a:endParaRPr lang="en-US" altLang="ja-JP" dirty="0" smtClean="0"/>
          </a:p>
          <a:p>
            <a:r>
              <a:rPr lang="ja-JP" altLang="en-US" dirty="0"/>
              <a:t>知識インフラとは</a:t>
            </a:r>
          </a:p>
          <a:p>
            <a:pPr lvl="1"/>
            <a:r>
              <a:rPr lang="ja-JP" altLang="en-US" dirty="0"/>
              <a:t>情報資源を統合して検索・抽出することが可能な</a:t>
            </a:r>
            <a:r>
              <a:rPr lang="ja-JP" altLang="en-US" dirty="0" smtClean="0"/>
              <a:t>基盤の概念</a:t>
            </a:r>
            <a:endParaRPr lang="ja-JP" altLang="en-US" dirty="0"/>
          </a:p>
          <a:p>
            <a:pPr lvl="1"/>
            <a:r>
              <a:rPr lang="ja-JP" altLang="en-US" dirty="0"/>
              <a:t>目指すところは、デジタル文化資源全体のナショナルアーカイブと同じ</a:t>
            </a:r>
          </a:p>
          <a:p>
            <a:pPr lvl="1"/>
            <a:r>
              <a:rPr lang="ja-JP" altLang="en-US" dirty="0"/>
              <a:t>出版物は、知識インフラの中で、最重要視される情報</a:t>
            </a:r>
            <a:r>
              <a:rPr lang="ja-JP" altLang="en-US" dirty="0" smtClean="0"/>
              <a:t>。</a:t>
            </a:r>
            <a:endParaRPr lang="ja-JP" altLang="en-US" dirty="0"/>
          </a:p>
        </p:txBody>
      </p:sp>
      <p:sp>
        <p:nvSpPr>
          <p:cNvPr id="4" name="コンテンツ プレースホルダー 3"/>
          <p:cNvSpPr>
            <a:spLocks noGrp="1"/>
          </p:cNvSpPr>
          <p:nvPr>
            <p:ph sz="half" idx="2"/>
          </p:nvPr>
        </p:nvSpPr>
        <p:spPr>
          <a:xfrm>
            <a:off x="6172200" y="1463040"/>
            <a:ext cx="5847080" cy="4949054"/>
          </a:xfrm>
        </p:spPr>
        <p:txBody>
          <a:bodyPr>
            <a:normAutofit fontScale="92500" lnSpcReduction="10000"/>
          </a:bodyPr>
          <a:lstStyle/>
          <a:p>
            <a:r>
              <a:rPr lang="ja-JP" altLang="en-US" dirty="0" smtClean="0"/>
              <a:t>ナショナルアーカイブ</a:t>
            </a:r>
            <a:r>
              <a:rPr lang="ja-JP" altLang="en-US" dirty="0"/>
              <a:t>とは</a:t>
            </a:r>
          </a:p>
          <a:p>
            <a:pPr lvl="1"/>
            <a:r>
              <a:rPr lang="ja-JP" altLang="en-US" dirty="0"/>
              <a:t>国全体でデジタルアーカイブする仕組み</a:t>
            </a:r>
          </a:p>
          <a:p>
            <a:pPr lvl="1"/>
            <a:r>
              <a:rPr lang="ja-JP" altLang="en-US" dirty="0"/>
              <a:t>各機関が提供するデジタルアーカイブをあたかも</a:t>
            </a:r>
            <a:r>
              <a:rPr lang="en-US" altLang="ja-JP" dirty="0"/>
              <a:t>1</a:t>
            </a:r>
            <a:r>
              <a:rPr lang="ja-JP" altLang="en-US" dirty="0" err="1"/>
              <a:t>つの</a:t>
            </a:r>
            <a:r>
              <a:rPr lang="ja-JP" altLang="en-US" dirty="0"/>
              <a:t>アーカイブとして利活用できる仕組み</a:t>
            </a:r>
          </a:p>
          <a:p>
            <a:pPr lvl="1"/>
            <a:r>
              <a:rPr lang="ja-JP" altLang="en-US" dirty="0" smtClean="0"/>
              <a:t>知識</a:t>
            </a:r>
            <a:r>
              <a:rPr lang="ja-JP" altLang="en-US" dirty="0"/>
              <a:t>インフラ</a:t>
            </a:r>
            <a:r>
              <a:rPr lang="ja-JP" altLang="en-US" dirty="0" smtClean="0"/>
              <a:t>の実現形の１つ</a:t>
            </a:r>
            <a:endParaRPr lang="en-US" altLang="ja-JP" dirty="0" smtClean="0"/>
          </a:p>
          <a:p>
            <a:pPr lvl="2"/>
            <a:r>
              <a:rPr lang="ja-JP" altLang="en-US" dirty="0"/>
              <a:t>電子書籍に絞っては、「電子書籍のナショナルアーカイブ</a:t>
            </a:r>
            <a:r>
              <a:rPr lang="ja-JP" altLang="en-US" dirty="0" smtClean="0"/>
              <a:t>」</a:t>
            </a:r>
            <a:endParaRPr lang="en-US" altLang="ja-JP" dirty="0" smtClean="0"/>
          </a:p>
          <a:p>
            <a:pPr lvl="2"/>
            <a:r>
              <a:rPr lang="ja-JP" altLang="en-US" dirty="0" smtClean="0"/>
              <a:t>文化</a:t>
            </a:r>
            <a:r>
              <a:rPr lang="ja-JP" altLang="en-US" dirty="0"/>
              <a:t>資源全体で、「デジタル文化資源のナショナルアーカイブ</a:t>
            </a:r>
            <a:r>
              <a:rPr lang="ja-JP" altLang="en-US" dirty="0" smtClean="0"/>
              <a:t>」</a:t>
            </a:r>
            <a:endParaRPr lang="en-US" altLang="ja-JP" dirty="0" smtClean="0"/>
          </a:p>
          <a:p>
            <a:r>
              <a:rPr lang="ja-JP" altLang="en-US" dirty="0" smtClean="0"/>
              <a:t>インターナショナルアーカイブ</a:t>
            </a:r>
            <a:endParaRPr lang="en-US" altLang="ja-JP" dirty="0" smtClean="0"/>
          </a:p>
          <a:p>
            <a:pPr lvl="1"/>
            <a:r>
              <a:rPr lang="ja-JP" altLang="en-US" dirty="0"/>
              <a:t>各国</a:t>
            </a:r>
            <a:r>
              <a:rPr lang="ja-JP" altLang="en-US" dirty="0" smtClean="0"/>
              <a:t>のナショナルアーカイブをあたかも１つのアーカイブとして利活用できる仕組み</a:t>
            </a:r>
            <a:endParaRPr lang="ja-JP" altLang="en-US" dirty="0"/>
          </a:p>
          <a:p>
            <a:endParaRPr kumimoji="1" lang="ja-JP" altLang="en-US" dirty="0"/>
          </a:p>
        </p:txBody>
      </p:sp>
    </p:spTree>
    <p:extLst>
      <p:ext uri="{BB962C8B-B14F-4D97-AF65-F5344CB8AC3E}">
        <p14:creationId xmlns:p14="http://schemas.microsoft.com/office/powerpoint/2010/main" val="290076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019280" cy="792480"/>
          </a:xfrm>
        </p:spPr>
        <p:txBody>
          <a:bodyPr/>
          <a:lstStyle/>
          <a:p>
            <a:r>
              <a:rPr lang="ja-JP" altLang="en-US" dirty="0" smtClean="0"/>
              <a:t>コンテンツ創造基盤とは？</a:t>
            </a:r>
            <a:endParaRPr kumimoji="1" lang="ja-JP" altLang="en-US" dirty="0"/>
          </a:p>
        </p:txBody>
      </p:sp>
      <p:sp>
        <p:nvSpPr>
          <p:cNvPr id="3" name="コンテンツ プレースホルダー 2"/>
          <p:cNvSpPr>
            <a:spLocks noGrp="1"/>
          </p:cNvSpPr>
          <p:nvPr>
            <p:ph sz="half" idx="1"/>
          </p:nvPr>
        </p:nvSpPr>
        <p:spPr>
          <a:xfrm>
            <a:off x="328773" y="1675782"/>
            <a:ext cx="5691027" cy="5182218"/>
          </a:xfrm>
        </p:spPr>
        <p:txBody>
          <a:bodyPr>
            <a:noAutofit/>
          </a:bodyPr>
          <a:lstStyle/>
          <a:p>
            <a:pPr marL="342900" lvl="1" indent="-342900"/>
            <a:r>
              <a:rPr lang="ja-JP" altLang="en-US" sz="1800" dirty="0"/>
              <a:t>概念</a:t>
            </a:r>
            <a:endParaRPr lang="en-US" altLang="ja-JP" sz="1800" dirty="0"/>
          </a:p>
          <a:p>
            <a:pPr marL="742950" lvl="2" indent="-342900"/>
            <a:r>
              <a:rPr lang="ja-JP" altLang="en-US" sz="1400" dirty="0"/>
              <a:t>分野のアーキビスト、ライブラリアン、レファレンサー、研究者等を含めた専門家が、各分野の対象領域を越えて、情報を関連付け（知識化）、情報を組み合わせて新たなコンテンツを創造する。</a:t>
            </a:r>
            <a:endParaRPr lang="en-US" altLang="ja-JP" sz="1400" dirty="0"/>
          </a:p>
          <a:p>
            <a:pPr marL="742950" lvl="2" indent="-342900"/>
            <a:r>
              <a:rPr lang="ja-JP" altLang="en-US" sz="1400" dirty="0"/>
              <a:t>創造されたコンテンツ、関連付けられた情報は、恒久的保存基盤にフィードバクされて蓄積される</a:t>
            </a:r>
            <a:endParaRPr lang="en-US" altLang="ja-JP" sz="1400" dirty="0"/>
          </a:p>
          <a:p>
            <a:pPr marL="342900" lvl="1" indent="-342900"/>
            <a:r>
              <a:rPr lang="ja-JP" altLang="en-US" sz="1800" dirty="0"/>
              <a:t>文化芸術</a:t>
            </a:r>
            <a:endParaRPr lang="en-US" altLang="ja-JP" sz="1800" dirty="0"/>
          </a:p>
          <a:p>
            <a:pPr marL="742950" lvl="2" indent="-342900"/>
            <a:r>
              <a:rPr lang="ja-JP" altLang="en-US" sz="1400" dirty="0"/>
              <a:t>従来の文化芸術における各分野の対象領域を超えて、伝統文化と現代的な文化芸術を組み合わせた新たな日本文化の創造</a:t>
            </a:r>
            <a:endParaRPr lang="en-US" altLang="ja-JP" sz="1400" dirty="0"/>
          </a:p>
          <a:p>
            <a:pPr marL="742950" lvl="2" indent="-342900"/>
            <a:r>
              <a:rPr lang="ja-JP" altLang="en-US" sz="1400" dirty="0"/>
              <a:t>異分野の専門家、ユーザ同士が共同でコンテンツ創造できる場</a:t>
            </a:r>
            <a:endParaRPr lang="en-US" altLang="ja-JP" sz="1400" dirty="0"/>
          </a:p>
          <a:p>
            <a:pPr marL="742950" lvl="2" indent="-342900"/>
            <a:r>
              <a:rPr lang="ja-JP" altLang="en-US" sz="1400" dirty="0"/>
              <a:t>専門家、利用者視点でのコンテンツ生成</a:t>
            </a:r>
            <a:endParaRPr lang="en-US" altLang="ja-JP" sz="1400" dirty="0"/>
          </a:p>
        </p:txBody>
      </p:sp>
      <p:sp>
        <p:nvSpPr>
          <p:cNvPr id="6" name="コンテンツ プレースホルダー 5"/>
          <p:cNvSpPr>
            <a:spLocks noGrp="1"/>
          </p:cNvSpPr>
          <p:nvPr>
            <p:ph sz="half" idx="2"/>
          </p:nvPr>
        </p:nvSpPr>
        <p:spPr>
          <a:xfrm>
            <a:off x="6172200" y="1594171"/>
            <a:ext cx="5530064" cy="5263829"/>
          </a:xfrm>
        </p:spPr>
        <p:txBody>
          <a:bodyPr>
            <a:normAutofit fontScale="92500" lnSpcReduction="20000"/>
          </a:bodyPr>
          <a:lstStyle/>
          <a:p>
            <a:r>
              <a:rPr lang="ja-JP" altLang="en-US" sz="1800" dirty="0"/>
              <a:t>利用者別</a:t>
            </a:r>
            <a:endParaRPr lang="en-US" altLang="ja-JP" sz="1800" dirty="0"/>
          </a:p>
          <a:p>
            <a:pPr lvl="1"/>
            <a:r>
              <a:rPr lang="ja-JP" altLang="en-US" sz="1600" dirty="0"/>
              <a:t>研究者向けコンテンツ</a:t>
            </a:r>
            <a:endParaRPr lang="en-US" altLang="ja-JP" sz="1600" dirty="0"/>
          </a:p>
          <a:p>
            <a:pPr lvl="1"/>
            <a:r>
              <a:rPr lang="ja-JP" altLang="en-US" sz="1600" dirty="0"/>
              <a:t>一般向けコンテンツ</a:t>
            </a:r>
            <a:endParaRPr lang="en-US" altLang="ja-JP" sz="1600" dirty="0"/>
          </a:p>
          <a:p>
            <a:pPr lvl="1"/>
            <a:r>
              <a:rPr lang="ja-JP" altLang="en-US" sz="1600" dirty="0"/>
              <a:t>高齢者・障害者向けコンテンツ</a:t>
            </a:r>
            <a:endParaRPr lang="en-US" altLang="ja-JP" sz="1600" dirty="0"/>
          </a:p>
          <a:p>
            <a:pPr lvl="2"/>
            <a:r>
              <a:rPr lang="ja-JP" altLang="en-US" sz="1100" dirty="0"/>
              <a:t>リフロー型コンテンツ</a:t>
            </a:r>
            <a:endParaRPr lang="en-US" altLang="ja-JP" sz="1100" dirty="0"/>
          </a:p>
          <a:p>
            <a:pPr lvl="2"/>
            <a:r>
              <a:rPr lang="ja-JP" altLang="en-US" sz="1100" dirty="0"/>
              <a:t>読上げ可能コンテンツ</a:t>
            </a:r>
            <a:endParaRPr lang="en-US" altLang="ja-JP" sz="1100" dirty="0"/>
          </a:p>
          <a:p>
            <a:pPr lvl="1"/>
            <a:r>
              <a:rPr lang="ja-JP" altLang="en-US" sz="1600" dirty="0"/>
              <a:t>子ども向けコンテンツ</a:t>
            </a:r>
            <a:endParaRPr lang="en-US" altLang="ja-JP" sz="1400" dirty="0"/>
          </a:p>
          <a:p>
            <a:r>
              <a:rPr lang="ja-JP" altLang="en-US" sz="2000" dirty="0"/>
              <a:t>創出コンテンツ種別</a:t>
            </a:r>
            <a:endParaRPr lang="en-US" altLang="ja-JP" sz="2000" dirty="0"/>
          </a:p>
          <a:p>
            <a:pPr lvl="1"/>
            <a:r>
              <a:rPr lang="ja-JP" altLang="en-US" sz="1800" dirty="0"/>
              <a:t>調査研究（新たな知識の創造）</a:t>
            </a:r>
            <a:endParaRPr lang="en-US" altLang="ja-JP" sz="1800" dirty="0"/>
          </a:p>
          <a:p>
            <a:pPr lvl="2"/>
            <a:r>
              <a:rPr lang="ja-JP" altLang="en-US" sz="1200" dirty="0"/>
              <a:t>論文、プレゼン資料、高精細画像</a:t>
            </a:r>
            <a:endParaRPr lang="en-US" altLang="ja-JP" sz="1200" dirty="0"/>
          </a:p>
          <a:p>
            <a:pPr lvl="1"/>
            <a:r>
              <a:rPr lang="ja-JP" altLang="en-US" sz="1800" dirty="0"/>
              <a:t>教育用コンテンツ</a:t>
            </a:r>
            <a:endParaRPr lang="en-US" altLang="ja-JP" sz="1800" dirty="0"/>
          </a:p>
          <a:p>
            <a:pPr lvl="2"/>
            <a:r>
              <a:rPr lang="ja-JP" altLang="en-US" sz="1200" dirty="0"/>
              <a:t>デジタル教科書</a:t>
            </a:r>
            <a:endParaRPr lang="en-US" altLang="ja-JP" sz="1200" dirty="0"/>
          </a:p>
          <a:p>
            <a:pPr lvl="1"/>
            <a:r>
              <a:rPr lang="ja-JP" altLang="en-US" sz="1800" dirty="0"/>
              <a:t>教養・娯楽コンテンツ</a:t>
            </a:r>
            <a:endParaRPr lang="en-US" altLang="ja-JP" sz="1800" dirty="0"/>
          </a:p>
          <a:p>
            <a:pPr lvl="2"/>
            <a:r>
              <a:rPr lang="ja-JP" altLang="en-US" sz="1200" dirty="0"/>
              <a:t>ポップカルチャーコンテンツ</a:t>
            </a:r>
            <a:endParaRPr lang="en-US" altLang="ja-JP" sz="1800" dirty="0"/>
          </a:p>
          <a:p>
            <a:r>
              <a:rPr lang="ja-JP" altLang="en-US" sz="2000" dirty="0"/>
              <a:t>分野別</a:t>
            </a:r>
            <a:endParaRPr lang="en-US" altLang="ja-JP" sz="2000" dirty="0"/>
          </a:p>
          <a:p>
            <a:pPr lvl="1"/>
            <a:r>
              <a:rPr lang="ja-JP" altLang="en-US" sz="1800" dirty="0"/>
              <a:t>科学技術分野</a:t>
            </a:r>
            <a:endParaRPr lang="en-US" altLang="ja-JP" sz="1800" dirty="0"/>
          </a:p>
          <a:p>
            <a:pPr lvl="2"/>
            <a:r>
              <a:rPr lang="ja-JP" altLang="en-US" sz="1200" dirty="0"/>
              <a:t>各種次世代技術開発</a:t>
            </a:r>
            <a:endParaRPr lang="en-US" altLang="ja-JP" sz="1200" dirty="0"/>
          </a:p>
          <a:p>
            <a:pPr lvl="1"/>
            <a:r>
              <a:rPr lang="ja-JP" altLang="en-US" sz="1800" dirty="0"/>
              <a:t>人文科学</a:t>
            </a:r>
            <a:endParaRPr lang="en-US" altLang="ja-JP" sz="1800" dirty="0"/>
          </a:p>
          <a:p>
            <a:pPr lvl="1"/>
            <a:r>
              <a:rPr lang="ja-JP" altLang="en-US" sz="1800" dirty="0"/>
              <a:t>国文学・歴史学</a:t>
            </a:r>
            <a:endParaRPr lang="en-US" altLang="ja-JP" sz="1800" dirty="0"/>
          </a:p>
          <a:p>
            <a:pPr lvl="1"/>
            <a:r>
              <a:rPr lang="ja-JP" altLang="en-US" sz="1800" dirty="0"/>
              <a:t>社会科学</a:t>
            </a:r>
            <a:endParaRPr lang="en-US" altLang="ja-JP" sz="1800" dirty="0"/>
          </a:p>
          <a:p>
            <a:pPr lvl="1"/>
            <a:r>
              <a:rPr lang="ja-JP" altLang="en-US" sz="1800" dirty="0"/>
              <a:t>・・・</a:t>
            </a:r>
            <a:endParaRPr lang="en-US" altLang="ja-JP" sz="1800" dirty="0"/>
          </a:p>
          <a:p>
            <a:endParaRPr lang="ja-JP" altLang="en-US" sz="4400" dirty="0"/>
          </a:p>
        </p:txBody>
      </p:sp>
      <p:sp>
        <p:nvSpPr>
          <p:cNvPr id="5" name="スライド番号プレースホルダー 4"/>
          <p:cNvSpPr>
            <a:spLocks noGrp="1"/>
          </p:cNvSpPr>
          <p:nvPr>
            <p:ph type="sldNum" sz="quarter" idx="12"/>
          </p:nvPr>
        </p:nvSpPr>
        <p:spPr/>
        <p:txBody>
          <a:bodyPr/>
          <a:lstStyle/>
          <a:p>
            <a:fld id="{042AED99-7FB4-404E-8A97-64753DCE42EC}" type="slidenum">
              <a:rPr lang="en-US" sz="2400">
                <a:solidFill>
                  <a:prstClr val="black">
                    <a:tint val="75000"/>
                  </a:prstClr>
                </a:solidFill>
              </a:rPr>
              <a:pPr/>
              <a:t>30</a:t>
            </a:fld>
            <a:endParaRPr lang="en-US" sz="2400" dirty="0">
              <a:solidFill>
                <a:prstClr val="black">
                  <a:tint val="75000"/>
                </a:prstClr>
              </a:solidFill>
            </a:endParaRPr>
          </a:p>
        </p:txBody>
      </p:sp>
      <p:sp>
        <p:nvSpPr>
          <p:cNvPr id="7" name="コンテンツ プレースホルダー 2"/>
          <p:cNvSpPr txBox="1">
            <a:spLocks/>
          </p:cNvSpPr>
          <p:nvPr/>
        </p:nvSpPr>
        <p:spPr>
          <a:xfrm>
            <a:off x="486367" y="874091"/>
            <a:ext cx="11209105" cy="720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marL="0" indent="0">
              <a:buNone/>
            </a:pPr>
            <a:r>
              <a:rPr lang="ja-JP" altLang="en-US" sz="1800" dirty="0">
                <a:solidFill>
                  <a:prstClr val="black"/>
                </a:solidFill>
              </a:rPr>
              <a:t>恒久的保存基盤に蓄積されている複数の情報を素材として活用（参照もしくは組み合わせ）して、二次的情報として、新たなコンテンツ（知識）を創出する</a:t>
            </a:r>
            <a:endParaRPr lang="en-US" altLang="ja-JP" sz="1800" dirty="0">
              <a:solidFill>
                <a:prstClr val="black"/>
              </a:solidFill>
            </a:endParaRPr>
          </a:p>
        </p:txBody>
      </p:sp>
      <p:sp>
        <p:nvSpPr>
          <p:cNvPr id="8" name="横巻き 7"/>
          <p:cNvSpPr/>
          <p:nvPr/>
        </p:nvSpPr>
        <p:spPr>
          <a:xfrm>
            <a:off x="9810784" y="172416"/>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2014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8</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月</a:t>
            </a:r>
            <a:r>
              <a:rPr lang="en-US" altLang="ja-JP" sz="1100" b="1" dirty="0">
                <a:solidFill>
                  <a:srgbClr val="FF0000"/>
                </a:solidFill>
                <a:latin typeface="HG丸ｺﾞｼｯｸM-PRO" panose="020F0600000000000000" pitchFamily="50" charset="-128"/>
                <a:ea typeface="HG丸ｺﾞｼｯｸM-PRO" panose="020F0600000000000000" pitchFamily="50" charset="-128"/>
              </a:rPr>
              <a:t>6</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日追加</a:t>
            </a:r>
          </a:p>
        </p:txBody>
      </p:sp>
    </p:spTree>
    <p:extLst>
      <p:ext uri="{BB962C8B-B14F-4D97-AF65-F5344CB8AC3E}">
        <p14:creationId xmlns:p14="http://schemas.microsoft.com/office/powerpoint/2010/main" val="3519527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8"/>
          <p:cNvSpPr>
            <a:spLocks noChangeArrowheads="1"/>
          </p:cNvSpPr>
          <p:nvPr/>
        </p:nvSpPr>
        <p:spPr bwMode="auto">
          <a:xfrm>
            <a:off x="1710355" y="1286179"/>
            <a:ext cx="8858619" cy="4114532"/>
          </a:xfrm>
          <a:prstGeom prst="roundRect">
            <a:avLst>
              <a:gd name="adj" fmla="val 11240"/>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nSpc>
                <a:spcPts val="1600"/>
              </a:lnSpc>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コンテンツ創造基盤</a:t>
            </a:r>
            <a:r>
              <a:rPr lang="ja-JP" altLang="en-US" sz="1200" b="1" dirty="0">
                <a:latin typeface="Meiryo UI" panose="020B0604030504040204" pitchFamily="50" charset="-128"/>
                <a:ea typeface="Meiryo UI" panose="020B0604030504040204" pitchFamily="50" charset="-128"/>
              </a:rPr>
              <a:t>（分野毎）</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p:txBody>
      </p:sp>
      <p:sp>
        <p:nvSpPr>
          <p:cNvPr id="19" name="AutoShape 8"/>
          <p:cNvSpPr>
            <a:spLocks noChangeArrowheads="1"/>
          </p:cNvSpPr>
          <p:nvPr/>
        </p:nvSpPr>
        <p:spPr bwMode="auto">
          <a:xfrm>
            <a:off x="1665249" y="5501212"/>
            <a:ext cx="8881760" cy="1246202"/>
          </a:xfrm>
          <a:prstGeom prst="roundRect">
            <a:avLst>
              <a:gd name="adj" fmla="val 8169"/>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 恒久的保存基盤</a:t>
            </a:r>
            <a:r>
              <a:rPr lang="ja-JP" altLang="en-US" sz="1200" b="1" dirty="0">
                <a:solidFill>
                  <a:prstClr val="black"/>
                </a:solidFill>
                <a:latin typeface="Meiryo UI" panose="020B0604030504040204" pitchFamily="50" charset="-128"/>
                <a:ea typeface="Meiryo UI" panose="020B0604030504040204" pitchFamily="50" charset="-128"/>
              </a:rPr>
              <a:t>（目的・分野を問わず）</a:t>
            </a:r>
            <a:endParaRPr lang="en-US" altLang="ja-JP" sz="500" b="1" dirty="0">
              <a:solidFill>
                <a:prstClr val="black"/>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コンテンツ創造基盤</a:t>
            </a:r>
            <a:endParaRPr kumimoji="1" lang="ja-JP" altLang="en-US" sz="4000" dirty="0"/>
          </a:p>
        </p:txBody>
      </p:sp>
      <p:sp>
        <p:nvSpPr>
          <p:cNvPr id="4" name="フッター プレースホルダー 3"/>
          <p:cNvSpPr>
            <a:spLocks noGrp="1"/>
          </p:cNvSpPr>
          <p:nvPr>
            <p:ph type="ftr" sz="quarter" idx="11"/>
          </p:nvPr>
        </p:nvSpPr>
        <p:spPr/>
        <p:txBody>
          <a:bodyPr/>
          <a:lstStyle/>
          <a:p>
            <a:endParaRPr 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42AED99-7FB4-404E-8A97-64753DCE42EC}" type="slidenum">
              <a:rPr lang="en-US" smtClean="0">
                <a:solidFill>
                  <a:prstClr val="black">
                    <a:tint val="75000"/>
                  </a:prstClr>
                </a:solidFill>
              </a:rPr>
              <a:pPr/>
              <a:t>31</a:t>
            </a:fld>
            <a:endParaRPr lang="en-US">
              <a:solidFill>
                <a:prstClr val="black">
                  <a:tint val="75000"/>
                </a:prstClr>
              </a:solidFill>
            </a:endParaRPr>
          </a:p>
        </p:txBody>
      </p:sp>
      <p:sp>
        <p:nvSpPr>
          <p:cNvPr id="6" name="AutoShape 8"/>
          <p:cNvSpPr>
            <a:spLocks noChangeArrowheads="1"/>
          </p:cNvSpPr>
          <p:nvPr/>
        </p:nvSpPr>
        <p:spPr bwMode="auto">
          <a:xfrm>
            <a:off x="2060529" y="3437211"/>
            <a:ext cx="1728192" cy="388968"/>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・デジタル化</a:t>
            </a:r>
            <a:endParaRPr lang="en-US" altLang="ja-JP" sz="1100" dirty="0">
              <a:solidFill>
                <a:prstClr val="white"/>
              </a:solidFill>
              <a:latin typeface="Meiryo UI" panose="020B0604030504040204" pitchFamily="50" charset="-128"/>
              <a:ea typeface="Meiryo UI" panose="020B0604030504040204" pitchFamily="50" charset="-128"/>
            </a:endParaRPr>
          </a:p>
        </p:txBody>
      </p:sp>
      <p:sp>
        <p:nvSpPr>
          <p:cNvPr id="8" name="フローチャート : 複数書類 18"/>
          <p:cNvSpPr/>
          <p:nvPr/>
        </p:nvSpPr>
        <p:spPr>
          <a:xfrm>
            <a:off x="1910656" y="2508184"/>
            <a:ext cx="1080120" cy="648072"/>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ja-JP" altLang="en-US" sz="1100" dirty="0">
                <a:solidFill>
                  <a:prstClr val="black"/>
                </a:solidFill>
                <a:latin typeface="Meiryo UI" panose="020B0604030504040204" pitchFamily="50" charset="-128"/>
                <a:ea typeface="Meiryo UI" panose="020B0604030504040204" pitchFamily="50" charset="-128"/>
              </a:rPr>
              <a:t>出版物</a:t>
            </a:r>
          </a:p>
        </p:txBody>
      </p:sp>
      <p:cxnSp>
        <p:nvCxnSpPr>
          <p:cNvPr id="9" name="直線矢印コネクタ 8"/>
          <p:cNvCxnSpPr>
            <a:stCxn id="6" idx="0"/>
            <a:endCxn id="8" idx="2"/>
          </p:cNvCxnSpPr>
          <p:nvPr/>
        </p:nvCxnSpPr>
        <p:spPr>
          <a:xfrm flipH="1" flipV="1">
            <a:off x="2375609" y="3131713"/>
            <a:ext cx="549017" cy="30549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2" name="額縁 11"/>
          <p:cNvSpPr/>
          <p:nvPr/>
        </p:nvSpPr>
        <p:spPr>
          <a:xfrm>
            <a:off x="3062784" y="2466137"/>
            <a:ext cx="1080120" cy="648072"/>
          </a:xfrm>
          <a:prstGeom prst="bevel">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ja-JP" altLang="en-US" sz="1100" dirty="0">
                <a:solidFill>
                  <a:prstClr val="black"/>
                </a:solidFill>
                <a:latin typeface="Meiryo UI" panose="020B0604030504040204" pitchFamily="50" charset="-128"/>
                <a:ea typeface="Meiryo UI" panose="020B0604030504040204" pitchFamily="50" charset="-128"/>
              </a:rPr>
              <a:t>現物（美術品等）</a:t>
            </a:r>
          </a:p>
        </p:txBody>
      </p:sp>
      <p:cxnSp>
        <p:nvCxnSpPr>
          <p:cNvPr id="13" name="直線矢印コネクタ 12"/>
          <p:cNvCxnSpPr>
            <a:stCxn id="6" idx="0"/>
            <a:endCxn id="12" idx="2"/>
          </p:cNvCxnSpPr>
          <p:nvPr/>
        </p:nvCxnSpPr>
        <p:spPr>
          <a:xfrm flipV="1">
            <a:off x="2924626" y="3114209"/>
            <a:ext cx="678219" cy="32300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四角形吹き出し 17"/>
          <p:cNvSpPr/>
          <p:nvPr/>
        </p:nvSpPr>
        <p:spPr>
          <a:xfrm>
            <a:off x="9630158" y="5443252"/>
            <a:ext cx="793067" cy="341363"/>
          </a:xfrm>
          <a:prstGeom prst="wedgeRectCallout">
            <a:avLst>
              <a:gd name="adj1" fmla="val -129564"/>
              <a:gd name="adj2" fmla="val 80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API</a:t>
            </a:r>
            <a:endParaRPr lang="ja-JP" altLang="en-US" dirty="0">
              <a:latin typeface="Meiryo UI" panose="020B0604030504040204" pitchFamily="50" charset="-128"/>
              <a:ea typeface="Meiryo UI" panose="020B0604030504040204" pitchFamily="50" charset="-128"/>
            </a:endParaRPr>
          </a:p>
        </p:txBody>
      </p:sp>
      <p:sp>
        <p:nvSpPr>
          <p:cNvPr id="33" name="AutoShape 8"/>
          <p:cNvSpPr>
            <a:spLocks noChangeArrowheads="1"/>
          </p:cNvSpPr>
          <p:nvPr/>
        </p:nvSpPr>
        <p:spPr bwMode="auto">
          <a:xfrm>
            <a:off x="8535006" y="3133694"/>
            <a:ext cx="1686461" cy="377093"/>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・付加価値付け</a:t>
            </a:r>
          </a:p>
        </p:txBody>
      </p:sp>
      <p:sp>
        <p:nvSpPr>
          <p:cNvPr id="40" name="AutoShape 8"/>
          <p:cNvSpPr>
            <a:spLocks noChangeArrowheads="1"/>
          </p:cNvSpPr>
          <p:nvPr/>
        </p:nvSpPr>
        <p:spPr bwMode="auto">
          <a:xfrm>
            <a:off x="6493526" y="3135963"/>
            <a:ext cx="1728192" cy="377093"/>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情報間の関連付け</a:t>
            </a:r>
          </a:p>
        </p:txBody>
      </p:sp>
      <p:sp>
        <p:nvSpPr>
          <p:cNvPr id="41" name="フローチャート : 磁気ディスク 146"/>
          <p:cNvSpPr/>
          <p:nvPr/>
        </p:nvSpPr>
        <p:spPr>
          <a:xfrm>
            <a:off x="4838669" y="4191235"/>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付加価値の付いた情報</a:t>
            </a:r>
          </a:p>
        </p:txBody>
      </p:sp>
      <p:sp>
        <p:nvSpPr>
          <p:cNvPr id="55" name="AutoShape 8"/>
          <p:cNvSpPr>
            <a:spLocks noChangeArrowheads="1"/>
          </p:cNvSpPr>
          <p:nvPr/>
        </p:nvSpPr>
        <p:spPr bwMode="auto">
          <a:xfrm>
            <a:off x="1733086" y="6032472"/>
            <a:ext cx="1872208" cy="579107"/>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収集・一時保管機能</a:t>
            </a:r>
          </a:p>
        </p:txBody>
      </p:sp>
      <p:cxnSp>
        <p:nvCxnSpPr>
          <p:cNvPr id="64" name="直線矢印コネクタ 63"/>
          <p:cNvCxnSpPr>
            <a:stCxn id="41" idx="1"/>
            <a:endCxn id="40" idx="2"/>
          </p:cNvCxnSpPr>
          <p:nvPr/>
        </p:nvCxnSpPr>
        <p:spPr>
          <a:xfrm flipV="1">
            <a:off x="5450738" y="3513055"/>
            <a:ext cx="1906885" cy="67818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41" idx="1"/>
            <a:endCxn id="33" idx="2"/>
          </p:cNvCxnSpPr>
          <p:nvPr/>
        </p:nvCxnSpPr>
        <p:spPr>
          <a:xfrm flipV="1">
            <a:off x="5450738" y="3510787"/>
            <a:ext cx="3927499" cy="68044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驚く男の子"/>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9375" r="100000"/>
                    </a14:imgEffect>
                  </a14:imgLayer>
                </a14:imgProps>
              </a:ext>
              <a:ext uri="{28A0092B-C50C-407E-A947-70E740481C1C}">
                <a14:useLocalDpi xmlns:a14="http://schemas.microsoft.com/office/drawing/2010/main" val="0"/>
              </a:ext>
            </a:extLst>
          </a:blip>
          <a:srcRect/>
          <a:stretch>
            <a:fillRect/>
          </a:stretch>
        </p:blipFill>
        <p:spPr bwMode="auto">
          <a:xfrm>
            <a:off x="5087888" y="1832111"/>
            <a:ext cx="914400"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直線矢印コネクタ 77"/>
          <p:cNvCxnSpPr>
            <a:stCxn id="106" idx="0"/>
            <a:endCxn id="1026" idx="2"/>
          </p:cNvCxnSpPr>
          <p:nvPr/>
        </p:nvCxnSpPr>
        <p:spPr>
          <a:xfrm flipV="1">
            <a:off x="4927104" y="2517912"/>
            <a:ext cx="617984" cy="19100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40" idx="0"/>
            <a:endCxn id="1055" idx="2"/>
          </p:cNvCxnSpPr>
          <p:nvPr/>
        </p:nvCxnSpPr>
        <p:spPr>
          <a:xfrm flipV="1">
            <a:off x="7357622" y="2761656"/>
            <a:ext cx="25692" cy="37430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06" name="AutoShape 8"/>
          <p:cNvSpPr>
            <a:spLocks noChangeArrowheads="1"/>
          </p:cNvSpPr>
          <p:nvPr/>
        </p:nvSpPr>
        <p:spPr bwMode="auto">
          <a:xfrm>
            <a:off x="4063008" y="2708920"/>
            <a:ext cx="1728192" cy="915152"/>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創作活動</a:t>
            </a:r>
            <a:endParaRPr lang="en-US" altLang="ja-JP" sz="1100" dirty="0">
              <a:solidFill>
                <a:prstClr val="white"/>
              </a:solidFill>
              <a:latin typeface="Meiryo UI" panose="020B0604030504040204" pitchFamily="50" charset="-128"/>
              <a:ea typeface="Meiryo UI" panose="020B0604030504040204" pitchFamily="50" charset="-128"/>
            </a:endParaRPr>
          </a:p>
        </p:txBody>
      </p:sp>
      <p:cxnSp>
        <p:nvCxnSpPr>
          <p:cNvPr id="108" name="直線矢印コネクタ 107"/>
          <p:cNvCxnSpPr>
            <a:stCxn id="117" idx="1"/>
            <a:endCxn id="106" idx="2"/>
          </p:cNvCxnSpPr>
          <p:nvPr/>
        </p:nvCxnSpPr>
        <p:spPr>
          <a:xfrm flipV="1">
            <a:off x="3970282" y="3624073"/>
            <a:ext cx="956822" cy="54978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7" name="フローチャート : 磁気ディスク 146"/>
          <p:cNvSpPr/>
          <p:nvPr/>
        </p:nvSpPr>
        <p:spPr>
          <a:xfrm>
            <a:off x="3358214" y="4173857"/>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新たな創作物</a:t>
            </a:r>
          </a:p>
        </p:txBody>
      </p:sp>
      <p:pic>
        <p:nvPicPr>
          <p:cNvPr id="1050" name="Picture 4" descr="ガッツポーズの男の子"/>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9375" r="100000"/>
                    </a14:imgEffect>
                  </a14:imgLayer>
                </a14:imgProps>
              </a:ext>
              <a:ext uri="{28A0092B-C50C-407E-A947-70E740481C1C}">
                <a14:useLocalDpi xmlns:a14="http://schemas.microsoft.com/office/drawing/2010/main" val="0"/>
              </a:ext>
            </a:extLst>
          </a:blip>
          <a:srcRect/>
          <a:stretch>
            <a:fillRect/>
          </a:stretch>
        </p:blipFill>
        <p:spPr bwMode="auto">
          <a:xfrm>
            <a:off x="8998847" y="213140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8" descr="疑問ポーズの男の子"/>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9375" r="100000"/>
                    </a14:imgEffect>
                  </a14:imgLayer>
                </a14:imgProps>
              </a:ext>
              <a:ext uri="{28A0092B-C50C-407E-A947-70E740481C1C}">
                <a14:useLocalDpi xmlns:a14="http://schemas.microsoft.com/office/drawing/2010/main" val="0"/>
              </a:ext>
            </a:extLst>
          </a:blip>
          <a:srcRect/>
          <a:stretch>
            <a:fillRect/>
          </a:stretch>
        </p:blipFill>
        <p:spPr bwMode="auto">
          <a:xfrm>
            <a:off x="6926114" y="2075856"/>
            <a:ext cx="914400"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32" name="直線矢印コネクタ 131"/>
          <p:cNvCxnSpPr>
            <a:stCxn id="33" idx="0"/>
            <a:endCxn id="1050" idx="2"/>
          </p:cNvCxnSpPr>
          <p:nvPr/>
        </p:nvCxnSpPr>
        <p:spPr>
          <a:xfrm flipV="1">
            <a:off x="9378237" y="2817201"/>
            <a:ext cx="77811" cy="31649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8" name="AutoShape 8"/>
          <p:cNvSpPr>
            <a:spLocks noChangeArrowheads="1"/>
          </p:cNvSpPr>
          <p:nvPr/>
        </p:nvSpPr>
        <p:spPr bwMode="auto">
          <a:xfrm>
            <a:off x="4215408" y="2861320"/>
            <a:ext cx="1728192" cy="915152"/>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創作活動</a:t>
            </a:r>
            <a:endParaRPr lang="en-US" altLang="ja-JP" sz="1100" dirty="0">
              <a:solidFill>
                <a:prstClr val="white"/>
              </a:solidFill>
              <a:latin typeface="Meiryo UI" panose="020B0604030504040204" pitchFamily="50" charset="-128"/>
              <a:ea typeface="Meiryo UI" panose="020B0604030504040204" pitchFamily="50" charset="-128"/>
            </a:endParaRPr>
          </a:p>
        </p:txBody>
      </p:sp>
      <p:sp>
        <p:nvSpPr>
          <p:cNvPr id="149" name="AutoShape 8"/>
          <p:cNvSpPr>
            <a:spLocks noChangeArrowheads="1"/>
          </p:cNvSpPr>
          <p:nvPr/>
        </p:nvSpPr>
        <p:spPr bwMode="auto">
          <a:xfrm>
            <a:off x="4367808" y="3013720"/>
            <a:ext cx="1728192" cy="915152"/>
          </a:xfrm>
          <a:prstGeom prst="roundRect">
            <a:avLst>
              <a:gd name="adj" fmla="val 25048"/>
            </a:avLst>
          </a:prstGeom>
          <a:ln>
            <a:headEnd/>
            <a:tailEnd/>
          </a:ln>
        </p:spPr>
        <p:style>
          <a:lnRef idx="0">
            <a:schemeClr val="accent5"/>
          </a:lnRef>
          <a:fillRef idx="3">
            <a:schemeClr val="accent5"/>
          </a:fillRef>
          <a:effectRef idx="3">
            <a:schemeClr val="accent5"/>
          </a:effectRef>
          <a:fontRef idx="minor">
            <a:schemeClr val="lt1"/>
          </a:fontRef>
        </p:style>
        <p:txBody>
          <a:bodyPr wrap="none" anchor="t">
            <a:normAutofit/>
          </a:bodyPr>
          <a:lstStyle/>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（分野毎）</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r>
              <a:rPr lang="ja-JP" altLang="en-US" sz="1100" dirty="0">
                <a:solidFill>
                  <a:prstClr val="white"/>
                </a:solidFill>
                <a:latin typeface="Meiryo UI" panose="020B0604030504040204" pitchFamily="50" charset="-128"/>
                <a:ea typeface="Meiryo UI" panose="020B0604030504040204" pitchFamily="50" charset="-128"/>
              </a:rPr>
              <a:t>創作活動</a:t>
            </a:r>
            <a:endParaRPr lang="en-US" altLang="ja-JP" sz="1100" dirty="0">
              <a:solidFill>
                <a:prstClr val="white"/>
              </a:solidFill>
              <a:latin typeface="Meiryo UI" panose="020B0604030504040204" pitchFamily="50" charset="-128"/>
              <a:ea typeface="Meiryo UI" panose="020B0604030504040204" pitchFamily="50" charset="-128"/>
            </a:endParaRPr>
          </a:p>
          <a:p>
            <a:pPr marL="342900" indent="-342900" algn="ctr">
              <a:defRPr/>
            </a:pPr>
            <a:endParaRPr lang="en-US" altLang="ja-JP" sz="1100" dirty="0">
              <a:solidFill>
                <a:prstClr val="white"/>
              </a:solidFill>
              <a:latin typeface="Meiryo UI" panose="020B0604030504040204" pitchFamily="50" charset="-128"/>
              <a:ea typeface="Meiryo UI" panose="020B0604030504040204" pitchFamily="50" charset="-128"/>
            </a:endParaRPr>
          </a:p>
        </p:txBody>
      </p:sp>
      <p:cxnSp>
        <p:nvCxnSpPr>
          <p:cNvPr id="154" name="直線矢印コネクタ 153"/>
          <p:cNvCxnSpPr>
            <a:stCxn id="106" idx="0"/>
            <a:endCxn id="48" idx="2"/>
          </p:cNvCxnSpPr>
          <p:nvPr/>
        </p:nvCxnSpPr>
        <p:spPr>
          <a:xfrm flipV="1">
            <a:off x="4927104" y="2517912"/>
            <a:ext cx="1321296" cy="19100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49" name="フローチャート : 磁気ディスク 11"/>
          <p:cNvSpPr/>
          <p:nvPr/>
        </p:nvSpPr>
        <p:spPr>
          <a:xfrm>
            <a:off x="8832304" y="5998841"/>
            <a:ext cx="1595706"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デジタルアーカイブ</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永久保存コンテンツ</a:t>
            </a:r>
          </a:p>
        </p:txBody>
      </p:sp>
      <p:sp>
        <p:nvSpPr>
          <p:cNvPr id="50" name="フローチャート : 磁気ディスク 95"/>
          <p:cNvSpPr/>
          <p:nvPr/>
        </p:nvSpPr>
        <p:spPr>
          <a:xfrm>
            <a:off x="6022122" y="6016065"/>
            <a:ext cx="1089020"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書誌・目次・索引情報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51" name="フローチャート : 磁気ディスク 41"/>
          <p:cNvSpPr/>
          <p:nvPr/>
        </p:nvSpPr>
        <p:spPr>
          <a:xfrm>
            <a:off x="7321540" y="6021288"/>
            <a:ext cx="1442392"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組織化情報</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a:t>
            </a:r>
            <a:r>
              <a:rPr lang="en-US" altLang="ja-JP" sz="1100" dirty="0">
                <a:solidFill>
                  <a:prstClr val="black"/>
                </a:solidFill>
                <a:latin typeface="Meiryo UI" panose="020B0604030504040204" pitchFamily="50" charset="-128"/>
                <a:ea typeface="Meiryo UI" panose="020B0604030504040204" pitchFamily="50" charset="-128"/>
              </a:rPr>
              <a:t>RDA</a:t>
            </a:r>
            <a:r>
              <a:rPr lang="ja-JP" altLang="en-US" sz="1100" dirty="0">
                <a:solidFill>
                  <a:prstClr val="black"/>
                </a:solidFill>
                <a:latin typeface="Meiryo UI" panose="020B0604030504040204" pitchFamily="50" charset="-128"/>
                <a:ea typeface="Meiryo UI" panose="020B0604030504040204" pitchFamily="50" charset="-128"/>
              </a:rPr>
              <a:t>等、</a:t>
            </a:r>
            <a:r>
              <a:rPr lang="en-US" altLang="ja-JP" sz="1100" dirty="0">
                <a:solidFill>
                  <a:prstClr val="black"/>
                </a:solidFill>
                <a:latin typeface="Meiryo UI" panose="020B0604030504040204" pitchFamily="50" charset="-128"/>
                <a:ea typeface="Meiryo UI" panose="020B0604030504040204" pitchFamily="50" charset="-128"/>
              </a:rPr>
              <a:t>LOD</a:t>
            </a:r>
            <a:r>
              <a:rPr lang="ja-JP" altLang="en-US" sz="1100" dirty="0">
                <a:solidFill>
                  <a:prstClr val="black"/>
                </a:solidFill>
                <a:latin typeface="Meiryo UI" panose="020B0604030504040204" pitchFamily="50" charset="-128"/>
                <a:ea typeface="Meiryo UI" panose="020B0604030504040204" pitchFamily="50" charset="-128"/>
              </a:rPr>
              <a:t>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54" name="フローチャート : 磁気ディスク 20"/>
          <p:cNvSpPr/>
          <p:nvPr/>
        </p:nvSpPr>
        <p:spPr>
          <a:xfrm>
            <a:off x="3940318" y="6015215"/>
            <a:ext cx="1032031" cy="648072"/>
          </a:xfrm>
          <a:prstGeom prst="flowChartMagneticDisk">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提供用コンテンツ</a:t>
            </a:r>
          </a:p>
        </p:txBody>
      </p:sp>
      <p:cxnSp>
        <p:nvCxnSpPr>
          <p:cNvPr id="57" name="直線矢印コネクタ 56"/>
          <p:cNvCxnSpPr>
            <a:stCxn id="54" idx="2"/>
            <a:endCxn id="55" idx="3"/>
          </p:cNvCxnSpPr>
          <p:nvPr/>
        </p:nvCxnSpPr>
        <p:spPr>
          <a:xfrm flipH="1" flipV="1">
            <a:off x="3605295" y="6322025"/>
            <a:ext cx="335023" cy="1722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51" idx="2"/>
            <a:endCxn id="50" idx="4"/>
          </p:cNvCxnSpPr>
          <p:nvPr/>
        </p:nvCxnSpPr>
        <p:spPr>
          <a:xfrm flipH="1" flipV="1">
            <a:off x="7111142" y="6340102"/>
            <a:ext cx="210398" cy="522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52" name="フローチャート : 磁気ディスク 95"/>
          <p:cNvSpPr/>
          <p:nvPr/>
        </p:nvSpPr>
        <p:spPr>
          <a:xfrm>
            <a:off x="6227384" y="4567496"/>
            <a:ext cx="1255648" cy="962877"/>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・辞書・シソーラス・典拠類</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・レファレンス情報</a:t>
            </a:r>
            <a:endParaRPr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53" name="直線矢印コネクタ 52"/>
          <p:cNvCxnSpPr>
            <a:stCxn id="40" idx="2"/>
            <a:endCxn id="52" idx="1"/>
          </p:cNvCxnSpPr>
          <p:nvPr/>
        </p:nvCxnSpPr>
        <p:spPr>
          <a:xfrm flipH="1">
            <a:off x="6855208" y="3513055"/>
            <a:ext cx="502414" cy="1054440"/>
          </a:xfrm>
          <a:prstGeom prst="straightConnector1">
            <a:avLst/>
          </a:prstGeom>
          <a:ln w="41275">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6" idx="0"/>
            <a:endCxn id="74" idx="2"/>
          </p:cNvCxnSpPr>
          <p:nvPr/>
        </p:nvCxnSpPr>
        <p:spPr>
          <a:xfrm flipV="1">
            <a:off x="2924626" y="2457935"/>
            <a:ext cx="138159" cy="97927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pic>
        <p:nvPicPr>
          <p:cNvPr id="74" name="Picture 4" descr="ガッツポーズの男の子"/>
          <p:cNvPicPr>
            <a:picLocks noChangeAspect="1" noChangeArrowheads="1"/>
          </p:cNvPicPr>
          <p:nvPr/>
        </p:nvPicPr>
        <p:blipFill>
          <a:blip r:embed="rId9">
            <a:extLst>
              <a:ext uri="{BEBA8EAE-BF5A-486C-A8C5-ECC9F3942E4B}">
                <a14:imgProps xmlns:a14="http://schemas.microsoft.com/office/drawing/2010/main">
                  <a14:imgLayer r:embed="rId6">
                    <a14:imgEffect>
                      <a14:backgroundRemoval t="0" b="100000" l="0" r="88542"/>
                    </a14:imgEffect>
                  </a14:imgLayer>
                </a14:imgProps>
              </a:ext>
              <a:ext uri="{28A0092B-C50C-407E-A947-70E740481C1C}">
                <a14:useLocalDpi xmlns:a14="http://schemas.microsoft.com/office/drawing/2010/main" val="0"/>
              </a:ext>
            </a:extLst>
          </a:blip>
          <a:srcRect/>
          <a:stretch>
            <a:fillRect/>
          </a:stretch>
        </p:blipFill>
        <p:spPr bwMode="auto">
          <a:xfrm>
            <a:off x="2605584" y="1772134"/>
            <a:ext cx="914400" cy="685800"/>
          </a:xfrm>
          <a:prstGeom prst="rect">
            <a:avLst/>
          </a:prstGeom>
          <a:noFill/>
          <a:extLst>
            <a:ext uri="{909E8E84-426E-40DD-AFC4-6F175D3DCCD1}">
              <a14:hiddenFill xmlns:a14="http://schemas.microsoft.com/office/drawing/2010/main">
                <a:solidFill>
                  <a:srgbClr val="FFFFFF"/>
                </a:solidFill>
              </a14:hiddenFill>
            </a:ext>
          </a:extLst>
        </p:spPr>
      </p:pic>
      <p:sp>
        <p:nvSpPr>
          <p:cNvPr id="61" name="左矢印 60"/>
          <p:cNvSpPr/>
          <p:nvPr/>
        </p:nvSpPr>
        <p:spPr>
          <a:xfrm rot="5400000">
            <a:off x="8423428" y="4609338"/>
            <a:ext cx="416918" cy="1582746"/>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62" name="左矢印 61"/>
          <p:cNvSpPr/>
          <p:nvPr/>
        </p:nvSpPr>
        <p:spPr>
          <a:xfrm rot="16200000">
            <a:off x="3959298" y="4572254"/>
            <a:ext cx="416918" cy="160918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pic>
        <p:nvPicPr>
          <p:cNvPr id="44" name="Picture 2" descr="C:\Users\staff\Desktop\5star-step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9885" y="5530372"/>
            <a:ext cx="1586090" cy="98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図 44"/>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7568711" y="2241325"/>
            <a:ext cx="1496759" cy="836824"/>
          </a:xfrm>
          <a:prstGeom prst="rect">
            <a:avLst/>
          </a:prstGeom>
        </p:spPr>
      </p:pic>
      <p:pic>
        <p:nvPicPr>
          <p:cNvPr id="47" name="図 46"/>
          <p:cNvPicPr>
            <a:picLocks noChangeAspect="1"/>
          </p:cNvPicPr>
          <p:nvPr/>
        </p:nvPicPr>
        <p:blipFill>
          <a:blip r:embed="rId13"/>
          <a:stretch>
            <a:fillRect/>
          </a:stretch>
        </p:blipFill>
        <p:spPr>
          <a:xfrm>
            <a:off x="8246473" y="3639448"/>
            <a:ext cx="2302235" cy="1597744"/>
          </a:xfrm>
          <a:prstGeom prst="rect">
            <a:avLst/>
          </a:prstGeom>
        </p:spPr>
      </p:pic>
      <p:pic>
        <p:nvPicPr>
          <p:cNvPr id="48" name="Picture 2" descr="驚く男の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32111"/>
            <a:ext cx="914400" cy="685800"/>
          </a:xfrm>
          <a:prstGeom prst="rect">
            <a:avLst/>
          </a:prstGeom>
          <a:noFill/>
          <a:extLst>
            <a:ext uri="{909E8E84-426E-40DD-AFC4-6F175D3DCCD1}">
              <a14:hiddenFill xmlns:a14="http://schemas.microsoft.com/office/drawing/2010/main">
                <a:solidFill>
                  <a:srgbClr val="FFFFFF"/>
                </a:solidFill>
              </a14:hiddenFill>
            </a:ext>
          </a:extLst>
        </p:spPr>
      </p:pic>
      <p:sp>
        <p:nvSpPr>
          <p:cNvPr id="56" name="円/楕円 5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399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4091"/>
            <a:ext cx="12192000" cy="930587"/>
          </a:xfrm>
        </p:spPr>
        <p:txBody>
          <a:bodyPr>
            <a:normAutofit/>
          </a:bodyPr>
          <a:lstStyle/>
          <a:p>
            <a:r>
              <a:rPr lang="ja-JP" altLang="en-US" sz="4000" dirty="0"/>
              <a:t>☆情報</a:t>
            </a:r>
            <a:r>
              <a:rPr lang="ja-JP" altLang="en-US" sz="4000" dirty="0" smtClean="0"/>
              <a:t>を媒介して専門家と専門家を繋ぐ</a:t>
            </a:r>
            <a:endParaRPr kumimoji="1" lang="ja-JP" altLang="en-US" sz="4000" dirty="0"/>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6" name="AutoShape 8"/>
          <p:cNvSpPr>
            <a:spLocks noChangeArrowheads="1"/>
          </p:cNvSpPr>
          <p:nvPr/>
        </p:nvSpPr>
        <p:spPr bwMode="auto">
          <a:xfrm>
            <a:off x="370200" y="957657"/>
            <a:ext cx="11640568" cy="5332536"/>
          </a:xfrm>
          <a:prstGeom prst="roundRect">
            <a:avLst>
              <a:gd name="adj" fmla="val 11240"/>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nSpc>
                <a:spcPts val="1600"/>
              </a:lnSpc>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コンテンツ創造基盤</a:t>
            </a:r>
            <a:r>
              <a:rPr lang="ja-JP" altLang="en-US" sz="1200" b="1" dirty="0">
                <a:latin typeface="Meiryo UI" panose="020B0604030504040204" pitchFamily="50" charset="-128"/>
                <a:ea typeface="Meiryo UI" panose="020B0604030504040204" pitchFamily="50" charset="-128"/>
              </a:rPr>
              <a:t>（分野毎）</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p:txBody>
      </p:sp>
      <p:sp>
        <p:nvSpPr>
          <p:cNvPr id="7" name="正方形/長方形 6"/>
          <p:cNvSpPr/>
          <p:nvPr/>
        </p:nvSpPr>
        <p:spPr>
          <a:xfrm>
            <a:off x="103479" y="5606074"/>
            <a:ext cx="333391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
            </a:pPr>
            <a:r>
              <a:rPr lang="ja-JP" altLang="en-US" sz="1000" dirty="0">
                <a:latin typeface="Meiryo UI" panose="020B0604030504040204" pitchFamily="50" charset="-128"/>
                <a:ea typeface="Meiryo UI" panose="020B0604030504040204" pitchFamily="50" charset="-128"/>
                <a:cs typeface="Times New Roman" panose="02020603050405020304" pitchFamily="18" charset="0"/>
              </a:rPr>
              <a:t>じんもんこん</a:t>
            </a:r>
            <a:endParaRPr lang="en-US"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r>
              <a:rPr lang="en-US" altLang="ja-JP" sz="1000" dirty="0" err="1">
                <a:latin typeface="Meiryo UI" panose="020B0604030504040204" pitchFamily="50" charset="-128"/>
                <a:ea typeface="Meiryo UI" panose="020B0604030504040204" pitchFamily="50" charset="-128"/>
                <a:cs typeface="Times New Roman" panose="02020603050405020304" pitchFamily="18" charset="0"/>
              </a:rPr>
              <a:t>OpenGLAM</a:t>
            </a:r>
            <a:r>
              <a:rPr lang="ja-JP" altLang="en-US" sz="1000" dirty="0">
                <a:latin typeface="Meiryo UI" panose="020B0604030504040204" pitchFamily="50" charset="-128"/>
                <a:ea typeface="Meiryo UI" panose="020B0604030504040204" pitchFamily="50" charset="-128"/>
                <a:cs typeface="Times New Roman" panose="02020603050405020304" pitchFamily="18" charset="0"/>
              </a:rPr>
              <a:t>じんもんこん</a:t>
            </a:r>
            <a:endParaRPr lang="en-US"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endParaRPr lang="en-US"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SINET</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a:t>
            </a: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Science Information </a:t>
            </a:r>
            <a:r>
              <a:rPr lang="en-US" altLang="ja-JP" sz="1000" dirty="0" err="1">
                <a:latin typeface="Meiryo UI" panose="020B0604030504040204" pitchFamily="50" charset="-128"/>
                <a:ea typeface="Meiryo UI" panose="020B0604030504040204" pitchFamily="50" charset="-128"/>
                <a:cs typeface="Times New Roman" panose="02020603050405020304" pitchFamily="18" charset="0"/>
              </a:rPr>
              <a:t>NETwork</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）（文科省）</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8" name="正方形/長方形 7"/>
          <p:cNvSpPr/>
          <p:nvPr/>
        </p:nvSpPr>
        <p:spPr>
          <a:xfrm>
            <a:off x="-691568" y="1717094"/>
            <a:ext cx="3787107"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オープンデータ、</a:t>
            </a: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LOD</a:t>
            </a: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関連</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Open Knowledge Foundation Japan</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 </a:t>
            </a:r>
            <a:r>
              <a:rPr lang="en-US" altLang="ja-JP" sz="1000" u="sng" dirty="0">
                <a:solidFill>
                  <a:srgbClr val="0000FF"/>
                </a:solidFill>
                <a:latin typeface="Meiryo UI" panose="020B0604030504040204" pitchFamily="50" charset="-128"/>
                <a:ea typeface="Meiryo UI" panose="020B0604030504040204" pitchFamily="50" charset="-128"/>
                <a:cs typeface="Times New Roman" panose="02020603050405020304" pitchFamily="18" charset="0"/>
                <a:hlinkClick r:id="rId3"/>
              </a:rPr>
              <a:t>http://okfn.jp/</a:t>
            </a: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 </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ハッカソン、アイデアソン、アンカンファレンス</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Linked Open Data Initiative</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オープンデータ流通推進コンソーシアム（総務省）</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OPEN METI </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プロジェクト（経産省）</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オープンガバメントラボ（経産省）</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データカタログサイト（内閣官房）</a:t>
            </a:r>
          </a:p>
        </p:txBody>
      </p:sp>
      <p:sp>
        <p:nvSpPr>
          <p:cNvPr id="9" name="正方形/長方形 8"/>
          <p:cNvSpPr/>
          <p:nvPr/>
        </p:nvSpPr>
        <p:spPr>
          <a:xfrm>
            <a:off x="5186102" y="5824736"/>
            <a:ext cx="3151630"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オープンソース関連</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Code4Lib</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OSS Community</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a:t>
            </a:r>
            <a:r>
              <a:rPr lang="en-US" altLang="ja-JP" sz="1000" u="sng" dirty="0">
                <a:solidFill>
                  <a:srgbClr val="0000FF"/>
                </a:solidFill>
                <a:latin typeface="Meiryo UI" panose="020B0604030504040204" pitchFamily="50" charset="-128"/>
                <a:ea typeface="Meiryo UI" panose="020B0604030504040204" pitchFamily="50" charset="-128"/>
                <a:cs typeface="Times New Roman" panose="02020603050405020304" pitchFamily="18" charset="0"/>
                <a:hlinkClick r:id="rId4"/>
              </a:rPr>
              <a:t> http://ospn.jp/ </a:t>
            </a: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a:t>
            </a:r>
            <a:endParaRPr lang="ja-JP" altLang="en-US" dirty="0">
              <a:latin typeface="Meiryo UI" panose="020B0604030504040204" pitchFamily="50" charset="-128"/>
              <a:ea typeface="Meiryo UI" panose="020B0604030504040204" pitchFamily="50" charset="-128"/>
            </a:endParaRPr>
          </a:p>
        </p:txBody>
      </p:sp>
      <p:sp>
        <p:nvSpPr>
          <p:cNvPr id="10" name="正方形/長方形 9"/>
          <p:cNvSpPr/>
          <p:nvPr/>
        </p:nvSpPr>
        <p:spPr>
          <a:xfrm>
            <a:off x="1207803" y="6592575"/>
            <a:ext cx="3707905"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ナショナルアーカイブ構築の司令塔、中核的組織</a:t>
            </a:r>
          </a:p>
          <a:p>
            <a:pPr marL="228600" indent="-228600" algn="just">
              <a:buFont typeface="Wingdings" panose="05000000000000000000" pitchFamily="2" charset="2"/>
              <a:buChar char=""/>
            </a:pPr>
            <a:r>
              <a:rPr lang="zh-TW" altLang="ja-JP" sz="1000" dirty="0">
                <a:latin typeface="Meiryo UI" panose="020B0604030504040204" pitchFamily="50" charset="-128"/>
                <a:ea typeface="Meiryo UI" panose="020B0604030504040204" pitchFamily="50" charset="-128"/>
                <a:cs typeface="Times New Roman" panose="02020603050405020304" pitchFamily="18" charset="0"/>
              </a:rPr>
              <a:t>内閣官房知的財産本部</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文化庁</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NII</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デジタル文化財</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クールジャパン戦略推進事業（経産省）</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文化遺産オンライン</a:t>
            </a:r>
          </a:p>
        </p:txBody>
      </p:sp>
      <p:sp>
        <p:nvSpPr>
          <p:cNvPr id="11" name="円/楕円 10"/>
          <p:cNvSpPr/>
          <p:nvPr/>
        </p:nvSpPr>
        <p:spPr>
          <a:xfrm>
            <a:off x="4247857" y="3185835"/>
            <a:ext cx="2581146" cy="6652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コンテンツ</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創造基盤</a:t>
            </a:r>
          </a:p>
        </p:txBody>
      </p:sp>
      <p:sp>
        <p:nvSpPr>
          <p:cNvPr id="3" name="正方形/長方形 2"/>
          <p:cNvSpPr/>
          <p:nvPr/>
        </p:nvSpPr>
        <p:spPr>
          <a:xfrm>
            <a:off x="8382000" y="6441002"/>
            <a:ext cx="4572000" cy="286232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285750" indent="-28575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MLA</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en-US" altLang="ja-JP" sz="1000" dirty="0" err="1">
                <a:latin typeface="Meiryo UI" panose="020B0604030504040204" pitchFamily="50" charset="-128"/>
                <a:ea typeface="Meiryo UI" panose="020B0604030504040204" pitchFamily="50" charset="-128"/>
                <a:cs typeface="Times New Roman" panose="02020603050405020304" pitchFamily="18" charset="0"/>
              </a:rPr>
              <a:t>OpenGLAM</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電子書籍・電子雑誌</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出版デジタル機構、電子図書館サービス（株）</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電書ラボ</a:t>
            </a:r>
          </a:p>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権利処理集中管理</a:t>
            </a: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JPO</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28600" indent="-228600" algn="just">
              <a:buFont typeface="Wingdings" panose="05000000000000000000" pitchFamily="2" charset="2"/>
              <a:buChar char=""/>
            </a:pP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JRRC</a:t>
            </a:r>
            <a:endParaRPr lang="ja-JP" altLang="ja-JP" sz="1000" dirty="0">
              <a:latin typeface="Meiryo UI" panose="020B0604030504040204" pitchFamily="50" charset="-128"/>
              <a:ea typeface="Meiryo UI" panose="020B0604030504040204" pitchFamily="50" charset="-128"/>
              <a:cs typeface="Times New Roman" panose="02020603050405020304" pitchFamily="18" charset="0"/>
            </a:endParaRPr>
          </a:p>
          <a:p>
            <a:pPr marL="285750" indent="-28575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クリエート</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ハッカソン</a:t>
            </a:r>
          </a:p>
          <a:p>
            <a:pPr marL="685800" lvl="1"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プログラマーが集まって集中的作業をする。プロジェクトのように組織的にするのではなくて、自発的に集まり、自発的に作業をする。</a:t>
            </a:r>
          </a:p>
          <a:p>
            <a:pPr marL="685800" lvl="1"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元々は</a:t>
            </a: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1</a:t>
            </a: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週間とか、最近は</a:t>
            </a:r>
            <a:r>
              <a:rPr lang="en-US" altLang="ja-JP" sz="1000" dirty="0">
                <a:latin typeface="Meiryo UI" panose="020B0604030504040204" pitchFamily="50" charset="-128"/>
                <a:ea typeface="Meiryo UI" panose="020B0604030504040204" pitchFamily="50" charset="-128"/>
                <a:cs typeface="Times New Roman" panose="02020603050405020304" pitchFamily="18" charset="0"/>
              </a:rPr>
              <a:t>1</a:t>
            </a: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日とか短いものも</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アイデアソン</a:t>
            </a:r>
          </a:p>
          <a:p>
            <a:pPr marL="685800" lvl="1"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みんなが集まって、アイデアを出し合う。プログラムを作るところまで行かなくてもいい。</a:t>
            </a:r>
          </a:p>
          <a:p>
            <a:pPr marL="228600"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アンカンファレンス</a:t>
            </a:r>
          </a:p>
          <a:p>
            <a:pPr marL="685800" lvl="1" indent="-228600" algn="just">
              <a:buFont typeface="Wingdings" panose="05000000000000000000" pitchFamily="2" charset="2"/>
              <a:buChar char=""/>
            </a:pPr>
            <a:r>
              <a:rPr lang="ja-JP" altLang="ja-JP" sz="1000" dirty="0">
                <a:latin typeface="Meiryo UI" panose="020B0604030504040204" pitchFamily="50" charset="-128"/>
                <a:ea typeface="Meiryo UI" panose="020B0604030504040204" pitchFamily="50" charset="-128"/>
                <a:cs typeface="Times New Roman" panose="02020603050405020304" pitchFamily="18" charset="0"/>
              </a:rPr>
              <a:t>話題を決めずに発表した人が発表する</a:t>
            </a:r>
          </a:p>
        </p:txBody>
      </p:sp>
      <p:pic>
        <p:nvPicPr>
          <p:cNvPr id="3074" name="Picture 2" descr="SIG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6532" y="4129847"/>
            <a:ext cx="1697269" cy="346209"/>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6"/>
          <a:stretch>
            <a:fillRect/>
          </a:stretch>
        </p:blipFill>
        <p:spPr>
          <a:xfrm>
            <a:off x="8518469" y="5463162"/>
            <a:ext cx="1106654" cy="416623"/>
          </a:xfrm>
          <a:prstGeom prst="rect">
            <a:avLst/>
          </a:prstGeom>
        </p:spPr>
      </p:pic>
      <p:pic>
        <p:nvPicPr>
          <p:cNvPr id="15" name="図 14"/>
          <p:cNvPicPr>
            <a:picLocks noChangeAspect="1"/>
          </p:cNvPicPr>
          <p:nvPr/>
        </p:nvPicPr>
        <p:blipFill>
          <a:blip r:embed="rId7"/>
          <a:stretch>
            <a:fillRect/>
          </a:stretch>
        </p:blipFill>
        <p:spPr>
          <a:xfrm>
            <a:off x="4668065" y="5162142"/>
            <a:ext cx="809175" cy="344446"/>
          </a:xfrm>
          <a:prstGeom prst="rect">
            <a:avLst/>
          </a:prstGeom>
        </p:spPr>
      </p:pic>
      <p:sp>
        <p:nvSpPr>
          <p:cNvPr id="16" name="正方形/長方形 15"/>
          <p:cNvSpPr/>
          <p:nvPr/>
        </p:nvSpPr>
        <p:spPr>
          <a:xfrm>
            <a:off x="1855242" y="3068668"/>
            <a:ext cx="1728192"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8600" indent="-228600" algn="just">
              <a:buFont typeface="Wingdings" panose="05000000000000000000" pitchFamily="2" charset="2"/>
              <a:buChar char=""/>
            </a:pPr>
            <a:r>
              <a:rPr lang="ja-JP" altLang="ja-JP" sz="1100" dirty="0">
                <a:latin typeface="Meiryo UI" panose="020B0604030504040204" pitchFamily="50" charset="-128"/>
                <a:ea typeface="Meiryo UI" panose="020B0604030504040204" pitchFamily="50" charset="-128"/>
                <a:cs typeface="Times New Roman" panose="02020603050405020304" pitchFamily="18" charset="0"/>
              </a:rPr>
              <a:t>ハッカソン</a:t>
            </a:r>
          </a:p>
          <a:p>
            <a:pPr marL="228600" indent="-228600" algn="just">
              <a:buFont typeface="Wingdings" panose="05000000000000000000" pitchFamily="2" charset="2"/>
              <a:buChar char=""/>
            </a:pPr>
            <a:r>
              <a:rPr lang="ja-JP" altLang="ja-JP" sz="1100" dirty="0">
                <a:latin typeface="Meiryo UI" panose="020B0604030504040204" pitchFamily="50" charset="-128"/>
                <a:ea typeface="Meiryo UI" panose="020B0604030504040204" pitchFamily="50" charset="-128"/>
                <a:cs typeface="Times New Roman" panose="02020603050405020304" pitchFamily="18" charset="0"/>
              </a:rPr>
              <a:t>アイデアソン</a:t>
            </a:r>
          </a:p>
          <a:p>
            <a:pPr marL="228600" indent="-228600" algn="just">
              <a:buFont typeface="Wingdings" panose="05000000000000000000" pitchFamily="2" charset="2"/>
              <a:buChar char=""/>
            </a:pPr>
            <a:r>
              <a:rPr lang="ja-JP" altLang="ja-JP" sz="1100" dirty="0">
                <a:latin typeface="Meiryo UI" panose="020B0604030504040204" pitchFamily="50" charset="-128"/>
                <a:ea typeface="Meiryo UI" panose="020B0604030504040204" pitchFamily="50" charset="-128"/>
                <a:cs typeface="Times New Roman" panose="02020603050405020304" pitchFamily="18" charset="0"/>
              </a:rPr>
              <a:t>アンカンファレンス</a:t>
            </a:r>
          </a:p>
        </p:txBody>
      </p:sp>
      <p:pic>
        <p:nvPicPr>
          <p:cNvPr id="17" name="図 16"/>
          <p:cNvPicPr>
            <a:picLocks noChangeAspect="1"/>
          </p:cNvPicPr>
          <p:nvPr/>
        </p:nvPicPr>
        <p:blipFill>
          <a:blip r:embed="rId8"/>
          <a:stretch>
            <a:fillRect/>
          </a:stretch>
        </p:blipFill>
        <p:spPr>
          <a:xfrm>
            <a:off x="5923946" y="5320467"/>
            <a:ext cx="1070566" cy="349421"/>
          </a:xfrm>
          <a:prstGeom prst="rect">
            <a:avLst/>
          </a:prstGeom>
        </p:spPr>
      </p:pic>
      <p:pic>
        <p:nvPicPr>
          <p:cNvPr id="3078" name="Picture 6" descr="Open Data METIのロゴマーク"/>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5123" y="1710043"/>
            <a:ext cx="28575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オープンガバメントラボのロゴマーク"/>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5900" y="4550109"/>
            <a:ext cx="1494089" cy="363562"/>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p:cNvPicPr>
            <a:picLocks noChangeAspect="1"/>
          </p:cNvPicPr>
          <p:nvPr/>
        </p:nvPicPr>
        <p:blipFill>
          <a:blip r:embed="rId11"/>
          <a:stretch>
            <a:fillRect/>
          </a:stretch>
        </p:blipFill>
        <p:spPr>
          <a:xfrm>
            <a:off x="8625899" y="5047894"/>
            <a:ext cx="1406160" cy="277830"/>
          </a:xfrm>
          <a:prstGeom prst="rect">
            <a:avLst/>
          </a:prstGeom>
        </p:spPr>
      </p:pic>
      <p:pic>
        <p:nvPicPr>
          <p:cNvPr id="3082" name="Picture 10" descr="一般財団法人デジタル文化財創出機構 Society for Digital Heritage"/>
          <p:cNvPicPr>
            <a:picLocks noChangeAspect="1" noChangeArrowheads="1" noCrop="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49560" y="4386149"/>
            <a:ext cx="1500789" cy="33350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bunka.nii.ac.jp/jp/resource/image/201102/ttl_main.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5464" y="4885917"/>
            <a:ext cx="1771360" cy="405731"/>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18"/>
          <p:cNvPicPr>
            <a:picLocks noChangeAspect="1"/>
          </p:cNvPicPr>
          <p:nvPr/>
        </p:nvPicPr>
        <p:blipFill>
          <a:blip r:embed="rId14"/>
          <a:stretch>
            <a:fillRect/>
          </a:stretch>
        </p:blipFill>
        <p:spPr>
          <a:xfrm>
            <a:off x="5944204" y="4670957"/>
            <a:ext cx="1541954" cy="242715"/>
          </a:xfrm>
          <a:prstGeom prst="rect">
            <a:avLst/>
          </a:prstGeom>
        </p:spPr>
      </p:pic>
      <p:pic>
        <p:nvPicPr>
          <p:cNvPr id="20" name="図 19"/>
          <p:cNvPicPr>
            <a:picLocks noChangeAspect="1"/>
          </p:cNvPicPr>
          <p:nvPr/>
        </p:nvPicPr>
        <p:blipFill>
          <a:blip r:embed="rId15"/>
          <a:stretch>
            <a:fillRect/>
          </a:stretch>
        </p:blipFill>
        <p:spPr>
          <a:xfrm>
            <a:off x="5798556" y="5051705"/>
            <a:ext cx="2278645" cy="245964"/>
          </a:xfrm>
          <a:prstGeom prst="rect">
            <a:avLst/>
          </a:prstGeom>
        </p:spPr>
      </p:pic>
      <p:pic>
        <p:nvPicPr>
          <p:cNvPr id="21" name="図 20"/>
          <p:cNvPicPr>
            <a:picLocks noChangeAspect="1"/>
          </p:cNvPicPr>
          <p:nvPr/>
        </p:nvPicPr>
        <p:blipFill>
          <a:blip r:embed="rId16"/>
          <a:stretch>
            <a:fillRect/>
          </a:stretch>
        </p:blipFill>
        <p:spPr>
          <a:xfrm>
            <a:off x="8475146" y="3777309"/>
            <a:ext cx="888657" cy="438843"/>
          </a:xfrm>
          <a:prstGeom prst="rect">
            <a:avLst/>
          </a:prstGeom>
        </p:spPr>
      </p:pic>
      <p:pic>
        <p:nvPicPr>
          <p:cNvPr id="3086" name="Picture 14" descr="株式会社出版デジタル機構"/>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55340" y="2795801"/>
            <a:ext cx="2455460" cy="414174"/>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a:blip r:embed="rId18"/>
          <a:stretch>
            <a:fillRect/>
          </a:stretch>
        </p:blipFill>
        <p:spPr>
          <a:xfrm>
            <a:off x="7632799" y="3387059"/>
            <a:ext cx="2775736" cy="271355"/>
          </a:xfrm>
          <a:prstGeom prst="rect">
            <a:avLst/>
          </a:prstGeom>
        </p:spPr>
      </p:pic>
      <p:pic>
        <p:nvPicPr>
          <p:cNvPr id="3088" name="Picture 16" descr="国文学研究資料館 National Institute of Japanese Literature"/>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63060" y="2346154"/>
            <a:ext cx="1684389" cy="406235"/>
          </a:xfrm>
          <a:prstGeom prst="rect">
            <a:avLst/>
          </a:prstGeom>
          <a:noFill/>
          <a:extLst>
            <a:ext uri="{909E8E84-426E-40DD-AFC4-6F175D3DCCD1}">
              <a14:hiddenFill xmlns:a14="http://schemas.microsoft.com/office/drawing/2010/main">
                <a:solidFill>
                  <a:srgbClr val="FFFFFF"/>
                </a:solidFill>
              </a14:hiddenFill>
            </a:ext>
          </a:extLst>
        </p:spPr>
      </p:pic>
      <p:sp>
        <p:nvSpPr>
          <p:cNvPr id="23" name="右矢印 22"/>
          <p:cNvSpPr/>
          <p:nvPr/>
        </p:nvSpPr>
        <p:spPr>
          <a:xfrm>
            <a:off x="3684086" y="3268566"/>
            <a:ext cx="485497" cy="40293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4" name="下矢印 23"/>
          <p:cNvSpPr/>
          <p:nvPr/>
        </p:nvSpPr>
        <p:spPr>
          <a:xfrm>
            <a:off x="5912724" y="2803606"/>
            <a:ext cx="394381" cy="42445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5" name="上矢印 24"/>
          <p:cNvSpPr/>
          <p:nvPr/>
        </p:nvSpPr>
        <p:spPr>
          <a:xfrm>
            <a:off x="5116475" y="3990764"/>
            <a:ext cx="360764" cy="4717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6" name="左矢印 25"/>
          <p:cNvSpPr/>
          <p:nvPr/>
        </p:nvSpPr>
        <p:spPr>
          <a:xfrm>
            <a:off x="6926259" y="3381325"/>
            <a:ext cx="544127" cy="345742"/>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pic>
        <p:nvPicPr>
          <p:cNvPr id="3090" name="Picture 18" descr="日本電子出版協会"/>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94237" y="1901155"/>
            <a:ext cx="1677671" cy="320647"/>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EBPAJ　日本電子書籍出版社協会"/>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194237" y="2310343"/>
            <a:ext cx="1899527" cy="37003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1524000" y="1112"/>
            <a:ext cx="2843808" cy="369332"/>
          </a:xfrm>
          <a:prstGeom prst="rect">
            <a:avLst/>
          </a:prstGeom>
        </p:spPr>
        <p:txBody>
          <a:bodyPr wrap="square">
            <a:spAutoFit/>
          </a:bodyPr>
          <a:lstStyle/>
          <a:p>
            <a:r>
              <a:rPr lang="ja-JP" altLang="ja-JP" dirty="0">
                <a:solidFill>
                  <a:schemeClr val="bg1"/>
                </a:solidFill>
                <a:latin typeface="Meiryo UI" panose="020B0604030504040204" pitchFamily="50" charset="-128"/>
                <a:ea typeface="Meiryo UI" panose="020B0604030504040204" pitchFamily="50" charset="-128"/>
              </a:rPr>
              <a:t>創造活動を支援する基盤</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35" name="円/楕円 3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2530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8"/>
          <p:cNvSpPr>
            <a:spLocks noChangeArrowheads="1"/>
          </p:cNvSpPr>
          <p:nvPr/>
        </p:nvSpPr>
        <p:spPr bwMode="auto">
          <a:xfrm>
            <a:off x="197709" y="1284411"/>
            <a:ext cx="11738918" cy="5001285"/>
          </a:xfrm>
          <a:prstGeom prst="roundRect">
            <a:avLst>
              <a:gd name="adj" fmla="val 11240"/>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a:lnSpc>
                <a:spcPts val="1600"/>
              </a:lnSpc>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コンテンツ創造基盤</a:t>
            </a:r>
            <a:r>
              <a:rPr lang="ja-JP" altLang="en-US" sz="1200" b="1" dirty="0">
                <a:latin typeface="Meiryo UI" panose="020B0604030504040204" pitchFamily="50" charset="-128"/>
                <a:ea typeface="Meiryo UI" panose="020B0604030504040204" pitchFamily="50" charset="-128"/>
              </a:rPr>
              <a:t>（分野毎）</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p:txBody>
      </p:sp>
      <p:sp>
        <p:nvSpPr>
          <p:cNvPr id="35" name="円/楕円 34"/>
          <p:cNvSpPr/>
          <p:nvPr/>
        </p:nvSpPr>
        <p:spPr>
          <a:xfrm>
            <a:off x="1770607" y="2220869"/>
            <a:ext cx="3635790" cy="262374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1809720" y="309111"/>
            <a:ext cx="8301038" cy="619559"/>
          </a:xfrm>
        </p:spPr>
        <p:txBody>
          <a:bodyPr>
            <a:normAutofit fontScale="90000"/>
          </a:bodyPr>
          <a:lstStyle/>
          <a:p>
            <a:r>
              <a:rPr lang="ja-JP" altLang="en-US" dirty="0"/>
              <a:t>☆人</a:t>
            </a:r>
            <a:r>
              <a:rPr lang="ja-JP" altLang="en-US" dirty="0" smtClean="0"/>
              <a:t>を媒介して辞書と辞書を繋ぐ</a:t>
            </a:r>
            <a:r>
              <a:rPr lang="en-US" altLang="ja-JP" dirty="0" smtClean="0"/>
              <a:t>-</a:t>
            </a:r>
            <a:endParaRPr kumimoji="1" lang="ja-JP" altLang="en-US" dirty="0"/>
          </a:p>
        </p:txBody>
      </p:sp>
      <p:sp>
        <p:nvSpPr>
          <p:cNvPr id="4" name="フッター プレースホルダー 3"/>
          <p:cNvSpPr>
            <a:spLocks noGrp="1"/>
          </p:cNvSpPr>
          <p:nvPr>
            <p:ph type="ftr" sz="quarter" idx="11"/>
          </p:nvPr>
        </p:nvSpPr>
        <p:spPr>
          <a:xfrm>
            <a:off x="3929744" y="6356350"/>
            <a:ext cx="4114800" cy="365125"/>
          </a:xfrm>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11" name="円/楕円 10"/>
          <p:cNvSpPr/>
          <p:nvPr/>
        </p:nvSpPr>
        <p:spPr>
          <a:xfrm>
            <a:off x="6613311" y="1972330"/>
            <a:ext cx="3635790" cy="327512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 name="正方形/長方形 2"/>
          <p:cNvSpPr/>
          <p:nvPr/>
        </p:nvSpPr>
        <p:spPr>
          <a:xfrm>
            <a:off x="3202384" y="2889396"/>
            <a:ext cx="1656184"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レファレンス情報</a:t>
            </a:r>
          </a:p>
        </p:txBody>
      </p:sp>
      <p:sp>
        <p:nvSpPr>
          <p:cNvPr id="14" name="正方形/長方形 13"/>
          <p:cNvSpPr/>
          <p:nvPr/>
        </p:nvSpPr>
        <p:spPr>
          <a:xfrm>
            <a:off x="2142233" y="3399207"/>
            <a:ext cx="1656184"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解題情報</a:t>
            </a:r>
          </a:p>
        </p:txBody>
      </p:sp>
      <p:sp>
        <p:nvSpPr>
          <p:cNvPr id="15" name="正方形/長方形 14"/>
          <p:cNvSpPr/>
          <p:nvPr/>
        </p:nvSpPr>
        <p:spPr>
          <a:xfrm>
            <a:off x="5020164" y="2634033"/>
            <a:ext cx="1656184"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400" dirty="0">
                <a:latin typeface="Meiryo UI" panose="020B0604030504040204" pitchFamily="50" charset="-128"/>
                <a:ea typeface="Meiryo UI" panose="020B0604030504040204" pitchFamily="50" charset="-128"/>
              </a:rPr>
              <a:t>Wikipedia</a:t>
            </a:r>
            <a:endParaRPr lang="ja-JP" altLang="en-US" sz="1400" dirty="0">
              <a:latin typeface="Meiryo UI" panose="020B0604030504040204" pitchFamily="50" charset="-128"/>
              <a:ea typeface="Meiryo UI" panose="020B0604030504040204" pitchFamily="50" charset="-128"/>
            </a:endParaRPr>
          </a:p>
        </p:txBody>
      </p:sp>
      <p:sp>
        <p:nvSpPr>
          <p:cNvPr id="16" name="フローチャート : 磁気ディスク 146"/>
          <p:cNvSpPr/>
          <p:nvPr/>
        </p:nvSpPr>
        <p:spPr>
          <a:xfrm>
            <a:off x="3798418" y="4241060"/>
            <a:ext cx="2102951"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専門家による情報の意味付け・関連付けされた情報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7" name="フローチャート : 磁気ディスク 146"/>
          <p:cNvSpPr/>
          <p:nvPr/>
        </p:nvSpPr>
        <p:spPr>
          <a:xfrm>
            <a:off x="1827740" y="4374367"/>
            <a:ext cx="1771233"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新たな知識の創作物</a:t>
            </a:r>
            <a:endParaRPr lang="en-US" altLang="ja-JP" sz="1100" dirty="0">
              <a:solidFill>
                <a:prstClr val="black"/>
              </a:solidFill>
              <a:latin typeface="Meiryo UI" panose="020B0604030504040204" pitchFamily="50" charset="-128"/>
              <a:ea typeface="Meiryo UI" panose="020B0604030504040204" pitchFamily="50" charset="-128"/>
            </a:endParaRPr>
          </a:p>
        </p:txBody>
      </p:sp>
      <p:pic>
        <p:nvPicPr>
          <p:cNvPr id="18" name="Picture 4" descr="ガッツポーズの男の子"/>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88542"/>
                    </a14:imgEffect>
                  </a14:imgLayer>
                </a14:imgProps>
              </a:ext>
              <a:ext uri="{28A0092B-C50C-407E-A947-70E740481C1C}">
                <a14:useLocalDpi xmlns:a14="http://schemas.microsoft.com/office/drawing/2010/main" val="0"/>
              </a:ext>
            </a:extLst>
          </a:blip>
          <a:srcRect/>
          <a:stretch>
            <a:fillRect/>
          </a:stretch>
        </p:blipFill>
        <p:spPr bwMode="auto">
          <a:xfrm>
            <a:off x="2057490" y="1674906"/>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ガッツポーズの男の子"/>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88542"/>
                    </a14:imgEffect>
                  </a14:imgLayer>
                </a14:imgProps>
              </a:ext>
              <a:ext uri="{28A0092B-C50C-407E-A947-70E740481C1C}">
                <a14:useLocalDpi xmlns:a14="http://schemas.microsoft.com/office/drawing/2010/main" val="0"/>
              </a:ext>
            </a:extLst>
          </a:blip>
          <a:srcRect/>
          <a:stretch>
            <a:fillRect/>
          </a:stretch>
        </p:blipFill>
        <p:spPr bwMode="auto">
          <a:xfrm>
            <a:off x="8653102" y="989106"/>
            <a:ext cx="914400" cy="685800"/>
          </a:xfrm>
          <a:prstGeom prst="rect">
            <a:avLst/>
          </a:prstGeom>
          <a:noFill/>
          <a:extLst>
            <a:ext uri="{909E8E84-426E-40DD-AFC4-6F175D3DCCD1}">
              <a14:hiddenFill xmlns:a14="http://schemas.microsoft.com/office/drawing/2010/main">
                <a:solidFill>
                  <a:srgbClr val="FFFFFF"/>
                </a:solidFill>
              </a14:hiddenFill>
            </a:ext>
          </a:extLst>
        </p:spPr>
      </p:pic>
      <p:sp>
        <p:nvSpPr>
          <p:cNvPr id="21" name="正方形/長方形 20"/>
          <p:cNvSpPr/>
          <p:nvPr/>
        </p:nvSpPr>
        <p:spPr>
          <a:xfrm>
            <a:off x="7743551" y="3373883"/>
            <a:ext cx="1198984"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ctr"/>
            <a:r>
              <a:rPr lang="ja-JP" altLang="ja-JP" sz="1400" dirty="0">
                <a:latin typeface="Meiryo UI" panose="020B0604030504040204" pitchFamily="50" charset="-128"/>
                <a:ea typeface="Meiryo UI" panose="020B0604030504040204" pitchFamily="50" charset="-128"/>
              </a:rPr>
              <a:t>索引</a:t>
            </a:r>
          </a:p>
        </p:txBody>
      </p:sp>
      <p:sp>
        <p:nvSpPr>
          <p:cNvPr id="22" name="正方形/長方形 21"/>
          <p:cNvSpPr/>
          <p:nvPr/>
        </p:nvSpPr>
        <p:spPr>
          <a:xfrm>
            <a:off x="7895074" y="3867442"/>
            <a:ext cx="1619200"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ctr"/>
            <a:r>
              <a:rPr lang="ja-JP" altLang="ja-JP" sz="1400" dirty="0">
                <a:latin typeface="Meiryo UI" panose="020B0604030504040204" pitchFamily="50" charset="-128"/>
                <a:ea typeface="Meiryo UI" panose="020B0604030504040204" pitchFamily="50" charset="-128"/>
              </a:rPr>
              <a:t>オントロジー</a:t>
            </a:r>
          </a:p>
        </p:txBody>
      </p:sp>
      <p:sp>
        <p:nvSpPr>
          <p:cNvPr id="26" name="正方形/長方形 25"/>
          <p:cNvSpPr/>
          <p:nvPr/>
        </p:nvSpPr>
        <p:spPr>
          <a:xfrm>
            <a:off x="7985889" y="2880324"/>
            <a:ext cx="2248827"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ctr"/>
            <a:r>
              <a:rPr lang="ja-JP" altLang="en-US" sz="1400" dirty="0">
                <a:latin typeface="Meiryo UI" panose="020B0604030504040204" pitchFamily="50" charset="-128"/>
                <a:ea typeface="Meiryo UI" panose="020B0604030504040204" pitchFamily="50" charset="-128"/>
              </a:rPr>
              <a:t>分野別シソーラス</a:t>
            </a:r>
            <a:endParaRPr lang="en-US" altLang="ja-JP" sz="1400" dirty="0">
              <a:latin typeface="Meiryo UI" panose="020B0604030504040204" pitchFamily="50" charset="-128"/>
              <a:ea typeface="Meiryo UI" panose="020B0604030504040204" pitchFamily="50" charset="-128"/>
            </a:endParaRPr>
          </a:p>
        </p:txBody>
      </p:sp>
      <p:sp>
        <p:nvSpPr>
          <p:cNvPr id="27" name="正方形/長方形 26"/>
          <p:cNvSpPr/>
          <p:nvPr/>
        </p:nvSpPr>
        <p:spPr>
          <a:xfrm>
            <a:off x="6676348" y="2509824"/>
            <a:ext cx="2362708"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ctr"/>
            <a:r>
              <a:rPr lang="ja-JP" altLang="ja-JP" sz="1400" dirty="0">
                <a:latin typeface="Meiryo UI" panose="020B0604030504040204" pitchFamily="50" charset="-128"/>
                <a:ea typeface="Meiryo UI" panose="020B0604030504040204" pitchFamily="50" charset="-128"/>
              </a:rPr>
              <a:t>同義語、類義語辞書</a:t>
            </a:r>
          </a:p>
        </p:txBody>
      </p:sp>
      <p:sp>
        <p:nvSpPr>
          <p:cNvPr id="28" name="正方形/長方形 27"/>
          <p:cNvSpPr/>
          <p:nvPr/>
        </p:nvSpPr>
        <p:spPr>
          <a:xfrm>
            <a:off x="4477206" y="4953202"/>
            <a:ext cx="1563508"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fontAlgn="ctr"/>
            <a:r>
              <a:rPr lang="ja-JP" altLang="en-US" sz="1400" dirty="0">
                <a:latin typeface="Meiryo UI" panose="020B0604030504040204" pitchFamily="50" charset="-128"/>
                <a:ea typeface="Meiryo UI" panose="020B0604030504040204" pitchFamily="50" charset="-128"/>
              </a:rPr>
              <a:t>永続的識別子</a:t>
            </a:r>
            <a:endParaRPr lang="ja-JP" altLang="ja-JP" sz="1400" dirty="0">
              <a:latin typeface="Meiryo UI" panose="020B0604030504040204" pitchFamily="50" charset="-128"/>
              <a:ea typeface="Meiryo UI" panose="020B0604030504040204" pitchFamily="50" charset="-128"/>
            </a:endParaRPr>
          </a:p>
        </p:txBody>
      </p:sp>
      <p:sp>
        <p:nvSpPr>
          <p:cNvPr id="32" name="左矢印 31"/>
          <p:cNvSpPr/>
          <p:nvPr/>
        </p:nvSpPr>
        <p:spPr>
          <a:xfrm rot="5400000">
            <a:off x="5366131" y="365216"/>
            <a:ext cx="416918" cy="1582746"/>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33" name="左矢印 32"/>
          <p:cNvSpPr/>
          <p:nvPr/>
        </p:nvSpPr>
        <p:spPr>
          <a:xfrm rot="16200000">
            <a:off x="3533667" y="3278438"/>
            <a:ext cx="416918" cy="160918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a:solidFill>
                  <a:prstClr val="black"/>
                </a:solidFill>
                <a:latin typeface="Meiryo UI" panose="020B0604030504040204" pitchFamily="50" charset="-128"/>
                <a:ea typeface="Meiryo UI" panose="020B0604030504040204" pitchFamily="50" charset="-128"/>
              </a:rPr>
              <a:t>CV</a:t>
            </a: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34" name="左右矢印 33"/>
          <p:cNvSpPr/>
          <p:nvPr/>
        </p:nvSpPr>
        <p:spPr>
          <a:xfrm>
            <a:off x="5484027" y="2992739"/>
            <a:ext cx="1097180" cy="82066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6" name="左右矢印 35"/>
          <p:cNvSpPr/>
          <p:nvPr/>
        </p:nvSpPr>
        <p:spPr>
          <a:xfrm rot="5400000">
            <a:off x="2416159" y="2367666"/>
            <a:ext cx="703235" cy="463674"/>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7" name="左右矢印 36"/>
          <p:cNvSpPr/>
          <p:nvPr/>
        </p:nvSpPr>
        <p:spPr>
          <a:xfrm rot="5400000">
            <a:off x="8822756" y="1832479"/>
            <a:ext cx="703235" cy="463674"/>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9" name="正方形/長方形 38"/>
          <p:cNvSpPr/>
          <p:nvPr/>
        </p:nvSpPr>
        <p:spPr>
          <a:xfrm>
            <a:off x="3531275" y="2274039"/>
            <a:ext cx="1891864" cy="369332"/>
          </a:xfrm>
          <a:prstGeom prst="rect">
            <a:avLst/>
          </a:prstGeom>
        </p:spPr>
        <p:txBody>
          <a:bodyPr wrap="none">
            <a:spAutoFit/>
          </a:bodyPr>
          <a:lstStyle/>
          <a:p>
            <a:pPr algn="ctr"/>
            <a:r>
              <a:rPr lang="ja-JP" altLang="en-US" dirty="0">
                <a:latin typeface="Meiryo UI" panose="020B0604030504040204" pitchFamily="50" charset="-128"/>
                <a:ea typeface="Meiryo UI" panose="020B0604030504040204" pitchFamily="50" charset="-128"/>
              </a:rPr>
              <a:t>情報に関する情報</a:t>
            </a:r>
          </a:p>
        </p:txBody>
      </p:sp>
      <p:sp>
        <p:nvSpPr>
          <p:cNvPr id="40" name="左矢印 39"/>
          <p:cNvSpPr/>
          <p:nvPr/>
        </p:nvSpPr>
        <p:spPr>
          <a:xfrm rot="16200000">
            <a:off x="5054118" y="5272646"/>
            <a:ext cx="416918" cy="160918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50">
                <a:solidFill>
                  <a:prstClr val="black"/>
                </a:solidFill>
                <a:latin typeface="Meiryo UI" panose="020B0604030504040204" pitchFamily="50" charset="-128"/>
                <a:ea typeface="Meiryo UI" panose="020B0604030504040204" pitchFamily="50" charset="-128"/>
              </a:rPr>
              <a:t>CV</a:t>
            </a: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41" name="円/楕円 40"/>
          <p:cNvSpPr/>
          <p:nvPr/>
        </p:nvSpPr>
        <p:spPr>
          <a:xfrm>
            <a:off x="6574115" y="4608442"/>
            <a:ext cx="3125783" cy="111227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31" name="正方形/長方形 30"/>
          <p:cNvSpPr/>
          <p:nvPr/>
        </p:nvSpPr>
        <p:spPr>
          <a:xfrm>
            <a:off x="7571752" y="5286407"/>
            <a:ext cx="1619200" cy="3792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ctr"/>
            <a:r>
              <a:rPr lang="zh-TW" altLang="en-US" sz="1400" dirty="0">
                <a:latin typeface="Meiryo UI" panose="020B0604030504040204" pitchFamily="50" charset="-128"/>
                <a:ea typeface="Meiryo UI" panose="020B0604030504040204" pitchFamily="50" charset="-128"/>
              </a:rPr>
              <a:t>現代漢語詞典</a:t>
            </a:r>
          </a:p>
        </p:txBody>
      </p:sp>
      <p:sp>
        <p:nvSpPr>
          <p:cNvPr id="25" name="正方形/長方形 24"/>
          <p:cNvSpPr/>
          <p:nvPr/>
        </p:nvSpPr>
        <p:spPr>
          <a:xfrm>
            <a:off x="7870304" y="4738809"/>
            <a:ext cx="1619200" cy="3792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ctr"/>
            <a:r>
              <a:rPr lang="ja-JP" altLang="ja-JP" sz="1400" dirty="0">
                <a:latin typeface="Meiryo UI" panose="020B0604030504040204" pitchFamily="50" charset="-128"/>
                <a:ea typeface="Meiryo UI" panose="020B0604030504040204" pitchFamily="50" charset="-128"/>
              </a:rPr>
              <a:t>大漢和辞典</a:t>
            </a:r>
            <a:endParaRPr lang="en-US" altLang="ja-JP" sz="1400" dirty="0">
              <a:latin typeface="Meiryo UI" panose="020B0604030504040204" pitchFamily="50" charset="-128"/>
              <a:ea typeface="Meiryo UI" panose="020B0604030504040204" pitchFamily="50" charset="-128"/>
            </a:endParaRPr>
          </a:p>
        </p:txBody>
      </p:sp>
      <p:sp>
        <p:nvSpPr>
          <p:cNvPr id="42" name="正方形/長方形 41"/>
          <p:cNvSpPr/>
          <p:nvPr/>
        </p:nvSpPr>
        <p:spPr>
          <a:xfrm>
            <a:off x="7262644" y="2128703"/>
            <a:ext cx="1569660" cy="369332"/>
          </a:xfrm>
          <a:prstGeom prst="rect">
            <a:avLst/>
          </a:prstGeom>
        </p:spPr>
        <p:txBody>
          <a:bodyPr wrap="none">
            <a:spAutoFit/>
          </a:bodyPr>
          <a:lstStyle/>
          <a:p>
            <a:pPr algn="ctr"/>
            <a:r>
              <a:rPr lang="ja-JP" altLang="en-US" dirty="0">
                <a:latin typeface="Meiryo UI" panose="020B0604030504040204" pitchFamily="50" charset="-128"/>
                <a:ea typeface="Meiryo UI" panose="020B0604030504040204" pitchFamily="50" charset="-128"/>
              </a:rPr>
              <a:t>統制語辞書類</a:t>
            </a:r>
          </a:p>
        </p:txBody>
      </p:sp>
      <p:sp>
        <p:nvSpPr>
          <p:cNvPr id="38" name="正方形/長方形 37"/>
          <p:cNvSpPr/>
          <p:nvPr/>
        </p:nvSpPr>
        <p:spPr>
          <a:xfrm>
            <a:off x="6635555" y="4696710"/>
            <a:ext cx="1107996" cy="369332"/>
          </a:xfrm>
          <a:prstGeom prst="rect">
            <a:avLst/>
          </a:prstGeom>
        </p:spPr>
        <p:txBody>
          <a:bodyPr wrap="none">
            <a:spAutoFit/>
          </a:bodyPr>
          <a:lstStyle/>
          <a:p>
            <a:pPr algn="ctr"/>
            <a:r>
              <a:rPr lang="ja-JP" altLang="en-US" dirty="0">
                <a:latin typeface="Meiryo UI" panose="020B0604030504040204" pitchFamily="50" charset="-128"/>
                <a:ea typeface="Meiryo UI" panose="020B0604030504040204" pitchFamily="50" charset="-128"/>
              </a:rPr>
              <a:t>日中連携</a:t>
            </a:r>
          </a:p>
        </p:txBody>
      </p:sp>
      <p:sp>
        <p:nvSpPr>
          <p:cNvPr id="24" name="正方形/長方形 23"/>
          <p:cNvSpPr/>
          <p:nvPr/>
        </p:nvSpPr>
        <p:spPr>
          <a:xfrm>
            <a:off x="8615755" y="4331348"/>
            <a:ext cx="1619200"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ctr"/>
            <a:r>
              <a:rPr lang="ja-JP" altLang="en-US" sz="1400" dirty="0">
                <a:latin typeface="Meiryo UI" panose="020B0604030504040204" pitchFamily="50" charset="-128"/>
                <a:ea typeface="Meiryo UI" panose="020B0604030504040204" pitchFamily="50" charset="-128"/>
              </a:rPr>
              <a:t>用語辞書</a:t>
            </a:r>
            <a:endParaRPr lang="en-US" altLang="ja-JP" sz="1400" dirty="0">
              <a:latin typeface="Meiryo UI" panose="020B0604030504040204" pitchFamily="50" charset="-128"/>
              <a:ea typeface="Meiryo UI" panose="020B0604030504040204" pitchFamily="50" charset="-128"/>
            </a:endParaRPr>
          </a:p>
        </p:txBody>
      </p:sp>
      <p:sp>
        <p:nvSpPr>
          <p:cNvPr id="43" name="正方形/長方形 42"/>
          <p:cNvSpPr/>
          <p:nvPr/>
        </p:nvSpPr>
        <p:spPr>
          <a:xfrm>
            <a:off x="5665432" y="3743863"/>
            <a:ext cx="1656184" cy="3792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400" dirty="0" err="1">
                <a:latin typeface="Meiryo UI" panose="020B0604030504040204" pitchFamily="50" charset="-128"/>
                <a:ea typeface="Meiryo UI" panose="020B0604030504040204" pitchFamily="50" charset="-128"/>
              </a:rPr>
              <a:t>DBPedia</a:t>
            </a:r>
            <a:endParaRPr lang="ja-JP" altLang="en-US" sz="1400" dirty="0">
              <a:latin typeface="Meiryo UI" panose="020B0604030504040204" pitchFamily="50" charset="-128"/>
              <a:ea typeface="Meiryo UI" panose="020B0604030504040204" pitchFamily="50" charset="-128"/>
            </a:endParaRPr>
          </a:p>
        </p:txBody>
      </p:sp>
      <p:sp>
        <p:nvSpPr>
          <p:cNvPr id="44" name="正方形/長方形 43"/>
          <p:cNvSpPr/>
          <p:nvPr/>
        </p:nvSpPr>
        <p:spPr>
          <a:xfrm>
            <a:off x="1524000" y="1112"/>
            <a:ext cx="2843808" cy="369332"/>
          </a:xfrm>
          <a:prstGeom prst="rect">
            <a:avLst/>
          </a:prstGeom>
        </p:spPr>
        <p:txBody>
          <a:bodyPr wrap="square">
            <a:spAutoFit/>
          </a:bodyPr>
          <a:lstStyle/>
          <a:p>
            <a:r>
              <a:rPr lang="ja-JP" altLang="ja-JP" dirty="0">
                <a:solidFill>
                  <a:schemeClr val="bg1"/>
                </a:solidFill>
                <a:latin typeface="Meiryo UI" panose="020B0604030504040204" pitchFamily="50" charset="-128"/>
                <a:ea typeface="Meiryo UI" panose="020B0604030504040204" pitchFamily="50" charset="-128"/>
              </a:rPr>
              <a:t>創造活動を支援する基盤</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45" name="円/楕円 4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5455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utoShape 8"/>
          <p:cNvSpPr>
            <a:spLocks noChangeArrowheads="1"/>
          </p:cNvSpPr>
          <p:nvPr/>
        </p:nvSpPr>
        <p:spPr bwMode="auto">
          <a:xfrm>
            <a:off x="1608655" y="2443914"/>
            <a:ext cx="8903463" cy="1839062"/>
          </a:xfrm>
          <a:prstGeom prst="roundRect">
            <a:avLst>
              <a:gd name="adj" fmla="val 16633"/>
            </a:avLst>
          </a:prstGeom>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lnSpc>
                <a:spcPts val="2000"/>
              </a:lnSpc>
              <a:defRPr/>
            </a:pPr>
            <a:r>
              <a:rPr kumimoji="0" lang="ja-JP" altLang="en-US" b="1" kern="0" dirty="0">
                <a:solidFill>
                  <a:srgbClr val="FF0000"/>
                </a:solidFill>
                <a:latin typeface="Meiryo UI" panose="020B0604030504040204" pitchFamily="50" charset="-128"/>
                <a:ea typeface="Meiryo UI" panose="020B0604030504040204" pitchFamily="50" charset="-128"/>
              </a:rPr>
              <a:t>●</a:t>
            </a:r>
            <a:r>
              <a:rPr kumimoji="0" lang="ja-JP" altLang="en-US" sz="1600" b="1" kern="0" dirty="0">
                <a:solidFill>
                  <a:prstClr val="black"/>
                </a:solidFill>
                <a:latin typeface="Meiryo UI" panose="020B0604030504040204" pitchFamily="50" charset="-128"/>
                <a:ea typeface="Meiryo UI" panose="020B0604030504040204" pitchFamily="50" charset="-128"/>
              </a:rPr>
              <a:t>情報発信基盤</a:t>
            </a:r>
            <a:r>
              <a:rPr kumimoji="0" lang="ja-JP" altLang="en-US" sz="1200" b="1" kern="0" dirty="0">
                <a:solidFill>
                  <a:prstClr val="black"/>
                </a:solidFill>
                <a:latin typeface="Meiryo UI" panose="020B0604030504040204" pitchFamily="50" charset="-128"/>
                <a:ea typeface="Meiryo UI" panose="020B0604030504040204" pitchFamily="50" charset="-128"/>
              </a:rPr>
              <a:t>（目的毎）</a:t>
            </a:r>
            <a:endParaRPr kumimoji="0" lang="en-US" altLang="ja-JP" sz="1200" b="1" kern="0" dirty="0">
              <a:solidFill>
                <a:prstClr val="black"/>
              </a:solidFill>
              <a:latin typeface="Meiryo UI" panose="020B0604030504040204" pitchFamily="50" charset="-128"/>
              <a:ea typeface="Meiryo UI" panose="020B0604030504040204" pitchFamily="50" charset="-128"/>
            </a:endParaRPr>
          </a:p>
        </p:txBody>
      </p:sp>
      <p:sp>
        <p:nvSpPr>
          <p:cNvPr id="22" name="AutoShape 8"/>
          <p:cNvSpPr>
            <a:spLocks noChangeArrowheads="1"/>
          </p:cNvSpPr>
          <p:nvPr/>
        </p:nvSpPr>
        <p:spPr bwMode="auto">
          <a:xfrm>
            <a:off x="1595887" y="4515746"/>
            <a:ext cx="8858619" cy="794255"/>
          </a:xfrm>
          <a:prstGeom prst="roundRect">
            <a:avLst>
              <a:gd name="adj" fmla="val 11240"/>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nSpc>
                <a:spcPts val="1600"/>
              </a:lnSpc>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コンテンツ創造基盤</a:t>
            </a:r>
            <a:r>
              <a:rPr lang="ja-JP" altLang="en-US" sz="1200" b="1" dirty="0">
                <a:latin typeface="Meiryo UI" panose="020B0604030504040204" pitchFamily="50" charset="-128"/>
                <a:ea typeface="Meiryo UI" panose="020B0604030504040204" pitchFamily="50" charset="-128"/>
              </a:rPr>
              <a:t>（分野毎）</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endParaRPr lang="en-US" altLang="ja-JP" sz="1600" b="1" dirty="0">
              <a:latin typeface="Meiryo UI" panose="020B0604030504040204" pitchFamily="50" charset="-128"/>
              <a:ea typeface="Meiryo UI" panose="020B0604030504040204" pitchFamily="50" charset="-128"/>
            </a:endParaRPr>
          </a:p>
        </p:txBody>
      </p:sp>
      <p:sp>
        <p:nvSpPr>
          <p:cNvPr id="19" name="AutoShape 8"/>
          <p:cNvSpPr>
            <a:spLocks noChangeArrowheads="1"/>
          </p:cNvSpPr>
          <p:nvPr/>
        </p:nvSpPr>
        <p:spPr bwMode="auto">
          <a:xfrm>
            <a:off x="1665249" y="5552006"/>
            <a:ext cx="8881760" cy="1117354"/>
          </a:xfrm>
          <a:prstGeom prst="roundRect">
            <a:avLst>
              <a:gd name="adj" fmla="val 8169"/>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 恒久的保存基盤</a:t>
            </a:r>
            <a:r>
              <a:rPr lang="ja-JP" altLang="en-US" sz="1200" b="1" dirty="0">
                <a:solidFill>
                  <a:prstClr val="black"/>
                </a:solidFill>
                <a:latin typeface="Meiryo UI" panose="020B0604030504040204" pitchFamily="50" charset="-128"/>
                <a:ea typeface="Meiryo UI" panose="020B0604030504040204" pitchFamily="50" charset="-128"/>
              </a:rPr>
              <a:t>（目的・分野を問わず）</a:t>
            </a:r>
            <a:endParaRPr lang="en-US" altLang="ja-JP" sz="500" b="1" dirty="0">
              <a:solidFill>
                <a:prstClr val="black"/>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情報発信基盤</a:t>
            </a:r>
            <a:endParaRPr kumimoji="1" lang="ja-JP" altLang="en-US" sz="4000" dirty="0"/>
          </a:p>
        </p:txBody>
      </p:sp>
      <p:sp>
        <p:nvSpPr>
          <p:cNvPr id="4" name="フッター プレースホルダー 3"/>
          <p:cNvSpPr>
            <a:spLocks noGrp="1"/>
          </p:cNvSpPr>
          <p:nvPr>
            <p:ph type="ftr" sz="quarter" idx="11"/>
          </p:nvPr>
        </p:nvSpPr>
        <p:spPr/>
        <p:txBody>
          <a:bodyPr/>
          <a:lstStyle/>
          <a:p>
            <a:endParaRPr 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42AED99-7FB4-404E-8A97-64753DCE42EC}" type="slidenum">
              <a:rPr lang="en-US" smtClean="0">
                <a:solidFill>
                  <a:prstClr val="black">
                    <a:tint val="75000"/>
                  </a:prstClr>
                </a:solidFill>
              </a:rPr>
              <a:pPr/>
              <a:t>34</a:t>
            </a:fld>
            <a:endParaRPr lang="en-US">
              <a:solidFill>
                <a:prstClr val="black">
                  <a:tint val="75000"/>
                </a:prstClr>
              </a:solidFill>
            </a:endParaRPr>
          </a:p>
        </p:txBody>
      </p:sp>
      <p:cxnSp>
        <p:nvCxnSpPr>
          <p:cNvPr id="13" name="直線矢印コネクタ 12"/>
          <p:cNvCxnSpPr>
            <a:stCxn id="82" idx="2"/>
            <a:endCxn id="83" idx="0"/>
          </p:cNvCxnSpPr>
          <p:nvPr/>
        </p:nvCxnSpPr>
        <p:spPr>
          <a:xfrm>
            <a:off x="5977762" y="1875017"/>
            <a:ext cx="1237168" cy="92833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四角形吹き出し 17"/>
          <p:cNvSpPr/>
          <p:nvPr/>
        </p:nvSpPr>
        <p:spPr>
          <a:xfrm>
            <a:off x="9126100" y="3753748"/>
            <a:ext cx="793067" cy="341363"/>
          </a:xfrm>
          <a:prstGeom prst="wedgeRectCallout">
            <a:avLst>
              <a:gd name="adj1" fmla="val -129564"/>
              <a:gd name="adj2" fmla="val 80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API</a:t>
            </a:r>
            <a:endParaRPr lang="ja-JP" altLang="en-US" dirty="0">
              <a:latin typeface="Meiryo UI" panose="020B0604030504040204" pitchFamily="50" charset="-128"/>
              <a:ea typeface="Meiryo UI" panose="020B0604030504040204" pitchFamily="50" charset="-128"/>
            </a:endParaRPr>
          </a:p>
        </p:txBody>
      </p:sp>
      <p:sp>
        <p:nvSpPr>
          <p:cNvPr id="71" name="AutoShape 8"/>
          <p:cNvSpPr>
            <a:spLocks noChangeArrowheads="1"/>
          </p:cNvSpPr>
          <p:nvPr/>
        </p:nvSpPr>
        <p:spPr bwMode="auto">
          <a:xfrm>
            <a:off x="1608655" y="1264075"/>
            <a:ext cx="8819225" cy="642193"/>
          </a:xfrm>
          <a:prstGeom prst="roundRect">
            <a:avLst>
              <a:gd name="adj" fmla="val 25048"/>
            </a:avLst>
          </a:prstGeom>
          <a:noFill/>
          <a:ln w="25400" cap="flat" cmpd="sng" algn="ctr">
            <a:solidFill>
              <a:srgbClr val="4BACC6"/>
            </a:solidFill>
            <a:prstDash val="solid"/>
            <a:headEnd/>
            <a:tailEnd/>
          </a:ln>
          <a:effectLst/>
        </p:spPr>
        <p:txBody>
          <a:bodyPr wrap="square" tIns="0" anchor="t" anchorCtr="0">
            <a:noAutofit/>
          </a:bodyPr>
          <a:lstStyle/>
          <a:p>
            <a:pPr marL="342900" indent="-342900">
              <a:lnSpc>
                <a:spcPts val="2000"/>
              </a:lnSpc>
              <a:defRPr/>
            </a:pPr>
            <a:r>
              <a:rPr kumimoji="0" lang="ja-JP" altLang="en-US" sz="1400" b="1" kern="0" dirty="0">
                <a:solidFill>
                  <a:srgbClr val="FF0000"/>
                </a:solidFill>
                <a:latin typeface="Meiryo UI" panose="020B0604030504040204" pitchFamily="50" charset="-128"/>
                <a:ea typeface="Meiryo UI" panose="020B0604030504040204" pitchFamily="50" charset="-128"/>
              </a:rPr>
              <a:t>利用目的</a:t>
            </a:r>
            <a:endParaRPr kumimoji="0" lang="en-US" altLang="ja-JP" sz="1200" b="1" kern="0" dirty="0">
              <a:solidFill>
                <a:prstClr val="black"/>
              </a:solidFill>
              <a:latin typeface="Meiryo UI" panose="020B0604030504040204" pitchFamily="50" charset="-128"/>
              <a:ea typeface="Meiryo UI" panose="020B0604030504040204" pitchFamily="50" charset="-128"/>
            </a:endParaRPr>
          </a:p>
        </p:txBody>
      </p:sp>
      <p:sp>
        <p:nvSpPr>
          <p:cNvPr id="73" name="AutoShape 8"/>
          <p:cNvSpPr>
            <a:spLocks noChangeArrowheads="1"/>
          </p:cNvSpPr>
          <p:nvPr/>
        </p:nvSpPr>
        <p:spPr bwMode="auto">
          <a:xfrm>
            <a:off x="8807717" y="2737774"/>
            <a:ext cx="1478274" cy="669163"/>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文献・ウェブ情報</a:t>
            </a:r>
            <a:endParaRPr lang="en-US" altLang="ja-JP" sz="1200" kern="0" dirty="0">
              <a:solidFill>
                <a:prstClr val="black"/>
              </a:solidFill>
              <a:latin typeface="Meiryo UI" panose="020B0604030504040204" pitchFamily="50" charset="-128"/>
              <a:ea typeface="Meiryo UI" panose="020B0604030504040204" pitchFamily="50" charset="-128"/>
            </a:endParaRPr>
          </a:p>
          <a:p>
            <a:pPr algn="ctr">
              <a:defRPr/>
            </a:pPr>
            <a:r>
              <a:rPr lang="ja-JP" altLang="en-US" sz="1200" kern="0" dirty="0">
                <a:solidFill>
                  <a:prstClr val="black"/>
                </a:solidFill>
                <a:latin typeface="Meiryo UI" panose="020B0604030504040204" pitchFamily="50" charset="-128"/>
                <a:ea typeface="Meiryo UI" panose="020B0604030504040204" pitchFamily="50" charset="-128"/>
              </a:rPr>
              <a:t>発信</a:t>
            </a:r>
            <a:endParaRPr lang="en-US" altLang="ja-JP" sz="1200" kern="0" dirty="0">
              <a:solidFill>
                <a:prstClr val="black"/>
              </a:solidFill>
              <a:latin typeface="Meiryo UI" panose="020B0604030504040204" pitchFamily="50" charset="-128"/>
              <a:ea typeface="Meiryo UI" panose="020B0604030504040204" pitchFamily="50" charset="-128"/>
            </a:endParaRPr>
          </a:p>
          <a:p>
            <a:pPr algn="ctr">
              <a:defRPr/>
            </a:pPr>
            <a:r>
              <a:rPr lang="ja-JP" altLang="en-US" sz="1100" kern="0" dirty="0">
                <a:solidFill>
                  <a:prstClr val="black"/>
                </a:solidFill>
                <a:latin typeface="Meiryo UI" panose="020B0604030504040204" pitchFamily="50" charset="-128"/>
                <a:ea typeface="Meiryo UI" panose="020B0604030504040204" pitchFamily="50" charset="-128"/>
              </a:rPr>
              <a:t>（リサーチナビ等）</a:t>
            </a:r>
            <a:endParaRPr lang="en-US" altLang="ja-JP" sz="1100" kern="0" dirty="0">
              <a:solidFill>
                <a:prstClr val="black"/>
              </a:solidFill>
              <a:latin typeface="Meiryo UI" panose="020B0604030504040204" pitchFamily="50" charset="-128"/>
              <a:ea typeface="Meiryo UI" panose="020B0604030504040204" pitchFamily="50" charset="-128"/>
            </a:endParaRPr>
          </a:p>
        </p:txBody>
      </p:sp>
      <p:sp>
        <p:nvSpPr>
          <p:cNvPr id="74" name="AutoShape 8"/>
          <p:cNvSpPr>
            <a:spLocks noChangeArrowheads="1"/>
          </p:cNvSpPr>
          <p:nvPr/>
        </p:nvSpPr>
        <p:spPr bwMode="auto">
          <a:xfrm>
            <a:off x="3384363" y="2939598"/>
            <a:ext cx="1700077" cy="492726"/>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indent="-342900" algn="ctr">
              <a:defRPr/>
            </a:pPr>
            <a:r>
              <a:rPr lang="ja-JP" altLang="en-US" sz="1200" kern="0" dirty="0">
                <a:solidFill>
                  <a:prstClr val="black"/>
                </a:solidFill>
                <a:latin typeface="Meiryo UI" panose="020B0604030504040204" pitchFamily="50" charset="-128"/>
                <a:ea typeface="Meiryo UI" panose="020B0604030504040204" pitchFamily="50" charset="-128"/>
              </a:rPr>
              <a:t>文化財・メディア芸術</a:t>
            </a:r>
            <a:endParaRPr lang="en-US" altLang="ja-JP" sz="1200" kern="0" dirty="0">
              <a:solidFill>
                <a:prstClr val="black"/>
              </a:solidFill>
              <a:latin typeface="Meiryo UI" panose="020B0604030504040204" pitchFamily="50" charset="-128"/>
              <a:ea typeface="Meiryo UI" panose="020B0604030504040204" pitchFamily="50" charset="-128"/>
            </a:endParaRPr>
          </a:p>
          <a:p>
            <a:pPr indent="-342900" algn="ctr">
              <a:defRPr/>
            </a:pPr>
            <a:r>
              <a:rPr lang="ja-JP" altLang="en-US" sz="1200" kern="0" dirty="0">
                <a:solidFill>
                  <a:prstClr val="black"/>
                </a:solidFill>
                <a:latin typeface="Meiryo UI" panose="020B0604030504040204" pitchFamily="50" charset="-128"/>
                <a:ea typeface="Meiryo UI" panose="020B0604030504040204" pitchFamily="50" charset="-128"/>
              </a:rPr>
              <a:t>発信基盤</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75" name="AutoShape 8"/>
          <p:cNvSpPr>
            <a:spLocks noChangeArrowheads="1"/>
          </p:cNvSpPr>
          <p:nvPr/>
        </p:nvSpPr>
        <p:spPr bwMode="auto">
          <a:xfrm>
            <a:off x="5189741" y="2910431"/>
            <a:ext cx="1299929" cy="484902"/>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災害情報発信基盤（ひなぎく）</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76" name="AutoShape 8"/>
          <p:cNvSpPr>
            <a:spLocks noChangeArrowheads="1"/>
          </p:cNvSpPr>
          <p:nvPr/>
        </p:nvSpPr>
        <p:spPr bwMode="auto">
          <a:xfrm>
            <a:off x="8998428" y="1420114"/>
            <a:ext cx="1351622"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国際文化交流</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77" name="AutoShape 8"/>
          <p:cNvSpPr>
            <a:spLocks noChangeArrowheads="1"/>
          </p:cNvSpPr>
          <p:nvPr/>
        </p:nvSpPr>
        <p:spPr bwMode="auto">
          <a:xfrm>
            <a:off x="6731036" y="1441994"/>
            <a:ext cx="928591"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教育活用</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79" name="AutoShape 8"/>
          <p:cNvSpPr>
            <a:spLocks noChangeArrowheads="1"/>
          </p:cNvSpPr>
          <p:nvPr/>
        </p:nvSpPr>
        <p:spPr bwMode="auto">
          <a:xfrm>
            <a:off x="7803642" y="1407355"/>
            <a:ext cx="1111340"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地域活性化</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0" name="AutoShape 8"/>
          <p:cNvSpPr>
            <a:spLocks noChangeArrowheads="1"/>
          </p:cNvSpPr>
          <p:nvPr/>
        </p:nvSpPr>
        <p:spPr bwMode="auto">
          <a:xfrm>
            <a:off x="4100014" y="1413062"/>
            <a:ext cx="1111340" cy="36101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新産業創出</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2" name="AutoShape 8"/>
          <p:cNvSpPr>
            <a:spLocks noChangeArrowheads="1"/>
          </p:cNvSpPr>
          <p:nvPr/>
        </p:nvSpPr>
        <p:spPr bwMode="auto">
          <a:xfrm>
            <a:off x="5376018" y="1420552"/>
            <a:ext cx="1203488" cy="454465"/>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科学技術</a:t>
            </a:r>
            <a:endParaRPr lang="en-US" altLang="ja-JP" sz="1200" kern="0" dirty="0">
              <a:solidFill>
                <a:prstClr val="black"/>
              </a:solidFill>
              <a:latin typeface="Meiryo UI" panose="020B0604030504040204" pitchFamily="50" charset="-128"/>
              <a:ea typeface="Meiryo UI" panose="020B0604030504040204" pitchFamily="50" charset="-128"/>
            </a:endParaRPr>
          </a:p>
          <a:p>
            <a:pPr algn="ctr">
              <a:defRPr/>
            </a:pPr>
            <a:r>
              <a:rPr lang="ja-JP" altLang="en-US" sz="1200" kern="0" dirty="0">
                <a:solidFill>
                  <a:prstClr val="black"/>
                </a:solidFill>
                <a:latin typeface="Meiryo UI" panose="020B0604030504040204" pitchFamily="50" charset="-128"/>
                <a:ea typeface="Meiryo UI" panose="020B0604030504040204" pitchFamily="50" charset="-128"/>
              </a:rPr>
              <a:t>イノベーション</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3" name="AutoShape 8"/>
          <p:cNvSpPr>
            <a:spLocks noChangeArrowheads="1"/>
          </p:cNvSpPr>
          <p:nvPr/>
        </p:nvSpPr>
        <p:spPr bwMode="auto">
          <a:xfrm>
            <a:off x="6715796" y="2803352"/>
            <a:ext cx="998269" cy="678873"/>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科学技術情報発信基盤</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4" name="AutoShape 8"/>
          <p:cNvSpPr>
            <a:spLocks noChangeArrowheads="1"/>
          </p:cNvSpPr>
          <p:nvPr/>
        </p:nvSpPr>
        <p:spPr bwMode="auto">
          <a:xfrm>
            <a:off x="7834830" y="2793046"/>
            <a:ext cx="927593" cy="639278"/>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学術情報</a:t>
            </a:r>
            <a:endParaRPr lang="en-US" altLang="ja-JP" sz="1200" kern="0" dirty="0">
              <a:solidFill>
                <a:prstClr val="black"/>
              </a:solidFill>
              <a:latin typeface="Meiryo UI" panose="020B0604030504040204" pitchFamily="50" charset="-128"/>
              <a:ea typeface="Meiryo UI" panose="020B0604030504040204" pitchFamily="50" charset="-128"/>
            </a:endParaRPr>
          </a:p>
          <a:p>
            <a:pPr algn="ctr">
              <a:defRPr/>
            </a:pPr>
            <a:r>
              <a:rPr lang="ja-JP" altLang="en-US" sz="1200" kern="0" dirty="0">
                <a:solidFill>
                  <a:prstClr val="black"/>
                </a:solidFill>
                <a:latin typeface="Meiryo UI" panose="020B0604030504040204" pitchFamily="50" charset="-128"/>
                <a:ea typeface="Meiryo UI" panose="020B0604030504040204" pitchFamily="50" charset="-128"/>
              </a:rPr>
              <a:t>発信基盤</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6" name="AutoShape 8"/>
          <p:cNvSpPr>
            <a:spLocks noChangeArrowheads="1"/>
          </p:cNvSpPr>
          <p:nvPr/>
        </p:nvSpPr>
        <p:spPr bwMode="auto">
          <a:xfrm>
            <a:off x="2731862" y="1370124"/>
            <a:ext cx="1111340" cy="460043"/>
          </a:xfrm>
          <a:prstGeom prst="roundRect">
            <a:avLst>
              <a:gd name="adj" fmla="val 25048"/>
            </a:avLst>
          </a:prstGeom>
          <a:solidFill>
            <a:sysClr val="window" lastClr="FFFFFF"/>
          </a:solidFill>
          <a:ln w="25400" cap="flat" cmpd="sng" algn="ctr">
            <a:solidFill>
              <a:srgbClr val="4BACC6"/>
            </a:solidFill>
            <a:prstDash val="solid"/>
            <a:headEnd/>
            <a:tailEnd/>
          </a:ln>
          <a:effectLst/>
        </p:spPr>
        <p:txBody>
          <a:bodyPr wrap="square" anchor="t" anchorCtr="0">
            <a:noAutofit/>
          </a:bodyPr>
          <a:lstStyle/>
          <a:p>
            <a:pPr algn="ctr">
              <a:defRPr/>
            </a:pPr>
            <a:r>
              <a:rPr lang="ja-JP" altLang="en-US" sz="1200" kern="0" dirty="0">
                <a:solidFill>
                  <a:prstClr val="black"/>
                </a:solidFill>
                <a:latin typeface="Meiryo UI" panose="020B0604030504040204" pitchFamily="50" charset="-128"/>
                <a:ea typeface="Meiryo UI" panose="020B0604030504040204" pitchFamily="50" charset="-128"/>
              </a:rPr>
              <a:t>新たな知識の創造</a:t>
            </a:r>
            <a:endParaRPr lang="en-US" altLang="ja-JP" sz="1200" kern="0" dirty="0">
              <a:solidFill>
                <a:prstClr val="black"/>
              </a:solidFill>
              <a:latin typeface="Meiryo UI" panose="020B0604030504040204" pitchFamily="50" charset="-128"/>
              <a:ea typeface="Meiryo UI" panose="020B0604030504040204" pitchFamily="50" charset="-128"/>
            </a:endParaRPr>
          </a:p>
        </p:txBody>
      </p:sp>
      <p:sp>
        <p:nvSpPr>
          <p:cNvPr id="87" name="正方形/長方形 86"/>
          <p:cNvSpPr/>
          <p:nvPr/>
        </p:nvSpPr>
        <p:spPr>
          <a:xfrm>
            <a:off x="1610954" y="1051999"/>
            <a:ext cx="8676456" cy="144016"/>
          </a:xfrm>
          <a:prstGeom prst="rect">
            <a:avLst/>
          </a:prstGeom>
          <a:gradFill flip="none" rotWithShape="1">
            <a:gsLst>
              <a:gs pos="0">
                <a:srgbClr val="4F81BD">
                  <a:lumMod val="50000"/>
                  <a:tint val="66000"/>
                  <a:satMod val="160000"/>
                </a:srgbClr>
              </a:gs>
              <a:gs pos="50000">
                <a:srgbClr val="4F81BD">
                  <a:lumMod val="50000"/>
                  <a:tint val="44500"/>
                  <a:satMod val="160000"/>
                </a:srgbClr>
              </a:gs>
              <a:gs pos="100000">
                <a:srgbClr val="4F81BD">
                  <a:lumMod val="50000"/>
                  <a:tint val="23500"/>
                  <a:satMod val="160000"/>
                </a:srgbClr>
              </a:gs>
            </a:gsLst>
            <a:lin ang="16200000" scaled="1"/>
            <a:tileRect/>
          </a:gradFill>
          <a:ln w="25400" cap="flat" cmpd="sng" algn="ctr">
            <a:noFill/>
            <a:prstDash val="solid"/>
          </a:ln>
          <a:effectLst/>
        </p:spPr>
        <p:txBody>
          <a:bodyPr rtlCol="0" anchor="ctr"/>
          <a:lstStyle/>
          <a:p>
            <a:pPr algn="ctr">
              <a:defRPr/>
            </a:pPr>
            <a:endParaRPr lang="ja-JP" altLang="en-US" kern="0">
              <a:solidFill>
                <a:prstClr val="white"/>
              </a:solidFill>
              <a:latin typeface="Meiryo UI" panose="020B0604030504040204" pitchFamily="50" charset="-128"/>
              <a:ea typeface="Meiryo UI" panose="020B0604030504040204" pitchFamily="50" charset="-128"/>
            </a:endParaRPr>
          </a:p>
        </p:txBody>
      </p:sp>
      <p:sp>
        <p:nvSpPr>
          <p:cNvPr id="103" name="四角形吹き出し 102"/>
          <p:cNvSpPr/>
          <p:nvPr/>
        </p:nvSpPr>
        <p:spPr>
          <a:xfrm>
            <a:off x="9786624" y="2024387"/>
            <a:ext cx="793067" cy="341363"/>
          </a:xfrm>
          <a:prstGeom prst="wedgeRectCallout">
            <a:avLst>
              <a:gd name="adj1" fmla="val -129564"/>
              <a:gd name="adj2" fmla="val 80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GUI</a:t>
            </a:r>
            <a:endParaRPr lang="ja-JP" altLang="en-US" dirty="0">
              <a:latin typeface="Meiryo UI" panose="020B0604030504040204" pitchFamily="50" charset="-128"/>
              <a:ea typeface="Meiryo UI" panose="020B0604030504040204" pitchFamily="50" charset="-128"/>
            </a:endParaRPr>
          </a:p>
        </p:txBody>
      </p:sp>
      <p:sp>
        <p:nvSpPr>
          <p:cNvPr id="110" name="フローチャート : 磁気ディスク 146"/>
          <p:cNvSpPr/>
          <p:nvPr/>
        </p:nvSpPr>
        <p:spPr>
          <a:xfrm>
            <a:off x="5491659" y="4599341"/>
            <a:ext cx="2102951"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専門家による情報の意味付け・関連付けされた情報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11" name="フローチャート : 磁気ディスク 146"/>
          <p:cNvSpPr/>
          <p:nvPr/>
        </p:nvSpPr>
        <p:spPr>
          <a:xfrm>
            <a:off x="3436084" y="4709300"/>
            <a:ext cx="1771233" cy="514053"/>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新たな知識の創作物</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12" name="フローチャート : 磁気ディスク 11"/>
          <p:cNvSpPr/>
          <p:nvPr/>
        </p:nvSpPr>
        <p:spPr>
          <a:xfrm>
            <a:off x="8670557" y="5790023"/>
            <a:ext cx="1615434"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デジタルアーカイブ</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永久保存コンテンツ</a:t>
            </a:r>
          </a:p>
        </p:txBody>
      </p:sp>
      <p:sp>
        <p:nvSpPr>
          <p:cNvPr id="113" name="フローチャート : 磁気ディスク 95"/>
          <p:cNvSpPr/>
          <p:nvPr/>
        </p:nvSpPr>
        <p:spPr>
          <a:xfrm>
            <a:off x="5255354" y="5820393"/>
            <a:ext cx="1560727"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書誌・目次・索引情報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14" name="フローチャート : 磁気ディスク 41"/>
          <p:cNvSpPr/>
          <p:nvPr/>
        </p:nvSpPr>
        <p:spPr>
          <a:xfrm>
            <a:off x="6963822" y="5821571"/>
            <a:ext cx="1580451" cy="648072"/>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組織化情報</a:t>
            </a:r>
            <a:endParaRPr lang="en-US" altLang="ja-JP" sz="1100" dirty="0">
              <a:solidFill>
                <a:prstClr val="black"/>
              </a:solidFill>
              <a:latin typeface="Meiryo UI" panose="020B0604030504040204" pitchFamily="50" charset="-128"/>
              <a:ea typeface="Meiryo UI" panose="020B0604030504040204" pitchFamily="50" charset="-128"/>
            </a:endParaRPr>
          </a:p>
          <a:p>
            <a:pPr algn="ctr"/>
            <a:r>
              <a:rPr lang="ja-JP" altLang="en-US" sz="1100" dirty="0">
                <a:solidFill>
                  <a:prstClr val="black"/>
                </a:solidFill>
                <a:latin typeface="Meiryo UI" panose="020B0604030504040204" pitchFamily="50" charset="-128"/>
                <a:ea typeface="Meiryo UI" panose="020B0604030504040204" pitchFamily="50" charset="-128"/>
              </a:rPr>
              <a:t>（</a:t>
            </a:r>
            <a:r>
              <a:rPr lang="en-US" altLang="ja-JP" sz="1100" dirty="0">
                <a:solidFill>
                  <a:prstClr val="black"/>
                </a:solidFill>
                <a:latin typeface="Meiryo UI" panose="020B0604030504040204" pitchFamily="50" charset="-128"/>
                <a:ea typeface="Meiryo UI" panose="020B0604030504040204" pitchFamily="50" charset="-128"/>
              </a:rPr>
              <a:t>RDA</a:t>
            </a:r>
            <a:r>
              <a:rPr lang="ja-JP" altLang="en-US" sz="1100" dirty="0">
                <a:solidFill>
                  <a:prstClr val="black"/>
                </a:solidFill>
                <a:latin typeface="Meiryo UI" panose="020B0604030504040204" pitchFamily="50" charset="-128"/>
                <a:ea typeface="Meiryo UI" panose="020B0604030504040204" pitchFamily="50" charset="-128"/>
              </a:rPr>
              <a:t>等、</a:t>
            </a:r>
            <a:r>
              <a:rPr lang="en-US" altLang="ja-JP" sz="1100" dirty="0">
                <a:solidFill>
                  <a:prstClr val="black"/>
                </a:solidFill>
                <a:latin typeface="Meiryo UI" panose="020B0604030504040204" pitchFamily="50" charset="-128"/>
                <a:ea typeface="Meiryo UI" panose="020B0604030504040204" pitchFamily="50" charset="-128"/>
              </a:rPr>
              <a:t>LOD</a:t>
            </a:r>
            <a:r>
              <a:rPr lang="ja-JP" altLang="en-US" sz="1100" dirty="0">
                <a:solidFill>
                  <a:prstClr val="black"/>
                </a:solidFill>
                <a:latin typeface="Meiryo UI" panose="020B0604030504040204" pitchFamily="50" charset="-128"/>
                <a:ea typeface="Meiryo UI" panose="020B0604030504040204" pitchFamily="50" charset="-128"/>
              </a:rPr>
              <a:t>情報）</a:t>
            </a:r>
            <a:endParaRPr lang="en-US" altLang="ja-JP" sz="1100" dirty="0">
              <a:solidFill>
                <a:prstClr val="black"/>
              </a:solidFill>
              <a:latin typeface="Meiryo UI" panose="020B0604030504040204" pitchFamily="50" charset="-128"/>
              <a:ea typeface="Meiryo UI" panose="020B0604030504040204" pitchFamily="50" charset="-128"/>
            </a:endParaRPr>
          </a:p>
        </p:txBody>
      </p:sp>
      <p:sp>
        <p:nvSpPr>
          <p:cNvPr id="115" name="フローチャート : 磁気ディスク 20"/>
          <p:cNvSpPr/>
          <p:nvPr/>
        </p:nvSpPr>
        <p:spPr>
          <a:xfrm>
            <a:off x="1965258" y="5890840"/>
            <a:ext cx="1296144" cy="648072"/>
          </a:xfrm>
          <a:prstGeom prst="flowChartMagneticDisk">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提供用コンテンツ</a:t>
            </a:r>
          </a:p>
        </p:txBody>
      </p:sp>
      <p:sp>
        <p:nvSpPr>
          <p:cNvPr id="116" name="フローチャート : 磁気ディスク 79"/>
          <p:cNvSpPr/>
          <p:nvPr/>
        </p:nvSpPr>
        <p:spPr>
          <a:xfrm>
            <a:off x="3436084" y="5911759"/>
            <a:ext cx="1583981" cy="648072"/>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1100" dirty="0">
                <a:solidFill>
                  <a:prstClr val="black"/>
                </a:solidFill>
                <a:latin typeface="Meiryo UI" panose="020B0604030504040204" pitchFamily="50" charset="-128"/>
                <a:ea typeface="Meiryo UI" panose="020B0604030504040204" pitchFamily="50" charset="-128"/>
              </a:rPr>
              <a:t>権利情報データベース</a:t>
            </a:r>
          </a:p>
        </p:txBody>
      </p:sp>
      <p:sp>
        <p:nvSpPr>
          <p:cNvPr id="124" name="左カーブ矢印 123"/>
          <p:cNvSpPr/>
          <p:nvPr/>
        </p:nvSpPr>
        <p:spPr>
          <a:xfrm flipH="1">
            <a:off x="1646587" y="1684710"/>
            <a:ext cx="588377" cy="4753385"/>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125" name="左矢印 124"/>
          <p:cNvSpPr/>
          <p:nvPr/>
        </p:nvSpPr>
        <p:spPr>
          <a:xfrm rot="5400000">
            <a:off x="6555287" y="5129470"/>
            <a:ext cx="416918" cy="648072"/>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126" name="左矢印 125"/>
          <p:cNvSpPr/>
          <p:nvPr/>
        </p:nvSpPr>
        <p:spPr>
          <a:xfrm rot="5400000">
            <a:off x="8860635" y="1871072"/>
            <a:ext cx="649939" cy="95656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127" name="左矢印 126"/>
          <p:cNvSpPr/>
          <p:nvPr/>
        </p:nvSpPr>
        <p:spPr>
          <a:xfrm rot="5400000">
            <a:off x="7562336" y="4560835"/>
            <a:ext cx="1447659" cy="516211"/>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128" name="左矢印 127"/>
          <p:cNvSpPr/>
          <p:nvPr/>
        </p:nvSpPr>
        <p:spPr>
          <a:xfrm rot="5400000">
            <a:off x="6582869" y="3898989"/>
            <a:ext cx="318963" cy="95656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sp>
        <p:nvSpPr>
          <p:cNvPr id="129" name="左矢印 128"/>
          <p:cNvSpPr/>
          <p:nvPr/>
        </p:nvSpPr>
        <p:spPr>
          <a:xfrm rot="16200000">
            <a:off x="4081227" y="5051655"/>
            <a:ext cx="416918" cy="819278"/>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solidFill>
                <a:prstClr val="black"/>
              </a:solidFill>
              <a:latin typeface="Meiryo UI" panose="020B0604030504040204" pitchFamily="50" charset="-128"/>
              <a:ea typeface="Meiryo UI" panose="020B0604030504040204" pitchFamily="50" charset="-128"/>
            </a:endParaRPr>
          </a:p>
        </p:txBody>
      </p:sp>
      <p:cxnSp>
        <p:nvCxnSpPr>
          <p:cNvPr id="133" name="直線矢印コネクタ 132"/>
          <p:cNvCxnSpPr>
            <a:stCxn id="77" idx="2"/>
            <a:endCxn id="74" idx="0"/>
          </p:cNvCxnSpPr>
          <p:nvPr/>
        </p:nvCxnSpPr>
        <p:spPr>
          <a:xfrm flipH="1">
            <a:off x="4234401" y="1803008"/>
            <a:ext cx="2960930" cy="113659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endCxn id="74" idx="0"/>
          </p:cNvCxnSpPr>
          <p:nvPr/>
        </p:nvCxnSpPr>
        <p:spPr>
          <a:xfrm flipH="1">
            <a:off x="4234401" y="1730794"/>
            <a:ext cx="5619794" cy="120880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86" idx="2"/>
            <a:endCxn id="84" idx="0"/>
          </p:cNvCxnSpPr>
          <p:nvPr/>
        </p:nvCxnSpPr>
        <p:spPr>
          <a:xfrm>
            <a:off x="3287532" y="1830166"/>
            <a:ext cx="5011094" cy="96288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endCxn id="75" idx="0"/>
          </p:cNvCxnSpPr>
          <p:nvPr/>
        </p:nvCxnSpPr>
        <p:spPr>
          <a:xfrm flipH="1">
            <a:off x="5839705" y="1788369"/>
            <a:ext cx="2536216" cy="112206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80" idx="2"/>
            <a:endCxn id="83" idx="0"/>
          </p:cNvCxnSpPr>
          <p:nvPr/>
        </p:nvCxnSpPr>
        <p:spPr>
          <a:xfrm>
            <a:off x="4655684" y="1774077"/>
            <a:ext cx="2559246" cy="102927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77" idx="2"/>
            <a:endCxn id="84" idx="0"/>
          </p:cNvCxnSpPr>
          <p:nvPr/>
        </p:nvCxnSpPr>
        <p:spPr>
          <a:xfrm>
            <a:off x="7195332" y="1803008"/>
            <a:ext cx="1103295" cy="99003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77" idx="2"/>
            <a:endCxn id="83" idx="0"/>
          </p:cNvCxnSpPr>
          <p:nvPr/>
        </p:nvCxnSpPr>
        <p:spPr>
          <a:xfrm>
            <a:off x="7195332" y="1803009"/>
            <a:ext cx="19599" cy="100034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a:stCxn id="80" idx="2"/>
            <a:endCxn id="75" idx="0"/>
          </p:cNvCxnSpPr>
          <p:nvPr/>
        </p:nvCxnSpPr>
        <p:spPr>
          <a:xfrm>
            <a:off x="4655685" y="1774077"/>
            <a:ext cx="1184021" cy="113635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86" idx="2"/>
            <a:endCxn id="74" idx="0"/>
          </p:cNvCxnSpPr>
          <p:nvPr/>
        </p:nvCxnSpPr>
        <p:spPr>
          <a:xfrm>
            <a:off x="3287533" y="1830166"/>
            <a:ext cx="946869" cy="110943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46" name="円/楕円 4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365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0" y="-77847"/>
            <a:ext cx="12192000" cy="732024"/>
          </a:xfrm>
        </p:spPr>
        <p:txBody>
          <a:bodyPr>
            <a:noAutofit/>
          </a:bodyPr>
          <a:lstStyle/>
          <a:p>
            <a:r>
              <a:rPr lang="ja-JP" altLang="en-US" sz="4000" dirty="0"/>
              <a:t>「ナショナルアーカイブ」の構築を目指して</a:t>
            </a:r>
          </a:p>
        </p:txBody>
      </p:sp>
      <p:grpSp>
        <p:nvGrpSpPr>
          <p:cNvPr id="6" name="グループ化 5"/>
          <p:cNvGrpSpPr/>
          <p:nvPr/>
        </p:nvGrpSpPr>
        <p:grpSpPr>
          <a:xfrm>
            <a:off x="1507666" y="626969"/>
            <a:ext cx="10232050" cy="5720778"/>
            <a:chOff x="-7232" y="670107"/>
            <a:chExt cx="10232050" cy="5822769"/>
          </a:xfrm>
        </p:grpSpPr>
        <p:sp>
          <p:nvSpPr>
            <p:cNvPr id="51" name="上矢印 50"/>
            <p:cNvSpPr/>
            <p:nvPr/>
          </p:nvSpPr>
          <p:spPr>
            <a:xfrm>
              <a:off x="2695920" y="1871677"/>
              <a:ext cx="977000" cy="205944"/>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4" name="上矢印 103"/>
            <p:cNvSpPr/>
            <p:nvPr/>
          </p:nvSpPr>
          <p:spPr>
            <a:xfrm>
              <a:off x="5968289" y="1892386"/>
              <a:ext cx="1017041" cy="196848"/>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1" name="正方形/長方形 110"/>
            <p:cNvSpPr/>
            <p:nvPr/>
          </p:nvSpPr>
          <p:spPr>
            <a:xfrm>
              <a:off x="1655647" y="3543611"/>
              <a:ext cx="7441007" cy="1961224"/>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110" name="正方形/長方形 109"/>
            <p:cNvSpPr/>
            <p:nvPr/>
          </p:nvSpPr>
          <p:spPr>
            <a:xfrm>
              <a:off x="1839112" y="5616067"/>
              <a:ext cx="7303977" cy="824892"/>
            </a:xfrm>
            <a:prstGeom prst="rect">
              <a:avLst/>
            </a:prstGeom>
            <a:solidFill>
              <a:schemeClr val="accent1">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grpSp>
          <p:nvGrpSpPr>
            <p:cNvPr id="50" name="グループ化 49"/>
            <p:cNvGrpSpPr/>
            <p:nvPr/>
          </p:nvGrpSpPr>
          <p:grpSpPr>
            <a:xfrm>
              <a:off x="1920209" y="5130326"/>
              <a:ext cx="1123156" cy="1090538"/>
              <a:chOff x="911946" y="4719138"/>
              <a:chExt cx="1029590" cy="1210753"/>
            </a:xfrm>
          </p:grpSpPr>
          <p:cxnSp>
            <p:nvCxnSpPr>
              <p:cNvPr id="9" name="直線コネクタ 8"/>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9" name="直線コネクタ 18"/>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0" name="直線コネクタ 19"/>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32" name="グループ化 31"/>
              <p:cNvGrpSpPr/>
              <p:nvPr/>
            </p:nvGrpSpPr>
            <p:grpSpPr>
              <a:xfrm>
                <a:off x="1647588" y="5603263"/>
                <a:ext cx="293948" cy="322310"/>
                <a:chOff x="1415441" y="4359058"/>
                <a:chExt cx="1102291" cy="776613"/>
              </a:xfrm>
            </p:grpSpPr>
            <p:sp>
              <p:nvSpPr>
                <p:cNvPr id="33" name="二等辺三角形 3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4" name="台形 3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36" name="グループ化 35"/>
              <p:cNvGrpSpPr/>
              <p:nvPr/>
            </p:nvGrpSpPr>
            <p:grpSpPr>
              <a:xfrm>
                <a:off x="1050142" y="4719138"/>
                <a:ext cx="718955" cy="464171"/>
                <a:chOff x="1415441" y="4359058"/>
                <a:chExt cx="1102291" cy="776613"/>
              </a:xfrm>
            </p:grpSpPr>
            <p:sp>
              <p:nvSpPr>
                <p:cNvPr id="37" name="二等辺三角形 3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8" name="台形 3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40" name="グループ化 39"/>
              <p:cNvGrpSpPr/>
              <p:nvPr/>
            </p:nvGrpSpPr>
            <p:grpSpPr>
              <a:xfrm>
                <a:off x="1281679" y="5607581"/>
                <a:ext cx="293948" cy="322310"/>
                <a:chOff x="1415441" y="4359058"/>
                <a:chExt cx="1102291" cy="776613"/>
              </a:xfrm>
            </p:grpSpPr>
            <p:sp>
              <p:nvSpPr>
                <p:cNvPr id="41" name="二等辺三角形 4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42" name="台形 4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43" name="グループ化 42"/>
              <p:cNvGrpSpPr/>
              <p:nvPr/>
            </p:nvGrpSpPr>
            <p:grpSpPr>
              <a:xfrm>
                <a:off x="911946" y="5603263"/>
                <a:ext cx="293948" cy="322310"/>
                <a:chOff x="1415441" y="4359058"/>
                <a:chExt cx="1102291" cy="776613"/>
              </a:xfrm>
            </p:grpSpPr>
            <p:sp>
              <p:nvSpPr>
                <p:cNvPr id="44" name="二等辺三角形 43"/>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45" name="台形 44"/>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46" name="角丸四角形 45"/>
            <p:cNvSpPr/>
            <p:nvPr/>
          </p:nvSpPr>
          <p:spPr>
            <a:xfrm>
              <a:off x="1807248" y="2096680"/>
              <a:ext cx="5355197" cy="2638021"/>
            </a:xfrm>
            <a:prstGeom prst="roundRect">
              <a:avLst/>
            </a:prstGeom>
            <a:noFill/>
            <a:ln w="57150" cmpd="dbl">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600" dirty="0">
                  <a:solidFill>
                    <a:prstClr val="black"/>
                  </a:solidFill>
                  <a:latin typeface="Meiryo UI" panose="020B0604030504040204" pitchFamily="50" charset="-128"/>
                  <a:ea typeface="Meiryo UI" panose="020B0604030504040204" pitchFamily="50" charset="-128"/>
                </a:rPr>
                <a:t>　</a:t>
              </a:r>
              <a:r>
                <a:rPr lang="ja-JP" altLang="en-US" sz="2000" i="1" dirty="0">
                  <a:solidFill>
                    <a:prstClr val="black"/>
                  </a:solidFill>
                  <a:latin typeface="Meiryo UI" panose="020B0604030504040204" pitchFamily="50" charset="-128"/>
                  <a:ea typeface="Meiryo UI" panose="020B0604030504040204" pitchFamily="50" charset="-128"/>
                </a:rPr>
                <a:t>国立国会図書館が果たす役割</a:t>
              </a:r>
              <a:endParaRPr lang="en-US" altLang="ja-JP" sz="2000" i="1" dirty="0">
                <a:solidFill>
                  <a:prstClr val="black"/>
                </a:solidFill>
                <a:latin typeface="Meiryo UI" panose="020B0604030504040204" pitchFamily="50" charset="-128"/>
                <a:ea typeface="Meiryo UI" panose="020B0604030504040204" pitchFamily="50" charset="-128"/>
              </a:endParaRPr>
            </a:p>
            <a:p>
              <a:endParaRPr lang="en-US" altLang="ja-JP" sz="1400" dirty="0">
                <a:solidFill>
                  <a:prstClr val="black"/>
                </a:solidFill>
                <a:latin typeface="Meiryo UI" panose="020B0604030504040204" pitchFamily="50" charset="-128"/>
                <a:ea typeface="Meiryo UI" panose="020B0604030504040204" pitchFamily="50" charset="-128"/>
              </a:endParaRPr>
            </a:p>
            <a:p>
              <a:endParaRPr lang="en-US" altLang="ja-JP" sz="1400" dirty="0">
                <a:solidFill>
                  <a:prstClr val="black"/>
                </a:solidFill>
                <a:latin typeface="Meiryo UI" panose="020B0604030504040204" pitchFamily="50" charset="-128"/>
                <a:ea typeface="Meiryo UI" panose="020B0604030504040204" pitchFamily="50" charset="-128"/>
              </a:endParaRPr>
            </a:p>
            <a:p>
              <a:endParaRPr lang="en-US" altLang="ja-JP" sz="1400" dirty="0">
                <a:solidFill>
                  <a:prstClr val="black"/>
                </a:solidFill>
                <a:latin typeface="Meiryo UI" panose="020B0604030504040204" pitchFamily="50" charset="-128"/>
                <a:ea typeface="Meiryo UI" panose="020B0604030504040204" pitchFamily="50" charset="-128"/>
              </a:endParaRPr>
            </a:p>
            <a:p>
              <a:endParaRPr lang="en-US" altLang="ja-JP" sz="1400" dirty="0">
                <a:solidFill>
                  <a:prstClr val="black"/>
                </a:solidFill>
                <a:latin typeface="Meiryo UI" panose="020B0604030504040204" pitchFamily="50" charset="-128"/>
                <a:ea typeface="Meiryo UI" panose="020B0604030504040204" pitchFamily="50" charset="-128"/>
              </a:endParaRPr>
            </a:p>
            <a:p>
              <a:endParaRPr lang="en-US" altLang="ja-JP" sz="1600" dirty="0">
                <a:solidFill>
                  <a:prstClr val="black"/>
                </a:solidFill>
                <a:latin typeface="Meiryo UI" panose="020B0604030504040204" pitchFamily="50" charset="-128"/>
                <a:ea typeface="Meiryo UI" panose="020B0604030504040204" pitchFamily="50" charset="-128"/>
              </a:endParaRPr>
            </a:p>
            <a:p>
              <a:endParaRPr lang="en-US" altLang="ja-JP" sz="800" dirty="0">
                <a:solidFill>
                  <a:prstClr val="black"/>
                </a:solidFill>
                <a:latin typeface="Meiryo UI" panose="020B0604030504040204" pitchFamily="50" charset="-128"/>
                <a:ea typeface="Meiryo UI" panose="020B0604030504040204" pitchFamily="50" charset="-128"/>
              </a:endParaRPr>
            </a:p>
            <a:p>
              <a:pPr marL="108000" indent="-457200">
                <a:lnSpc>
                  <a:spcPct val="90000"/>
                </a:lnSpc>
              </a:pPr>
              <a:r>
                <a:rPr lang="en-US" altLang="ja-JP" sz="2000" dirty="0">
                  <a:solidFill>
                    <a:prstClr val="black"/>
                  </a:solidFill>
                  <a:latin typeface="Meiryo UI" panose="020B0604030504040204" pitchFamily="50" charset="-128"/>
                  <a:ea typeface="Meiryo UI" panose="020B0604030504040204" pitchFamily="50" charset="-128"/>
                </a:rPr>
                <a:t>【</a:t>
              </a:r>
              <a:r>
                <a:rPr lang="ja-JP" altLang="en-US" sz="2000" dirty="0">
                  <a:solidFill>
                    <a:prstClr val="black"/>
                  </a:solidFill>
                  <a:latin typeface="Meiryo UI" panose="020B0604030504040204" pitchFamily="50" charset="-128"/>
                  <a:ea typeface="Meiryo UI" panose="020B0604030504040204" pitchFamily="50" charset="-128"/>
                </a:rPr>
                <a:t>恒久的保存基盤の整備</a:t>
              </a:r>
              <a:r>
                <a:rPr lang="en-US" altLang="ja-JP" sz="2000" dirty="0">
                  <a:solidFill>
                    <a:prstClr val="black"/>
                  </a:solidFill>
                  <a:latin typeface="Meiryo UI" panose="020B0604030504040204" pitchFamily="50" charset="-128"/>
                  <a:ea typeface="Meiryo UI" panose="020B0604030504040204" pitchFamily="50" charset="-128"/>
                </a:rPr>
                <a:t>】</a:t>
              </a:r>
              <a:r>
                <a:rPr lang="ja-JP" altLang="en-US" sz="2000" dirty="0">
                  <a:solidFill>
                    <a:prstClr val="black"/>
                  </a:solidFill>
                  <a:latin typeface="Meiryo UI" panose="020B0604030504040204" pitchFamily="50" charset="-128"/>
                  <a:ea typeface="Meiryo UI" panose="020B0604030504040204" pitchFamily="50" charset="-128"/>
                </a:rPr>
                <a:t> </a:t>
              </a:r>
              <a:r>
                <a:rPr lang="ja-JP" altLang="en-US" sz="1600" dirty="0">
                  <a:solidFill>
                    <a:prstClr val="black"/>
                  </a:solidFill>
                  <a:latin typeface="Meiryo UI" panose="020B0604030504040204" pitchFamily="50" charset="-128"/>
                  <a:ea typeface="Meiryo UI" panose="020B0604030504040204" pitchFamily="50" charset="-128"/>
                </a:rPr>
                <a:t>・アーカイブ構築のための法整備（孤児著作物への対策等）への協力　・維持困難アーカイブのコンテンツ保護　・各図書館がデジタル化した入手困難書籍の収集・保存</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49" name="上下矢印 48"/>
            <p:cNvSpPr/>
            <p:nvPr/>
          </p:nvSpPr>
          <p:spPr>
            <a:xfrm rot="1168921" flipH="1">
              <a:off x="2518633" y="4713642"/>
              <a:ext cx="232679" cy="3705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2" name="上下矢印 51"/>
            <p:cNvSpPr/>
            <p:nvPr/>
          </p:nvSpPr>
          <p:spPr>
            <a:xfrm rot="316309" flipH="1">
              <a:off x="3486797" y="4772593"/>
              <a:ext cx="232678" cy="35527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nvGrpSpPr>
            <p:cNvPr id="53" name="グループ化 52"/>
            <p:cNvGrpSpPr/>
            <p:nvPr/>
          </p:nvGrpSpPr>
          <p:grpSpPr>
            <a:xfrm>
              <a:off x="3137781" y="5134297"/>
              <a:ext cx="988248" cy="1077156"/>
              <a:chOff x="911946" y="4719138"/>
              <a:chExt cx="1029590" cy="1210753"/>
            </a:xfrm>
          </p:grpSpPr>
          <p:cxnSp>
            <p:nvCxnSpPr>
              <p:cNvPr id="54" name="直線コネクタ 53"/>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55" name="直線コネクタ 54"/>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56" name="直線コネクタ 55"/>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57" name="グループ化 56"/>
              <p:cNvGrpSpPr/>
              <p:nvPr/>
            </p:nvGrpSpPr>
            <p:grpSpPr>
              <a:xfrm>
                <a:off x="1647588" y="5603263"/>
                <a:ext cx="293948" cy="322310"/>
                <a:chOff x="1415441" y="4359058"/>
                <a:chExt cx="1102291" cy="776613"/>
              </a:xfrm>
            </p:grpSpPr>
            <p:sp>
              <p:nvSpPr>
                <p:cNvPr id="67" name="二等辺三角形 6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68" name="台形 6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58" name="グループ化 57"/>
              <p:cNvGrpSpPr/>
              <p:nvPr/>
            </p:nvGrpSpPr>
            <p:grpSpPr>
              <a:xfrm>
                <a:off x="1050142" y="4719138"/>
                <a:ext cx="718955" cy="464171"/>
                <a:chOff x="1415441" y="4359058"/>
                <a:chExt cx="1102291" cy="776613"/>
              </a:xfrm>
            </p:grpSpPr>
            <p:sp>
              <p:nvSpPr>
                <p:cNvPr id="65" name="二等辺三角形 6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66" name="台形 6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59" name="グループ化 58"/>
              <p:cNvGrpSpPr/>
              <p:nvPr/>
            </p:nvGrpSpPr>
            <p:grpSpPr>
              <a:xfrm>
                <a:off x="1281679" y="5607581"/>
                <a:ext cx="293948" cy="322310"/>
                <a:chOff x="1415441" y="4359058"/>
                <a:chExt cx="1102291" cy="776613"/>
              </a:xfrm>
            </p:grpSpPr>
            <p:sp>
              <p:nvSpPr>
                <p:cNvPr id="63" name="二等辺三角形 6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64" name="台形 6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60" name="グループ化 59"/>
              <p:cNvGrpSpPr/>
              <p:nvPr/>
            </p:nvGrpSpPr>
            <p:grpSpPr>
              <a:xfrm>
                <a:off x="911946" y="5603263"/>
                <a:ext cx="293948" cy="322310"/>
                <a:chOff x="1415441" y="4359058"/>
                <a:chExt cx="1102291" cy="776613"/>
              </a:xfrm>
            </p:grpSpPr>
            <p:sp>
              <p:nvSpPr>
                <p:cNvPr id="61" name="二等辺三角形 6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62" name="台形 6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grpSp>
          <p:nvGrpSpPr>
            <p:cNvPr id="69" name="グループ化 68"/>
            <p:cNvGrpSpPr/>
            <p:nvPr/>
          </p:nvGrpSpPr>
          <p:grpSpPr>
            <a:xfrm>
              <a:off x="4156024" y="5130327"/>
              <a:ext cx="1068217" cy="1085068"/>
              <a:chOff x="911946" y="4719138"/>
              <a:chExt cx="1029590" cy="1210753"/>
            </a:xfrm>
          </p:grpSpPr>
          <p:cxnSp>
            <p:nvCxnSpPr>
              <p:cNvPr id="70" name="直線コネクタ 69"/>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1" name="直線コネクタ 70"/>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2" name="直線コネクタ 71"/>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73" name="グループ化 72"/>
              <p:cNvGrpSpPr/>
              <p:nvPr/>
            </p:nvGrpSpPr>
            <p:grpSpPr>
              <a:xfrm>
                <a:off x="1647588" y="5603263"/>
                <a:ext cx="293948" cy="322310"/>
                <a:chOff x="1415441" y="4359058"/>
                <a:chExt cx="1102291" cy="776613"/>
              </a:xfrm>
            </p:grpSpPr>
            <p:sp>
              <p:nvSpPr>
                <p:cNvPr id="83" name="二等辺三角形 8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84" name="台形 8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74" name="グループ化 73"/>
              <p:cNvGrpSpPr/>
              <p:nvPr/>
            </p:nvGrpSpPr>
            <p:grpSpPr>
              <a:xfrm>
                <a:off x="1050142" y="4719138"/>
                <a:ext cx="718955" cy="464171"/>
                <a:chOff x="1415441" y="4359058"/>
                <a:chExt cx="1102291" cy="776613"/>
              </a:xfrm>
            </p:grpSpPr>
            <p:sp>
              <p:nvSpPr>
                <p:cNvPr id="81" name="二等辺三角形 8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82" name="台形 8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75" name="グループ化 74"/>
              <p:cNvGrpSpPr/>
              <p:nvPr/>
            </p:nvGrpSpPr>
            <p:grpSpPr>
              <a:xfrm>
                <a:off x="1281679" y="5607581"/>
                <a:ext cx="293948" cy="322310"/>
                <a:chOff x="1415441" y="4359058"/>
                <a:chExt cx="1102291" cy="776613"/>
              </a:xfrm>
            </p:grpSpPr>
            <p:sp>
              <p:nvSpPr>
                <p:cNvPr id="79" name="二等辺三角形 78"/>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80" name="台形 79"/>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76" name="グループ化 75"/>
              <p:cNvGrpSpPr/>
              <p:nvPr/>
            </p:nvGrpSpPr>
            <p:grpSpPr>
              <a:xfrm>
                <a:off x="911946" y="5603263"/>
                <a:ext cx="293948" cy="322310"/>
                <a:chOff x="1415441" y="4359058"/>
                <a:chExt cx="1102291" cy="776613"/>
              </a:xfrm>
            </p:grpSpPr>
            <p:sp>
              <p:nvSpPr>
                <p:cNvPr id="77" name="二等辺三角形 7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8" name="台形 7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grpSp>
          <p:nvGrpSpPr>
            <p:cNvPr id="85" name="グループ化 84"/>
            <p:cNvGrpSpPr/>
            <p:nvPr/>
          </p:nvGrpSpPr>
          <p:grpSpPr>
            <a:xfrm>
              <a:off x="5325997" y="5127541"/>
              <a:ext cx="1016883" cy="1047881"/>
              <a:chOff x="911946" y="4719138"/>
              <a:chExt cx="1029590" cy="1210753"/>
            </a:xfrm>
          </p:grpSpPr>
          <p:cxnSp>
            <p:nvCxnSpPr>
              <p:cNvPr id="86" name="直線コネクタ 85"/>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87" name="直線コネクタ 86"/>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88" name="直線コネクタ 87"/>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89" name="グループ化 88"/>
              <p:cNvGrpSpPr/>
              <p:nvPr/>
            </p:nvGrpSpPr>
            <p:grpSpPr>
              <a:xfrm>
                <a:off x="1647588" y="5603263"/>
                <a:ext cx="293948" cy="322310"/>
                <a:chOff x="1415441" y="4359058"/>
                <a:chExt cx="1102291" cy="776613"/>
              </a:xfrm>
            </p:grpSpPr>
            <p:sp>
              <p:nvSpPr>
                <p:cNvPr id="99" name="二等辺三角形 98"/>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0" name="台形 99"/>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90" name="グループ化 89"/>
              <p:cNvGrpSpPr/>
              <p:nvPr/>
            </p:nvGrpSpPr>
            <p:grpSpPr>
              <a:xfrm>
                <a:off x="1050142" y="4719138"/>
                <a:ext cx="718955" cy="464171"/>
                <a:chOff x="1415441" y="4359058"/>
                <a:chExt cx="1102291" cy="776613"/>
              </a:xfrm>
            </p:grpSpPr>
            <p:sp>
              <p:nvSpPr>
                <p:cNvPr id="97" name="二等辺三角形 9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8" name="台形 9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91" name="グループ化 90"/>
              <p:cNvGrpSpPr/>
              <p:nvPr/>
            </p:nvGrpSpPr>
            <p:grpSpPr>
              <a:xfrm>
                <a:off x="1281679" y="5607581"/>
                <a:ext cx="293948" cy="322310"/>
                <a:chOff x="1415441" y="4359058"/>
                <a:chExt cx="1102291" cy="776613"/>
              </a:xfrm>
            </p:grpSpPr>
            <p:sp>
              <p:nvSpPr>
                <p:cNvPr id="95" name="二等辺三角形 9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6" name="台形 9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92" name="グループ化 91"/>
              <p:cNvGrpSpPr/>
              <p:nvPr/>
            </p:nvGrpSpPr>
            <p:grpSpPr>
              <a:xfrm>
                <a:off x="911946" y="5603263"/>
                <a:ext cx="293948" cy="322310"/>
                <a:chOff x="1415441" y="4359058"/>
                <a:chExt cx="1102291" cy="776613"/>
              </a:xfrm>
            </p:grpSpPr>
            <p:sp>
              <p:nvSpPr>
                <p:cNvPr id="93" name="二等辺三角形 9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4" name="台形 9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101" name="上下矢印 100"/>
            <p:cNvSpPr/>
            <p:nvPr/>
          </p:nvSpPr>
          <p:spPr>
            <a:xfrm rot="20699563" flipH="1">
              <a:off x="4479339" y="4743397"/>
              <a:ext cx="232679" cy="3432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2" name="上下矢印 101"/>
            <p:cNvSpPr/>
            <p:nvPr/>
          </p:nvSpPr>
          <p:spPr>
            <a:xfrm rot="20367549" flipH="1">
              <a:off x="5554389" y="4716822"/>
              <a:ext cx="232678" cy="3495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5" name="角丸四角形 104"/>
            <p:cNvSpPr/>
            <p:nvPr/>
          </p:nvSpPr>
          <p:spPr>
            <a:xfrm>
              <a:off x="6215474" y="753521"/>
              <a:ext cx="4009344" cy="1181234"/>
            </a:xfrm>
            <a:prstGeom prst="round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altLang="ja-JP" sz="2000" spc="-30" dirty="0">
                  <a:solidFill>
                    <a:prstClr val="black"/>
                  </a:solidFill>
                  <a:latin typeface="Meiryo UI" panose="020B0604030504040204" pitchFamily="50" charset="-128"/>
                  <a:ea typeface="Meiryo UI" panose="020B0604030504040204" pitchFamily="50" charset="-128"/>
                </a:rPr>
                <a:t>【</a:t>
              </a:r>
              <a:r>
                <a:rPr lang="ja-JP" altLang="en-US" sz="2000" spc="-50" dirty="0">
                  <a:solidFill>
                    <a:prstClr val="black"/>
                  </a:solidFill>
                  <a:latin typeface="Meiryo UI" panose="020B0604030504040204" pitchFamily="50" charset="-128"/>
                  <a:ea typeface="Meiryo UI" panose="020B0604030504040204" pitchFamily="50" charset="-128"/>
                </a:rPr>
                <a:t>メタデータ</a:t>
              </a:r>
              <a:r>
                <a:rPr lang="ja-JP" altLang="en-US" sz="2000" dirty="0">
                  <a:solidFill>
                    <a:prstClr val="black"/>
                  </a:solidFill>
                  <a:latin typeface="Meiryo UI" panose="020B0604030504040204" pitchFamily="50" charset="-128"/>
                  <a:ea typeface="Meiryo UI" panose="020B0604030504040204" pitchFamily="50" charset="-128"/>
                </a:rPr>
                <a:t>の利活用の促進</a:t>
              </a:r>
              <a:r>
                <a:rPr lang="en-US" altLang="ja-JP" sz="2000" spc="-30" dirty="0">
                  <a:solidFill>
                    <a:prstClr val="black"/>
                  </a:solidFill>
                  <a:latin typeface="Meiryo UI" panose="020B0604030504040204" pitchFamily="50" charset="-128"/>
                  <a:ea typeface="Meiryo UI" panose="020B0604030504040204" pitchFamily="50" charset="-128"/>
                </a:rPr>
                <a:t>】</a:t>
              </a:r>
            </a:p>
            <a:p>
              <a:pPr marL="108000" lvl="1">
                <a:lnSpc>
                  <a:spcPct val="80000"/>
                </a:lnSpc>
              </a:pPr>
              <a:r>
                <a:rPr lang="ja-JP" altLang="en-US" dirty="0">
                  <a:solidFill>
                    <a:prstClr val="black"/>
                  </a:solidFill>
                  <a:latin typeface="Meiryo UI" panose="020B0604030504040204" pitchFamily="50" charset="-128"/>
                  <a:ea typeface="Meiryo UI" panose="020B0604030504040204" pitchFamily="50" charset="-128"/>
                </a:rPr>
                <a:t>・目的別、テーマ</a:t>
              </a:r>
              <a:r>
                <a:rPr lang="en-US" altLang="ja-JP" dirty="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ジャンル別の検索プラットフォームの</a:t>
              </a:r>
              <a:r>
                <a:rPr lang="ja-JP" altLang="en-US" dirty="0" smtClean="0">
                  <a:solidFill>
                    <a:prstClr val="black"/>
                  </a:solidFill>
                  <a:latin typeface="Meiryo UI" panose="020B0604030504040204" pitchFamily="50" charset="-128"/>
                  <a:ea typeface="Meiryo UI" panose="020B0604030504040204" pitchFamily="50" charset="-128"/>
                </a:rPr>
                <a:t>提供</a:t>
              </a:r>
              <a:endParaRPr lang="en-US" altLang="ja-JP" dirty="0" smtClean="0">
                <a:solidFill>
                  <a:prstClr val="black"/>
                </a:solidFill>
                <a:latin typeface="Meiryo UI" panose="020B0604030504040204" pitchFamily="50" charset="-128"/>
                <a:ea typeface="Meiryo UI" panose="020B0604030504040204" pitchFamily="50" charset="-128"/>
              </a:endParaRPr>
            </a:p>
            <a:p>
              <a:pPr marL="108000" lvl="1">
                <a:lnSpc>
                  <a:spcPct val="80000"/>
                </a:lnSpc>
              </a:pPr>
              <a:r>
                <a:rPr lang="ja-JP" altLang="en-US" dirty="0" smtClean="0">
                  <a:solidFill>
                    <a:prstClr val="black"/>
                  </a:solidFill>
                  <a:latin typeface="Meiryo UI" panose="020B0604030504040204" pitchFamily="50" charset="-128"/>
                  <a:ea typeface="Meiryo UI" panose="020B0604030504040204" pitchFamily="50" charset="-128"/>
                </a:rPr>
                <a:t>・</a:t>
              </a:r>
              <a:r>
                <a:rPr lang="ja-JP" altLang="en-US" spc="-90" dirty="0">
                  <a:solidFill>
                    <a:prstClr val="black"/>
                  </a:solidFill>
                  <a:latin typeface="Meiryo UI" panose="020B0604030504040204" pitchFamily="50" charset="-128"/>
                  <a:ea typeface="Meiryo UI" panose="020B0604030504040204" pitchFamily="50" charset="-128"/>
                </a:rPr>
                <a:t>付加価値情報の付与</a:t>
              </a:r>
              <a:r>
                <a:rPr lang="ja-JP" altLang="en-US" sz="1200" spc="-90" dirty="0">
                  <a:solidFill>
                    <a:prstClr val="black"/>
                  </a:solidFill>
                  <a:latin typeface="Meiryo UI" panose="020B0604030504040204" pitchFamily="50" charset="-128"/>
                  <a:ea typeface="Meiryo UI" panose="020B0604030504040204" pitchFamily="50" charset="-128"/>
                </a:rPr>
                <a:t>（多言語化、画像化等）</a:t>
              </a:r>
            </a:p>
          </p:txBody>
        </p:sp>
        <p:sp>
          <p:nvSpPr>
            <p:cNvPr id="106" name="角丸四角形 105"/>
            <p:cNvSpPr/>
            <p:nvPr/>
          </p:nvSpPr>
          <p:spPr>
            <a:xfrm>
              <a:off x="1904948" y="860982"/>
              <a:ext cx="3841280" cy="1010695"/>
            </a:xfrm>
            <a:prstGeom prst="roundRect">
              <a:avLst/>
            </a:prstGeom>
            <a:solidFill>
              <a:schemeClr val="accent4">
                <a:lumMod val="60000"/>
                <a:lumOff val="40000"/>
              </a:schemeClr>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ja-JP" sz="2000" spc="-30" dirty="0">
                  <a:solidFill>
                    <a:prstClr val="black"/>
                  </a:solidFill>
                  <a:latin typeface="Meiryo UI" panose="020B0604030504040204" pitchFamily="50" charset="-128"/>
                  <a:ea typeface="Meiryo UI" panose="020B0604030504040204" pitchFamily="50" charset="-128"/>
                </a:rPr>
                <a:t>【</a:t>
              </a:r>
              <a:r>
                <a:rPr lang="ja-JP" altLang="en-US" sz="2000" spc="-30" dirty="0">
                  <a:solidFill>
                    <a:prstClr val="black"/>
                  </a:solidFill>
                  <a:latin typeface="Meiryo UI" panose="020B0604030504040204" pitchFamily="50" charset="-128"/>
                  <a:ea typeface="Meiryo UI" panose="020B0604030504040204" pitchFamily="50" charset="-128"/>
                </a:rPr>
                <a:t>コンテンツの活用</a:t>
              </a:r>
              <a:r>
                <a:rPr lang="en-US" altLang="ja-JP" sz="2000" spc="-30" dirty="0">
                  <a:solidFill>
                    <a:prstClr val="black"/>
                  </a:solidFill>
                  <a:latin typeface="Meiryo UI" panose="020B0604030504040204" pitchFamily="50" charset="-128"/>
                  <a:ea typeface="Meiryo UI" panose="020B0604030504040204" pitchFamily="50" charset="-128"/>
                </a:rPr>
                <a:t>/</a:t>
              </a:r>
              <a:r>
                <a:rPr lang="ja-JP" altLang="en-US" sz="2000" spc="-30" dirty="0">
                  <a:solidFill>
                    <a:prstClr val="black"/>
                  </a:solidFill>
                  <a:latin typeface="Meiryo UI" panose="020B0604030504040204" pitchFamily="50" charset="-128"/>
                  <a:ea typeface="Meiryo UI" panose="020B0604030504040204" pitchFamily="50" charset="-128"/>
                </a:rPr>
                <a:t>創出の促進</a:t>
              </a:r>
              <a:r>
                <a:rPr lang="en-US" altLang="ja-JP" sz="2000" spc="-30" dirty="0" smtClean="0">
                  <a:solidFill>
                    <a:prstClr val="black"/>
                  </a:solidFill>
                  <a:latin typeface="Meiryo UI" panose="020B0604030504040204" pitchFamily="50" charset="-128"/>
                  <a:ea typeface="Meiryo UI" panose="020B0604030504040204" pitchFamily="50" charset="-128"/>
                </a:rPr>
                <a:t>】</a:t>
              </a:r>
            </a:p>
            <a:p>
              <a:r>
                <a:rPr lang="ja-JP" altLang="en-US" dirty="0" smtClean="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目的別検索　・付加価値</a:t>
              </a:r>
              <a:r>
                <a:rPr lang="ja-JP" altLang="en-US" dirty="0" smtClean="0">
                  <a:solidFill>
                    <a:prstClr val="black"/>
                  </a:solidFill>
                  <a:latin typeface="Meiryo UI" panose="020B0604030504040204" pitchFamily="50" charset="-128"/>
                  <a:ea typeface="Meiryo UI" panose="020B0604030504040204" pitchFamily="50" charset="-128"/>
                </a:rPr>
                <a:t>サービス</a:t>
              </a:r>
              <a:endParaRPr lang="en-US" altLang="ja-JP" dirty="0" smtClean="0">
                <a:solidFill>
                  <a:prstClr val="black"/>
                </a:solidFill>
                <a:latin typeface="Meiryo UI" panose="020B0604030504040204" pitchFamily="50" charset="-128"/>
                <a:ea typeface="Meiryo UI" panose="020B0604030504040204" pitchFamily="50" charset="-128"/>
              </a:endParaRPr>
            </a:p>
            <a:p>
              <a:r>
                <a:rPr lang="ja-JP" altLang="en-US" dirty="0" smtClean="0">
                  <a:solidFill>
                    <a:prstClr val="black"/>
                  </a:solidFill>
                  <a:latin typeface="Meiryo UI" panose="020B0604030504040204" pitchFamily="50" charset="-128"/>
                  <a:ea typeface="Meiryo UI" panose="020B0604030504040204" pitchFamily="50" charset="-128"/>
                </a:rPr>
                <a:t>・</a:t>
              </a:r>
              <a:r>
                <a:rPr lang="ja-JP" altLang="en-US" dirty="0">
                  <a:solidFill>
                    <a:prstClr val="black"/>
                  </a:solidFill>
                  <a:latin typeface="Meiryo UI" panose="020B0604030504040204" pitchFamily="50" charset="-128"/>
                  <a:ea typeface="Meiryo UI" panose="020B0604030504040204" pitchFamily="50" charset="-128"/>
                </a:rPr>
                <a:t>新規コンテンツ創出</a:t>
              </a:r>
            </a:p>
          </p:txBody>
        </p:sp>
        <p:sp>
          <p:nvSpPr>
            <p:cNvPr id="107" name="上矢印 106"/>
            <p:cNvSpPr/>
            <p:nvPr/>
          </p:nvSpPr>
          <p:spPr>
            <a:xfrm rot="16020095">
              <a:off x="5691230" y="1398987"/>
              <a:ext cx="579242" cy="392669"/>
            </a:xfrm>
            <a:prstGeom prst="up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8" name="左矢印 117"/>
            <p:cNvSpPr/>
            <p:nvPr/>
          </p:nvSpPr>
          <p:spPr>
            <a:xfrm>
              <a:off x="1661648" y="1295645"/>
              <a:ext cx="362964" cy="640716"/>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21" name="正方形/長方形 120"/>
            <p:cNvSpPr/>
            <p:nvPr/>
          </p:nvSpPr>
          <p:spPr>
            <a:xfrm>
              <a:off x="36847" y="2096680"/>
              <a:ext cx="1564243" cy="292999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endParaRPr lang="en-US" altLang="ja-JP" sz="1600" dirty="0">
                <a:solidFill>
                  <a:prstClr val="white"/>
                </a:solidFill>
                <a:latin typeface="Meiryo UI" panose="020B0604030504040204" pitchFamily="50" charset="-128"/>
                <a:ea typeface="Meiryo UI" panose="020B0604030504040204" pitchFamily="50" charset="-128"/>
              </a:endParaRPr>
            </a:p>
            <a:p>
              <a:pPr marL="108000" indent="-457200"/>
              <a:endParaRPr lang="en-US" altLang="ja-JP" sz="1600" dirty="0">
                <a:solidFill>
                  <a:prstClr val="black"/>
                </a:solidFill>
                <a:latin typeface="Meiryo UI" panose="020B0604030504040204" pitchFamily="50" charset="-128"/>
                <a:ea typeface="Meiryo UI" panose="020B0604030504040204" pitchFamily="50" charset="-128"/>
              </a:endParaRPr>
            </a:p>
            <a:p>
              <a:pPr marL="108000" indent="-457200">
                <a:lnSpc>
                  <a:spcPts val="1700"/>
                </a:lnSpc>
              </a:pPr>
              <a:r>
                <a:rPr lang="ja-JP" altLang="en-US" sz="1600" dirty="0">
                  <a:solidFill>
                    <a:prstClr val="black"/>
                  </a:solidFill>
                  <a:latin typeface="Meiryo UI" panose="020B0604030504040204" pitchFamily="50" charset="-128"/>
                  <a:ea typeface="Meiryo UI" panose="020B0604030504040204" pitchFamily="50" charset="-128"/>
                </a:rPr>
                <a:t> ・海外からの注目 </a:t>
              </a:r>
              <a:endParaRPr lang="en-US" altLang="ja-JP" sz="1600" dirty="0" smtClean="0">
                <a:solidFill>
                  <a:prstClr val="black"/>
                </a:solidFill>
                <a:latin typeface="Meiryo UI" panose="020B0604030504040204" pitchFamily="50" charset="-128"/>
                <a:ea typeface="Meiryo UI" panose="020B0604030504040204" pitchFamily="50" charset="-128"/>
              </a:endParaRPr>
            </a:p>
            <a:p>
              <a:pPr marL="108000" indent="-457200">
                <a:lnSpc>
                  <a:spcPts val="1700"/>
                </a:lnSpc>
              </a:pPr>
              <a:r>
                <a:rPr lang="ja-JP" altLang="en-US" sz="1600" dirty="0" smtClean="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地方への注目  </a:t>
              </a:r>
              <a:endParaRPr lang="en-US" altLang="ja-JP" sz="1600" dirty="0">
                <a:solidFill>
                  <a:prstClr val="black"/>
                </a:solidFill>
                <a:latin typeface="Meiryo UI" panose="020B0604030504040204" pitchFamily="50" charset="-128"/>
                <a:ea typeface="Meiryo UI" panose="020B0604030504040204" pitchFamily="50" charset="-128"/>
              </a:endParaRPr>
            </a:p>
            <a:p>
              <a:pPr marL="108000" indent="-457200">
                <a:lnSpc>
                  <a:spcPts val="1700"/>
                </a:lnSpc>
              </a:pPr>
              <a:r>
                <a:rPr lang="ja-JP" altLang="en-US" sz="1600" dirty="0">
                  <a:solidFill>
                    <a:prstClr val="black"/>
                  </a:solidFill>
                  <a:latin typeface="Meiryo UI" panose="020B0604030504040204" pitchFamily="50" charset="-128"/>
                  <a:ea typeface="Meiryo UI" panose="020B0604030504040204" pitchFamily="50" charset="-128"/>
                </a:rPr>
                <a:t> ・教育／商業／防災等へ</a:t>
              </a:r>
              <a:r>
                <a:rPr lang="ja-JP" altLang="en-US" sz="1600" dirty="0" smtClean="0">
                  <a:solidFill>
                    <a:prstClr val="black"/>
                  </a:solidFill>
                  <a:latin typeface="Meiryo UI" panose="020B0604030504040204" pitchFamily="50" charset="-128"/>
                  <a:ea typeface="Meiryo UI" panose="020B0604030504040204" pitchFamily="50" charset="-128"/>
                </a:rPr>
                <a:t>の利用</a:t>
              </a:r>
              <a:endParaRPr lang="en-US" altLang="ja-JP" sz="1600" dirty="0">
                <a:solidFill>
                  <a:prstClr val="black"/>
                </a:solidFill>
                <a:latin typeface="Meiryo UI" panose="020B0604030504040204" pitchFamily="50" charset="-128"/>
                <a:ea typeface="Meiryo UI" panose="020B0604030504040204" pitchFamily="50" charset="-128"/>
              </a:endParaRPr>
            </a:p>
            <a:p>
              <a:pPr algn="r"/>
              <a:endParaRPr lang="en-US" altLang="ja-JP" sz="1600" dirty="0">
                <a:solidFill>
                  <a:prstClr val="black"/>
                </a:solidFill>
                <a:latin typeface="Meiryo UI" panose="020B0604030504040204" pitchFamily="50" charset="-128"/>
                <a:ea typeface="Meiryo UI" panose="020B0604030504040204" pitchFamily="50" charset="-128"/>
              </a:endParaRPr>
            </a:p>
            <a:p>
              <a:pPr algn="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122" name="円/楕円 121"/>
            <p:cNvSpPr/>
            <p:nvPr/>
          </p:nvSpPr>
          <p:spPr>
            <a:xfrm>
              <a:off x="-6515" y="670107"/>
              <a:ext cx="1668163" cy="2258558"/>
            </a:xfrm>
            <a:prstGeom prst="ellipse">
              <a:avLst/>
            </a:prstGeom>
          </p:spPr>
          <p:style>
            <a:lnRef idx="3">
              <a:schemeClr val="lt1"/>
            </a:lnRef>
            <a:fillRef idx="1">
              <a:schemeClr val="accent2"/>
            </a:fillRef>
            <a:effectRef idx="1">
              <a:schemeClr val="accent2"/>
            </a:effectRef>
            <a:fontRef idx="minor">
              <a:schemeClr val="lt1"/>
            </a:fontRef>
          </p:style>
          <p:txBody>
            <a:bodyPr lIns="54000" tIns="54000" rIns="54000" rtlCol="0" anchor="ctr">
              <a:spAutoFit/>
            </a:bodyPr>
            <a:lstStyle/>
            <a:p>
              <a:pPr algn="ctr"/>
              <a:r>
                <a:rPr lang="ja-JP" altLang="en-US" sz="2400" dirty="0">
                  <a:solidFill>
                    <a:prstClr val="black"/>
                  </a:solidFill>
                  <a:latin typeface="Meiryo UI" panose="020B0604030504040204" pitchFamily="50" charset="-128"/>
                  <a:ea typeface="Meiryo UI" panose="020B0604030504040204" pitchFamily="50" charset="-128"/>
                </a:rPr>
                <a:t>新たな発見と価値の創出へ</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123" name="屈折矢印 122"/>
            <p:cNvSpPr/>
            <p:nvPr/>
          </p:nvSpPr>
          <p:spPr>
            <a:xfrm rot="5400000">
              <a:off x="412463" y="4952898"/>
              <a:ext cx="1564298" cy="1152924"/>
            </a:xfrm>
            <a:prstGeom prst="bentUpArrow">
              <a:avLst>
                <a:gd name="adj1" fmla="val 25000"/>
                <a:gd name="adj2" fmla="val 25000"/>
                <a:gd name="adj3" fmla="val 25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24" name="テキスト ボックス 123"/>
            <p:cNvSpPr txBox="1"/>
            <p:nvPr/>
          </p:nvSpPr>
          <p:spPr>
            <a:xfrm>
              <a:off x="6659349" y="5618706"/>
              <a:ext cx="2402108" cy="681348"/>
            </a:xfrm>
            <a:prstGeom prst="rect">
              <a:avLst/>
            </a:prstGeom>
            <a:noFill/>
          </p:spPr>
          <p:txBody>
            <a:bodyPr wrap="square" rtlCol="0">
              <a:spAutoFit/>
            </a:bodyPr>
            <a:lstStyle/>
            <a:p>
              <a:pPr>
                <a:lnSpc>
                  <a:spcPts val="1500"/>
                </a:lnSpc>
              </a:pPr>
              <a:r>
                <a:rPr lang="ja-JP" altLang="en-US" sz="1600" dirty="0">
                  <a:solidFill>
                    <a:prstClr val="black"/>
                  </a:solidFill>
                  <a:latin typeface="Meiryo UI" panose="020B0604030504040204" pitchFamily="50" charset="-128"/>
                  <a:ea typeface="Meiryo UI" panose="020B0604030504040204" pitchFamily="50" charset="-128"/>
                </a:rPr>
                <a:t>・所蔵目録</a:t>
              </a:r>
              <a:r>
                <a:rPr lang="en-US" altLang="ja-JP" sz="1600" dirty="0">
                  <a:solidFill>
                    <a:prstClr val="black"/>
                  </a:solidFill>
                  <a:latin typeface="Meiryo UI" panose="020B0604030504040204" pitchFamily="50" charset="-128"/>
                  <a:ea typeface="Meiryo UI" panose="020B0604030504040204" pitchFamily="50" charset="-128"/>
                </a:rPr>
                <a:t>DB</a:t>
              </a:r>
              <a:r>
                <a:rPr lang="ja-JP" altLang="en-US" sz="1600" dirty="0">
                  <a:solidFill>
                    <a:prstClr val="black"/>
                  </a:solidFill>
                  <a:latin typeface="Meiryo UI" panose="020B0604030504040204" pitchFamily="50" charset="-128"/>
                  <a:ea typeface="Meiryo UI" panose="020B0604030504040204" pitchFamily="50" charset="-128"/>
                </a:rPr>
                <a:t>化</a:t>
              </a:r>
              <a:endParaRPr lang="en-US" altLang="ja-JP" sz="1600" dirty="0">
                <a:solidFill>
                  <a:prstClr val="black"/>
                </a:solidFill>
                <a:latin typeface="Meiryo UI" panose="020B0604030504040204" pitchFamily="50" charset="-128"/>
                <a:ea typeface="Meiryo UI" panose="020B0604030504040204" pitchFamily="50" charset="-128"/>
              </a:endParaRPr>
            </a:p>
            <a:p>
              <a:pPr>
                <a:lnSpc>
                  <a:spcPts val="1500"/>
                </a:lnSpc>
              </a:pPr>
              <a:r>
                <a:rPr lang="ja-JP" altLang="en-US" sz="1600" dirty="0">
                  <a:solidFill>
                    <a:prstClr val="black"/>
                  </a:solidFill>
                  <a:latin typeface="Meiryo UI" panose="020B0604030504040204" pitchFamily="50" charset="-128"/>
                  <a:ea typeface="Meiryo UI" panose="020B0604030504040204" pitchFamily="50" charset="-128"/>
                </a:rPr>
                <a:t>・デジタル化＝コンテンツ作成 ・ウェブ公開の推進</a:t>
              </a:r>
            </a:p>
          </p:txBody>
        </p:sp>
        <p:sp>
          <p:nvSpPr>
            <p:cNvPr id="125" name="テキスト ボックス 124"/>
            <p:cNvSpPr txBox="1"/>
            <p:nvPr/>
          </p:nvSpPr>
          <p:spPr>
            <a:xfrm>
              <a:off x="6836538" y="4746435"/>
              <a:ext cx="2321810" cy="759664"/>
            </a:xfrm>
            <a:prstGeom prst="rect">
              <a:avLst/>
            </a:prstGeom>
            <a:noFill/>
          </p:spPr>
          <p:txBody>
            <a:bodyPr wrap="square" rtlCol="0">
              <a:spAutoFit/>
            </a:bodyPr>
            <a:lstStyle/>
            <a:p>
              <a:pPr>
                <a:lnSpc>
                  <a:spcPts val="1700"/>
                </a:lnSpc>
              </a:pPr>
              <a:r>
                <a:rPr lang="ja-JP" altLang="en-US" sz="1600" dirty="0">
                  <a:solidFill>
                    <a:prstClr val="black"/>
                  </a:solidFill>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領域ごと</a:t>
              </a: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 </a:t>
              </a:r>
              <a:r>
                <a:rPr lang="ja-JP" altLang="en-US" sz="1600" dirty="0">
                  <a:solidFill>
                    <a:prstClr val="black"/>
                  </a:solidFill>
                  <a:latin typeface="Meiryo UI" panose="020B0604030504040204" pitchFamily="50" charset="-128"/>
                  <a:ea typeface="Meiryo UI" panose="020B0604030504040204" pitchFamily="50" charset="-128"/>
                </a:rPr>
                <a:t>メタデータ集約</a:t>
              </a:r>
              <a:endParaRPr lang="en-US" altLang="ja-JP" sz="1600" dirty="0">
                <a:solidFill>
                  <a:prstClr val="black"/>
                </a:solidFill>
                <a:latin typeface="Meiryo UI" panose="020B0604030504040204" pitchFamily="50" charset="-128"/>
                <a:ea typeface="Meiryo UI" panose="020B0604030504040204" pitchFamily="50" charset="-128"/>
              </a:endParaRPr>
            </a:p>
            <a:p>
              <a:pPr>
                <a:lnSpc>
                  <a:spcPts val="1700"/>
                </a:lnSpc>
              </a:pPr>
              <a:r>
                <a:rPr lang="ja-JP" altLang="en-US" sz="1600" dirty="0">
                  <a:solidFill>
                    <a:prstClr val="black"/>
                  </a:solidFill>
                  <a:latin typeface="Meiryo UI" panose="020B0604030504040204" pitchFamily="50" charset="-128"/>
                  <a:ea typeface="Meiryo UI" panose="020B0604030504040204" pitchFamily="50" charset="-128"/>
                </a:rPr>
                <a:t>・メタデータ標準化</a:t>
              </a:r>
              <a:endParaRPr lang="en-US" altLang="ja-JP" sz="1600" dirty="0">
                <a:solidFill>
                  <a:prstClr val="black"/>
                </a:solidFill>
                <a:latin typeface="Meiryo UI" panose="020B0604030504040204" pitchFamily="50" charset="-128"/>
                <a:ea typeface="Meiryo UI" panose="020B0604030504040204" pitchFamily="50" charset="-128"/>
              </a:endParaRPr>
            </a:p>
            <a:p>
              <a:pPr>
                <a:lnSpc>
                  <a:spcPts val="1700"/>
                </a:lnSpc>
              </a:pPr>
              <a:r>
                <a:rPr lang="ja-JP" altLang="en-US" sz="1600" dirty="0">
                  <a:solidFill>
                    <a:prstClr val="black"/>
                  </a:solidFill>
                  <a:latin typeface="Meiryo UI" panose="020B0604030504040204" pitchFamily="50" charset="-128"/>
                  <a:ea typeface="Meiryo UI" panose="020B0604030504040204" pitchFamily="50" charset="-128"/>
                </a:rPr>
                <a:t>・デジタル化</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公開支援</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126" name="テキスト ボックス 125"/>
            <p:cNvSpPr txBox="1"/>
            <p:nvPr/>
          </p:nvSpPr>
          <p:spPr>
            <a:xfrm>
              <a:off x="3057089" y="4875722"/>
              <a:ext cx="3666794" cy="407243"/>
            </a:xfrm>
            <a:prstGeom prst="rect">
              <a:avLst/>
            </a:prstGeom>
            <a:noFill/>
          </p:spPr>
          <p:txBody>
            <a:bodyPr wrap="square" rtlCol="0">
              <a:spAutoFit/>
            </a:bodyPr>
            <a:lstStyle/>
            <a:p>
              <a:pPr algn="ctr"/>
              <a:r>
                <a:rPr lang="en-US" altLang="ja-JP" sz="2000" dirty="0">
                  <a:solidFill>
                    <a:srgbClr val="FF0000"/>
                  </a:solidFill>
                  <a:latin typeface="Meiryo UI" panose="020B0604030504040204" pitchFamily="50" charset="-128"/>
                  <a:ea typeface="Meiryo UI" panose="020B0604030504040204" pitchFamily="50" charset="-128"/>
                </a:rPr>
                <a:t>【</a:t>
              </a:r>
              <a:r>
                <a:rPr lang="ja-JP" altLang="en-US" sz="2000" dirty="0">
                  <a:solidFill>
                    <a:srgbClr val="FF0000"/>
                  </a:solidFill>
                  <a:latin typeface="Meiryo UI" panose="020B0604030504040204" pitchFamily="50" charset="-128"/>
                  <a:ea typeface="Meiryo UI" panose="020B0604030504040204" pitchFamily="50" charset="-128"/>
                </a:rPr>
                <a:t>領域ごとのアグリゲータ</a:t>
              </a:r>
              <a:r>
                <a:rPr lang="en-US" altLang="ja-JP" sz="2000" dirty="0">
                  <a:solidFill>
                    <a:srgbClr val="FF0000"/>
                  </a:solidFill>
                  <a:latin typeface="Meiryo UI" panose="020B0604030504040204" pitchFamily="50" charset="-128"/>
                  <a:ea typeface="Meiryo UI" panose="020B0604030504040204" pitchFamily="50" charset="-128"/>
                </a:rPr>
                <a:t>】</a:t>
              </a:r>
              <a:endParaRPr lang="ja-JP" altLang="en-US" sz="2000" dirty="0">
                <a:solidFill>
                  <a:srgbClr val="FF0000"/>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2064624" y="6137149"/>
              <a:ext cx="810530" cy="344590"/>
            </a:xfrm>
            <a:prstGeom prst="rect">
              <a:avLst/>
            </a:prstGeom>
            <a:noFill/>
          </p:spPr>
          <p:txBody>
            <a:bodyPr wrap="square"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図書館</a:t>
              </a:r>
            </a:p>
          </p:txBody>
        </p:sp>
        <p:sp>
          <p:nvSpPr>
            <p:cNvPr id="132" name="テキスト ボックス 131"/>
            <p:cNvSpPr txBox="1"/>
            <p:nvPr/>
          </p:nvSpPr>
          <p:spPr>
            <a:xfrm>
              <a:off x="1965076" y="4920372"/>
              <a:ext cx="1107573" cy="375916"/>
            </a:xfrm>
            <a:prstGeom prst="rect">
              <a:avLst/>
            </a:prstGeom>
            <a:noFill/>
            <a:ln>
              <a:solidFill>
                <a:schemeClr val="accent1">
                  <a:shade val="50000"/>
                </a:schemeClr>
              </a:solidFill>
            </a:ln>
          </p:spPr>
          <p:txBody>
            <a:bodyPr wrap="square" rtlCol="0">
              <a:spAutoFit/>
            </a:bodyPr>
            <a:lstStyle/>
            <a:p>
              <a:pPr algn="ctr"/>
              <a:r>
                <a:rPr lang="ja-JP" altLang="en-US" dirty="0">
                  <a:solidFill>
                    <a:schemeClr val="accent2">
                      <a:lumMod val="50000"/>
                    </a:schemeClr>
                  </a:solidFill>
                  <a:latin typeface="Meiryo UI" panose="020B0604030504040204" pitchFamily="50" charset="-128"/>
                  <a:ea typeface="Meiryo UI" panose="020B0604030504040204" pitchFamily="50" charset="-128"/>
                </a:rPr>
                <a:t>書籍等</a:t>
              </a:r>
              <a:endParaRPr lang="en-US" altLang="ja-JP"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49" name="テキスト ボックス 148"/>
            <p:cNvSpPr txBox="1"/>
            <p:nvPr/>
          </p:nvSpPr>
          <p:spPr>
            <a:xfrm>
              <a:off x="3038675" y="6148286"/>
              <a:ext cx="4056287" cy="344590"/>
            </a:xfrm>
            <a:prstGeom prst="rect">
              <a:avLst/>
            </a:prstGeom>
            <a:noFill/>
          </p:spPr>
          <p:txBody>
            <a:bodyPr wrap="square" rtlCol="0">
              <a:spAutoFit/>
            </a:bodyPr>
            <a:lstStyle/>
            <a:p>
              <a:r>
                <a:rPr lang="ja-JP" altLang="en-US" sz="1600" dirty="0">
                  <a:solidFill>
                    <a:prstClr val="black"/>
                  </a:solidFill>
                  <a:latin typeface="Meiryo UI" panose="020B0604030504040204" pitchFamily="50" charset="-128"/>
                  <a:ea typeface="Meiryo UI" panose="020B0604030504040204" pitchFamily="50" charset="-128"/>
                </a:rPr>
                <a:t>官公庁</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企業</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美術館</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博物館</a:t>
              </a: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文書館</a:t>
              </a:r>
              <a:r>
                <a:rPr lang="ja-JP" altLang="en-US" sz="1200" dirty="0">
                  <a:solidFill>
                    <a:prstClr val="black"/>
                  </a:solidFill>
                  <a:latin typeface="Meiryo UI" panose="020B0604030504040204" pitchFamily="50" charset="-128"/>
                  <a:ea typeface="Meiryo UI" panose="020B0604030504040204" pitchFamily="50" charset="-128"/>
                </a:rPr>
                <a:t>ほか</a:t>
              </a:r>
            </a:p>
          </p:txBody>
        </p:sp>
        <p:sp>
          <p:nvSpPr>
            <p:cNvPr id="150" name="テキスト ボックス 149"/>
            <p:cNvSpPr txBox="1"/>
            <p:nvPr/>
          </p:nvSpPr>
          <p:spPr>
            <a:xfrm>
              <a:off x="3543484" y="5628255"/>
              <a:ext cx="1484499" cy="344590"/>
            </a:xfrm>
            <a:prstGeom prst="rect">
              <a:avLst/>
            </a:prstGeom>
            <a:noFill/>
          </p:spPr>
          <p:txBody>
            <a:bodyPr wrap="square" rtlCol="0">
              <a:spAutoFit/>
            </a:bodyPr>
            <a:lstStyle/>
            <a:p>
              <a:pPr algn="ctr"/>
              <a:r>
                <a:rPr lang="en-US" altLang="ja-JP" sz="1600" dirty="0">
                  <a:solidFill>
                    <a:prstClr val="black"/>
                  </a:solidFill>
                  <a:latin typeface="Meiryo UI" panose="020B0604030504040204" pitchFamily="50" charset="-128"/>
                  <a:ea typeface="Meiryo UI" panose="020B0604030504040204" pitchFamily="50" charset="-128"/>
                </a:rPr>
                <a:t>【</a:t>
              </a:r>
              <a:r>
                <a:rPr lang="ja-JP" altLang="en-US" sz="1600" dirty="0">
                  <a:solidFill>
                    <a:prstClr val="black"/>
                  </a:solidFill>
                  <a:latin typeface="Meiryo UI" panose="020B0604030504040204" pitchFamily="50" charset="-128"/>
                  <a:ea typeface="Meiryo UI" panose="020B0604030504040204" pitchFamily="50" charset="-128"/>
                </a:rPr>
                <a:t>各 機 関</a:t>
              </a:r>
              <a:r>
                <a:rPr lang="en-US" altLang="ja-JP" sz="1600" dirty="0">
                  <a:solidFill>
                    <a:prstClr val="black"/>
                  </a:solidFill>
                  <a:latin typeface="Meiryo UI" panose="020B0604030504040204" pitchFamily="50" charset="-128"/>
                  <a:ea typeface="Meiryo UI" panose="020B0604030504040204" pitchFamily="50" charset="-128"/>
                </a:rPr>
                <a:t>】</a:t>
              </a: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116" name="爆発 1 115"/>
            <p:cNvSpPr/>
            <p:nvPr/>
          </p:nvSpPr>
          <p:spPr>
            <a:xfrm>
              <a:off x="-7232" y="4080259"/>
              <a:ext cx="1661023" cy="1501063"/>
            </a:xfrm>
            <a:prstGeom prst="irregularSeal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dirty="0">
                  <a:solidFill>
                    <a:prstClr val="black"/>
                  </a:solidFill>
                  <a:latin typeface="Meiryo UI" panose="020B0604030504040204" pitchFamily="50" charset="-128"/>
                  <a:ea typeface="Meiryo UI" panose="020B0604030504040204" pitchFamily="50" charset="-128"/>
                </a:rPr>
                <a:t>経済</a:t>
              </a:r>
              <a:endParaRPr lang="en-US" altLang="ja-JP" sz="2000" dirty="0">
                <a:solidFill>
                  <a:prstClr val="black"/>
                </a:solidFill>
                <a:latin typeface="Meiryo UI" panose="020B0604030504040204" pitchFamily="50" charset="-128"/>
                <a:ea typeface="Meiryo UI" panose="020B0604030504040204" pitchFamily="50" charset="-128"/>
              </a:endParaRPr>
            </a:p>
            <a:p>
              <a:pPr algn="ctr"/>
              <a:r>
                <a:rPr lang="ja-JP" altLang="en-US" sz="2000" dirty="0">
                  <a:solidFill>
                    <a:prstClr val="black"/>
                  </a:solidFill>
                  <a:latin typeface="Meiryo UI" panose="020B0604030504040204" pitchFamily="50" charset="-128"/>
                  <a:ea typeface="Meiryo UI" panose="020B0604030504040204" pitchFamily="50" charset="-128"/>
                </a:rPr>
                <a:t>効果</a:t>
              </a: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112" name="テキスト ボックス 111"/>
            <p:cNvSpPr txBox="1"/>
            <p:nvPr/>
          </p:nvSpPr>
          <p:spPr>
            <a:xfrm>
              <a:off x="2074646" y="5242769"/>
              <a:ext cx="875844" cy="344590"/>
            </a:xfrm>
            <a:prstGeom prst="rect">
              <a:avLst/>
            </a:prstGeom>
            <a:noFill/>
          </p:spPr>
          <p:txBody>
            <a:bodyPr wrap="square" rtlCol="0">
              <a:spAutoFit/>
            </a:bodyPr>
            <a:lstStyle/>
            <a:p>
              <a:pPr algn="ctr"/>
              <a:r>
                <a:rPr lang="ja-JP" altLang="en-US" sz="1600" dirty="0">
                  <a:solidFill>
                    <a:schemeClr val="accent2">
                      <a:lumMod val="50000"/>
                    </a:schemeClr>
                  </a:solidFill>
                  <a:latin typeface="Meiryo UI" panose="020B0604030504040204" pitchFamily="50" charset="-128"/>
                  <a:ea typeface="Meiryo UI" panose="020B0604030504040204" pitchFamily="50" charset="-128"/>
                </a:rPr>
                <a:t>ＮＤＬ</a:t>
              </a:r>
            </a:p>
          </p:txBody>
        </p:sp>
        <p:sp>
          <p:nvSpPr>
            <p:cNvPr id="3" name="正方形/長方形 2"/>
            <p:cNvSpPr/>
            <p:nvPr/>
          </p:nvSpPr>
          <p:spPr>
            <a:xfrm>
              <a:off x="1934784" y="2513465"/>
              <a:ext cx="5097567" cy="8503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prstClr val="black"/>
                  </a:solidFill>
                  <a:latin typeface="Meiryo UI" panose="020B0604030504040204" pitchFamily="50" charset="-128"/>
                  <a:ea typeface="Meiryo UI" panose="020B0604030504040204" pitchFamily="50" charset="-128"/>
                </a:rPr>
                <a:t>【</a:t>
              </a:r>
              <a:r>
                <a:rPr lang="ja-JP" altLang="en-US" sz="2000" dirty="0">
                  <a:solidFill>
                    <a:prstClr val="black"/>
                  </a:solidFill>
                  <a:latin typeface="Meiryo UI" panose="020B0604030504040204" pitchFamily="50" charset="-128"/>
                  <a:ea typeface="Meiryo UI" panose="020B0604030504040204" pitchFamily="50" charset="-128"/>
                </a:rPr>
                <a:t>国全体の分野横断型統合ポータルの構築</a:t>
              </a:r>
              <a:r>
                <a:rPr lang="en-US" altLang="ja-JP" sz="2000" dirty="0">
                  <a:solidFill>
                    <a:prstClr val="black"/>
                  </a:solidFill>
                  <a:latin typeface="Meiryo UI" panose="020B0604030504040204" pitchFamily="50" charset="-128"/>
                  <a:ea typeface="Meiryo UI" panose="020B0604030504040204" pitchFamily="50" charset="-128"/>
                </a:rPr>
                <a:t>】</a:t>
              </a:r>
            </a:p>
            <a:p>
              <a:pPr marL="108000" indent="-457200">
                <a:lnSpc>
                  <a:spcPct val="90000"/>
                </a:lnSpc>
              </a:pPr>
              <a:r>
                <a:rPr lang="ja-JP" altLang="en-US" sz="1600" dirty="0">
                  <a:solidFill>
                    <a:prstClr val="black"/>
                  </a:solidFill>
                  <a:latin typeface="Meiryo UI" panose="020B0604030504040204" pitchFamily="50" charset="-128"/>
                  <a:ea typeface="Meiryo UI" panose="020B0604030504040204" pitchFamily="50" charset="-128"/>
                </a:rPr>
                <a:t>・国内保有のコンテンツ所在情報を含むメタデータ集約／</a:t>
              </a:r>
              <a:r>
                <a:rPr lang="en-US" altLang="ja-JP" sz="1600" dirty="0">
                  <a:solidFill>
                    <a:prstClr val="black"/>
                  </a:solidFill>
                  <a:latin typeface="Meiryo UI" panose="020B0604030504040204" pitchFamily="50" charset="-128"/>
                  <a:ea typeface="Meiryo UI" panose="020B0604030504040204" pitchFamily="50" charset="-128"/>
                </a:rPr>
                <a:t>API</a:t>
              </a:r>
              <a:r>
                <a:rPr lang="ja-JP" altLang="en-US" sz="1600" dirty="0">
                  <a:solidFill>
                    <a:prstClr val="black"/>
                  </a:solidFill>
                  <a:latin typeface="Meiryo UI" panose="020B0604030504040204" pitchFamily="50" charset="-128"/>
                  <a:ea typeface="Meiryo UI" panose="020B0604030504040204" pitchFamily="50" charset="-128"/>
                </a:rPr>
                <a:t>提供　</a:t>
              </a:r>
              <a:r>
                <a:rPr lang="ja-JP" altLang="en-US" sz="1600" spc="-90" dirty="0">
                  <a:solidFill>
                    <a:prstClr val="black"/>
                  </a:solidFill>
                  <a:latin typeface="Meiryo UI" panose="020B0604030504040204" pitchFamily="50" charset="-128"/>
                  <a:ea typeface="Meiryo UI" panose="020B0604030504040204" pitchFamily="50" charset="-128"/>
                </a:rPr>
                <a:t>・全体標準化、利活用の共通ルール策定協力</a:t>
              </a:r>
              <a:endParaRPr lang="en-US" altLang="ja-JP" sz="1600" spc="-90" dirty="0">
                <a:solidFill>
                  <a:prstClr val="black"/>
                </a:solidFill>
                <a:latin typeface="Meiryo UI" panose="020B0604030504040204" pitchFamily="50" charset="-128"/>
                <a:ea typeface="Meiryo UI" panose="020B0604030504040204" pitchFamily="50" charset="-128"/>
              </a:endParaRPr>
            </a:p>
          </p:txBody>
        </p:sp>
        <p:sp>
          <p:nvSpPr>
            <p:cNvPr id="109" name="上矢印 108"/>
            <p:cNvSpPr/>
            <p:nvPr/>
          </p:nvSpPr>
          <p:spPr>
            <a:xfrm>
              <a:off x="3894999" y="3355110"/>
              <a:ext cx="977515" cy="180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4" name="正方形/長方形 3"/>
            <p:cNvSpPr/>
            <p:nvPr/>
          </p:nvSpPr>
          <p:spPr>
            <a:xfrm>
              <a:off x="7351822" y="3766995"/>
              <a:ext cx="1557780" cy="93243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prstClr val="white"/>
                  </a:solidFill>
                  <a:latin typeface="Meiryo UI" panose="020B0604030504040204" pitchFamily="50" charset="-128"/>
                  <a:ea typeface="Meiryo UI" panose="020B0604030504040204" pitchFamily="50" charset="-128"/>
                </a:rPr>
                <a:t>恒久的</a:t>
              </a:r>
              <a:endParaRPr lang="en-US" altLang="ja-JP" sz="2000" dirty="0">
                <a:solidFill>
                  <a:prstClr val="white"/>
                </a:solidFill>
                <a:latin typeface="Meiryo UI" panose="020B0604030504040204" pitchFamily="50" charset="-128"/>
                <a:ea typeface="Meiryo UI" panose="020B0604030504040204" pitchFamily="50" charset="-128"/>
              </a:endParaRPr>
            </a:p>
            <a:p>
              <a:pPr algn="ctr"/>
              <a:r>
                <a:rPr lang="ja-JP" altLang="en-US" sz="2000" dirty="0">
                  <a:solidFill>
                    <a:prstClr val="white"/>
                  </a:solidFill>
                  <a:latin typeface="Meiryo UI" panose="020B0604030504040204" pitchFamily="50" charset="-128"/>
                  <a:ea typeface="Meiryo UI" panose="020B0604030504040204" pitchFamily="50" charset="-128"/>
                </a:rPr>
                <a:t>保存基盤</a:t>
              </a:r>
            </a:p>
          </p:txBody>
        </p:sp>
        <p:sp>
          <p:nvSpPr>
            <p:cNvPr id="5" name="左矢印 4"/>
            <p:cNvSpPr/>
            <p:nvPr/>
          </p:nvSpPr>
          <p:spPr>
            <a:xfrm>
              <a:off x="7059847" y="2539723"/>
              <a:ext cx="420239" cy="678271"/>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7" name="左矢印 116"/>
            <p:cNvSpPr/>
            <p:nvPr/>
          </p:nvSpPr>
          <p:spPr>
            <a:xfrm rot="16200000">
              <a:off x="8030601" y="3084885"/>
              <a:ext cx="291228" cy="678271"/>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4" name="上矢印 113"/>
            <p:cNvSpPr/>
            <p:nvPr/>
          </p:nvSpPr>
          <p:spPr>
            <a:xfrm rot="16200000">
              <a:off x="1234199" y="2714423"/>
              <a:ext cx="936110" cy="27804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8" name="角丸四角形 107"/>
            <p:cNvSpPr/>
            <p:nvPr/>
          </p:nvSpPr>
          <p:spPr>
            <a:xfrm>
              <a:off x="7341228" y="2216988"/>
              <a:ext cx="1802772" cy="1129263"/>
            </a:xfrm>
            <a:prstGeom prst="roundRect">
              <a:avLst/>
            </a:prstGeom>
            <a:solidFill>
              <a:schemeClr val="accent2">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ja-JP" altLang="en-US" dirty="0">
                  <a:solidFill>
                    <a:prstClr val="black"/>
                  </a:solidFill>
                  <a:latin typeface="Meiryo UI" panose="020B0604030504040204" pitchFamily="50" charset="-128"/>
                  <a:ea typeface="Meiryo UI" panose="020B0604030504040204" pitchFamily="50" charset="-128"/>
                </a:rPr>
                <a:t>デジタルアーカイブ連携の関係府省等間の調整</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155" name="テキスト ボックス 154"/>
            <p:cNvSpPr txBox="1"/>
            <p:nvPr/>
          </p:nvSpPr>
          <p:spPr>
            <a:xfrm>
              <a:off x="50667" y="5387379"/>
              <a:ext cx="1732231" cy="845812"/>
            </a:xfrm>
            <a:prstGeom prst="rect">
              <a:avLst/>
            </a:prstGeom>
            <a:noFill/>
          </p:spPr>
          <p:txBody>
            <a:bodyPr wrap="square" rtlCol="0">
              <a:spAutoFit/>
            </a:bodyPr>
            <a:lstStyle/>
            <a:p>
              <a:pPr marL="108000" indent="-457200"/>
              <a:r>
                <a:rPr lang="ja-JP" altLang="en-US" sz="1600" dirty="0">
                  <a:solidFill>
                    <a:prstClr val="black"/>
                  </a:solidFill>
                  <a:latin typeface="Meiryo UI" panose="020B0604030504040204" pitchFamily="50" charset="-128"/>
                  <a:ea typeface="Meiryo UI" panose="020B0604030504040204" pitchFamily="50" charset="-128"/>
                </a:rPr>
                <a:t>・コンテンツ商用利用の収益還元</a:t>
              </a:r>
              <a:endParaRPr lang="en-US" altLang="ja-JP" sz="1600" dirty="0">
                <a:solidFill>
                  <a:prstClr val="black"/>
                </a:solidFill>
                <a:latin typeface="Meiryo UI" panose="020B0604030504040204" pitchFamily="50" charset="-128"/>
                <a:ea typeface="Meiryo UI" panose="020B0604030504040204" pitchFamily="50" charset="-128"/>
              </a:endParaRPr>
            </a:p>
            <a:p>
              <a:pPr marL="108000" indent="-457200"/>
              <a:r>
                <a:rPr lang="ja-JP" altLang="en-US" sz="1600" dirty="0">
                  <a:solidFill>
                    <a:prstClr val="black"/>
                  </a:solidFill>
                  <a:latin typeface="Meiryo UI" panose="020B0604030504040204" pitchFamily="50" charset="-128"/>
                  <a:ea typeface="Meiryo UI" panose="020B0604030504040204" pitchFamily="50" charset="-128"/>
                </a:rPr>
                <a:t>・集客効果</a:t>
              </a:r>
            </a:p>
          </p:txBody>
        </p:sp>
      </p:grpSp>
      <p:sp>
        <p:nvSpPr>
          <p:cNvPr id="103" name="スライド番号プレースホルダー 3"/>
          <p:cNvSpPr>
            <a:spLocks noGrp="1"/>
          </p:cNvSpPr>
          <p:nvPr>
            <p:ph type="sldNum" sz="quarter" idx="12"/>
          </p:nvPr>
        </p:nvSpPr>
        <p:spPr>
          <a:xfrm>
            <a:off x="9172832" y="6408884"/>
            <a:ext cx="866518" cy="447916"/>
          </a:xfrm>
          <a:noFill/>
        </p:spPr>
        <p:txBody>
          <a:bodyPr/>
          <a:lstStyle/>
          <a:p>
            <a:r>
              <a:rPr lang="en-US" altLang="ja-JP" dirty="0"/>
              <a:t>4</a:t>
            </a:r>
            <a:r>
              <a:rPr kumimoji="1" lang="en-US" altLang="ja-JP" dirty="0" smtClean="0"/>
              <a:t>1</a:t>
            </a:r>
            <a:endParaRPr kumimoji="1" lang="ja-JP" altLang="en-US" dirty="0"/>
          </a:p>
        </p:txBody>
      </p:sp>
      <p:sp>
        <p:nvSpPr>
          <p:cNvPr id="113" name="テキスト ボックス 112"/>
          <p:cNvSpPr txBox="1"/>
          <p:nvPr/>
        </p:nvSpPr>
        <p:spPr>
          <a:xfrm>
            <a:off x="4378456" y="6394729"/>
            <a:ext cx="8347157"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転用：もっと近くに国立国会図書館　</a:t>
            </a:r>
            <a:r>
              <a:rPr lang="ja-JP" altLang="en-US" dirty="0" smtClean="0">
                <a:solidFill>
                  <a:srgbClr val="FF0000"/>
                </a:solidFill>
                <a:latin typeface="Meiryo UI" panose="020B0604030504040204" pitchFamily="50" charset="-128"/>
                <a:ea typeface="Meiryo UI" panose="020B0604030504040204" pitchFamily="50" charset="-128"/>
              </a:rPr>
              <a:t>第</a:t>
            </a:r>
            <a:r>
              <a:rPr lang="en-US" altLang="ja-JP" dirty="0" smtClean="0">
                <a:solidFill>
                  <a:srgbClr val="FF0000"/>
                </a:solidFill>
                <a:latin typeface="Meiryo UI" panose="020B0604030504040204" pitchFamily="50" charset="-128"/>
                <a:ea typeface="Meiryo UI" panose="020B0604030504040204" pitchFamily="50" charset="-128"/>
              </a:rPr>
              <a:t>17</a:t>
            </a:r>
            <a:r>
              <a:rPr lang="ja-JP" altLang="en-US" dirty="0">
                <a:solidFill>
                  <a:srgbClr val="FF0000"/>
                </a:solidFill>
                <a:latin typeface="Meiryo UI" panose="020B0604030504040204" pitchFamily="50" charset="-128"/>
                <a:ea typeface="Meiryo UI" panose="020B0604030504040204" pitchFamily="50" charset="-128"/>
              </a:rPr>
              <a:t>回図書館</a:t>
            </a:r>
            <a:r>
              <a:rPr lang="ja-JP" altLang="en-US" dirty="0" smtClean="0">
                <a:solidFill>
                  <a:srgbClr val="FF0000"/>
                </a:solidFill>
                <a:latin typeface="Meiryo UI" panose="020B0604030504040204" pitchFamily="50" charset="-128"/>
                <a:ea typeface="Meiryo UI" panose="020B0604030504040204" pitchFamily="50" charset="-128"/>
              </a:rPr>
              <a:t>総合展</a:t>
            </a:r>
            <a:r>
              <a:rPr lang="en-US" altLang="ja-JP" dirty="0" smtClean="0">
                <a:latin typeface="Meiryo UI" panose="020B0604030504040204" pitchFamily="50" charset="-128"/>
                <a:ea typeface="Meiryo UI" panose="020B0604030504040204" pitchFamily="50" charset="-128"/>
              </a:rPr>
              <a:t>2015</a:t>
            </a:r>
            <a:r>
              <a:rPr lang="ja-JP" altLang="en-US" dirty="0" smtClean="0">
                <a:latin typeface="Meiryo UI" panose="020B0604030504040204" pitchFamily="50" charset="-128"/>
                <a:ea typeface="Meiryo UI" panose="020B0604030504040204" pitchFamily="50" charset="-128"/>
              </a:rPr>
              <a:t>年</a:t>
            </a:r>
            <a:r>
              <a:rPr lang="en-US" altLang="ja-JP" dirty="0" smtClean="0">
                <a:latin typeface="Meiryo UI" panose="020B0604030504040204" pitchFamily="50" charset="-128"/>
                <a:ea typeface="Meiryo UI" panose="020B0604030504040204" pitchFamily="50" charset="-128"/>
              </a:rPr>
              <a:t>11</a:t>
            </a:r>
            <a:r>
              <a:rPr lang="ja-JP" altLang="en-US" dirty="0" smtClean="0">
                <a:latin typeface="Meiryo UI" panose="020B0604030504040204" pitchFamily="50" charset="-128"/>
                <a:ea typeface="Meiryo UI" panose="020B0604030504040204" pitchFamily="50" charset="-128"/>
              </a:rPr>
              <a:t>月</a:t>
            </a:r>
            <a:r>
              <a:rPr lang="en-US" altLang="ja-JP" dirty="0" smtClean="0">
                <a:latin typeface="Meiryo UI" panose="020B0604030504040204" pitchFamily="50" charset="-128"/>
                <a:ea typeface="Meiryo UI" panose="020B0604030504040204" pitchFamily="50" charset="-128"/>
              </a:rPr>
              <a:t>10</a:t>
            </a:r>
            <a:r>
              <a:rPr lang="ja-JP" altLang="en-US" dirty="0" smtClean="0">
                <a:latin typeface="Meiryo UI" panose="020B0604030504040204" pitchFamily="50" charset="-128"/>
                <a:ea typeface="Meiryo UI" panose="020B0604030504040204" pitchFamily="50" charset="-128"/>
              </a:rPr>
              <a:t>日</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kumimoji="1" lang="ja-JP" altLang="en-US" dirty="0" smtClean="0">
                <a:latin typeface="Meiryo UI" panose="020B0604030504040204" pitchFamily="50" charset="-128"/>
                <a:ea typeface="Meiryo UI" panose="020B0604030504040204" pitchFamily="50" charset="-128"/>
              </a:rPr>
              <a:t>　</a:t>
            </a:r>
            <a:endParaRPr kumimoji="1" lang="ja-JP" altLang="en-US" dirty="0">
              <a:latin typeface="Meiryo UI" panose="020B0604030504040204" pitchFamily="50" charset="-128"/>
              <a:ea typeface="Meiryo UI" panose="020B0604030504040204" pitchFamily="50" charset="-128"/>
            </a:endParaRPr>
          </a:p>
        </p:txBody>
      </p:sp>
      <p:sp>
        <p:nvSpPr>
          <p:cNvPr id="115" name="円/楕円 114"/>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 name="四角形吹き出し 1"/>
          <p:cNvSpPr/>
          <p:nvPr/>
        </p:nvSpPr>
        <p:spPr>
          <a:xfrm>
            <a:off x="10895981" y="2215141"/>
            <a:ext cx="1095056" cy="2964299"/>
          </a:xfrm>
          <a:prstGeom prst="wedgeRectCallout">
            <a:avLst>
              <a:gd name="adj1" fmla="val -84133"/>
              <a:gd name="adj2" fmla="val -21923"/>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電子図書館構想の実現形であるが、</a:t>
            </a:r>
            <a:r>
              <a:rPr lang="en-US" altLang="ja-JP" dirty="0" smtClean="0">
                <a:latin typeface="Meiryo UI" panose="020B0604030504040204" pitchFamily="50" charset="-128"/>
                <a:ea typeface="Meiryo UI" panose="020B0604030504040204" pitchFamily="50" charset="-128"/>
              </a:rPr>
              <a:t>NDL</a:t>
            </a:r>
            <a:r>
              <a:rPr lang="ja-JP" altLang="en-US" dirty="0" smtClean="0">
                <a:latin typeface="Meiryo UI" panose="020B0604030504040204" pitchFamily="50" charset="-128"/>
                <a:ea typeface="Meiryo UI" panose="020B0604030504040204" pitchFamily="50" charset="-128"/>
              </a:rPr>
              <a:t>は全面に立って推進役にならないのか？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7681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767684"/>
          </a:xfrm>
        </p:spPr>
        <p:txBody>
          <a:bodyPr>
            <a:normAutofit/>
          </a:bodyPr>
          <a:lstStyle/>
          <a:p>
            <a:pPr algn="ctr"/>
            <a:r>
              <a:rPr lang="ja-JP" altLang="en-US" sz="3200" dirty="0"/>
              <a:t>国立国会図書館が果たし得る役割</a:t>
            </a:r>
          </a:p>
        </p:txBody>
      </p:sp>
      <p:sp>
        <p:nvSpPr>
          <p:cNvPr id="3" name="コンテンツ プレースホルダー 2"/>
          <p:cNvSpPr>
            <a:spLocks noGrp="1"/>
          </p:cNvSpPr>
          <p:nvPr>
            <p:ph idx="1"/>
          </p:nvPr>
        </p:nvSpPr>
        <p:spPr>
          <a:xfrm>
            <a:off x="1243173" y="820604"/>
            <a:ext cx="9667982" cy="5356360"/>
          </a:xfrm>
        </p:spPr>
        <p:txBody>
          <a:bodyPr>
            <a:normAutofit/>
          </a:bodyPr>
          <a:lstStyle/>
          <a:p>
            <a:pPr>
              <a:buFont typeface="Wingdings" panose="05000000000000000000" pitchFamily="2" charset="2"/>
              <a:buChar char="Ø"/>
            </a:pPr>
            <a:r>
              <a:rPr lang="ja-JP" altLang="en-US" sz="2000" dirty="0"/>
              <a:t>国全体のメタデータ集約</a:t>
            </a:r>
            <a:r>
              <a:rPr lang="en-US" altLang="ja-JP" sz="2000" dirty="0"/>
              <a:t>/</a:t>
            </a:r>
            <a:r>
              <a:rPr lang="ja-JP" altLang="en-US" sz="2000" dirty="0"/>
              <a:t>提供における、システム面（統合的ポータル・</a:t>
            </a:r>
            <a:r>
              <a:rPr lang="en-US" altLang="ja-JP" sz="2000" dirty="0"/>
              <a:t>API</a:t>
            </a:r>
            <a:r>
              <a:rPr lang="ja-JP" altLang="en-US" sz="2000" dirty="0"/>
              <a:t>提供）での対応</a:t>
            </a:r>
            <a:endParaRPr lang="en-US" altLang="ja-JP" sz="2000" dirty="0"/>
          </a:p>
          <a:p>
            <a:pPr lvl="1"/>
            <a:r>
              <a:rPr lang="ja-JP" altLang="en-US" sz="1600" dirty="0"/>
              <a:t>国立国会図書館サーチの機能拡張による実現</a:t>
            </a:r>
            <a:endParaRPr lang="en-US" altLang="ja-JP" sz="1600" dirty="0"/>
          </a:p>
          <a:p>
            <a:pPr>
              <a:buFont typeface="Wingdings" panose="05000000000000000000" pitchFamily="2" charset="2"/>
              <a:buChar char="Ø"/>
            </a:pPr>
            <a:r>
              <a:rPr lang="ja-JP" altLang="en-US" sz="2000" dirty="0"/>
              <a:t>図書館界のアグリゲータ</a:t>
            </a:r>
            <a:endParaRPr lang="en-US" altLang="ja-JP" sz="2000" dirty="0"/>
          </a:p>
          <a:p>
            <a:pPr lvl="1"/>
            <a:r>
              <a:rPr lang="ja-JP" altLang="en-US" sz="1600" dirty="0"/>
              <a:t>各図書館の資料デジタル化の支援（手引き公開、研修の実施等）</a:t>
            </a:r>
            <a:endParaRPr lang="en-US" altLang="ja-JP" sz="1600" dirty="0"/>
          </a:p>
          <a:p>
            <a:pPr lvl="1"/>
            <a:r>
              <a:rPr lang="ja-JP" altLang="en-US" sz="1600" dirty="0"/>
              <a:t>デジタル化資料等の（識別子含む）メタデータ標準化の推進</a:t>
            </a:r>
            <a:endParaRPr lang="en-US" altLang="ja-JP" sz="1600" dirty="0"/>
          </a:p>
          <a:p>
            <a:pPr>
              <a:buFont typeface="Wingdings" panose="05000000000000000000" pitchFamily="2" charset="2"/>
              <a:buChar char="Ø"/>
            </a:pPr>
            <a:r>
              <a:rPr lang="ja-JP" altLang="en-US" sz="2000" dirty="0"/>
              <a:t>出版物等のデジタル化データ等への付加価値サービスの創出</a:t>
            </a:r>
            <a:endParaRPr lang="en-US" altLang="ja-JP" sz="2000" dirty="0"/>
          </a:p>
          <a:p>
            <a:pPr lvl="1"/>
            <a:r>
              <a:rPr lang="ja-JP" altLang="en-US" sz="1600" dirty="0"/>
              <a:t>テキスト化と本文検索、電子展示会</a:t>
            </a:r>
            <a:endParaRPr lang="en-US" altLang="ja-JP" sz="1600" dirty="0"/>
          </a:p>
          <a:p>
            <a:pPr lvl="1"/>
            <a:r>
              <a:rPr lang="ja-JP" altLang="en-US" sz="1600" dirty="0"/>
              <a:t>ＮＤＬラボでの研究活動</a:t>
            </a:r>
          </a:p>
        </p:txBody>
      </p:sp>
      <p:cxnSp>
        <p:nvCxnSpPr>
          <p:cNvPr id="5" name="直線コネクタ 4"/>
          <p:cNvCxnSpPr/>
          <p:nvPr/>
        </p:nvCxnSpPr>
        <p:spPr>
          <a:xfrm flipH="1">
            <a:off x="2760527" y="4685517"/>
            <a:ext cx="224785" cy="398901"/>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6" name="直線コネクタ 5"/>
          <p:cNvCxnSpPr/>
          <p:nvPr/>
        </p:nvCxnSpPr>
        <p:spPr>
          <a:xfrm flipH="1">
            <a:off x="3143409" y="4682742"/>
            <a:ext cx="183752" cy="409364"/>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 name="直線コネクタ 6"/>
          <p:cNvCxnSpPr/>
          <p:nvPr/>
        </p:nvCxnSpPr>
        <p:spPr>
          <a:xfrm flipH="1">
            <a:off x="3471309" y="4678904"/>
            <a:ext cx="80845" cy="399282"/>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8" name="グループ化 7"/>
          <p:cNvGrpSpPr/>
          <p:nvPr/>
        </p:nvGrpSpPr>
        <p:grpSpPr>
          <a:xfrm>
            <a:off x="3319572" y="5091236"/>
            <a:ext cx="293056" cy="331105"/>
            <a:chOff x="1415441" y="4359058"/>
            <a:chExt cx="1102291" cy="776613"/>
          </a:xfrm>
        </p:grpSpPr>
        <p:sp>
          <p:nvSpPr>
            <p:cNvPr id="18" name="二等辺三角形 17"/>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9" name="台形 18"/>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2954773" y="5095671"/>
            <a:ext cx="293056" cy="331105"/>
            <a:chOff x="1415441" y="4359058"/>
            <a:chExt cx="1102291" cy="776613"/>
          </a:xfrm>
        </p:grpSpPr>
        <p:sp>
          <p:nvSpPr>
            <p:cNvPr id="14" name="二等辺三角形 13"/>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5" name="台形 14"/>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2586161" y="5091236"/>
            <a:ext cx="293056" cy="331105"/>
            <a:chOff x="1415441" y="4359058"/>
            <a:chExt cx="1102291" cy="776613"/>
          </a:xfrm>
        </p:grpSpPr>
        <p:sp>
          <p:nvSpPr>
            <p:cNvPr id="12" name="二等辺三角形 11"/>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3" name="台形 12"/>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20" name="グループ化 19"/>
          <p:cNvGrpSpPr/>
          <p:nvPr/>
        </p:nvGrpSpPr>
        <p:grpSpPr>
          <a:xfrm>
            <a:off x="7135722" y="5125927"/>
            <a:ext cx="1049209" cy="1243790"/>
            <a:chOff x="911946" y="4719138"/>
            <a:chExt cx="1029590" cy="1210753"/>
          </a:xfrm>
        </p:grpSpPr>
        <p:cxnSp>
          <p:nvCxnSpPr>
            <p:cNvPr id="21" name="直線コネクタ 20"/>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2" name="直線コネクタ 21"/>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直線コネクタ 22"/>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24" name="グループ化 23"/>
            <p:cNvGrpSpPr/>
            <p:nvPr/>
          </p:nvGrpSpPr>
          <p:grpSpPr>
            <a:xfrm>
              <a:off x="1647588" y="5603263"/>
              <a:ext cx="293948" cy="322310"/>
              <a:chOff x="1415441" y="4359058"/>
              <a:chExt cx="1102291" cy="776613"/>
            </a:xfrm>
          </p:grpSpPr>
          <p:sp>
            <p:nvSpPr>
              <p:cNvPr id="34" name="二等辺三角形 33"/>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5" name="台形 34"/>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25" name="グループ化 24"/>
            <p:cNvGrpSpPr/>
            <p:nvPr/>
          </p:nvGrpSpPr>
          <p:grpSpPr>
            <a:xfrm>
              <a:off x="1050142" y="4719138"/>
              <a:ext cx="718955" cy="464171"/>
              <a:chOff x="1415441" y="4359058"/>
              <a:chExt cx="1102291" cy="776613"/>
            </a:xfrm>
          </p:grpSpPr>
          <p:sp>
            <p:nvSpPr>
              <p:cNvPr id="32" name="二等辺三角形 31"/>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3" name="台形 32"/>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26" name="グループ化 25"/>
            <p:cNvGrpSpPr/>
            <p:nvPr/>
          </p:nvGrpSpPr>
          <p:grpSpPr>
            <a:xfrm>
              <a:off x="1281679" y="5607581"/>
              <a:ext cx="293948" cy="322310"/>
              <a:chOff x="1415441" y="4359058"/>
              <a:chExt cx="1102291" cy="776613"/>
            </a:xfrm>
          </p:grpSpPr>
          <p:sp>
            <p:nvSpPr>
              <p:cNvPr id="30" name="二等辺三角形 29"/>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31" name="台形 30"/>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27" name="グループ化 26"/>
            <p:cNvGrpSpPr/>
            <p:nvPr/>
          </p:nvGrpSpPr>
          <p:grpSpPr>
            <a:xfrm>
              <a:off x="911946" y="5603263"/>
              <a:ext cx="293948" cy="322310"/>
              <a:chOff x="1415441" y="4359058"/>
              <a:chExt cx="1102291" cy="776613"/>
            </a:xfrm>
          </p:grpSpPr>
          <p:sp>
            <p:nvSpPr>
              <p:cNvPr id="28" name="二等辺三角形 27"/>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29" name="台形 28"/>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pic>
        <p:nvPicPr>
          <p:cNvPr id="39" name="図 38"/>
          <p:cNvPicPr>
            <a:picLocks noChangeAspect="1"/>
          </p:cNvPicPr>
          <p:nvPr/>
        </p:nvPicPr>
        <p:blipFill>
          <a:blip r:embed="rId2"/>
          <a:stretch>
            <a:fillRect/>
          </a:stretch>
        </p:blipFill>
        <p:spPr>
          <a:xfrm>
            <a:off x="5973970" y="1203314"/>
            <a:ext cx="541868" cy="354493"/>
          </a:xfrm>
          <a:prstGeom prst="rect">
            <a:avLst/>
          </a:prstGeom>
        </p:spPr>
      </p:pic>
      <p:pic>
        <p:nvPicPr>
          <p:cNvPr id="1026" name="Picture 2" descr="http://intra.ndl.go.jp/download/attachments/38535257/mark_type_eng_TB_ms.png?version=1&amp;modificationDate=1413779768764&amp;api=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13" y="4099898"/>
            <a:ext cx="2857500" cy="466726"/>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p:cNvSpPr/>
          <p:nvPr/>
        </p:nvSpPr>
        <p:spPr>
          <a:xfrm>
            <a:off x="2865897" y="3969919"/>
            <a:ext cx="5959948" cy="62679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8330900" y="5110204"/>
            <a:ext cx="1049209" cy="1243790"/>
            <a:chOff x="911946" y="4719138"/>
            <a:chExt cx="1029590" cy="1210753"/>
          </a:xfrm>
        </p:grpSpPr>
        <p:cxnSp>
          <p:nvCxnSpPr>
            <p:cNvPr id="46" name="直線コネクタ 45"/>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47" name="直線コネクタ 46"/>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48" name="直線コネクタ 47"/>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49" name="グループ化 48"/>
            <p:cNvGrpSpPr/>
            <p:nvPr/>
          </p:nvGrpSpPr>
          <p:grpSpPr>
            <a:xfrm>
              <a:off x="1647588" y="5603263"/>
              <a:ext cx="293948" cy="322310"/>
              <a:chOff x="1415441" y="4359058"/>
              <a:chExt cx="1102291" cy="776613"/>
            </a:xfrm>
          </p:grpSpPr>
          <p:sp>
            <p:nvSpPr>
              <p:cNvPr id="59" name="二等辺三角形 58"/>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60" name="台形 59"/>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50" name="グループ化 49"/>
            <p:cNvGrpSpPr/>
            <p:nvPr/>
          </p:nvGrpSpPr>
          <p:grpSpPr>
            <a:xfrm>
              <a:off x="1050142" y="4719138"/>
              <a:ext cx="718955" cy="464171"/>
              <a:chOff x="1415441" y="4359058"/>
              <a:chExt cx="1102291" cy="776613"/>
            </a:xfrm>
          </p:grpSpPr>
          <p:sp>
            <p:nvSpPr>
              <p:cNvPr id="57" name="二等辺三角形 5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8" name="台形 5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51" name="グループ化 50"/>
            <p:cNvGrpSpPr/>
            <p:nvPr/>
          </p:nvGrpSpPr>
          <p:grpSpPr>
            <a:xfrm>
              <a:off x="1281679" y="5607581"/>
              <a:ext cx="293948" cy="322310"/>
              <a:chOff x="1415441" y="4359058"/>
              <a:chExt cx="1102291" cy="776613"/>
            </a:xfrm>
          </p:grpSpPr>
          <p:sp>
            <p:nvSpPr>
              <p:cNvPr id="55" name="二等辺三角形 5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6" name="台形 5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52" name="グループ化 51"/>
            <p:cNvGrpSpPr/>
            <p:nvPr/>
          </p:nvGrpSpPr>
          <p:grpSpPr>
            <a:xfrm>
              <a:off x="911946" y="5603263"/>
              <a:ext cx="293948" cy="322310"/>
              <a:chOff x="1415441" y="4359058"/>
              <a:chExt cx="1102291" cy="776613"/>
            </a:xfrm>
          </p:grpSpPr>
          <p:sp>
            <p:nvSpPr>
              <p:cNvPr id="53" name="二等辺三角形 5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4" name="台形 5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62" name="テキスト ボックス 61"/>
          <p:cNvSpPr txBox="1"/>
          <p:nvPr/>
        </p:nvSpPr>
        <p:spPr>
          <a:xfrm>
            <a:off x="2341511" y="5493691"/>
            <a:ext cx="1425129"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公共図書館等</a:t>
            </a:r>
          </a:p>
        </p:txBody>
      </p:sp>
      <p:grpSp>
        <p:nvGrpSpPr>
          <p:cNvPr id="63" name="グループ化 62"/>
          <p:cNvGrpSpPr/>
          <p:nvPr/>
        </p:nvGrpSpPr>
        <p:grpSpPr>
          <a:xfrm>
            <a:off x="3602916" y="5146114"/>
            <a:ext cx="1049209" cy="1243790"/>
            <a:chOff x="911946" y="4719138"/>
            <a:chExt cx="1029590" cy="1210753"/>
          </a:xfrm>
        </p:grpSpPr>
        <p:cxnSp>
          <p:nvCxnSpPr>
            <p:cNvPr id="64" name="直線コネクタ 63"/>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65" name="直線コネクタ 64"/>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66" name="直線コネクタ 65"/>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67" name="グループ化 66"/>
            <p:cNvGrpSpPr/>
            <p:nvPr/>
          </p:nvGrpSpPr>
          <p:grpSpPr>
            <a:xfrm>
              <a:off x="1647588" y="5603263"/>
              <a:ext cx="293948" cy="322310"/>
              <a:chOff x="1415441" y="4359058"/>
              <a:chExt cx="1102291" cy="776613"/>
            </a:xfrm>
          </p:grpSpPr>
          <p:sp>
            <p:nvSpPr>
              <p:cNvPr id="77" name="二等辺三角形 7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8" name="台形 7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68" name="グループ化 67"/>
            <p:cNvGrpSpPr/>
            <p:nvPr/>
          </p:nvGrpSpPr>
          <p:grpSpPr>
            <a:xfrm>
              <a:off x="1050142" y="4719138"/>
              <a:ext cx="718955" cy="464171"/>
              <a:chOff x="1415441" y="4359058"/>
              <a:chExt cx="1102291" cy="776613"/>
            </a:xfrm>
          </p:grpSpPr>
          <p:sp>
            <p:nvSpPr>
              <p:cNvPr id="75" name="二等辺三角形 7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6" name="台形 7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69" name="グループ化 68"/>
            <p:cNvGrpSpPr/>
            <p:nvPr/>
          </p:nvGrpSpPr>
          <p:grpSpPr>
            <a:xfrm>
              <a:off x="1281679" y="5607581"/>
              <a:ext cx="293948" cy="322310"/>
              <a:chOff x="1415441" y="4359058"/>
              <a:chExt cx="1102291" cy="776613"/>
            </a:xfrm>
          </p:grpSpPr>
          <p:sp>
            <p:nvSpPr>
              <p:cNvPr id="73" name="二等辺三角形 7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4" name="台形 7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70" name="グループ化 69"/>
            <p:cNvGrpSpPr/>
            <p:nvPr/>
          </p:nvGrpSpPr>
          <p:grpSpPr>
            <a:xfrm>
              <a:off x="911946" y="5603263"/>
              <a:ext cx="293948" cy="322310"/>
              <a:chOff x="1415441" y="4359058"/>
              <a:chExt cx="1102291" cy="776613"/>
            </a:xfrm>
          </p:grpSpPr>
          <p:sp>
            <p:nvSpPr>
              <p:cNvPr id="71" name="二等辺三角形 7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2" name="台形 7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79" name="上下矢印 78"/>
          <p:cNvSpPr/>
          <p:nvPr/>
        </p:nvSpPr>
        <p:spPr>
          <a:xfrm flipH="1">
            <a:off x="3917607" y="4685517"/>
            <a:ext cx="318407" cy="4521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3409068" y="6428834"/>
            <a:ext cx="1428876" cy="307777"/>
          </a:xfrm>
          <a:prstGeom prst="rect">
            <a:avLst/>
          </a:prstGeom>
          <a:noFill/>
        </p:spPr>
        <p:txBody>
          <a:bodyPr wrap="square" rtlCol="0">
            <a:spAutoFit/>
          </a:bodyPr>
          <a:lstStyle/>
          <a:p>
            <a:pPr algn="ctr"/>
            <a:r>
              <a:rPr lang="ja-JP" altLang="en-US" sz="1400" dirty="0">
                <a:solidFill>
                  <a:prstClr val="black"/>
                </a:solidFill>
                <a:latin typeface="Meiryo UI" panose="020B0604030504040204" pitchFamily="50" charset="-128"/>
                <a:ea typeface="Meiryo UI" panose="020B0604030504040204" pitchFamily="50" charset="-128"/>
              </a:rPr>
              <a:t>大学図書館等</a:t>
            </a:r>
          </a:p>
        </p:txBody>
      </p:sp>
      <p:sp>
        <p:nvSpPr>
          <p:cNvPr id="81" name="テキスト ボックス 80"/>
          <p:cNvSpPr txBox="1"/>
          <p:nvPr/>
        </p:nvSpPr>
        <p:spPr>
          <a:xfrm>
            <a:off x="7267865" y="6418201"/>
            <a:ext cx="1033349"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公文書館</a:t>
            </a:r>
          </a:p>
        </p:txBody>
      </p:sp>
      <p:sp>
        <p:nvSpPr>
          <p:cNvPr id="82" name="テキスト ボックス 81"/>
          <p:cNvSpPr txBox="1"/>
          <p:nvPr/>
        </p:nvSpPr>
        <p:spPr>
          <a:xfrm>
            <a:off x="8251110" y="6422833"/>
            <a:ext cx="1634873"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美術館・博物館</a:t>
            </a:r>
          </a:p>
        </p:txBody>
      </p:sp>
      <p:grpSp>
        <p:nvGrpSpPr>
          <p:cNvPr id="83" name="グループ化 82"/>
          <p:cNvGrpSpPr/>
          <p:nvPr/>
        </p:nvGrpSpPr>
        <p:grpSpPr>
          <a:xfrm>
            <a:off x="4794678" y="5135482"/>
            <a:ext cx="1049209" cy="1243790"/>
            <a:chOff x="911946" y="4719138"/>
            <a:chExt cx="1029590" cy="1210753"/>
          </a:xfrm>
        </p:grpSpPr>
        <p:cxnSp>
          <p:nvCxnSpPr>
            <p:cNvPr id="84" name="直線コネクタ 83"/>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85" name="直線コネクタ 84"/>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86" name="直線コネクタ 85"/>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87" name="グループ化 86"/>
            <p:cNvGrpSpPr/>
            <p:nvPr/>
          </p:nvGrpSpPr>
          <p:grpSpPr>
            <a:xfrm>
              <a:off x="1647588" y="5603263"/>
              <a:ext cx="293948" cy="322310"/>
              <a:chOff x="1415441" y="4359058"/>
              <a:chExt cx="1102291" cy="776613"/>
            </a:xfrm>
          </p:grpSpPr>
          <p:sp>
            <p:nvSpPr>
              <p:cNvPr id="97" name="二等辺三角形 96"/>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8" name="台形 97"/>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88" name="グループ化 87"/>
            <p:cNvGrpSpPr/>
            <p:nvPr/>
          </p:nvGrpSpPr>
          <p:grpSpPr>
            <a:xfrm>
              <a:off x="1050142" y="4719138"/>
              <a:ext cx="718955" cy="464171"/>
              <a:chOff x="1415441" y="4359058"/>
              <a:chExt cx="1102291" cy="776613"/>
            </a:xfrm>
          </p:grpSpPr>
          <p:sp>
            <p:nvSpPr>
              <p:cNvPr id="95" name="二等辺三角形 9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6" name="台形 9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89" name="グループ化 88"/>
            <p:cNvGrpSpPr/>
            <p:nvPr/>
          </p:nvGrpSpPr>
          <p:grpSpPr>
            <a:xfrm>
              <a:off x="1281679" y="5607581"/>
              <a:ext cx="293948" cy="322310"/>
              <a:chOff x="1415441" y="4359058"/>
              <a:chExt cx="1102291" cy="776613"/>
            </a:xfrm>
          </p:grpSpPr>
          <p:sp>
            <p:nvSpPr>
              <p:cNvPr id="93" name="二等辺三角形 9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4" name="台形 9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90" name="グループ化 89"/>
            <p:cNvGrpSpPr/>
            <p:nvPr/>
          </p:nvGrpSpPr>
          <p:grpSpPr>
            <a:xfrm>
              <a:off x="911946" y="5603263"/>
              <a:ext cx="293948" cy="322310"/>
              <a:chOff x="1415441" y="4359058"/>
              <a:chExt cx="1102291" cy="776613"/>
            </a:xfrm>
          </p:grpSpPr>
          <p:sp>
            <p:nvSpPr>
              <p:cNvPr id="91" name="二等辺三角形 9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92" name="台形 9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99" name="上下矢印 98"/>
          <p:cNvSpPr/>
          <p:nvPr/>
        </p:nvSpPr>
        <p:spPr>
          <a:xfrm flipH="1">
            <a:off x="5134957" y="4685517"/>
            <a:ext cx="318407" cy="4521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00" name="テキスト ボックス 99"/>
          <p:cNvSpPr txBox="1"/>
          <p:nvPr/>
        </p:nvSpPr>
        <p:spPr>
          <a:xfrm>
            <a:off x="4560336" y="6426168"/>
            <a:ext cx="1535664" cy="307777"/>
          </a:xfrm>
          <a:prstGeom prst="rect">
            <a:avLst/>
          </a:prstGeom>
          <a:noFill/>
        </p:spPr>
        <p:txBody>
          <a:bodyPr wrap="square" rtlCol="0">
            <a:spAutoFit/>
          </a:bodyPr>
          <a:lstStyle/>
          <a:p>
            <a:pPr algn="ctr"/>
            <a:r>
              <a:rPr lang="ja-JP" altLang="en-US" sz="1400" dirty="0">
                <a:solidFill>
                  <a:prstClr val="black"/>
                </a:solidFill>
                <a:latin typeface="Meiryo UI" panose="020B0604030504040204" pitchFamily="50" charset="-128"/>
                <a:ea typeface="Meiryo UI" panose="020B0604030504040204" pitchFamily="50" charset="-128"/>
              </a:rPr>
              <a:t>学協会・企業等</a:t>
            </a:r>
          </a:p>
        </p:txBody>
      </p:sp>
      <p:grpSp>
        <p:nvGrpSpPr>
          <p:cNvPr id="101" name="グループ化 100"/>
          <p:cNvGrpSpPr/>
          <p:nvPr/>
        </p:nvGrpSpPr>
        <p:grpSpPr>
          <a:xfrm>
            <a:off x="5936092" y="5135482"/>
            <a:ext cx="1049209" cy="1243790"/>
            <a:chOff x="911946" y="4719138"/>
            <a:chExt cx="1029590" cy="1210753"/>
          </a:xfrm>
        </p:grpSpPr>
        <p:cxnSp>
          <p:nvCxnSpPr>
            <p:cNvPr id="102" name="直線コネクタ 101"/>
            <p:cNvCxnSpPr/>
            <p:nvPr/>
          </p:nvCxnSpPr>
          <p:spPr>
            <a:xfrm flipH="1">
              <a:off x="1050142" y="5196563"/>
              <a:ext cx="225469" cy="388306"/>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03" name="直線コネクタ 102"/>
            <p:cNvCxnSpPr/>
            <p:nvPr/>
          </p:nvCxnSpPr>
          <p:spPr>
            <a:xfrm flipH="1">
              <a:off x="1422803" y="5196563"/>
              <a:ext cx="5164" cy="406700"/>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04" name="直線コネクタ 103"/>
            <p:cNvCxnSpPr/>
            <p:nvPr/>
          </p:nvCxnSpPr>
          <p:spPr>
            <a:xfrm>
              <a:off x="1600211" y="5209089"/>
              <a:ext cx="188359" cy="384359"/>
            </a:xfrm>
            <a:prstGeom prst="line">
              <a:avLst/>
            </a:prstGeom>
            <a:ln w="381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nvGrpSpPr>
            <p:cNvPr id="105" name="グループ化 104"/>
            <p:cNvGrpSpPr/>
            <p:nvPr/>
          </p:nvGrpSpPr>
          <p:grpSpPr>
            <a:xfrm>
              <a:off x="1647588" y="5603263"/>
              <a:ext cx="293948" cy="322310"/>
              <a:chOff x="1415441" y="4359058"/>
              <a:chExt cx="1102291" cy="776613"/>
            </a:xfrm>
          </p:grpSpPr>
          <p:sp>
            <p:nvSpPr>
              <p:cNvPr id="115" name="二等辺三角形 114"/>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6" name="台形 115"/>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106" name="グループ化 105"/>
            <p:cNvGrpSpPr/>
            <p:nvPr/>
          </p:nvGrpSpPr>
          <p:grpSpPr>
            <a:xfrm>
              <a:off x="1050142" y="4719138"/>
              <a:ext cx="718955" cy="464171"/>
              <a:chOff x="1415441" y="4359058"/>
              <a:chExt cx="1102291" cy="776613"/>
            </a:xfrm>
          </p:grpSpPr>
          <p:sp>
            <p:nvSpPr>
              <p:cNvPr id="113" name="二等辺三角形 112"/>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4" name="台形 113"/>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107" name="グループ化 106"/>
            <p:cNvGrpSpPr/>
            <p:nvPr/>
          </p:nvGrpSpPr>
          <p:grpSpPr>
            <a:xfrm>
              <a:off x="1281679" y="5607581"/>
              <a:ext cx="293948" cy="322310"/>
              <a:chOff x="1415441" y="4359058"/>
              <a:chExt cx="1102291" cy="776613"/>
            </a:xfrm>
          </p:grpSpPr>
          <p:sp>
            <p:nvSpPr>
              <p:cNvPr id="111" name="二等辺三角形 110"/>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2" name="台形 111"/>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nvGrpSpPr>
            <p:cNvPr id="108" name="グループ化 107"/>
            <p:cNvGrpSpPr/>
            <p:nvPr/>
          </p:nvGrpSpPr>
          <p:grpSpPr>
            <a:xfrm>
              <a:off x="911946" y="5603263"/>
              <a:ext cx="293948" cy="322310"/>
              <a:chOff x="1415441" y="4359058"/>
              <a:chExt cx="1102291" cy="776613"/>
            </a:xfrm>
          </p:grpSpPr>
          <p:sp>
            <p:nvSpPr>
              <p:cNvPr id="109" name="二等辺三角形 108"/>
              <p:cNvSpPr/>
              <p:nvPr/>
            </p:nvSpPr>
            <p:spPr>
              <a:xfrm>
                <a:off x="1415441" y="4359058"/>
                <a:ext cx="1102291" cy="3883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10" name="台形 109"/>
              <p:cNvSpPr/>
              <p:nvPr/>
            </p:nvSpPr>
            <p:spPr>
              <a:xfrm>
                <a:off x="1465545" y="4747364"/>
                <a:ext cx="1002082" cy="3883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grpSp>
      </p:grpSp>
      <p:sp>
        <p:nvSpPr>
          <p:cNvPr id="118" name="テキスト ボックス 117"/>
          <p:cNvSpPr txBox="1"/>
          <p:nvPr/>
        </p:nvSpPr>
        <p:spPr>
          <a:xfrm>
            <a:off x="5942112" y="6418202"/>
            <a:ext cx="1311915" cy="307777"/>
          </a:xfrm>
          <a:prstGeom prst="rect">
            <a:avLst/>
          </a:prstGeom>
          <a:noFill/>
        </p:spPr>
        <p:txBody>
          <a:bodyPr wrap="square" rtlCol="0">
            <a:spAutoFit/>
          </a:bodyPr>
          <a:lstStyle/>
          <a:p>
            <a:pPr algn="ctr"/>
            <a:r>
              <a:rPr lang="ja-JP" altLang="en-US" sz="1400" dirty="0">
                <a:solidFill>
                  <a:prstClr val="black"/>
                </a:solidFill>
                <a:latin typeface="Meiryo UI" panose="020B0604030504040204" pitchFamily="50" charset="-128"/>
                <a:ea typeface="Meiryo UI" panose="020B0604030504040204" pitchFamily="50" charset="-128"/>
              </a:rPr>
              <a:t>国・自治体等</a:t>
            </a:r>
          </a:p>
        </p:txBody>
      </p:sp>
      <p:sp>
        <p:nvSpPr>
          <p:cNvPr id="119" name="テキスト ボックス 118"/>
          <p:cNvSpPr txBox="1"/>
          <p:nvPr/>
        </p:nvSpPr>
        <p:spPr>
          <a:xfrm>
            <a:off x="3865024" y="5286989"/>
            <a:ext cx="536554" cy="830997"/>
          </a:xfrm>
          <a:prstGeom prst="rect">
            <a:avLst/>
          </a:prstGeom>
          <a:noFill/>
        </p:spPr>
        <p:txBody>
          <a:bodyPr wrap="squar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ＮＩＩ</a:t>
            </a:r>
          </a:p>
        </p:txBody>
      </p:sp>
      <p:sp>
        <p:nvSpPr>
          <p:cNvPr id="120" name="テキスト ボックス 119"/>
          <p:cNvSpPr txBox="1"/>
          <p:nvPr/>
        </p:nvSpPr>
        <p:spPr>
          <a:xfrm>
            <a:off x="5021939" y="5303167"/>
            <a:ext cx="610689" cy="584775"/>
          </a:xfrm>
          <a:prstGeom prst="rect">
            <a:avLst/>
          </a:prstGeom>
          <a:noFill/>
        </p:spPr>
        <p:txBody>
          <a:bodyPr wrap="squar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ＪＳＴ</a:t>
            </a:r>
          </a:p>
        </p:txBody>
      </p:sp>
      <p:sp>
        <p:nvSpPr>
          <p:cNvPr id="121" name="上下矢印 120"/>
          <p:cNvSpPr/>
          <p:nvPr/>
        </p:nvSpPr>
        <p:spPr>
          <a:xfrm flipH="1">
            <a:off x="6262766" y="4675685"/>
            <a:ext cx="318407" cy="4521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22" name="上下矢印 121"/>
          <p:cNvSpPr/>
          <p:nvPr/>
        </p:nvSpPr>
        <p:spPr>
          <a:xfrm flipH="1">
            <a:off x="7480116" y="4663819"/>
            <a:ext cx="318407" cy="4521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23" name="上下矢印 122"/>
          <p:cNvSpPr/>
          <p:nvPr/>
        </p:nvSpPr>
        <p:spPr>
          <a:xfrm rot="20421483" flipH="1">
            <a:off x="8586611" y="4679896"/>
            <a:ext cx="318407" cy="4521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24" name="テキスト ボックス 123"/>
          <p:cNvSpPr txBox="1"/>
          <p:nvPr/>
        </p:nvSpPr>
        <p:spPr>
          <a:xfrm>
            <a:off x="6138898" y="5304529"/>
            <a:ext cx="610689" cy="338554"/>
          </a:xfrm>
          <a:prstGeom prst="rect">
            <a:avLst/>
          </a:prstGeom>
          <a:noFill/>
        </p:spPr>
        <p:txBody>
          <a:bodyPr wrap="squar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a:t>
            </a:r>
          </a:p>
        </p:txBody>
      </p:sp>
      <p:sp>
        <p:nvSpPr>
          <p:cNvPr id="125" name="テキスト ボックス 124"/>
          <p:cNvSpPr txBox="1"/>
          <p:nvPr/>
        </p:nvSpPr>
        <p:spPr>
          <a:xfrm>
            <a:off x="7365302" y="5294233"/>
            <a:ext cx="610689" cy="338554"/>
          </a:xfrm>
          <a:prstGeom prst="rect">
            <a:avLst/>
          </a:prstGeom>
          <a:noFill/>
        </p:spPr>
        <p:txBody>
          <a:bodyPr wrap="squar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a:t>
            </a:r>
          </a:p>
        </p:txBody>
      </p:sp>
      <p:sp>
        <p:nvSpPr>
          <p:cNvPr id="126" name="テキスト ボックス 125"/>
          <p:cNvSpPr txBox="1"/>
          <p:nvPr/>
        </p:nvSpPr>
        <p:spPr>
          <a:xfrm>
            <a:off x="8546146" y="5297454"/>
            <a:ext cx="610689" cy="338554"/>
          </a:xfrm>
          <a:prstGeom prst="rect">
            <a:avLst/>
          </a:prstGeom>
          <a:noFill/>
        </p:spPr>
        <p:txBody>
          <a:bodyPr wrap="squar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542212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222810" cy="6828155"/>
          </a:xfrm>
        </p:spPr>
        <p:txBody>
          <a:bodyPr vert="eaVert">
            <a:normAutofit/>
          </a:bodyPr>
          <a:lstStyle/>
          <a:p>
            <a:r>
              <a:rPr lang="ja-JP" altLang="en-US" sz="3600" dirty="0"/>
              <a:t>☆</a:t>
            </a:r>
            <a:r>
              <a:rPr kumimoji="1" lang="ja-JP" altLang="en-US" sz="3600" dirty="0" smtClean="0"/>
              <a:t>知識インフラ構築の構成要素</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37</a:t>
            </a:fld>
            <a:endParaRPr kumimoji="0" lang="en-US"/>
          </a:p>
        </p:txBody>
      </p:sp>
      <p:pic>
        <p:nvPicPr>
          <p:cNvPr id="6" name="図 5"/>
          <p:cNvPicPr>
            <a:picLocks noChangeAspect="1"/>
          </p:cNvPicPr>
          <p:nvPr/>
        </p:nvPicPr>
        <p:blipFill>
          <a:blip r:embed="rId3"/>
          <a:stretch>
            <a:fillRect/>
          </a:stretch>
        </p:blipFill>
        <p:spPr>
          <a:xfrm>
            <a:off x="1131570" y="29845"/>
            <a:ext cx="11060429" cy="6828155"/>
          </a:xfrm>
          <a:prstGeom prst="rect">
            <a:avLst/>
          </a:prstGeom>
        </p:spPr>
      </p:pic>
      <p:sp>
        <p:nvSpPr>
          <p:cNvPr id="7" name="正方形/長方形 6"/>
          <p:cNvSpPr/>
          <p:nvPr/>
        </p:nvSpPr>
        <p:spPr>
          <a:xfrm>
            <a:off x="1801930" y="6430900"/>
            <a:ext cx="648072"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hlinkClick r:id="rId4"/>
              </a:rPr>
              <a:t>PDF</a:t>
            </a:r>
            <a:endParaRPr lang="ja-JP" altLang="en-US" dirty="0"/>
          </a:p>
        </p:txBody>
      </p:sp>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0342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452" y="61915"/>
            <a:ext cx="1440180" cy="6796085"/>
          </a:xfrm>
        </p:spPr>
        <p:txBody>
          <a:bodyPr vert="eaVert">
            <a:noAutofit/>
          </a:bodyPr>
          <a:lstStyle/>
          <a:p>
            <a:r>
              <a:rPr lang="ja-JP" altLang="en-US" sz="4000" dirty="0"/>
              <a:t>☆文化財を含めたナショナルアーカイブ</a:t>
            </a:r>
            <a:r>
              <a:rPr lang="ja-JP" altLang="en-US" sz="4000" dirty="0" smtClean="0"/>
              <a:t>の構築</a:t>
            </a:r>
            <a:r>
              <a:rPr lang="ja-JP" altLang="en-US" sz="4000" dirty="0"/>
              <a:t>イメージ</a:t>
            </a:r>
          </a:p>
        </p:txBody>
      </p:sp>
      <p:sp>
        <p:nvSpPr>
          <p:cNvPr id="3" name="フッター プレースホルダー 2"/>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38</a:t>
            </a:fld>
            <a:endParaRPr kumimoji="0" 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1576" y="136526"/>
            <a:ext cx="6408847" cy="6721474"/>
          </a:xfrm>
          <a:prstGeom prst="rect">
            <a:avLst/>
          </a:prstGeom>
        </p:spPr>
      </p:pic>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3453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83733" y="0"/>
            <a:ext cx="11108267" cy="928670"/>
          </a:xfrm>
        </p:spPr>
        <p:txBody>
          <a:bodyPr>
            <a:noAutofit/>
          </a:bodyPr>
          <a:lstStyle/>
          <a:p>
            <a:r>
              <a:rPr lang="ja-JP" altLang="en-US" sz="3600" dirty="0"/>
              <a:t>☆</a:t>
            </a:r>
            <a:r>
              <a:rPr lang="ja-JP" altLang="en-US" sz="3600" dirty="0" smtClean="0"/>
              <a:t>文化</a:t>
            </a:r>
            <a:r>
              <a:rPr lang="ja-JP" altLang="en-US" sz="3600" dirty="0"/>
              <a:t>資産アーカイブ構築の一環で国が支援</a:t>
            </a:r>
            <a:r>
              <a:rPr lang="en-US" altLang="ja-JP" sz="3600" dirty="0"/>
              <a:t/>
            </a:r>
            <a:br>
              <a:rPr lang="en-US" altLang="ja-JP" sz="3600" dirty="0"/>
            </a:br>
            <a:r>
              <a:rPr lang="en-US" altLang="ja-JP" sz="3200" dirty="0"/>
              <a:t>【</a:t>
            </a:r>
            <a:r>
              <a:rPr lang="ja-JP" altLang="en-US" sz="3200" dirty="0"/>
              <a:t>知財計画</a:t>
            </a:r>
            <a:r>
              <a:rPr lang="en-US" altLang="ja-JP" sz="3200" dirty="0"/>
              <a:t>2015】</a:t>
            </a:r>
            <a:endParaRPr lang="ja-JP" altLang="en-US" sz="3200" dirty="0"/>
          </a:p>
        </p:txBody>
      </p:sp>
      <p:sp>
        <p:nvSpPr>
          <p:cNvPr id="6" name="コンテンツ プレースホルダー 5"/>
          <p:cNvSpPr>
            <a:spLocks noGrp="1"/>
          </p:cNvSpPr>
          <p:nvPr>
            <p:ph sz="half" idx="1"/>
          </p:nvPr>
        </p:nvSpPr>
        <p:spPr>
          <a:xfrm>
            <a:off x="1631504" y="980728"/>
            <a:ext cx="4388296" cy="5877272"/>
          </a:xfrm>
        </p:spPr>
        <p:txBody>
          <a:bodyPr>
            <a:noAutofit/>
          </a:bodyPr>
          <a:lstStyle/>
          <a:p>
            <a:r>
              <a:rPr lang="ja-JP" altLang="en-US" sz="1100" dirty="0"/>
              <a:t>地域中小企業の知財戦略強化と地方における産学・</a:t>
            </a:r>
            <a:r>
              <a:rPr lang="ja-JP" altLang="en-US" sz="1100" dirty="0" err="1"/>
              <a:t>産産</a:t>
            </a:r>
            <a:r>
              <a:rPr lang="ja-JP" altLang="en-US" sz="1100" dirty="0"/>
              <a:t>連携の促進</a:t>
            </a:r>
          </a:p>
          <a:p>
            <a:r>
              <a:rPr lang="ja-JP" altLang="en-US" sz="1100" dirty="0"/>
              <a:t>（統合ポータルの構築）</a:t>
            </a:r>
            <a:endParaRPr lang="en-US" altLang="ja-JP" sz="1100" dirty="0"/>
          </a:p>
          <a:p>
            <a:pPr lvl="1"/>
            <a:r>
              <a:rPr lang="ja-JP" altLang="en-US" sz="1100" dirty="0"/>
              <a:t>分散横断検索が可能な統合ポータルの構築（短期・中期）（国立国会図書館、文部科学省、総務省）</a:t>
            </a:r>
          </a:p>
          <a:p>
            <a:r>
              <a:rPr lang="ja-JP" altLang="en-US" sz="1100" dirty="0"/>
              <a:t>（分野ごとのアグリゲーターによる取組）</a:t>
            </a:r>
            <a:endParaRPr lang="en-US" altLang="ja-JP" sz="1100" dirty="0"/>
          </a:p>
          <a:p>
            <a:pPr lvl="1"/>
            <a:r>
              <a:rPr lang="ja-JP" altLang="en-US" sz="1100" dirty="0"/>
              <a:t>メタデータ形式の標準化などのアーカイブ構築の方針の策定、収蔵資料のデジタル化への協力、メタデータの集約化を行う。（短期・中期）（国立国会図書館、文部科学省、総務省）</a:t>
            </a:r>
          </a:p>
          <a:p>
            <a:r>
              <a:rPr lang="zh-TW" altLang="en-US" sz="1100" dirty="0"/>
              <a:t>（書籍分野）</a:t>
            </a:r>
            <a:endParaRPr lang="en-US" altLang="zh-TW" sz="1100" dirty="0"/>
          </a:p>
          <a:p>
            <a:pPr lvl="1"/>
            <a:r>
              <a:rPr lang="ja-JP" altLang="en-US" sz="1100" dirty="0"/>
              <a:t>公共・大学図書館等の所蔵資料のデジタル化を促進するため、アーカイブ構築の手順等についての研修等を行う。（短期）（国立国会図書館、文部科学省）</a:t>
            </a:r>
          </a:p>
          <a:p>
            <a:pPr lvl="1"/>
            <a:r>
              <a:rPr lang="ja-JP" altLang="en-US" sz="1100" dirty="0"/>
              <a:t>統合ポータルとの連携強化のため、公共・大学図書館等に対し、デジタル化した資料へのメタデータ付与や外部連携インターフェース（</a:t>
            </a:r>
            <a:r>
              <a:rPr lang="en-US" altLang="ja-JP" sz="1100" dirty="0"/>
              <a:t>API</a:t>
            </a:r>
            <a:r>
              <a:rPr lang="ja-JP" altLang="en-US" sz="1100" dirty="0"/>
              <a:t>）を付した形での公開を支援するため助言等を行うとともに、所蔵資料のデジタル化及びアーカイブ連携のための取組を促進するため、必要な情報の周知を図る。 （短期）（国立国会図書館、文部科学省）</a:t>
            </a:r>
          </a:p>
          <a:p>
            <a:r>
              <a:rPr lang="ja-JP" altLang="en-US" sz="1100" dirty="0"/>
              <a:t>（文化財分野）</a:t>
            </a:r>
            <a:endParaRPr lang="en-US" altLang="ja-JP" sz="1100" dirty="0"/>
          </a:p>
          <a:p>
            <a:pPr lvl="1"/>
            <a:r>
              <a:rPr lang="ja-JP" altLang="en-US" sz="1100" dirty="0"/>
              <a:t>全国の博物館・美術館等において文化財等のデジタルアーカイブ化とそのデータの利活用が促進されるよう、国におけるこれまでの取組を踏まえて、地方の博物館・美術館等に対して必要な情報の周知を図る。（短期）（文部科学省）</a:t>
            </a:r>
          </a:p>
        </p:txBody>
      </p:sp>
      <p:sp>
        <p:nvSpPr>
          <p:cNvPr id="2" name="コンテンツ プレースホルダー 1"/>
          <p:cNvSpPr>
            <a:spLocks noGrp="1"/>
          </p:cNvSpPr>
          <p:nvPr>
            <p:ph sz="half" idx="2"/>
          </p:nvPr>
        </p:nvSpPr>
        <p:spPr>
          <a:xfrm>
            <a:off x="5879976" y="980728"/>
            <a:ext cx="4680520" cy="5877272"/>
          </a:xfrm>
        </p:spPr>
        <p:txBody>
          <a:bodyPr>
            <a:noAutofit/>
          </a:bodyPr>
          <a:lstStyle/>
          <a:p>
            <a:r>
              <a:rPr lang="ja-JP" altLang="en-US" sz="1100" dirty="0"/>
              <a:t>知財人財の戦略的な育成・活用</a:t>
            </a:r>
            <a:endParaRPr lang="en-US" altLang="ja-JP" sz="1100" dirty="0"/>
          </a:p>
          <a:p>
            <a:pPr lvl="1"/>
            <a:r>
              <a:rPr lang="ja-JP" altLang="en-US" sz="1100" dirty="0"/>
              <a:t>アーカイブ利活用促進に関連して、専門家の不足を解消するといった観点から、教育機関での組織的な育成や司書・学芸員等現職人財への研修等、アーカイブ専門人財の育成が重要</a:t>
            </a:r>
            <a:endParaRPr lang="en-US" altLang="ja-JP" sz="1100" dirty="0"/>
          </a:p>
          <a:p>
            <a:r>
              <a:rPr lang="ja-JP" altLang="en-US" sz="1100" dirty="0"/>
              <a:t>（標準化に係る国際交渉を担う人財等の育成）</a:t>
            </a:r>
          </a:p>
          <a:p>
            <a:pPr lvl="1"/>
            <a:r>
              <a:rPr lang="ja-JP" altLang="en-US" sz="1100" dirty="0"/>
              <a:t>国際標準化機関（</a:t>
            </a:r>
            <a:r>
              <a:rPr lang="en-US" altLang="ja-JP" sz="1100" dirty="0"/>
              <a:t>ISO/IEC</a:t>
            </a:r>
            <a:r>
              <a:rPr lang="ja-JP" altLang="en-US" sz="1100" dirty="0"/>
              <a:t>）における専門委員会等の国際会議で国際幹事や議長を担える人財や、国際標準化実務の遂行能力に加え、グローバルに通用する交渉力及びマネジメント力を備えた人財を育成するため、若手標準化人財の研修制度の拡充を検討する。</a:t>
            </a:r>
            <a:endParaRPr lang="en-US" altLang="ja-JP" sz="1100" dirty="0"/>
          </a:p>
          <a:p>
            <a:pPr lvl="1"/>
            <a:r>
              <a:rPr lang="ja-JP" altLang="en-US" sz="1100" dirty="0"/>
              <a:t>また、標準化をビジネスツールとして戦略的に活用することができる人財を育成するため、管理職、営業職等を対象とした人財育成プログラムを実施するとともに、大学における標準化講座の導入を促進する。（短期・中期）（経済産業省）</a:t>
            </a:r>
          </a:p>
          <a:p>
            <a:r>
              <a:rPr lang="ja-JP" altLang="en-US" sz="1100" dirty="0"/>
              <a:t>（アーカイブ関連人財の育成）</a:t>
            </a:r>
          </a:p>
          <a:p>
            <a:pPr lvl="1"/>
            <a:r>
              <a:rPr lang="ja-JP" altLang="en-US" sz="1100" dirty="0"/>
              <a:t>これまでのアーカイブの構築を通じて得られたノウハウや成果を活用しつつ、アーカイブの構築をけん引する人財や利活用をサポートする人財の育成を支援するため、美術館・博物館、大学・研究機関、民間施設の関係者に対し、アーカイブの必要性やアーカイブ人財の重要性の認識を広めるためのシンポジウム開催等の取組を実施する。（短期・中期）（国立国会図書館、文部科学省、総務省）</a:t>
            </a:r>
            <a:endParaRPr lang="en-US" altLang="ja-JP" sz="1100" dirty="0"/>
          </a:p>
          <a:p>
            <a:r>
              <a:rPr lang="ja-JP" altLang="en-US" sz="1100" dirty="0"/>
              <a:t>（利用に係る著作権者の意思表示）</a:t>
            </a:r>
            <a:endParaRPr lang="en-US" altLang="ja-JP" sz="1100" dirty="0"/>
          </a:p>
          <a:p>
            <a:pPr lvl="1"/>
            <a:r>
              <a:rPr lang="ja-JP" altLang="en-US" sz="1100" dirty="0"/>
              <a:t>利用目的に応じたポータルサイトの構築を容易にするため、関係省庁等連絡会等における統合ポータルに掲載されているメタデータのオープン化に向けた課題の検討や統合ポータルからデータセットを抽出する機能の普及等の環境整備を進める。（短期・中期）（国立国会図書館、内閣官房、関係府省）</a:t>
            </a:r>
          </a:p>
        </p:txBody>
      </p:sp>
      <p:sp>
        <p:nvSpPr>
          <p:cNvPr id="3" name="フッター プレースホルダー 2"/>
          <p:cNvSpPr>
            <a:spLocks noGrp="1"/>
          </p:cNvSpPr>
          <p:nvPr>
            <p:ph type="ftr" sz="quarter" idx="11"/>
          </p:nvPr>
        </p:nvSpPr>
        <p:spPr/>
        <p:txBody>
          <a:bodyPr/>
          <a:lstStyle/>
          <a:p>
            <a:pP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3C3BFEE1-B11D-4F33-BE4E-1752C7FA7201}" type="slidenum">
              <a:rPr lang="ja-JP" altLang="en-US" smtClean="0"/>
              <a:pPr>
                <a:defRPr/>
              </a:pPr>
              <a:t>39</a:t>
            </a:fld>
            <a:endParaRPr lang="ja-JP" altLang="en-US" dirty="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99" y="980728"/>
            <a:ext cx="11915775" cy="5616624"/>
          </a:xfrm>
          <a:prstGeom prst="rect">
            <a:avLst/>
          </a:prstGeom>
        </p:spPr>
      </p:pic>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117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4674"/>
          </a:xfrm>
        </p:spPr>
        <p:txBody>
          <a:bodyPr>
            <a:normAutofit/>
          </a:bodyPr>
          <a:lstStyle/>
          <a:p>
            <a:r>
              <a:rPr lang="ja-JP" altLang="en-US" sz="3600" dirty="0"/>
              <a:t>デジタル化コンテンツの活用メリット</a:t>
            </a:r>
          </a:p>
        </p:txBody>
      </p:sp>
      <p:sp>
        <p:nvSpPr>
          <p:cNvPr id="3" name="コンテンツ プレースホルダー 2"/>
          <p:cNvSpPr>
            <a:spLocks noGrp="1"/>
          </p:cNvSpPr>
          <p:nvPr>
            <p:ph sz="half" idx="1"/>
          </p:nvPr>
        </p:nvSpPr>
        <p:spPr>
          <a:xfrm>
            <a:off x="205483" y="1052736"/>
            <a:ext cx="5814317" cy="5805264"/>
          </a:xfrm>
        </p:spPr>
        <p:txBody>
          <a:bodyPr>
            <a:normAutofit fontScale="85000" lnSpcReduction="10000"/>
          </a:bodyPr>
          <a:lstStyle/>
          <a:p>
            <a:r>
              <a:rPr lang="ja-JP" altLang="en-US" dirty="0" smtClean="0"/>
              <a:t>電子書籍のメモ、データベース化</a:t>
            </a:r>
            <a:endParaRPr lang="en-US" altLang="ja-JP" dirty="0" smtClean="0"/>
          </a:p>
          <a:p>
            <a:pPr lvl="1"/>
            <a:r>
              <a:rPr lang="en-US" altLang="ja-JP" dirty="0" smtClean="0"/>
              <a:t>SNS</a:t>
            </a:r>
            <a:r>
              <a:rPr lang="ja-JP" altLang="en-US" dirty="0" err="1" smtClean="0"/>
              <a:t>での</a:t>
            </a:r>
            <a:r>
              <a:rPr lang="ja-JP" altLang="en-US" dirty="0" smtClean="0"/>
              <a:t>連携、ソーシャルタギング</a:t>
            </a:r>
            <a:endParaRPr lang="en-US" altLang="ja-JP" dirty="0" smtClean="0"/>
          </a:p>
          <a:p>
            <a:pPr lvl="2"/>
            <a:r>
              <a:rPr lang="ja-JP" altLang="en-US" dirty="0"/>
              <a:t>専門家</a:t>
            </a:r>
            <a:r>
              <a:rPr lang="ja-JP" altLang="en-US" dirty="0" smtClean="0"/>
              <a:t>に限らず、一般の人の知見を集合知識化</a:t>
            </a:r>
            <a:endParaRPr lang="en-US" altLang="ja-JP" dirty="0" smtClean="0"/>
          </a:p>
          <a:p>
            <a:r>
              <a:rPr lang="ja-JP" altLang="en-US" dirty="0" smtClean="0"/>
              <a:t>著者とのコミュニケーション</a:t>
            </a:r>
            <a:endParaRPr lang="en-US" altLang="ja-JP" dirty="0" smtClean="0"/>
          </a:p>
          <a:p>
            <a:pPr lvl="1"/>
            <a:r>
              <a:rPr lang="ja-JP" altLang="en-US" dirty="0" smtClean="0"/>
              <a:t>人</a:t>
            </a:r>
            <a:r>
              <a:rPr lang="ja-JP" altLang="en-US" dirty="0"/>
              <a:t>と情報、情報と情報、情報を通じて人と人</a:t>
            </a:r>
            <a:r>
              <a:rPr lang="ja-JP" altLang="en-US" dirty="0" smtClean="0"/>
              <a:t>が関連付け</a:t>
            </a:r>
            <a:endParaRPr lang="en-US" altLang="ja-JP" dirty="0" smtClean="0"/>
          </a:p>
          <a:p>
            <a:pPr lvl="2"/>
            <a:r>
              <a:rPr lang="en-US" altLang="ja-JP" dirty="0" smtClean="0"/>
              <a:t>FOAF</a:t>
            </a:r>
            <a:r>
              <a:rPr lang="ja-JP" altLang="en-US" dirty="0" smtClean="0"/>
              <a:t>は、単に</a:t>
            </a:r>
            <a:r>
              <a:rPr lang="ja-JP" altLang="en-US" dirty="0" err="1" smtClean="0"/>
              <a:t>友達の友達の</a:t>
            </a:r>
            <a:r>
              <a:rPr lang="ja-JP" altLang="en-US" dirty="0" smtClean="0"/>
              <a:t>輪ではない</a:t>
            </a:r>
            <a:endParaRPr lang="en-US" altLang="ja-JP" dirty="0"/>
          </a:p>
          <a:p>
            <a:r>
              <a:rPr lang="ja-JP" altLang="en-US" dirty="0" smtClean="0"/>
              <a:t>情報源は、紙の本だけでない</a:t>
            </a:r>
            <a:endParaRPr lang="en-US" altLang="ja-JP" dirty="0" smtClean="0"/>
          </a:p>
          <a:p>
            <a:pPr lvl="1"/>
            <a:r>
              <a:rPr lang="en-US" altLang="ja-JP" dirty="0" smtClean="0"/>
              <a:t>TV</a:t>
            </a:r>
            <a:r>
              <a:rPr lang="ja-JP" altLang="en-US" dirty="0" smtClean="0"/>
              <a:t>で大衆娯楽を鑑賞していても、ドキュメンタリーを見ていても、放送大学を見ていても</a:t>
            </a:r>
            <a:endParaRPr lang="en-US" altLang="ja-JP" dirty="0" smtClean="0"/>
          </a:p>
          <a:p>
            <a:pPr lvl="1"/>
            <a:r>
              <a:rPr lang="ja-JP" altLang="en-US" dirty="0" smtClean="0"/>
              <a:t>趣味の中からも</a:t>
            </a:r>
            <a:endParaRPr lang="en-US" altLang="ja-JP" dirty="0" smtClean="0"/>
          </a:p>
          <a:p>
            <a:pPr lvl="1"/>
            <a:r>
              <a:rPr lang="ja-JP" altLang="en-US" dirty="0" smtClean="0"/>
              <a:t>まったりと、珈琲を飲みながら、</a:t>
            </a:r>
            <a:r>
              <a:rPr lang="en-US" altLang="ja-JP" dirty="0" smtClean="0"/>
              <a:t>TV</a:t>
            </a:r>
            <a:r>
              <a:rPr lang="ja-JP" altLang="en-US" dirty="0" smtClean="0"/>
              <a:t>を見ていても</a:t>
            </a:r>
            <a:endParaRPr lang="en-US" altLang="ja-JP" dirty="0" smtClean="0"/>
          </a:p>
          <a:p>
            <a:r>
              <a:rPr lang="ja-JP" altLang="en-US" dirty="0" smtClean="0"/>
              <a:t>人工知能</a:t>
            </a:r>
            <a:endParaRPr lang="en-US" altLang="ja-JP" dirty="0" smtClean="0"/>
          </a:p>
          <a:p>
            <a:pPr lvl="1"/>
            <a:r>
              <a:rPr lang="ja-JP" altLang="en-US" dirty="0" smtClean="0"/>
              <a:t>情報が思考により、様々な知見、知識となっていく</a:t>
            </a:r>
            <a:endParaRPr lang="en-US" altLang="ja-JP" dirty="0" smtClean="0"/>
          </a:p>
          <a:p>
            <a:pPr lvl="1"/>
            <a:r>
              <a:rPr lang="ja-JP" altLang="en-US" dirty="0" smtClean="0"/>
              <a:t>大量のファクトデータによるシミュレーションだけでなく、個人の思考ルールも機械化されて、自分の頭脳に近くなる</a:t>
            </a:r>
            <a:endParaRPr lang="en-US" altLang="ja-JP" dirty="0" smtClean="0"/>
          </a:p>
          <a:p>
            <a:pPr lvl="1"/>
            <a:r>
              <a:rPr lang="ja-JP" altLang="en-US" dirty="0" smtClean="0"/>
              <a:t>同じ情報を使っても、人によって知見は異なる</a:t>
            </a:r>
            <a:endParaRPr lang="en-US" altLang="ja-JP" dirty="0" smtClean="0"/>
          </a:p>
          <a:p>
            <a:endParaRPr lang="ja-JP" altLang="ja-JP" dirty="0"/>
          </a:p>
        </p:txBody>
      </p:sp>
      <p:sp>
        <p:nvSpPr>
          <p:cNvPr id="4" name="コンテンツ プレースホルダー 3"/>
          <p:cNvSpPr>
            <a:spLocks noGrp="1"/>
          </p:cNvSpPr>
          <p:nvPr>
            <p:ph sz="half" idx="2"/>
          </p:nvPr>
        </p:nvSpPr>
        <p:spPr>
          <a:xfrm>
            <a:off x="6172200" y="1052737"/>
            <a:ext cx="5612258" cy="5668739"/>
          </a:xfrm>
        </p:spPr>
        <p:txBody>
          <a:bodyPr>
            <a:normAutofit fontScale="85000" lnSpcReduction="10000"/>
          </a:bodyPr>
          <a:lstStyle/>
          <a:p>
            <a:r>
              <a:rPr kumimoji="1" lang="ja-JP" altLang="en-US" dirty="0" smtClean="0"/>
              <a:t>アーカイブは、知識の外部記憶</a:t>
            </a:r>
            <a:endParaRPr kumimoji="1" lang="en-US" altLang="ja-JP" dirty="0" smtClean="0"/>
          </a:p>
          <a:p>
            <a:pPr lvl="1"/>
            <a:endParaRPr kumimoji="1" lang="en-US" altLang="ja-JP" dirty="0" smtClean="0"/>
          </a:p>
          <a:p>
            <a:r>
              <a:rPr kumimoji="1" lang="ja-JP" altLang="en-US" dirty="0" smtClean="0"/>
              <a:t>効率化は、目的を達成する前の機械的に可能な時間</a:t>
            </a:r>
            <a:endParaRPr kumimoji="1" lang="en-US" altLang="ja-JP" dirty="0" smtClean="0"/>
          </a:p>
          <a:p>
            <a:pPr lvl="1"/>
            <a:r>
              <a:rPr lang="ja-JP" altLang="en-US" dirty="0" smtClean="0"/>
              <a:t>趣味で手作りする時間は大切</a:t>
            </a:r>
            <a:endParaRPr lang="en-US" altLang="ja-JP" dirty="0" smtClean="0"/>
          </a:p>
          <a:p>
            <a:pPr lvl="2"/>
            <a:r>
              <a:rPr lang="ja-JP" altLang="en-US" dirty="0"/>
              <a:t>趣味</a:t>
            </a:r>
            <a:r>
              <a:rPr lang="ja-JP" altLang="en-US" dirty="0" smtClean="0"/>
              <a:t>で、意識的に時間をかけていることは、重要</a:t>
            </a:r>
            <a:endParaRPr lang="en-US" altLang="ja-JP" dirty="0" smtClean="0"/>
          </a:p>
          <a:p>
            <a:pPr lvl="2"/>
            <a:r>
              <a:rPr lang="ja-JP" altLang="en-US" dirty="0" smtClean="0"/>
              <a:t>しかし、もっと効率的にできることを知らないで、時間をかけていることは見直せ</a:t>
            </a:r>
            <a:r>
              <a:rPr lang="ja-JP" altLang="en-US" dirty="0"/>
              <a:t>る</a:t>
            </a:r>
            <a:endParaRPr lang="en-US" altLang="ja-JP" dirty="0"/>
          </a:p>
          <a:p>
            <a:pPr lvl="1"/>
            <a:r>
              <a:rPr kumimoji="1" lang="ja-JP" altLang="en-US" dirty="0" smtClean="0"/>
              <a:t>情報を探す時間を、創造する時間に</a:t>
            </a:r>
            <a:endParaRPr kumimoji="1" lang="en-US" altLang="ja-JP" dirty="0" smtClean="0"/>
          </a:p>
          <a:p>
            <a:r>
              <a:rPr lang="ja-JP" altLang="en-US" dirty="0" smtClean="0"/>
              <a:t>新しいアイデアとイノベーションを見つけ出すための挑戦</a:t>
            </a:r>
            <a:endParaRPr lang="en-US" altLang="ja-JP" dirty="0" smtClean="0"/>
          </a:p>
          <a:p>
            <a:pPr lvl="1"/>
            <a:r>
              <a:rPr kumimoji="1" lang="ja-JP" altLang="en-US" dirty="0" smtClean="0"/>
              <a:t>「あらゆる図書館の</a:t>
            </a:r>
            <a:r>
              <a:rPr lang="ja-JP" altLang="en-US" dirty="0"/>
              <a:t>文献</a:t>
            </a:r>
            <a:r>
              <a:rPr kumimoji="1" lang="ja-JP" altLang="en-US" dirty="0" smtClean="0"/>
              <a:t>でのリンクから</a:t>
            </a:r>
            <a:r>
              <a:rPr kumimoji="1" lang="en-US" altLang="ja-JP" dirty="0" smtClean="0"/>
              <a:t>TV</a:t>
            </a:r>
            <a:r>
              <a:rPr kumimoji="1" lang="ja-JP" altLang="en-US" dirty="0" smtClean="0"/>
              <a:t>番組まで、人知と呼べるすべてのデータが詰め込まれている」</a:t>
            </a:r>
            <a:endParaRPr kumimoji="1" lang="en-US" altLang="ja-JP"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96528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2779260" y="1847173"/>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Meiryo UI" panose="020B0604030504040204" pitchFamily="50" charset="-128"/>
              <a:ea typeface="Meiryo UI" panose="020B0604030504040204" pitchFamily="50" charset="-128"/>
            </a:endParaRPr>
          </a:p>
        </p:txBody>
      </p:sp>
      <p:sp>
        <p:nvSpPr>
          <p:cNvPr id="2051" name="Rectangle 2"/>
          <p:cNvSpPr>
            <a:spLocks noGrp="1" noChangeArrowheads="1"/>
          </p:cNvSpPr>
          <p:nvPr>
            <p:ph type="title"/>
          </p:nvPr>
        </p:nvSpPr>
        <p:spPr>
          <a:xfrm>
            <a:off x="0" y="0"/>
            <a:ext cx="12192000" cy="692696"/>
          </a:xfrm>
        </p:spPr>
        <p:txBody>
          <a:bodyPr>
            <a:normAutofit/>
          </a:bodyPr>
          <a:lstStyle/>
          <a:p>
            <a:pPr eaLnBrk="1" hangingPunct="1"/>
            <a:r>
              <a:rPr lang="ja-JP" altLang="en-US" sz="3600" dirty="0"/>
              <a:t>知識情報基盤の構築</a:t>
            </a:r>
          </a:p>
        </p:txBody>
      </p:sp>
      <p:sp>
        <p:nvSpPr>
          <p:cNvPr id="2053" name="Rectangle 4"/>
          <p:cNvSpPr>
            <a:spLocks noChangeArrowheads="1"/>
          </p:cNvSpPr>
          <p:nvPr/>
        </p:nvSpPr>
        <p:spPr bwMode="auto">
          <a:xfrm>
            <a:off x="4079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a:latin typeface="Meiryo UI" panose="020B0604030504040204" pitchFamily="50" charset="-128"/>
                <a:ea typeface="Meiryo UI" panose="020B0604030504040204" pitchFamily="50" charset="-128"/>
              </a:rPr>
              <a:t>新たな知識の創造と還流</a:t>
            </a:r>
            <a:endParaRPr lang="en-US" altLang="ja-JP" sz="1400" dirty="0">
              <a:latin typeface="Meiryo UI" panose="020B0604030504040204" pitchFamily="50" charset="-128"/>
              <a:ea typeface="Meiryo UI" panose="020B0604030504040204" pitchFamily="50" charset="-128"/>
            </a:endParaRPr>
          </a:p>
          <a:p>
            <a:pPr algn="ctr" defTabSz="913837">
              <a:lnSpc>
                <a:spcPct val="90000"/>
              </a:lnSpc>
              <a:spcBef>
                <a:spcPct val="20000"/>
              </a:spcBef>
            </a:pPr>
            <a:r>
              <a:rPr lang="ja-JP" altLang="en-US" sz="1400" dirty="0">
                <a:latin typeface="Meiryo UI" panose="020B0604030504040204" pitchFamily="50" charset="-128"/>
                <a:ea typeface="Meiryo UI" panose="020B0604030504040204" pitchFamily="50" charset="-128"/>
              </a:rPr>
              <a:t>社会・経済的な価値の創出</a:t>
            </a:r>
          </a:p>
        </p:txBody>
      </p:sp>
      <p:sp>
        <p:nvSpPr>
          <p:cNvPr id="2054" name="Rectangle 71"/>
          <p:cNvSpPr>
            <a:spLocks noChangeArrowheads="1"/>
          </p:cNvSpPr>
          <p:nvPr/>
        </p:nvSpPr>
        <p:spPr bwMode="auto">
          <a:xfrm>
            <a:off x="5228709" y="1390440"/>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Meiryo UI" panose="020B0604030504040204" pitchFamily="50" charset="-128"/>
                <a:ea typeface="Meiryo UI" panose="020B0604030504040204" pitchFamily="50" charset="-128"/>
              </a:rPr>
              <a:t>知識インフラ</a:t>
            </a:r>
          </a:p>
        </p:txBody>
      </p:sp>
      <p:sp>
        <p:nvSpPr>
          <p:cNvPr id="2055" name="角丸四角形 51"/>
          <p:cNvSpPr>
            <a:spLocks noChangeArrowheads="1"/>
          </p:cNvSpPr>
          <p:nvPr/>
        </p:nvSpPr>
        <p:spPr bwMode="auto">
          <a:xfrm>
            <a:off x="5075465" y="5929320"/>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科学・技術</a:t>
            </a:r>
          </a:p>
        </p:txBody>
      </p:sp>
      <p:sp>
        <p:nvSpPr>
          <p:cNvPr id="2056" name="角丸四角形 52"/>
          <p:cNvSpPr>
            <a:spLocks noChangeArrowheads="1"/>
          </p:cNvSpPr>
          <p:nvPr/>
        </p:nvSpPr>
        <p:spPr bwMode="auto">
          <a:xfrm>
            <a:off x="8290157" y="5929320"/>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人文科学</a:t>
            </a:r>
          </a:p>
        </p:txBody>
      </p:sp>
      <p:sp>
        <p:nvSpPr>
          <p:cNvPr id="2057" name="角丸四角形 53"/>
          <p:cNvSpPr>
            <a:spLocks noChangeArrowheads="1"/>
          </p:cNvSpPr>
          <p:nvPr/>
        </p:nvSpPr>
        <p:spPr bwMode="auto">
          <a:xfrm>
            <a:off x="3391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社会科学</a:t>
            </a:r>
          </a:p>
        </p:txBody>
      </p:sp>
      <p:sp>
        <p:nvSpPr>
          <p:cNvPr id="55" name="正方形/長方形 54"/>
          <p:cNvSpPr/>
          <p:nvPr/>
        </p:nvSpPr>
        <p:spPr bwMode="auto">
          <a:xfrm>
            <a:off x="2779264"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Meiryo UI" panose="020B0604030504040204" pitchFamily="50" charset="-128"/>
                <a:ea typeface="Meiryo UI" panose="020B0604030504040204" pitchFamily="50" charset="-128"/>
              </a:rPr>
              <a:t>様々な</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r>
              <a:rPr lang="ja-JP" altLang="en-US" sz="1000" dirty="0">
                <a:solidFill>
                  <a:srgbClr val="FF9900"/>
                </a:solidFill>
                <a:latin typeface="Meiryo UI" panose="020B0604030504040204" pitchFamily="50" charset="-128"/>
                <a:ea typeface="Meiryo UI" panose="020B0604030504040204" pitchFamily="50" charset="-128"/>
              </a:rPr>
              <a:t>学術情報</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bwMode="auto">
          <a:xfrm>
            <a:off x="2677210"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様々な</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関係機関</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4" name="円/楕円 63"/>
          <p:cNvSpPr/>
          <p:nvPr/>
        </p:nvSpPr>
        <p:spPr bwMode="auto">
          <a:xfrm rot="10800000" flipV="1">
            <a:off x="4236749" y="5158926"/>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研究者、研究機関</a:t>
            </a:r>
          </a:p>
        </p:txBody>
      </p:sp>
      <p:sp>
        <p:nvSpPr>
          <p:cNvPr id="65" name="円/楕円 64"/>
          <p:cNvSpPr/>
          <p:nvPr/>
        </p:nvSpPr>
        <p:spPr bwMode="auto">
          <a:xfrm rot="10800000" flipV="1">
            <a:off x="5227520" y="5186632"/>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学会、学術出版社</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66" name="円/楕円 65"/>
          <p:cNvSpPr/>
          <p:nvPr/>
        </p:nvSpPr>
        <p:spPr bwMode="auto">
          <a:xfrm rot="10800000" flipV="1">
            <a:off x="6300108" y="5186632"/>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各種</a:t>
            </a:r>
            <a:r>
              <a:rPr lang="en-US" altLang="ja-JP" sz="1100" dirty="0">
                <a:solidFill>
                  <a:schemeClr val="bg1"/>
                </a:solidFill>
                <a:latin typeface="Meiryo UI" panose="020B0604030504040204" pitchFamily="50" charset="-128"/>
                <a:ea typeface="Meiryo UI" panose="020B0604030504040204" pitchFamily="50" charset="-128"/>
              </a:rPr>
              <a:t>DB</a:t>
            </a:r>
            <a:r>
              <a:rPr lang="ja-JP" altLang="en-US" sz="1100" dirty="0">
                <a:solidFill>
                  <a:schemeClr val="bg1"/>
                </a:solidFill>
                <a:latin typeface="Meiryo UI" panose="020B0604030504040204" pitchFamily="50" charset="-128"/>
                <a:ea typeface="Meiryo UI" panose="020B0604030504040204" pitchFamily="50" charset="-128"/>
              </a:rPr>
              <a:t>提供機関、アグリゲータ</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069" name="上矢印 80"/>
          <p:cNvSpPr>
            <a:spLocks noChangeArrowheads="1"/>
          </p:cNvSpPr>
          <p:nvPr/>
        </p:nvSpPr>
        <p:spPr bwMode="auto">
          <a:xfrm>
            <a:off x="5228545" y="1234856"/>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Meiryo UI" panose="020B0604030504040204" pitchFamily="50" charset="-128"/>
              <a:ea typeface="Meiryo UI" panose="020B0604030504040204" pitchFamily="50" charset="-128"/>
            </a:endParaRPr>
          </a:p>
        </p:txBody>
      </p:sp>
      <p:sp>
        <p:nvSpPr>
          <p:cNvPr id="2078" name="上矢印 56"/>
          <p:cNvSpPr>
            <a:spLocks noChangeArrowheads="1"/>
          </p:cNvSpPr>
          <p:nvPr/>
        </p:nvSpPr>
        <p:spPr bwMode="auto">
          <a:xfrm>
            <a:off x="3391585" y="4602624"/>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Meiryo UI" panose="020B0604030504040204" pitchFamily="50" charset="-128"/>
                <a:ea typeface="Meiryo UI" panose="020B0604030504040204" pitchFamily="50" charset="-128"/>
              </a:rPr>
              <a:t>文献情報</a:t>
            </a:r>
          </a:p>
        </p:txBody>
      </p:sp>
      <p:sp>
        <p:nvSpPr>
          <p:cNvPr id="2079" name="左右矢印 57"/>
          <p:cNvSpPr>
            <a:spLocks noChangeArrowheads="1"/>
          </p:cNvSpPr>
          <p:nvPr/>
        </p:nvSpPr>
        <p:spPr bwMode="auto">
          <a:xfrm>
            <a:off x="6963456" y="1387936"/>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0" name="左右矢印 59"/>
          <p:cNvSpPr>
            <a:spLocks noChangeArrowheads="1"/>
          </p:cNvSpPr>
          <p:nvPr/>
        </p:nvSpPr>
        <p:spPr bwMode="auto">
          <a:xfrm>
            <a:off x="3748768" y="1387930"/>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4" name="Oval 61"/>
          <p:cNvSpPr>
            <a:spLocks noChangeArrowheads="1"/>
          </p:cNvSpPr>
          <p:nvPr/>
        </p:nvSpPr>
        <p:spPr bwMode="auto">
          <a:xfrm>
            <a:off x="5061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Meiryo UI" panose="020B0604030504040204" pitchFamily="50" charset="-128"/>
                <a:ea typeface="Meiryo UI" panose="020B0604030504040204" pitchFamily="50" charset="-128"/>
              </a:rPr>
              <a:t>ナビゲーション</a:t>
            </a:r>
            <a:endParaRPr lang="en-US" altLang="ja-JP" sz="1300" dirty="0">
              <a:latin typeface="Meiryo UI" panose="020B0604030504040204" pitchFamily="50" charset="-128"/>
              <a:ea typeface="Meiryo UI" panose="020B0604030504040204" pitchFamily="50" charset="-128"/>
            </a:endParaRPr>
          </a:p>
          <a:p>
            <a:pPr algn="ctr" defTabSz="913837"/>
            <a:r>
              <a:rPr lang="ja-JP" altLang="en-US" sz="1300" dirty="0">
                <a:latin typeface="Meiryo UI" panose="020B0604030504040204" pitchFamily="50" charset="-128"/>
                <a:ea typeface="Meiryo UI" panose="020B0604030504040204" pitchFamily="50" charset="-128"/>
              </a:rPr>
              <a:t>（ポータル）</a:t>
            </a:r>
          </a:p>
        </p:txBody>
      </p:sp>
      <p:sp>
        <p:nvSpPr>
          <p:cNvPr id="2090" name="左右矢印 59"/>
          <p:cNvSpPr>
            <a:spLocks noChangeArrowheads="1"/>
          </p:cNvSpPr>
          <p:nvPr/>
        </p:nvSpPr>
        <p:spPr bwMode="auto">
          <a:xfrm>
            <a:off x="4565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2091" name="左右矢印 59"/>
          <p:cNvSpPr>
            <a:spLocks noChangeArrowheads="1"/>
          </p:cNvSpPr>
          <p:nvPr/>
        </p:nvSpPr>
        <p:spPr bwMode="auto">
          <a:xfrm>
            <a:off x="7728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111" name="U ターン矢印 110"/>
          <p:cNvSpPr/>
          <p:nvPr/>
        </p:nvSpPr>
        <p:spPr bwMode="auto">
          <a:xfrm rot="5400000">
            <a:off x="7728294"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112" name="U ターン矢印 111"/>
          <p:cNvSpPr/>
          <p:nvPr/>
        </p:nvSpPr>
        <p:spPr bwMode="auto">
          <a:xfrm rot="5400000" flipV="1">
            <a:off x="7371"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2094" name="角丸四角形吹き出し 113"/>
          <p:cNvSpPr>
            <a:spLocks noChangeArrowheads="1"/>
          </p:cNvSpPr>
          <p:nvPr/>
        </p:nvSpPr>
        <p:spPr bwMode="auto">
          <a:xfrm>
            <a:off x="9310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Meiryo UI" panose="020B0604030504040204" pitchFamily="50" charset="-128"/>
                <a:ea typeface="Meiryo UI" panose="020B0604030504040204" pitchFamily="50" charset="-128"/>
              </a:rPr>
              <a:t>研究者と国民の相互作用</a:t>
            </a:r>
          </a:p>
          <a:p>
            <a:pPr defTabSz="913837"/>
            <a:endParaRPr lang="ja-JP" altLang="en-US" dirty="0">
              <a:latin typeface="Meiryo UI" panose="020B0604030504040204" pitchFamily="50" charset="-128"/>
              <a:ea typeface="Meiryo UI" panose="020B0604030504040204" pitchFamily="50" charset="-128"/>
            </a:endParaRPr>
          </a:p>
        </p:txBody>
      </p:sp>
      <p:sp>
        <p:nvSpPr>
          <p:cNvPr id="54" name="フッター プレースホルダ 53"/>
          <p:cNvSpPr>
            <a:spLocks noGrp="1"/>
          </p:cNvSpPr>
          <p:nvPr>
            <p:ph type="ftr" sz="quarter" idx="11"/>
          </p:nvPr>
        </p:nvSpPr>
        <p:spPr/>
        <p:txBody>
          <a:bodyPr/>
          <a:lstStyle/>
          <a:p>
            <a:endParaRPr kumimoji="0" lang="en-US"/>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40</a:t>
            </a:fld>
            <a:endParaRPr kumimoji="0" lang="en-US"/>
          </a:p>
        </p:txBody>
      </p:sp>
      <p:sp>
        <p:nvSpPr>
          <p:cNvPr id="51" name="角丸四角形吹き出し 113"/>
          <p:cNvSpPr>
            <a:spLocks noChangeArrowheads="1"/>
          </p:cNvSpPr>
          <p:nvPr/>
        </p:nvSpPr>
        <p:spPr bwMode="auto">
          <a:xfrm>
            <a:off x="8904312" y="3429000"/>
            <a:ext cx="1763688" cy="360040"/>
          </a:xfrm>
          <a:prstGeom prst="wedgeRoundRectCallout">
            <a:avLst>
              <a:gd name="adj1" fmla="val 31716"/>
              <a:gd name="adj2" fmla="val 11699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新たな知識の創造</a:t>
            </a:r>
          </a:p>
        </p:txBody>
      </p:sp>
      <p:sp>
        <p:nvSpPr>
          <p:cNvPr id="52" name="角丸四角形吹き出し 113"/>
          <p:cNvSpPr>
            <a:spLocks noChangeArrowheads="1"/>
          </p:cNvSpPr>
          <p:nvPr/>
        </p:nvSpPr>
        <p:spPr bwMode="auto">
          <a:xfrm>
            <a:off x="1703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国全体で、記録を後世に</a:t>
            </a:r>
          </a:p>
        </p:txBody>
      </p:sp>
      <p:sp>
        <p:nvSpPr>
          <p:cNvPr id="53" name="角丸四角形吹き出し 113"/>
          <p:cNvSpPr>
            <a:spLocks noChangeArrowheads="1"/>
          </p:cNvSpPr>
          <p:nvPr/>
        </p:nvSpPr>
        <p:spPr bwMode="auto">
          <a:xfrm>
            <a:off x="1703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情報の集約</a:t>
            </a:r>
          </a:p>
        </p:txBody>
      </p:sp>
      <p:sp>
        <p:nvSpPr>
          <p:cNvPr id="58" name="角丸四角形吹き出し 113"/>
          <p:cNvSpPr>
            <a:spLocks noChangeArrowheads="1"/>
          </p:cNvSpPr>
          <p:nvPr/>
        </p:nvSpPr>
        <p:spPr bwMode="auto">
          <a:xfrm>
            <a:off x="1703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個別に保有</a:t>
            </a:r>
          </a:p>
        </p:txBody>
      </p:sp>
      <p:sp>
        <p:nvSpPr>
          <p:cNvPr id="59" name="角丸四角形吹き出し 113"/>
          <p:cNvSpPr>
            <a:spLocks noChangeArrowheads="1"/>
          </p:cNvSpPr>
          <p:nvPr/>
        </p:nvSpPr>
        <p:spPr bwMode="auto">
          <a:xfrm>
            <a:off x="8472264" y="2420888"/>
            <a:ext cx="1728192" cy="576064"/>
          </a:xfrm>
          <a:prstGeom prst="wedgeRoundRectCallout">
            <a:avLst>
              <a:gd name="adj1" fmla="val -98813"/>
              <a:gd name="adj2" fmla="val 513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情報を知識として活用できるように</a:t>
            </a:r>
          </a:p>
        </p:txBody>
      </p:sp>
      <p:sp>
        <p:nvSpPr>
          <p:cNvPr id="60" name="台形 59"/>
          <p:cNvSpPr/>
          <p:nvPr/>
        </p:nvSpPr>
        <p:spPr bwMode="auto">
          <a:xfrm>
            <a:off x="3033714" y="3679082"/>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資料・記録の</a:t>
            </a:r>
            <a:r>
              <a:rPr lang="ja-JP" altLang="en-US" sz="1400" b="1" dirty="0">
                <a:latin typeface="Meiryo UI" panose="020B0604030504040204" pitchFamily="50" charset="-128"/>
                <a:ea typeface="Meiryo UI" panose="020B0604030504040204" pitchFamily="50" charset="-128"/>
              </a:rPr>
              <a:t>分担収集</a:t>
            </a:r>
            <a:r>
              <a:rPr lang="ja-JP" altLang="en-US" sz="1400" dirty="0">
                <a:latin typeface="Meiryo UI" panose="020B0604030504040204" pitchFamily="50" charset="-128"/>
                <a:ea typeface="Meiryo UI" panose="020B0604030504040204" pitchFamily="50" charset="-128"/>
              </a:rPr>
              <a:t>、資料デジタル化</a:t>
            </a:r>
          </a:p>
        </p:txBody>
      </p:sp>
      <p:sp>
        <p:nvSpPr>
          <p:cNvPr id="61" name="台形 60"/>
          <p:cNvSpPr/>
          <p:nvPr/>
        </p:nvSpPr>
        <p:spPr bwMode="auto">
          <a:xfrm>
            <a:off x="3544889" y="3321894"/>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組織化（メタデータ付与、タグ付け）</a:t>
            </a:r>
          </a:p>
        </p:txBody>
      </p:sp>
      <p:sp>
        <p:nvSpPr>
          <p:cNvPr id="68" name="上矢印 56"/>
          <p:cNvSpPr>
            <a:spLocks noChangeArrowheads="1"/>
          </p:cNvSpPr>
          <p:nvPr/>
        </p:nvSpPr>
        <p:spPr bwMode="auto">
          <a:xfrm>
            <a:off x="4007769" y="3284985"/>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4" name="上矢印 56"/>
          <p:cNvSpPr>
            <a:spLocks noChangeArrowheads="1"/>
          </p:cNvSpPr>
          <p:nvPr/>
        </p:nvSpPr>
        <p:spPr bwMode="auto">
          <a:xfrm>
            <a:off x="6911976"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5" name="上矢印 56"/>
          <p:cNvSpPr>
            <a:spLocks noChangeArrowheads="1"/>
          </p:cNvSpPr>
          <p:nvPr/>
        </p:nvSpPr>
        <p:spPr bwMode="auto">
          <a:xfrm>
            <a:off x="4655841" y="2492897"/>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6" name="台形 75"/>
          <p:cNvSpPr/>
          <p:nvPr/>
        </p:nvSpPr>
        <p:spPr bwMode="auto">
          <a:xfrm>
            <a:off x="4943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一元的アクセス</a:t>
            </a:r>
          </a:p>
        </p:txBody>
      </p:sp>
      <p:sp>
        <p:nvSpPr>
          <p:cNvPr id="77" name="台形 76"/>
          <p:cNvSpPr/>
          <p:nvPr/>
        </p:nvSpPr>
        <p:spPr bwMode="auto">
          <a:xfrm>
            <a:off x="3952875" y="2853582"/>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長期保存（</a:t>
            </a:r>
            <a:r>
              <a:rPr lang="ja-JP" altLang="en-US" sz="1400" b="1" dirty="0">
                <a:latin typeface="Meiryo UI" panose="020B0604030504040204" pitchFamily="50" charset="-128"/>
                <a:ea typeface="Meiryo UI" panose="020B0604030504040204" pitchFamily="50" charset="-128"/>
              </a:rPr>
              <a:t>分散保存</a:t>
            </a:r>
            <a:r>
              <a:rPr lang="ja-JP" altLang="en-US" sz="1400" dirty="0">
                <a:latin typeface="Meiryo UI" panose="020B0604030504040204" pitchFamily="50" charset="-128"/>
                <a:ea typeface="Meiryo UI" panose="020B0604030504040204" pitchFamily="50" charset="-128"/>
              </a:rPr>
              <a:t>・デザスタリカバリ）</a:t>
            </a:r>
          </a:p>
        </p:txBody>
      </p:sp>
      <p:sp>
        <p:nvSpPr>
          <p:cNvPr id="78" name="台形 77"/>
          <p:cNvSpPr/>
          <p:nvPr/>
        </p:nvSpPr>
        <p:spPr bwMode="auto">
          <a:xfrm>
            <a:off x="4511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内容解析、知識抽出</a:t>
            </a:r>
          </a:p>
        </p:txBody>
      </p:sp>
      <p:sp>
        <p:nvSpPr>
          <p:cNvPr id="79" name="上矢印 56"/>
          <p:cNvSpPr>
            <a:spLocks noChangeArrowheads="1"/>
          </p:cNvSpPr>
          <p:nvPr/>
        </p:nvSpPr>
        <p:spPr bwMode="auto">
          <a:xfrm>
            <a:off x="7536161" y="3140969"/>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80" name="円/楕円 79"/>
          <p:cNvSpPr/>
          <p:nvPr/>
        </p:nvSpPr>
        <p:spPr bwMode="auto">
          <a:xfrm rot="10800000" flipV="1">
            <a:off x="3245524"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立法機関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行政機関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司法機関</a:t>
            </a:r>
          </a:p>
        </p:txBody>
      </p:sp>
      <p:sp>
        <p:nvSpPr>
          <p:cNvPr id="81" name="円/楕円 80"/>
          <p:cNvSpPr/>
          <p:nvPr/>
        </p:nvSpPr>
        <p:spPr bwMode="auto">
          <a:xfrm rot="10800000" flipV="1">
            <a:off x="7487664" y="5146903"/>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各自治体</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公共図書館</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2" name="円/楕円 81"/>
          <p:cNvSpPr/>
          <p:nvPr/>
        </p:nvSpPr>
        <p:spPr bwMode="auto">
          <a:xfrm rot="10800000" flipV="1">
            <a:off x="8640671" y="5173320"/>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個人</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9" name="正方形/長方形 88"/>
          <p:cNvSpPr/>
          <p:nvPr/>
        </p:nvSpPr>
        <p:spPr bwMode="auto">
          <a:xfrm>
            <a:off x="2711625" y="2492896"/>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分担・連携・</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協力機関</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p:txBody>
      </p:sp>
      <p:sp>
        <p:nvSpPr>
          <p:cNvPr id="90" name="円/楕円 89"/>
          <p:cNvSpPr/>
          <p:nvPr/>
        </p:nvSpPr>
        <p:spPr bwMode="auto">
          <a:xfrm rot="10800000" flipV="1">
            <a:off x="2667673" y="61892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文献情報ポータル</a:t>
            </a:r>
          </a:p>
        </p:txBody>
      </p:sp>
      <p:sp>
        <p:nvSpPr>
          <p:cNvPr id="91" name="円/楕円 90"/>
          <p:cNvSpPr/>
          <p:nvPr/>
        </p:nvSpPr>
        <p:spPr bwMode="auto">
          <a:xfrm rot="10800000" flipV="1">
            <a:off x="2711625"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ウェブアーカイブポータル</a:t>
            </a:r>
          </a:p>
        </p:txBody>
      </p:sp>
      <p:sp>
        <p:nvSpPr>
          <p:cNvPr id="92" name="円/楕円 91"/>
          <p:cNvSpPr/>
          <p:nvPr/>
        </p:nvSpPr>
        <p:spPr bwMode="auto">
          <a:xfrm rot="10800000" flipV="1">
            <a:off x="2711625" y="1988841"/>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科学技術ポータル</a:t>
            </a:r>
          </a:p>
        </p:txBody>
      </p:sp>
      <p:sp>
        <p:nvSpPr>
          <p:cNvPr id="95" name="円/楕円 72"/>
          <p:cNvSpPr>
            <a:spLocks noChangeArrowheads="1"/>
          </p:cNvSpPr>
          <p:nvPr/>
        </p:nvSpPr>
        <p:spPr bwMode="auto">
          <a:xfrm rot="10800000" flipV="1">
            <a:off x="2999657"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100" dirty="0">
                <a:latin typeface="Meiryo UI" panose="020B0604030504040204" pitchFamily="50" charset="-128"/>
                <a:ea typeface="Meiryo UI" panose="020B0604030504040204" pitchFamily="50" charset="-128"/>
              </a:rPr>
              <a:t>ＮＤＬ</a:t>
            </a:r>
            <a:endParaRPr lang="en-US" altLang="ja-JP" sz="1100" dirty="0">
              <a:latin typeface="Meiryo UI" panose="020B0604030504040204" pitchFamily="50" charset="-128"/>
              <a:ea typeface="Meiryo UI" panose="020B0604030504040204" pitchFamily="50" charset="-128"/>
            </a:endParaRPr>
          </a:p>
        </p:txBody>
      </p:sp>
      <p:sp>
        <p:nvSpPr>
          <p:cNvPr id="96" name="円/楕円 73"/>
          <p:cNvSpPr>
            <a:spLocks noChangeArrowheads="1"/>
          </p:cNvSpPr>
          <p:nvPr/>
        </p:nvSpPr>
        <p:spPr bwMode="auto">
          <a:xfrm rot="10800000" flipV="1">
            <a:off x="5663954" y="4169049"/>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学術機関</a:t>
            </a:r>
            <a:endParaRPr lang="en-US" altLang="ja-JP" sz="1000" dirty="0">
              <a:latin typeface="Meiryo UI" panose="020B0604030504040204" pitchFamily="50" charset="-128"/>
              <a:ea typeface="Meiryo UI" panose="020B0604030504040204" pitchFamily="50" charset="-128"/>
            </a:endParaRPr>
          </a:p>
          <a:p>
            <a:pPr algn="ctr" defTabSz="913837">
              <a:defRPr/>
            </a:pPr>
            <a:r>
              <a:rPr lang="ja-JP" altLang="en-US" sz="1000" dirty="0">
                <a:latin typeface="Meiryo UI" panose="020B0604030504040204" pitchFamily="50" charset="-128"/>
                <a:ea typeface="Meiryo UI" panose="020B0604030504040204" pitchFamily="50" charset="-128"/>
              </a:rPr>
              <a:t>学会</a:t>
            </a:r>
          </a:p>
        </p:txBody>
      </p:sp>
      <p:sp>
        <p:nvSpPr>
          <p:cNvPr id="97" name="円/楕円 74"/>
          <p:cNvSpPr>
            <a:spLocks noChangeArrowheads="1"/>
          </p:cNvSpPr>
          <p:nvPr/>
        </p:nvSpPr>
        <p:spPr bwMode="auto">
          <a:xfrm rot="10800000" flipV="1">
            <a:off x="7032105" y="4149081"/>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en-US" altLang="ja-JP" sz="900" dirty="0">
                <a:latin typeface="Meiryo UI" panose="020B0604030504040204" pitchFamily="50" charset="-128"/>
                <a:ea typeface="Meiryo UI" panose="020B0604030504040204" pitchFamily="50" charset="-128"/>
              </a:rPr>
              <a:t>MLA</a:t>
            </a:r>
          </a:p>
          <a:p>
            <a:pPr algn="ctr" defTabSz="913837">
              <a:defRPr/>
            </a:pPr>
            <a:r>
              <a:rPr lang="ja-JP" altLang="en-US" sz="900" dirty="0">
                <a:latin typeface="Meiryo UI" panose="020B0604030504040204" pitchFamily="50" charset="-128"/>
                <a:ea typeface="Meiryo UI" panose="020B0604030504040204" pitchFamily="50" charset="-128"/>
              </a:rPr>
              <a:t>連携機関</a:t>
            </a:r>
          </a:p>
        </p:txBody>
      </p:sp>
      <p:sp>
        <p:nvSpPr>
          <p:cNvPr id="98" name="円/楕円 75"/>
          <p:cNvSpPr>
            <a:spLocks noChangeArrowheads="1"/>
          </p:cNvSpPr>
          <p:nvPr/>
        </p:nvSpPr>
        <p:spPr bwMode="auto">
          <a:xfrm rot="10800000" flipV="1">
            <a:off x="8400256" y="4149081"/>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900" dirty="0">
                <a:latin typeface="Meiryo UI" panose="020B0604030504040204" pitchFamily="50" charset="-128"/>
                <a:ea typeface="Meiryo UI" panose="020B0604030504040204" pitchFamily="50" charset="-128"/>
              </a:rPr>
              <a:t>災害情報集約機関</a:t>
            </a:r>
          </a:p>
        </p:txBody>
      </p:sp>
      <p:sp>
        <p:nvSpPr>
          <p:cNvPr id="99" name="左右矢印 59"/>
          <p:cNvSpPr>
            <a:spLocks noChangeArrowheads="1"/>
          </p:cNvSpPr>
          <p:nvPr/>
        </p:nvSpPr>
        <p:spPr bwMode="auto">
          <a:xfrm>
            <a:off x="5231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0" name="左右矢印 59"/>
          <p:cNvSpPr>
            <a:spLocks noChangeArrowheads="1"/>
          </p:cNvSpPr>
          <p:nvPr/>
        </p:nvSpPr>
        <p:spPr bwMode="auto">
          <a:xfrm>
            <a:off x="6600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1" name="左右矢印 59"/>
          <p:cNvSpPr>
            <a:spLocks noChangeArrowheads="1"/>
          </p:cNvSpPr>
          <p:nvPr/>
        </p:nvSpPr>
        <p:spPr bwMode="auto">
          <a:xfrm>
            <a:off x="3935761"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2" name="円/楕円 72"/>
          <p:cNvSpPr>
            <a:spLocks noChangeArrowheads="1"/>
          </p:cNvSpPr>
          <p:nvPr/>
        </p:nvSpPr>
        <p:spPr bwMode="auto">
          <a:xfrm rot="10800000" flipV="1">
            <a:off x="4295801"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文化庁</a:t>
            </a:r>
          </a:p>
        </p:txBody>
      </p:sp>
      <p:sp>
        <p:nvSpPr>
          <p:cNvPr id="103" name="左右矢印 59"/>
          <p:cNvSpPr>
            <a:spLocks noChangeArrowheads="1"/>
          </p:cNvSpPr>
          <p:nvPr/>
        </p:nvSpPr>
        <p:spPr bwMode="auto">
          <a:xfrm>
            <a:off x="7968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4" name="上矢印 53"/>
          <p:cNvSpPr>
            <a:spLocks noChangeArrowheads="1"/>
          </p:cNvSpPr>
          <p:nvPr/>
        </p:nvSpPr>
        <p:spPr bwMode="auto">
          <a:xfrm>
            <a:off x="6009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ファクト</a:t>
            </a:r>
            <a:endParaRPr lang="en-US" altLang="ja-JP" sz="900" dirty="0">
              <a:solidFill>
                <a:srgbClr val="FF0000"/>
              </a:solidFill>
              <a:latin typeface="Meiryo UI" panose="020B0604030504040204" pitchFamily="50" charset="-128"/>
              <a:ea typeface="Meiryo UI" panose="020B0604030504040204" pitchFamily="50" charset="-128"/>
            </a:endParaRPr>
          </a:p>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データ</a:t>
            </a:r>
          </a:p>
        </p:txBody>
      </p:sp>
      <p:sp>
        <p:nvSpPr>
          <p:cNvPr id="105" name="上矢印 55"/>
          <p:cNvSpPr>
            <a:spLocks noChangeArrowheads="1"/>
          </p:cNvSpPr>
          <p:nvPr/>
        </p:nvSpPr>
        <p:spPr bwMode="auto">
          <a:xfrm>
            <a:off x="7185181" y="4612155"/>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文化情報</a:t>
            </a:r>
          </a:p>
        </p:txBody>
      </p:sp>
      <p:sp>
        <p:nvSpPr>
          <p:cNvPr id="106" name="上矢印 55"/>
          <p:cNvSpPr>
            <a:spLocks noChangeArrowheads="1"/>
          </p:cNvSpPr>
          <p:nvPr/>
        </p:nvSpPr>
        <p:spPr bwMode="auto">
          <a:xfrm>
            <a:off x="4747767"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ウェブサイト</a:t>
            </a:r>
          </a:p>
        </p:txBody>
      </p:sp>
      <p:sp>
        <p:nvSpPr>
          <p:cNvPr id="107" name="上矢印 55"/>
          <p:cNvSpPr>
            <a:spLocks noChangeArrowheads="1"/>
          </p:cNvSpPr>
          <p:nvPr/>
        </p:nvSpPr>
        <p:spPr bwMode="auto">
          <a:xfrm>
            <a:off x="8363256" y="4581052"/>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ポップカルチャー</a:t>
            </a:r>
          </a:p>
        </p:txBody>
      </p:sp>
      <p:sp>
        <p:nvSpPr>
          <p:cNvPr id="109" name="円/楕円 108"/>
          <p:cNvSpPr/>
          <p:nvPr/>
        </p:nvSpPr>
        <p:spPr bwMode="auto">
          <a:xfrm rot="10800000" flipV="1">
            <a:off x="8219512" y="990000"/>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文化財ポータル</a:t>
            </a:r>
          </a:p>
        </p:txBody>
      </p:sp>
      <p:sp>
        <p:nvSpPr>
          <p:cNvPr id="110" name="円/楕円 109"/>
          <p:cNvSpPr/>
          <p:nvPr/>
        </p:nvSpPr>
        <p:spPr bwMode="auto">
          <a:xfrm rot="10800000" flipV="1">
            <a:off x="8246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000" dirty="0">
                <a:solidFill>
                  <a:schemeClr val="bg1"/>
                </a:solidFill>
                <a:latin typeface="Meiryo UI" panose="020B0604030504040204" pitchFamily="50" charset="-128"/>
                <a:ea typeface="Meiryo UI" panose="020B0604030504040204" pitchFamily="50" charset="-128"/>
              </a:rPr>
              <a:t>メディア芸術ポータル</a:t>
            </a:r>
            <a:endParaRPr lang="en-US" altLang="ja-JP" sz="1000" dirty="0">
              <a:solidFill>
                <a:schemeClr val="bg1"/>
              </a:solidFill>
              <a:latin typeface="Meiryo UI" panose="020B0604030504040204" pitchFamily="50" charset="-128"/>
              <a:ea typeface="Meiryo UI" panose="020B0604030504040204" pitchFamily="50" charset="-128"/>
            </a:endParaRPr>
          </a:p>
        </p:txBody>
      </p:sp>
      <p:sp>
        <p:nvSpPr>
          <p:cNvPr id="113" name="円/楕円 112"/>
          <p:cNvSpPr/>
          <p:nvPr/>
        </p:nvSpPr>
        <p:spPr bwMode="auto">
          <a:xfrm rot="10800000" flipV="1">
            <a:off x="8246794" y="1893421"/>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災害情報ポータル</a:t>
            </a:r>
            <a:endParaRPr lang="en-US" altLang="ja-JP" sz="9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700" dirty="0">
                <a:solidFill>
                  <a:schemeClr val="bg1"/>
                </a:solidFill>
                <a:latin typeface="Meiryo UI" panose="020B0604030504040204" pitchFamily="50" charset="-128"/>
                <a:ea typeface="Meiryo UI" panose="020B0604030504040204" pitchFamily="50" charset="-128"/>
              </a:rPr>
              <a:t>（</a:t>
            </a:r>
            <a:r>
              <a:rPr lang="ja-JP" altLang="en-US" sz="700" dirty="0" err="1">
                <a:solidFill>
                  <a:schemeClr val="bg1"/>
                </a:solidFill>
                <a:latin typeface="Meiryo UI" panose="020B0604030504040204" pitchFamily="50" charset="-128"/>
                <a:ea typeface="Meiryo UI" panose="020B0604030504040204" pitchFamily="50" charset="-128"/>
              </a:rPr>
              <a:t>ひなぎくを</a:t>
            </a:r>
            <a:r>
              <a:rPr lang="ja-JP" altLang="en-US" sz="700" dirty="0">
                <a:solidFill>
                  <a:schemeClr val="bg1"/>
                </a:solidFill>
                <a:latin typeface="Meiryo UI" panose="020B0604030504040204" pitchFamily="50" charset="-128"/>
                <a:ea typeface="Meiryo UI" panose="020B0604030504040204" pitchFamily="50" charset="-128"/>
              </a:rPr>
              <a:t>含む）</a:t>
            </a:r>
          </a:p>
        </p:txBody>
      </p:sp>
      <p:sp>
        <p:nvSpPr>
          <p:cNvPr id="114" name="円/楕円 113"/>
          <p:cNvSpPr/>
          <p:nvPr/>
        </p:nvSpPr>
        <p:spPr bwMode="auto">
          <a:xfrm rot="10800000" flipV="1">
            <a:off x="2667673" y="107576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デジタルコレクション</a:t>
            </a:r>
          </a:p>
        </p:txBody>
      </p:sp>
      <p:sp>
        <p:nvSpPr>
          <p:cNvPr id="67" name="横巻き 66"/>
          <p:cNvSpPr/>
          <p:nvPr/>
        </p:nvSpPr>
        <p:spPr>
          <a:xfrm>
            <a:off x="9552384" y="596132"/>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2011</a:t>
            </a:r>
            <a:r>
              <a:rPr lang="ja-JP" altLang="en-US" sz="1100" b="1" dirty="0">
                <a:solidFill>
                  <a:srgbClr val="FF0000"/>
                </a:solidFill>
                <a:latin typeface="Meiryo UI" panose="020B0604030504040204" pitchFamily="50" charset="-128"/>
                <a:ea typeface="Meiryo UI" panose="020B0604030504040204" pitchFamily="50" charset="-128"/>
              </a:rPr>
              <a:t>年</a:t>
            </a:r>
          </a:p>
        </p:txBody>
      </p:sp>
    </p:spTree>
    <p:extLst>
      <p:ext uri="{BB962C8B-B14F-4D97-AF65-F5344CB8AC3E}">
        <p14:creationId xmlns:p14="http://schemas.microsoft.com/office/powerpoint/2010/main" val="10718588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Autofit/>
          </a:bodyPr>
          <a:lstStyle/>
          <a:p>
            <a:r>
              <a:rPr lang="ja-JP" altLang="en-US" sz="4000" dirty="0"/>
              <a:t>ナショナルアーカイブで何をできるようにするか</a:t>
            </a:r>
          </a:p>
        </p:txBody>
      </p:sp>
      <p:sp>
        <p:nvSpPr>
          <p:cNvPr id="6" name="コンテンツ プレースホルダー 5"/>
          <p:cNvSpPr>
            <a:spLocks noGrp="1"/>
          </p:cNvSpPr>
          <p:nvPr>
            <p:ph idx="1"/>
          </p:nvPr>
        </p:nvSpPr>
        <p:spPr>
          <a:xfrm>
            <a:off x="441789" y="1263720"/>
            <a:ext cx="11270750" cy="5765679"/>
          </a:xfrm>
        </p:spPr>
        <p:txBody>
          <a:bodyPr>
            <a:normAutofit/>
          </a:bodyPr>
          <a:lstStyle/>
          <a:p>
            <a:r>
              <a:rPr lang="ja-JP" altLang="en-US" dirty="0" smtClean="0"/>
              <a:t>情報を探し出す作業の効率化・質の向上</a:t>
            </a:r>
            <a:endParaRPr lang="en-US" altLang="ja-JP" dirty="0" smtClean="0"/>
          </a:p>
          <a:p>
            <a:pPr lvl="1"/>
            <a:r>
              <a:rPr lang="ja-JP" altLang="en-US" dirty="0" smtClean="0"/>
              <a:t>関連付けられた網羅的な情報から、利用者の属性、スキル、利用場所に応じた的確な情報を絞り込んで提示</a:t>
            </a:r>
            <a:endParaRPr lang="en-US" altLang="ja-JP" dirty="0" smtClean="0"/>
          </a:p>
          <a:p>
            <a:pPr lvl="1"/>
            <a:r>
              <a:rPr lang="ja-JP" altLang="en-US" dirty="0" smtClean="0"/>
              <a:t>対話及びあいまいな条件による本文情報への的確なナビゲーション</a:t>
            </a:r>
            <a:endParaRPr lang="en-US" altLang="ja-JP" dirty="0" smtClean="0"/>
          </a:p>
          <a:p>
            <a:r>
              <a:rPr lang="ja-JP" altLang="en-US" dirty="0" smtClean="0"/>
              <a:t>情報を探し出せるようにするための作業の効率化・質の向上</a:t>
            </a:r>
            <a:endParaRPr lang="en-US" altLang="ja-JP" dirty="0" smtClean="0"/>
          </a:p>
          <a:p>
            <a:pPr lvl="1"/>
            <a:r>
              <a:rPr lang="ja-JP" altLang="en-US" dirty="0" smtClean="0"/>
              <a:t>主題分類単位の検索で網羅性を確保</a:t>
            </a:r>
            <a:endParaRPr lang="en-US" altLang="ja-JP" dirty="0" smtClean="0"/>
          </a:p>
          <a:p>
            <a:pPr lvl="1"/>
            <a:r>
              <a:rPr lang="ja-JP" altLang="en-US" dirty="0"/>
              <a:t>専門家、図書館員等のノウハウの形式知化・</a:t>
            </a:r>
            <a:r>
              <a:rPr lang="en-US" altLang="ja-JP" dirty="0"/>
              <a:t>DB</a:t>
            </a:r>
            <a:r>
              <a:rPr lang="ja-JP" altLang="en-US" dirty="0"/>
              <a:t>化</a:t>
            </a:r>
            <a:endParaRPr lang="en-US" altLang="ja-JP" dirty="0"/>
          </a:p>
          <a:p>
            <a:pPr lvl="1"/>
            <a:r>
              <a:rPr lang="ja-JP" altLang="en-US" dirty="0" smtClean="0"/>
              <a:t>可能な限り自動化</a:t>
            </a:r>
            <a:endParaRPr lang="en-US" altLang="ja-JP" dirty="0" smtClean="0"/>
          </a:p>
          <a:p>
            <a:pPr lvl="2"/>
            <a:r>
              <a:rPr lang="ja-JP" altLang="en-US" dirty="0" smtClean="0"/>
              <a:t>メタデータ付与、組織化、構造化、本文情報間の関連付け</a:t>
            </a:r>
            <a:endParaRPr lang="en-US" altLang="ja-JP" dirty="0" smtClean="0"/>
          </a:p>
          <a:p>
            <a:r>
              <a:rPr lang="ja-JP" altLang="en-US" dirty="0"/>
              <a:t>新たな知識創造のコミュニティ</a:t>
            </a:r>
            <a:r>
              <a:rPr lang="ja-JP" altLang="en-US" dirty="0" smtClean="0"/>
              <a:t>を</a:t>
            </a:r>
            <a:r>
              <a:rPr lang="ja-JP" altLang="en-US" dirty="0"/>
              <a:t>構築</a:t>
            </a:r>
            <a:endParaRPr lang="en-US" altLang="ja-JP" dirty="0"/>
          </a:p>
          <a:p>
            <a:pPr lvl="1"/>
            <a:r>
              <a:rPr lang="ja-JP" altLang="en-US" dirty="0" smtClean="0"/>
              <a:t>人と情報の関係、情報と情報の関係をリンクさせ、人と人を関連付け</a:t>
            </a:r>
            <a:endParaRPr lang="en-US" altLang="ja-JP" dirty="0" smtClean="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5</a:t>
            </a:fld>
            <a:endParaRPr lang="en-US" dirty="0"/>
          </a:p>
        </p:txBody>
      </p:sp>
    </p:spTree>
    <p:extLst>
      <p:ext uri="{BB962C8B-B14F-4D97-AF65-F5344CB8AC3E}">
        <p14:creationId xmlns:p14="http://schemas.microsoft.com/office/powerpoint/2010/main" val="1666583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4674"/>
          </a:xfrm>
        </p:spPr>
        <p:txBody>
          <a:bodyPr>
            <a:normAutofit/>
          </a:bodyPr>
          <a:lstStyle/>
          <a:p>
            <a:r>
              <a:rPr lang="ja-JP" altLang="en-US" dirty="0"/>
              <a:t>ナショナルアーカイブで何が変わる</a:t>
            </a:r>
            <a:r>
              <a:rPr lang="ja-JP" altLang="en-US" dirty="0" smtClean="0"/>
              <a:t>か</a:t>
            </a:r>
            <a:endParaRPr kumimoji="1" lang="ja-JP" altLang="en-US" dirty="0"/>
          </a:p>
        </p:txBody>
      </p:sp>
      <p:sp>
        <p:nvSpPr>
          <p:cNvPr id="6" name="コンテンツ プレースホルダー 5"/>
          <p:cNvSpPr>
            <a:spLocks noGrp="1"/>
          </p:cNvSpPr>
          <p:nvPr>
            <p:ph idx="1"/>
          </p:nvPr>
        </p:nvSpPr>
        <p:spPr>
          <a:xfrm>
            <a:off x="585627" y="1376736"/>
            <a:ext cx="11291299" cy="5344739"/>
          </a:xfrm>
        </p:spPr>
        <p:txBody>
          <a:bodyPr>
            <a:normAutofit/>
          </a:bodyPr>
          <a:lstStyle/>
          <a:p>
            <a:r>
              <a:rPr lang="ja-JP" altLang="en-US" sz="3200" dirty="0" smtClean="0"/>
              <a:t>新しい</a:t>
            </a:r>
            <a:r>
              <a:rPr lang="ja-JP" altLang="en-US" sz="3200" dirty="0"/>
              <a:t>発想により、様々なイノベーションが期待できる</a:t>
            </a:r>
            <a:endParaRPr lang="en-US" altLang="ja-JP" sz="3200" dirty="0"/>
          </a:p>
          <a:p>
            <a:pPr lvl="1"/>
            <a:r>
              <a:rPr lang="ja-JP" altLang="en-US" sz="2800" dirty="0"/>
              <a:t>有用な情報が網羅的に関連付けられて利用可能になることにより、今までは困難であった新しいサービスやビジネスが生み出される可能性がある</a:t>
            </a:r>
            <a:endParaRPr lang="en-US" altLang="ja-JP" sz="2800" dirty="0"/>
          </a:p>
          <a:p>
            <a:r>
              <a:rPr lang="ja-JP" altLang="en-US" sz="3200" dirty="0"/>
              <a:t>国民による創造的な活動の促進</a:t>
            </a:r>
            <a:endParaRPr lang="en-US" altLang="ja-JP" sz="3200" dirty="0"/>
          </a:p>
          <a:p>
            <a:pPr lvl="1"/>
            <a:r>
              <a:rPr lang="ja-JP" altLang="en-US" sz="2800" dirty="0"/>
              <a:t>情報を探すための工数を、創造的な活動に時間に振り向けることができる</a:t>
            </a:r>
            <a:endParaRPr lang="en-US" altLang="ja-JP" sz="2800" dirty="0"/>
          </a:p>
          <a:p>
            <a:pPr lvl="1"/>
            <a:r>
              <a:rPr lang="ja-JP" altLang="en-US" sz="2800" dirty="0"/>
              <a:t>利用可能な限られた情報</a:t>
            </a:r>
            <a:r>
              <a:rPr lang="ja-JP" altLang="en-US" sz="2800" dirty="0" smtClean="0"/>
              <a:t>に基づいた</a:t>
            </a:r>
            <a:r>
              <a:rPr lang="ja-JP" altLang="en-US" sz="2800" dirty="0"/>
              <a:t>研究が、網羅性の高い情報が利用可能になることにより、より高度な研究へシフト</a:t>
            </a:r>
            <a:endParaRPr lang="en-US" altLang="ja-JP" sz="2800" dirty="0"/>
          </a:p>
          <a:p>
            <a:pPr lvl="1"/>
            <a:r>
              <a:rPr lang="ja-JP" altLang="en-US" sz="2800" dirty="0"/>
              <a:t>情報に紐づいた人同士のコミュニティにより創造活動が活性化</a:t>
            </a:r>
            <a:r>
              <a:rPr lang="ja-JP" altLang="en-US" sz="2800" dirty="0" smtClean="0"/>
              <a:t>する</a:t>
            </a:r>
            <a:endParaRPr lang="en-US" altLang="ja-JP" sz="2800" dirty="0"/>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6</a:t>
            </a:fld>
            <a:endParaRPr lang="en-US" dirty="0"/>
          </a:p>
        </p:txBody>
      </p:sp>
    </p:spTree>
    <p:extLst>
      <p:ext uri="{BB962C8B-B14F-4D97-AF65-F5344CB8AC3E}">
        <p14:creationId xmlns:p14="http://schemas.microsoft.com/office/powerpoint/2010/main" val="1085104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ナショナルアーカイブと構想全体のイメージ</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08185" y="772160"/>
            <a:ext cx="10995949" cy="5868684"/>
          </a:xfrm>
          <a:prstGeom prst="rect">
            <a:avLst/>
          </a:prstGeom>
        </p:spPr>
      </p:pic>
    </p:spTree>
    <p:extLst>
      <p:ext uri="{BB962C8B-B14F-4D97-AF65-F5344CB8AC3E}">
        <p14:creationId xmlns:p14="http://schemas.microsoft.com/office/powerpoint/2010/main" val="127836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t>書籍分野のナショナルアーカイブ</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168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8"/>
          <p:cNvSpPr>
            <a:spLocks noChangeArrowheads="1"/>
          </p:cNvSpPr>
          <p:nvPr/>
        </p:nvSpPr>
        <p:spPr bwMode="auto">
          <a:xfrm>
            <a:off x="1605121" y="2256984"/>
            <a:ext cx="4776688" cy="4464491"/>
          </a:xfrm>
          <a:prstGeom prst="roundRect">
            <a:avLst>
              <a:gd name="adj" fmla="val 25048"/>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marL="342900" indent="-342900">
              <a:defRPr/>
            </a:pP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20" name="AutoShape 8"/>
          <p:cNvSpPr>
            <a:spLocks noChangeArrowheads="1"/>
          </p:cNvSpPr>
          <p:nvPr/>
        </p:nvSpPr>
        <p:spPr bwMode="auto">
          <a:xfrm>
            <a:off x="1655082" y="3645025"/>
            <a:ext cx="4656942" cy="1354579"/>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defRPr/>
            </a:pPr>
            <a:r>
              <a:rPr lang="ja-JP" altLang="en-US" dirty="0">
                <a:solidFill>
                  <a:prstClr val="black"/>
                </a:solidFill>
                <a:latin typeface="Meiryo UI" panose="020B0604030504040204" pitchFamily="50" charset="-128"/>
                <a:ea typeface="Meiryo UI" panose="020B0604030504040204" pitchFamily="50" charset="-128"/>
              </a:rPr>
              <a:t>電子出版支援組織</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a:xfrm>
            <a:off x="8513212" y="6435828"/>
            <a:ext cx="2133600" cy="365125"/>
          </a:xfrm>
        </p:spPr>
        <p:txBody>
          <a:bodyPr/>
          <a:lstStyle/>
          <a:p>
            <a:fld id="{042AED99-7FB4-404E-8A97-64753DCE42EC}" type="slidenum">
              <a:rPr kumimoji="0" lang="en-US" smtClean="0">
                <a:solidFill>
                  <a:prstClr val="black"/>
                </a:solidFill>
              </a:rPr>
              <a:pPr/>
              <a:t>9</a:t>
            </a:fld>
            <a:endParaRPr kumimoji="0" lang="en-US" dirty="0">
              <a:solidFill>
                <a:prstClr val="black"/>
              </a:solidFill>
            </a:endParaRPr>
          </a:p>
        </p:txBody>
      </p:sp>
      <p:sp>
        <p:nvSpPr>
          <p:cNvPr id="8" name="AutoShape 8"/>
          <p:cNvSpPr>
            <a:spLocks noChangeArrowheads="1"/>
          </p:cNvSpPr>
          <p:nvPr/>
        </p:nvSpPr>
        <p:spPr bwMode="auto">
          <a:xfrm>
            <a:off x="7233125" y="2236932"/>
            <a:ext cx="3326897" cy="4464490"/>
          </a:xfrm>
          <a:prstGeom prst="roundRect">
            <a:avLst>
              <a:gd name="adj" fmla="val 25048"/>
            </a:avLst>
          </a:prstGeom>
          <a:solidFill>
            <a:schemeClr val="bg1"/>
          </a:solidFill>
          <a:ln w="57150">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lgn="ctr">
              <a:defRPr/>
            </a:pP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11" name="AutoShape 8"/>
          <p:cNvSpPr>
            <a:spLocks noChangeArrowheads="1"/>
          </p:cNvSpPr>
          <p:nvPr/>
        </p:nvSpPr>
        <p:spPr bwMode="auto">
          <a:xfrm>
            <a:off x="3698655" y="5072342"/>
            <a:ext cx="2541790" cy="967621"/>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square" anchor="ctr">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権利情報管理組織</a:t>
            </a:r>
            <a:endParaRPr lang="en-US" altLang="ja-JP" sz="1600" dirty="0">
              <a:solidFill>
                <a:prstClr val="black"/>
              </a:solidFill>
              <a:latin typeface="Meiryo UI" panose="020B0604030504040204" pitchFamily="50" charset="-128"/>
              <a:ea typeface="Meiryo UI" panose="020B0604030504040204" pitchFamily="50" charset="-128"/>
            </a:endParaRPr>
          </a:p>
          <a:p>
            <a:pPr marL="342900" indent="-342900" algn="ctr">
              <a:defRPr/>
            </a:pPr>
            <a:endParaRPr lang="en-US" altLang="ja-JP" sz="1600" dirty="0">
              <a:solidFill>
                <a:prstClr val="black"/>
              </a:solidFill>
              <a:latin typeface="Meiryo UI" panose="020B0604030504040204" pitchFamily="50" charset="-128"/>
              <a:ea typeface="Meiryo UI" panose="020B0604030504040204" pitchFamily="50" charset="-128"/>
            </a:endParaRPr>
          </a:p>
          <a:p>
            <a:pPr marL="342900" indent="-342900" algn="ctr">
              <a:defRPr/>
            </a:pP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10" name="AutoShape 8"/>
          <p:cNvSpPr>
            <a:spLocks noChangeArrowheads="1"/>
          </p:cNvSpPr>
          <p:nvPr/>
        </p:nvSpPr>
        <p:spPr bwMode="auto">
          <a:xfrm>
            <a:off x="3323090" y="2333620"/>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電子書籍販売</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7436830" y="4129419"/>
            <a:ext cx="1418668"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spAutoFit/>
          </a:bodyPr>
          <a:lstStyle/>
          <a:p>
            <a:pPr algn="ctr"/>
            <a:r>
              <a:rPr lang="ja-JP" altLang="en-US" dirty="0">
                <a:solidFill>
                  <a:prstClr val="white"/>
                </a:solidFill>
                <a:latin typeface="Meiryo UI" panose="020B0604030504040204" pitchFamily="50" charset="-128"/>
                <a:ea typeface="Meiryo UI" panose="020B0604030504040204" pitchFamily="50" charset="-128"/>
              </a:rPr>
              <a:t>①コンテンツ生成機能</a:t>
            </a:r>
            <a:endParaRPr lang="en-US" altLang="ja-JP" dirty="0">
              <a:solidFill>
                <a:prstClr val="white"/>
              </a:solidFill>
              <a:latin typeface="Meiryo UI" panose="020B0604030504040204" pitchFamily="50" charset="-128"/>
              <a:ea typeface="Meiryo UI" panose="020B0604030504040204" pitchFamily="50" charset="-128"/>
            </a:endParaRPr>
          </a:p>
          <a:p>
            <a:pPr algn="ctr"/>
            <a:r>
              <a:rPr lang="ja-JP" altLang="en-US" dirty="0">
                <a:solidFill>
                  <a:prstClr val="white"/>
                </a:solidFill>
                <a:latin typeface="Meiryo UI" panose="020B0604030504040204" pitchFamily="50" charset="-128"/>
                <a:ea typeface="Meiryo UI" panose="020B0604030504040204" pitchFamily="50" charset="-128"/>
              </a:rPr>
              <a:t>（所蔵資料デジタル化）</a:t>
            </a:r>
            <a:endParaRPr lang="en-US" altLang="ja-JP" dirty="0">
              <a:solidFill>
                <a:prstClr val="white"/>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570075" y="4261197"/>
            <a:ext cx="2670370" cy="6771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②収集・一時保存機能</a:t>
            </a:r>
            <a:endParaRPr lang="en-US" altLang="ja-JP" sz="2000" dirty="0">
              <a:solidFill>
                <a:prstClr val="black"/>
              </a:solidFill>
              <a:latin typeface="Meiryo UI" panose="020B0604030504040204" pitchFamily="50" charset="-128"/>
              <a:ea typeface="Meiryo UI" panose="020B0604030504040204" pitchFamily="50" charset="-128"/>
            </a:endParaRPr>
          </a:p>
          <a:p>
            <a:pPr algn="ctr"/>
            <a:r>
              <a:rPr lang="ja-JP" altLang="en-US" dirty="0">
                <a:solidFill>
                  <a:prstClr val="black"/>
                </a:solidFill>
                <a:latin typeface="Meiryo UI" panose="020B0604030504040204" pitchFamily="50" charset="-128"/>
                <a:ea typeface="Meiryo UI" panose="020B0604030504040204" pitchFamily="50" charset="-128"/>
              </a:rPr>
              <a:t>（提供用コンテンツ管理）</a:t>
            </a:r>
          </a:p>
        </p:txBody>
      </p:sp>
      <p:sp>
        <p:nvSpPr>
          <p:cNvPr id="17" name="正方形/長方形 16"/>
          <p:cNvSpPr/>
          <p:nvPr/>
        </p:nvSpPr>
        <p:spPr>
          <a:xfrm>
            <a:off x="3739260" y="5238356"/>
            <a:ext cx="2446412"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ja-JP" altLang="en-US" sz="2000" dirty="0">
                <a:solidFill>
                  <a:prstClr val="white"/>
                </a:solidFill>
                <a:latin typeface="Meiryo UI" panose="020B0604030504040204" pitchFamily="50" charset="-128"/>
                <a:ea typeface="Meiryo UI" panose="020B0604030504040204" pitchFamily="50" charset="-128"/>
              </a:rPr>
              <a:t>④権利情報・管理情報収集・管理機能</a:t>
            </a:r>
            <a:endParaRPr lang="en-US" altLang="ja-JP" sz="2000" dirty="0">
              <a:solidFill>
                <a:prstClr val="white"/>
              </a:solidFill>
              <a:latin typeface="Meiryo UI" panose="020B0604030504040204" pitchFamily="50" charset="-128"/>
              <a:ea typeface="Meiryo UI" panose="020B0604030504040204" pitchFamily="50" charset="-128"/>
            </a:endParaRPr>
          </a:p>
          <a:p>
            <a:pPr algn="ctr"/>
            <a:r>
              <a:rPr lang="ja-JP" altLang="en-US" sz="1600" dirty="0">
                <a:solidFill>
                  <a:prstClr val="white"/>
                </a:solidFill>
                <a:latin typeface="Meiryo UI" panose="020B0604030504040204" pitchFamily="50" charset="-128"/>
                <a:ea typeface="Meiryo UI" panose="020B0604030504040204" pitchFamily="50" charset="-128"/>
              </a:rPr>
              <a:t>　　　（出版情報等管理）</a:t>
            </a:r>
            <a:endParaRPr lang="en-US" altLang="ja-JP" sz="1600" dirty="0">
              <a:solidFill>
                <a:prstClr val="white"/>
              </a:solidFill>
              <a:latin typeface="Meiryo UI" panose="020B0604030504040204" pitchFamily="50" charset="-128"/>
              <a:ea typeface="Meiryo UI" panose="020B0604030504040204" pitchFamily="50" charset="-128"/>
            </a:endParaRPr>
          </a:p>
        </p:txBody>
      </p:sp>
      <p:sp>
        <p:nvSpPr>
          <p:cNvPr id="18" name="正方形/長方形 17"/>
          <p:cNvSpPr/>
          <p:nvPr/>
        </p:nvSpPr>
        <p:spPr>
          <a:xfrm>
            <a:off x="7596311" y="5383358"/>
            <a:ext cx="2643410" cy="6486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0">
            <a:noAutofit/>
          </a:bodyPr>
          <a:lstStyle/>
          <a:p>
            <a:pPr algn="ctr"/>
            <a:r>
              <a:rPr lang="ja-JP" altLang="en-US" dirty="0">
                <a:solidFill>
                  <a:prstClr val="white"/>
                </a:solidFill>
                <a:latin typeface="Meiryo UI" panose="020B0604030504040204" pitchFamily="50" charset="-128"/>
                <a:ea typeface="Meiryo UI" panose="020B0604030504040204" pitchFamily="50" charset="-128"/>
              </a:rPr>
              <a:t>③恒久保存機能</a:t>
            </a:r>
            <a:endParaRPr lang="en-US" altLang="ja-JP" dirty="0">
              <a:solidFill>
                <a:prstClr val="white"/>
              </a:solidFill>
              <a:latin typeface="Meiryo UI" panose="020B0604030504040204" pitchFamily="50" charset="-128"/>
              <a:ea typeface="Meiryo UI" panose="020B0604030504040204" pitchFamily="50" charset="-128"/>
            </a:endParaRPr>
          </a:p>
          <a:p>
            <a:pPr algn="ctr"/>
            <a:r>
              <a:rPr lang="ja-JP" altLang="en-US" sz="1600" dirty="0">
                <a:solidFill>
                  <a:prstClr val="white"/>
                </a:solidFill>
                <a:latin typeface="Meiryo UI" panose="020B0604030504040204" pitchFamily="50" charset="-128"/>
                <a:ea typeface="Meiryo UI" panose="020B0604030504040204" pitchFamily="50" charset="-128"/>
              </a:rPr>
              <a:t>（保存コンテンツの管理）</a:t>
            </a:r>
            <a:endParaRPr lang="en-US" altLang="ja-JP" sz="1600" dirty="0">
              <a:solidFill>
                <a:prstClr val="white"/>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1730496" y="4234174"/>
            <a:ext cx="1768000" cy="9326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ja-JP" altLang="en-US" sz="2000" dirty="0">
                <a:solidFill>
                  <a:prstClr val="white"/>
                </a:solidFill>
                <a:latin typeface="Meiryo UI" panose="020B0604030504040204" pitchFamily="50" charset="-128"/>
                <a:ea typeface="Meiryo UI" panose="020B0604030504040204" pitchFamily="50" charset="-128"/>
              </a:rPr>
              <a:t>①コンテンツ生成機能</a:t>
            </a:r>
            <a:endParaRPr lang="en-US" altLang="ja-JP" sz="2000" dirty="0">
              <a:solidFill>
                <a:prstClr val="white"/>
              </a:solidFill>
              <a:latin typeface="Meiryo UI" panose="020B0604030504040204" pitchFamily="50" charset="-128"/>
              <a:ea typeface="Meiryo UI" panose="020B0604030504040204" pitchFamily="50" charset="-128"/>
            </a:endParaRPr>
          </a:p>
          <a:p>
            <a:pPr algn="ctr"/>
            <a:r>
              <a:rPr lang="ja-JP" altLang="en-US" dirty="0">
                <a:solidFill>
                  <a:prstClr val="white"/>
                </a:solidFill>
                <a:latin typeface="Meiryo UI" panose="020B0604030504040204" pitchFamily="50" charset="-128"/>
                <a:ea typeface="Meiryo UI" panose="020B0604030504040204" pitchFamily="50" charset="-128"/>
              </a:rPr>
              <a:t>（電子書籍化）</a:t>
            </a:r>
          </a:p>
        </p:txBody>
      </p:sp>
      <p:sp>
        <p:nvSpPr>
          <p:cNvPr id="22" name="AutoShape 8"/>
          <p:cNvSpPr>
            <a:spLocks noChangeArrowheads="1"/>
          </p:cNvSpPr>
          <p:nvPr/>
        </p:nvSpPr>
        <p:spPr bwMode="auto">
          <a:xfrm>
            <a:off x="1883566" y="5243072"/>
            <a:ext cx="1413199"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出版者</a:t>
            </a:r>
            <a:endParaRPr lang="en-US" altLang="ja-JP" sz="1600" dirty="0">
              <a:solidFill>
                <a:prstClr val="black"/>
              </a:solidFill>
              <a:latin typeface="Meiryo UI" panose="020B0604030504040204" pitchFamily="50" charset="-128"/>
              <a:ea typeface="Meiryo UI" panose="020B0604030504040204" pitchFamily="50" charset="-128"/>
            </a:endParaRPr>
          </a:p>
          <a:p>
            <a:pPr marL="342900" indent="-342900" algn="ctr">
              <a:defRPr/>
            </a:pPr>
            <a:endParaRPr lang="ja-JP" altLang="en-US" sz="1600" dirty="0">
              <a:solidFill>
                <a:prstClr val="black"/>
              </a:solidFill>
              <a:latin typeface="Meiryo UI" panose="020B0604030504040204" pitchFamily="50" charset="-128"/>
              <a:ea typeface="Meiryo UI" panose="020B0604030504040204" pitchFamily="50" charset="-128"/>
            </a:endParaRPr>
          </a:p>
        </p:txBody>
      </p:sp>
      <p:sp>
        <p:nvSpPr>
          <p:cNvPr id="23" name="正方形/長方形 22"/>
          <p:cNvSpPr/>
          <p:nvPr/>
        </p:nvSpPr>
        <p:spPr>
          <a:xfrm>
            <a:off x="7374314" y="2712328"/>
            <a:ext cx="3004305" cy="830997"/>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ja-JP" altLang="en-US" sz="2000" dirty="0">
                <a:solidFill>
                  <a:prstClr val="white"/>
                </a:solidFill>
                <a:latin typeface="Meiryo UI" panose="020B0604030504040204" pitchFamily="50" charset="-128"/>
                <a:ea typeface="Meiryo UI" panose="020B0604030504040204" pitchFamily="50" charset="-128"/>
              </a:rPr>
              <a:t>⑤送信・提供機能</a:t>
            </a:r>
            <a:endParaRPr lang="en-US" altLang="ja-JP" sz="2000" dirty="0">
              <a:solidFill>
                <a:prstClr val="white"/>
              </a:solidFill>
              <a:latin typeface="Meiryo UI" panose="020B0604030504040204" pitchFamily="50" charset="-128"/>
              <a:ea typeface="Meiryo UI" panose="020B0604030504040204" pitchFamily="50" charset="-128"/>
            </a:endParaRPr>
          </a:p>
          <a:p>
            <a:pPr algn="ctr"/>
            <a:r>
              <a:rPr lang="ja-JP" altLang="en-US" sz="1400" dirty="0">
                <a:solidFill>
                  <a:prstClr val="white"/>
                </a:solidFill>
                <a:latin typeface="Meiryo UI" panose="020B0604030504040204" pitchFamily="50" charset="-128"/>
                <a:ea typeface="Meiryo UI" panose="020B0604030504040204" pitchFamily="50" charset="-128"/>
              </a:rPr>
              <a:t>（所在情報、保護期間満了資料等のネット提供・絶版資料の図書館送信）</a:t>
            </a:r>
            <a:endParaRPr lang="en-US" altLang="ja-JP" sz="1400" dirty="0">
              <a:solidFill>
                <a:prstClr val="white"/>
              </a:solidFill>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2057566" y="1099800"/>
            <a:ext cx="7981785" cy="586711"/>
          </a:xfrm>
          <a:prstGeom prst="roundRect">
            <a:avLst>
              <a:gd name="adj" fmla="val 25048"/>
            </a:avLst>
          </a:prstGeom>
          <a:solidFill>
            <a:schemeClr val="bg1"/>
          </a:solidFill>
          <a:ln w="38100">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2400" dirty="0">
                <a:solidFill>
                  <a:prstClr val="black"/>
                </a:solidFill>
                <a:latin typeface="Meiryo UI" panose="020B0604030504040204" pitchFamily="50" charset="-128"/>
                <a:ea typeface="Meiryo UI" panose="020B0604030504040204" pitchFamily="50" charset="-128"/>
              </a:rPr>
              <a:t>利用者</a:t>
            </a: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27" name="左矢印 26"/>
          <p:cNvSpPr/>
          <p:nvPr/>
        </p:nvSpPr>
        <p:spPr>
          <a:xfrm>
            <a:off x="4755353" y="1265423"/>
            <a:ext cx="716164" cy="28803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29" name="AutoShape 8"/>
          <p:cNvSpPr>
            <a:spLocks noChangeArrowheads="1"/>
          </p:cNvSpPr>
          <p:nvPr/>
        </p:nvSpPr>
        <p:spPr bwMode="auto">
          <a:xfrm>
            <a:off x="7988546" y="1197566"/>
            <a:ext cx="1908037" cy="430054"/>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dirty="0">
                <a:solidFill>
                  <a:prstClr val="black"/>
                </a:solidFill>
                <a:latin typeface="Meiryo UI" panose="020B0604030504040204" pitchFamily="50" charset="-128"/>
                <a:ea typeface="Meiryo UI" panose="020B0604030504040204" pitchFamily="50" charset="-128"/>
              </a:rPr>
              <a:t>視覚障害者等</a:t>
            </a:r>
          </a:p>
        </p:txBody>
      </p:sp>
      <p:sp>
        <p:nvSpPr>
          <p:cNvPr id="30" name="AutoShape 8"/>
          <p:cNvSpPr>
            <a:spLocks noChangeArrowheads="1"/>
          </p:cNvSpPr>
          <p:nvPr/>
        </p:nvSpPr>
        <p:spPr bwMode="auto">
          <a:xfrm>
            <a:off x="3239765" y="1176971"/>
            <a:ext cx="1487576" cy="430054"/>
          </a:xfrm>
          <a:prstGeom prst="roundRect">
            <a:avLst>
              <a:gd name="adj" fmla="val 25048"/>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nchor="ctr">
            <a:spAutoFit/>
          </a:bodyPr>
          <a:lstStyle/>
          <a:p>
            <a:pPr marL="342900" indent="-342900" algn="ctr">
              <a:defRPr/>
            </a:pPr>
            <a:r>
              <a:rPr lang="ja-JP" altLang="en-US" dirty="0">
                <a:solidFill>
                  <a:prstClr val="black"/>
                </a:solidFill>
                <a:latin typeface="Meiryo UI" panose="020B0604030504040204" pitchFamily="50" charset="-128"/>
                <a:ea typeface="Meiryo UI" panose="020B0604030504040204" pitchFamily="50" charset="-128"/>
              </a:rPr>
              <a:t>一般利用者</a:t>
            </a:r>
            <a:r>
              <a:rPr lang="ja-JP" altLang="en-US" sz="1600" dirty="0">
                <a:solidFill>
                  <a:prstClr val="black"/>
                </a:solidFill>
                <a:latin typeface="Meiryo UI" panose="020B0604030504040204" pitchFamily="50" charset="-128"/>
                <a:ea typeface="Meiryo UI" panose="020B0604030504040204" pitchFamily="50" charset="-128"/>
              </a:rPr>
              <a:t>　　　</a:t>
            </a:r>
          </a:p>
        </p:txBody>
      </p:sp>
      <p:sp>
        <p:nvSpPr>
          <p:cNvPr id="32" name="AutoShape 8"/>
          <p:cNvSpPr>
            <a:spLocks noChangeArrowheads="1"/>
          </p:cNvSpPr>
          <p:nvPr/>
        </p:nvSpPr>
        <p:spPr bwMode="auto">
          <a:xfrm>
            <a:off x="3403565" y="2410439"/>
            <a:ext cx="2208647" cy="39421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電子書籍販売</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16" name="正方形/長方形 15"/>
          <p:cNvSpPr/>
          <p:nvPr/>
        </p:nvSpPr>
        <p:spPr>
          <a:xfrm>
            <a:off x="1775521" y="2977063"/>
            <a:ext cx="4390382" cy="5640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r>
              <a:rPr lang="ja-JP" altLang="en-US" sz="2000" dirty="0">
                <a:solidFill>
                  <a:prstClr val="white"/>
                </a:solidFill>
                <a:latin typeface="Meiryo UI" panose="020B0604030504040204" pitchFamily="50" charset="-128"/>
                <a:ea typeface="Meiryo UI" panose="020B0604030504040204" pitchFamily="50" charset="-128"/>
              </a:rPr>
              <a:t>⑤配信・流通機能　（電子書籍配信）</a:t>
            </a:r>
            <a:endParaRPr lang="en-US" altLang="ja-JP" sz="2000" dirty="0">
              <a:solidFill>
                <a:prstClr val="white"/>
              </a:solidFill>
              <a:latin typeface="Meiryo UI" panose="020B0604030504040204" pitchFamily="50" charset="-128"/>
              <a:ea typeface="Meiryo UI" panose="020B0604030504040204" pitchFamily="50" charset="-128"/>
            </a:endParaRPr>
          </a:p>
        </p:txBody>
      </p:sp>
      <p:sp>
        <p:nvSpPr>
          <p:cNvPr id="33" name="AutoShape 8"/>
          <p:cNvSpPr>
            <a:spLocks noChangeArrowheads="1"/>
          </p:cNvSpPr>
          <p:nvPr/>
        </p:nvSpPr>
        <p:spPr bwMode="auto">
          <a:xfrm>
            <a:off x="3498497" y="2467516"/>
            <a:ext cx="2384613" cy="465892"/>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square" anchor="ctr">
            <a:spAutoFit/>
          </a:bodyPr>
          <a:lstStyle/>
          <a:p>
            <a:pPr marL="342900" indent="-342900" algn="ctr">
              <a:defRPr/>
            </a:pPr>
            <a:r>
              <a:rPr lang="ja-JP" altLang="en-US" sz="2000" dirty="0">
                <a:solidFill>
                  <a:prstClr val="black"/>
                </a:solidFill>
                <a:latin typeface="Meiryo UI" panose="020B0604030504040204" pitchFamily="50" charset="-128"/>
                <a:ea typeface="Meiryo UI" panose="020B0604030504040204" pitchFamily="50" charset="-128"/>
              </a:rPr>
              <a:t>電子書籍販売会社</a:t>
            </a: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37" name="左矢印 36"/>
          <p:cNvSpPr/>
          <p:nvPr/>
        </p:nvSpPr>
        <p:spPr>
          <a:xfrm rot="5400000">
            <a:off x="8720804" y="719484"/>
            <a:ext cx="507705" cy="2505764"/>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38" name="左矢印 37"/>
          <p:cNvSpPr/>
          <p:nvPr/>
        </p:nvSpPr>
        <p:spPr>
          <a:xfrm rot="5400000">
            <a:off x="3520090" y="491125"/>
            <a:ext cx="473228" cy="2954257"/>
          </a:xfrm>
          <a:prstGeom prst="leftArrow">
            <a:avLst/>
          </a:prstGeom>
        </p:spPr>
        <p:style>
          <a:lnRef idx="1">
            <a:schemeClr val="accent5"/>
          </a:lnRef>
          <a:fillRef idx="2">
            <a:schemeClr val="accent5"/>
          </a:fillRef>
          <a:effectRef idx="1">
            <a:schemeClr val="accent5"/>
          </a:effectRef>
          <a:fontRef idx="minor">
            <a:schemeClr val="dk1"/>
          </a:fontRef>
        </p:style>
        <p:txBody>
          <a:bodyPr vert="vert270" rtlCol="0" anchor="ctr"/>
          <a:lstStyle/>
          <a:p>
            <a:pPr algn="ctr"/>
            <a:r>
              <a:rPr lang="ja-JP" altLang="en-US" dirty="0">
                <a:solidFill>
                  <a:prstClr val="black"/>
                </a:solidFill>
                <a:latin typeface="Meiryo UI" panose="020B0604030504040204" pitchFamily="50" charset="-128"/>
                <a:ea typeface="Meiryo UI" panose="020B0604030504040204" pitchFamily="50" charset="-128"/>
              </a:rPr>
              <a:t>電子書籍</a:t>
            </a:r>
          </a:p>
        </p:txBody>
      </p:sp>
      <p:sp>
        <p:nvSpPr>
          <p:cNvPr id="41" name="AutoShape 8"/>
          <p:cNvSpPr>
            <a:spLocks noChangeArrowheads="1"/>
          </p:cNvSpPr>
          <p:nvPr/>
        </p:nvSpPr>
        <p:spPr bwMode="auto">
          <a:xfrm>
            <a:off x="2057566" y="5369089"/>
            <a:ext cx="1439054" cy="680918"/>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endParaRPr lang="en-US" altLang="ja-JP" sz="1600" dirty="0">
              <a:solidFill>
                <a:prstClr val="black"/>
              </a:solidFill>
              <a:latin typeface="Meiryo UI" panose="020B0604030504040204" pitchFamily="50" charset="-128"/>
              <a:ea typeface="Meiryo UI" panose="020B0604030504040204" pitchFamily="50" charset="-128"/>
            </a:endParaRPr>
          </a:p>
          <a:p>
            <a:pPr marL="342900" indent="-342900" algn="ctr">
              <a:defRPr/>
            </a:pP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42" name="AutoShape 8"/>
          <p:cNvSpPr>
            <a:spLocks noChangeArrowheads="1"/>
          </p:cNvSpPr>
          <p:nvPr/>
        </p:nvSpPr>
        <p:spPr bwMode="auto">
          <a:xfrm>
            <a:off x="2185234" y="5477427"/>
            <a:ext cx="1432511" cy="537567"/>
          </a:xfrm>
          <a:prstGeom prst="roundRect">
            <a:avLst>
              <a:gd name="adj" fmla="val 25048"/>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marL="342900" indent="-342900" algn="ctr">
              <a:defRPr/>
            </a:pPr>
            <a:r>
              <a:rPr lang="ja-JP" altLang="en-US" sz="2400" dirty="0">
                <a:solidFill>
                  <a:prstClr val="black"/>
                </a:solidFill>
                <a:latin typeface="Meiryo UI" panose="020B0604030504040204" pitchFamily="50" charset="-128"/>
                <a:ea typeface="Meiryo UI" panose="020B0604030504040204" pitchFamily="50" charset="-128"/>
              </a:rPr>
              <a:t>出版者</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49" name="フローチャート : 磁気ディスク 13"/>
          <p:cNvSpPr/>
          <p:nvPr/>
        </p:nvSpPr>
        <p:spPr>
          <a:xfrm>
            <a:off x="7840586" y="5931211"/>
            <a:ext cx="2198764" cy="656479"/>
          </a:xfrm>
          <a:prstGeom prst="flowChartMagneticDisk">
            <a:avLst/>
          </a:prstGeom>
          <a:ln w="28575"/>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prstClr val="black"/>
                </a:solidFill>
                <a:latin typeface="Meiryo UI" panose="020B0604030504040204" pitchFamily="50" charset="-128"/>
                <a:ea typeface="Meiryo UI" panose="020B0604030504040204" pitchFamily="50" charset="-128"/>
              </a:rPr>
              <a:t>恒久保存アーカイブ</a:t>
            </a:r>
          </a:p>
        </p:txBody>
      </p:sp>
      <p:sp>
        <p:nvSpPr>
          <p:cNvPr id="50" name="フローチャート : 磁気ディスク 53"/>
          <p:cNvSpPr/>
          <p:nvPr/>
        </p:nvSpPr>
        <p:spPr>
          <a:xfrm>
            <a:off x="2559323" y="6091275"/>
            <a:ext cx="1931653" cy="519160"/>
          </a:xfrm>
          <a:prstGeom prst="flowChartMagneticDisk">
            <a:avLst/>
          </a:pr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権利情報</a:t>
            </a:r>
            <a:r>
              <a:rPr lang="en-US" altLang="ja-JP" sz="2000" dirty="0">
                <a:solidFill>
                  <a:prstClr val="black"/>
                </a:solidFill>
                <a:latin typeface="Meiryo UI" panose="020B0604030504040204" pitchFamily="50" charset="-128"/>
                <a:ea typeface="Meiryo UI" panose="020B0604030504040204" pitchFamily="50" charset="-128"/>
              </a:rPr>
              <a:t>DB</a:t>
            </a:r>
          </a:p>
        </p:txBody>
      </p:sp>
      <p:sp>
        <p:nvSpPr>
          <p:cNvPr id="54" name="フローチャート : 磁気ディスク 13"/>
          <p:cNvSpPr/>
          <p:nvPr/>
        </p:nvSpPr>
        <p:spPr>
          <a:xfrm>
            <a:off x="3893007" y="3718987"/>
            <a:ext cx="2155450" cy="488477"/>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提供用コンテンツ</a:t>
            </a:r>
          </a:p>
        </p:txBody>
      </p:sp>
      <p:sp>
        <p:nvSpPr>
          <p:cNvPr id="56" name="正方形/長方形 55"/>
          <p:cNvSpPr/>
          <p:nvPr/>
        </p:nvSpPr>
        <p:spPr>
          <a:xfrm>
            <a:off x="8950566" y="4301161"/>
            <a:ext cx="1477841" cy="9363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ja-JP" altLang="en-US" sz="2000" dirty="0">
                <a:solidFill>
                  <a:prstClr val="black"/>
                </a:solidFill>
                <a:latin typeface="Meiryo UI" panose="020B0604030504040204" pitchFamily="50" charset="-128"/>
                <a:ea typeface="Meiryo UI" panose="020B0604030504040204" pitchFamily="50" charset="-128"/>
              </a:rPr>
              <a:t>②収集機能</a:t>
            </a:r>
            <a:endParaRPr lang="en-US" altLang="ja-JP" sz="2000" dirty="0">
              <a:solidFill>
                <a:prstClr val="black"/>
              </a:solidFill>
              <a:latin typeface="Meiryo UI" panose="020B0604030504040204" pitchFamily="50" charset="-128"/>
              <a:ea typeface="Meiryo UI" panose="020B0604030504040204" pitchFamily="50" charset="-128"/>
            </a:endParaRPr>
          </a:p>
          <a:p>
            <a:pPr algn="ctr"/>
            <a:r>
              <a:rPr lang="ja-JP" altLang="en-US" dirty="0">
                <a:solidFill>
                  <a:prstClr val="black"/>
                </a:solidFill>
                <a:latin typeface="Meiryo UI" panose="020B0604030504040204" pitchFamily="50" charset="-128"/>
                <a:ea typeface="Meiryo UI" panose="020B0604030504040204" pitchFamily="50" charset="-128"/>
              </a:rPr>
              <a:t>（オンライン</a:t>
            </a:r>
            <a:endParaRPr lang="en-US" altLang="ja-JP" dirty="0">
              <a:solidFill>
                <a:prstClr val="black"/>
              </a:solidFill>
              <a:latin typeface="Meiryo UI" panose="020B0604030504040204" pitchFamily="50" charset="-128"/>
              <a:ea typeface="Meiryo UI" panose="020B0604030504040204" pitchFamily="50" charset="-128"/>
            </a:endParaRPr>
          </a:p>
          <a:p>
            <a:pPr algn="r"/>
            <a:r>
              <a:rPr lang="ja-JP" altLang="en-US" dirty="0">
                <a:solidFill>
                  <a:prstClr val="black"/>
                </a:solidFill>
                <a:latin typeface="Meiryo UI" panose="020B0604030504040204" pitchFamily="50" charset="-128"/>
                <a:ea typeface="Meiryo UI" panose="020B0604030504040204" pitchFamily="50" charset="-128"/>
              </a:rPr>
              <a:t>資料の収集）</a:t>
            </a:r>
          </a:p>
        </p:txBody>
      </p:sp>
      <p:sp>
        <p:nvSpPr>
          <p:cNvPr id="57" name="フローチャート : 磁気ディスク 53"/>
          <p:cNvSpPr/>
          <p:nvPr/>
        </p:nvSpPr>
        <p:spPr>
          <a:xfrm>
            <a:off x="7981951" y="3584702"/>
            <a:ext cx="2319461" cy="497577"/>
          </a:xfrm>
          <a:prstGeom prst="flowChartMagneticDisk">
            <a:avLst/>
          </a:prstGeom>
          <a:ln w="28575"/>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r>
              <a:rPr lang="ja-JP" altLang="en-US" dirty="0">
                <a:solidFill>
                  <a:prstClr val="black"/>
                </a:solidFill>
                <a:latin typeface="Meiryo UI" panose="020B0604030504040204" pitchFamily="50" charset="-128"/>
                <a:ea typeface="Meiryo UI" panose="020B0604030504040204" pitchFamily="50" charset="-128"/>
              </a:rPr>
              <a:t>書誌情報・所在情報</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7" name="正方形/長方形 6"/>
          <p:cNvSpPr/>
          <p:nvPr/>
        </p:nvSpPr>
        <p:spPr>
          <a:xfrm>
            <a:off x="8389858" y="1731638"/>
            <a:ext cx="1301838" cy="584775"/>
          </a:xfrm>
          <a:prstGeom prst="rect">
            <a:avLst/>
          </a:prstGeom>
        </p:spPr>
        <p:txBody>
          <a:bodyPr wrap="square">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保護期間</a:t>
            </a:r>
            <a:endParaRPr lang="en-US" altLang="ja-JP" sz="1600" dirty="0">
              <a:solidFill>
                <a:prstClr val="black"/>
              </a:solidFill>
              <a:latin typeface="Meiryo UI" panose="020B0604030504040204" pitchFamily="50" charset="-128"/>
              <a:ea typeface="Meiryo UI" panose="020B0604030504040204" pitchFamily="50" charset="-128"/>
            </a:endParaRPr>
          </a:p>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満了等</a:t>
            </a:r>
            <a:endParaRPr lang="en-US" altLang="ja-JP" sz="1600" dirty="0">
              <a:solidFill>
                <a:prstClr val="black"/>
              </a:solidFill>
              <a:latin typeface="Meiryo UI" panose="020B0604030504040204" pitchFamily="50" charset="-128"/>
              <a:ea typeface="Meiryo UI" panose="020B0604030504040204" pitchFamily="50" charset="-128"/>
            </a:endParaRPr>
          </a:p>
        </p:txBody>
      </p:sp>
      <p:sp>
        <p:nvSpPr>
          <p:cNvPr id="3" name="左右矢印 2"/>
          <p:cNvSpPr/>
          <p:nvPr/>
        </p:nvSpPr>
        <p:spPr>
          <a:xfrm>
            <a:off x="6240445" y="3007925"/>
            <a:ext cx="1087798" cy="523220"/>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44" name="左右矢印 43"/>
          <p:cNvSpPr/>
          <p:nvPr/>
        </p:nvSpPr>
        <p:spPr>
          <a:xfrm>
            <a:off x="6240645" y="3830519"/>
            <a:ext cx="1133668" cy="52322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53" name="左右矢印 52"/>
          <p:cNvSpPr/>
          <p:nvPr/>
        </p:nvSpPr>
        <p:spPr>
          <a:xfrm>
            <a:off x="6260362" y="4617695"/>
            <a:ext cx="1133668" cy="523220"/>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55" name="左右矢印 54"/>
          <p:cNvSpPr/>
          <p:nvPr/>
        </p:nvSpPr>
        <p:spPr>
          <a:xfrm>
            <a:off x="6252487" y="5384348"/>
            <a:ext cx="1114882" cy="52322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64" name="左矢印 63"/>
          <p:cNvSpPr/>
          <p:nvPr/>
        </p:nvSpPr>
        <p:spPr>
          <a:xfrm flipH="1">
            <a:off x="7056366" y="1206869"/>
            <a:ext cx="895814" cy="362323"/>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5046441" y="1169650"/>
            <a:ext cx="2579724" cy="711844"/>
          </a:xfrm>
          <a:prstGeom prst="roundRect">
            <a:avLst>
              <a:gd name="adj" fmla="val 25048"/>
            </a:avLst>
          </a:prstGeom>
          <a:solidFill>
            <a:schemeClr val="bg1"/>
          </a:solidFill>
          <a:ln w="38100">
            <a:headEnd/>
            <a:tailEnd/>
          </a:ln>
        </p:spPr>
        <p:style>
          <a:lnRef idx="1">
            <a:schemeClr val="accent4"/>
          </a:lnRef>
          <a:fillRef idx="2">
            <a:schemeClr val="accent4"/>
          </a:fillRef>
          <a:effectRef idx="1">
            <a:schemeClr val="accent4"/>
          </a:effectRef>
          <a:fontRef idx="minor">
            <a:schemeClr val="dk1"/>
          </a:fontRef>
        </p:style>
        <p:txBody>
          <a:bodyPr wrap="square" anchor="ctr">
            <a:noAutofit/>
          </a:bodyPr>
          <a:lstStyle/>
          <a:p>
            <a:pPr marL="342900" indent="-342900" algn="ctr">
              <a:defRPr/>
            </a:pPr>
            <a:r>
              <a:rPr lang="ja-JP" altLang="en-US" sz="2400" dirty="0">
                <a:solidFill>
                  <a:prstClr val="black"/>
                </a:solidFill>
                <a:latin typeface="Meiryo UI" panose="020B0604030504040204" pitchFamily="50" charset="-128"/>
                <a:ea typeface="Meiryo UI" panose="020B0604030504040204" pitchFamily="50" charset="-128"/>
              </a:rPr>
              <a:t>図書館</a:t>
            </a:r>
            <a:endParaRPr lang="en-US" altLang="ja-JP" sz="2400" dirty="0">
              <a:solidFill>
                <a:prstClr val="black"/>
              </a:solidFill>
              <a:latin typeface="Meiryo UI" panose="020B0604030504040204" pitchFamily="50" charset="-128"/>
              <a:ea typeface="Meiryo UI" panose="020B0604030504040204" pitchFamily="50" charset="-128"/>
            </a:endParaRPr>
          </a:p>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（公共・大学・学校他）</a:t>
            </a:r>
          </a:p>
        </p:txBody>
      </p:sp>
      <p:sp>
        <p:nvSpPr>
          <p:cNvPr id="6" name="右矢印 5"/>
          <p:cNvSpPr/>
          <p:nvPr/>
        </p:nvSpPr>
        <p:spPr>
          <a:xfrm rot="-3600000">
            <a:off x="5576366" y="1999683"/>
            <a:ext cx="653102" cy="33055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63" name="右矢印 62"/>
          <p:cNvSpPr/>
          <p:nvPr/>
        </p:nvSpPr>
        <p:spPr>
          <a:xfrm rot="24000000" flipH="1">
            <a:off x="6883398" y="2071656"/>
            <a:ext cx="797580" cy="33055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solidFill>
                <a:prstClr val="black"/>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6554606" y="2152635"/>
            <a:ext cx="1357036" cy="338554"/>
          </a:xfrm>
          <a:prstGeom prst="rect">
            <a:avLst/>
          </a:prstGeom>
          <a:noFill/>
        </p:spPr>
        <p:txBody>
          <a:bodyPr wrap="square" rtlCol="0">
            <a:spAutoFit/>
          </a:bodyPr>
          <a:lstStyle/>
          <a:p>
            <a:pPr marL="342900" indent="-342900" algn="ctr">
              <a:defRPr/>
            </a:pPr>
            <a:r>
              <a:rPr lang="ja-JP" altLang="en-US" sz="1600" dirty="0">
                <a:solidFill>
                  <a:prstClr val="black"/>
                </a:solidFill>
                <a:latin typeface="Meiryo UI" panose="020B0604030504040204" pitchFamily="50" charset="-128"/>
                <a:ea typeface="Meiryo UI" panose="020B0604030504040204" pitchFamily="50" charset="-128"/>
              </a:rPr>
              <a:t>絶版資料</a:t>
            </a:r>
          </a:p>
        </p:txBody>
      </p:sp>
      <p:sp>
        <p:nvSpPr>
          <p:cNvPr id="12" name="角丸四角形 11"/>
          <p:cNvSpPr/>
          <p:nvPr/>
        </p:nvSpPr>
        <p:spPr>
          <a:xfrm>
            <a:off x="6600350" y="2874277"/>
            <a:ext cx="414235" cy="3033292"/>
          </a:xfrm>
          <a:prstGeom prst="roundRect">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ja-JP" altLang="en-US" sz="2000" dirty="0">
                <a:solidFill>
                  <a:prstClr val="black"/>
                </a:solidFill>
                <a:latin typeface="Meiryo UI" panose="020B0604030504040204" pitchFamily="50" charset="-128"/>
                <a:ea typeface="Meiryo UI" panose="020B0604030504040204" pitchFamily="50" charset="-128"/>
              </a:rPr>
              <a:t>出版活動の支援・補完</a:t>
            </a:r>
          </a:p>
        </p:txBody>
      </p:sp>
      <p:sp>
        <p:nvSpPr>
          <p:cNvPr id="45" name="タイトル 1"/>
          <p:cNvSpPr>
            <a:spLocks noGrp="1"/>
          </p:cNvSpPr>
          <p:nvPr>
            <p:ph type="title"/>
          </p:nvPr>
        </p:nvSpPr>
        <p:spPr>
          <a:xfrm>
            <a:off x="0" y="8130"/>
            <a:ext cx="12192000" cy="969826"/>
          </a:xfrm>
        </p:spPr>
        <p:txBody>
          <a:bodyPr>
            <a:noAutofit/>
          </a:bodyPr>
          <a:lstStyle/>
          <a:p>
            <a:r>
              <a:rPr lang="ja-JP" altLang="en-US" sz="3600" dirty="0" smtClean="0"/>
              <a:t>書籍分野のナショナルアーカイブの</a:t>
            </a:r>
            <a:r>
              <a:rPr lang="ja-JP" altLang="en-US" sz="3600" dirty="0"/>
              <a:t>概念</a:t>
            </a:r>
            <a:r>
              <a:rPr lang="ja-JP" altLang="en-US" sz="3600" dirty="0" smtClean="0"/>
              <a:t>モデル</a:t>
            </a:r>
            <a:r>
              <a:rPr lang="en-US" altLang="ja-JP" sz="3600" dirty="0" smtClean="0"/>
              <a:t/>
            </a:r>
            <a:br>
              <a:rPr lang="en-US" altLang="ja-JP" sz="3600" dirty="0" smtClean="0"/>
            </a:br>
            <a:r>
              <a:rPr lang="ja-JP" altLang="en-US" sz="3600" dirty="0" smtClean="0"/>
              <a:t>－</a:t>
            </a:r>
            <a:r>
              <a:rPr lang="ja-JP" altLang="en-US" sz="3600" dirty="0"/>
              <a:t>出版界との役割分担－</a:t>
            </a:r>
          </a:p>
        </p:txBody>
      </p:sp>
      <p:sp>
        <p:nvSpPr>
          <p:cNvPr id="21" name="テキスト ボックス 20"/>
          <p:cNvSpPr txBox="1"/>
          <p:nvPr/>
        </p:nvSpPr>
        <p:spPr>
          <a:xfrm>
            <a:off x="2057565" y="2412613"/>
            <a:ext cx="1245222" cy="461665"/>
          </a:xfrm>
          <a:prstGeom prst="rect">
            <a:avLst/>
          </a:prstGeom>
          <a:noFill/>
        </p:spPr>
        <p:txBody>
          <a:bodyPr wrap="square" rtlCol="0">
            <a:spAutoFit/>
          </a:bodyPr>
          <a:lstStyle/>
          <a:p>
            <a:r>
              <a:rPr lang="ja-JP" altLang="en-US" sz="2400" dirty="0">
                <a:solidFill>
                  <a:prstClr val="black"/>
                </a:solidFill>
                <a:latin typeface="Meiryo UI" panose="020B0604030504040204" pitchFamily="50" charset="-128"/>
                <a:ea typeface="Meiryo UI" panose="020B0604030504040204" pitchFamily="50" charset="-128"/>
              </a:rPr>
              <a:t>出版界</a:t>
            </a:r>
          </a:p>
        </p:txBody>
      </p:sp>
      <p:sp>
        <p:nvSpPr>
          <p:cNvPr id="48" name="テキスト ボックス 47"/>
          <p:cNvSpPr txBox="1"/>
          <p:nvPr/>
        </p:nvSpPr>
        <p:spPr>
          <a:xfrm>
            <a:off x="7855564" y="2250624"/>
            <a:ext cx="2424048" cy="461665"/>
          </a:xfrm>
          <a:prstGeom prst="rect">
            <a:avLst/>
          </a:prstGeom>
          <a:noFill/>
        </p:spPr>
        <p:txBody>
          <a:bodyPr wrap="square" rtlCol="0">
            <a:spAutoFit/>
          </a:bodyPr>
          <a:lstStyle/>
          <a:p>
            <a:pPr marL="342900" indent="-342900" algn="ctr">
              <a:defRPr/>
            </a:pPr>
            <a:r>
              <a:rPr lang="ja-JP" altLang="en-US" sz="2400" dirty="0">
                <a:solidFill>
                  <a:prstClr val="black"/>
                </a:solidFill>
                <a:latin typeface="Meiryo UI" panose="020B0604030504040204" pitchFamily="50" charset="-128"/>
                <a:ea typeface="Meiryo UI" panose="020B0604030504040204" pitchFamily="50" charset="-128"/>
              </a:rPr>
              <a:t>国立国会図書館</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2" name="角丸四角形吹き出し 1"/>
          <p:cNvSpPr/>
          <p:nvPr/>
        </p:nvSpPr>
        <p:spPr>
          <a:xfrm>
            <a:off x="6302807" y="6029412"/>
            <a:ext cx="1201466" cy="782331"/>
          </a:xfrm>
          <a:prstGeom prst="wedgeRoundRectCallout">
            <a:avLst>
              <a:gd name="adj1" fmla="val 90410"/>
              <a:gd name="adj2" fmla="val -63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ts val="1500"/>
              </a:lnSpc>
            </a:pPr>
            <a:r>
              <a:rPr lang="ja-JP" altLang="en-US" sz="1400" dirty="0">
                <a:solidFill>
                  <a:prstClr val="black"/>
                </a:solidFill>
                <a:latin typeface="Meiryo UI" panose="020B0604030504040204" pitchFamily="50" charset="-128"/>
                <a:ea typeface="Meiryo UI" panose="020B0604030504040204" pitchFamily="50" charset="-128"/>
              </a:rPr>
              <a:t>文化資産全体のアーカイブ機能にも期待が</a:t>
            </a:r>
            <a:r>
              <a:rPr lang="en-US" altLang="ja-JP" sz="1400" dirty="0">
                <a:solidFill>
                  <a:prstClr val="black"/>
                </a:solidFill>
                <a:latin typeface="Meiryo UI" panose="020B0604030504040204" pitchFamily="50" charset="-128"/>
                <a:ea typeface="Meiryo UI" panose="020B0604030504040204" pitchFamily="50" charset="-128"/>
              </a:rPr>
              <a:t>…</a:t>
            </a:r>
            <a:endParaRPr lang="ja-JP" altLang="en-US" sz="1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198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49497</TotalTime>
  <Words>11374</Words>
  <Application>Microsoft Office PowerPoint</Application>
  <PresentationFormat>ワイド画面</PresentationFormat>
  <Paragraphs>1611</Paragraphs>
  <Slides>40</Slides>
  <Notes>35</Notes>
  <HiddenSlides>1</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ariant>
        <vt:lpstr>目的別スライド ショー</vt:lpstr>
      </vt:variant>
      <vt:variant>
        <vt:i4>1</vt:i4>
      </vt:variant>
    </vt:vector>
  </HeadingPairs>
  <TitlesOfParts>
    <vt:vector size="51" baseType="lpstr">
      <vt:lpstr>Arial Unicode MS</vt:lpstr>
      <vt:lpstr>HG丸ｺﾞｼｯｸM-PRO</vt:lpstr>
      <vt:lpstr>Meiryo UI</vt:lpstr>
      <vt:lpstr>ＭＳ Ｐゴシック</vt:lpstr>
      <vt:lpstr>新細明體</vt:lpstr>
      <vt:lpstr>Arial</vt:lpstr>
      <vt:lpstr>Calibri</vt:lpstr>
      <vt:lpstr>Times New Roman</vt:lpstr>
      <vt:lpstr>Wingdings</vt:lpstr>
      <vt:lpstr>Office テーマ</vt:lpstr>
      <vt:lpstr>知識インフラとしてのナショナルアーカイブの構築を目指して【詳細】【詳細】</vt:lpstr>
      <vt:lpstr>ナショナルアーカイブとは</vt:lpstr>
      <vt:lpstr>　知識インフラ、デジタルアーカイブ、ナショナルアーカイブとは　</vt:lpstr>
      <vt:lpstr>デジタル化コンテンツの活用メリット</vt:lpstr>
      <vt:lpstr>ナショナルアーカイブで何をできるようにするか</vt:lpstr>
      <vt:lpstr>ナショナルアーカイブで何が変わるか</vt:lpstr>
      <vt:lpstr>ナショナルアーカイブと構想全体のイメージ</vt:lpstr>
      <vt:lpstr>書籍分野のナショナルアーカイブ</vt:lpstr>
      <vt:lpstr>書籍分野のナショナルアーカイブの概念モデル －出版界との役割分担－</vt:lpstr>
      <vt:lpstr>☆電子書籍分野のアーカイブの機能モデル</vt:lpstr>
      <vt:lpstr>☆電子書籍分野のアーカイブの機能モデル</vt:lpstr>
      <vt:lpstr>☆デジタルコンテンツの生成機能</vt:lpstr>
      <vt:lpstr>☆電子書籍・書誌情報の収集機能</vt:lpstr>
      <vt:lpstr>☆恒久的保存機能</vt:lpstr>
      <vt:lpstr>☆権利情報・管理情報の収集・管理機能</vt:lpstr>
      <vt:lpstr>☆配信・流通機能</vt:lpstr>
      <vt:lpstr>☆目録および所在情報の提供</vt:lpstr>
      <vt:lpstr>文化情報資産のナショナルアーカイブの構築に向けて</vt:lpstr>
      <vt:lpstr>電子書籍・文化財の各ナショナルアーカイブ構想のカバレージ</vt:lpstr>
      <vt:lpstr>☆各種アーカイブ構築施策の一元化</vt:lpstr>
      <vt:lpstr>文化財を含めたナショナルアーカイブの機能イメージ　</vt:lpstr>
      <vt:lpstr>国のアーカイブ構築に必要な要素</vt:lpstr>
      <vt:lpstr>ナショナルアーカイブの概念</vt:lpstr>
      <vt:lpstr>ナショナルアーカイブの全体像</vt:lpstr>
      <vt:lpstr>☆国の文化資源のアーカイブのイメージ</vt:lpstr>
      <vt:lpstr>ナショナル・アーカイブの検討に当たっての考察</vt:lpstr>
      <vt:lpstr>☆ナショナルアーカイブの各基盤の概念</vt:lpstr>
      <vt:lpstr>恒久的保存基盤とは？</vt:lpstr>
      <vt:lpstr>☆恒久的保存基盤</vt:lpstr>
      <vt:lpstr>コンテンツ創造基盤とは？</vt:lpstr>
      <vt:lpstr>☆コンテンツ創造基盤</vt:lpstr>
      <vt:lpstr>☆情報を媒介して専門家と専門家を繋ぐ</vt:lpstr>
      <vt:lpstr>☆人を媒介して辞書と辞書を繋ぐ-</vt:lpstr>
      <vt:lpstr>☆情報発信基盤</vt:lpstr>
      <vt:lpstr>「ナショナルアーカイブ」の構築を目指して</vt:lpstr>
      <vt:lpstr>国立国会図書館が果たし得る役割</vt:lpstr>
      <vt:lpstr>☆知識インフラ構築の構成要素</vt:lpstr>
      <vt:lpstr>☆文化財を含めたナショナルアーカイブの構築イメージ</vt:lpstr>
      <vt:lpstr>☆文化資産アーカイブ構築の一環で国が支援 【知財計画2015】</vt:lpstr>
      <vt:lpstr>知識情報基盤の構築</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919</cp:revision>
  <cp:lastPrinted>2016-03-18T02:42:44Z</cp:lastPrinted>
  <dcterms:created xsi:type="dcterms:W3CDTF">2015-08-12T01:03:55Z</dcterms:created>
  <dcterms:modified xsi:type="dcterms:W3CDTF">2016-05-04T05:38:24Z</dcterms:modified>
</cp:coreProperties>
</file>