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1847" r:id="rId2"/>
    <p:sldId id="1848" r:id="rId3"/>
    <p:sldId id="1850" r:id="rId4"/>
    <p:sldId id="1851" r:id="rId5"/>
    <p:sldId id="1852" r:id="rId6"/>
    <p:sldId id="1853" r:id="rId7"/>
    <p:sldId id="1854" r:id="rId8"/>
    <p:sldId id="1855" r:id="rId9"/>
    <p:sldId id="1856" r:id="rId10"/>
    <p:sldId id="1857" r:id="rId11"/>
    <p:sldId id="1858" r:id="rId12"/>
    <p:sldId id="1859" r:id="rId13"/>
    <p:sldId id="1860" r:id="rId14"/>
    <p:sldId id="1861" r:id="rId15"/>
    <p:sldId id="1862" r:id="rId16"/>
    <p:sldId id="1863" r:id="rId17"/>
    <p:sldId id="1864" r:id="rId18"/>
    <p:sldId id="1865" r:id="rId19"/>
    <p:sldId id="1866" r:id="rId20"/>
    <p:sldId id="1867" r:id="rId21"/>
    <p:sldId id="1868" r:id="rId22"/>
    <p:sldId id="1869" r:id="rId23"/>
    <p:sldId id="1870" r:id="rId24"/>
    <p:sldId id="1871" r:id="rId25"/>
    <p:sldId id="1872" r:id="rId26"/>
    <p:sldId id="1873" r:id="rId27"/>
    <p:sldId id="1874" r:id="rId28"/>
    <p:sldId id="1875" r:id="rId29"/>
    <p:sldId id="1876" r:id="rId30"/>
    <p:sldId id="1877" r:id="rId31"/>
    <p:sldId id="1878" r:id="rId32"/>
    <p:sldId id="1879" r:id="rId33"/>
    <p:sldId id="1880" r:id="rId34"/>
    <p:sldId id="1881" r:id="rId35"/>
    <p:sldId id="1882" r:id="rId36"/>
    <p:sldId id="1883" r:id="rId37"/>
    <p:sldId id="1884" r:id="rId38"/>
    <p:sldId id="1885" r:id="rId39"/>
    <p:sldId id="1886" r:id="rId40"/>
    <p:sldId id="1887" r:id="rId41"/>
    <p:sldId id="1888" r:id="rId42"/>
    <p:sldId id="1889" r:id="rId43"/>
    <p:sldId id="1890" r:id="rId44"/>
    <p:sldId id="1891" r:id="rId45"/>
    <p:sldId id="1892" r:id="rId46"/>
    <p:sldId id="1893" r:id="rId47"/>
    <p:sldId id="1894" r:id="rId48"/>
    <p:sldId id="1895" r:id="rId49"/>
    <p:sldId id="1896" r:id="rId50"/>
    <p:sldId id="1897" r:id="rId51"/>
    <p:sldId id="1898" r:id="rId52"/>
    <p:sldId id="1899" r:id="rId53"/>
    <p:sldId id="1900" r:id="rId54"/>
    <p:sldId id="1901" r:id="rId55"/>
    <p:sldId id="1902" r:id="rId56"/>
    <p:sldId id="1903" r:id="rId57"/>
    <p:sldId id="1904" r:id="rId58"/>
    <p:sldId id="1907" r:id="rId59"/>
    <p:sldId id="1908" r:id="rId60"/>
    <p:sldId id="1909" r:id="rId61"/>
    <p:sldId id="1906" r:id="rId62"/>
  </p:sldIdLst>
  <p:sldSz cx="12192000" cy="6858000"/>
  <p:notesSz cx="7099300" cy="10234613"/>
  <p:custShowLst>
    <p:custShow name="TP&amp;Dフォーラム" id="0">
      <p:sldLst/>
    </p:custShow>
  </p:custShow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2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7" autoAdjust="0"/>
    <p:restoredTop sz="83634" autoAdjust="0"/>
  </p:normalViewPr>
  <p:slideViewPr>
    <p:cSldViewPr snapToGrid="0">
      <p:cViewPr varScale="1">
        <p:scale>
          <a:sx n="54" d="100"/>
          <a:sy n="54" d="100"/>
        </p:scale>
        <p:origin x="756" y="5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6510"/>
    </p:cViewPr>
  </p:sorterViewPr>
  <p:notesViewPr>
    <p:cSldViewPr snapToGrid="0">
      <p:cViewPr>
        <p:scale>
          <a:sx n="100" d="100"/>
          <a:sy n="100" d="100"/>
        </p:scale>
        <p:origin x="1194" y="-122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2" tIns="49521" rIns="99042" bIns="49521"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2" tIns="49521" rIns="99042" bIns="49521" rtlCol="0"/>
          <a:lstStyle>
            <a:lvl1pPr algn="r">
              <a:defRPr sz="1300"/>
            </a:lvl1pPr>
          </a:lstStyle>
          <a:p>
            <a:fld id="{B377335C-6462-4247-BEFA-CD97B67177F9}" type="datetimeFigureOut">
              <a:rPr kumimoji="1" lang="ja-JP" altLang="en-US" smtClean="0"/>
              <a:t>2016/5/12</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2" tIns="49521" rIns="99042" bIns="49521" rtlCol="0" anchor="ctr"/>
          <a:lstStyle/>
          <a:p>
            <a:endParaRPr lang="ja-JP" altLang="en-US"/>
          </a:p>
        </p:txBody>
      </p:sp>
      <p:sp>
        <p:nvSpPr>
          <p:cNvPr id="5" name="ノート プレースホルダー 4"/>
          <p:cNvSpPr>
            <a:spLocks noGrp="1"/>
          </p:cNvSpPr>
          <p:nvPr>
            <p:ph type="body" sz="quarter" idx="3"/>
          </p:nvPr>
        </p:nvSpPr>
        <p:spPr>
          <a:xfrm>
            <a:off x="709930" y="4925408"/>
            <a:ext cx="5679440" cy="4029879"/>
          </a:xfrm>
          <a:prstGeom prst="rect">
            <a:avLst/>
          </a:prstGeom>
        </p:spPr>
        <p:txBody>
          <a:bodyPr vert="horz" lIns="99042" tIns="49521" rIns="99042" bIns="49521"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9"/>
            <a:ext cx="3076363" cy="513507"/>
          </a:xfrm>
          <a:prstGeom prst="rect">
            <a:avLst/>
          </a:prstGeom>
        </p:spPr>
        <p:txBody>
          <a:bodyPr vert="horz" lIns="99042" tIns="49521" rIns="99042" bIns="49521"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9"/>
            <a:ext cx="3076363" cy="513507"/>
          </a:xfrm>
          <a:prstGeom prst="rect">
            <a:avLst/>
          </a:prstGeom>
        </p:spPr>
        <p:txBody>
          <a:bodyPr vert="horz" lIns="99042" tIns="49521" rIns="99042" bIns="49521" rtlCol="0" anchor="b"/>
          <a:lstStyle>
            <a:lvl1pPr algn="r">
              <a:defRPr sz="1300"/>
            </a:lvl1pPr>
          </a:lstStyle>
          <a:p>
            <a:fld id="{E8C625AA-FB67-408E-B08D-52E2020531D8}" type="slidenum">
              <a:rPr kumimoji="1" lang="ja-JP" altLang="en-US" smtClean="0"/>
              <a:t>‹#›</a:t>
            </a:fld>
            <a:endParaRPr kumimoji="1" lang="ja-JP" altLang="en-US"/>
          </a:p>
        </p:txBody>
      </p:sp>
    </p:spTree>
    <p:extLst>
      <p:ext uri="{BB962C8B-B14F-4D97-AF65-F5344CB8AC3E}">
        <p14:creationId xmlns:p14="http://schemas.microsoft.com/office/powerpoint/2010/main" val="207637773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iss.ndl.go.jp/information/2012/02/2_release/" TargetMode="External"/><Relationship Id="rId2" Type="http://schemas.openxmlformats.org/officeDocument/2006/relationships/slide" Target="../slides/slide56.xml"/><Relationship Id="rId1" Type="http://schemas.openxmlformats.org/officeDocument/2006/relationships/notesMaster" Target="../notesMasters/notesMaster1.xml"/><Relationship Id="rId5" Type="http://schemas.openxmlformats.org/officeDocument/2006/relationships/hyperlink" Target="http://www.ndl.go.jp/jp/data/data_service/jnb/index.html" TargetMode="External"/><Relationship Id="rId4" Type="http://schemas.openxmlformats.org/officeDocument/2006/relationships/hyperlink" Target="http://www.ndl.go.jp/jp/data/bib_newsletter/2012_4/article_09.htm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lang="ja-JP" altLang="ja-JP" sz="1200" dirty="0" smtClean="0"/>
              <a:t>国会法第</a:t>
            </a:r>
            <a:r>
              <a:rPr lang="en-US" altLang="ja-JP" sz="1200" dirty="0" smtClean="0"/>
              <a:t>130</a:t>
            </a:r>
            <a:r>
              <a:rPr lang="ja-JP" altLang="ja-JP" sz="1200" dirty="0" smtClean="0"/>
              <a:t>条及び国立国会図書館法により国会に設置され、 図書及びその他の図書館資料を収集し、国会議貝の職務の遂行に資するとともに、行政及び司法の各部門、更に日本国民に対し図書館奉仕を提供することを目的とする図書館</a:t>
            </a:r>
            <a:endParaRPr lang="en-US" altLang="ja-JP" sz="1200" dirty="0" smtClean="0"/>
          </a:p>
        </p:txBody>
      </p:sp>
      <p:sp>
        <p:nvSpPr>
          <p:cNvPr id="4" name="ヘッダー プレースホルダ 3"/>
          <p:cNvSpPr>
            <a:spLocks noGrp="1"/>
          </p:cNvSpPr>
          <p:nvPr>
            <p:ph type="hdr" sz="quarter" idx="10"/>
          </p:nvPr>
        </p:nvSpPr>
        <p:spPr/>
        <p:txBody>
          <a:bodyPr/>
          <a:lstStyle/>
          <a:p>
            <a:pPr>
              <a:defRPr/>
            </a:pPr>
            <a:endParaRPr lang="en-US" altLang="ja-JP" dirty="0"/>
          </a:p>
        </p:txBody>
      </p:sp>
      <p:sp>
        <p:nvSpPr>
          <p:cNvPr id="5" name="フッター プレースホルダ 4"/>
          <p:cNvSpPr>
            <a:spLocks noGrp="1"/>
          </p:cNvSpPr>
          <p:nvPr>
            <p:ph type="ftr" sz="quarter" idx="11"/>
          </p:nvPr>
        </p:nvSpPr>
        <p:spPr/>
        <p:txBody>
          <a:bodyPr/>
          <a:lstStyle/>
          <a:p>
            <a:pPr>
              <a:defRPr/>
            </a:pPr>
            <a:endParaRPr lang="en-US" altLang="ja-JP" dirty="0"/>
          </a:p>
        </p:txBody>
      </p:sp>
      <p:sp>
        <p:nvSpPr>
          <p:cNvPr id="6" name="スライド番号プレースホルダ 5"/>
          <p:cNvSpPr>
            <a:spLocks noGrp="1"/>
          </p:cNvSpPr>
          <p:nvPr>
            <p:ph type="sldNum" sz="quarter" idx="12"/>
          </p:nvPr>
        </p:nvSpPr>
        <p:spPr/>
        <p:txBody>
          <a:bodyPr/>
          <a:lstStyle/>
          <a:p>
            <a:pPr>
              <a:defRPr/>
            </a:pPr>
            <a:fld id="{9D0F2D12-436D-4C24-A67F-CF5ECF119073}" type="slidenum">
              <a:rPr lang="en-US" altLang="ja-JP" smtClean="0"/>
              <a:pPr>
                <a:defRPr/>
              </a:pPr>
              <a:t>1</a:t>
            </a:fld>
            <a:endParaRPr lang="en-US" altLang="ja-JP"/>
          </a:p>
        </p:txBody>
      </p:sp>
      <p:sp>
        <p:nvSpPr>
          <p:cNvPr id="7" name="日付プレースホルダ 6"/>
          <p:cNvSpPr>
            <a:spLocks noGrp="1"/>
          </p:cNvSpPr>
          <p:nvPr>
            <p:ph type="dt" idx="13"/>
          </p:nvPr>
        </p:nvSpPr>
        <p:spPr/>
        <p:txBody>
          <a:bodyPr/>
          <a:lstStyle/>
          <a:p>
            <a:fld id="{3706F7B6-DD3C-43FE-9C7D-15DF7C77C259}" type="datetime1">
              <a:rPr kumimoji="1" lang="ja-JP" altLang="en-US" smtClean="0"/>
              <a:t>2016/5/12</a:t>
            </a:fld>
            <a:endParaRPr kumimoji="1" lang="ja-JP" altLang="en-US" dirty="0"/>
          </a:p>
        </p:txBody>
      </p:sp>
    </p:spTree>
    <p:extLst>
      <p:ext uri="{BB962C8B-B14F-4D97-AF65-F5344CB8AC3E}">
        <p14:creationId xmlns:p14="http://schemas.microsoft.com/office/powerpoint/2010/main" val="1322573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VISIO</a:t>
            </a:r>
            <a:r>
              <a:rPr kumimoji="1" lang="ja-JP" altLang="en-US" dirty="0" smtClean="0"/>
              <a:t>資料は、前の図を詳細化して、データフローダイアグラム的に分解したもの。</a:t>
            </a:r>
            <a:endParaRPr kumimoji="1" lang="en-US" altLang="ja-JP" dirty="0" smtClean="0"/>
          </a:p>
          <a:p>
            <a:r>
              <a:rPr kumimoji="1" lang="ja-JP" altLang="en-US" dirty="0" smtClean="0"/>
              <a:t>情報の流れの線には、赤で</a:t>
            </a:r>
            <a:r>
              <a:rPr kumimoji="1" lang="en-US" altLang="ja-JP" dirty="0" smtClean="0"/>
              <a:t>NDL</a:t>
            </a:r>
            <a:r>
              <a:rPr kumimoji="1" lang="ja-JP" altLang="en-US" dirty="0" smtClean="0"/>
              <a:t>の現行のサービス・事業を記載</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E8C625AA-FB67-408E-B08D-52E2020531D8}" type="slidenum">
              <a:rPr kumimoji="1" lang="ja-JP" altLang="en-US" smtClean="0"/>
              <a:t>16</a:t>
            </a:fld>
            <a:endParaRPr kumimoji="1" lang="ja-JP" altLang="en-US"/>
          </a:p>
        </p:txBody>
      </p:sp>
    </p:spTree>
    <p:extLst>
      <p:ext uri="{BB962C8B-B14F-4D97-AF65-F5344CB8AC3E}">
        <p14:creationId xmlns:p14="http://schemas.microsoft.com/office/powerpoint/2010/main" val="91817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4AC53DF5-0229-4961-A4B3-9D0E3CBCDA5C}" type="datetime1">
              <a:rPr kumimoji="1" lang="ja-JP" altLang="en-US" smtClean="0"/>
              <a:t>2016/5/12</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18</a:t>
            </a:fld>
            <a:endParaRPr kumimoji="1" lang="ja-JP" altLang="en-US"/>
          </a:p>
        </p:txBody>
      </p:sp>
    </p:spTree>
    <p:extLst>
      <p:ext uri="{BB962C8B-B14F-4D97-AF65-F5344CB8AC3E}">
        <p14:creationId xmlns:p14="http://schemas.microsoft.com/office/powerpoint/2010/main" val="99436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■夢を実現させる強い意志</a:t>
            </a:r>
          </a:p>
          <a:p>
            <a:r>
              <a:rPr kumimoji="1" lang="ja-JP" altLang="en-US" dirty="0" smtClean="0"/>
              <a:t>・このような活動を推進させるためには、従前の事業にとらわれずに、将来への夢を持って、その夢を実現させる強い意志を持った若い人の力が必要です。そのような人材が当館の採用試験に応募していただけることを期待しています。</a:t>
            </a:r>
          </a:p>
          <a:p>
            <a:r>
              <a:rPr kumimoji="1" lang="ja-JP" altLang="en-US" dirty="0" smtClean="0"/>
              <a:t>■</a:t>
            </a:r>
            <a:r>
              <a:rPr kumimoji="1" lang="en-US" altLang="ja-JP" dirty="0" smtClean="0"/>
              <a:t>10</a:t>
            </a:r>
            <a:r>
              <a:rPr kumimoji="1" lang="ja-JP" altLang="en-US" dirty="0" smtClean="0"/>
              <a:t>年後、</a:t>
            </a:r>
            <a:r>
              <a:rPr kumimoji="1" lang="en-US" altLang="ja-JP" dirty="0" smtClean="0"/>
              <a:t>20</a:t>
            </a:r>
            <a:r>
              <a:rPr kumimoji="1" lang="ja-JP" altLang="en-US" dirty="0" smtClean="0"/>
              <a:t>年後の社会を見据えて</a:t>
            </a:r>
          </a:p>
          <a:p>
            <a:r>
              <a:rPr kumimoji="1" lang="ja-JP" altLang="en-US" dirty="0" smtClean="0"/>
              <a:t>・</a:t>
            </a:r>
            <a:r>
              <a:rPr kumimoji="1" lang="en-US" altLang="ja-JP" dirty="0" smtClean="0"/>
              <a:t>10</a:t>
            </a:r>
            <a:r>
              <a:rPr kumimoji="1" lang="ja-JP" altLang="en-US" dirty="0" smtClean="0"/>
              <a:t>年後、</a:t>
            </a:r>
            <a:r>
              <a:rPr kumimoji="1" lang="en-US" altLang="ja-JP" dirty="0" smtClean="0"/>
              <a:t>20</a:t>
            </a:r>
            <a:r>
              <a:rPr kumimoji="1" lang="ja-JP" altLang="en-US" dirty="0" smtClean="0"/>
              <a:t>年後をイメージして、それを実現するために自分は何をすればいいかを考え、それを実践してほしい。</a:t>
            </a:r>
          </a:p>
          <a:p>
            <a:r>
              <a:rPr kumimoji="1" lang="ja-JP" altLang="en-US" dirty="0" smtClean="0"/>
              <a:t>・個人として、組織として、世の中に貢献。組織としての責任と義務を果たして、存立し続けられるように。</a:t>
            </a:r>
          </a:p>
          <a:p>
            <a:r>
              <a:rPr kumimoji="1" lang="ja-JP" altLang="en-US" dirty="0" smtClean="0"/>
              <a:t>・理想と現実のギャップがあった場合は、理想を追求してほしい</a:t>
            </a:r>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7BC909E1-6B06-4D4A-AF86-3635004A9761}" type="datetime1">
              <a:rPr kumimoji="1" lang="ja-JP" altLang="en-US" smtClean="0"/>
              <a:t>2016/5/12</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24</a:t>
            </a:fld>
            <a:endParaRPr kumimoji="1" lang="ja-JP" altLang="en-US"/>
          </a:p>
        </p:txBody>
      </p:sp>
    </p:spTree>
    <p:extLst>
      <p:ext uri="{BB962C8B-B14F-4D97-AF65-F5344CB8AC3E}">
        <p14:creationId xmlns:p14="http://schemas.microsoft.com/office/powerpoint/2010/main" val="3460935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CC2E7CC-36A0-4B98-8D27-87BFD265220F}" type="slidenum">
              <a:rPr kumimoji="1" lang="ja-JP" altLang="en-US" smtClean="0"/>
              <a:t>25</a:t>
            </a:fld>
            <a:endParaRPr kumimoji="1" lang="ja-JP" altLang="en-US"/>
          </a:p>
        </p:txBody>
      </p:sp>
    </p:spTree>
    <p:extLst>
      <p:ext uri="{BB962C8B-B14F-4D97-AF65-F5344CB8AC3E}">
        <p14:creationId xmlns:p14="http://schemas.microsoft.com/office/powerpoint/2010/main" val="3295374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BD512217-FADA-41DD-A1DA-0AC4C64B684D}" type="slidenum">
              <a:rPr lang="en-US" altLang="ja-JP" smtClean="0">
                <a:solidFill>
                  <a:prstClr val="black"/>
                </a:solidFill>
              </a:rPr>
              <a:pPr/>
              <a:t>26</a:t>
            </a:fld>
            <a:endParaRPr lang="en-US" altLang="ja-JP" smtClean="0">
              <a:solidFill>
                <a:prstClr val="black"/>
              </a:solidFill>
            </a:endParaRPr>
          </a:p>
        </p:txBody>
      </p:sp>
      <p:sp>
        <p:nvSpPr>
          <p:cNvPr id="39939" name="Rectangle 2"/>
          <p:cNvSpPr>
            <a:spLocks noGrp="1" noRot="1" noChangeAspect="1" noChangeArrowheads="1" noTextEdit="1"/>
          </p:cNvSpPr>
          <p:nvPr>
            <p:ph type="sldImg"/>
          </p:nvPr>
        </p:nvSpPr>
        <p:spPr>
          <a:xfrm>
            <a:off x="-157163" y="827088"/>
            <a:ext cx="7354888" cy="4137025"/>
          </a:xfrm>
          <a:ln/>
        </p:spPr>
      </p:sp>
      <p:sp>
        <p:nvSpPr>
          <p:cNvPr id="39940" name="Rectangle 3"/>
          <p:cNvSpPr>
            <a:spLocks noGrp="1" noChangeArrowheads="1"/>
          </p:cNvSpPr>
          <p:nvPr>
            <p:ph type="body" idx="1"/>
          </p:nvPr>
        </p:nvSpPr>
        <p:spPr>
          <a:xfrm>
            <a:off x="938776" y="5240788"/>
            <a:ext cx="5154591" cy="4963596"/>
          </a:xfrm>
          <a:noFill/>
          <a:ln/>
        </p:spPr>
        <p:txBody>
          <a:bodyPr>
            <a:normAutofit/>
          </a:bodyPr>
          <a:lstStyle/>
          <a:p>
            <a:pPr marL="292508" indent="-292508" defTabSz="996944">
              <a:defRPr/>
            </a:pPr>
            <a:r>
              <a:rPr lang="ja-JP" altLang="en-US" sz="13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他の領域は、領域ごとの</a:t>
            </a:r>
            <a:r>
              <a:rPr lang="en-US" altLang="ja-JP" sz="13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aggregator</a:t>
            </a:r>
            <a:r>
              <a:rPr lang="ja-JP" altLang="en-US" sz="13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（候補）との協力関係により連携拡張</a:t>
            </a:r>
            <a:endParaRPr lang="en-US" altLang="ja-JP" sz="1300"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a:p>
            <a:pPr marL="292508" indent="-292508" defTabSz="996944">
              <a:defRPr/>
            </a:pPr>
            <a:r>
              <a:rPr lang="ja-JP" altLang="en-US" sz="13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公共図書館は、</a:t>
            </a:r>
            <a:r>
              <a:rPr lang="en-US" altLang="ja-JP" sz="13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NDL</a:t>
            </a:r>
            <a:r>
              <a:rPr lang="ja-JP" altLang="en-US" sz="13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が直接連携</a:t>
            </a:r>
          </a:p>
          <a:p>
            <a:pPr marL="292508" indent="-292508" defTabSz="996944">
              <a:defRPr/>
            </a:pPr>
            <a:endParaRPr lang="ja-JP" altLang="en-US" sz="1300"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a:p>
            <a:pPr marL="292508" indent="-292508" defTabSz="996944">
              <a:defRPr/>
            </a:pPr>
            <a:endParaRPr lang="en-US" altLang="ja-JP" dirty="0" smtClean="0"/>
          </a:p>
        </p:txBody>
      </p:sp>
    </p:spTree>
    <p:extLst>
      <p:ext uri="{BB962C8B-B14F-4D97-AF65-F5344CB8AC3E}">
        <p14:creationId xmlns:p14="http://schemas.microsoft.com/office/powerpoint/2010/main" val="3298035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アグリゲータのメタデータを集約し、様々な機関へ</a:t>
            </a:r>
            <a:r>
              <a:rPr kumimoji="1" lang="en-US" altLang="ja-JP" dirty="0" smtClean="0"/>
              <a:t>API</a:t>
            </a:r>
            <a:r>
              <a:rPr kumimoji="1" lang="ja-JP" altLang="en-US" dirty="0" smtClean="0"/>
              <a:t>により提供。</a:t>
            </a:r>
            <a:r>
              <a:rPr kumimoji="1" lang="en-US" altLang="ja-JP" dirty="0" smtClean="0"/>
              <a:t>NDL</a:t>
            </a:r>
            <a:r>
              <a:rPr kumimoji="1" lang="ja-JP" altLang="en-US" dirty="0" smtClean="0"/>
              <a:t>サーチはハブ的な役割。</a:t>
            </a:r>
            <a:endParaRPr kumimoji="1" lang="ja-JP" altLang="en-US" dirty="0"/>
          </a:p>
        </p:txBody>
      </p:sp>
      <p:sp>
        <p:nvSpPr>
          <p:cNvPr id="4" name="スライド番号プレースホルダー 3"/>
          <p:cNvSpPr>
            <a:spLocks noGrp="1"/>
          </p:cNvSpPr>
          <p:nvPr>
            <p:ph type="sldNum" sz="quarter" idx="10"/>
          </p:nvPr>
        </p:nvSpPr>
        <p:spPr/>
        <p:txBody>
          <a:bodyPr/>
          <a:lstStyle/>
          <a:p>
            <a:fld id="{E8C625AA-FB67-408E-B08D-52E2020531D8}" type="slidenum">
              <a:rPr kumimoji="1" lang="ja-JP" altLang="en-US" smtClean="0"/>
              <a:t>27</a:t>
            </a:fld>
            <a:endParaRPr kumimoji="1" lang="ja-JP" altLang="en-US"/>
          </a:p>
        </p:txBody>
      </p:sp>
    </p:spTree>
    <p:extLst>
      <p:ext uri="{BB962C8B-B14F-4D97-AF65-F5344CB8AC3E}">
        <p14:creationId xmlns:p14="http://schemas.microsoft.com/office/powerpoint/2010/main" val="27163183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u="sng" dirty="0" smtClean="0"/>
              <a:t>アグリゲータのメタデータを集約</a:t>
            </a:r>
            <a:r>
              <a:rPr kumimoji="1" lang="ja-JP" altLang="en-US" dirty="0" smtClean="0"/>
              <a:t>し、</a:t>
            </a:r>
            <a:r>
              <a:rPr kumimoji="1" lang="ja-JP" altLang="en-US" u="sng" dirty="0" smtClean="0"/>
              <a:t>様々な機関へ</a:t>
            </a:r>
            <a:r>
              <a:rPr kumimoji="1" lang="en-US" altLang="ja-JP" u="sng" dirty="0" smtClean="0"/>
              <a:t>API</a:t>
            </a:r>
            <a:r>
              <a:rPr kumimoji="1" lang="ja-JP" altLang="en-US" u="sng" dirty="0" smtClean="0"/>
              <a:t>により提供</a:t>
            </a:r>
            <a:r>
              <a:rPr kumimoji="1" lang="ja-JP" altLang="en-US" dirty="0" smtClean="0"/>
              <a:t>。</a:t>
            </a:r>
            <a:r>
              <a:rPr kumimoji="1" lang="en-US" altLang="ja-JP" u="sng" dirty="0" smtClean="0"/>
              <a:t>NDL</a:t>
            </a:r>
            <a:r>
              <a:rPr kumimoji="1" lang="ja-JP" altLang="en-US" u="sng" dirty="0" smtClean="0"/>
              <a:t>サーチはハブ的な役割</a:t>
            </a:r>
            <a:r>
              <a:rPr kumimoji="1" lang="ja-JP" altLang="en-US" dirty="0" smtClean="0"/>
              <a:t>。</a:t>
            </a:r>
            <a:endParaRPr kumimoji="1" lang="en-US" altLang="ja-JP" dirty="0" smtClean="0"/>
          </a:p>
          <a:p>
            <a:r>
              <a:rPr kumimoji="1" lang="ja-JP" altLang="en-US" dirty="0" smtClean="0"/>
              <a:t>・今後の例として、国文研で進めている日本語歴史的典籍データベースや、出版界からの有償電子書籍等も含めて、この枠組みの中で展開されることを期待している</a:t>
            </a:r>
            <a:endParaRPr kumimoji="1" lang="ja-JP" altLang="en-US" dirty="0"/>
          </a:p>
        </p:txBody>
      </p:sp>
      <p:sp>
        <p:nvSpPr>
          <p:cNvPr id="4" name="スライド番号プレースホルダー 3"/>
          <p:cNvSpPr>
            <a:spLocks noGrp="1"/>
          </p:cNvSpPr>
          <p:nvPr>
            <p:ph type="sldNum" sz="quarter" idx="10"/>
          </p:nvPr>
        </p:nvSpPr>
        <p:spPr/>
        <p:txBody>
          <a:bodyPr/>
          <a:lstStyle/>
          <a:p>
            <a:fld id="{E8C625AA-FB67-408E-B08D-52E2020531D8}" type="slidenum">
              <a:rPr kumimoji="1" lang="ja-JP" altLang="en-US" smtClean="0"/>
              <a:t>28</a:t>
            </a:fld>
            <a:endParaRPr kumimoji="1" lang="ja-JP" altLang="en-US"/>
          </a:p>
        </p:txBody>
      </p:sp>
    </p:spTree>
    <p:extLst>
      <p:ext uri="{BB962C8B-B14F-4D97-AF65-F5344CB8AC3E}">
        <p14:creationId xmlns:p14="http://schemas.microsoft.com/office/powerpoint/2010/main" val="22460422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71684" name="スライド番号プレースホル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A9C924-45B3-4818-9B4F-6522EAAB052F}" type="slidenum">
              <a:rPr lang="ja-JP" altLang="en-US" smtClean="0"/>
              <a:pPr fontAlgn="base">
                <a:spcBef>
                  <a:spcPct val="0"/>
                </a:spcBef>
                <a:spcAft>
                  <a:spcPct val="0"/>
                </a:spcAft>
                <a:defRPr/>
              </a:pPr>
              <a:t>29</a:t>
            </a:fld>
            <a:endParaRPr lang="ja-JP" altLang="en-US" smtClean="0"/>
          </a:p>
        </p:txBody>
      </p:sp>
      <p:sp>
        <p:nvSpPr>
          <p:cNvPr id="71685" name="ヘッダー プレースホルダ 4"/>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ja-JP" smtClean="0"/>
              <a:t>Through knowledge we prosper</a:t>
            </a:r>
            <a:endParaRPr lang="ja-JP" altLang="en-US" smtClean="0"/>
          </a:p>
        </p:txBody>
      </p:sp>
    </p:spTree>
    <p:extLst>
      <p:ext uri="{BB962C8B-B14F-4D97-AF65-F5344CB8AC3E}">
        <p14:creationId xmlns:p14="http://schemas.microsoft.com/office/powerpoint/2010/main" val="16317077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ja-JP" altLang="en-US" b="0" dirty="0" smtClean="0">
                <a:solidFill>
                  <a:prstClr val="black"/>
                </a:solidFill>
                <a:latin typeface="Calibri" pitchFamily="34" charset="0"/>
              </a:rPr>
              <a:t>ディジタル時代の図書館と出版社・読者　長尾前館長資料にコメント（私見）</a:t>
            </a:r>
            <a:endParaRPr lang="en-US" altLang="ja-JP" b="0" dirty="0" smtClean="0">
              <a:solidFill>
                <a:prstClr val="black"/>
              </a:solidFill>
              <a:latin typeface="Calibri" pitchFamily="34" charset="0"/>
            </a:endParaRPr>
          </a:p>
          <a:p>
            <a:pPr eaLnBrk="1" hangingPunct="1"/>
            <a:endParaRPr lang="en-US" altLang="ja-JP" b="0" dirty="0" smtClean="0">
              <a:solidFill>
                <a:prstClr val="black"/>
              </a:solidFill>
              <a:latin typeface="Calibri" pitchFamily="34" charset="0"/>
            </a:endParaRPr>
          </a:p>
          <a:p>
            <a:pPr eaLnBrk="1" hangingPunct="1"/>
            <a:r>
              <a:rPr lang="ja-JP" altLang="en-US" b="0" dirty="0" smtClean="0">
                <a:solidFill>
                  <a:prstClr val="black"/>
                </a:solidFill>
                <a:latin typeface="Calibri" pitchFamily="34" charset="0"/>
              </a:rPr>
              <a:t>これに今進めている</a:t>
            </a:r>
            <a:r>
              <a:rPr lang="en-US" altLang="ja-JP" b="0" dirty="0" smtClean="0">
                <a:solidFill>
                  <a:prstClr val="black"/>
                </a:solidFill>
                <a:latin typeface="Calibri" pitchFamily="34" charset="0"/>
              </a:rPr>
              <a:t>NDL</a:t>
            </a:r>
            <a:r>
              <a:rPr lang="ja-JP" altLang="en-US" b="0" dirty="0" smtClean="0">
                <a:solidFill>
                  <a:prstClr val="black"/>
                </a:solidFill>
                <a:latin typeface="Calibri" pitchFamily="34" charset="0"/>
              </a:rPr>
              <a:t>等の事業をマッピングしてみた</a:t>
            </a:r>
            <a:endParaRPr lang="en-US" altLang="ja-JP" b="0" dirty="0" smtClean="0">
              <a:solidFill>
                <a:prstClr val="black"/>
              </a:solidFill>
              <a:latin typeface="Calibri" pitchFamily="34" charset="0"/>
            </a:endParaRPr>
          </a:p>
          <a:p>
            <a:pPr eaLnBrk="1" hangingPunct="1"/>
            <a:r>
              <a:rPr lang="ja-JP" altLang="en-US" b="0" dirty="0" smtClean="0">
                <a:solidFill>
                  <a:prstClr val="black"/>
                </a:solidFill>
                <a:latin typeface="Calibri" pitchFamily="34" charset="0"/>
              </a:rPr>
              <a:t>ほとんどが、はまる</a:t>
            </a:r>
          </a:p>
          <a:p>
            <a:pPr eaLnBrk="1" hangingPunct="1">
              <a:spcBef>
                <a:spcPct val="0"/>
              </a:spcBef>
            </a:pPr>
            <a:endParaRPr lang="ja-JP" altLang="en-US" b="0" dirty="0" smtClean="0"/>
          </a:p>
        </p:txBody>
      </p:sp>
      <p:sp>
        <p:nvSpPr>
          <p:cNvPr id="71684" name="スライド番号プレースホル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A9C924-45B3-4818-9B4F-6522EAAB052F}" type="slidenum">
              <a:rPr lang="ja-JP" altLang="en-US" smtClean="0">
                <a:solidFill>
                  <a:prstClr val="black"/>
                </a:solidFill>
              </a:rPr>
              <a:pPr fontAlgn="base">
                <a:spcBef>
                  <a:spcPct val="0"/>
                </a:spcBef>
                <a:spcAft>
                  <a:spcPct val="0"/>
                </a:spcAft>
                <a:defRPr/>
              </a:pPr>
              <a:t>30</a:t>
            </a:fld>
            <a:endParaRPr lang="ja-JP" altLang="en-US" smtClean="0">
              <a:solidFill>
                <a:prstClr val="black"/>
              </a:solidFill>
            </a:endParaRPr>
          </a:p>
        </p:txBody>
      </p:sp>
      <p:sp>
        <p:nvSpPr>
          <p:cNvPr id="71685" name="ヘッダー プレースホルダ 4"/>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ja-JP" smtClean="0">
                <a:solidFill>
                  <a:prstClr val="black"/>
                </a:solidFill>
              </a:rPr>
              <a:t>Through knowledge we prosper</a:t>
            </a:r>
            <a:endParaRPr lang="ja-JP" altLang="en-US" smtClean="0">
              <a:solidFill>
                <a:prstClr val="black"/>
              </a:solidFill>
            </a:endParaRPr>
          </a:p>
        </p:txBody>
      </p:sp>
    </p:spTree>
    <p:extLst>
      <p:ext uri="{BB962C8B-B14F-4D97-AF65-F5344CB8AC3E}">
        <p14:creationId xmlns:p14="http://schemas.microsoft.com/office/powerpoint/2010/main" val="3796635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0790FB4-0543-431D-8F54-D4E71C5D568C}" type="slidenum">
              <a:rPr kumimoji="1" lang="ja-JP" altLang="en-US" smtClean="0"/>
              <a:t>33</a:t>
            </a:fld>
            <a:endParaRPr kumimoji="1" lang="ja-JP" altLang="en-US"/>
          </a:p>
        </p:txBody>
      </p:sp>
      <p:sp>
        <p:nvSpPr>
          <p:cNvPr id="5" name="日付プレースホルダー 4"/>
          <p:cNvSpPr>
            <a:spLocks noGrp="1"/>
          </p:cNvSpPr>
          <p:nvPr>
            <p:ph type="dt" idx="11"/>
          </p:nvPr>
        </p:nvSpPr>
        <p:spPr/>
        <p:txBody>
          <a:bodyPr/>
          <a:lstStyle/>
          <a:p>
            <a:endParaRPr kumimoji="1" lang="ja-JP" altLang="en-US"/>
          </a:p>
        </p:txBody>
      </p:sp>
    </p:spTree>
    <p:extLst>
      <p:ext uri="{BB962C8B-B14F-4D97-AF65-F5344CB8AC3E}">
        <p14:creationId xmlns:p14="http://schemas.microsoft.com/office/powerpoint/2010/main" val="3209694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ja-JP">
                <a:solidFill>
                  <a:srgbClr val="000000"/>
                </a:solidFill>
              </a:rPr>
              <a:t>第10回図書館総合展</a:t>
            </a:r>
          </a:p>
        </p:txBody>
      </p:sp>
      <p:sp>
        <p:nvSpPr>
          <p:cNvPr id="6" name="Rectangle 6"/>
          <p:cNvSpPr>
            <a:spLocks noGrp="1" noChangeArrowheads="1"/>
          </p:cNvSpPr>
          <p:nvPr>
            <p:ph type="ftr" sz="quarter" idx="4"/>
          </p:nvPr>
        </p:nvSpPr>
        <p:spPr>
          <a:ln/>
        </p:spPr>
        <p:txBody>
          <a:bodyPr/>
          <a:lstStyle/>
          <a:p>
            <a:r>
              <a:rPr lang="en-US" altLang="ja-JP">
                <a:solidFill>
                  <a:srgbClr val="000000"/>
                </a:solidFill>
              </a:rPr>
              <a:t>National Diet Library (NDL)</a:t>
            </a:r>
          </a:p>
        </p:txBody>
      </p:sp>
      <p:sp>
        <p:nvSpPr>
          <p:cNvPr id="7" name="Rectangle 7"/>
          <p:cNvSpPr>
            <a:spLocks noGrp="1" noChangeArrowheads="1"/>
          </p:cNvSpPr>
          <p:nvPr>
            <p:ph type="sldNum" sz="quarter" idx="5"/>
          </p:nvPr>
        </p:nvSpPr>
        <p:spPr>
          <a:ln/>
        </p:spPr>
        <p:txBody>
          <a:bodyPr/>
          <a:lstStyle/>
          <a:p>
            <a:fld id="{8A5F2B22-90E5-4362-9732-B69815D274DE}" type="slidenum">
              <a:rPr lang="en-US" altLang="ja-JP">
                <a:solidFill>
                  <a:srgbClr val="000000"/>
                </a:solidFill>
              </a:rPr>
              <a:pPr/>
              <a:t>3</a:t>
            </a:fld>
            <a:endParaRPr lang="en-US" altLang="ja-JP">
              <a:solidFill>
                <a:srgbClr val="000000"/>
              </a:solidFill>
            </a:endParaRPr>
          </a:p>
        </p:txBody>
      </p:sp>
      <p:sp>
        <p:nvSpPr>
          <p:cNvPr id="1044482" name="Rectangle 2"/>
          <p:cNvSpPr>
            <a:spLocks noGrp="1" noRot="1" noChangeAspect="1" noChangeArrowheads="1" noTextEdit="1"/>
          </p:cNvSpPr>
          <p:nvPr>
            <p:ph type="sldImg"/>
          </p:nvPr>
        </p:nvSpPr>
        <p:spPr>
          <a:xfrm>
            <a:off x="-168275" y="823913"/>
            <a:ext cx="7312025" cy="4113212"/>
          </a:xfrm>
          <a:ln/>
        </p:spPr>
      </p:sp>
      <p:sp>
        <p:nvSpPr>
          <p:cNvPr id="1044483" name="Rectangle 3"/>
          <p:cNvSpPr>
            <a:spLocks noGrp="1" noChangeArrowheads="1"/>
          </p:cNvSpPr>
          <p:nvPr>
            <p:ph type="body" idx="1"/>
          </p:nvPr>
        </p:nvSpPr>
        <p:spPr/>
        <p:txBody>
          <a:bodyPr/>
          <a:lstStyle/>
          <a:p>
            <a:pPr marL="495208" indent="-495208">
              <a:lnSpc>
                <a:spcPct val="80000"/>
              </a:lnSpc>
            </a:pPr>
            <a:r>
              <a:rPr lang="en-US" altLang="ja-JP" sz="2300" dirty="0"/>
              <a:t>2009</a:t>
            </a:r>
            <a:r>
              <a:rPr lang="ja-JP" altLang="en-US" sz="2300" dirty="0"/>
              <a:t>年に整理したもの</a:t>
            </a:r>
            <a:endParaRPr lang="en-US" altLang="ja-JP" sz="2300" dirty="0"/>
          </a:p>
          <a:p>
            <a:pPr marL="495208" indent="-495208">
              <a:lnSpc>
                <a:spcPct val="80000"/>
              </a:lnSpc>
            </a:pPr>
            <a:r>
              <a:rPr lang="ja-JP" altLang="en-US" sz="2300" b="1" dirty="0"/>
              <a:t>■資料の長期保存と利用の促進のために</a:t>
            </a:r>
            <a:endParaRPr lang="en-US" altLang="ja-JP" sz="2300" b="1" dirty="0"/>
          </a:p>
          <a:p>
            <a:pPr marL="495208" indent="-495208">
              <a:lnSpc>
                <a:spcPct val="80000"/>
              </a:lnSpc>
            </a:pPr>
            <a:r>
              <a:rPr lang="ja-JP" altLang="en-US" sz="2300" b="1" dirty="0"/>
              <a:t>●</a:t>
            </a:r>
            <a:r>
              <a:rPr lang="ja-JP" altLang="en-US" sz="2100" b="1" dirty="0"/>
              <a:t>当館はデジタルコンテンツを長期保存</a:t>
            </a:r>
            <a:endParaRPr lang="en-US" altLang="ja-JP" sz="2100" b="1" dirty="0"/>
          </a:p>
          <a:p>
            <a:pPr marL="495208" indent="-495208">
              <a:lnSpc>
                <a:spcPct val="80000"/>
              </a:lnSpc>
            </a:pPr>
            <a:r>
              <a:rPr lang="ja-JP" altLang="en-US" sz="2100" b="1" dirty="0"/>
              <a:t>★</a:t>
            </a:r>
            <a:r>
              <a:rPr lang="ja-JP" altLang="en-US" sz="1800" dirty="0"/>
              <a:t>デジタルコンテンツの収集</a:t>
            </a:r>
            <a:endParaRPr lang="en-US" altLang="ja-JP" sz="2100" dirty="0"/>
          </a:p>
          <a:p>
            <a:pPr marL="495208" indent="-495208">
              <a:lnSpc>
                <a:spcPct val="80000"/>
              </a:lnSpc>
            </a:pPr>
            <a:r>
              <a:rPr lang="ja-JP" altLang="en-US" sz="2100" dirty="0"/>
              <a:t>・</a:t>
            </a:r>
            <a:r>
              <a:rPr lang="ja-JP" altLang="en-US" sz="1700" dirty="0"/>
              <a:t>マルチユースコンテンツの原本、印刷用原本等、</a:t>
            </a:r>
            <a:r>
              <a:rPr lang="en-US" altLang="ja-JP" sz="1700" dirty="0"/>
              <a:t>DRM</a:t>
            </a:r>
            <a:r>
              <a:rPr lang="ja-JP" altLang="en-US" sz="1700" dirty="0"/>
              <a:t>のないもの</a:t>
            </a:r>
            <a:endParaRPr lang="en-US" altLang="ja-JP" sz="1700" dirty="0"/>
          </a:p>
          <a:p>
            <a:pPr marL="495208" indent="-495208">
              <a:lnSpc>
                <a:spcPct val="80000"/>
              </a:lnSpc>
            </a:pPr>
            <a:r>
              <a:rPr lang="ja-JP" altLang="en-US" sz="1700" dirty="0"/>
              <a:t>・</a:t>
            </a:r>
            <a:r>
              <a:rPr lang="ja-JP" altLang="en-US" sz="1800" dirty="0"/>
              <a:t>可能な限り詳細なメタデータの提供 </a:t>
            </a:r>
            <a:endParaRPr lang="en-US" altLang="ja-JP" sz="1800" dirty="0"/>
          </a:p>
          <a:p>
            <a:pPr marL="495208" indent="-495208">
              <a:lnSpc>
                <a:spcPct val="80000"/>
              </a:lnSpc>
            </a:pPr>
            <a:r>
              <a:rPr lang="ja-JP" altLang="en-US" sz="1800" dirty="0"/>
              <a:t>★資料のデジタル化</a:t>
            </a:r>
            <a:endParaRPr lang="en-US" altLang="ja-JP" sz="1800" dirty="0"/>
          </a:p>
          <a:p>
            <a:pPr marL="495208" indent="-495208">
              <a:lnSpc>
                <a:spcPct val="80000"/>
              </a:lnSpc>
            </a:pPr>
            <a:r>
              <a:rPr lang="ja-JP" altLang="en-US" sz="1800" dirty="0"/>
              <a:t>・</a:t>
            </a:r>
            <a:r>
              <a:rPr lang="ja-JP" altLang="en-US" sz="1700" dirty="0"/>
              <a:t>保存のために過去の出版物を当館がデジタル化することの許諾</a:t>
            </a:r>
          </a:p>
          <a:p>
            <a:pPr marL="495208" indent="-495208">
              <a:lnSpc>
                <a:spcPct val="80000"/>
              </a:lnSpc>
            </a:pPr>
            <a:r>
              <a:rPr lang="ja-JP" altLang="en-US" sz="2300" b="1" dirty="0"/>
              <a:t>■出版者のビジネス支援</a:t>
            </a:r>
            <a:endParaRPr lang="en-US" altLang="ja-JP" sz="2300" b="1" dirty="0"/>
          </a:p>
          <a:p>
            <a:pPr marL="495208" indent="-495208">
              <a:lnSpc>
                <a:spcPct val="80000"/>
              </a:lnSpc>
            </a:pPr>
            <a:r>
              <a:rPr lang="ja-JP" altLang="en-US" sz="2100" b="1" dirty="0"/>
              <a:t>●各出版者の電子書籍作成支援</a:t>
            </a:r>
            <a:endParaRPr lang="en-US" altLang="ja-JP" sz="2100" b="1" dirty="0"/>
          </a:p>
          <a:p>
            <a:pPr marL="495208" indent="-495208">
              <a:lnSpc>
                <a:spcPct val="80000"/>
              </a:lnSpc>
            </a:pPr>
            <a:r>
              <a:rPr lang="ja-JP" altLang="en-US" sz="1800" dirty="0"/>
              <a:t>★当館がデジタル化したコンテンツを電子出版用に提供</a:t>
            </a:r>
            <a:endParaRPr lang="en-US" altLang="ja-JP" sz="1800" dirty="0"/>
          </a:p>
          <a:p>
            <a:pPr marL="495208" indent="-495208">
              <a:lnSpc>
                <a:spcPct val="80000"/>
              </a:lnSpc>
            </a:pPr>
            <a:r>
              <a:rPr lang="ja-JP" altLang="en-US" sz="2300" b="1" dirty="0"/>
              <a:t>●各出版者の電子書籍データベースの立上げ支援</a:t>
            </a:r>
            <a:endParaRPr lang="en-US" altLang="ja-JP" sz="2300" b="1" dirty="0"/>
          </a:p>
          <a:p>
            <a:pPr marL="495208" indent="-495208">
              <a:lnSpc>
                <a:spcPct val="80000"/>
              </a:lnSpc>
            </a:pPr>
            <a:r>
              <a:rPr lang="ja-JP" altLang="en-US" sz="1800" dirty="0"/>
              <a:t>★当館デジタルアーカイブを利用して、出版者が電子書籍を販売することも検討</a:t>
            </a:r>
            <a:endParaRPr lang="en-US" altLang="ja-JP" sz="1800" dirty="0"/>
          </a:p>
          <a:p>
            <a:pPr marL="495208" indent="-495208">
              <a:lnSpc>
                <a:spcPct val="80000"/>
              </a:lnSpc>
            </a:pPr>
            <a:r>
              <a:rPr lang="ja-JP" altLang="en-US" sz="2300" b="1" dirty="0"/>
              <a:t>●各出版者サイトへのナビゲーション</a:t>
            </a:r>
            <a:endParaRPr lang="en-US" altLang="ja-JP" sz="2300" b="1" dirty="0"/>
          </a:p>
          <a:p>
            <a:pPr marL="495208" indent="-495208">
              <a:lnSpc>
                <a:spcPct val="80000"/>
              </a:lnSpc>
            </a:pPr>
            <a:r>
              <a:rPr lang="ja-JP" altLang="en-US" sz="2100" dirty="0"/>
              <a:t>★出版者の電子書籍データベースを、</a:t>
            </a:r>
            <a:r>
              <a:rPr lang="en-US" altLang="ja-JP" sz="2100" dirty="0"/>
              <a:t>PORTA</a:t>
            </a:r>
            <a:r>
              <a:rPr lang="ja-JP" altLang="en-US" sz="2100" dirty="0"/>
              <a:t>で統合検索</a:t>
            </a:r>
            <a:endParaRPr lang="en-US" altLang="ja-JP" sz="2100" dirty="0"/>
          </a:p>
          <a:p>
            <a:pPr marL="495208" indent="-495208">
              <a:lnSpc>
                <a:spcPct val="80000"/>
              </a:lnSpc>
            </a:pPr>
            <a:r>
              <a:rPr lang="ja-JP" altLang="en-US" sz="1800" dirty="0"/>
              <a:t>・電子出版物の購読が促進されるように</a:t>
            </a:r>
            <a:endParaRPr lang="en-US" altLang="ja-JP" sz="1800" dirty="0"/>
          </a:p>
          <a:p>
            <a:pPr marL="495208" indent="-495208">
              <a:lnSpc>
                <a:spcPct val="80000"/>
              </a:lnSpc>
            </a:pPr>
            <a:r>
              <a:rPr lang="ja-JP" altLang="en-US" sz="2100" dirty="0"/>
              <a:t>★</a:t>
            </a:r>
            <a:r>
              <a:rPr lang="en-US" altLang="ja-JP" sz="2100" dirty="0"/>
              <a:t>PORTA</a:t>
            </a:r>
            <a:r>
              <a:rPr lang="ja-JP" altLang="en-US" sz="2100" dirty="0" err="1"/>
              <a:t>での</a:t>
            </a:r>
            <a:r>
              <a:rPr lang="ja-JP" altLang="en-US" sz="2100" dirty="0"/>
              <a:t>統合検索結果に、入手先として出版者へのリンクを表示</a:t>
            </a:r>
          </a:p>
          <a:p>
            <a:endParaRPr lang="ja-JP" altLang="ja-JP" dirty="0"/>
          </a:p>
        </p:txBody>
      </p:sp>
    </p:spTree>
    <p:extLst>
      <p:ext uri="{BB962C8B-B14F-4D97-AF65-F5344CB8AC3E}">
        <p14:creationId xmlns:p14="http://schemas.microsoft.com/office/powerpoint/2010/main" val="41582645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87325" y="1335088"/>
            <a:ext cx="6397625" cy="3598862"/>
          </a:xfrm>
        </p:spPr>
      </p:sp>
      <p:sp>
        <p:nvSpPr>
          <p:cNvPr id="3" name="ノート プレースホルダ 2"/>
          <p:cNvSpPr>
            <a:spLocks noGrp="1"/>
          </p:cNvSpPr>
          <p:nvPr>
            <p:ph type="body" idx="1"/>
          </p:nvPr>
        </p:nvSpPr>
        <p:spPr/>
        <p:txBody>
          <a:bodyPr>
            <a:normAutofit/>
          </a:bodyPr>
          <a:lstStyle/>
          <a:p>
            <a:r>
              <a:rPr lang="en-US" altLang="ja-JP" dirty="0" smtClean="0"/>
              <a:t>2014</a:t>
            </a:r>
            <a:r>
              <a:rPr lang="ja-JP" altLang="ja-JP" dirty="0" smtClean="0"/>
              <a:t>年</a:t>
            </a:r>
            <a:r>
              <a:rPr lang="ja-JP" altLang="ja-JP" dirty="0"/>
              <a:t>４月の著作権法の一部を改正する法律案に対する国会の附帯決議において、「ナショナル・アーカイブが、図書を始めとする我が国の貴重な文化関係資料を次世代に継承し、その活用を図る上で重要な役割を果たすもの」であるとした上で、「その構築に向けて、国立国会図書館を始めとする関係機関と連携・協力」して取組を推進することとされている。</a:t>
            </a:r>
            <a:endParaRPr lang="en-US" altLang="ja-JP" dirty="0"/>
          </a:p>
          <a:p>
            <a:r>
              <a:rPr lang="ja-JP" altLang="en-US" dirty="0"/>
              <a:t>（以上、</a:t>
            </a:r>
            <a:r>
              <a:rPr lang="en-US" altLang="ja-JP" dirty="0"/>
              <a:t>27</a:t>
            </a:r>
            <a:r>
              <a:rPr lang="ja-JP" altLang="en-US" dirty="0"/>
              <a:t>年度予算想定問答より）</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DA8C3902-8EA9-4235-92EC-E75E0A621590}" type="slidenum">
              <a:rPr lang="en-US" altLang="ja-JP" smtClean="0"/>
              <a:pPr>
                <a:defRPr/>
              </a:pPr>
              <a:t>34</a:t>
            </a:fld>
            <a:endParaRPr lang="en-US" altLang="ja-JP"/>
          </a:p>
        </p:txBody>
      </p:sp>
      <p:sp>
        <p:nvSpPr>
          <p:cNvPr id="5" name="日付プレースホルダー 4"/>
          <p:cNvSpPr>
            <a:spLocks noGrp="1"/>
          </p:cNvSpPr>
          <p:nvPr>
            <p:ph type="dt" idx="11"/>
          </p:nvPr>
        </p:nvSpPr>
        <p:spPr/>
        <p:txBody>
          <a:bodyPr/>
          <a:lstStyle/>
          <a:p>
            <a:endParaRPr kumimoji="1" lang="ja-JP" altLang="en-US"/>
          </a:p>
        </p:txBody>
      </p:sp>
    </p:spTree>
    <p:extLst>
      <p:ext uri="{BB962C8B-B14F-4D97-AF65-F5344CB8AC3E}">
        <p14:creationId xmlns:p14="http://schemas.microsoft.com/office/powerpoint/2010/main" val="20135879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fontScale="92500"/>
          </a:bodyPr>
          <a:lstStyle/>
          <a:p>
            <a:r>
              <a:rPr kumimoji="1" lang="ja-JP" altLang="en-US" dirty="0" smtClean="0"/>
              <a:t>・今年の裁定制度の見直しは、運用面でもかなり改善がなされた。</a:t>
            </a:r>
            <a:endParaRPr kumimoji="1" lang="en-US" altLang="ja-JP" dirty="0" smtClean="0"/>
          </a:p>
          <a:p>
            <a:r>
              <a:rPr kumimoji="1" lang="ja-JP" altLang="en-US" dirty="0" smtClean="0"/>
              <a:t>・当館を含む公的機関の裁定について、第三者が裁定申請する根拠としてより簡易に活用できるようにしてほしい。また、裁定結果を共有できるデータベースの提供、権利情報管理組織が実効性のあるものとなるとよい。</a:t>
            </a:r>
            <a:endParaRPr kumimoji="1" lang="en-US" altLang="ja-JP" dirty="0" smtClean="0"/>
          </a:p>
          <a:p>
            <a:endParaRPr kumimoji="1" lang="en-US" altLang="ja-JP" dirty="0" smtClean="0"/>
          </a:p>
          <a:p>
            <a:r>
              <a:rPr kumimoji="1" lang="ja-JP" altLang="en-US" dirty="0" smtClean="0"/>
              <a:t>・著作権法第</a:t>
            </a:r>
            <a:r>
              <a:rPr kumimoji="1" lang="en-US" altLang="ja-JP" dirty="0" smtClean="0"/>
              <a:t>31</a:t>
            </a:r>
            <a:r>
              <a:rPr kumimoji="1" lang="ja-JP" altLang="en-US" dirty="0" smtClean="0"/>
              <a:t>条第</a:t>
            </a:r>
            <a:r>
              <a:rPr kumimoji="1" lang="en-US" altLang="ja-JP" dirty="0" smtClean="0"/>
              <a:t>1</a:t>
            </a:r>
            <a:r>
              <a:rPr kumimoji="1" lang="ja-JP" altLang="en-US" dirty="0" smtClean="0"/>
              <a:t>項及び第</a:t>
            </a:r>
            <a:r>
              <a:rPr kumimoji="1" lang="en-US" altLang="ja-JP" dirty="0" smtClean="0"/>
              <a:t>3</a:t>
            </a:r>
            <a:r>
              <a:rPr kumimoji="1" lang="ja-JP" altLang="en-US" dirty="0" smtClean="0"/>
              <a:t>項の「図書館等」に外国の類似の制度による施設への拡張が望まれている。海外への日本の</a:t>
            </a:r>
            <a:r>
              <a:rPr kumimoji="1" lang="en-US" altLang="ja-JP" dirty="0" smtClean="0"/>
              <a:t>PR</a:t>
            </a:r>
            <a:r>
              <a:rPr kumimoji="1" lang="ja-JP" altLang="en-US" dirty="0" smtClean="0"/>
              <a:t>にもなる。</a:t>
            </a:r>
            <a:endParaRPr kumimoji="1" lang="en-US" altLang="ja-JP" dirty="0" smtClean="0"/>
          </a:p>
          <a:p>
            <a:endParaRPr kumimoji="1" lang="en-US" altLang="ja-JP" dirty="0" smtClean="0"/>
          </a:p>
          <a:p>
            <a:r>
              <a:rPr kumimoji="1" lang="ja-JP" altLang="en-US" dirty="0" smtClean="0"/>
              <a:t>・視覚障害者等の情報享受「以外」の利用について。検索のためのテキスト化及び検索結果表示のための最小限のテキスト化データ提供を第</a:t>
            </a:r>
            <a:r>
              <a:rPr kumimoji="1" lang="en-US" altLang="ja-JP" dirty="0" smtClean="0"/>
              <a:t>47</a:t>
            </a:r>
            <a:r>
              <a:rPr kumimoji="1" lang="ja-JP" altLang="en-US" dirty="0" smtClean="0"/>
              <a:t>条の６（送信可視化された情報の送信元識別符号の検索等のための複製等）と同様に簡便に実施できるようになるとよい。</a:t>
            </a:r>
            <a:endParaRPr kumimoji="1" lang="en-US" altLang="ja-JP" dirty="0" smtClean="0"/>
          </a:p>
          <a:p>
            <a:endParaRPr kumimoji="1" lang="en-US" altLang="ja-JP" dirty="0" smtClean="0"/>
          </a:p>
          <a:p>
            <a:pPr defTabSz="955401">
              <a:defRPr/>
            </a:pPr>
            <a:r>
              <a:rPr kumimoji="1" lang="ja-JP" altLang="en-US" dirty="0" smtClean="0"/>
              <a:t>・各図書館で、当館が所蔵していない貴重資料・地域資料をもっている。それらの図書館でのデジタル化が進むような方策ができるとよい。</a:t>
            </a:r>
            <a:endParaRPr kumimoji="1" lang="en-US" altLang="ja-JP" dirty="0" smtClean="0"/>
          </a:p>
          <a:p>
            <a:r>
              <a:rPr kumimoji="1" lang="ja-JP" altLang="en-US" dirty="0" smtClean="0"/>
              <a:t>予算が厳しい折、全国レベルで効率的なデジタルアーカイブの構築が勧められるとよい。</a:t>
            </a:r>
            <a:endParaRPr kumimoji="1" lang="en-US" altLang="ja-JP" dirty="0" smtClean="0"/>
          </a:p>
          <a:p>
            <a:pPr defTabSz="955401">
              <a:defRPr/>
            </a:pPr>
            <a:r>
              <a:rPr kumimoji="1" lang="ja-JP" altLang="en-US" dirty="0" smtClean="0"/>
              <a:t>・最終的には、当館が所蔵しているがデジタル化が未だのものも含めて、当館でそれらの複製物（デジタル化データ）を利用できるようになるとありがたい。その際、各図書館等がこれからデジタル化するものだけでなく、既にデジタル化している資料も含めて、当館が収集し、長期保存していくことができると、当館の使命も果たせる。</a:t>
            </a:r>
            <a:endParaRPr kumimoji="1" lang="en-US" altLang="ja-JP" dirty="0" smtClean="0"/>
          </a:p>
          <a:p>
            <a:endParaRPr kumimoji="1" lang="en-US" altLang="ja-JP" dirty="0" smtClean="0"/>
          </a:p>
          <a:p>
            <a:r>
              <a:rPr kumimoji="1" lang="ja-JP" altLang="en-US" dirty="0" smtClean="0"/>
              <a:t>・各図書館のデジタル化データのうち、絶版等資料については、デジタル化を実施した各図書館から配信できるようになることも望まれる。だが、配信システムまで用意できるところはあまりないだろうから、当館から配信することもできるようになるとよい。</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2BF65BE5-9729-4B72-B525-EBFFF0ADE08F}" type="slidenum">
              <a:rPr kumimoji="1" lang="ja-JP" altLang="en-US" smtClean="0"/>
              <a:t>35</a:t>
            </a:fld>
            <a:endParaRPr kumimoji="1" lang="ja-JP" altLang="en-US"/>
          </a:p>
        </p:txBody>
      </p:sp>
      <p:sp>
        <p:nvSpPr>
          <p:cNvPr id="5" name="日付プレースホルダー 4"/>
          <p:cNvSpPr>
            <a:spLocks noGrp="1"/>
          </p:cNvSpPr>
          <p:nvPr>
            <p:ph type="dt" idx="11"/>
          </p:nvPr>
        </p:nvSpPr>
        <p:spPr/>
        <p:txBody>
          <a:bodyPr/>
          <a:lstStyle/>
          <a:p>
            <a:endParaRPr kumimoji="1" lang="ja-JP" altLang="en-US"/>
          </a:p>
        </p:txBody>
      </p:sp>
    </p:spTree>
    <p:extLst>
      <p:ext uri="{BB962C8B-B14F-4D97-AF65-F5344CB8AC3E}">
        <p14:creationId xmlns:p14="http://schemas.microsoft.com/office/powerpoint/2010/main" val="27925281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latin typeface="HG丸ｺﾞｼｯｸM-PRO" pitchFamily="50" charset="-128"/>
                <a:ea typeface="HG丸ｺﾞｼｯｸM-PRO" pitchFamily="50" charset="-128"/>
              </a:rPr>
              <a:t>出版物関連での問題提起と</a:t>
            </a:r>
            <a:r>
              <a:rPr lang="en-US" altLang="ja-JP" dirty="0">
                <a:latin typeface="HG丸ｺﾞｼｯｸM-PRO" pitchFamily="50" charset="-128"/>
                <a:ea typeface="HG丸ｺﾞｼｯｸM-PRO" pitchFamily="50" charset="-128"/>
              </a:rPr>
              <a:t/>
            </a:r>
            <a:br>
              <a:rPr lang="en-US" altLang="ja-JP" dirty="0">
                <a:latin typeface="HG丸ｺﾞｼｯｸM-PRO" pitchFamily="50" charset="-128"/>
                <a:ea typeface="HG丸ｺﾞｼｯｸM-PRO" pitchFamily="50" charset="-128"/>
              </a:rPr>
            </a:br>
            <a:r>
              <a:rPr lang="ja-JP" altLang="en-US" dirty="0"/>
              <a:t>課題解決に当たっての私の意識</a:t>
            </a:r>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7BC909E1-6B06-4D4A-AF86-3635004A9761}" type="datetime1">
              <a:rPr kumimoji="1" lang="ja-JP" altLang="en-US" smtClean="0"/>
              <a:t>2016/5/12</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36</a:t>
            </a:fld>
            <a:endParaRPr kumimoji="1" lang="ja-JP" altLang="en-US"/>
          </a:p>
        </p:txBody>
      </p:sp>
    </p:spTree>
    <p:extLst>
      <p:ext uri="{BB962C8B-B14F-4D97-AF65-F5344CB8AC3E}">
        <p14:creationId xmlns:p14="http://schemas.microsoft.com/office/powerpoint/2010/main" val="8188628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スライド イメージ プレースホルダ 1"/>
          <p:cNvSpPr>
            <a:spLocks noGrp="1" noRot="1" noChangeAspect="1" noTextEdit="1"/>
          </p:cNvSpPr>
          <p:nvPr>
            <p:ph type="sldImg"/>
          </p:nvPr>
        </p:nvSpPr>
        <p:spPr bwMode="auto">
          <a:xfrm>
            <a:off x="79375" y="739775"/>
            <a:ext cx="6577013" cy="3700463"/>
          </a:xfrm>
          <a:noFill/>
          <a:ln>
            <a:solidFill>
              <a:srgbClr val="000000"/>
            </a:solidFill>
            <a:miter lim="800000"/>
            <a:headEnd/>
            <a:tailEnd/>
          </a:ln>
        </p:spPr>
      </p:sp>
      <p:sp>
        <p:nvSpPr>
          <p:cNvPr id="18435" name="ノート プレースホルダ 2"/>
          <p:cNvSpPr>
            <a:spLocks noGrp="1"/>
          </p:cNvSpPr>
          <p:nvPr>
            <p:ph type="body" idx="1"/>
          </p:nvPr>
        </p:nvSpPr>
        <p:spPr bwMode="auto">
          <a:noFill/>
        </p:spPr>
        <p:txBody>
          <a:bodyPr wrap="square" numCol="1" anchor="t" anchorCtr="0" compatLnSpc="1">
            <a:prstTxWarp prst="textNoShape">
              <a:avLst/>
            </a:prstTxWarp>
            <a:normAutofit fontScale="92500" lnSpcReduction="20000"/>
          </a:bodyPr>
          <a:lstStyle/>
          <a:p>
            <a:pPr marL="84005" indent="-84005">
              <a:defRPr/>
            </a:pPr>
            <a:r>
              <a:rPr lang="ja-JP" altLang="en-US" u="sng" dirty="0" smtClean="0">
                <a:solidFill>
                  <a:srgbClr val="FF0000"/>
                </a:solidFill>
                <a:latin typeface="HG丸ｺﾞｼｯｸM-PRO" pitchFamily="50" charset="-128"/>
                <a:ea typeface="HG丸ｺﾞｼｯｸM-PRO" pitchFamily="50" charset="-128"/>
              </a:rPr>
              <a:t>次に、政府の動きとして</a:t>
            </a:r>
            <a:r>
              <a:rPr lang="ja-JP" altLang="en-US" u="sng" dirty="0" smtClean="0">
                <a:solidFill>
                  <a:srgbClr val="000000"/>
                </a:solidFill>
                <a:latin typeface="HG丸ｺﾞｼｯｸM-PRO" pitchFamily="50" charset="-128"/>
                <a:ea typeface="HG丸ｺﾞｼｯｸM-PRO" pitchFamily="50" charset="-128"/>
              </a:rPr>
              <a:t>、出版物の利活用の推進に関する懇談会</a:t>
            </a:r>
            <a:r>
              <a:rPr lang="ja-JP" altLang="en-US" u="sng" dirty="0" smtClean="0">
                <a:solidFill>
                  <a:srgbClr val="FF0000"/>
                </a:solidFill>
                <a:latin typeface="HG丸ｺﾞｼｯｸM-PRO" pitchFamily="50" charset="-128"/>
                <a:ea typeface="HG丸ｺﾞｼｯｸM-PRO" pitchFamily="50" charset="-128"/>
              </a:rPr>
              <a:t>（いわゆる三省懇）のお話し</a:t>
            </a:r>
            <a:r>
              <a:rPr lang="ja-JP" altLang="en-US" u="sng" dirty="0" smtClean="0">
                <a:solidFill>
                  <a:srgbClr val="000000"/>
                </a:solidFill>
                <a:latin typeface="HG丸ｺﾞｼｯｸM-PRO" pitchFamily="50" charset="-128"/>
                <a:ea typeface="HG丸ｺﾞｼｯｸM-PRO" pitchFamily="50" charset="-128"/>
              </a:rPr>
              <a:t>です。</a:t>
            </a:r>
            <a:endParaRPr lang="en-US" altLang="ja-JP" u="sng" dirty="0" smtClean="0">
              <a:solidFill>
                <a:srgbClr val="000000"/>
              </a:solidFill>
              <a:latin typeface="HG丸ｺﾞｼｯｸM-PRO" pitchFamily="50" charset="-128"/>
              <a:ea typeface="HG丸ｺﾞｼｯｸM-PRO" pitchFamily="50" charset="-128"/>
            </a:endParaRPr>
          </a:p>
          <a:p>
            <a:pPr marL="84005" indent="-84005">
              <a:defRPr/>
            </a:pPr>
            <a:endParaRPr lang="en-US" altLang="ja-JP" u="sng" dirty="0" smtClean="0">
              <a:solidFill>
                <a:srgbClr val="000000"/>
              </a:solidFill>
              <a:latin typeface="HG丸ｺﾞｼｯｸM-PRO" pitchFamily="50" charset="-128"/>
              <a:ea typeface="HG丸ｺﾞｼｯｸM-PRO" pitchFamily="50" charset="-128"/>
            </a:endParaRPr>
          </a:p>
          <a:p>
            <a:pPr marL="84005" indent="-84005">
              <a:defRPr/>
            </a:pPr>
            <a:r>
              <a:rPr lang="ja-JP" altLang="en-US" dirty="0" smtClean="0">
                <a:solidFill>
                  <a:srgbClr val="000000"/>
                </a:solidFill>
                <a:latin typeface="HG丸ｺﾞｼｯｸM-PRO" pitchFamily="50" charset="-128"/>
                <a:ea typeface="HG丸ｺﾞｼｯｸM-PRO" pitchFamily="50" charset="-128"/>
              </a:rPr>
              <a:t>１　背景・目的</a:t>
            </a:r>
            <a:endParaRPr lang="en-US" altLang="ja-JP" dirty="0" smtClean="0">
              <a:solidFill>
                <a:srgbClr val="000000"/>
              </a:solidFill>
              <a:latin typeface="HG丸ｺﾞｼｯｸM-PRO" pitchFamily="50" charset="-128"/>
              <a:ea typeface="HG丸ｺﾞｼｯｸM-PRO" pitchFamily="50" charset="-128"/>
            </a:endParaRPr>
          </a:p>
          <a:p>
            <a:pPr marL="263104">
              <a:defRPr/>
            </a:pPr>
            <a:r>
              <a:rPr lang="ja-JP" altLang="en-US" dirty="0" smtClean="0">
                <a:solidFill>
                  <a:srgbClr val="000000"/>
                </a:solidFill>
                <a:latin typeface="HG丸ｺﾞｼｯｸM-PRO" pitchFamily="50" charset="-128"/>
                <a:ea typeface="HG丸ｺﾞｼｯｸM-PRO" pitchFamily="50" charset="-128"/>
              </a:rPr>
              <a:t>　デジタル・ネットワーク社会に対応した知の拡大再生産を実現し、我が国の豊かな出版文化を次代へ着実に継承しつつ、広く国民が出版物にアクセスできる環境を整備することが重要な課題となっている。</a:t>
            </a:r>
            <a:endParaRPr lang="en-US" altLang="ja-JP" dirty="0" smtClean="0">
              <a:solidFill>
                <a:srgbClr val="000000"/>
              </a:solidFill>
              <a:latin typeface="HG丸ｺﾞｼｯｸM-PRO" pitchFamily="50" charset="-128"/>
              <a:ea typeface="HG丸ｺﾞｼｯｸM-PRO" pitchFamily="50" charset="-128"/>
            </a:endParaRPr>
          </a:p>
          <a:p>
            <a:pPr marL="263104">
              <a:spcAft>
                <a:spcPts val="599"/>
              </a:spcAft>
              <a:defRPr/>
            </a:pPr>
            <a:r>
              <a:rPr lang="ja-JP" altLang="en-US" dirty="0" smtClean="0">
                <a:solidFill>
                  <a:srgbClr val="000000"/>
                </a:solidFill>
                <a:latin typeface="HG丸ｺﾞｼｯｸM-PRO" pitchFamily="50" charset="-128"/>
                <a:ea typeface="HG丸ｺﾞｼｯｸM-PRO" pitchFamily="50" charset="-128"/>
              </a:rPr>
              <a:t>　そのため、関係者が広く集まり、デジタル・ネットワーク社会における出版物の利活用の推進に向けた検討を行う懇談会（</a:t>
            </a:r>
            <a:r>
              <a:rPr lang="ja-JP" altLang="ja-JP" u="sng" dirty="0" smtClean="0">
                <a:solidFill>
                  <a:srgbClr val="FF0000"/>
                </a:solidFill>
                <a:latin typeface="HG丸ｺﾞｼｯｸM-PRO" pitchFamily="50" charset="-128"/>
                <a:ea typeface="HG丸ｺﾞｼｯｸM-PRO" pitchFamily="50" charset="-128"/>
              </a:rPr>
              <a:t>総務省、文部科学省、経済産業省の副大臣・大臣政務官</a:t>
            </a:r>
            <a:r>
              <a:rPr lang="ja-JP" altLang="en-US" u="sng" dirty="0" smtClean="0">
                <a:solidFill>
                  <a:srgbClr val="FF0000"/>
                </a:solidFill>
                <a:latin typeface="HG丸ｺﾞｼｯｸM-PRO" pitchFamily="50" charset="-128"/>
                <a:ea typeface="HG丸ｺﾞｼｯｸM-PRO" pitchFamily="50" charset="-128"/>
              </a:rPr>
              <a:t>の共同懇談会）を開催する</a:t>
            </a:r>
            <a:r>
              <a:rPr lang="ja-JP" altLang="en-US" dirty="0" smtClean="0">
                <a:solidFill>
                  <a:srgbClr val="000000"/>
                </a:solidFill>
                <a:latin typeface="HG丸ｺﾞｼｯｸM-PRO" pitchFamily="50" charset="-128"/>
                <a:ea typeface="HG丸ｺﾞｼｯｸM-PRO" pitchFamily="50" charset="-128"/>
              </a:rPr>
              <a:t>。</a:t>
            </a:r>
          </a:p>
          <a:p>
            <a:pPr>
              <a:defRPr/>
            </a:pPr>
            <a:r>
              <a:rPr lang="ja-JP" altLang="en-US" u="sng" dirty="0" smtClean="0">
                <a:solidFill>
                  <a:srgbClr val="000000"/>
                </a:solidFill>
                <a:latin typeface="HG丸ｺﾞｼｯｸM-PRO" pitchFamily="50" charset="-128"/>
                <a:ea typeface="HG丸ｺﾞｼｯｸM-PRO" pitchFamily="50" charset="-128"/>
              </a:rPr>
              <a:t>２　検討内容</a:t>
            </a:r>
          </a:p>
          <a:p>
            <a:pPr indent="84005">
              <a:defRPr/>
            </a:pPr>
            <a:r>
              <a:rPr lang="ja-JP" altLang="en-US" dirty="0" smtClean="0">
                <a:solidFill>
                  <a:srgbClr val="000000"/>
                </a:solidFill>
                <a:latin typeface="HG丸ｺﾞｼｯｸM-PRO" pitchFamily="50" charset="-128"/>
                <a:ea typeface="HG丸ｺﾞｼｯｸM-PRO" pitchFamily="50" charset="-128"/>
              </a:rPr>
              <a:t>１デジタル・ネットワーク社会における</a:t>
            </a:r>
            <a:r>
              <a:rPr lang="ja-JP" altLang="en-US" u="sng" dirty="0" smtClean="0">
                <a:solidFill>
                  <a:srgbClr val="FF0000"/>
                </a:solidFill>
                <a:latin typeface="HG丸ｺﾞｼｯｸM-PRO" pitchFamily="50" charset="-128"/>
                <a:ea typeface="HG丸ｺﾞｼｯｸM-PRO" pitchFamily="50" charset="-128"/>
              </a:rPr>
              <a:t>出版物の収集・保存の在り方</a:t>
            </a:r>
          </a:p>
          <a:p>
            <a:pPr indent="84005">
              <a:defRPr/>
            </a:pPr>
            <a:r>
              <a:rPr lang="ja-JP" altLang="en-US" dirty="0" smtClean="0">
                <a:solidFill>
                  <a:srgbClr val="000000"/>
                </a:solidFill>
                <a:latin typeface="HG丸ｺﾞｼｯｸM-PRO" pitchFamily="50" charset="-128"/>
                <a:ea typeface="HG丸ｺﾞｼｯｸM-PRO" pitchFamily="50" charset="-128"/>
              </a:rPr>
              <a:t>２デジタル・ネットワーク社会における</a:t>
            </a:r>
            <a:r>
              <a:rPr lang="ja-JP" altLang="en-US" u="sng" dirty="0" smtClean="0">
                <a:solidFill>
                  <a:srgbClr val="FF0000"/>
                </a:solidFill>
                <a:latin typeface="HG丸ｺﾞｼｯｸM-PRO" pitchFamily="50" charset="-128"/>
                <a:ea typeface="HG丸ｺﾞｼｯｸM-PRO" pitchFamily="50" charset="-128"/>
              </a:rPr>
              <a:t>出版物の円滑な利活用の在り方</a:t>
            </a:r>
          </a:p>
          <a:p>
            <a:pPr indent="84005">
              <a:spcAft>
                <a:spcPts val="599"/>
              </a:spcAft>
              <a:defRPr/>
            </a:pPr>
            <a:r>
              <a:rPr lang="ja-JP" altLang="en-US" dirty="0" smtClean="0">
                <a:solidFill>
                  <a:srgbClr val="000000"/>
                </a:solidFill>
                <a:latin typeface="HG丸ｺﾞｼｯｸM-PRO" pitchFamily="50" charset="-128"/>
                <a:ea typeface="HG丸ｺﾞｼｯｸM-PRO" pitchFamily="50" charset="-128"/>
              </a:rPr>
              <a:t>３</a:t>
            </a:r>
            <a:r>
              <a:rPr lang="ja-JP" altLang="en-US" u="sng" dirty="0" smtClean="0">
                <a:solidFill>
                  <a:srgbClr val="000000"/>
                </a:solidFill>
                <a:latin typeface="HG丸ｺﾞｼｯｸM-PRO" pitchFamily="50" charset="-128"/>
                <a:ea typeface="HG丸ｺﾞｼｯｸM-PRO" pitchFamily="50" charset="-128"/>
              </a:rPr>
              <a:t>国民の</a:t>
            </a:r>
            <a:r>
              <a:rPr lang="ja-JP" altLang="en-US" u="sng" dirty="0" smtClean="0">
                <a:solidFill>
                  <a:srgbClr val="FF0000"/>
                </a:solidFill>
                <a:latin typeface="HG丸ｺﾞｼｯｸM-PRO" pitchFamily="50" charset="-128"/>
                <a:ea typeface="HG丸ｺﾞｼｯｸM-PRO" pitchFamily="50" charset="-128"/>
              </a:rPr>
              <a:t>誰もが出版物にアクセスできる環境の整備</a:t>
            </a:r>
            <a:r>
              <a:rPr lang="ja-JP" altLang="en-US" dirty="0" smtClean="0">
                <a:solidFill>
                  <a:srgbClr val="000000"/>
                </a:solidFill>
                <a:latin typeface="HG丸ｺﾞｼｯｸM-PRO" pitchFamily="50" charset="-128"/>
                <a:ea typeface="HG丸ｺﾞｼｯｸM-PRO" pitchFamily="50" charset="-128"/>
              </a:rPr>
              <a:t>　等　　</a:t>
            </a:r>
            <a:r>
              <a:rPr lang="en-US" dirty="0" smtClean="0">
                <a:solidFill>
                  <a:srgbClr val="000000"/>
                </a:solidFill>
                <a:latin typeface="HG丸ｺﾞｼｯｸM-PRO" pitchFamily="50" charset="-128"/>
                <a:ea typeface="HG丸ｺﾞｼｯｸM-PRO" pitchFamily="50" charset="-128"/>
              </a:rPr>
              <a:t>  </a:t>
            </a:r>
          </a:p>
          <a:p>
            <a:pPr>
              <a:defRPr/>
            </a:pPr>
            <a:r>
              <a:rPr lang="ja-JP" altLang="en-US" dirty="0" smtClean="0">
                <a:solidFill>
                  <a:srgbClr val="000000"/>
                </a:solidFill>
                <a:latin typeface="HG丸ｺﾞｼｯｸM-PRO" pitchFamily="50" charset="-128"/>
                <a:ea typeface="HG丸ｺﾞｼｯｸM-PRO" pitchFamily="50" charset="-128"/>
              </a:rPr>
              <a:t>３　運用</a:t>
            </a:r>
          </a:p>
          <a:p>
            <a:pPr indent="84005">
              <a:spcAft>
                <a:spcPts val="599"/>
              </a:spcAft>
              <a:defRPr/>
            </a:pPr>
            <a:r>
              <a:rPr lang="ja-JP" altLang="en-US" dirty="0" smtClean="0">
                <a:solidFill>
                  <a:srgbClr val="000000"/>
                </a:solidFill>
                <a:latin typeface="HG丸ｺﾞｼｯｸM-PRO" pitchFamily="50" charset="-128"/>
                <a:ea typeface="HG丸ｺﾞｼｯｸM-PRO" pitchFamily="50" charset="-128"/>
              </a:rPr>
              <a:t>　</a:t>
            </a:r>
            <a:r>
              <a:rPr lang="ja-JP" altLang="en-US" dirty="0" smtClean="0">
                <a:latin typeface="HG丸ｺﾞｼｯｸM-PRO" pitchFamily="50" charset="-128"/>
                <a:ea typeface="HG丸ｺﾞｼｯｸM-PRO" pitchFamily="50" charset="-128"/>
              </a:rPr>
              <a:t>懇談会の下に、技術に関するワーキングチーム、利活用の在り方に関するワーキングチームを設置し、検討。</a:t>
            </a:r>
            <a:endParaRPr lang="en-US" dirty="0" smtClean="0">
              <a:solidFill>
                <a:srgbClr val="000000"/>
              </a:solidFill>
              <a:latin typeface="HG丸ｺﾞｼｯｸM-PRO" pitchFamily="50" charset="-128"/>
              <a:ea typeface="HG丸ｺﾞｼｯｸM-PRO" pitchFamily="50" charset="-128"/>
            </a:endParaRPr>
          </a:p>
          <a:p>
            <a:pPr>
              <a:defRPr/>
            </a:pPr>
            <a:r>
              <a:rPr lang="ja-JP" altLang="en-US" dirty="0" smtClean="0">
                <a:solidFill>
                  <a:srgbClr val="000000"/>
                </a:solidFill>
                <a:latin typeface="HG丸ｺﾞｼｯｸM-PRO" pitchFamily="50" charset="-128"/>
                <a:ea typeface="HG丸ｺﾞｼｯｸM-PRO" pitchFamily="50" charset="-128"/>
              </a:rPr>
              <a:t>４　開催期間</a:t>
            </a:r>
          </a:p>
          <a:p>
            <a:pPr indent="263104">
              <a:defRPr/>
            </a:pPr>
            <a:r>
              <a:rPr lang="ja-JP" altLang="en-US" u="sng" dirty="0" smtClean="0">
                <a:solidFill>
                  <a:srgbClr val="000000"/>
                </a:solidFill>
                <a:latin typeface="HG丸ｺﾞｼｯｸM-PRO" pitchFamily="50" charset="-128"/>
                <a:ea typeface="HG丸ｺﾞｼｯｸM-PRO" pitchFamily="50" charset="-128"/>
              </a:rPr>
              <a:t>平成２２年３月１７日に第１回会合を開催。</a:t>
            </a:r>
            <a:r>
              <a:rPr lang="ja-JP" altLang="en-US" u="sng" dirty="0" smtClean="0">
                <a:solidFill>
                  <a:srgbClr val="FF0000"/>
                </a:solidFill>
                <a:latin typeface="HG丸ｺﾞｼｯｸM-PRO" pitchFamily="50" charset="-128"/>
                <a:ea typeface="HG丸ｺﾞｼｯｸM-PRO" pitchFamily="50" charset="-128"/>
              </a:rPr>
              <a:t>６月２８日に</a:t>
            </a:r>
            <a:r>
              <a:rPr lang="ja-JP" altLang="en-US" u="sng" dirty="0" smtClean="0">
                <a:solidFill>
                  <a:srgbClr val="000000"/>
                </a:solidFill>
                <a:latin typeface="HG丸ｺﾞｼｯｸM-PRO" pitchFamily="50" charset="-128"/>
                <a:ea typeface="HG丸ｺﾞｼｯｸM-PRO" pitchFamily="50" charset="-128"/>
              </a:rPr>
              <a:t>一定の取りまとめとして、</a:t>
            </a:r>
            <a:r>
              <a:rPr lang="ja-JP" altLang="en-US" u="sng" dirty="0" smtClean="0">
                <a:solidFill>
                  <a:srgbClr val="FF0000"/>
                </a:solidFill>
                <a:latin typeface="HG丸ｺﾞｼｯｸM-PRO" pitchFamily="50" charset="-128"/>
                <a:ea typeface="HG丸ｺﾞｼｯｸM-PRO" pitchFamily="50" charset="-128"/>
              </a:rPr>
              <a:t>懇談会報告を発表</a:t>
            </a:r>
            <a:r>
              <a:rPr lang="ja-JP" altLang="en-US" u="sng" dirty="0" smtClean="0">
                <a:solidFill>
                  <a:srgbClr val="000000"/>
                </a:solidFill>
                <a:latin typeface="HG丸ｺﾞｼｯｸM-PRO" pitchFamily="50" charset="-128"/>
                <a:ea typeface="HG丸ｺﾞｼｯｸM-PRO" pitchFamily="50" charset="-128"/>
              </a:rPr>
              <a:t>。</a:t>
            </a:r>
            <a:endParaRPr lang="en-US" altLang="ja-JP" u="sng" dirty="0" smtClean="0">
              <a:solidFill>
                <a:srgbClr val="000000"/>
              </a:solidFill>
              <a:latin typeface="HG丸ｺﾞｼｯｸM-PRO" pitchFamily="50" charset="-128"/>
              <a:ea typeface="HG丸ｺﾞｼｯｸM-PRO" pitchFamily="50" charset="-128"/>
            </a:endParaRPr>
          </a:p>
          <a:p>
            <a:pPr indent="263104">
              <a:defRPr/>
            </a:pPr>
            <a:endParaRPr lang="en-US" altLang="ja-JP" u="sng" dirty="0" smtClean="0">
              <a:solidFill>
                <a:srgbClr val="000000"/>
              </a:solidFill>
              <a:latin typeface="HG丸ｺﾞｼｯｸM-PRO" pitchFamily="50" charset="-128"/>
              <a:ea typeface="HG丸ｺﾞｼｯｸM-PRO" pitchFamily="50" charset="-128"/>
            </a:endParaRPr>
          </a:p>
          <a:p>
            <a:pPr marL="228453" indent="-228453">
              <a:buFont typeface="Arial" pitchFamily="34" charset="0"/>
              <a:buChar char="•"/>
            </a:pPr>
            <a:r>
              <a:rPr lang="ja-JP" altLang="en-US" u="sng" dirty="0" smtClean="0">
                <a:latin typeface="HG丸ｺﾞｼｯｸM-PRO" pitchFamily="50" charset="-128"/>
                <a:ea typeface="HG丸ｺﾞｼｯｸM-PRO" pitchFamily="50" charset="-128"/>
              </a:rPr>
              <a:t>「デジタル・ネットワーク社会における出版物の円滑かつ安定的な生産と流通による知の拡大再生産の実現」、</a:t>
            </a:r>
            <a:endParaRPr lang="en-US" altLang="ja-JP" u="sng" dirty="0" smtClean="0">
              <a:latin typeface="HG丸ｺﾞｼｯｸM-PRO" pitchFamily="50" charset="-128"/>
              <a:ea typeface="HG丸ｺﾞｼｯｸM-PRO" pitchFamily="50" charset="-128"/>
            </a:endParaRPr>
          </a:p>
          <a:p>
            <a:pPr marL="228453" indent="-228453">
              <a:buFont typeface="Arial" pitchFamily="34" charset="0"/>
              <a:buChar char="•"/>
            </a:pPr>
            <a:r>
              <a:rPr lang="ja-JP" altLang="en-US" u="sng" dirty="0" smtClean="0">
                <a:latin typeface="HG丸ｺﾞｼｯｸM-PRO" pitchFamily="50" charset="-128"/>
                <a:ea typeface="HG丸ｺﾞｼｯｸM-PRO" pitchFamily="50" charset="-128"/>
              </a:rPr>
              <a:t>「オープン型電子出版環境の実現」、</a:t>
            </a:r>
            <a:endParaRPr lang="en-US" altLang="ja-JP" u="sng" dirty="0" smtClean="0">
              <a:latin typeface="HG丸ｺﾞｼｯｸM-PRO" pitchFamily="50" charset="-128"/>
              <a:ea typeface="HG丸ｺﾞｼｯｸM-PRO" pitchFamily="50" charset="-128"/>
            </a:endParaRPr>
          </a:p>
          <a:p>
            <a:pPr marL="228453" indent="-228453">
              <a:buFont typeface="Arial" pitchFamily="34" charset="0"/>
              <a:buChar char="•"/>
            </a:pPr>
            <a:r>
              <a:rPr lang="ja-JP" altLang="en-US" u="sng" dirty="0" smtClean="0">
                <a:latin typeface="HG丸ｺﾞｼｯｸM-PRO" pitchFamily="50" charset="-128"/>
                <a:ea typeface="HG丸ｺﾞｼｯｸM-PRO" pitchFamily="50" charset="-128"/>
              </a:rPr>
              <a:t>「</a:t>
            </a:r>
            <a:r>
              <a:rPr lang="en-US" altLang="ja-JP" u="sng" dirty="0" smtClean="0">
                <a:latin typeface="HG丸ｺﾞｼｯｸM-PRO" pitchFamily="50" charset="-128"/>
                <a:ea typeface="HG丸ｺﾞｼｯｸM-PRO" pitchFamily="50" charset="-128"/>
              </a:rPr>
              <a:t>『</a:t>
            </a:r>
            <a:r>
              <a:rPr lang="ja-JP" altLang="en-US" u="sng" dirty="0" smtClean="0">
                <a:latin typeface="HG丸ｺﾞｼｯｸM-PRO" pitchFamily="50" charset="-128"/>
                <a:ea typeface="HG丸ｺﾞｼｯｸM-PRO" pitchFamily="50" charset="-128"/>
              </a:rPr>
              <a:t>知のインフラ</a:t>
            </a:r>
            <a:r>
              <a:rPr lang="en-US" altLang="ja-JP" u="sng" dirty="0" smtClean="0">
                <a:latin typeface="HG丸ｺﾞｼｯｸM-PRO" pitchFamily="50" charset="-128"/>
                <a:ea typeface="HG丸ｺﾞｼｯｸM-PRO" pitchFamily="50" charset="-128"/>
              </a:rPr>
              <a:t>』</a:t>
            </a:r>
            <a:r>
              <a:rPr lang="ja-JP" altLang="en-US" u="sng" dirty="0" err="1" smtClean="0">
                <a:latin typeface="HG丸ｺﾞｼｯｸM-PRO" pitchFamily="50" charset="-128"/>
                <a:ea typeface="HG丸ｺﾞｼｯｸM-PRO" pitchFamily="50" charset="-128"/>
              </a:rPr>
              <a:t>への</a:t>
            </a:r>
            <a:r>
              <a:rPr lang="ja-JP" altLang="en-US" u="sng" dirty="0" smtClean="0">
                <a:latin typeface="HG丸ｺﾞｼｯｸM-PRO" pitchFamily="50" charset="-128"/>
                <a:ea typeface="HG丸ｺﾞｼｯｸM-PRO" pitchFamily="50" charset="-128"/>
              </a:rPr>
              <a:t>アクセス環境の整備」、</a:t>
            </a:r>
            <a:endParaRPr lang="en-US" altLang="ja-JP" u="sng" dirty="0" smtClean="0">
              <a:latin typeface="HG丸ｺﾞｼｯｸM-PRO" pitchFamily="50" charset="-128"/>
              <a:ea typeface="HG丸ｺﾞｼｯｸM-PRO" pitchFamily="50" charset="-128"/>
            </a:endParaRPr>
          </a:p>
          <a:p>
            <a:pPr marL="228453" indent="-228453">
              <a:buFont typeface="Arial" pitchFamily="34" charset="0"/>
              <a:buChar char="•"/>
            </a:pPr>
            <a:r>
              <a:rPr lang="ja-JP" altLang="en-US" u="sng" dirty="0" smtClean="0">
                <a:latin typeface="HG丸ｺﾞｼｯｸM-PRO" pitchFamily="50" charset="-128"/>
                <a:ea typeface="HG丸ｺﾞｼｯｸM-PRO" pitchFamily="50" charset="-128"/>
              </a:rPr>
              <a:t>「利用者の安心・安全の確保」</a:t>
            </a:r>
            <a:endParaRPr lang="en-US" altLang="ja-JP" u="sng" dirty="0" smtClean="0">
              <a:latin typeface="HG丸ｺﾞｼｯｸM-PRO" pitchFamily="50" charset="-128"/>
              <a:ea typeface="HG丸ｺﾞｼｯｸM-PRO" pitchFamily="50" charset="-128"/>
            </a:endParaRPr>
          </a:p>
          <a:p>
            <a:r>
              <a:rPr lang="ja-JP" altLang="en-US" u="sng" dirty="0" smtClean="0">
                <a:latin typeface="HG丸ｺﾞｼｯｸM-PRO" pitchFamily="50" charset="-128"/>
                <a:ea typeface="HG丸ｺﾞｼｯｸM-PRO" pitchFamily="50" charset="-128"/>
              </a:rPr>
              <a:t>に向けた提言がなされた。</a:t>
            </a:r>
            <a:endParaRPr lang="ja-JP" altLang="en-US" u="sng" dirty="0" smtClean="0">
              <a:solidFill>
                <a:srgbClr val="000000"/>
              </a:solidFill>
              <a:latin typeface="HG丸ｺﾞｼｯｸM-PRO" pitchFamily="50" charset="-128"/>
              <a:ea typeface="HG丸ｺﾞｼｯｸM-PRO" pitchFamily="50" charset="-128"/>
            </a:endParaRPr>
          </a:p>
          <a:p>
            <a:pPr eaLnBrk="1" hangingPunct="1">
              <a:spcBef>
                <a:spcPct val="0"/>
              </a:spcBef>
            </a:pPr>
            <a:endParaRPr lang="ja-JP" altLang="en-US" dirty="0" smtClean="0"/>
          </a:p>
        </p:txBody>
      </p:sp>
      <p:sp>
        <p:nvSpPr>
          <p:cNvPr id="18436" name="スライド番号プレースホル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698C1A8-AEEC-4CB9-997B-47DC8F0E6B6B}" type="slidenum">
              <a:rPr lang="ja-JP" altLang="en-US" smtClean="0"/>
              <a:pPr fontAlgn="base">
                <a:spcBef>
                  <a:spcPct val="0"/>
                </a:spcBef>
                <a:spcAft>
                  <a:spcPct val="0"/>
                </a:spcAft>
                <a:defRPr/>
              </a:pPr>
              <a:t>37</a:t>
            </a:fld>
            <a:endParaRPr lang="ja-JP" altLang="en-US" smtClean="0"/>
          </a:p>
        </p:txBody>
      </p:sp>
      <p:sp>
        <p:nvSpPr>
          <p:cNvPr id="5" name="日付プレースホルダ 4"/>
          <p:cNvSpPr>
            <a:spLocks noGrp="1"/>
          </p:cNvSpPr>
          <p:nvPr>
            <p:ph type="dt" idx="10"/>
          </p:nvPr>
        </p:nvSpPr>
        <p:spPr/>
        <p:txBody>
          <a:bodyPr/>
          <a:lstStyle/>
          <a:p>
            <a:r>
              <a:rPr kumimoji="1" lang="en-US" altLang="ja-JP" smtClean="0"/>
              <a:t>2011/5/19</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National Diet Library (NDL)</a:t>
            </a:r>
            <a:endParaRPr kumimoji="1" lang="ja-JP" altLang="en-US"/>
          </a:p>
        </p:txBody>
      </p:sp>
      <p:sp>
        <p:nvSpPr>
          <p:cNvPr id="7" name="ヘッダー プレースホルダ 6"/>
          <p:cNvSpPr>
            <a:spLocks noGrp="1"/>
          </p:cNvSpPr>
          <p:nvPr>
            <p:ph type="hdr" sz="quarter" idx="12"/>
          </p:nvPr>
        </p:nvSpPr>
        <p:spPr/>
        <p:txBody>
          <a:bodyPr/>
          <a:lstStyle/>
          <a:p>
            <a:r>
              <a:rPr kumimoji="1" lang="ja-JP" altLang="en-US" smtClean="0"/>
              <a:t>国立国会図書館における業務・システムの構築と運用</a:t>
            </a:r>
            <a:endParaRPr kumimoji="1" lang="ja-JP" altLang="en-US"/>
          </a:p>
        </p:txBody>
      </p:sp>
    </p:spTree>
    <p:extLst>
      <p:ext uri="{BB962C8B-B14F-4D97-AF65-F5344CB8AC3E}">
        <p14:creationId xmlns:p14="http://schemas.microsoft.com/office/powerpoint/2010/main" val="10039696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スライド イメージ プレースホルダ 1"/>
          <p:cNvSpPr>
            <a:spLocks noGrp="1" noRot="1" noChangeAspect="1" noTextEdit="1"/>
          </p:cNvSpPr>
          <p:nvPr>
            <p:ph type="sldImg"/>
          </p:nvPr>
        </p:nvSpPr>
        <p:spPr bwMode="auto">
          <a:xfrm>
            <a:off x="96838" y="398463"/>
            <a:ext cx="6577012" cy="3700462"/>
          </a:xfrm>
          <a:noFill/>
          <a:ln>
            <a:solidFill>
              <a:srgbClr val="000000"/>
            </a:solidFill>
            <a:miter lim="800000"/>
            <a:headEnd/>
            <a:tailEnd/>
          </a:ln>
        </p:spPr>
      </p:sp>
      <p:sp>
        <p:nvSpPr>
          <p:cNvPr id="18435" name="ノート プレースホルダ 2"/>
          <p:cNvSpPr>
            <a:spLocks noGrp="1"/>
          </p:cNvSpPr>
          <p:nvPr>
            <p:ph type="body" idx="1"/>
          </p:nvPr>
        </p:nvSpPr>
        <p:spPr bwMode="auto">
          <a:xfrm>
            <a:off x="673577" y="4142656"/>
            <a:ext cx="5718640" cy="5472608"/>
          </a:xfrm>
          <a:noFill/>
        </p:spPr>
        <p:txBody>
          <a:bodyPr wrap="square" numCol="1" anchor="t" anchorCtr="0" compatLnSpc="1">
            <a:prstTxWarp prst="textNoShape">
              <a:avLst/>
            </a:prstTxWarp>
            <a:noAutofit/>
          </a:bodyPr>
          <a:lstStyle/>
          <a:p>
            <a:r>
              <a:rPr kumimoji="1" lang="ja-JP" altLang="en-US" sz="900" kern="1200" dirty="0" smtClean="0">
                <a:solidFill>
                  <a:schemeClr val="tx1"/>
                </a:solidFill>
                <a:latin typeface="+mn-lt"/>
                <a:ea typeface="+mn-ea"/>
                <a:cs typeface="+mn-cs"/>
              </a:rPr>
              <a:t>　昨年</a:t>
            </a:r>
            <a:r>
              <a:rPr kumimoji="1" lang="en-US" sz="900" kern="1200" dirty="0" smtClean="0">
                <a:solidFill>
                  <a:schemeClr val="tx1"/>
                </a:solidFill>
                <a:latin typeface="+mn-lt"/>
                <a:ea typeface="+mn-ea"/>
                <a:cs typeface="+mn-cs"/>
              </a:rPr>
              <a:t>3</a:t>
            </a:r>
            <a:r>
              <a:rPr kumimoji="1" lang="ja-JP" altLang="en-US" sz="900" kern="1200" dirty="0" smtClean="0">
                <a:solidFill>
                  <a:schemeClr val="tx1"/>
                </a:solidFill>
                <a:latin typeface="+mn-lt"/>
                <a:ea typeface="+mn-ea"/>
                <a:cs typeface="+mn-cs"/>
              </a:rPr>
              <a:t>～</a:t>
            </a:r>
            <a:r>
              <a:rPr kumimoji="1" lang="en-US" sz="900" kern="1200" dirty="0" smtClean="0">
                <a:solidFill>
                  <a:schemeClr val="tx1"/>
                </a:solidFill>
                <a:latin typeface="+mn-lt"/>
                <a:ea typeface="+mn-ea"/>
                <a:cs typeface="+mn-cs"/>
              </a:rPr>
              <a:t>6</a:t>
            </a:r>
            <a:r>
              <a:rPr kumimoji="1" lang="ja-JP" altLang="en-US" sz="900" kern="1200" dirty="0" smtClean="0">
                <a:solidFill>
                  <a:schemeClr val="tx1"/>
                </a:solidFill>
                <a:latin typeface="+mn-lt"/>
                <a:ea typeface="+mn-ea"/>
                <a:cs typeface="+mn-cs"/>
              </a:rPr>
              <a:t>月に開催された総務省、文部科学省、経済産業省による「デジタル・ネットワーク社会における出版物の利活用の推進に関する懇談会」（「三省懇談会」）を踏まえ、報告事項のうち文部科学省として取り組むべき施策を検討するため、昨年</a:t>
            </a:r>
            <a:r>
              <a:rPr kumimoji="1" lang="en-US" sz="900" kern="1200" dirty="0" smtClean="0">
                <a:solidFill>
                  <a:schemeClr val="tx1"/>
                </a:solidFill>
                <a:latin typeface="+mn-lt"/>
                <a:ea typeface="+mn-ea"/>
                <a:cs typeface="+mn-cs"/>
              </a:rPr>
              <a:t>11</a:t>
            </a:r>
            <a:r>
              <a:rPr kumimoji="1" lang="ja-JP" altLang="en-US" sz="900" kern="1200" dirty="0" smtClean="0">
                <a:solidFill>
                  <a:schemeClr val="tx1"/>
                </a:solidFill>
                <a:latin typeface="+mn-lt"/>
                <a:ea typeface="+mn-ea"/>
                <a:cs typeface="+mn-cs"/>
              </a:rPr>
              <a:t>月に文部科学副大臣決定により「電子書籍の流通と利用の円滑化に関する検討会議」（「検討会議」）が設置され、本年</a:t>
            </a:r>
            <a:r>
              <a:rPr kumimoji="1" lang="en-US" sz="900" kern="1200" dirty="0" smtClean="0">
                <a:solidFill>
                  <a:schemeClr val="tx1"/>
                </a:solidFill>
                <a:latin typeface="+mn-lt"/>
                <a:ea typeface="+mn-ea"/>
                <a:cs typeface="+mn-cs"/>
              </a:rPr>
              <a:t>4</a:t>
            </a:r>
            <a:r>
              <a:rPr kumimoji="1" lang="ja-JP" altLang="en-US" sz="900" kern="1200" dirty="0" smtClean="0">
                <a:solidFill>
                  <a:schemeClr val="tx1"/>
                </a:solidFill>
                <a:latin typeface="+mn-lt"/>
                <a:ea typeface="+mn-ea"/>
                <a:cs typeface="+mn-cs"/>
              </a:rPr>
              <a:t>月</a:t>
            </a:r>
            <a:r>
              <a:rPr kumimoji="1" lang="en-US" sz="900" kern="1200" dirty="0" smtClean="0">
                <a:solidFill>
                  <a:schemeClr val="tx1"/>
                </a:solidFill>
                <a:latin typeface="+mn-lt"/>
                <a:ea typeface="+mn-ea"/>
                <a:cs typeface="+mn-cs"/>
              </a:rPr>
              <a:t>27</a:t>
            </a:r>
            <a:r>
              <a:rPr kumimoji="1" lang="ja-JP" altLang="en-US" sz="900" kern="1200" dirty="0" smtClean="0">
                <a:solidFill>
                  <a:schemeClr val="tx1"/>
                </a:solidFill>
                <a:latin typeface="+mn-lt"/>
                <a:ea typeface="+mn-ea"/>
                <a:cs typeface="+mn-cs"/>
              </a:rPr>
              <a:t>日に開催された第</a:t>
            </a:r>
            <a:r>
              <a:rPr kumimoji="1" lang="en-US" sz="900" kern="1200" dirty="0" smtClean="0">
                <a:solidFill>
                  <a:schemeClr val="tx1"/>
                </a:solidFill>
                <a:latin typeface="+mn-lt"/>
                <a:ea typeface="+mn-ea"/>
                <a:cs typeface="+mn-cs"/>
              </a:rPr>
              <a:t>7</a:t>
            </a:r>
            <a:r>
              <a:rPr kumimoji="1" lang="ja-JP" altLang="en-US" sz="900" kern="1200" dirty="0" smtClean="0">
                <a:solidFill>
                  <a:schemeClr val="tx1"/>
                </a:solidFill>
                <a:latin typeface="+mn-lt"/>
                <a:ea typeface="+mn-ea"/>
                <a:cs typeface="+mn-cs"/>
              </a:rPr>
              <a:t>回会議において、検討事項のうち図書館と公共サービスの在り方に関する検討がおおむね終了した。</a:t>
            </a:r>
          </a:p>
          <a:p>
            <a:pPr marL="84058" indent="-84058" fontAlgn="auto">
              <a:spcBef>
                <a:spcPts val="0"/>
              </a:spcBef>
              <a:spcAft>
                <a:spcPts val="0"/>
              </a:spcAft>
              <a:buFont typeface="Arial" pitchFamily="34" charset="0"/>
              <a:buChar char="•"/>
              <a:defRPr/>
            </a:pPr>
            <a:r>
              <a:rPr lang="ja-JP" altLang="en-US" sz="900" dirty="0" smtClean="0"/>
              <a:t> ① 検討の前提</a:t>
            </a:r>
          </a:p>
          <a:p>
            <a:pPr marL="541258" lvl="1" indent="-84058">
              <a:buFont typeface="Arial" pitchFamily="34" charset="0"/>
              <a:buChar char="•"/>
              <a:defRPr/>
            </a:pPr>
            <a:r>
              <a:rPr lang="ja-JP" altLang="en-US" sz="900" dirty="0" smtClean="0"/>
              <a:t>原則として現状どおり画像ファイルを用いたサービスの提供</a:t>
            </a:r>
          </a:p>
          <a:p>
            <a:pPr marL="541258" lvl="1" indent="-84058">
              <a:buFont typeface="Arial" pitchFamily="34" charset="0"/>
              <a:buChar char="•"/>
              <a:defRPr/>
            </a:pPr>
            <a:r>
              <a:rPr lang="ja-JP" altLang="en-US" sz="900" dirty="0" smtClean="0"/>
              <a:t>また、原則として権利者の許諾を前提として利活用</a:t>
            </a:r>
          </a:p>
          <a:p>
            <a:pPr marL="84058" indent="-84058" fontAlgn="auto">
              <a:spcBef>
                <a:spcPts val="0"/>
              </a:spcBef>
              <a:spcAft>
                <a:spcPts val="0"/>
              </a:spcAft>
              <a:buFont typeface="Arial" pitchFamily="34" charset="0"/>
              <a:buChar char="•"/>
              <a:defRPr/>
            </a:pPr>
            <a:r>
              <a:rPr lang="ja-JP" altLang="en-US" sz="900" dirty="0" smtClean="0"/>
              <a:t> ② 国立国会図書館からの送信サービスについて</a:t>
            </a:r>
          </a:p>
          <a:p>
            <a:pPr marL="541258" lvl="1" indent="-84058">
              <a:buFont typeface="Arial" pitchFamily="34" charset="0"/>
              <a:buChar char="•"/>
              <a:defRPr/>
            </a:pPr>
            <a:r>
              <a:rPr lang="ja-JP" altLang="en-US" sz="900" dirty="0" smtClean="0"/>
              <a:t>各家庭までの送信を目標に検討を進めることが必要</a:t>
            </a:r>
            <a:endParaRPr lang="en-US" altLang="ja-JP" sz="900" dirty="0" smtClean="0"/>
          </a:p>
          <a:p>
            <a:pPr marL="541258" lvl="1" indent="-84058">
              <a:buFont typeface="Arial" pitchFamily="34" charset="0"/>
              <a:buChar char="•"/>
              <a:defRPr/>
            </a:pPr>
            <a:r>
              <a:rPr lang="ja-JP" altLang="en-US" sz="900" dirty="0" smtClean="0">
                <a:solidFill>
                  <a:srgbClr val="FF0000"/>
                </a:solidFill>
              </a:rPr>
              <a:t>第一段階として公立図書館等までの送信の実現を目指すことが適切</a:t>
            </a:r>
          </a:p>
          <a:p>
            <a:pPr marL="541258" lvl="1" indent="-84058">
              <a:buFont typeface="Arial" pitchFamily="34" charset="0"/>
              <a:buChar char="•"/>
              <a:defRPr/>
            </a:pPr>
            <a:r>
              <a:rPr lang="ja-JP" altLang="en-US" sz="900" dirty="0" smtClean="0"/>
              <a:t>送信データの</a:t>
            </a:r>
            <a:r>
              <a:rPr lang="ja-JP" altLang="en-US" sz="900" dirty="0" smtClean="0">
                <a:solidFill>
                  <a:srgbClr val="FF0000"/>
                </a:solidFill>
              </a:rPr>
              <a:t>利用方法としては、</a:t>
            </a:r>
            <a:r>
              <a:rPr lang="en-US" altLang="ja-JP" sz="900" dirty="0" smtClean="0">
                <a:solidFill>
                  <a:srgbClr val="FF0000"/>
                </a:solidFill>
              </a:rPr>
              <a:t>ⅰ)</a:t>
            </a:r>
            <a:r>
              <a:rPr lang="ja-JP" altLang="en-US" sz="900" dirty="0" smtClean="0">
                <a:solidFill>
                  <a:srgbClr val="FF0000"/>
                </a:solidFill>
              </a:rPr>
              <a:t>閲覧のみ、</a:t>
            </a:r>
            <a:r>
              <a:rPr lang="en-US" altLang="ja-JP" sz="900" dirty="0" smtClean="0">
                <a:solidFill>
                  <a:srgbClr val="FF0000"/>
                </a:solidFill>
              </a:rPr>
              <a:t>ⅱ)</a:t>
            </a:r>
            <a:r>
              <a:rPr lang="ja-JP" altLang="en-US" sz="900" dirty="0" smtClean="0">
                <a:solidFill>
                  <a:srgbClr val="FF0000"/>
                </a:solidFill>
              </a:rPr>
              <a:t>プリント不可、</a:t>
            </a:r>
            <a:r>
              <a:rPr lang="en-US" altLang="ja-JP" sz="900" dirty="0" smtClean="0">
                <a:solidFill>
                  <a:srgbClr val="FF0000"/>
                </a:solidFill>
              </a:rPr>
              <a:t>ⅲ)</a:t>
            </a:r>
            <a:r>
              <a:rPr lang="ja-JP" altLang="en-US" sz="900" dirty="0" smtClean="0">
                <a:solidFill>
                  <a:srgbClr val="FF0000"/>
                </a:solidFill>
              </a:rPr>
              <a:t> 同時閲覧は所蔵冊数まで</a:t>
            </a:r>
          </a:p>
          <a:p>
            <a:pPr marL="541258" lvl="1" indent="-84058">
              <a:buFont typeface="Arial" pitchFamily="34" charset="0"/>
              <a:buChar char="•"/>
              <a:defRPr/>
            </a:pPr>
            <a:r>
              <a:rPr lang="ja-JP" altLang="en-US" sz="900" dirty="0" smtClean="0"/>
              <a:t>対象出版物の範囲については、相当期間重版していないなど、</a:t>
            </a:r>
            <a:r>
              <a:rPr lang="ja-JP" altLang="en-US" sz="900" dirty="0" smtClean="0">
                <a:solidFill>
                  <a:srgbClr val="FF0000"/>
                </a:solidFill>
              </a:rPr>
              <a:t>市場における入手が困難な出版物等</a:t>
            </a:r>
          </a:p>
          <a:p>
            <a:pPr marL="541258" lvl="1" indent="-84058">
              <a:buFont typeface="Arial" pitchFamily="34" charset="0"/>
              <a:buChar char="•"/>
              <a:defRPr/>
            </a:pPr>
            <a:r>
              <a:rPr lang="ja-JP" altLang="en-US" sz="900" dirty="0" smtClean="0"/>
              <a:t>著作者、出版者の利益を不当に害することがないよう十分に配慮することで、利用者に対し</a:t>
            </a:r>
            <a:r>
              <a:rPr lang="ja-JP" altLang="en-US" sz="900" dirty="0" smtClean="0">
                <a:solidFill>
                  <a:srgbClr val="FF0000"/>
                </a:solidFill>
              </a:rPr>
              <a:t>無償提供は可能</a:t>
            </a:r>
          </a:p>
          <a:p>
            <a:pPr marL="541258" lvl="1" indent="-84058">
              <a:buFont typeface="Arial" pitchFamily="34" charset="0"/>
              <a:buChar char="•"/>
              <a:defRPr/>
            </a:pPr>
            <a:r>
              <a:rPr lang="ja-JP" altLang="en-US" sz="900" dirty="0" smtClean="0">
                <a:solidFill>
                  <a:srgbClr val="FF0000"/>
                </a:solidFill>
              </a:rPr>
              <a:t>公立図書館等までの送信については、</a:t>
            </a:r>
            <a:r>
              <a:rPr lang="ja-JP" altLang="en-US" sz="900" dirty="0" smtClean="0"/>
              <a:t>サービスの範囲が限定的ではあるが、関係者による早期の合意が期待され、</a:t>
            </a:r>
            <a:r>
              <a:rPr lang="ja-JP" altLang="en-US" sz="900" dirty="0" smtClean="0">
                <a:solidFill>
                  <a:srgbClr val="FF0000"/>
                </a:solidFill>
              </a:rPr>
              <a:t>迅速なサービスの実施が期待される</a:t>
            </a:r>
            <a:r>
              <a:rPr lang="ja-JP" altLang="en-US" sz="900" dirty="0" smtClean="0"/>
              <a:t>。　　</a:t>
            </a:r>
          </a:p>
          <a:p>
            <a:pPr marL="541258" lvl="1" indent="-84058">
              <a:buFont typeface="Arial" pitchFamily="34" charset="0"/>
              <a:buChar char="•"/>
              <a:defRPr/>
            </a:pPr>
            <a:r>
              <a:rPr lang="ja-JP" altLang="en-US" sz="900" dirty="0" smtClean="0"/>
              <a:t>公立図書館等までの送信については、今後の電子書籍市場の発展にとって意義がある。</a:t>
            </a:r>
          </a:p>
          <a:p>
            <a:pPr marL="541258" lvl="1" indent="-84058">
              <a:buFont typeface="Arial" pitchFamily="34" charset="0"/>
              <a:buChar char="•"/>
              <a:defRPr/>
            </a:pPr>
            <a:r>
              <a:rPr lang="ja-JP" altLang="en-US" sz="900" dirty="0" smtClean="0"/>
              <a:t>著作権者等の</a:t>
            </a:r>
            <a:r>
              <a:rPr lang="ja-JP" altLang="en-US" sz="900" dirty="0" smtClean="0">
                <a:solidFill>
                  <a:srgbClr val="FF0000"/>
                </a:solidFill>
              </a:rPr>
              <a:t>求めがあった場合に送信サービスの対象から除外する方式を導入</a:t>
            </a:r>
            <a:r>
              <a:rPr lang="ja-JP" altLang="en-US" sz="900" dirty="0" smtClean="0"/>
              <a:t>すべき</a:t>
            </a:r>
          </a:p>
          <a:p>
            <a:pPr marL="84058" indent="-84058" fontAlgn="auto">
              <a:spcBef>
                <a:spcPts val="0"/>
              </a:spcBef>
              <a:spcAft>
                <a:spcPts val="0"/>
              </a:spcAft>
              <a:buFont typeface="Arial" pitchFamily="34" charset="0"/>
              <a:buChar char="•"/>
              <a:defRPr/>
            </a:pPr>
            <a:r>
              <a:rPr lang="ja-JP" altLang="en-US" sz="900" dirty="0" smtClean="0"/>
              <a:t>③ 国立国会図書館の蔵書を対象にした検索サービスについて</a:t>
            </a:r>
          </a:p>
          <a:p>
            <a:pPr marL="541258" lvl="1" indent="-84058">
              <a:buFont typeface="Arial" pitchFamily="34" charset="0"/>
              <a:buChar char="•"/>
              <a:defRPr/>
            </a:pPr>
            <a:r>
              <a:rPr lang="en-US" altLang="ja-JP" sz="900" dirty="0" smtClean="0"/>
              <a:t>ⅰ)</a:t>
            </a:r>
            <a:r>
              <a:rPr lang="ja-JP" altLang="en-US" sz="900" dirty="0" smtClean="0"/>
              <a:t>利用者の利便性の向上を図るため、本文検索サービスの提供が必要である、</a:t>
            </a:r>
            <a:r>
              <a:rPr lang="en-US" altLang="ja-JP" sz="900" dirty="0" smtClean="0"/>
              <a:t>ⅱ)</a:t>
            </a:r>
            <a:r>
              <a:rPr lang="ja-JP" altLang="en-US" sz="900" dirty="0" smtClean="0"/>
              <a:t>本文検索サービスの提供は国民の出版物に対する新しいニーズの発掘に資する面もある</a:t>
            </a:r>
          </a:p>
          <a:p>
            <a:pPr marL="541258" lvl="1" indent="-84058">
              <a:buFont typeface="Arial" pitchFamily="34" charset="0"/>
              <a:buChar char="•"/>
              <a:defRPr/>
            </a:pPr>
            <a:r>
              <a:rPr lang="ja-JP" altLang="en-US" sz="900" dirty="0" smtClean="0"/>
              <a:t>デジタル化資料（画像ファイル）を</a:t>
            </a:r>
            <a:r>
              <a:rPr lang="ja-JP" altLang="en-US" sz="900" dirty="0" smtClean="0">
                <a:solidFill>
                  <a:srgbClr val="FF0000"/>
                </a:solidFill>
              </a:rPr>
              <a:t>テキスト化することについては、検索対象として利用するためのテキスト化までは許容できる</a:t>
            </a:r>
          </a:p>
          <a:p>
            <a:pPr marL="541258" lvl="1" indent="-84058">
              <a:buFont typeface="Arial" pitchFamily="34" charset="0"/>
              <a:buChar char="•"/>
              <a:defRPr/>
            </a:pPr>
            <a:r>
              <a:rPr lang="ja-JP" altLang="en-US" sz="900" dirty="0" smtClean="0"/>
              <a:t>検索結果の表示については、</a:t>
            </a:r>
            <a:r>
              <a:rPr lang="ja-JP" altLang="en-US" sz="900" dirty="0" smtClean="0">
                <a:solidFill>
                  <a:srgbClr val="FF0000"/>
                </a:solidFill>
              </a:rPr>
              <a:t>書誌事項又は一行程度のスニペット表示とするか</a:t>
            </a:r>
            <a:r>
              <a:rPr lang="ja-JP" altLang="en-US" sz="900" dirty="0" smtClean="0"/>
              <a:t>は、今後の関係者間の協議を進めていくことが必要である。</a:t>
            </a:r>
          </a:p>
          <a:p>
            <a:pPr marL="84058" indent="-84058" fontAlgn="auto">
              <a:spcBef>
                <a:spcPts val="0"/>
              </a:spcBef>
              <a:spcAft>
                <a:spcPts val="0"/>
              </a:spcAft>
              <a:buFont typeface="Arial" pitchFamily="34" charset="0"/>
              <a:buChar char="•"/>
              <a:defRPr/>
            </a:pPr>
            <a:r>
              <a:rPr lang="ja-JP" altLang="en-US" sz="900" dirty="0" smtClean="0"/>
              <a:t>④ デジタル化資料の民間事業者への提供の是非について</a:t>
            </a:r>
            <a:endParaRPr lang="en-US" altLang="ja-JP" sz="900" dirty="0" smtClean="0"/>
          </a:p>
          <a:p>
            <a:pPr marL="541258" lvl="1" indent="-84058">
              <a:buFont typeface="Arial" pitchFamily="34" charset="0"/>
              <a:buChar char="•"/>
              <a:defRPr/>
            </a:pPr>
            <a:r>
              <a:rPr lang="ja-JP" altLang="en-US" sz="900" dirty="0" smtClean="0"/>
              <a:t>電子書籍サービスを実施する</a:t>
            </a:r>
            <a:r>
              <a:rPr lang="ja-JP" altLang="en-US" sz="900" dirty="0" smtClean="0">
                <a:solidFill>
                  <a:srgbClr val="FF0000"/>
                </a:solidFill>
              </a:rPr>
              <a:t>民間事業者等へのデジタル化資料の提供は重要</a:t>
            </a:r>
            <a:r>
              <a:rPr lang="ja-JP" altLang="en-US" sz="900" dirty="0" smtClean="0"/>
              <a:t>である。</a:t>
            </a:r>
          </a:p>
          <a:p>
            <a:pPr marL="541258" lvl="1" indent="-84058">
              <a:buFont typeface="Arial" pitchFamily="34" charset="0"/>
              <a:buChar char="•"/>
              <a:defRPr/>
            </a:pPr>
            <a:r>
              <a:rPr lang="ja-JP" altLang="en-US" sz="900" dirty="0" smtClean="0"/>
              <a:t>民間事業者へのデジタル化資料の提供について、</a:t>
            </a:r>
            <a:r>
              <a:rPr lang="ja-JP" altLang="en-US" sz="900" dirty="0" smtClean="0">
                <a:solidFill>
                  <a:srgbClr val="FF0000"/>
                </a:solidFill>
              </a:rPr>
              <a:t>適切な仕組みを定めた上で実施</a:t>
            </a:r>
            <a:r>
              <a:rPr lang="ja-JP" altLang="en-US" sz="900" dirty="0" smtClean="0"/>
              <a:t>すべき</a:t>
            </a:r>
          </a:p>
          <a:p>
            <a:pPr marL="541258" lvl="1" indent="-84058">
              <a:buFont typeface="Arial" pitchFamily="34" charset="0"/>
              <a:buChar char="•"/>
              <a:defRPr/>
            </a:pPr>
            <a:r>
              <a:rPr lang="ja-JP" altLang="en-US" sz="900" dirty="0" smtClean="0"/>
              <a:t>集中的な権利管理機構の創設等により、</a:t>
            </a:r>
            <a:r>
              <a:rPr lang="ja-JP" altLang="en-US" sz="900" dirty="0" smtClean="0">
                <a:solidFill>
                  <a:srgbClr val="FF0000"/>
                </a:solidFill>
              </a:rPr>
              <a:t>簡易、迅速な許諾システムを構築すること</a:t>
            </a:r>
            <a:r>
              <a:rPr lang="ja-JP" altLang="en-US" sz="900" dirty="0" smtClean="0"/>
              <a:t>が必要</a:t>
            </a:r>
          </a:p>
          <a:p>
            <a:pPr marL="541258" lvl="1" indent="-84058">
              <a:buFont typeface="Arial" pitchFamily="34" charset="0"/>
              <a:buChar char="•"/>
              <a:defRPr/>
            </a:pPr>
            <a:r>
              <a:rPr lang="ja-JP" altLang="en-US" sz="900" dirty="0" smtClean="0"/>
              <a:t>国立国会図書館のデジタル化資料を活用した</a:t>
            </a:r>
            <a:r>
              <a:rPr lang="ja-JP" altLang="en-US" sz="900" dirty="0" smtClean="0">
                <a:solidFill>
                  <a:srgbClr val="FF0000"/>
                </a:solidFill>
              </a:rPr>
              <a:t>新たなビジネスモデルの開発も必要</a:t>
            </a:r>
          </a:p>
          <a:p>
            <a:pPr marL="84058" indent="-84058" fontAlgn="auto">
              <a:spcBef>
                <a:spcPts val="0"/>
              </a:spcBef>
              <a:spcAft>
                <a:spcPts val="0"/>
              </a:spcAft>
              <a:buFont typeface="Arial" pitchFamily="34" charset="0"/>
              <a:buChar char="•"/>
              <a:defRPr/>
            </a:pPr>
            <a:r>
              <a:rPr lang="ja-JP" altLang="en-US" sz="900" dirty="0" smtClean="0"/>
              <a:t>今年度末を目途に一定の取りまとめを行う予定とされている。</a:t>
            </a:r>
          </a:p>
          <a:p>
            <a:pPr marL="541258" lvl="1" indent="-84058">
              <a:buFont typeface="Arial" pitchFamily="34" charset="0"/>
              <a:buChar char="•"/>
              <a:defRPr/>
            </a:pPr>
            <a:r>
              <a:rPr lang="ja-JP" altLang="en-US" sz="900" dirty="0" smtClean="0"/>
              <a:t>法制度に関する部分については、今後、</a:t>
            </a:r>
            <a:r>
              <a:rPr lang="ja-JP" altLang="en-US" sz="900" dirty="0" smtClean="0">
                <a:solidFill>
                  <a:srgbClr val="FF0000"/>
                </a:solidFill>
              </a:rPr>
              <a:t>文化審議会著作権分科会、同法制問題小委員会等の場で、検討が行われる想定</a:t>
            </a:r>
            <a:r>
              <a:rPr lang="ja-JP" altLang="en-US" sz="900" dirty="0" smtClean="0"/>
              <a:t>である。</a:t>
            </a:r>
          </a:p>
          <a:p>
            <a:endParaRPr kumimoji="1" lang="ja-JP" altLang="en-US" sz="900" kern="1200" dirty="0">
              <a:solidFill>
                <a:schemeClr val="tx1"/>
              </a:solidFill>
              <a:latin typeface="+mn-lt"/>
              <a:ea typeface="+mn-ea"/>
              <a:cs typeface="+mn-cs"/>
            </a:endParaRPr>
          </a:p>
        </p:txBody>
      </p:sp>
      <p:sp>
        <p:nvSpPr>
          <p:cNvPr id="18436" name="スライド番号プレースホル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698C1A8-AEEC-4CB9-997B-47DC8F0E6B6B}" type="slidenum">
              <a:rPr lang="ja-JP" altLang="en-US" smtClean="0"/>
              <a:pPr fontAlgn="base">
                <a:spcBef>
                  <a:spcPct val="0"/>
                </a:spcBef>
                <a:spcAft>
                  <a:spcPct val="0"/>
                </a:spcAft>
                <a:defRPr/>
              </a:pPr>
              <a:t>38</a:t>
            </a:fld>
            <a:endParaRPr lang="ja-JP" altLang="en-US" smtClean="0"/>
          </a:p>
        </p:txBody>
      </p:sp>
      <p:sp>
        <p:nvSpPr>
          <p:cNvPr id="5" name="日付プレースホルダ 4"/>
          <p:cNvSpPr>
            <a:spLocks noGrp="1"/>
          </p:cNvSpPr>
          <p:nvPr>
            <p:ph type="dt" idx="10"/>
          </p:nvPr>
        </p:nvSpPr>
        <p:spPr/>
        <p:txBody>
          <a:bodyPr/>
          <a:lstStyle/>
          <a:p>
            <a:r>
              <a:rPr kumimoji="1" lang="en-US" altLang="ja-JP" smtClean="0"/>
              <a:t>2011/5/19</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National Diet Library (NDL)</a:t>
            </a:r>
            <a:endParaRPr kumimoji="1" lang="ja-JP" altLang="en-US"/>
          </a:p>
        </p:txBody>
      </p:sp>
      <p:sp>
        <p:nvSpPr>
          <p:cNvPr id="7" name="ヘッダー プレースホルダ 6"/>
          <p:cNvSpPr>
            <a:spLocks noGrp="1"/>
          </p:cNvSpPr>
          <p:nvPr>
            <p:ph type="hdr" sz="quarter" idx="12"/>
          </p:nvPr>
        </p:nvSpPr>
        <p:spPr/>
        <p:txBody>
          <a:bodyPr/>
          <a:lstStyle/>
          <a:p>
            <a:r>
              <a:rPr kumimoji="1" lang="ja-JP" altLang="en-US" smtClean="0"/>
              <a:t>国立国会図書館における業務・システムの構築と運用</a:t>
            </a:r>
            <a:endParaRPr kumimoji="1" lang="ja-JP" altLang="en-US"/>
          </a:p>
        </p:txBody>
      </p:sp>
    </p:spTree>
    <p:extLst>
      <p:ext uri="{BB962C8B-B14F-4D97-AF65-F5344CB8AC3E}">
        <p14:creationId xmlns:p14="http://schemas.microsoft.com/office/powerpoint/2010/main" val="19856698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76200" y="739775"/>
            <a:ext cx="6583363" cy="3703638"/>
          </a:xfrm>
        </p:spPr>
      </p:sp>
      <p:sp>
        <p:nvSpPr>
          <p:cNvPr id="3" name="ノート プレースホルダ 2"/>
          <p:cNvSpPr>
            <a:spLocks noGrp="1"/>
          </p:cNvSpPr>
          <p:nvPr>
            <p:ph type="body" idx="1"/>
          </p:nvPr>
        </p:nvSpPr>
        <p:spPr>
          <a:xfrm>
            <a:off x="415554" y="4502698"/>
            <a:ext cx="6192688" cy="5112568"/>
          </a:xfrm>
        </p:spPr>
        <p:txBody>
          <a:bodyPr>
            <a:noAutofit/>
          </a:bodyPr>
          <a:lstStyle/>
          <a:p>
            <a:pPr defTabSz="913994">
              <a:defRPr/>
            </a:pPr>
            <a:r>
              <a:rPr lang="ja-JP" altLang="en-US" sz="1000" u="sng" dirty="0" smtClean="0">
                <a:latin typeface="HG丸ｺﾞｼｯｸM-PRO" pitchFamily="50" charset="-128"/>
                <a:ea typeface="HG丸ｺﾞｼｯｸM-PRO" pitchFamily="50" charset="-128"/>
              </a:rPr>
              <a:t>三省共同懇談会の報告書が示したこれらの</a:t>
            </a:r>
            <a:r>
              <a:rPr lang="ja-JP" altLang="en-US" sz="1000" u="sng" dirty="0" smtClean="0">
                <a:solidFill>
                  <a:srgbClr val="FF0000"/>
                </a:solidFill>
                <a:latin typeface="HG丸ｺﾞｼｯｸM-PRO" pitchFamily="50" charset="-128"/>
                <a:ea typeface="HG丸ｺﾞｼｯｸM-PRO" pitchFamily="50" charset="-128"/>
              </a:rPr>
              <a:t>課題</a:t>
            </a:r>
            <a:r>
              <a:rPr lang="en-US" altLang="ja-JP" sz="1000" u="sng" dirty="0" smtClean="0">
                <a:solidFill>
                  <a:srgbClr val="FF0000"/>
                </a:solidFill>
                <a:latin typeface="HG丸ｺﾞｼｯｸM-PRO" pitchFamily="50" charset="-128"/>
                <a:ea typeface="HG丸ｺﾞｼｯｸM-PRO" pitchFamily="50" charset="-128"/>
              </a:rPr>
              <a:t>1</a:t>
            </a:r>
            <a:r>
              <a:rPr lang="ja-JP" altLang="en-US" sz="1000" u="sng" dirty="0" smtClean="0">
                <a:solidFill>
                  <a:srgbClr val="FF0000"/>
                </a:solidFill>
                <a:latin typeface="HG丸ｺﾞｼｯｸM-PRO" pitchFamily="50" charset="-128"/>
                <a:ea typeface="HG丸ｺﾞｼｯｸM-PRO" pitchFamily="50" charset="-128"/>
              </a:rPr>
              <a:t>）から</a:t>
            </a:r>
            <a:r>
              <a:rPr lang="en-US" altLang="ja-JP" sz="1000" u="sng" dirty="0" smtClean="0">
                <a:solidFill>
                  <a:srgbClr val="FF0000"/>
                </a:solidFill>
                <a:latin typeface="HG丸ｺﾞｼｯｸM-PRO" pitchFamily="50" charset="-128"/>
                <a:ea typeface="HG丸ｺﾞｼｯｸM-PRO" pitchFamily="50" charset="-128"/>
              </a:rPr>
              <a:t>7</a:t>
            </a:r>
            <a:r>
              <a:rPr lang="ja-JP" altLang="en-US" sz="1000" u="sng" dirty="0" smtClean="0">
                <a:solidFill>
                  <a:srgbClr val="FF0000"/>
                </a:solidFill>
                <a:latin typeface="HG丸ｺﾞｼｯｸM-PRO" pitchFamily="50" charset="-128"/>
                <a:ea typeface="HG丸ｺﾞｼｯｸM-PRO" pitchFamily="50" charset="-128"/>
              </a:rPr>
              <a:t>）</a:t>
            </a:r>
            <a:r>
              <a:rPr lang="ja-JP" altLang="en-US" sz="1000" u="sng" dirty="0" smtClean="0">
                <a:latin typeface="HG丸ｺﾞｼｯｸM-PRO" pitchFamily="50" charset="-128"/>
                <a:ea typeface="HG丸ｺﾞｼｯｸM-PRO" pitchFamily="50" charset="-128"/>
              </a:rPr>
              <a:t>に関して</a:t>
            </a:r>
            <a:r>
              <a:rPr lang="en-US" sz="1000" u="sng" dirty="0" smtClean="0">
                <a:solidFill>
                  <a:srgbClr val="FF0000"/>
                </a:solidFill>
                <a:latin typeface="HG丸ｺﾞｼｯｸM-PRO" pitchFamily="50" charset="-128"/>
                <a:ea typeface="HG丸ｺﾞｼｯｸM-PRO" pitchFamily="50" charset="-128"/>
              </a:rPr>
              <a:t>10</a:t>
            </a:r>
            <a:r>
              <a:rPr lang="ja-JP" altLang="en-US" sz="1000" u="sng" dirty="0" smtClean="0">
                <a:solidFill>
                  <a:srgbClr val="FF0000"/>
                </a:solidFill>
                <a:latin typeface="HG丸ｺﾞｼｯｸM-PRO" pitchFamily="50" charset="-128"/>
                <a:ea typeface="HG丸ｺﾞｼｯｸM-PRO" pitchFamily="50" charset="-128"/>
              </a:rPr>
              <a:t>月</a:t>
            </a:r>
            <a:r>
              <a:rPr lang="en-US" sz="1000" u="sng" dirty="0" smtClean="0">
                <a:solidFill>
                  <a:srgbClr val="FF0000"/>
                </a:solidFill>
                <a:latin typeface="HG丸ｺﾞｼｯｸM-PRO" pitchFamily="50" charset="-128"/>
                <a:ea typeface="HG丸ｺﾞｼｯｸM-PRO" pitchFamily="50" charset="-128"/>
              </a:rPr>
              <a:t>27</a:t>
            </a:r>
            <a:r>
              <a:rPr lang="ja-JP" altLang="en-US" sz="1000" u="sng" dirty="0" smtClean="0">
                <a:solidFill>
                  <a:srgbClr val="FF0000"/>
                </a:solidFill>
                <a:latin typeface="HG丸ｺﾞｼｯｸM-PRO" pitchFamily="50" charset="-128"/>
                <a:ea typeface="HG丸ｺﾞｼｯｸM-PRO" pitchFamily="50" charset="-128"/>
              </a:rPr>
              <a:t>日に</a:t>
            </a:r>
            <a:r>
              <a:rPr lang="en-US" altLang="ja-JP" sz="1000" u="sng" dirty="0" smtClean="0">
                <a:solidFill>
                  <a:srgbClr val="FF0000"/>
                </a:solidFill>
                <a:latin typeface="HG丸ｺﾞｼｯｸM-PRO" pitchFamily="50" charset="-128"/>
                <a:ea typeface="HG丸ｺﾞｼｯｸM-PRO" pitchFamily="50" charset="-128"/>
              </a:rPr>
              <a:t>11</a:t>
            </a:r>
            <a:r>
              <a:rPr lang="ja-JP" altLang="en-US" sz="1000" u="sng" dirty="0" smtClean="0">
                <a:solidFill>
                  <a:srgbClr val="FF0000"/>
                </a:solidFill>
                <a:latin typeface="HG丸ｺﾞｼｯｸM-PRO" pitchFamily="50" charset="-128"/>
                <a:ea typeface="HG丸ｺﾞｼｯｸM-PRO" pitchFamily="50" charset="-128"/>
              </a:rPr>
              <a:t>案件の採択課題</a:t>
            </a:r>
            <a:r>
              <a:rPr lang="ja-JP" altLang="en-US" sz="1000" u="sng" dirty="0" smtClean="0">
                <a:latin typeface="HG丸ｺﾞｼｯｸM-PRO" pitchFamily="50" charset="-128"/>
                <a:ea typeface="HG丸ｺﾞｼｯｸM-PRO" pitchFamily="50" charset="-128"/>
              </a:rPr>
              <a:t>が決定。</a:t>
            </a:r>
            <a:r>
              <a:rPr lang="ja-JP" altLang="en-US" sz="1000" u="sng" dirty="0" smtClean="0">
                <a:solidFill>
                  <a:srgbClr val="FF0000"/>
                </a:solidFill>
                <a:latin typeface="HG丸ｺﾞｼｯｸM-PRO" pitchFamily="50" charset="-128"/>
                <a:ea typeface="HG丸ｺﾞｼｯｸM-PRO" pitchFamily="50" charset="-128"/>
              </a:rPr>
              <a:t>このうち</a:t>
            </a:r>
            <a:r>
              <a:rPr lang="en-US" sz="1000" u="sng" dirty="0" smtClean="0">
                <a:solidFill>
                  <a:srgbClr val="FF0000"/>
                </a:solidFill>
                <a:latin typeface="HG丸ｺﾞｼｯｸM-PRO" pitchFamily="50" charset="-128"/>
                <a:ea typeface="HG丸ｺﾞｼｯｸM-PRO" pitchFamily="50" charset="-128"/>
              </a:rPr>
              <a:t>5</a:t>
            </a:r>
            <a:r>
              <a:rPr lang="ja-JP" altLang="en-US" sz="1000" u="sng" dirty="0" smtClean="0">
                <a:solidFill>
                  <a:srgbClr val="FF0000"/>
                </a:solidFill>
                <a:latin typeface="HG丸ｺﾞｼｯｸM-PRO" pitchFamily="50" charset="-128"/>
                <a:ea typeface="HG丸ｺﾞｼｯｸM-PRO" pitchFamily="50" charset="-128"/>
              </a:rPr>
              <a:t>案件に当館が協力する</a:t>
            </a:r>
            <a:r>
              <a:rPr lang="ja-JP" altLang="en-US" sz="1000" u="sng" dirty="0" smtClean="0">
                <a:latin typeface="HG丸ｺﾞｼｯｸM-PRO" pitchFamily="50" charset="-128"/>
                <a:ea typeface="HG丸ｺﾞｼｯｸM-PRO" pitchFamily="50" charset="-128"/>
              </a:rPr>
              <a:t>。</a:t>
            </a:r>
            <a:endParaRPr lang="en-US" altLang="ja-JP" sz="1000" u="sng" dirty="0" smtClean="0">
              <a:solidFill>
                <a:schemeClr val="bg1"/>
              </a:solidFill>
              <a:latin typeface="HG丸ｺﾞｼｯｸM-PRO" pitchFamily="50" charset="-128"/>
              <a:ea typeface="HG丸ｺﾞｼｯｸM-PRO" pitchFamily="50" charset="-128"/>
            </a:endParaRPr>
          </a:p>
          <a:p>
            <a:pPr defTabSz="913994">
              <a:defRPr/>
            </a:pPr>
            <a:endParaRPr lang="en-US" altLang="ja-JP" sz="1000" dirty="0" smtClean="0">
              <a:solidFill>
                <a:schemeClr val="bg1"/>
              </a:solidFill>
              <a:latin typeface="HG丸ｺﾞｼｯｸM-PRO" pitchFamily="50" charset="-128"/>
              <a:ea typeface="HG丸ｺﾞｼｯｸM-PRO" pitchFamily="50" charset="-128"/>
            </a:endParaRPr>
          </a:p>
          <a:p>
            <a:pPr marL="228453" indent="-228453">
              <a:buFont typeface="Arial" pitchFamily="34" charset="0"/>
              <a:buChar char="•"/>
            </a:pPr>
            <a:r>
              <a:rPr lang="ja-JP" altLang="en-US" sz="1000" dirty="0" smtClean="0">
                <a:latin typeface="HG丸ｺﾞｼｯｸM-PRO" pitchFamily="50" charset="-128"/>
                <a:ea typeface="HG丸ｺﾞｼｯｸM-PRO" pitchFamily="50" charset="-128"/>
              </a:rPr>
              <a:t>１．総務省「新</a:t>
            </a:r>
            <a:r>
              <a:rPr lang="en-US" sz="1000" dirty="0" smtClean="0">
                <a:latin typeface="HG丸ｺﾞｼｯｸM-PRO" pitchFamily="50" charset="-128"/>
                <a:ea typeface="HG丸ｺﾞｼｯｸM-PRO" pitchFamily="50" charset="-128"/>
              </a:rPr>
              <a:t>ICT</a:t>
            </a:r>
            <a:r>
              <a:rPr lang="ja-JP" altLang="en-US" sz="1000" dirty="0" smtClean="0">
                <a:latin typeface="HG丸ｺﾞｼｯｸM-PRO" pitchFamily="50" charset="-128"/>
                <a:ea typeface="HG丸ｺﾞｼｯｸM-PRO" pitchFamily="50" charset="-128"/>
              </a:rPr>
              <a:t>利活用サービス創出支援事業」の公募採択事業</a:t>
            </a:r>
          </a:p>
          <a:p>
            <a:pPr marL="685356" lvl="1" indent="-228453">
              <a:buFont typeface="Arial" pitchFamily="34" charset="0"/>
              <a:buChar char="•"/>
            </a:pPr>
            <a:r>
              <a:rPr lang="en-US" sz="1000" dirty="0" smtClean="0">
                <a:latin typeface="HG丸ｺﾞｼｯｸM-PRO" pitchFamily="50" charset="-128"/>
                <a:ea typeface="HG丸ｺﾞｼｯｸM-PRO" pitchFamily="50" charset="-128"/>
              </a:rPr>
              <a:t>7</a:t>
            </a:r>
            <a:r>
              <a:rPr lang="ja-JP" altLang="en-US" sz="1000" dirty="0" smtClean="0">
                <a:latin typeface="HG丸ｺﾞｼｯｸM-PRO" pitchFamily="50" charset="-128"/>
                <a:ea typeface="HG丸ｺﾞｼｯｸM-PRO" pitchFamily="50" charset="-128"/>
              </a:rPr>
              <a:t>課題</a:t>
            </a:r>
            <a:r>
              <a:rPr lang="en-US" sz="1000" dirty="0" smtClean="0">
                <a:latin typeface="HG丸ｺﾞｼｯｸM-PRO" pitchFamily="50" charset="-128"/>
                <a:ea typeface="HG丸ｺﾞｼｯｸM-PRO" pitchFamily="50" charset="-128"/>
              </a:rPr>
              <a:t>11</a:t>
            </a:r>
            <a:r>
              <a:rPr lang="ja-JP" altLang="en-US" sz="1000" dirty="0" smtClean="0">
                <a:latin typeface="HG丸ｺﾞｼｯｸM-PRO" pitchFamily="50" charset="-128"/>
                <a:ea typeface="HG丸ｺﾞｼｯｸM-PRO" pitchFamily="50" charset="-128"/>
              </a:rPr>
              <a:t>案件について、</a:t>
            </a:r>
            <a:r>
              <a:rPr lang="en-US" sz="1000" dirty="0" smtClean="0">
                <a:latin typeface="HG丸ｺﾞｼｯｸM-PRO" pitchFamily="50" charset="-128"/>
                <a:ea typeface="HG丸ｺﾞｼｯｸM-PRO" pitchFamily="50" charset="-128"/>
              </a:rPr>
              <a:t>10</a:t>
            </a:r>
            <a:r>
              <a:rPr lang="ja-JP" altLang="en-US" sz="1000" dirty="0" smtClean="0">
                <a:latin typeface="HG丸ｺﾞｼｯｸM-PRO" pitchFamily="50" charset="-128"/>
                <a:ea typeface="HG丸ｺﾞｼｯｸM-PRO" pitchFamily="50" charset="-128"/>
              </a:rPr>
              <a:t>月</a:t>
            </a:r>
            <a:r>
              <a:rPr lang="en-US" sz="1000" dirty="0" smtClean="0">
                <a:latin typeface="HG丸ｺﾞｼｯｸM-PRO" pitchFamily="50" charset="-128"/>
                <a:ea typeface="HG丸ｺﾞｼｯｸM-PRO" pitchFamily="50" charset="-128"/>
              </a:rPr>
              <a:t>27</a:t>
            </a:r>
            <a:r>
              <a:rPr lang="ja-JP" altLang="en-US" sz="1000" dirty="0" smtClean="0">
                <a:latin typeface="HG丸ｺﾞｼｯｸM-PRO" pitchFamily="50" charset="-128"/>
                <a:ea typeface="HG丸ｺﾞｼｯｸM-PRO" pitchFamily="50" charset="-128"/>
              </a:rPr>
              <a:t>日に採択課題が決定しており、このうち</a:t>
            </a:r>
            <a:r>
              <a:rPr lang="en-US" sz="1000" dirty="0" smtClean="0">
                <a:latin typeface="HG丸ｺﾞｼｯｸM-PRO" pitchFamily="50" charset="-128"/>
                <a:ea typeface="HG丸ｺﾞｼｯｸM-PRO" pitchFamily="50" charset="-128"/>
              </a:rPr>
              <a:t>5</a:t>
            </a:r>
            <a:r>
              <a:rPr lang="ja-JP" altLang="en-US" sz="1000" dirty="0" smtClean="0">
                <a:latin typeface="HG丸ｺﾞｼｯｸM-PRO" pitchFamily="50" charset="-128"/>
                <a:ea typeface="HG丸ｺﾞｼｯｸM-PRO" pitchFamily="50" charset="-128"/>
              </a:rPr>
              <a:t>案件に協力する。今年度内の実施の予定。</a:t>
            </a:r>
          </a:p>
          <a:p>
            <a:pPr marL="228453" indent="-228453">
              <a:buFont typeface="Arial" pitchFamily="34" charset="0"/>
              <a:buChar char="•"/>
            </a:pPr>
            <a:r>
              <a:rPr lang="ja-JP" altLang="en-US" sz="1000" dirty="0" smtClean="0">
                <a:solidFill>
                  <a:srgbClr val="FF0000"/>
                </a:solidFill>
                <a:latin typeface="HG丸ｺﾞｼｯｸM-PRO" pitchFamily="50" charset="-128"/>
                <a:ea typeface="HG丸ｺﾞｼｯｸM-PRO" pitchFamily="50" charset="-128"/>
              </a:rPr>
              <a:t>②</a:t>
            </a:r>
            <a:r>
              <a:rPr lang="ja-JP" altLang="en-US" sz="1000" dirty="0" smtClean="0">
                <a:latin typeface="HG丸ｺﾞｼｯｸM-PRO" pitchFamily="50" charset="-128"/>
                <a:ea typeface="HG丸ｺﾞｼｯｸM-PRO" pitchFamily="50" charset="-128"/>
              </a:rPr>
              <a:t>「</a:t>
            </a:r>
            <a:r>
              <a:rPr lang="ja-JP" altLang="en-US" sz="1000" b="1" dirty="0" smtClean="0">
                <a:solidFill>
                  <a:srgbClr val="FF0000"/>
                </a:solidFill>
                <a:latin typeface="HG丸ｺﾞｼｯｸM-PRO" pitchFamily="50" charset="-128"/>
                <a:ea typeface="HG丸ｺﾞｼｯｸM-PRO" pitchFamily="50" charset="-128"/>
              </a:rPr>
              <a:t>書誌情報フォーマット</a:t>
            </a:r>
            <a:r>
              <a:rPr lang="ja-JP" altLang="en-US" sz="1000" dirty="0" smtClean="0">
                <a:solidFill>
                  <a:srgbClr val="FF0000"/>
                </a:solidFill>
                <a:latin typeface="HG丸ｺﾞｼｯｸM-PRO" pitchFamily="50" charset="-128"/>
                <a:ea typeface="HG丸ｺﾞｼｯｸM-PRO" pitchFamily="50" charset="-128"/>
              </a:rPr>
              <a:t>の確立に向けた環境整備</a:t>
            </a:r>
            <a:r>
              <a:rPr lang="ja-JP" altLang="en-US" sz="1000" dirty="0" smtClean="0">
                <a:latin typeface="HG丸ｺﾞｼｯｸM-PRO" pitchFamily="50" charset="-128"/>
                <a:ea typeface="HG丸ｺﾞｼｯｸM-PRO" pitchFamily="50" charset="-128"/>
              </a:rPr>
              <a:t>」（受託者：日本書籍出版協会）</a:t>
            </a:r>
          </a:p>
          <a:p>
            <a:pPr marL="685356" lvl="1" indent="-228453">
              <a:buFont typeface="Arial" pitchFamily="34" charset="0"/>
              <a:buChar char="•"/>
            </a:pPr>
            <a:r>
              <a:rPr lang="ja-JP" altLang="en-US" sz="1000" dirty="0" smtClean="0">
                <a:latin typeface="HG丸ｺﾞｼｯｸM-PRO" pitchFamily="50" charset="-128"/>
                <a:ea typeface="HG丸ｺﾞｼｯｸM-PRO" pitchFamily="50" charset="-128"/>
              </a:rPr>
              <a:t>「次世代書誌情報共通化会議」及び「共通化検討小委員会」に収集書誌部佐藤司書監がオブザーバー参加</a:t>
            </a:r>
          </a:p>
          <a:p>
            <a:pPr marL="228453" indent="-228453">
              <a:buFont typeface="Arial" pitchFamily="34" charset="0"/>
              <a:buChar char="•"/>
            </a:pPr>
            <a:r>
              <a:rPr lang="ja-JP" altLang="en-US" sz="1000" dirty="0" smtClean="0">
                <a:solidFill>
                  <a:srgbClr val="FF0000"/>
                </a:solidFill>
                <a:latin typeface="HG丸ｺﾞｼｯｸM-PRO" pitchFamily="50" charset="-128"/>
                <a:ea typeface="HG丸ｺﾞｼｯｸM-PRO" pitchFamily="50" charset="-128"/>
              </a:rPr>
              <a:t>③「</a:t>
            </a:r>
            <a:r>
              <a:rPr lang="ja-JP" altLang="en-US" sz="1000" b="1" dirty="0" smtClean="0">
                <a:solidFill>
                  <a:srgbClr val="FF0000"/>
                </a:solidFill>
                <a:latin typeface="HG丸ｺﾞｼｯｸM-PRO" pitchFamily="50" charset="-128"/>
                <a:ea typeface="HG丸ｺﾞｼｯｸM-PRO" pitchFamily="50" charset="-128"/>
              </a:rPr>
              <a:t>メタデータ</a:t>
            </a:r>
            <a:r>
              <a:rPr lang="ja-JP" altLang="en-US" sz="1000" dirty="0" smtClean="0">
                <a:solidFill>
                  <a:srgbClr val="FF0000"/>
                </a:solidFill>
                <a:latin typeface="HG丸ｺﾞｼｯｸM-PRO" pitchFamily="50" charset="-128"/>
                <a:ea typeface="HG丸ｺﾞｼｯｸM-PRO" pitchFamily="50" charset="-128"/>
              </a:rPr>
              <a:t>の相互運用性の確保に向けた環境整備</a:t>
            </a:r>
            <a:r>
              <a:rPr lang="ja-JP" altLang="en-US" sz="1000" dirty="0" smtClean="0">
                <a:latin typeface="HG丸ｺﾞｼｯｸM-PRO" pitchFamily="50" charset="-128"/>
                <a:ea typeface="HG丸ｺﾞｼｯｸM-PRO" pitchFamily="50" charset="-128"/>
              </a:rPr>
              <a:t>」（受託者：筑波大学）</a:t>
            </a:r>
          </a:p>
          <a:p>
            <a:pPr marL="685356" lvl="1" indent="-228453">
              <a:buFont typeface="Arial" pitchFamily="34" charset="0"/>
              <a:buChar char="•"/>
            </a:pPr>
            <a:r>
              <a:rPr lang="ja-JP" altLang="en-US" sz="1000" dirty="0" smtClean="0">
                <a:latin typeface="HG丸ｺﾞｼｯｸM-PRO" pitchFamily="50" charset="-128"/>
                <a:ea typeface="HG丸ｺﾞｼｯｸM-PRO" pitchFamily="50" charset="-128"/>
              </a:rPr>
              <a:t>筑波大学が主宰する「メタデータ情報基盤研究会」に田中企画課長が参加</a:t>
            </a:r>
          </a:p>
          <a:p>
            <a:pPr marL="228453" indent="-228453">
              <a:buFont typeface="Arial" pitchFamily="34" charset="0"/>
              <a:buChar char="•"/>
            </a:pPr>
            <a:r>
              <a:rPr lang="ja-JP" altLang="en-US" sz="1000" dirty="0" smtClean="0">
                <a:solidFill>
                  <a:srgbClr val="FF0000"/>
                </a:solidFill>
                <a:latin typeface="HG丸ｺﾞｼｯｸM-PRO" pitchFamily="50" charset="-128"/>
                <a:ea typeface="HG丸ｺﾞｼｯｸM-PRO" pitchFamily="50" charset="-128"/>
              </a:rPr>
              <a:t>⑤「電子出版の</a:t>
            </a:r>
            <a:r>
              <a:rPr lang="ja-JP" altLang="en-US" sz="1000" b="1" dirty="0" smtClean="0">
                <a:solidFill>
                  <a:srgbClr val="FF0000"/>
                </a:solidFill>
                <a:latin typeface="HG丸ｺﾞｼｯｸM-PRO" pitchFamily="50" charset="-128"/>
                <a:ea typeface="HG丸ｺﾞｼｯｸM-PRO" pitchFamily="50" charset="-128"/>
              </a:rPr>
              <a:t>アクセシビリティ</a:t>
            </a:r>
            <a:r>
              <a:rPr lang="ja-JP" altLang="en-US" sz="1000" dirty="0" smtClean="0">
                <a:solidFill>
                  <a:srgbClr val="FF0000"/>
                </a:solidFill>
                <a:latin typeface="HG丸ｺﾞｼｯｸM-PRO" pitchFamily="50" charset="-128"/>
                <a:ea typeface="HG丸ｺﾞｼｯｸM-PRO" pitchFamily="50" charset="-128"/>
              </a:rPr>
              <a:t>の確保</a:t>
            </a:r>
            <a:r>
              <a:rPr lang="ja-JP" altLang="en-US" sz="1000" dirty="0" smtClean="0">
                <a:latin typeface="HG丸ｺﾞｼｯｸM-PRO" pitchFamily="50" charset="-128"/>
                <a:ea typeface="HG丸ｺﾞｼｯｸM-PRO" pitchFamily="50" charset="-128"/>
              </a:rPr>
              <a:t>」（受託者：電子出版制作・流通協議会）</a:t>
            </a:r>
          </a:p>
          <a:p>
            <a:pPr marL="685356" lvl="1" indent="-228453">
              <a:buFont typeface="Arial" pitchFamily="34" charset="0"/>
              <a:buChar char="•"/>
            </a:pPr>
            <a:r>
              <a:rPr lang="ja-JP" altLang="en-US" sz="1000" dirty="0" smtClean="0">
                <a:latin typeface="HG丸ｺﾞｼｯｸM-PRO" pitchFamily="50" charset="-128"/>
                <a:ea typeface="HG丸ｺﾞｼｯｸM-PRO" pitchFamily="50" charset="-128"/>
              </a:rPr>
              <a:t>「</a:t>
            </a:r>
            <a:r>
              <a:rPr lang="en-US" sz="1000" dirty="0" smtClean="0">
                <a:latin typeface="HG丸ｺﾞｼｯｸM-PRO" pitchFamily="50" charset="-128"/>
                <a:ea typeface="HG丸ｺﾞｼｯｸM-PRO" pitchFamily="50" charset="-128"/>
              </a:rPr>
              <a:t>TTS</a:t>
            </a:r>
            <a:r>
              <a:rPr lang="ja-JP" altLang="en-US" sz="1000" dirty="0" smtClean="0">
                <a:latin typeface="HG丸ｺﾞｼｯｸM-PRO" pitchFamily="50" charset="-128"/>
                <a:ea typeface="HG丸ｺﾞｼｯｸM-PRO" pitchFamily="50" charset="-128"/>
              </a:rPr>
              <a:t>（</a:t>
            </a:r>
            <a:r>
              <a:rPr lang="en-US" sz="1000" dirty="0" smtClean="0">
                <a:latin typeface="HG丸ｺﾞｼｯｸM-PRO" pitchFamily="50" charset="-128"/>
                <a:ea typeface="HG丸ｺﾞｼｯｸM-PRO" pitchFamily="50" charset="-128"/>
              </a:rPr>
              <a:t>Text-To-Speech</a:t>
            </a:r>
            <a:r>
              <a:rPr lang="ja-JP" altLang="en-US" sz="1000" dirty="0" smtClean="0">
                <a:latin typeface="HG丸ｺﾞｼｯｸM-PRO" pitchFamily="50" charset="-128"/>
                <a:ea typeface="HG丸ｺﾞｼｯｸM-PRO" pitchFamily="50" charset="-128"/>
              </a:rPr>
              <a:t>）推進協議会」に遊佐電子情報企画室長が参加</a:t>
            </a:r>
          </a:p>
          <a:p>
            <a:pPr marL="228453" indent="-228453">
              <a:buFont typeface="Arial" pitchFamily="34" charset="0"/>
              <a:buChar char="•"/>
            </a:pPr>
            <a:r>
              <a:rPr lang="ja-JP" altLang="en-US" sz="1000" dirty="0" smtClean="0">
                <a:solidFill>
                  <a:srgbClr val="FF0000"/>
                </a:solidFill>
                <a:latin typeface="HG丸ｺﾞｼｯｸM-PRO" pitchFamily="50" charset="-128"/>
                <a:ea typeface="HG丸ｺﾞｼｯｸM-PRO" pitchFamily="50" charset="-128"/>
              </a:rPr>
              <a:t>⑦「</a:t>
            </a:r>
            <a:r>
              <a:rPr lang="en-US" sz="1000" b="1" dirty="0" smtClean="0">
                <a:solidFill>
                  <a:srgbClr val="FF0000"/>
                </a:solidFill>
                <a:latin typeface="HG丸ｺﾞｼｯｸM-PRO" pitchFamily="50" charset="-128"/>
                <a:ea typeface="HG丸ｺﾞｼｯｸM-PRO" pitchFamily="50" charset="-128"/>
              </a:rPr>
              <a:t>EPUB</a:t>
            </a:r>
            <a:r>
              <a:rPr lang="ja-JP" altLang="en-US" sz="1000" b="1" dirty="0" smtClean="0">
                <a:solidFill>
                  <a:srgbClr val="FF0000"/>
                </a:solidFill>
                <a:latin typeface="HG丸ｺﾞｼｯｸM-PRO" pitchFamily="50" charset="-128"/>
                <a:ea typeface="HG丸ｺﾞｼｯｸM-PRO" pitchFamily="50" charset="-128"/>
              </a:rPr>
              <a:t>日本語拡張仕様</a:t>
            </a:r>
            <a:r>
              <a:rPr lang="ja-JP" altLang="en-US" sz="1000" dirty="0" smtClean="0">
                <a:solidFill>
                  <a:srgbClr val="FF0000"/>
                </a:solidFill>
                <a:latin typeface="HG丸ｺﾞｼｯｸM-PRO" pitchFamily="50" charset="-128"/>
                <a:ea typeface="HG丸ｺﾞｼｯｸM-PRO" pitchFamily="50" charset="-128"/>
              </a:rPr>
              <a:t>策定」（受託者：日本電子出版協会）</a:t>
            </a:r>
          </a:p>
          <a:p>
            <a:pPr marL="685356" lvl="1" indent="-228453">
              <a:buFont typeface="Arial" pitchFamily="34" charset="0"/>
              <a:buChar char="•"/>
            </a:pPr>
            <a:r>
              <a:rPr lang="ja-JP" altLang="en-US" sz="1000" dirty="0" smtClean="0">
                <a:latin typeface="HG丸ｺﾞｼｯｸM-PRO" pitchFamily="50" charset="-128"/>
                <a:ea typeface="HG丸ｺﾞｼｯｸM-PRO" pitchFamily="50" charset="-128"/>
              </a:rPr>
              <a:t>「</a:t>
            </a:r>
            <a:r>
              <a:rPr lang="en-US" sz="1000" dirty="0" smtClean="0">
                <a:latin typeface="HG丸ｺﾞｼｯｸM-PRO" pitchFamily="50" charset="-128"/>
                <a:ea typeface="HG丸ｺﾞｼｯｸM-PRO" pitchFamily="50" charset="-128"/>
              </a:rPr>
              <a:t>EPUB</a:t>
            </a:r>
            <a:r>
              <a:rPr lang="ja-JP" altLang="en-US" sz="1000" dirty="0" smtClean="0">
                <a:latin typeface="HG丸ｺﾞｼｯｸM-PRO" pitchFamily="50" charset="-128"/>
                <a:ea typeface="HG丸ｺﾞｼｯｸM-PRO" pitchFamily="50" charset="-128"/>
              </a:rPr>
              <a:t>日本語拡張仕様推進委員会」に中山情報システム課長が参加</a:t>
            </a:r>
          </a:p>
          <a:p>
            <a:pPr marL="228453" indent="-228453">
              <a:buFont typeface="Arial" pitchFamily="34" charset="0"/>
              <a:buChar char="•"/>
            </a:pPr>
            <a:r>
              <a:rPr lang="ja-JP" altLang="en-US" sz="1000" dirty="0" smtClean="0">
                <a:solidFill>
                  <a:srgbClr val="FF0000"/>
                </a:solidFill>
                <a:latin typeface="HG丸ｺﾞｼｯｸM-PRO" pitchFamily="50" charset="-128"/>
                <a:ea typeface="HG丸ｺﾞｼｯｸM-PRO" pitchFamily="50" charset="-128"/>
              </a:rPr>
              <a:t>⑦</a:t>
            </a:r>
            <a:r>
              <a:rPr lang="ja-JP" altLang="en-US" sz="1000" dirty="0" smtClean="0">
                <a:latin typeface="HG丸ｺﾞｼｯｸM-PRO" pitchFamily="50" charset="-128"/>
                <a:ea typeface="HG丸ｺﾞｼｯｸM-PRO" pitchFamily="50" charset="-128"/>
              </a:rPr>
              <a:t>「</a:t>
            </a:r>
            <a:r>
              <a:rPr lang="ja-JP" altLang="en-US" sz="1000" dirty="0" smtClean="0">
                <a:solidFill>
                  <a:srgbClr val="FF0000"/>
                </a:solidFill>
                <a:latin typeface="HG丸ｺﾞｼｯｸM-PRO" pitchFamily="50" charset="-128"/>
                <a:ea typeface="HG丸ｺﾞｼｯｸM-PRO" pitchFamily="50" charset="-128"/>
              </a:rPr>
              <a:t>図書館デジタルコンテンツ</a:t>
            </a:r>
            <a:r>
              <a:rPr lang="ja-JP" altLang="en-US" sz="1000" b="1" dirty="0" smtClean="0">
                <a:solidFill>
                  <a:srgbClr val="FF0000"/>
                </a:solidFill>
                <a:latin typeface="HG丸ｺﾞｼｯｸM-PRO" pitchFamily="50" charset="-128"/>
                <a:ea typeface="HG丸ｺﾞｼｯｸM-PRO" pitchFamily="50" charset="-128"/>
              </a:rPr>
              <a:t>流通促進</a:t>
            </a:r>
            <a:r>
              <a:rPr lang="ja-JP" altLang="en-US" sz="1000" dirty="0" smtClean="0">
                <a:solidFill>
                  <a:srgbClr val="FF0000"/>
                </a:solidFill>
                <a:latin typeface="HG丸ｺﾞｼｯｸM-PRO" pitchFamily="50" charset="-128"/>
                <a:ea typeface="HG丸ｺﾞｼｯｸM-PRO" pitchFamily="50" charset="-128"/>
              </a:rPr>
              <a:t>プロジェクト</a:t>
            </a:r>
            <a:r>
              <a:rPr lang="ja-JP" altLang="en-US" sz="1000" dirty="0" smtClean="0">
                <a:latin typeface="HG丸ｺﾞｼｯｸM-PRO" pitchFamily="50" charset="-128"/>
                <a:ea typeface="HG丸ｺﾞｼｯｸM-PRO" pitchFamily="50" charset="-128"/>
              </a:rPr>
              <a:t>」（受託者：ビジネス支援図書館推進協議会）</a:t>
            </a:r>
          </a:p>
          <a:p>
            <a:pPr marL="685356" lvl="1" indent="-228453">
              <a:buFont typeface="Arial" pitchFamily="34" charset="0"/>
              <a:buChar char="•"/>
            </a:pPr>
            <a:r>
              <a:rPr lang="ja-JP" altLang="en-US" sz="1000" dirty="0" smtClean="0">
                <a:latin typeface="HG丸ｺﾞｼｯｸM-PRO" pitchFamily="50" charset="-128"/>
                <a:ea typeface="HG丸ｺﾞｼｯｸM-PRO" pitchFamily="50" charset="-128"/>
              </a:rPr>
              <a:t>有識者会議に本吉科学技術・経済課長が参加</a:t>
            </a:r>
            <a:r>
              <a:rPr lang="en-US" sz="1000" dirty="0" smtClean="0">
                <a:latin typeface="HG丸ｺﾞｼｯｸM-PRO" pitchFamily="50" charset="-128"/>
                <a:ea typeface="HG丸ｺﾞｼｯｸM-PRO" pitchFamily="50" charset="-128"/>
              </a:rPr>
              <a:t> </a:t>
            </a:r>
            <a:endParaRPr lang="ja-JP" altLang="en-US" sz="1000" dirty="0" smtClean="0">
              <a:latin typeface="HG丸ｺﾞｼｯｸM-PRO" pitchFamily="50" charset="-128"/>
              <a:ea typeface="HG丸ｺﾞｼｯｸM-PRO" pitchFamily="50" charset="-128"/>
            </a:endParaRPr>
          </a:p>
          <a:p>
            <a:pPr marL="228453" indent="-228453">
              <a:buFont typeface="Arial" pitchFamily="34" charset="0"/>
              <a:buChar char="•"/>
            </a:pPr>
            <a:r>
              <a:rPr lang="ja-JP" altLang="en-US" sz="1000" dirty="0" smtClean="0">
                <a:latin typeface="HG丸ｺﾞｼｯｸM-PRO" pitchFamily="50" charset="-128"/>
                <a:ea typeface="HG丸ｺﾞｼｯｸM-PRO" pitchFamily="50" charset="-128"/>
              </a:rPr>
              <a:t>２．</a:t>
            </a:r>
            <a:r>
              <a:rPr lang="ja-JP" altLang="en-US" sz="1000" u="sng" dirty="0" smtClean="0">
                <a:solidFill>
                  <a:srgbClr val="FF0000"/>
                </a:solidFill>
                <a:latin typeface="HG丸ｺﾞｼｯｸM-PRO" pitchFamily="50" charset="-128"/>
                <a:ea typeface="HG丸ｺﾞｼｯｸM-PRO" pitchFamily="50" charset="-128"/>
              </a:rPr>
              <a:t>文化庁著作権課「電子書籍の流通と利用の円滑化に関する検討会議</a:t>
            </a:r>
            <a:r>
              <a:rPr lang="ja-JP" altLang="en-US" sz="1000" u="sng" dirty="0" smtClean="0">
                <a:latin typeface="HG丸ｺﾞｼｯｸM-PRO" pitchFamily="50" charset="-128"/>
                <a:ea typeface="HG丸ｺﾞｼｯｸM-PRO" pitchFamily="50" charset="-128"/>
              </a:rPr>
              <a:t>」（</a:t>
            </a:r>
            <a:r>
              <a:rPr lang="ja-JP" altLang="en-US" sz="1000" dirty="0" smtClean="0">
                <a:latin typeface="HG丸ｺﾞｼｯｸM-PRO" pitchFamily="50" charset="-128"/>
                <a:ea typeface="HG丸ｺﾞｼｯｸM-PRO" pitchFamily="50" charset="-128"/>
              </a:rPr>
              <a:t>仮称）</a:t>
            </a:r>
          </a:p>
          <a:p>
            <a:pPr marL="685356" lvl="1" indent="-228453">
              <a:buFont typeface="Arial" pitchFamily="34" charset="0"/>
              <a:buChar char="•"/>
            </a:pPr>
            <a:r>
              <a:rPr lang="ja-JP" altLang="en-US" sz="1000" dirty="0" smtClean="0">
                <a:latin typeface="HG丸ｺﾞｼｯｸM-PRO" pitchFamily="50" charset="-128"/>
                <a:ea typeface="HG丸ｺﾞｼｯｸM-PRO" pitchFamily="50" charset="-128"/>
              </a:rPr>
              <a:t>三省懇談会の文部科学省・文化庁に係る課題のうち、①デジタル・ネットワーク社会における図書館と公共サービスの在り方、②出版物の権利処理の円滑化、③出版社への権利付与の</a:t>
            </a:r>
            <a:r>
              <a:rPr lang="en-US" sz="1000" dirty="0" smtClean="0">
                <a:latin typeface="HG丸ｺﾞｼｯｸM-PRO" pitchFamily="50" charset="-128"/>
                <a:ea typeface="HG丸ｺﾞｼｯｸM-PRO" pitchFamily="50" charset="-128"/>
              </a:rPr>
              <a:t>3</a:t>
            </a:r>
            <a:r>
              <a:rPr lang="ja-JP" altLang="en-US" sz="1000" dirty="0" smtClean="0">
                <a:latin typeface="HG丸ｺﾞｼｯｸM-PRO" pitchFamily="50" charset="-128"/>
                <a:ea typeface="HG丸ｺﾞｼｯｸM-PRO" pitchFamily="50" charset="-128"/>
              </a:rPr>
              <a:t>項目について、文部科学副大臣決定による懇談会を</a:t>
            </a:r>
            <a:r>
              <a:rPr lang="en-US" sz="1000" dirty="0" smtClean="0">
                <a:latin typeface="HG丸ｺﾞｼｯｸM-PRO" pitchFamily="50" charset="-128"/>
                <a:ea typeface="HG丸ｺﾞｼｯｸM-PRO" pitchFamily="50" charset="-128"/>
              </a:rPr>
              <a:t>12</a:t>
            </a:r>
            <a:r>
              <a:rPr lang="ja-JP" altLang="en-US" sz="1000" dirty="0" smtClean="0">
                <a:latin typeface="HG丸ｺﾞｼｯｸM-PRO" pitchFamily="50" charset="-128"/>
                <a:ea typeface="HG丸ｺﾞｼｯｸM-PRO" pitchFamily="50" charset="-128"/>
              </a:rPr>
              <a:t>月から開催する予定。当館から田中企画課長が参加。</a:t>
            </a:r>
          </a:p>
          <a:p>
            <a:pPr marL="228453" indent="-228453">
              <a:buFont typeface="Arial" pitchFamily="34" charset="0"/>
              <a:buChar char="•"/>
            </a:pPr>
            <a:r>
              <a:rPr lang="ja-JP" altLang="en-US" sz="1000" dirty="0" smtClean="0">
                <a:latin typeface="HG丸ｺﾞｼｯｸM-PRO" pitchFamily="50" charset="-128"/>
                <a:ea typeface="HG丸ｺﾞｼｯｸM-PRO" pitchFamily="50" charset="-128"/>
              </a:rPr>
              <a:t>３．</a:t>
            </a:r>
            <a:r>
              <a:rPr lang="ja-JP" altLang="en-US" sz="1000" u="sng" dirty="0" smtClean="0">
                <a:solidFill>
                  <a:srgbClr val="FF0000"/>
                </a:solidFill>
                <a:latin typeface="HG丸ｺﾞｼｯｸM-PRO" pitchFamily="50" charset="-128"/>
                <a:ea typeface="HG丸ｺﾞｼｯｸM-PRO" pitchFamily="50" charset="-128"/>
              </a:rPr>
              <a:t>総務省「デジタル文明開化プロジェクト」</a:t>
            </a:r>
          </a:p>
          <a:p>
            <a:pPr marL="685356" lvl="1" indent="-228453">
              <a:buFont typeface="Arial" pitchFamily="34" charset="0"/>
              <a:buChar char="•"/>
            </a:pPr>
            <a:r>
              <a:rPr lang="ja-JP" altLang="en-US" sz="1000" dirty="0" smtClean="0">
                <a:latin typeface="HG丸ｺﾞｼｯｸM-PRO" pitchFamily="50" charset="-128"/>
                <a:ea typeface="HG丸ｺﾞｼｯｸM-PRO" pitchFamily="50" charset="-128"/>
              </a:rPr>
              <a:t>平成</a:t>
            </a:r>
            <a:r>
              <a:rPr lang="en-US" sz="1000" dirty="0" smtClean="0">
                <a:latin typeface="HG丸ｺﾞｼｯｸM-PRO" pitchFamily="50" charset="-128"/>
                <a:ea typeface="HG丸ｺﾞｼｯｸM-PRO" pitchFamily="50" charset="-128"/>
              </a:rPr>
              <a:t>21</a:t>
            </a:r>
            <a:r>
              <a:rPr lang="ja-JP" altLang="en-US" sz="1000" dirty="0" smtClean="0">
                <a:latin typeface="HG丸ｺﾞｼｯｸM-PRO" pitchFamily="50" charset="-128"/>
                <a:ea typeface="HG丸ｺﾞｼｯｸM-PRO" pitchFamily="50" charset="-128"/>
              </a:rPr>
              <a:t>～</a:t>
            </a:r>
            <a:r>
              <a:rPr lang="en-US" sz="1000" dirty="0" smtClean="0">
                <a:latin typeface="HG丸ｺﾞｼｯｸM-PRO" pitchFamily="50" charset="-128"/>
                <a:ea typeface="HG丸ｺﾞｼｯｸM-PRO" pitchFamily="50" charset="-128"/>
              </a:rPr>
              <a:t>23</a:t>
            </a:r>
            <a:r>
              <a:rPr lang="ja-JP" altLang="en-US" sz="1000" dirty="0" smtClean="0">
                <a:latin typeface="HG丸ｺﾞｼｯｸM-PRO" pitchFamily="50" charset="-128"/>
                <a:ea typeface="HG丸ｺﾞｼｯｸM-PRO" pitchFamily="50" charset="-128"/>
              </a:rPr>
              <a:t>年までの</a:t>
            </a:r>
            <a:r>
              <a:rPr lang="en-US" sz="1000" dirty="0" smtClean="0">
                <a:latin typeface="HG丸ｺﾞｼｯｸM-PRO" pitchFamily="50" charset="-128"/>
                <a:ea typeface="HG丸ｺﾞｼｯｸM-PRO" pitchFamily="50" charset="-128"/>
              </a:rPr>
              <a:t>3</a:t>
            </a:r>
            <a:r>
              <a:rPr lang="ja-JP" altLang="en-US" sz="1000" dirty="0" smtClean="0">
                <a:latin typeface="HG丸ｺﾞｼｯｸM-PRO" pitchFamily="50" charset="-128"/>
                <a:ea typeface="HG丸ｺﾞｼｯｸM-PRO" pitchFamily="50" charset="-128"/>
              </a:rPr>
              <a:t>カ年計画で、デジタルアーカイブ構築・統合のガイドライン策定等を行う事業。総務省が主宰する研究会に大場電子図書館課長が参加の予定。</a:t>
            </a:r>
          </a:p>
          <a:p>
            <a:pPr marL="228453" indent="-228453">
              <a:buFont typeface="Arial" pitchFamily="34" charset="0"/>
              <a:buChar char="•"/>
            </a:pPr>
            <a:r>
              <a:rPr lang="ja-JP" altLang="en-US" sz="1000" dirty="0" smtClean="0">
                <a:latin typeface="HG丸ｺﾞｼｯｸM-PRO" pitchFamily="50" charset="-128"/>
                <a:ea typeface="HG丸ｺﾞｼｯｸM-PRO" pitchFamily="50" charset="-128"/>
              </a:rPr>
              <a:t>４．一般社団法人</a:t>
            </a:r>
            <a:r>
              <a:rPr lang="ja-JP" altLang="en-US" sz="1000" u="sng" dirty="0" smtClean="0">
                <a:solidFill>
                  <a:srgbClr val="FF0000"/>
                </a:solidFill>
                <a:latin typeface="HG丸ｺﾞｼｯｸM-PRO" pitchFamily="50" charset="-128"/>
                <a:ea typeface="HG丸ｺﾞｼｯｸM-PRO" pitchFamily="50" charset="-128"/>
              </a:rPr>
              <a:t>電子出版制作・流通協議会「流通委員会図書館ワーキンググループ</a:t>
            </a:r>
            <a:r>
              <a:rPr lang="ja-JP" altLang="en-US" sz="1000" u="sng" dirty="0" smtClean="0">
                <a:latin typeface="HG丸ｺﾞｼｯｸM-PRO" pitchFamily="50" charset="-128"/>
                <a:ea typeface="HG丸ｺﾞｼｯｸM-PRO" pitchFamily="50" charset="-128"/>
              </a:rPr>
              <a:t>」</a:t>
            </a:r>
          </a:p>
          <a:p>
            <a:pPr marL="685356" lvl="1" indent="-228453">
              <a:buFont typeface="Arial" pitchFamily="34" charset="0"/>
              <a:buChar char="•"/>
            </a:pPr>
            <a:r>
              <a:rPr lang="ja-JP" altLang="en-US" sz="1000" dirty="0" smtClean="0">
                <a:latin typeface="HG丸ｺﾞｼｯｸM-PRO" pitchFamily="50" charset="-128"/>
                <a:ea typeface="HG丸ｺﾞｼｯｸM-PRO" pitchFamily="50" charset="-128"/>
              </a:rPr>
              <a:t>電子書籍・雑誌の制作、流通に係る業界団体として本年</a:t>
            </a:r>
            <a:r>
              <a:rPr lang="en-US" sz="1000" dirty="0" smtClean="0">
                <a:latin typeface="HG丸ｺﾞｼｯｸM-PRO" pitchFamily="50" charset="-128"/>
                <a:ea typeface="HG丸ｺﾞｼｯｸM-PRO" pitchFamily="50" charset="-128"/>
              </a:rPr>
              <a:t>10</a:t>
            </a:r>
            <a:r>
              <a:rPr lang="ja-JP" altLang="en-US" sz="1000" dirty="0" smtClean="0">
                <a:latin typeface="HG丸ｺﾞｼｯｸM-PRO" pitchFamily="50" charset="-128"/>
                <a:ea typeface="HG丸ｺﾞｼｯｸM-PRO" pitchFamily="50" charset="-128"/>
              </a:rPr>
              <a:t>月に設立。流通委員会（座長：岸博幸慶応大学教授）の下に公共流通部会図書館ＷＧを設置し、図書館蔵書のデジタル化及び利活用に係る諸課題の研究、商業的配信モデルと公共配信モデルの諸問題の検討を行う。当館より遊佐電子情報企画室長が参加。</a:t>
            </a:r>
          </a:p>
        </p:txBody>
      </p:sp>
      <p:sp>
        <p:nvSpPr>
          <p:cNvPr id="4" name="スライド番号プレースホルダ 3"/>
          <p:cNvSpPr>
            <a:spLocks noGrp="1"/>
          </p:cNvSpPr>
          <p:nvPr>
            <p:ph type="sldNum" sz="quarter" idx="10"/>
          </p:nvPr>
        </p:nvSpPr>
        <p:spPr/>
        <p:txBody>
          <a:bodyPr/>
          <a:lstStyle/>
          <a:p>
            <a:fld id="{816A9BB7-DD5C-41DE-9B80-A8A5AECCA2DE}" type="slidenum">
              <a:rPr kumimoji="1" lang="ja-JP" altLang="en-US" smtClean="0"/>
              <a:pPr/>
              <a:t>39</a:t>
            </a:fld>
            <a:endParaRPr kumimoji="1" lang="ja-JP" altLang="en-US"/>
          </a:p>
        </p:txBody>
      </p:sp>
      <p:sp>
        <p:nvSpPr>
          <p:cNvPr id="5" name="日付プレースホルダ 4"/>
          <p:cNvSpPr>
            <a:spLocks noGrp="1"/>
          </p:cNvSpPr>
          <p:nvPr>
            <p:ph type="dt" idx="11"/>
          </p:nvPr>
        </p:nvSpPr>
        <p:spPr/>
        <p:txBody>
          <a:bodyPr/>
          <a:lstStyle/>
          <a:p>
            <a:r>
              <a:rPr kumimoji="1" lang="en-US" altLang="ja-JP" smtClean="0"/>
              <a:t>2011/5/19</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dirty="0" smtClean="0"/>
              <a:t>National Diet Library (NDL)</a:t>
            </a:r>
            <a:endParaRPr kumimoji="1" lang="ja-JP" altLang="en-US" dirty="0"/>
          </a:p>
        </p:txBody>
      </p:sp>
      <p:sp>
        <p:nvSpPr>
          <p:cNvPr id="7" name="ヘッダー プレースホルダ 6"/>
          <p:cNvSpPr>
            <a:spLocks noGrp="1"/>
          </p:cNvSpPr>
          <p:nvPr>
            <p:ph type="hdr" sz="quarter" idx="13"/>
          </p:nvPr>
        </p:nvSpPr>
        <p:spPr/>
        <p:txBody>
          <a:bodyPr/>
          <a:lstStyle/>
          <a:p>
            <a:r>
              <a:rPr kumimoji="1" lang="ja-JP" altLang="en-US" smtClean="0"/>
              <a:t>国立国会図書館における業務・システムの構築と運用</a:t>
            </a:r>
            <a:endParaRPr kumimoji="1" lang="ja-JP" altLang="en-US"/>
          </a:p>
        </p:txBody>
      </p:sp>
    </p:spTree>
    <p:extLst>
      <p:ext uri="{BB962C8B-B14F-4D97-AF65-F5344CB8AC3E}">
        <p14:creationId xmlns:p14="http://schemas.microsoft.com/office/powerpoint/2010/main" val="5413016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ヘッダー プレースホルダ 3"/>
          <p:cNvSpPr>
            <a:spLocks noGrp="1"/>
          </p:cNvSpPr>
          <p:nvPr>
            <p:ph type="hdr" sz="quarter" idx="10"/>
          </p:nvPr>
        </p:nvSpPr>
        <p:spPr/>
        <p:txBody>
          <a:bodyPr/>
          <a:lstStyle/>
          <a:p>
            <a:r>
              <a:rPr kumimoji="1" lang="ja-JP" altLang="en-US" smtClean="0"/>
              <a:t>国立国会図書館における業務・システムの構築と運用</a:t>
            </a:r>
            <a:endParaRPr kumimoji="1" lang="ja-JP" altLang="en-US"/>
          </a:p>
        </p:txBody>
      </p:sp>
      <p:sp>
        <p:nvSpPr>
          <p:cNvPr id="5" name="日付プレースホルダ 4"/>
          <p:cNvSpPr>
            <a:spLocks noGrp="1"/>
          </p:cNvSpPr>
          <p:nvPr>
            <p:ph type="dt" idx="11"/>
          </p:nvPr>
        </p:nvSpPr>
        <p:spPr/>
        <p:txBody>
          <a:bodyPr/>
          <a:lstStyle/>
          <a:p>
            <a:r>
              <a:rPr kumimoji="1" lang="en-US" altLang="ja-JP" smtClean="0"/>
              <a:t>2011/5/19</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スライド番号プレースホルダ 6"/>
          <p:cNvSpPr>
            <a:spLocks noGrp="1"/>
          </p:cNvSpPr>
          <p:nvPr>
            <p:ph type="sldNum" sz="quarter" idx="13"/>
          </p:nvPr>
        </p:nvSpPr>
        <p:spPr/>
        <p:txBody>
          <a:bodyPr/>
          <a:lstStyle/>
          <a:p>
            <a:fld id="{816A9BB7-DD5C-41DE-9B80-A8A5AECCA2DE}" type="slidenum">
              <a:rPr kumimoji="1" lang="ja-JP" altLang="en-US" smtClean="0"/>
              <a:pPr/>
              <a:t>40</a:t>
            </a:fld>
            <a:endParaRPr kumimoji="1" lang="ja-JP" altLang="en-US"/>
          </a:p>
        </p:txBody>
      </p:sp>
    </p:spTree>
    <p:extLst>
      <p:ext uri="{BB962C8B-B14F-4D97-AF65-F5344CB8AC3E}">
        <p14:creationId xmlns:p14="http://schemas.microsoft.com/office/powerpoint/2010/main" val="17416303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ヘッダー プレースホルダ 3"/>
          <p:cNvSpPr>
            <a:spLocks noGrp="1"/>
          </p:cNvSpPr>
          <p:nvPr>
            <p:ph type="hdr" sz="quarter" idx="10"/>
          </p:nvPr>
        </p:nvSpPr>
        <p:spPr/>
        <p:txBody>
          <a:bodyPr/>
          <a:lstStyle/>
          <a:p>
            <a:r>
              <a:rPr kumimoji="1" lang="ja-JP" altLang="en-US" smtClean="0"/>
              <a:t>国立国会図書館における業務・システムの構築と運用</a:t>
            </a:r>
            <a:endParaRPr kumimoji="1" lang="ja-JP" altLang="en-US"/>
          </a:p>
        </p:txBody>
      </p:sp>
      <p:sp>
        <p:nvSpPr>
          <p:cNvPr id="5" name="日付プレースホルダ 4"/>
          <p:cNvSpPr>
            <a:spLocks noGrp="1"/>
          </p:cNvSpPr>
          <p:nvPr>
            <p:ph type="dt" idx="11"/>
          </p:nvPr>
        </p:nvSpPr>
        <p:spPr/>
        <p:txBody>
          <a:bodyPr/>
          <a:lstStyle/>
          <a:p>
            <a:r>
              <a:rPr kumimoji="1" lang="en-US" altLang="ja-JP" smtClean="0"/>
              <a:t>2011/5/19</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スライド番号プレースホルダ 6"/>
          <p:cNvSpPr>
            <a:spLocks noGrp="1"/>
          </p:cNvSpPr>
          <p:nvPr>
            <p:ph type="sldNum" sz="quarter" idx="13"/>
          </p:nvPr>
        </p:nvSpPr>
        <p:spPr/>
        <p:txBody>
          <a:bodyPr/>
          <a:lstStyle/>
          <a:p>
            <a:fld id="{816A9BB7-DD5C-41DE-9B80-A8A5AECCA2DE}" type="slidenum">
              <a:rPr kumimoji="1" lang="ja-JP" altLang="en-US" smtClean="0"/>
              <a:pPr/>
              <a:t>41</a:t>
            </a:fld>
            <a:endParaRPr kumimoji="1" lang="ja-JP" altLang="en-US"/>
          </a:p>
        </p:txBody>
      </p:sp>
    </p:spTree>
    <p:extLst>
      <p:ext uri="{BB962C8B-B14F-4D97-AF65-F5344CB8AC3E}">
        <p14:creationId xmlns:p14="http://schemas.microsoft.com/office/powerpoint/2010/main" val="32888957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295275" y="203200"/>
            <a:ext cx="7359650" cy="4140200"/>
          </a:xfrm>
        </p:spPr>
      </p:sp>
      <p:sp>
        <p:nvSpPr>
          <p:cNvPr id="3" name="ノート プレースホルダ 2"/>
          <p:cNvSpPr>
            <a:spLocks noGrp="1"/>
          </p:cNvSpPr>
          <p:nvPr>
            <p:ph type="body" idx="1"/>
          </p:nvPr>
        </p:nvSpPr>
        <p:spPr>
          <a:xfrm>
            <a:off x="358167" y="4307797"/>
            <a:ext cx="6546271" cy="6438808"/>
          </a:xfrm>
        </p:spPr>
        <p:txBody>
          <a:bodyPr>
            <a:noAutofit/>
          </a:bodyPr>
          <a:lstStyle/>
          <a:p>
            <a:r>
              <a:rPr lang="ja-JP" altLang="en-US" sz="1000" dirty="0"/>
              <a:t>「あらゆる情報資源へのアクセスを保証する」（未定稿）</a:t>
            </a:r>
            <a:endParaRPr lang="en-US" altLang="ja-JP" sz="1000" dirty="0"/>
          </a:p>
          <a:p>
            <a:r>
              <a:rPr lang="ja-JP" altLang="en-US" sz="1300" dirty="0"/>
              <a:t>・教育・研究・新たな創作の糧となり、さらには地域活性化や政策形成</a:t>
            </a:r>
            <a:r>
              <a:rPr lang="en-US" altLang="ja-JP" sz="1000" dirty="0"/>
              <a:t/>
            </a:r>
            <a:br>
              <a:rPr lang="en-US" altLang="ja-JP" sz="1000" dirty="0"/>
            </a:br>
            <a:r>
              <a:rPr lang="ja-JP" altLang="en-US" sz="1000" dirty="0"/>
              <a:t>・あらゆる出版物の入手手段を提供して、出版物のマーケットの拡大を</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●商用出版者</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・読書機会の拡大を、出版ビジネスが発展することを図り目指す</a:t>
            </a:r>
            <a:endParaRPr lang="en-US" altLang="ja-JP" sz="1000" dirty="0">
              <a:latin typeface="Meiryo UI" panose="020B0604030504040204" pitchFamily="50" charset="-128"/>
              <a:ea typeface="Meiryo UI" panose="020B0604030504040204" pitchFamily="50" charset="-128"/>
            </a:endParaRPr>
          </a:p>
          <a:p>
            <a:pPr defTabSz="990414">
              <a:defRPr/>
            </a:pPr>
            <a:r>
              <a:rPr lang="ja-JP" altLang="en-US" sz="1000" dirty="0">
                <a:latin typeface="Meiryo UI" panose="020B0604030504040204" pitchFamily="50" charset="-128"/>
                <a:ea typeface="Meiryo UI" panose="020B0604030504040204" pitchFamily="50" charset="-128"/>
              </a:rPr>
              <a:t>・利用者に対して、あらゆる情報の入手手段へナビゲート</a:t>
            </a:r>
            <a:endParaRPr lang="en-US" altLang="ja-JP" sz="1000" dirty="0">
              <a:latin typeface="Meiryo UI" panose="020B0604030504040204" pitchFamily="50" charset="-128"/>
              <a:ea typeface="Meiryo UI" panose="020B0604030504040204" pitchFamily="50" charset="-128"/>
            </a:endParaRPr>
          </a:p>
          <a:p>
            <a:pPr defTabSz="990414">
              <a:defRPr/>
            </a:pPr>
            <a:r>
              <a:rPr lang="ja-JP" altLang="en-US" sz="1000" dirty="0">
                <a:latin typeface="Meiryo UI" panose="020B0604030504040204" pitchFamily="50" charset="-128"/>
                <a:ea typeface="Meiryo UI" panose="020B0604030504040204" pitchFamily="50" charset="-128"/>
              </a:rPr>
              <a:t>●商用出版物以外の情報資源</a:t>
            </a:r>
            <a:endParaRPr lang="en-US" altLang="ja-JP" sz="1000" dirty="0">
              <a:latin typeface="Meiryo UI" panose="020B0604030504040204" pitchFamily="50" charset="-128"/>
              <a:ea typeface="Meiryo UI" panose="020B0604030504040204" pitchFamily="50" charset="-128"/>
            </a:endParaRPr>
          </a:p>
          <a:p>
            <a:pPr defTabSz="990414">
              <a:defRPr/>
            </a:pPr>
            <a:r>
              <a:rPr lang="ja-JP" altLang="en-US" sz="1000" dirty="0">
                <a:latin typeface="Meiryo UI" panose="020B0604030504040204" pitchFamily="50" charset="-128"/>
                <a:ea typeface="Meiryo UI" panose="020B0604030504040204" pitchFamily="50" charset="-128"/>
              </a:rPr>
              <a:t>・多様なメディアから情報が発信されている。出版物は、その情報源の一つ。</a:t>
            </a:r>
            <a:endParaRPr lang="en-US" altLang="ja-JP" sz="1000" dirty="0">
              <a:latin typeface="Meiryo UI" panose="020B0604030504040204" pitchFamily="50" charset="-128"/>
              <a:ea typeface="Meiryo UI" panose="020B0604030504040204" pitchFamily="50" charset="-128"/>
            </a:endParaRPr>
          </a:p>
          <a:p>
            <a:pPr defTabSz="990414">
              <a:defRPr/>
            </a:pPr>
            <a:r>
              <a:rPr lang="ja-JP" altLang="en-US" sz="1000" dirty="0">
                <a:latin typeface="Meiryo UI" panose="020B0604030504040204" pitchFamily="50" charset="-128"/>
                <a:ea typeface="Meiryo UI" panose="020B0604030504040204" pitchFamily="50" charset="-128"/>
              </a:rPr>
              <a:t>●出版界と図書館界</a:t>
            </a:r>
            <a:endParaRPr lang="en-US" altLang="ja-JP" sz="1000" dirty="0">
              <a:latin typeface="Meiryo UI" panose="020B0604030504040204" pitchFamily="50" charset="-128"/>
              <a:ea typeface="Meiryo UI" panose="020B0604030504040204" pitchFamily="50" charset="-128"/>
            </a:endParaRPr>
          </a:p>
          <a:p>
            <a:pPr defTabSz="990414">
              <a:defRPr/>
            </a:pPr>
            <a:r>
              <a:rPr lang="ja-JP" altLang="en-US" sz="1000" dirty="0">
                <a:latin typeface="Meiryo UI" panose="020B0604030504040204" pitchFamily="50" charset="-128"/>
                <a:ea typeface="Meiryo UI" panose="020B0604030504040204" pitchFamily="50" charset="-128"/>
              </a:rPr>
              <a:t>・情報を得ようとする利用者は減ってはいない。出版界と図書館界でパイの奪い合いでなく、協力して、出版物の利用者の拡大を</a:t>
            </a:r>
            <a:endParaRPr lang="en-US" altLang="ja-JP" sz="1000" dirty="0">
              <a:latin typeface="Meiryo UI" panose="020B0604030504040204" pitchFamily="50" charset="-128"/>
              <a:ea typeface="Meiryo UI" panose="020B0604030504040204" pitchFamily="50" charset="-128"/>
            </a:endParaRPr>
          </a:p>
          <a:p>
            <a:pPr defTabSz="990414">
              <a:defRPr/>
            </a:pPr>
            <a:r>
              <a:rPr lang="ja-JP" altLang="en-US" sz="1000" dirty="0">
                <a:latin typeface="Meiryo UI" panose="020B0604030504040204" pitchFamily="50" charset="-128"/>
                <a:ea typeface="Meiryo UI" panose="020B0604030504040204" pitchFamily="50" charset="-128"/>
              </a:rPr>
              <a:t>■下の図</a:t>
            </a:r>
            <a:endParaRPr lang="en-US" altLang="ja-JP" sz="1000" dirty="0">
              <a:latin typeface="Meiryo UI" panose="020B0604030504040204" pitchFamily="50" charset="-128"/>
              <a:ea typeface="Meiryo UI" panose="020B0604030504040204" pitchFamily="50" charset="-128"/>
            </a:endParaRPr>
          </a:p>
          <a:p>
            <a:pPr defTabSz="990414">
              <a:defRPr/>
            </a:pPr>
            <a:r>
              <a:rPr lang="ja-JP" altLang="en-US" sz="1000" dirty="0">
                <a:latin typeface="Meiryo UI" panose="020B0604030504040204" pitchFamily="50" charset="-128"/>
                <a:ea typeface="Meiryo UI" panose="020B0604030504040204" pitchFamily="50" charset="-128"/>
              </a:rPr>
              <a:t>・出版界と図書館界での情報提供の主体の考察</a:t>
            </a:r>
            <a:endParaRPr lang="en-US" altLang="ja-JP" sz="1000" dirty="0">
              <a:latin typeface="Meiryo UI" panose="020B0604030504040204" pitchFamily="50" charset="-128"/>
              <a:ea typeface="Meiryo UI" panose="020B0604030504040204" pitchFamily="50" charset="-128"/>
            </a:endParaRPr>
          </a:p>
          <a:p>
            <a:pPr defTabSz="990414">
              <a:defRPr/>
            </a:pPr>
            <a:r>
              <a:rPr lang="ja-JP" altLang="en-US" sz="1000" dirty="0">
                <a:latin typeface="Meiryo UI" panose="020B0604030504040204" pitchFamily="50" charset="-128"/>
                <a:ea typeface="Meiryo UI" panose="020B0604030504040204" pitchFamily="50" charset="-128"/>
              </a:rPr>
              <a:t>・新刊には、公共図書館での購入により収益が上がり、貸出により直接の収益が下がる。（貸出により著作物に触れる機会が増え、読者層が増えることも含める必要がある）→売上に影響しているが、プラスの出版物とマイナスの出版物がある→図書館は出版文化に貢献していると思っているが、現にマイナスになる出版社への配慮は必要。</a:t>
            </a:r>
            <a:endParaRPr lang="en-US" altLang="ja-JP" sz="1000" dirty="0">
              <a:latin typeface="Meiryo UI" panose="020B0604030504040204" pitchFamily="50" charset="-128"/>
              <a:ea typeface="Meiryo UI" panose="020B0604030504040204" pitchFamily="50" charset="-128"/>
            </a:endParaRPr>
          </a:p>
          <a:p>
            <a:pPr defTabSz="990414">
              <a:defRPr/>
            </a:pPr>
            <a:endParaRPr lang="en-US" altLang="ja-JP" sz="1000" dirty="0">
              <a:latin typeface="Meiryo UI" panose="020B0604030504040204" pitchFamily="50" charset="-128"/>
              <a:ea typeface="Meiryo UI" panose="020B0604030504040204" pitchFamily="50" charset="-128"/>
            </a:endParaRPr>
          </a:p>
          <a:p>
            <a:pPr defTabSz="990414">
              <a:defRPr/>
            </a:pPr>
            <a:r>
              <a:rPr lang="ja-JP" altLang="en-US" sz="1000" dirty="0">
                <a:latin typeface="Meiryo UI" panose="020B0604030504040204" pitchFamily="50" charset="-128"/>
                <a:ea typeface="Meiryo UI" panose="020B0604030504040204" pitchFamily="50" charset="-128"/>
              </a:rPr>
              <a:t>もう少しあるべき姿を検討してみたい。</a:t>
            </a:r>
            <a:endParaRPr lang="en-US" altLang="ja-JP" sz="1000" dirty="0">
              <a:latin typeface="Meiryo UI" panose="020B0604030504040204" pitchFamily="50" charset="-128"/>
              <a:ea typeface="Meiryo UI" panose="020B0604030504040204" pitchFamily="50" charset="-128"/>
            </a:endParaRPr>
          </a:p>
          <a:p>
            <a:pPr defTabSz="990414">
              <a:defRPr/>
            </a:pPr>
            <a:endParaRPr lang="en-US" altLang="ja-JP" sz="1000" dirty="0">
              <a:latin typeface="Meiryo UI" panose="020B0604030504040204" pitchFamily="50" charset="-128"/>
              <a:ea typeface="Meiryo UI" panose="020B0604030504040204" pitchFamily="50" charset="-128"/>
            </a:endParaRPr>
          </a:p>
          <a:p>
            <a:endParaRPr lang="en-US" altLang="ja-JP" sz="1000" dirty="0">
              <a:latin typeface="Meiryo UI" panose="020B0604030504040204" pitchFamily="50" charset="-128"/>
              <a:ea typeface="Meiryo UI" panose="020B0604030504040204" pitchFamily="50" charset="-128"/>
            </a:endParaRPr>
          </a:p>
          <a:p>
            <a:endParaRPr lang="en-US" altLang="ja-JP" sz="1000" dirty="0">
              <a:latin typeface="Meiryo UI" panose="020B0604030504040204" pitchFamily="50" charset="-128"/>
              <a:ea typeface="Meiryo UI" panose="020B0604030504040204" pitchFamily="50" charset="-128"/>
            </a:endParaRPr>
          </a:p>
        </p:txBody>
      </p:sp>
      <p:sp>
        <p:nvSpPr>
          <p:cNvPr id="4" name="スライド番号プレースホルダ 3"/>
          <p:cNvSpPr>
            <a:spLocks noGrp="1"/>
          </p:cNvSpPr>
          <p:nvPr>
            <p:ph type="sldNum" sz="quarter" idx="10"/>
          </p:nvPr>
        </p:nvSpPr>
        <p:spPr>
          <a:xfrm>
            <a:off x="4120397" y="11030801"/>
            <a:ext cx="3049304" cy="551541"/>
          </a:xfrm>
        </p:spPr>
        <p:txBody>
          <a:bodyPr/>
          <a:lstStyle/>
          <a:p>
            <a:fld id="{EC67A169-F0F9-4569-9C82-7759A6193367}" type="slidenum">
              <a:rPr kumimoji="1" lang="ja-JP" altLang="en-US" smtClean="0"/>
              <a:pPr/>
              <a:t>42</a:t>
            </a:fld>
            <a:endParaRPr kumimoji="1" lang="ja-JP" altLang="en-US" dirty="0"/>
          </a:p>
        </p:txBody>
      </p:sp>
    </p:spTree>
    <p:extLst>
      <p:ext uri="{BB962C8B-B14F-4D97-AF65-F5344CB8AC3E}">
        <p14:creationId xmlns:p14="http://schemas.microsoft.com/office/powerpoint/2010/main" val="2086968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■目的</a:t>
            </a:r>
          </a:p>
          <a:p>
            <a:r>
              <a:rPr lang="ja-JP" altLang="en-US" dirty="0" smtClean="0"/>
              <a:t>文化的資産をあらゆる人々が将来にわたり享受、活用できるようにし、人々の創造的な活用に貢献する</a:t>
            </a:r>
          </a:p>
          <a:p>
            <a:r>
              <a:rPr lang="ja-JP" altLang="en-US" dirty="0" smtClean="0"/>
              <a:t>■背景</a:t>
            </a:r>
          </a:p>
          <a:p>
            <a:r>
              <a:rPr lang="ja-JP" altLang="en-US" dirty="0" smtClean="0"/>
              <a:t>デジタル情報時代において、マルチメディア化されたコンテンツへ移行しつつある。</a:t>
            </a:r>
          </a:p>
          <a:p>
            <a:r>
              <a:rPr lang="ja-JP" altLang="en-US" dirty="0" smtClean="0"/>
              <a:t>冊子体の原資料は文化財として保存するために、デジタル化を進めることとしている</a:t>
            </a:r>
          </a:p>
          <a:p>
            <a:r>
              <a:rPr lang="ja-JP" altLang="en-US" dirty="0" smtClean="0"/>
              <a:t>また、他の文化財も保有機関においてデジタル化を進めるようになった</a:t>
            </a:r>
          </a:p>
          <a:p>
            <a:r>
              <a:rPr lang="ja-JP" altLang="en-US" dirty="0" smtClean="0"/>
              <a:t>■利活用の促進のために</a:t>
            </a:r>
          </a:p>
          <a:p>
            <a:r>
              <a:rPr lang="ja-JP" altLang="en-US" dirty="0" smtClean="0"/>
              <a:t>社会全体でデジタル情報資源の「見える化」はもとより、</a:t>
            </a:r>
          </a:p>
          <a:p>
            <a:r>
              <a:rPr lang="ja-JP" altLang="en-US" dirty="0" smtClean="0"/>
              <a:t>より効率的なアクセスの保障に取り組む必要があり、組織を越えたナショナルアーカイブは重要な役割を果たす。</a:t>
            </a:r>
          </a:p>
          <a:p>
            <a:r>
              <a:rPr lang="ja-JP" altLang="en-US" dirty="0" smtClean="0"/>
              <a:t>産学官のそれぞれの組織は、これらの施策が同一の方向性を持って、相互に資源を補完し合っていく必要がある。</a:t>
            </a:r>
          </a:p>
          <a:p>
            <a:r>
              <a:rPr lang="en-US" altLang="ja-JP" dirty="0" smtClean="0"/>
              <a:t>NDL</a:t>
            </a:r>
            <a:r>
              <a:rPr lang="ja-JP" altLang="en-US" dirty="0" smtClean="0"/>
              <a:t>は、ナショナルアーカイブの構築、さらに、世界レベルでの「インターナショナルアーカイブ」の構築へと発展することを目指し、その中核的な役割を担っていくべき。</a:t>
            </a:r>
          </a:p>
          <a:p>
            <a:r>
              <a:rPr lang="ja-JP" altLang="en-US" dirty="0" smtClean="0"/>
              <a:t>■同時に、今後</a:t>
            </a:r>
            <a:r>
              <a:rPr lang="en-US" altLang="ja-JP" dirty="0" smtClean="0"/>
              <a:t>10</a:t>
            </a:r>
            <a:r>
              <a:rPr lang="ja-JP" altLang="en-US" dirty="0" smtClean="0"/>
              <a:t>年のデジタル情報化の進展を見据えつつ、</a:t>
            </a:r>
          </a:p>
          <a:p>
            <a:r>
              <a:rPr lang="ja-JP" altLang="en-US" dirty="0" smtClean="0"/>
              <a:t>このようなナショナルアーカイブを利用して知識創造のための情報が入手できる状況になったときに、知識創造を支援する図書館の役割は何か、</a:t>
            </a:r>
          </a:p>
          <a:p>
            <a:r>
              <a:rPr lang="ja-JP" altLang="en-US" dirty="0" smtClean="0"/>
              <a:t>重要な役割を果たす著作物の利活用が進むようにするために、出版界、図書館界は、総論賛成・各論反対ではなく、連携協力を具体的進める必要がある</a:t>
            </a:r>
          </a:p>
          <a:p>
            <a:r>
              <a:rPr lang="ja-JP" altLang="en-US" dirty="0" smtClean="0"/>
              <a:t>■知識インフラとしてのナショナルアーカイブ構築により、出版文化の発展を目指す</a:t>
            </a:r>
          </a:p>
          <a:p>
            <a:r>
              <a:rPr lang="ja-JP" altLang="en-US" dirty="0" smtClean="0"/>
              <a:t>著作権者、出版社の権利を制限してアーカイブするものでなく、知識インフラとしてのナショナルアーカイブ構築の一環として、出版文化の発展を目指して、出版物の利活用が促進される施策を推進することと考える</a:t>
            </a:r>
          </a:p>
          <a:p>
            <a:endParaRPr lang="ja-JP" altLang="en-US" dirty="0" smtClean="0"/>
          </a:p>
        </p:txBody>
      </p:sp>
      <p:sp>
        <p:nvSpPr>
          <p:cNvPr id="4" name="スライド番号プレースホルダー 3"/>
          <p:cNvSpPr>
            <a:spLocks noGrp="1"/>
          </p:cNvSpPr>
          <p:nvPr>
            <p:ph type="sldNum" sz="quarter" idx="10"/>
          </p:nvPr>
        </p:nvSpPr>
        <p:spPr/>
        <p:txBody>
          <a:bodyPr/>
          <a:lstStyle/>
          <a:p>
            <a:fld id="{E8C625AA-FB67-408E-B08D-52E2020531D8}" type="slidenum">
              <a:rPr kumimoji="1" lang="ja-JP" altLang="en-US" smtClean="0"/>
              <a:t>43</a:t>
            </a:fld>
            <a:endParaRPr kumimoji="1" lang="ja-JP" altLang="en-US"/>
          </a:p>
        </p:txBody>
      </p:sp>
    </p:spTree>
    <p:extLst>
      <p:ext uri="{BB962C8B-B14F-4D97-AF65-F5344CB8AC3E}">
        <p14:creationId xmlns:p14="http://schemas.microsoft.com/office/powerpoint/2010/main" val="1413152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295275" y="203200"/>
            <a:ext cx="7359650" cy="4140200"/>
          </a:xfrm>
        </p:spPr>
      </p:sp>
      <p:sp>
        <p:nvSpPr>
          <p:cNvPr id="3" name="ノート プレースホルダ 2"/>
          <p:cNvSpPr>
            <a:spLocks noGrp="1"/>
          </p:cNvSpPr>
          <p:nvPr>
            <p:ph type="body" idx="1"/>
          </p:nvPr>
        </p:nvSpPr>
        <p:spPr>
          <a:xfrm>
            <a:off x="358167" y="4307797"/>
            <a:ext cx="6546271" cy="6438808"/>
          </a:xfrm>
        </p:spPr>
        <p:txBody>
          <a:bodyPr>
            <a:noAutofit/>
          </a:bodyPr>
          <a:lstStyle/>
          <a:p>
            <a:pPr defTabSz="995367">
              <a:defRPr/>
            </a:pPr>
            <a:r>
              <a:rPr lang="en-US" altLang="ja-JP" sz="1000" dirty="0"/>
              <a:t>2012</a:t>
            </a:r>
            <a:r>
              <a:rPr lang="ja-JP" altLang="en-US" sz="1000" dirty="0"/>
              <a:t>年</a:t>
            </a:r>
            <a:r>
              <a:rPr lang="en-US" altLang="ja-JP" sz="1000" dirty="0"/>
              <a:t>10</a:t>
            </a:r>
            <a:r>
              <a:rPr lang="ja-JP" altLang="en-US" sz="1000" dirty="0"/>
              <a:t>月、フランス国立図書館（</a:t>
            </a:r>
            <a:r>
              <a:rPr lang="en-US" altLang="ja-JP" sz="1000" dirty="0" err="1"/>
              <a:t>BnF</a:t>
            </a:r>
            <a:r>
              <a:rPr lang="ja-JP" altLang="en-US" sz="1000" dirty="0"/>
              <a:t>）のラシーヌ館長を招いた日仏シンポジウム</a:t>
            </a:r>
            <a:r>
              <a:rPr lang="ja-JP" altLang="en-US" sz="1000" dirty="0">
                <a:latin typeface="HG丸ｺﾞｼｯｸM-PRO" pitchFamily="50" charset="-128"/>
                <a:ea typeface="HG丸ｺﾞｼｯｸM-PRO" pitchFamily="50" charset="-128"/>
              </a:rPr>
              <a:t>「デジタル時代における本のゆくえ」でプレゼンした資料。あくまで私案。</a:t>
            </a:r>
          </a:p>
          <a:p>
            <a:pPr defTabSz="995367"/>
            <a:endParaRPr lang="en-US" altLang="ja-JP" sz="1000" dirty="0"/>
          </a:p>
          <a:p>
            <a:pPr defTabSz="995367"/>
            <a:r>
              <a:rPr lang="ja-JP" altLang="en-US" sz="1000" dirty="0"/>
              <a:t>電子書籍ビジネスにおける</a:t>
            </a:r>
            <a:r>
              <a:rPr lang="en-US" altLang="ja-JP" sz="1000" dirty="0"/>
              <a:t>NDL</a:t>
            </a:r>
            <a:r>
              <a:rPr lang="ja-JP" altLang="en-US" sz="1000" dirty="0"/>
              <a:t>の役割を改めて考えるとすれば、それは「電子書籍の普及によって読者人口が増え、出版全体の市場が拡大して、出版ビジネスが加速されていく」という流れを支援することだと思います。その背景には、資料や情報などの文化的資産を長期保存し、その利用を将来にわたって保障する、つまり利用者にとってはラストリゾート（最後のよりどころ）、提供者にとってはダークアーカイブとなるという、</a:t>
            </a:r>
            <a:r>
              <a:rPr lang="en-US" altLang="ja-JP" sz="1000" dirty="0"/>
              <a:t>NDL</a:t>
            </a:r>
            <a:r>
              <a:rPr lang="ja-JP" altLang="en-US" sz="1000" dirty="0"/>
              <a:t>の役割があるわけです。私たちはそのいずれにおいても関係機関と連携しながら、今後さらに対応を進めていきたいと思います。</a:t>
            </a:r>
          </a:p>
          <a:p>
            <a:r>
              <a:rPr lang="ja-JP" altLang="en-US" sz="1000" dirty="0">
                <a:solidFill>
                  <a:srgbClr val="FF0000"/>
                </a:solidFill>
              </a:rPr>
              <a:t>～～～～～～～～～～～～～～～</a:t>
            </a:r>
            <a:endParaRPr lang="en-US" altLang="ja-JP" sz="1000" dirty="0">
              <a:solidFill>
                <a:srgbClr val="FF0000"/>
              </a:solidFill>
            </a:endParaRPr>
          </a:p>
          <a:p>
            <a:r>
              <a:rPr lang="ja-JP" altLang="en-US" sz="1000" dirty="0">
                <a:solidFill>
                  <a:srgbClr val="FF0000"/>
                </a:solidFill>
              </a:rPr>
              <a:t>連携先として、最重要な出版界との連携協力の案です。私案の提案段階であり、具体的な調整はまだ進んでいません。</a:t>
            </a:r>
            <a:endParaRPr lang="en-US" altLang="ja-JP" sz="1000" dirty="0">
              <a:solidFill>
                <a:srgbClr val="FF0000"/>
              </a:solidFill>
            </a:endParaRPr>
          </a:p>
          <a:p>
            <a:r>
              <a:rPr lang="ja-JP" altLang="en-US" sz="1000" dirty="0"/>
              <a:t>電子書籍は，印刷出版物の延長にあるものであり、文化的資産の１つの形態である． </a:t>
            </a:r>
          </a:p>
          <a:p>
            <a:pPr lvl="1"/>
            <a:r>
              <a:rPr lang="ja-JP" altLang="en-US" sz="1000" dirty="0"/>
              <a:t>現在，電子書籍出版は，ビジネスとして立ち上がろうとしている．</a:t>
            </a:r>
            <a:r>
              <a:rPr lang="en-US" altLang="ja-JP" sz="1000" dirty="0"/>
              <a:t>NDL</a:t>
            </a:r>
            <a:r>
              <a:rPr lang="ja-JP" altLang="en-US" sz="1000" dirty="0"/>
              <a:t>は，電子書籍によって読者人口が増えて，</a:t>
            </a:r>
            <a:r>
              <a:rPr lang="ja-JP" altLang="en-US" sz="1000" b="1" dirty="0">
                <a:solidFill>
                  <a:srgbClr val="FF0000"/>
                </a:solidFill>
              </a:rPr>
              <a:t>出版全体の市場が拡大し，出版ビジネスが加速されるように支援する</a:t>
            </a:r>
            <a:r>
              <a:rPr lang="ja-JP" altLang="en-US" sz="1000" dirty="0"/>
              <a:t>とともに，電子書籍を</a:t>
            </a:r>
            <a:r>
              <a:rPr lang="ja-JP" altLang="en-US" sz="1000" dirty="0" err="1"/>
              <a:t>の</a:t>
            </a:r>
            <a:r>
              <a:rPr lang="ja-JP" altLang="en-US" sz="1000" dirty="0"/>
              <a:t>将来に亘るって利用を保証することが役割と考える．そのためにも，民間の市場経済活動を阻害することなく，</a:t>
            </a:r>
            <a:r>
              <a:rPr lang="ja-JP" altLang="en-US" sz="1000" b="1" dirty="0">
                <a:solidFill>
                  <a:srgbClr val="FF0000"/>
                </a:solidFill>
              </a:rPr>
              <a:t>市場拡大のために，出版界と下記のような様々な連携協力を検討している</a:t>
            </a:r>
            <a:r>
              <a:rPr lang="ja-JP" altLang="en-US" sz="1000" dirty="0"/>
              <a:t>が今後の課題である． </a:t>
            </a:r>
          </a:p>
          <a:p>
            <a:r>
              <a:rPr lang="ja-JP" altLang="en-US" sz="1000" dirty="0"/>
              <a:t>・</a:t>
            </a:r>
            <a:r>
              <a:rPr lang="ja-JP" altLang="en-US" sz="1000" dirty="0">
                <a:solidFill>
                  <a:srgbClr val="FF0000"/>
                </a:solidFill>
              </a:rPr>
              <a:t>電子書籍ビジネスのプラットフォーム整備への協力</a:t>
            </a:r>
            <a:r>
              <a:rPr lang="ja-JP" altLang="en-US" sz="1000" dirty="0"/>
              <a:t> </a:t>
            </a:r>
          </a:p>
          <a:p>
            <a:pPr lvl="1"/>
            <a:r>
              <a:rPr lang="ja-JP" altLang="en-US" sz="1000" dirty="0"/>
              <a:t>収集・組織化・保存・提供のモデルで、電子出版社と</a:t>
            </a:r>
            <a:r>
              <a:rPr lang="en-US" altLang="ja-JP" sz="1000" dirty="0"/>
              <a:t>NDL</a:t>
            </a:r>
            <a:r>
              <a:rPr lang="ja-JP" altLang="en-US" sz="1000" dirty="0"/>
              <a:t>が連携したサービス、システムモデルの構築と相互利用</a:t>
            </a:r>
            <a:endParaRPr lang="en-US" altLang="ja-JP" sz="1000" dirty="0"/>
          </a:p>
          <a:p>
            <a:pPr lvl="1"/>
            <a:r>
              <a:rPr lang="ja-JP" altLang="en-US" sz="1000" dirty="0"/>
              <a:t>電子書籍サイトの統合検索、サイトへのナビゲーション</a:t>
            </a:r>
            <a:endParaRPr lang="en-US" altLang="ja-JP" sz="1000" dirty="0"/>
          </a:p>
          <a:p>
            <a:r>
              <a:rPr lang="ja-JP" altLang="en-US" sz="1000" dirty="0"/>
              <a:t>・</a:t>
            </a:r>
            <a:r>
              <a:rPr lang="ja-JP" altLang="en-US" sz="1000" dirty="0">
                <a:solidFill>
                  <a:srgbClr val="FF0000"/>
                </a:solidFill>
              </a:rPr>
              <a:t>電子書籍フォーマットの共通化 </a:t>
            </a:r>
          </a:p>
          <a:p>
            <a:pPr lvl="1"/>
            <a:r>
              <a:rPr lang="en-US" altLang="ja-JP" sz="1000" dirty="0"/>
              <a:t>ONYX</a:t>
            </a:r>
            <a:r>
              <a:rPr lang="ja-JP" altLang="en-US" sz="1000" dirty="0" err="1"/>
              <a:t>、</a:t>
            </a:r>
            <a:r>
              <a:rPr lang="en-US" altLang="ja-JP" sz="1000" dirty="0"/>
              <a:t>MARC</a:t>
            </a:r>
            <a:r>
              <a:rPr lang="ja-JP" altLang="en-US" sz="1000" dirty="0" err="1"/>
              <a:t>、</a:t>
            </a:r>
            <a:r>
              <a:rPr lang="en-US" altLang="ja-JP" sz="1000" dirty="0"/>
              <a:t>DC</a:t>
            </a:r>
            <a:r>
              <a:rPr lang="ja-JP" altLang="en-US" sz="1000" dirty="0"/>
              <a:t>（ダブリンコア）</a:t>
            </a:r>
            <a:endParaRPr lang="en-US" altLang="ja-JP" sz="1000" dirty="0"/>
          </a:p>
          <a:p>
            <a:pPr lvl="1"/>
            <a:r>
              <a:rPr lang="en-US" altLang="ja-JP" sz="1000" dirty="0"/>
              <a:t>EPUB</a:t>
            </a:r>
            <a:r>
              <a:rPr lang="ja-JP" altLang="en-US" sz="1000" dirty="0" err="1"/>
              <a:t>、</a:t>
            </a:r>
            <a:r>
              <a:rPr lang="ja-JP" altLang="en-US" sz="1000" dirty="0"/>
              <a:t> </a:t>
            </a:r>
            <a:r>
              <a:rPr lang="en-US" altLang="ja-JP" sz="1000" dirty="0"/>
              <a:t>PDF</a:t>
            </a:r>
            <a:r>
              <a:rPr lang="ja-JP" altLang="en-US" sz="1000" dirty="0"/>
              <a:t>等のフォーマット、ビューア、</a:t>
            </a:r>
            <a:r>
              <a:rPr lang="en-US" altLang="ja-JP" sz="1000" dirty="0"/>
              <a:t>DRM</a:t>
            </a:r>
          </a:p>
          <a:p>
            <a:pPr lvl="1"/>
            <a:r>
              <a:rPr lang="ja-JP" altLang="en-US" sz="1000" i="1" dirty="0">
                <a:solidFill>
                  <a:srgbClr val="FF0000"/>
                </a:solidFill>
              </a:rPr>
              <a:t>電子書籍フォーマットの国際標準，業界標準の策定を支援して，共通フォーマットの普及を促進させたい</a:t>
            </a:r>
            <a:r>
              <a:rPr lang="ja-JP" altLang="en-US" sz="1000" i="1" dirty="0"/>
              <a:t>．</a:t>
            </a:r>
            <a:r>
              <a:rPr lang="ja-JP" altLang="en-US" sz="1000" dirty="0"/>
              <a:t> </a:t>
            </a:r>
          </a:p>
          <a:p>
            <a:r>
              <a:rPr lang="ja-JP" altLang="en-US" sz="1000" dirty="0"/>
              <a:t>・</a:t>
            </a:r>
            <a:r>
              <a:rPr lang="ja-JP" altLang="en-US" sz="1000" dirty="0">
                <a:solidFill>
                  <a:srgbClr val="FF0000"/>
                </a:solidFill>
              </a:rPr>
              <a:t>出版情報と書誌情報の連携 </a:t>
            </a:r>
          </a:p>
          <a:p>
            <a:pPr lvl="1"/>
            <a:r>
              <a:rPr lang="en-US" altLang="ja-JP" sz="1000" dirty="0"/>
              <a:t>JPO</a:t>
            </a:r>
            <a:r>
              <a:rPr lang="ja-JP" altLang="en-US" sz="1000" dirty="0"/>
              <a:t>の出版情報を活用して、利用者に近刊図書を公知するとともに、それを活用して書誌を作成する。 </a:t>
            </a:r>
            <a:br>
              <a:rPr lang="ja-JP" altLang="en-US" sz="1000" dirty="0"/>
            </a:br>
            <a:r>
              <a:rPr lang="ja-JP" altLang="en-US" sz="1000" dirty="0"/>
              <a:t>また、印刷刊行物を利用して電子書籍出版をする場合の書誌的事項として、当館の書誌情報の活用を推進する。 </a:t>
            </a:r>
            <a:br>
              <a:rPr lang="ja-JP" altLang="en-US" sz="1000" dirty="0"/>
            </a:br>
            <a:r>
              <a:rPr lang="ja-JP" altLang="en-US" sz="1000" dirty="0"/>
              <a:t>そのために、</a:t>
            </a:r>
            <a:r>
              <a:rPr lang="ja-JP" altLang="en-US" sz="1000" dirty="0">
                <a:solidFill>
                  <a:srgbClr val="FF0000"/>
                </a:solidFill>
              </a:rPr>
              <a:t>出版情報と書誌情報の相互運用ができるように、書誌調整</a:t>
            </a:r>
            <a:r>
              <a:rPr lang="ja-JP" altLang="en-US" sz="1000" dirty="0"/>
              <a:t>を行う。 </a:t>
            </a:r>
          </a:p>
          <a:p>
            <a:r>
              <a:rPr lang="ja-JP" altLang="en-US" sz="1000" dirty="0"/>
              <a:t>・</a:t>
            </a:r>
            <a:r>
              <a:rPr lang="ja-JP" altLang="en-US" sz="1000" dirty="0">
                <a:solidFill>
                  <a:srgbClr val="FF0000"/>
                </a:solidFill>
              </a:rPr>
              <a:t>著作権管理センターの構築・運用の協力 </a:t>
            </a:r>
          </a:p>
          <a:p>
            <a:pPr lvl="1"/>
            <a:r>
              <a:rPr lang="ja-JP" altLang="en-US" sz="1000" i="1" dirty="0"/>
              <a:t>今後、</a:t>
            </a:r>
            <a:r>
              <a:rPr lang="en-US" altLang="ja-JP" sz="1000" i="1" dirty="0">
                <a:solidFill>
                  <a:srgbClr val="FF0000"/>
                </a:solidFill>
              </a:rPr>
              <a:t>NDL</a:t>
            </a:r>
            <a:r>
              <a:rPr lang="ja-JP" altLang="en-US" sz="1000" i="1" dirty="0" err="1">
                <a:solidFill>
                  <a:srgbClr val="FF0000"/>
                </a:solidFill>
              </a:rPr>
              <a:t>での</a:t>
            </a:r>
            <a:r>
              <a:rPr lang="ja-JP" altLang="en-US" sz="1000" i="1" dirty="0">
                <a:solidFill>
                  <a:srgbClr val="FF0000"/>
                </a:solidFill>
              </a:rPr>
              <a:t>資料のデジタル化状況，出版社でまだ電子書籍化されていない資料の著作権状況など，出版界と</a:t>
            </a:r>
            <a:r>
              <a:rPr lang="en-US" altLang="ja-JP" sz="1000" i="1" dirty="0">
                <a:solidFill>
                  <a:srgbClr val="FF0000"/>
                </a:solidFill>
              </a:rPr>
              <a:t>NDL</a:t>
            </a:r>
            <a:r>
              <a:rPr lang="ja-JP" altLang="en-US" sz="1000" i="1" dirty="0">
                <a:solidFill>
                  <a:srgbClr val="FF0000"/>
                </a:solidFill>
              </a:rPr>
              <a:t>で協力して，著作権管理データベースを構築すべき</a:t>
            </a:r>
            <a:r>
              <a:rPr lang="ja-JP" altLang="en-US" sz="1000" i="1" dirty="0"/>
              <a:t>と考える．</a:t>
            </a:r>
            <a:r>
              <a:rPr lang="ja-JP" altLang="en-US" sz="1000" dirty="0"/>
              <a:t> </a:t>
            </a:r>
          </a:p>
          <a:p>
            <a:pPr lvl="1"/>
            <a:r>
              <a:rPr lang="ja-JP" altLang="en-US" sz="1000" dirty="0"/>
              <a:t>公共図書館への送信条件の</a:t>
            </a:r>
            <a:r>
              <a:rPr lang="en-US" altLang="ja-JP" sz="1000" dirty="0"/>
              <a:t>1</a:t>
            </a:r>
            <a:r>
              <a:rPr lang="ja-JP" altLang="en-US" sz="1000" dirty="0"/>
              <a:t>つの「絶版本であること（市場で電子書籍として流通していない）」の調査と、出版界での電子書籍化において、まだ電子書籍化していない書籍のリストは、目的は違っていても、リストとしてはほぼ同様のもの。協力して構築できるのではないか。 </a:t>
            </a:r>
          </a:p>
          <a:p>
            <a:r>
              <a:rPr lang="ja-JP" altLang="en-US" sz="1000" dirty="0"/>
              <a:t>・</a:t>
            </a:r>
            <a:r>
              <a:rPr lang="ja-JP" altLang="en-US" sz="1000" dirty="0">
                <a:solidFill>
                  <a:srgbClr val="FF0000"/>
                </a:solidFill>
              </a:rPr>
              <a:t>公共図書館での利用環境の共通化</a:t>
            </a:r>
            <a:r>
              <a:rPr lang="ja-JP" altLang="en-US" sz="1000" dirty="0"/>
              <a:t> </a:t>
            </a:r>
          </a:p>
          <a:p>
            <a:pPr lvl="1"/>
            <a:r>
              <a:rPr lang="ja-JP" altLang="en-US" sz="1000" i="1" dirty="0"/>
              <a:t>今後，電子書籍が，公共図書館等でも電子書籍サイトからそれぞれのビューアを利用する形で提供されることが予想される．</a:t>
            </a:r>
            <a:r>
              <a:rPr lang="en-US" altLang="ja-JP" sz="1000" i="1" dirty="0"/>
              <a:t>NDL</a:t>
            </a:r>
            <a:r>
              <a:rPr lang="ja-JP" altLang="en-US" sz="1000" i="1" dirty="0"/>
              <a:t>からの提供は，別の著作権保護方式で別のビューアを利用する形では，利用者にとって利便性が悪い．</a:t>
            </a:r>
            <a:r>
              <a:rPr lang="ja-JP" altLang="en-US" sz="1000" i="1" dirty="0">
                <a:solidFill>
                  <a:srgbClr val="FF0000"/>
                </a:solidFill>
              </a:rPr>
              <a:t>電子書籍サイトと</a:t>
            </a:r>
            <a:r>
              <a:rPr lang="en-US" altLang="ja-JP" sz="1000" i="1" dirty="0">
                <a:solidFill>
                  <a:srgbClr val="FF0000"/>
                </a:solidFill>
              </a:rPr>
              <a:t>NDL</a:t>
            </a:r>
            <a:r>
              <a:rPr lang="ja-JP" altLang="en-US" sz="1000" i="1" dirty="0">
                <a:solidFill>
                  <a:srgbClr val="FF0000"/>
                </a:solidFill>
              </a:rPr>
              <a:t>とで，共通の著作権保護機能とビューアで提供できるように，</a:t>
            </a:r>
            <a:r>
              <a:rPr lang="ja-JP" altLang="en-US" sz="1000" i="1" dirty="0"/>
              <a:t>公共図書館での電子書籍閲覧環境，コンテンツ配信システムの共通化を図っていくことが，市場の拡大に繋がると考える．</a:t>
            </a:r>
            <a:r>
              <a:rPr lang="ja-JP" altLang="en-US" sz="1000" dirty="0"/>
              <a:t> </a:t>
            </a:r>
          </a:p>
          <a:p>
            <a:r>
              <a:rPr lang="ja-JP" altLang="en-US" sz="1000" dirty="0"/>
              <a:t>・</a:t>
            </a:r>
            <a:r>
              <a:rPr lang="en-US" altLang="ja-JP" sz="1000" dirty="0">
                <a:solidFill>
                  <a:srgbClr val="FF0000"/>
                </a:solidFill>
              </a:rPr>
              <a:t>NDL</a:t>
            </a:r>
            <a:r>
              <a:rPr lang="ja-JP" altLang="en-US" sz="1000" dirty="0">
                <a:solidFill>
                  <a:srgbClr val="FF0000"/>
                </a:solidFill>
              </a:rPr>
              <a:t>デジタル化コンテンツの二次利用の促進 </a:t>
            </a:r>
          </a:p>
          <a:p>
            <a:pPr lvl="1"/>
            <a:r>
              <a:rPr lang="ja-JP" altLang="en-US" sz="1000" i="1" dirty="0"/>
              <a:t>国のオープンガバナンスの方向性に沿って，</a:t>
            </a:r>
            <a:r>
              <a:rPr lang="en-US" altLang="ja-JP" sz="1000" i="1" dirty="0"/>
              <a:t>NDL</a:t>
            </a:r>
            <a:r>
              <a:rPr lang="ja-JP" altLang="en-US" sz="1000" i="1" dirty="0"/>
              <a:t>保有の資産で，第三者の権利を侵害しないものは，積極的に二次利用を促進させたい．</a:t>
            </a:r>
            <a:r>
              <a:rPr lang="ja-JP" altLang="en-US" sz="1000" i="1" dirty="0">
                <a:solidFill>
                  <a:srgbClr val="FF0000"/>
                </a:solidFill>
              </a:rPr>
              <a:t>原出版社に，画像データをとして提供し，二次利用によって，電子書籍を作成してビジネスが行えるように支援する</a:t>
            </a:r>
            <a:r>
              <a:rPr lang="ja-JP" altLang="en-US" sz="1000" i="1" dirty="0"/>
              <a:t>ことも想定する</a:t>
            </a:r>
            <a:r>
              <a:rPr lang="ja-JP" altLang="en-US" sz="1000" dirty="0"/>
              <a:t> </a:t>
            </a:r>
          </a:p>
          <a:p>
            <a:r>
              <a:rPr lang="ja-JP" altLang="en-US" sz="1000" dirty="0"/>
              <a:t>・</a:t>
            </a:r>
            <a:r>
              <a:rPr lang="ja-JP" altLang="en-US" sz="1000" dirty="0">
                <a:solidFill>
                  <a:srgbClr val="FF0000"/>
                </a:solidFill>
              </a:rPr>
              <a:t>電子書籍サイト等，商用サイトへの案内の強化 </a:t>
            </a:r>
          </a:p>
          <a:p>
            <a:pPr lvl="1"/>
            <a:r>
              <a:rPr lang="en-US" altLang="ja-JP" sz="1000" i="1" dirty="0"/>
              <a:t>NDL</a:t>
            </a:r>
            <a:r>
              <a:rPr lang="ja-JP" altLang="en-US" sz="1000" i="1" dirty="0"/>
              <a:t>サーチは，紙・デジタル，有償・無償，商用サイト・公的機関等に関わらず，ロングテールで容易に資料の存在を確認することを目的としている．利用者が最も迅速に入手し閲覧可能な入手先へ利用者をナビゲートすることが目的である．</a:t>
            </a:r>
            <a:r>
              <a:rPr lang="en-US" altLang="ja-JP" sz="1000" i="1" dirty="0">
                <a:solidFill>
                  <a:srgbClr val="FF0000"/>
                </a:solidFill>
              </a:rPr>
              <a:t>NDL</a:t>
            </a:r>
            <a:r>
              <a:rPr lang="ja-JP" altLang="en-US" sz="1000" i="1" dirty="0">
                <a:solidFill>
                  <a:srgbClr val="FF0000"/>
                </a:solidFill>
              </a:rPr>
              <a:t>は今後利用者の資料の有力な入手手段となる電子書籍サイト等への案内を強化する</a:t>
            </a:r>
            <a:r>
              <a:rPr lang="ja-JP" altLang="en-US" sz="1000" i="1" dirty="0"/>
              <a:t>ことを想定している．</a:t>
            </a:r>
            <a:r>
              <a:rPr lang="ja-JP" altLang="en-US" sz="1000" dirty="0"/>
              <a:t> </a:t>
            </a:r>
          </a:p>
          <a:p>
            <a:r>
              <a:rPr lang="ja-JP" altLang="en-US" sz="1000" dirty="0"/>
              <a:t>・</a:t>
            </a:r>
            <a:r>
              <a:rPr lang="ja-JP" altLang="en-US" sz="1000" dirty="0">
                <a:solidFill>
                  <a:srgbClr val="FF0000"/>
                </a:solidFill>
              </a:rPr>
              <a:t>電子書籍に対する永続的識別子の付与 </a:t>
            </a:r>
          </a:p>
          <a:p>
            <a:pPr lvl="1"/>
            <a:r>
              <a:rPr lang="ja-JP" altLang="en-US" sz="1000" i="1" dirty="0"/>
              <a:t>出版に先立って販売促進のために作られた出版前情報，出版情報は，</a:t>
            </a:r>
            <a:r>
              <a:rPr lang="en-US" altLang="ja-JP" sz="1000" i="1" dirty="0"/>
              <a:t>NDL</a:t>
            </a:r>
            <a:r>
              <a:rPr lang="ja-JP" altLang="en-US" sz="1000" i="1" dirty="0"/>
              <a:t>で蔵書として管理するための書誌情報には活用されておらず，また関連付けもされていない．</a:t>
            </a:r>
            <a:r>
              <a:rPr lang="ja-JP" altLang="en-US" sz="1000" i="1" dirty="0">
                <a:solidFill>
                  <a:srgbClr val="FF0000"/>
                </a:solidFill>
              </a:rPr>
              <a:t>出版情報は</a:t>
            </a:r>
            <a:r>
              <a:rPr lang="en-US" altLang="ja-JP" sz="1000" i="1" dirty="0">
                <a:solidFill>
                  <a:srgbClr val="FF0000"/>
                </a:solidFill>
              </a:rPr>
              <a:t>ONIX</a:t>
            </a:r>
            <a:r>
              <a:rPr lang="ja-JP" altLang="en-US" sz="1000" i="1" dirty="0">
                <a:solidFill>
                  <a:srgbClr val="FF0000"/>
                </a:solidFill>
              </a:rPr>
              <a:t>で，書誌情報は</a:t>
            </a:r>
            <a:r>
              <a:rPr lang="en-US" altLang="ja-JP" sz="1000" i="1" dirty="0">
                <a:solidFill>
                  <a:srgbClr val="FF0000"/>
                </a:solidFill>
              </a:rPr>
              <a:t>MARC</a:t>
            </a:r>
            <a:r>
              <a:rPr lang="ja-JP" altLang="en-US" sz="1000" i="1" dirty="0"/>
              <a:t>で，</a:t>
            </a:r>
            <a:r>
              <a:rPr lang="ja-JP" altLang="en-US" sz="1000" i="1" dirty="0">
                <a:solidFill>
                  <a:srgbClr val="FF0000"/>
                </a:solidFill>
              </a:rPr>
              <a:t>電子情報は</a:t>
            </a:r>
            <a:r>
              <a:rPr lang="en-US" altLang="ja-JP" sz="1000" i="1" dirty="0">
                <a:solidFill>
                  <a:srgbClr val="FF0000"/>
                </a:solidFill>
              </a:rPr>
              <a:t>DC</a:t>
            </a:r>
            <a:r>
              <a:rPr lang="ja-JP" altLang="en-US" sz="1000" i="1" dirty="0">
                <a:solidFill>
                  <a:srgbClr val="FF0000"/>
                </a:solidFill>
              </a:rPr>
              <a:t>ベース</a:t>
            </a:r>
            <a:r>
              <a:rPr lang="ja-JP" altLang="en-US" sz="1000" i="1" dirty="0"/>
              <a:t>でというように，書誌的事項の記述規則も共通化されず，再利用もされていない</a:t>
            </a:r>
            <a:endParaRPr lang="ja-JP" altLang="en-US" sz="1000" dirty="0"/>
          </a:p>
          <a:p>
            <a:pPr lvl="1"/>
            <a:r>
              <a:rPr lang="ja-JP" altLang="en-US" sz="1000" i="1" dirty="0">
                <a:solidFill>
                  <a:srgbClr val="FF0000"/>
                </a:solidFill>
              </a:rPr>
              <a:t>著者が作品を作成した時点で，永続的識別子を付与</a:t>
            </a:r>
            <a:r>
              <a:rPr lang="ja-JP" altLang="en-US" sz="1000" i="1" dirty="0"/>
              <a:t>し，</a:t>
            </a:r>
            <a:r>
              <a:rPr lang="ja-JP" altLang="en-US" sz="1000" i="1" dirty="0">
                <a:solidFill>
                  <a:srgbClr val="FF0000"/>
                </a:solidFill>
              </a:rPr>
              <a:t>販売のために作成された出版情報と，図書館での書誌情報をリンクさせる形で相互連携できるように</a:t>
            </a:r>
            <a:r>
              <a:rPr lang="ja-JP" altLang="en-US" sz="1000" i="1" dirty="0"/>
              <a:t>していきたい．また，実際に永続的識別子を付与する手段として，</a:t>
            </a:r>
            <a:r>
              <a:rPr lang="en-US" altLang="ja-JP" sz="1000" i="1" dirty="0" err="1"/>
              <a:t>JaLC</a:t>
            </a:r>
            <a:r>
              <a:rPr lang="ja-JP" altLang="en-US" sz="1000" i="1" dirty="0"/>
              <a:t>を活用した</a:t>
            </a:r>
            <a:r>
              <a:rPr lang="en-US" altLang="ja-JP" sz="1000" i="1" dirty="0"/>
              <a:t>DOI</a:t>
            </a:r>
            <a:r>
              <a:rPr lang="ja-JP" altLang="en-US" sz="1000" i="1" dirty="0"/>
              <a:t>付与も想定している．</a:t>
            </a:r>
            <a:r>
              <a:rPr lang="ja-JP" altLang="en-US" sz="1000" dirty="0"/>
              <a:t> </a:t>
            </a:r>
            <a:endParaRPr lang="en-US" altLang="ja-JP" sz="1000" dirty="0"/>
          </a:p>
          <a:p>
            <a:pPr lvl="1"/>
            <a:endParaRPr lang="en-US" altLang="ja-JP" sz="1000" dirty="0"/>
          </a:p>
          <a:p>
            <a:pPr lvl="1"/>
            <a:endParaRPr lang="ja-JP" altLang="en-US" sz="1000" dirty="0"/>
          </a:p>
        </p:txBody>
      </p:sp>
      <p:sp>
        <p:nvSpPr>
          <p:cNvPr id="4" name="スライド番号プレースホルダ 3"/>
          <p:cNvSpPr>
            <a:spLocks noGrp="1"/>
          </p:cNvSpPr>
          <p:nvPr>
            <p:ph type="sldNum" sz="quarter" idx="10"/>
          </p:nvPr>
        </p:nvSpPr>
        <p:spPr>
          <a:xfrm>
            <a:off x="4120397" y="11030801"/>
            <a:ext cx="3049304" cy="551541"/>
          </a:xfrm>
        </p:spPr>
        <p:txBody>
          <a:bodyPr/>
          <a:lstStyle/>
          <a:p>
            <a:fld id="{EC67A169-F0F9-4569-9C82-7759A6193367}" type="slidenum">
              <a:rPr kumimoji="1" lang="ja-JP" altLang="en-US" smtClean="0"/>
              <a:pPr/>
              <a:t>4</a:t>
            </a:fld>
            <a:endParaRPr kumimoji="1" lang="ja-JP" altLang="en-US" dirty="0"/>
          </a:p>
        </p:txBody>
      </p:sp>
    </p:spTree>
    <p:extLst>
      <p:ext uri="{BB962C8B-B14F-4D97-AF65-F5344CB8AC3E}">
        <p14:creationId xmlns:p14="http://schemas.microsoft.com/office/powerpoint/2010/main" val="16692323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■出版文化の発展に向けた具体的なアクション</a:t>
            </a:r>
          </a:p>
          <a:p>
            <a:r>
              <a:rPr kumimoji="1" lang="ja-JP" altLang="en-US" dirty="0" smtClean="0"/>
              <a:t>●出版界、図書館界の事業の実施においては、最終的な大きな枠組みの中で、整合性を持って効率的に組み込まれることを常に意識する。</a:t>
            </a:r>
          </a:p>
          <a:p>
            <a:r>
              <a:rPr kumimoji="1" lang="ja-JP" altLang="en-US" dirty="0" smtClean="0"/>
              <a:t>●著作物の網羅的な検索と、利用者に最適な形態の情報へのナビゲーション</a:t>
            </a:r>
          </a:p>
          <a:p>
            <a:r>
              <a:rPr kumimoji="1" lang="ja-JP" altLang="en-US" dirty="0" smtClean="0"/>
              <a:t>紙・デジタル、有償・無償を問わず、所蔵機関に寄らず、情報の所在を可視化し、いつでも、どこにいても、利用のシチュエーションにあった形態の情報の入手先にナビゲートする</a:t>
            </a:r>
          </a:p>
          <a:p>
            <a:r>
              <a:rPr kumimoji="1" lang="ja-JP" altLang="en-US" dirty="0" smtClean="0"/>
              <a:t>検索は、図書館書誌情報のみならず、出版情報、著作単位、章節項単位の目次、まえがき、あとがき、であれば本文全文を。</a:t>
            </a:r>
          </a:p>
          <a:p>
            <a:r>
              <a:rPr kumimoji="1" lang="ja-JP" altLang="en-US" dirty="0" smtClean="0"/>
              <a:t>情報と情報の内容を意味的に関連付けて、芋づる的に、必要な情報へたどり着けるようにする</a:t>
            </a:r>
          </a:p>
          <a:p>
            <a:r>
              <a:rPr kumimoji="1" lang="ja-JP" altLang="en-US" dirty="0" smtClean="0"/>
              <a:t>●公共的書誌情報基盤の構築</a:t>
            </a:r>
          </a:p>
          <a:p>
            <a:r>
              <a:rPr kumimoji="1" lang="ja-JP" altLang="en-US" dirty="0" smtClean="0"/>
              <a:t>出版情報と図書館書誌情報の相互交換（</a:t>
            </a:r>
            <a:r>
              <a:rPr kumimoji="1" lang="en-US" altLang="ja-JP" dirty="0" smtClean="0"/>
              <a:t>ONIX←→DC←→MARC</a:t>
            </a:r>
            <a:r>
              <a:rPr kumimoji="1" lang="ja-JP" altLang="en-US" dirty="0" smtClean="0"/>
              <a:t>）</a:t>
            </a:r>
          </a:p>
          <a:p>
            <a:r>
              <a:rPr kumimoji="1" lang="en-US" altLang="ja-JP" dirty="0" smtClean="0"/>
              <a:t>JPO</a:t>
            </a:r>
            <a:r>
              <a:rPr kumimoji="1" lang="ja-JP" altLang="en-US" dirty="0" smtClean="0"/>
              <a:t>近刊図書情報の提供、</a:t>
            </a:r>
            <a:r>
              <a:rPr kumimoji="1" lang="en-US" altLang="ja-JP" dirty="0" smtClean="0"/>
              <a:t>NDL</a:t>
            </a:r>
            <a:r>
              <a:rPr kumimoji="1" lang="ja-JP" altLang="en-US" dirty="0" smtClean="0"/>
              <a:t>納本資料の書誌情報をインプロセス段階から提供</a:t>
            </a:r>
          </a:p>
          <a:p>
            <a:r>
              <a:rPr kumimoji="1" lang="ja-JP" altLang="en-US" dirty="0" smtClean="0"/>
              <a:t>●電子書籍フォーマットの業界標準策定支援（</a:t>
            </a:r>
            <a:r>
              <a:rPr kumimoji="1" lang="en-US" altLang="ja-JP" dirty="0" smtClean="0"/>
              <a:t>EPUB</a:t>
            </a:r>
            <a:r>
              <a:rPr kumimoji="1" lang="ja-JP" altLang="en-US" dirty="0" smtClean="0"/>
              <a:t>サブセット仕様等）</a:t>
            </a:r>
          </a:p>
          <a:p>
            <a:r>
              <a:rPr kumimoji="1" lang="ja-JP" altLang="en-US" dirty="0" smtClean="0"/>
              <a:t>「電子書籍の標準化の調査」</a:t>
            </a:r>
            <a:r>
              <a:rPr kumimoji="1" lang="en-US" altLang="ja-JP" dirty="0" smtClean="0"/>
              <a:t>JEPA</a:t>
            </a:r>
            <a:r>
              <a:rPr kumimoji="1" lang="ja-JP" altLang="en-US" dirty="0" smtClean="0"/>
              <a:t>に委託（</a:t>
            </a:r>
            <a:r>
              <a:rPr kumimoji="1" lang="en-US" altLang="ja-JP" dirty="0" smtClean="0"/>
              <a:t>2010</a:t>
            </a:r>
            <a:r>
              <a:rPr kumimoji="1" lang="ja-JP" altLang="en-US" dirty="0" smtClean="0"/>
              <a:t>年</a:t>
            </a:r>
            <a:r>
              <a:rPr kumimoji="1" lang="en-US" altLang="ja-JP" dirty="0" smtClean="0"/>
              <a:t>2</a:t>
            </a:r>
            <a:r>
              <a:rPr kumimoji="1" lang="ja-JP" altLang="en-US" dirty="0" smtClean="0"/>
              <a:t>月）</a:t>
            </a:r>
          </a:p>
          <a:p>
            <a:r>
              <a:rPr kumimoji="1" lang="ja-JP" altLang="en-US" dirty="0" smtClean="0"/>
              <a:t>出版社、古書店、電子書籍、商用データベースサイトとの連携、ナビゲーション</a:t>
            </a:r>
          </a:p>
          <a:p>
            <a:r>
              <a:rPr kumimoji="1" lang="ja-JP" altLang="en-US" dirty="0" smtClean="0"/>
              <a:t>統合検索：</a:t>
            </a:r>
            <a:r>
              <a:rPr kumimoji="1" lang="en-US" altLang="ja-JP" dirty="0" smtClean="0"/>
              <a:t>hon.jp</a:t>
            </a:r>
            <a:r>
              <a:rPr kumimoji="1" lang="ja-JP" altLang="en-US" dirty="0" smtClean="0"/>
              <a:t>との相互連携</a:t>
            </a:r>
            <a:r>
              <a:rPr kumimoji="1" lang="en-US" altLang="ja-JP" dirty="0" smtClean="0"/>
              <a:t>, </a:t>
            </a:r>
            <a:r>
              <a:rPr kumimoji="1" lang="en-US" altLang="ja-JP" dirty="0" err="1" smtClean="0"/>
              <a:t>JapanKnowLedge</a:t>
            </a:r>
            <a:r>
              <a:rPr kumimoji="1" lang="en-US" altLang="ja-JP" dirty="0" smtClean="0"/>
              <a:t>, </a:t>
            </a:r>
            <a:r>
              <a:rPr kumimoji="1" lang="ja-JP" altLang="en-US" dirty="0" smtClean="0"/>
              <a:t>近刊情報センター</a:t>
            </a:r>
            <a:r>
              <a:rPr kumimoji="1" lang="en-US" altLang="ja-JP" dirty="0" smtClean="0"/>
              <a:t>, </a:t>
            </a:r>
            <a:r>
              <a:rPr kumimoji="1" lang="ja-JP" altLang="en-US" dirty="0" smtClean="0"/>
              <a:t>インターネットマガジン（インプレス</a:t>
            </a:r>
            <a:r>
              <a:rPr kumimoji="1" lang="en-US" altLang="ja-JP" dirty="0" smtClean="0"/>
              <a:t>R&amp;D</a:t>
            </a:r>
            <a:r>
              <a:rPr kumimoji="1" lang="ja-JP" altLang="en-US" dirty="0" smtClean="0"/>
              <a:t>）</a:t>
            </a:r>
            <a:r>
              <a:rPr kumimoji="1" lang="en-US" altLang="ja-JP" dirty="0" smtClean="0"/>
              <a:t>, </a:t>
            </a:r>
            <a:r>
              <a:rPr kumimoji="1" lang="ja-JP" altLang="en-US" dirty="0" smtClean="0"/>
              <a:t>新書マップ</a:t>
            </a:r>
            <a:r>
              <a:rPr kumimoji="1" lang="en-US" altLang="ja-JP" dirty="0" smtClean="0"/>
              <a:t>, </a:t>
            </a:r>
            <a:r>
              <a:rPr kumimoji="1" lang="ja-JP" altLang="en-US" dirty="0" smtClean="0"/>
              <a:t>日本ペンクラブ文芸館、</a:t>
            </a:r>
          </a:p>
          <a:p>
            <a:r>
              <a:rPr kumimoji="1" lang="ja-JP" altLang="en-US" dirty="0" smtClean="0"/>
              <a:t>検索結果からのナビゲーション（リンクリゾルバ）：</a:t>
            </a:r>
            <a:r>
              <a:rPr kumimoji="1" lang="en-US" altLang="ja-JP" dirty="0" smtClean="0"/>
              <a:t>Amazon</a:t>
            </a:r>
            <a:r>
              <a:rPr kumimoji="1" lang="ja-JP" altLang="en-US" dirty="0" err="1" smtClean="0"/>
              <a:t>、</a:t>
            </a:r>
            <a:r>
              <a:rPr kumimoji="1" lang="en-US" altLang="ja-JP" dirty="0" smtClean="0"/>
              <a:t>Books.or.jp, </a:t>
            </a:r>
            <a:r>
              <a:rPr kumimoji="1" lang="en-US" altLang="ja-JP" dirty="0" err="1" smtClean="0"/>
              <a:t>honto</a:t>
            </a:r>
            <a:r>
              <a:rPr kumimoji="1" lang="en-US" altLang="ja-JP" dirty="0" smtClean="0"/>
              <a:t>, </a:t>
            </a:r>
            <a:r>
              <a:rPr kumimoji="1" lang="ja-JP" altLang="en-US" dirty="0" smtClean="0"/>
              <a:t>紀伊国屋書店</a:t>
            </a:r>
            <a:r>
              <a:rPr kumimoji="1" lang="en-US" altLang="ja-JP" dirty="0" err="1" smtClean="0"/>
              <a:t>BookWeb</a:t>
            </a:r>
            <a:r>
              <a:rPr kumimoji="1" lang="en-US" altLang="ja-JP" dirty="0" smtClean="0"/>
              <a:t>, </a:t>
            </a:r>
            <a:r>
              <a:rPr kumimoji="1" lang="ja-JP" altLang="en-US" dirty="0" smtClean="0"/>
              <a:t>ジュンク堂書店</a:t>
            </a:r>
            <a:r>
              <a:rPr kumimoji="1" lang="en-US" altLang="ja-JP" dirty="0" smtClean="0"/>
              <a:t>, Honya_Club.com, e-hon, </a:t>
            </a:r>
            <a:r>
              <a:rPr kumimoji="1" lang="ja-JP" altLang="en-US" dirty="0" smtClean="0"/>
              <a:t>版元ドットコム</a:t>
            </a:r>
            <a:r>
              <a:rPr kumimoji="1" lang="en-US" altLang="ja-JP" dirty="0" smtClean="0"/>
              <a:t>, </a:t>
            </a:r>
            <a:r>
              <a:rPr kumimoji="1" lang="ja-JP" altLang="en-US" dirty="0" smtClean="0"/>
              <a:t>日本の古本屋</a:t>
            </a:r>
            <a:r>
              <a:rPr kumimoji="1" lang="en-US" altLang="ja-JP" dirty="0" smtClean="0"/>
              <a:t>, </a:t>
            </a:r>
            <a:r>
              <a:rPr kumimoji="1" lang="en-US" altLang="ja-JP" dirty="0" err="1" smtClean="0"/>
              <a:t>Boogle</a:t>
            </a:r>
            <a:r>
              <a:rPr kumimoji="1" lang="en-US" altLang="ja-JP" dirty="0" smtClean="0"/>
              <a:t> Book Search, Google Scholar</a:t>
            </a:r>
          </a:p>
          <a:p>
            <a:r>
              <a:rPr kumimoji="1" lang="en-US" altLang="ja-JP" dirty="0" smtClean="0"/>
              <a:t>●</a:t>
            </a:r>
            <a:r>
              <a:rPr kumimoji="1" lang="ja-JP" altLang="en-US" dirty="0" smtClean="0"/>
              <a:t>各機関のデジタルアーカイブのバックアップサイト（商用に関しては未実施）</a:t>
            </a:r>
          </a:p>
          <a:p>
            <a:r>
              <a:rPr kumimoji="1" lang="ja-JP" altLang="en-US" dirty="0" smtClean="0"/>
              <a:t>国等の機関のインターネット情報の収集保存</a:t>
            </a:r>
          </a:p>
          <a:p>
            <a:r>
              <a:rPr kumimoji="1" lang="ja-JP" altLang="en-US" dirty="0" smtClean="0"/>
              <a:t>民間の無償オンライン資料の収集保存</a:t>
            </a:r>
          </a:p>
          <a:p>
            <a:r>
              <a:rPr kumimoji="1" lang="ja-JP" altLang="en-US" dirty="0" smtClean="0"/>
              <a:t>残るは、有償オンライン資料の収集保存（有償の資料はすぐに消滅しないと思われる）</a:t>
            </a:r>
          </a:p>
          <a:p>
            <a:endParaRPr kumimoji="1" lang="ja-JP" altLang="en-US" dirty="0" smtClean="0"/>
          </a:p>
          <a:p>
            <a:endParaRPr kumimoji="1" lang="ja-JP" altLang="en-US" dirty="0" smtClean="0"/>
          </a:p>
        </p:txBody>
      </p:sp>
      <p:sp>
        <p:nvSpPr>
          <p:cNvPr id="4" name="スライド番号プレースホルダー 3"/>
          <p:cNvSpPr>
            <a:spLocks noGrp="1"/>
          </p:cNvSpPr>
          <p:nvPr>
            <p:ph type="sldNum" sz="quarter" idx="10"/>
          </p:nvPr>
        </p:nvSpPr>
        <p:spPr/>
        <p:txBody>
          <a:bodyPr/>
          <a:lstStyle/>
          <a:p>
            <a:fld id="{E8C625AA-FB67-408E-B08D-52E2020531D8}" type="slidenum">
              <a:rPr kumimoji="1" lang="ja-JP" altLang="en-US" smtClean="0"/>
              <a:t>44</a:t>
            </a:fld>
            <a:endParaRPr kumimoji="1" lang="ja-JP" altLang="en-US"/>
          </a:p>
        </p:txBody>
      </p:sp>
    </p:spTree>
    <p:extLst>
      <p:ext uri="{BB962C8B-B14F-4D97-AF65-F5344CB8AC3E}">
        <p14:creationId xmlns:p14="http://schemas.microsoft.com/office/powerpoint/2010/main" val="32087361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284163" y="195263"/>
            <a:ext cx="7102476" cy="3995737"/>
          </a:xfrm>
        </p:spPr>
      </p:sp>
      <p:sp>
        <p:nvSpPr>
          <p:cNvPr id="3" name="ノート プレースホルダ 2"/>
          <p:cNvSpPr>
            <a:spLocks noGrp="1"/>
          </p:cNvSpPr>
          <p:nvPr>
            <p:ph type="body" idx="1"/>
          </p:nvPr>
        </p:nvSpPr>
        <p:spPr>
          <a:xfrm>
            <a:off x="345761" y="4156120"/>
            <a:ext cx="6319528" cy="6212096"/>
          </a:xfrm>
        </p:spPr>
        <p:txBody>
          <a:bodyPr>
            <a:noAutofit/>
          </a:bodyPr>
          <a:lstStyle/>
          <a:p>
            <a:pPr defTabSz="960529">
              <a:defRPr/>
            </a:pPr>
            <a:r>
              <a:rPr lang="en-US" altLang="ja-JP" sz="1000" dirty="0"/>
              <a:t>2012</a:t>
            </a:r>
            <a:r>
              <a:rPr lang="ja-JP" altLang="en-US" sz="1000" dirty="0"/>
              <a:t>年</a:t>
            </a:r>
            <a:r>
              <a:rPr lang="en-US" altLang="ja-JP" sz="1000" dirty="0"/>
              <a:t>10</a:t>
            </a:r>
            <a:r>
              <a:rPr lang="ja-JP" altLang="en-US" sz="1000" dirty="0"/>
              <a:t>月（</a:t>
            </a:r>
            <a:r>
              <a:rPr lang="en-US" altLang="ja-JP" sz="1000" dirty="0"/>
              <a:t>3</a:t>
            </a:r>
            <a:r>
              <a:rPr lang="ja-JP" altLang="en-US" sz="1000" dirty="0"/>
              <a:t>年前）、フランス国立図書館（</a:t>
            </a:r>
            <a:r>
              <a:rPr lang="en-US" altLang="ja-JP" sz="1000" dirty="0" err="1"/>
              <a:t>BnF</a:t>
            </a:r>
            <a:r>
              <a:rPr lang="ja-JP" altLang="en-US" sz="1000" dirty="0"/>
              <a:t>）のラシーヌ館長を招いた日仏シンポジウム</a:t>
            </a:r>
            <a:r>
              <a:rPr lang="ja-JP" altLang="en-US" sz="1000" dirty="0">
                <a:latin typeface="HG丸ｺﾞｼｯｸM-PRO" pitchFamily="50" charset="-128"/>
                <a:ea typeface="HG丸ｺﾞｼｯｸM-PRO" pitchFamily="50" charset="-128"/>
              </a:rPr>
              <a:t>「デジタル時代における本のゆくえ」でプレゼンした資料。あくまで私案。</a:t>
            </a:r>
          </a:p>
          <a:p>
            <a:pPr defTabSz="960529"/>
            <a:r>
              <a:rPr lang="ja-JP" altLang="en-US" sz="1000" dirty="0"/>
              <a:t>～～～～～</a:t>
            </a:r>
            <a:endParaRPr lang="en-US" altLang="ja-JP" sz="1000" dirty="0"/>
          </a:p>
          <a:p>
            <a:pPr defTabSz="960529"/>
            <a:r>
              <a:rPr lang="ja-JP" altLang="en-US" sz="1000" dirty="0"/>
              <a:t>電子書籍ビジネスにおける</a:t>
            </a:r>
            <a:r>
              <a:rPr lang="en-US" altLang="ja-JP" sz="1000" dirty="0"/>
              <a:t>NDL</a:t>
            </a:r>
            <a:r>
              <a:rPr lang="ja-JP" altLang="en-US" sz="1000" dirty="0"/>
              <a:t>の役割を改めて考えるとすれば、それは「電子書籍の普及によって読者人口が増え、出版全体の市場が拡大して、出版ビジネスが加速されていく」という流れを支援することだと思います。その背景には、資料や情報などの文化的資産を長期保存し、その利用を将来にわたって保障する、つまり利用者にとってはラストリゾート（最後のよりどころ）、提供者にとってはダークアーカイブとなるという、</a:t>
            </a:r>
            <a:r>
              <a:rPr lang="en-US" altLang="ja-JP" sz="1000" dirty="0"/>
              <a:t>NDL</a:t>
            </a:r>
            <a:r>
              <a:rPr lang="ja-JP" altLang="en-US" sz="1000" dirty="0"/>
              <a:t>の役割があるわけです。私たちはそのいずれにおいても関係機関と連携しながら、今後さらに対応を進めていきたいと思います。</a:t>
            </a:r>
          </a:p>
          <a:p>
            <a:r>
              <a:rPr lang="ja-JP" altLang="en-US" sz="1000" dirty="0">
                <a:solidFill>
                  <a:srgbClr val="FF0000"/>
                </a:solidFill>
              </a:rPr>
              <a:t>～～～～～～～～～～～～～～～</a:t>
            </a:r>
            <a:endParaRPr lang="en-US" altLang="ja-JP" sz="1000" dirty="0">
              <a:solidFill>
                <a:srgbClr val="FF0000"/>
              </a:solidFill>
            </a:endParaRPr>
          </a:p>
          <a:p>
            <a:r>
              <a:rPr lang="ja-JP" altLang="en-US" sz="1000" dirty="0">
                <a:solidFill>
                  <a:srgbClr val="FF0000"/>
                </a:solidFill>
              </a:rPr>
              <a:t>連携先として、最重要な出版界との連携協力の案です。私案の提案段階であり、具体的な調整はまだ進んでいません。</a:t>
            </a:r>
            <a:endParaRPr lang="en-US" altLang="ja-JP" sz="1000" dirty="0">
              <a:solidFill>
                <a:srgbClr val="FF0000"/>
              </a:solidFill>
            </a:endParaRPr>
          </a:p>
          <a:p>
            <a:r>
              <a:rPr lang="ja-JP" altLang="en-US" sz="1000" dirty="0"/>
              <a:t>電子書籍は，印刷出版物の延長にあるものであり、文化的資産の１つの形態である． </a:t>
            </a:r>
          </a:p>
          <a:p>
            <a:pPr lvl="1"/>
            <a:r>
              <a:rPr lang="ja-JP" altLang="en-US" sz="1000" dirty="0"/>
              <a:t>現在，電子書籍出版は，ビジネスとして立ち上がろうとしている．</a:t>
            </a:r>
            <a:r>
              <a:rPr lang="en-US" altLang="ja-JP" sz="1000" dirty="0"/>
              <a:t>NDL</a:t>
            </a:r>
            <a:r>
              <a:rPr lang="ja-JP" altLang="en-US" sz="1000" dirty="0"/>
              <a:t>は，電子書籍によって読者人口が増えて，</a:t>
            </a:r>
            <a:r>
              <a:rPr lang="ja-JP" altLang="en-US" sz="1000" b="1" dirty="0">
                <a:solidFill>
                  <a:srgbClr val="FF0000"/>
                </a:solidFill>
              </a:rPr>
              <a:t>出版全体の市場が拡大し，出版ビジネスが加速されるように支援する</a:t>
            </a:r>
            <a:r>
              <a:rPr lang="ja-JP" altLang="en-US" sz="1000" dirty="0"/>
              <a:t>とともに，電子書籍を</a:t>
            </a:r>
            <a:r>
              <a:rPr lang="ja-JP" altLang="en-US" sz="1000" dirty="0" err="1"/>
              <a:t>の</a:t>
            </a:r>
            <a:r>
              <a:rPr lang="ja-JP" altLang="en-US" sz="1000" dirty="0"/>
              <a:t>将来に亘るって利用を保証することが役割と考える．そのためにも，民間の市場経済活動を阻害することなく，</a:t>
            </a:r>
            <a:r>
              <a:rPr lang="ja-JP" altLang="en-US" sz="1000" b="1" dirty="0">
                <a:solidFill>
                  <a:srgbClr val="FF0000"/>
                </a:solidFill>
              </a:rPr>
              <a:t>市場拡大のために，出版界と下記のような様々な連携協力を検討している</a:t>
            </a:r>
            <a:r>
              <a:rPr lang="ja-JP" altLang="en-US" sz="1000" dirty="0"/>
              <a:t>が今後の課題である． </a:t>
            </a:r>
          </a:p>
          <a:p>
            <a:r>
              <a:rPr lang="ja-JP" altLang="en-US" sz="1000" dirty="0"/>
              <a:t>・</a:t>
            </a:r>
            <a:r>
              <a:rPr lang="ja-JP" altLang="en-US" sz="1000" dirty="0">
                <a:solidFill>
                  <a:srgbClr val="FF0000"/>
                </a:solidFill>
              </a:rPr>
              <a:t>電子書籍ビジネスのプラットフォーム整備への協力</a:t>
            </a:r>
            <a:r>
              <a:rPr lang="ja-JP" altLang="en-US" sz="1000" dirty="0"/>
              <a:t> </a:t>
            </a:r>
          </a:p>
          <a:p>
            <a:pPr lvl="1"/>
            <a:r>
              <a:rPr lang="ja-JP" altLang="en-US" sz="1000" dirty="0"/>
              <a:t>収集・組織化・保存・提供のモデルで、電子出版社と</a:t>
            </a:r>
            <a:r>
              <a:rPr lang="en-US" altLang="ja-JP" sz="1000" dirty="0"/>
              <a:t>NDL</a:t>
            </a:r>
            <a:r>
              <a:rPr lang="ja-JP" altLang="en-US" sz="1000" dirty="0"/>
              <a:t>が連携したサービス、システムモデルの構築と相互利用</a:t>
            </a:r>
            <a:endParaRPr lang="en-US" altLang="ja-JP" sz="1000" dirty="0"/>
          </a:p>
          <a:p>
            <a:pPr lvl="1"/>
            <a:r>
              <a:rPr lang="ja-JP" altLang="en-US" sz="1000" dirty="0"/>
              <a:t>電子書籍サイトの統合検索、サイトへのナビゲーション</a:t>
            </a:r>
            <a:endParaRPr lang="en-US" altLang="ja-JP" sz="1000" dirty="0"/>
          </a:p>
          <a:p>
            <a:r>
              <a:rPr lang="ja-JP" altLang="en-US" sz="1000" dirty="0"/>
              <a:t>・</a:t>
            </a:r>
            <a:r>
              <a:rPr lang="ja-JP" altLang="en-US" sz="1000" dirty="0">
                <a:solidFill>
                  <a:srgbClr val="FF0000"/>
                </a:solidFill>
              </a:rPr>
              <a:t>電子書籍フォーマットの共通化 </a:t>
            </a:r>
          </a:p>
          <a:p>
            <a:pPr lvl="1"/>
            <a:r>
              <a:rPr lang="en-US" altLang="ja-JP" sz="1000" dirty="0"/>
              <a:t>ONYX</a:t>
            </a:r>
            <a:r>
              <a:rPr lang="ja-JP" altLang="en-US" sz="1000" dirty="0" err="1"/>
              <a:t>、</a:t>
            </a:r>
            <a:r>
              <a:rPr lang="en-US" altLang="ja-JP" sz="1000" dirty="0"/>
              <a:t>MARC</a:t>
            </a:r>
            <a:r>
              <a:rPr lang="ja-JP" altLang="en-US" sz="1000" dirty="0" err="1"/>
              <a:t>、</a:t>
            </a:r>
            <a:r>
              <a:rPr lang="en-US" altLang="ja-JP" sz="1000" dirty="0"/>
              <a:t>DC</a:t>
            </a:r>
            <a:r>
              <a:rPr lang="ja-JP" altLang="en-US" sz="1000" dirty="0"/>
              <a:t>（ダブリンコア）</a:t>
            </a:r>
            <a:endParaRPr lang="en-US" altLang="ja-JP" sz="1000" dirty="0"/>
          </a:p>
          <a:p>
            <a:pPr lvl="1"/>
            <a:r>
              <a:rPr lang="en-US" altLang="ja-JP" sz="1000" dirty="0"/>
              <a:t>EPUB</a:t>
            </a:r>
            <a:r>
              <a:rPr lang="ja-JP" altLang="en-US" sz="1000" dirty="0" err="1"/>
              <a:t>、</a:t>
            </a:r>
            <a:r>
              <a:rPr lang="ja-JP" altLang="en-US" sz="1000" dirty="0"/>
              <a:t> </a:t>
            </a:r>
            <a:r>
              <a:rPr lang="en-US" altLang="ja-JP" sz="1000" dirty="0"/>
              <a:t>PDF</a:t>
            </a:r>
            <a:r>
              <a:rPr lang="ja-JP" altLang="en-US" sz="1000" dirty="0"/>
              <a:t>等のフォーマット、ビューア、</a:t>
            </a:r>
            <a:r>
              <a:rPr lang="en-US" altLang="ja-JP" sz="1000" dirty="0"/>
              <a:t>DRM</a:t>
            </a:r>
          </a:p>
          <a:p>
            <a:pPr lvl="1"/>
            <a:r>
              <a:rPr lang="ja-JP" altLang="en-US" sz="1000" i="1" dirty="0">
                <a:solidFill>
                  <a:srgbClr val="FF0000"/>
                </a:solidFill>
              </a:rPr>
              <a:t>電子書籍フォーマットの国際標準，業界標準の策定を支援して，共通フォーマットの普及を促進させたい</a:t>
            </a:r>
            <a:r>
              <a:rPr lang="ja-JP" altLang="en-US" sz="1000" i="1" dirty="0"/>
              <a:t>．</a:t>
            </a:r>
            <a:r>
              <a:rPr lang="ja-JP" altLang="en-US" sz="1000" dirty="0"/>
              <a:t> </a:t>
            </a:r>
          </a:p>
          <a:p>
            <a:r>
              <a:rPr lang="ja-JP" altLang="en-US" sz="1000" dirty="0"/>
              <a:t>・</a:t>
            </a:r>
            <a:r>
              <a:rPr lang="ja-JP" altLang="en-US" sz="1000" dirty="0">
                <a:solidFill>
                  <a:srgbClr val="FF0000"/>
                </a:solidFill>
              </a:rPr>
              <a:t>出版情報と書誌情報の連携 </a:t>
            </a:r>
          </a:p>
          <a:p>
            <a:pPr lvl="1"/>
            <a:r>
              <a:rPr lang="en-US" altLang="ja-JP" sz="1000" dirty="0"/>
              <a:t>JPO</a:t>
            </a:r>
            <a:r>
              <a:rPr lang="ja-JP" altLang="en-US" sz="1000" dirty="0"/>
              <a:t>の出版情報を活用して、利用者に近刊図書を公知するとともに、それを活用して書誌を作成する。 </a:t>
            </a:r>
            <a:br>
              <a:rPr lang="ja-JP" altLang="en-US" sz="1000" dirty="0"/>
            </a:br>
            <a:r>
              <a:rPr lang="ja-JP" altLang="en-US" sz="1000" dirty="0"/>
              <a:t>また、印刷刊行物を利用して電子書籍出版をする場合の書誌的事項として、当館の書誌情報の活用を推進する。 </a:t>
            </a:r>
            <a:br>
              <a:rPr lang="ja-JP" altLang="en-US" sz="1000" dirty="0"/>
            </a:br>
            <a:r>
              <a:rPr lang="ja-JP" altLang="en-US" sz="1000" dirty="0"/>
              <a:t>そのために、</a:t>
            </a:r>
            <a:r>
              <a:rPr lang="ja-JP" altLang="en-US" sz="1000" dirty="0">
                <a:solidFill>
                  <a:srgbClr val="FF0000"/>
                </a:solidFill>
              </a:rPr>
              <a:t>出版情報と書誌情報の相互運用ができるように、書誌調整</a:t>
            </a:r>
            <a:r>
              <a:rPr lang="ja-JP" altLang="en-US" sz="1000" dirty="0"/>
              <a:t>を行う。 </a:t>
            </a:r>
          </a:p>
          <a:p>
            <a:r>
              <a:rPr lang="ja-JP" altLang="en-US" sz="1000" dirty="0"/>
              <a:t>・</a:t>
            </a:r>
            <a:r>
              <a:rPr lang="ja-JP" altLang="en-US" sz="1000" dirty="0">
                <a:solidFill>
                  <a:srgbClr val="FF0000"/>
                </a:solidFill>
              </a:rPr>
              <a:t>著作権管理センターの構築・運用の協力 </a:t>
            </a:r>
          </a:p>
          <a:p>
            <a:pPr lvl="1"/>
            <a:r>
              <a:rPr lang="ja-JP" altLang="en-US" sz="1000" i="1" dirty="0"/>
              <a:t>今後、</a:t>
            </a:r>
            <a:r>
              <a:rPr lang="en-US" altLang="ja-JP" sz="1000" i="1" dirty="0">
                <a:solidFill>
                  <a:srgbClr val="FF0000"/>
                </a:solidFill>
              </a:rPr>
              <a:t>NDL</a:t>
            </a:r>
            <a:r>
              <a:rPr lang="ja-JP" altLang="en-US" sz="1000" i="1" dirty="0" err="1">
                <a:solidFill>
                  <a:srgbClr val="FF0000"/>
                </a:solidFill>
              </a:rPr>
              <a:t>での</a:t>
            </a:r>
            <a:r>
              <a:rPr lang="ja-JP" altLang="en-US" sz="1000" i="1" dirty="0">
                <a:solidFill>
                  <a:srgbClr val="FF0000"/>
                </a:solidFill>
              </a:rPr>
              <a:t>資料のデジタル化状況，出版社でまだ電子書籍化されていない資料の著作権状況など，出版界と</a:t>
            </a:r>
            <a:r>
              <a:rPr lang="en-US" altLang="ja-JP" sz="1000" i="1" dirty="0">
                <a:solidFill>
                  <a:srgbClr val="FF0000"/>
                </a:solidFill>
              </a:rPr>
              <a:t>NDL</a:t>
            </a:r>
            <a:r>
              <a:rPr lang="ja-JP" altLang="en-US" sz="1000" i="1" dirty="0">
                <a:solidFill>
                  <a:srgbClr val="FF0000"/>
                </a:solidFill>
              </a:rPr>
              <a:t>で協力して，著作権管理データベースを構築すべき</a:t>
            </a:r>
            <a:r>
              <a:rPr lang="ja-JP" altLang="en-US" sz="1000" i="1" dirty="0"/>
              <a:t>と考える．</a:t>
            </a:r>
            <a:r>
              <a:rPr lang="ja-JP" altLang="en-US" sz="1000" dirty="0"/>
              <a:t> </a:t>
            </a:r>
          </a:p>
          <a:p>
            <a:pPr lvl="1"/>
            <a:r>
              <a:rPr lang="ja-JP" altLang="en-US" sz="1000" dirty="0"/>
              <a:t>公共図書館への送信条件の</a:t>
            </a:r>
            <a:r>
              <a:rPr lang="en-US" altLang="ja-JP" sz="1000" dirty="0"/>
              <a:t>1</a:t>
            </a:r>
            <a:r>
              <a:rPr lang="ja-JP" altLang="en-US" sz="1000" dirty="0"/>
              <a:t>つの「絶版本であること（市場で電子書籍として流通していない）」の調査と、出版界での電子書籍化において、まだ電子書籍化していない書籍のリストは、目的は違っていても、リストとしてはほぼ同様のもの。協力して構築できるのではないか。 </a:t>
            </a:r>
          </a:p>
          <a:p>
            <a:r>
              <a:rPr lang="ja-JP" altLang="en-US" sz="1000" dirty="0"/>
              <a:t>・</a:t>
            </a:r>
            <a:r>
              <a:rPr lang="ja-JP" altLang="en-US" sz="1000" dirty="0">
                <a:solidFill>
                  <a:srgbClr val="FF0000"/>
                </a:solidFill>
              </a:rPr>
              <a:t>公共図書館での利用環境の共通化</a:t>
            </a:r>
            <a:r>
              <a:rPr lang="ja-JP" altLang="en-US" sz="1000" dirty="0"/>
              <a:t> </a:t>
            </a:r>
          </a:p>
          <a:p>
            <a:pPr lvl="1"/>
            <a:r>
              <a:rPr lang="ja-JP" altLang="en-US" sz="1000" i="1" dirty="0"/>
              <a:t>今後，電子書籍が，公共図書館等でも電子書籍サイトからそれぞれのビューアを利用する形で提供されることが予想される．</a:t>
            </a:r>
            <a:r>
              <a:rPr lang="en-US" altLang="ja-JP" sz="1000" i="1" dirty="0"/>
              <a:t>NDL</a:t>
            </a:r>
            <a:r>
              <a:rPr lang="ja-JP" altLang="en-US" sz="1000" i="1" dirty="0"/>
              <a:t>からの提供は，別の著作権保護方式で別のビューアを利用する形では，利用者にとって利便性が悪い．</a:t>
            </a:r>
            <a:r>
              <a:rPr lang="ja-JP" altLang="en-US" sz="1000" i="1" dirty="0">
                <a:solidFill>
                  <a:srgbClr val="FF0000"/>
                </a:solidFill>
              </a:rPr>
              <a:t>電子書籍サイトと</a:t>
            </a:r>
            <a:r>
              <a:rPr lang="en-US" altLang="ja-JP" sz="1000" i="1" dirty="0">
                <a:solidFill>
                  <a:srgbClr val="FF0000"/>
                </a:solidFill>
              </a:rPr>
              <a:t>NDL</a:t>
            </a:r>
            <a:r>
              <a:rPr lang="ja-JP" altLang="en-US" sz="1000" i="1" dirty="0">
                <a:solidFill>
                  <a:srgbClr val="FF0000"/>
                </a:solidFill>
              </a:rPr>
              <a:t>とで，共通の著作権保護機能とビューアで提供できるように，</a:t>
            </a:r>
            <a:r>
              <a:rPr lang="ja-JP" altLang="en-US" sz="1000" i="1" dirty="0"/>
              <a:t>公共図書館での電子書籍閲覧環境，コンテンツ配信システムの共通化を図っていくことが，市場の拡大に繋がると考える．</a:t>
            </a:r>
            <a:r>
              <a:rPr lang="ja-JP" altLang="en-US" sz="1000" dirty="0"/>
              <a:t> </a:t>
            </a:r>
          </a:p>
          <a:p>
            <a:r>
              <a:rPr lang="ja-JP" altLang="en-US" sz="1000" dirty="0"/>
              <a:t>・</a:t>
            </a:r>
            <a:r>
              <a:rPr lang="en-US" altLang="ja-JP" sz="1000" dirty="0">
                <a:solidFill>
                  <a:srgbClr val="FF0000"/>
                </a:solidFill>
              </a:rPr>
              <a:t>NDL</a:t>
            </a:r>
            <a:r>
              <a:rPr lang="ja-JP" altLang="en-US" sz="1000" dirty="0">
                <a:solidFill>
                  <a:srgbClr val="FF0000"/>
                </a:solidFill>
              </a:rPr>
              <a:t>デジタル化コンテンツの二次利用の促進 </a:t>
            </a:r>
          </a:p>
          <a:p>
            <a:pPr lvl="1"/>
            <a:r>
              <a:rPr lang="ja-JP" altLang="en-US" sz="1000" i="1" dirty="0"/>
              <a:t>国のオープンガバナンスの方向性に沿って，</a:t>
            </a:r>
            <a:r>
              <a:rPr lang="en-US" altLang="ja-JP" sz="1000" i="1" dirty="0"/>
              <a:t>NDL</a:t>
            </a:r>
            <a:r>
              <a:rPr lang="ja-JP" altLang="en-US" sz="1000" i="1" dirty="0"/>
              <a:t>保有の資産で，第三者の権利を侵害しないものは，積極的に二次利用を促進させたい．</a:t>
            </a:r>
            <a:r>
              <a:rPr lang="ja-JP" altLang="en-US" sz="1000" i="1" dirty="0">
                <a:solidFill>
                  <a:srgbClr val="FF0000"/>
                </a:solidFill>
              </a:rPr>
              <a:t>原出版社に，画像データをとして提供し，二次利用によって，電子書籍を作成してビジネスが行えるように支援する</a:t>
            </a:r>
            <a:r>
              <a:rPr lang="ja-JP" altLang="en-US" sz="1000" i="1" dirty="0"/>
              <a:t>ことも想定する</a:t>
            </a:r>
            <a:r>
              <a:rPr lang="ja-JP" altLang="en-US" sz="1000" dirty="0"/>
              <a:t> </a:t>
            </a:r>
          </a:p>
          <a:p>
            <a:r>
              <a:rPr lang="ja-JP" altLang="en-US" sz="1000" dirty="0"/>
              <a:t>・</a:t>
            </a:r>
            <a:r>
              <a:rPr lang="ja-JP" altLang="en-US" sz="1000" dirty="0">
                <a:solidFill>
                  <a:srgbClr val="FF0000"/>
                </a:solidFill>
              </a:rPr>
              <a:t>電子書籍サイト等，商用サイトへの案内の強化 </a:t>
            </a:r>
          </a:p>
          <a:p>
            <a:pPr lvl="1"/>
            <a:r>
              <a:rPr lang="en-US" altLang="ja-JP" sz="1000" i="1" dirty="0"/>
              <a:t>NDL</a:t>
            </a:r>
            <a:r>
              <a:rPr lang="ja-JP" altLang="en-US" sz="1000" i="1" dirty="0"/>
              <a:t>サーチは，紙・デジタル，有償・無償，商用サイト・公的機関等に関わらず，ロングテールで容易に資料の存在を確認することを目的としている．利用者が最も迅速に入手し閲覧可能な入手先へ利用者をナビゲートすることが目的である．</a:t>
            </a:r>
            <a:r>
              <a:rPr lang="en-US" altLang="ja-JP" sz="1000" i="1" dirty="0">
                <a:solidFill>
                  <a:srgbClr val="FF0000"/>
                </a:solidFill>
              </a:rPr>
              <a:t>NDL</a:t>
            </a:r>
            <a:r>
              <a:rPr lang="ja-JP" altLang="en-US" sz="1000" i="1" dirty="0">
                <a:solidFill>
                  <a:srgbClr val="FF0000"/>
                </a:solidFill>
              </a:rPr>
              <a:t>は今後利用者の資料の有力な入手手段となる電子書籍サイト等への案内を強化する</a:t>
            </a:r>
            <a:r>
              <a:rPr lang="ja-JP" altLang="en-US" sz="1000" i="1" dirty="0"/>
              <a:t>ことを想定している．</a:t>
            </a:r>
            <a:r>
              <a:rPr lang="ja-JP" altLang="en-US" sz="1000" dirty="0"/>
              <a:t> </a:t>
            </a:r>
          </a:p>
          <a:p>
            <a:r>
              <a:rPr lang="ja-JP" altLang="en-US" sz="1000" dirty="0"/>
              <a:t>・</a:t>
            </a:r>
            <a:r>
              <a:rPr lang="ja-JP" altLang="en-US" sz="1000" dirty="0">
                <a:solidFill>
                  <a:srgbClr val="FF0000"/>
                </a:solidFill>
              </a:rPr>
              <a:t>電子書籍に対する永続的識別子の付与 </a:t>
            </a:r>
          </a:p>
          <a:p>
            <a:pPr lvl="1"/>
            <a:r>
              <a:rPr lang="ja-JP" altLang="en-US" sz="1000" i="1" dirty="0"/>
              <a:t>出版に先立って販売促進のために作られた出版前情報，出版情報は，</a:t>
            </a:r>
            <a:r>
              <a:rPr lang="en-US" altLang="ja-JP" sz="1000" i="1" dirty="0"/>
              <a:t>NDL</a:t>
            </a:r>
            <a:r>
              <a:rPr lang="ja-JP" altLang="en-US" sz="1000" i="1" dirty="0"/>
              <a:t>で蔵書として管理するための書誌情報には活用されておらず，また関連付けもされていない．</a:t>
            </a:r>
            <a:r>
              <a:rPr lang="ja-JP" altLang="en-US" sz="1000" i="1" dirty="0">
                <a:solidFill>
                  <a:srgbClr val="FF0000"/>
                </a:solidFill>
              </a:rPr>
              <a:t>出版情報は</a:t>
            </a:r>
            <a:r>
              <a:rPr lang="en-US" altLang="ja-JP" sz="1000" i="1" dirty="0">
                <a:solidFill>
                  <a:srgbClr val="FF0000"/>
                </a:solidFill>
              </a:rPr>
              <a:t>ONIX</a:t>
            </a:r>
            <a:r>
              <a:rPr lang="ja-JP" altLang="en-US" sz="1000" i="1" dirty="0">
                <a:solidFill>
                  <a:srgbClr val="FF0000"/>
                </a:solidFill>
              </a:rPr>
              <a:t>で，書誌情報は</a:t>
            </a:r>
            <a:r>
              <a:rPr lang="en-US" altLang="ja-JP" sz="1000" i="1" dirty="0">
                <a:solidFill>
                  <a:srgbClr val="FF0000"/>
                </a:solidFill>
              </a:rPr>
              <a:t>MARC</a:t>
            </a:r>
            <a:r>
              <a:rPr lang="ja-JP" altLang="en-US" sz="1000" i="1" dirty="0"/>
              <a:t>で，</a:t>
            </a:r>
            <a:r>
              <a:rPr lang="ja-JP" altLang="en-US" sz="1000" i="1" dirty="0">
                <a:solidFill>
                  <a:srgbClr val="FF0000"/>
                </a:solidFill>
              </a:rPr>
              <a:t>電子情報は</a:t>
            </a:r>
            <a:r>
              <a:rPr lang="en-US" altLang="ja-JP" sz="1000" i="1" dirty="0">
                <a:solidFill>
                  <a:srgbClr val="FF0000"/>
                </a:solidFill>
              </a:rPr>
              <a:t>DC</a:t>
            </a:r>
            <a:r>
              <a:rPr lang="ja-JP" altLang="en-US" sz="1000" i="1" dirty="0">
                <a:solidFill>
                  <a:srgbClr val="FF0000"/>
                </a:solidFill>
              </a:rPr>
              <a:t>ベース</a:t>
            </a:r>
            <a:r>
              <a:rPr lang="ja-JP" altLang="en-US" sz="1000" i="1" dirty="0"/>
              <a:t>でというように，書誌的事項の記述規則も共通化されず，再利用もされていない</a:t>
            </a:r>
            <a:endParaRPr lang="ja-JP" altLang="en-US" sz="1000" dirty="0"/>
          </a:p>
          <a:p>
            <a:pPr lvl="1"/>
            <a:r>
              <a:rPr lang="ja-JP" altLang="en-US" sz="1000" i="1" dirty="0">
                <a:solidFill>
                  <a:srgbClr val="FF0000"/>
                </a:solidFill>
              </a:rPr>
              <a:t>著者が作品を作成した時点で，永続的識別子を付与</a:t>
            </a:r>
            <a:r>
              <a:rPr lang="ja-JP" altLang="en-US" sz="1000" i="1" dirty="0"/>
              <a:t>し，</a:t>
            </a:r>
            <a:r>
              <a:rPr lang="ja-JP" altLang="en-US" sz="1000" i="1" dirty="0">
                <a:solidFill>
                  <a:srgbClr val="FF0000"/>
                </a:solidFill>
              </a:rPr>
              <a:t>販売のために作成された出版情報と，図書館での書誌情報をリンクさせる形で相互連携できるように</a:t>
            </a:r>
            <a:r>
              <a:rPr lang="ja-JP" altLang="en-US" sz="1000" i="1" dirty="0"/>
              <a:t>していきたい．また，実際に永続的識別子を付与する手段として，</a:t>
            </a:r>
            <a:r>
              <a:rPr lang="en-US" altLang="ja-JP" sz="1000" i="1" dirty="0" err="1"/>
              <a:t>JaLC</a:t>
            </a:r>
            <a:r>
              <a:rPr lang="ja-JP" altLang="en-US" sz="1000" i="1" dirty="0"/>
              <a:t>を活用した</a:t>
            </a:r>
            <a:r>
              <a:rPr lang="en-US" altLang="ja-JP" sz="1000" i="1" dirty="0"/>
              <a:t>DOI</a:t>
            </a:r>
            <a:r>
              <a:rPr lang="ja-JP" altLang="en-US" sz="1000" i="1" dirty="0"/>
              <a:t>付与も想定している．</a:t>
            </a:r>
            <a:r>
              <a:rPr lang="ja-JP" altLang="en-US" sz="1000" dirty="0"/>
              <a:t> </a:t>
            </a:r>
            <a:endParaRPr lang="en-US" altLang="ja-JP" sz="1000" dirty="0"/>
          </a:p>
          <a:p>
            <a:pPr lvl="1"/>
            <a:endParaRPr lang="en-US" altLang="ja-JP" sz="1000" dirty="0"/>
          </a:p>
          <a:p>
            <a:pPr lvl="1"/>
            <a:endParaRPr lang="ja-JP" altLang="en-US" sz="1000" dirty="0"/>
          </a:p>
        </p:txBody>
      </p:sp>
      <p:sp>
        <p:nvSpPr>
          <p:cNvPr id="4" name="スライド番号プレースホルダ 3"/>
          <p:cNvSpPr>
            <a:spLocks noGrp="1"/>
          </p:cNvSpPr>
          <p:nvPr>
            <p:ph type="sldNum" sz="quarter" idx="10"/>
          </p:nvPr>
        </p:nvSpPr>
        <p:spPr>
          <a:xfrm>
            <a:off x="3977682" y="10642404"/>
            <a:ext cx="2943685" cy="532121"/>
          </a:xfrm>
        </p:spPr>
        <p:txBody>
          <a:bodyPr/>
          <a:lstStyle/>
          <a:p>
            <a:fld id="{EC67A169-F0F9-4569-9C82-7759A6193367}" type="slidenum">
              <a:rPr kumimoji="1" lang="ja-JP" altLang="en-US" smtClean="0"/>
              <a:pPr/>
              <a:t>45</a:t>
            </a:fld>
            <a:endParaRPr kumimoji="1" lang="ja-JP" altLang="en-US" dirty="0"/>
          </a:p>
        </p:txBody>
      </p:sp>
    </p:spTree>
    <p:extLst>
      <p:ext uri="{BB962C8B-B14F-4D97-AF65-F5344CB8AC3E}">
        <p14:creationId xmlns:p14="http://schemas.microsoft.com/office/powerpoint/2010/main" val="15439522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43204">
              <a:defRPr/>
            </a:pPr>
            <a:r>
              <a:rPr kumimoji="1" lang="ja-JP" altLang="en-US" dirty="0" smtClean="0">
                <a:latin typeface="Meiryo UI" panose="020B0604030504040204" pitchFamily="50" charset="-128"/>
                <a:ea typeface="Meiryo UI" panose="020B0604030504040204" pitchFamily="50" charset="-128"/>
              </a:rPr>
              <a:t>様々な情報が溢れている中で、出版物に対するマインドシェアが高まるように、利用者視点で。</a:t>
            </a:r>
          </a:p>
          <a:p>
            <a:pPr defTabSz="943204">
              <a:defRPr/>
            </a:pPr>
            <a:endParaRPr kumimoji="1" lang="ja-JP" altLang="en-US" dirty="0" smtClean="0">
              <a:latin typeface="Meiryo UI" panose="020B0604030504040204" pitchFamily="50" charset="-128"/>
              <a:ea typeface="Meiryo UI" panose="020B0604030504040204" pitchFamily="50" charset="-128"/>
            </a:endParaRPr>
          </a:p>
          <a:p>
            <a:pPr defTabSz="943204">
              <a:defRPr/>
            </a:pPr>
            <a:r>
              <a:rPr kumimoji="1" lang="ja-JP" altLang="en-US" dirty="0" smtClean="0">
                <a:latin typeface="Meiryo UI" panose="020B0604030504040204" pitchFamily="50" charset="-128"/>
                <a:ea typeface="Meiryo UI" panose="020B0604030504040204" pitchFamily="50" charset="-128"/>
              </a:rPr>
              <a:t>■出版界</a:t>
            </a:r>
          </a:p>
          <a:p>
            <a:pPr defTabSz="943204">
              <a:defRPr/>
            </a:pPr>
            <a:r>
              <a:rPr kumimoji="1" lang="ja-JP" altLang="en-US" dirty="0" smtClean="0">
                <a:latin typeface="Meiryo UI" panose="020B0604030504040204" pitchFamily="50" charset="-128"/>
                <a:ea typeface="Meiryo UI" panose="020B0604030504040204" pitchFamily="50" charset="-128"/>
              </a:rPr>
              <a:t>●電子出版権を持つ書籍の電子書籍化の推進</a:t>
            </a:r>
          </a:p>
          <a:p>
            <a:pPr defTabSz="943204">
              <a:defRPr/>
            </a:pPr>
            <a:r>
              <a:rPr kumimoji="1" lang="ja-JP" altLang="en-US" dirty="0" smtClean="0">
                <a:latin typeface="Meiryo UI" panose="020B0604030504040204" pitchFamily="50" charset="-128"/>
                <a:ea typeface="Meiryo UI" panose="020B0604030504040204" pitchFamily="50" charset="-128"/>
              </a:rPr>
              <a:t>★商用電子書籍配信サイト、ビューアに依存しない電子書籍（利用者がビューアを自由に選択できるように）</a:t>
            </a:r>
          </a:p>
          <a:p>
            <a:pPr defTabSz="943204">
              <a:defRPr/>
            </a:pPr>
            <a:r>
              <a:rPr kumimoji="1" lang="ja-JP" altLang="en-US" dirty="0" smtClean="0">
                <a:latin typeface="Meiryo UI" panose="020B0604030504040204" pitchFamily="50" charset="-128"/>
                <a:ea typeface="Meiryo UI" panose="020B0604030504040204" pitchFamily="50" charset="-128"/>
              </a:rPr>
              <a:t>●出版情報（メタデータ）の充実（著作物の見える化）</a:t>
            </a:r>
          </a:p>
          <a:p>
            <a:pPr defTabSz="943204">
              <a:defRPr/>
            </a:pPr>
            <a:r>
              <a:rPr kumimoji="1" lang="ja-JP" altLang="en-US" dirty="0" smtClean="0">
                <a:latin typeface="Meiryo UI" panose="020B0604030504040204" pitchFamily="50" charset="-128"/>
                <a:ea typeface="Meiryo UI" panose="020B0604030504040204" pitchFamily="50" charset="-128"/>
              </a:rPr>
              <a:t>★タイトル、著者名、出版社、出版年、件名、</a:t>
            </a:r>
            <a:r>
              <a:rPr kumimoji="1" lang="en-US" altLang="ja-JP" dirty="0" smtClean="0">
                <a:latin typeface="Meiryo UI" panose="020B0604030504040204" pitchFamily="50" charset="-128"/>
                <a:ea typeface="Meiryo UI" panose="020B0604030504040204" pitchFamily="50" charset="-128"/>
              </a:rPr>
              <a:t>ISBN</a:t>
            </a:r>
            <a:r>
              <a:rPr kumimoji="1" lang="ja-JP" altLang="en-US" dirty="0" err="1" smtClean="0">
                <a:latin typeface="Meiryo UI" panose="020B0604030504040204" pitchFamily="50" charset="-128"/>
                <a:ea typeface="Meiryo UI" panose="020B0604030504040204" pitchFamily="50" charset="-128"/>
              </a:rPr>
              <a:t>、</a:t>
            </a:r>
            <a:r>
              <a:rPr kumimoji="1" lang="en-US" altLang="ja-JP" dirty="0" smtClean="0">
                <a:latin typeface="Meiryo UI" panose="020B0604030504040204" pitchFamily="50" charset="-128"/>
                <a:ea typeface="Meiryo UI" panose="020B0604030504040204" pitchFamily="50" charset="-128"/>
              </a:rPr>
              <a:t>NDC</a:t>
            </a:r>
            <a:r>
              <a:rPr kumimoji="1" lang="ja-JP" altLang="en-US" dirty="0" smtClean="0">
                <a:latin typeface="Meiryo UI" panose="020B0604030504040204" pitchFamily="50" charset="-128"/>
                <a:ea typeface="Meiryo UI" panose="020B0604030504040204" pitchFamily="50" charset="-128"/>
              </a:rPr>
              <a:t>等のほかに</a:t>
            </a:r>
          </a:p>
          <a:p>
            <a:pPr defTabSz="943204">
              <a:defRPr/>
            </a:pPr>
            <a:r>
              <a:rPr kumimoji="1" lang="ja-JP" altLang="en-US" dirty="0" smtClean="0">
                <a:latin typeface="Meiryo UI" panose="020B0604030504040204" pitchFamily="50" charset="-128"/>
                <a:ea typeface="Meiryo UI" panose="020B0604030504040204" pitchFamily="50" charset="-128"/>
              </a:rPr>
              <a:t>★内容紹介、著者紹介、書影、試し読み、書評、章節項単位の目次、まえがき、あとがき、であれば本文全文。特に書評は購入時の参考になる</a:t>
            </a:r>
          </a:p>
          <a:p>
            <a:pPr defTabSz="943204">
              <a:defRPr/>
            </a:pPr>
            <a:r>
              <a:rPr kumimoji="1" lang="ja-JP" altLang="en-US" dirty="0" smtClean="0">
                <a:latin typeface="Meiryo UI" panose="020B0604030504040204" pitchFamily="50" charset="-128"/>
                <a:ea typeface="Meiryo UI" panose="020B0604030504040204" pitchFamily="50" charset="-128"/>
              </a:rPr>
              <a:t>●県域の市区町村を含めて、県単位での商用電子図書館サービスの提供の推進</a:t>
            </a:r>
          </a:p>
          <a:p>
            <a:pPr defTabSz="943204">
              <a:defRPr/>
            </a:pPr>
            <a:r>
              <a:rPr kumimoji="1" lang="ja-JP" altLang="en-US" dirty="0" smtClean="0">
                <a:latin typeface="Meiryo UI" panose="020B0604030504040204" pitchFamily="50" charset="-128"/>
                <a:ea typeface="Meiryo UI" panose="020B0604030504040204" pitchFamily="50" charset="-128"/>
              </a:rPr>
              <a:t>■図書館界</a:t>
            </a:r>
          </a:p>
          <a:p>
            <a:pPr defTabSz="943204">
              <a:defRPr/>
            </a:pPr>
            <a:r>
              <a:rPr kumimoji="1" lang="ja-JP" altLang="en-US" dirty="0" smtClean="0">
                <a:latin typeface="Meiryo UI" panose="020B0604030504040204" pitchFamily="50" charset="-128"/>
                <a:ea typeface="Meiryo UI" panose="020B0604030504040204" pitchFamily="50" charset="-128"/>
              </a:rPr>
              <a:t>●出版物（冊子体、デジタル）のバックアップ（永久保存、ディザスタリカバリ）</a:t>
            </a:r>
          </a:p>
          <a:p>
            <a:pPr defTabSz="943204">
              <a:defRPr/>
            </a:pPr>
            <a:r>
              <a:rPr kumimoji="1" lang="ja-JP" altLang="en-US" dirty="0" smtClean="0">
                <a:latin typeface="Meiryo UI" panose="020B0604030504040204" pitchFamily="50" charset="-128"/>
                <a:ea typeface="Meiryo UI" panose="020B0604030504040204" pitchFamily="50" charset="-128"/>
              </a:rPr>
              <a:t>●出版社が電子書籍化しない書籍のデジタル化</a:t>
            </a:r>
          </a:p>
          <a:p>
            <a:pPr defTabSz="943204">
              <a:defRPr/>
            </a:pPr>
            <a:r>
              <a:rPr kumimoji="1" lang="ja-JP" altLang="en-US" dirty="0" smtClean="0">
                <a:latin typeface="Meiryo UI" panose="020B0604030504040204" pitchFamily="50" charset="-128"/>
                <a:ea typeface="Meiryo UI" panose="020B0604030504040204" pitchFamily="50" charset="-128"/>
              </a:rPr>
              <a:t>●書籍・電子書籍販売サイト、全国の図書館の所蔵資料の統合検索サービスの提供（著作物の見える化）</a:t>
            </a:r>
          </a:p>
          <a:p>
            <a:pPr defTabSz="943204">
              <a:defRPr/>
            </a:pPr>
            <a:r>
              <a:rPr kumimoji="1" lang="ja-JP" altLang="en-US" dirty="0" smtClean="0">
                <a:latin typeface="Meiryo UI" panose="020B0604030504040204" pitchFamily="50" charset="-128"/>
                <a:ea typeface="Meiryo UI" panose="020B0604030504040204" pitchFamily="50" charset="-128"/>
              </a:rPr>
              <a:t>★他の文化資産の合わせて</a:t>
            </a:r>
          </a:p>
          <a:p>
            <a:pPr defTabSz="943204">
              <a:defRPr/>
            </a:pPr>
            <a:r>
              <a:rPr kumimoji="1" lang="ja-JP" altLang="en-US" dirty="0" smtClean="0">
                <a:latin typeface="Meiryo UI" panose="020B0604030504040204" pitchFamily="50" charset="-128"/>
                <a:ea typeface="Meiryo UI" panose="020B0604030504040204" pitchFamily="50" charset="-128"/>
              </a:rPr>
              <a:t>●出版物に関する情報の充実</a:t>
            </a:r>
          </a:p>
          <a:p>
            <a:pPr defTabSz="943204">
              <a:defRPr/>
            </a:pPr>
            <a:r>
              <a:rPr kumimoji="1" lang="ja-JP" altLang="en-US" dirty="0" smtClean="0">
                <a:latin typeface="Meiryo UI" panose="020B0604030504040204" pitchFamily="50" charset="-128"/>
                <a:ea typeface="Meiryo UI" panose="020B0604030504040204" pitchFamily="50" charset="-128"/>
              </a:rPr>
              <a:t>★図書館蔵書に限らない典拠情報の充実</a:t>
            </a:r>
          </a:p>
          <a:p>
            <a:pPr defTabSz="943204">
              <a:defRPr/>
            </a:pPr>
            <a:r>
              <a:rPr kumimoji="1" lang="ja-JP" altLang="en-US" dirty="0" smtClean="0">
                <a:latin typeface="Meiryo UI" panose="020B0604030504040204" pitchFamily="50" charset="-128"/>
                <a:ea typeface="Meiryo UI" panose="020B0604030504040204" pitchFamily="50" charset="-128"/>
              </a:rPr>
              <a:t>★出典を明らかにしたレファレンス情報の充実</a:t>
            </a:r>
          </a:p>
          <a:p>
            <a:pPr defTabSz="943204">
              <a:defRPr/>
            </a:pPr>
            <a:r>
              <a:rPr kumimoji="1" lang="ja-JP" altLang="en-US" dirty="0" smtClean="0">
                <a:latin typeface="Meiryo UI" panose="020B0604030504040204" pitchFamily="50" charset="-128"/>
                <a:ea typeface="Meiryo UI" panose="020B0604030504040204" pitchFamily="50" charset="-128"/>
              </a:rPr>
              <a:t>■連携</a:t>
            </a:r>
          </a:p>
          <a:p>
            <a:pPr defTabSz="943204">
              <a:defRPr/>
            </a:pPr>
            <a:r>
              <a:rPr kumimoji="1" lang="ja-JP" altLang="en-US" dirty="0" smtClean="0">
                <a:latin typeface="Meiryo UI" panose="020B0604030504040204" pitchFamily="50" charset="-128"/>
                <a:ea typeface="Meiryo UI" panose="020B0604030504040204" pitchFamily="50" charset="-128"/>
              </a:rPr>
              <a:t>●電子書籍ビジネスプラットフォーム整備の協力</a:t>
            </a:r>
          </a:p>
          <a:p>
            <a:pPr defTabSz="943204">
              <a:defRPr/>
            </a:pPr>
            <a:r>
              <a:rPr kumimoji="1" lang="ja-JP" altLang="en-US" dirty="0" smtClean="0">
                <a:latin typeface="Meiryo UI" panose="020B0604030504040204" pitchFamily="50" charset="-128"/>
                <a:ea typeface="Meiryo UI" panose="020B0604030504040204" pitchFamily="50" charset="-128"/>
              </a:rPr>
              <a:t>★出版物（冊子体、デジタル）のメタデータデータベースの共同構築</a:t>
            </a:r>
          </a:p>
          <a:p>
            <a:pPr defTabSz="943204">
              <a:defRPr/>
            </a:pPr>
            <a:r>
              <a:rPr kumimoji="1" lang="ja-JP" altLang="en-US" dirty="0" smtClean="0">
                <a:latin typeface="Meiryo UI" panose="020B0604030504040204" pitchFamily="50" charset="-128"/>
                <a:ea typeface="Meiryo UI" panose="020B0604030504040204" pitchFamily="50" charset="-128"/>
              </a:rPr>
              <a:t>★出版権を含む権利データベースの共同構築（著作単位、著者単位）</a:t>
            </a:r>
          </a:p>
          <a:p>
            <a:pPr defTabSz="943204">
              <a:defRPr/>
            </a:pPr>
            <a:r>
              <a:rPr kumimoji="1" lang="ja-JP" altLang="en-US" dirty="0" smtClean="0">
                <a:latin typeface="Meiryo UI" panose="020B0604030504040204" pitchFamily="50" charset="-128"/>
                <a:ea typeface="Meiryo UI" panose="020B0604030504040204" pitchFamily="50" charset="-128"/>
              </a:rPr>
              <a:t>●電子書籍化に際し、</a:t>
            </a:r>
            <a:r>
              <a:rPr kumimoji="1" lang="en-US" altLang="ja-JP" dirty="0" smtClean="0">
                <a:latin typeface="Meiryo UI" panose="020B0604030504040204" pitchFamily="50" charset="-128"/>
                <a:ea typeface="Meiryo UI" panose="020B0604030504040204" pitchFamily="50" charset="-128"/>
              </a:rPr>
              <a:t>NDL</a:t>
            </a:r>
            <a:r>
              <a:rPr kumimoji="1" lang="ja-JP" altLang="en-US" dirty="0" smtClean="0">
                <a:latin typeface="Meiryo UI" panose="020B0604030504040204" pitchFamily="50" charset="-128"/>
                <a:ea typeface="Meiryo UI" panose="020B0604030504040204" pitchFamily="50" charset="-128"/>
              </a:rPr>
              <a:t>がデジタル化したデータの利活用（二次利用提供）</a:t>
            </a:r>
          </a:p>
          <a:p>
            <a:pPr defTabSz="943204">
              <a:defRPr/>
            </a:pPr>
            <a:r>
              <a:rPr kumimoji="1" lang="ja-JP" altLang="en-US" dirty="0" smtClean="0">
                <a:latin typeface="Meiryo UI" panose="020B0604030504040204" pitchFamily="50" charset="-128"/>
                <a:ea typeface="Meiryo UI" panose="020B0604030504040204" pitchFamily="50" charset="-128"/>
              </a:rPr>
              <a:t>●電子書籍の仕様（フォーマット、メタデータ記述要素・記述規則等）の共通化</a:t>
            </a:r>
          </a:p>
          <a:p>
            <a:pPr defTabSz="943204">
              <a:defRPr/>
            </a:pPr>
            <a:r>
              <a:rPr kumimoji="1" lang="ja-JP" altLang="en-US" dirty="0" smtClean="0">
                <a:latin typeface="Meiryo UI" panose="020B0604030504040204" pitchFamily="50" charset="-128"/>
                <a:ea typeface="Meiryo UI" panose="020B0604030504040204" pitchFamily="50" charset="-128"/>
              </a:rPr>
              <a:t>●公共図書館での電子書籍利用環境の共通化（商用電子書籍ビューア上での図書館デジタル化資料の閲覧）</a:t>
            </a:r>
          </a:p>
        </p:txBody>
      </p:sp>
      <p:sp>
        <p:nvSpPr>
          <p:cNvPr id="4" name="スライド番号プレースホルダー 3"/>
          <p:cNvSpPr>
            <a:spLocks noGrp="1"/>
          </p:cNvSpPr>
          <p:nvPr>
            <p:ph type="sldNum" sz="quarter" idx="10"/>
          </p:nvPr>
        </p:nvSpPr>
        <p:spPr/>
        <p:txBody>
          <a:bodyPr/>
          <a:lstStyle/>
          <a:p>
            <a:fld id="{E8C625AA-FB67-408E-B08D-52E2020531D8}" type="slidenum">
              <a:rPr kumimoji="1" lang="ja-JP" altLang="en-US" smtClean="0"/>
              <a:t>46</a:t>
            </a:fld>
            <a:endParaRPr kumimoji="1" lang="ja-JP" altLang="en-US"/>
          </a:p>
        </p:txBody>
      </p:sp>
    </p:spTree>
    <p:extLst>
      <p:ext uri="{BB962C8B-B14F-4D97-AF65-F5344CB8AC3E}">
        <p14:creationId xmlns:p14="http://schemas.microsoft.com/office/powerpoint/2010/main" val="38992241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■電子図書館の目的</a:t>
            </a:r>
          </a:p>
          <a:p>
            <a:r>
              <a:rPr lang="ja-JP" altLang="en-US" dirty="0" smtClean="0"/>
              <a:t>●⇒「知の共有化」により、新たな知識の創造（再生産）と還流を推進する</a:t>
            </a:r>
          </a:p>
          <a:p>
            <a:r>
              <a:rPr lang="ja-JP" altLang="en-US" dirty="0" smtClean="0"/>
              <a:t>●⇒社会・経済的な価値の創出</a:t>
            </a:r>
          </a:p>
          <a:p>
            <a:r>
              <a:rPr lang="ja-JP" altLang="en-US" dirty="0" smtClean="0"/>
              <a:t>★いつでも、どこでも、だれでも、文化的情報資源を利活用して、新たな知識が生み出されるように</a:t>
            </a:r>
          </a:p>
          <a:p>
            <a:r>
              <a:rPr lang="ja-JP" altLang="en-US" dirty="0" smtClean="0"/>
              <a:t>●あらゆる情報を、知的文化資源として収集し、長期保存し、将来にわたって利用を保証する</a:t>
            </a:r>
          </a:p>
          <a:p>
            <a:r>
              <a:rPr lang="ja-JP" altLang="en-US" dirty="0" smtClean="0"/>
              <a:t>■貴重な文献資料は今、必要とする人に届いているか？</a:t>
            </a:r>
          </a:p>
          <a:p>
            <a:r>
              <a:rPr lang="ja-JP" altLang="en-US" dirty="0" smtClean="0"/>
              <a:t>●有用な文献等の情報が、インターネット上の大量の情報の海に埋もれていないか？</a:t>
            </a:r>
          </a:p>
          <a:p>
            <a:r>
              <a:rPr lang="ja-JP" altLang="en-US" dirty="0" smtClean="0"/>
              <a:t>★出版界と図書館界の書誌の統合、記述規則の共通化</a:t>
            </a:r>
          </a:p>
          <a:p>
            <a:r>
              <a:rPr lang="ja-JP" altLang="en-US" dirty="0" smtClean="0"/>
              <a:t>★利用者に対して、情報の内容、所在を可視化</a:t>
            </a:r>
          </a:p>
          <a:p>
            <a:r>
              <a:rPr lang="ja-JP" altLang="en-US" dirty="0" smtClean="0"/>
              <a:t>●情報を探し出すために、多くの工数をかけているのではないか？</a:t>
            </a:r>
          </a:p>
          <a:p>
            <a:r>
              <a:rPr lang="ja-JP" altLang="en-US" dirty="0" smtClean="0"/>
              <a:t>★内容情報の活用、全文プルテキストの活用</a:t>
            </a:r>
          </a:p>
          <a:p>
            <a:r>
              <a:rPr lang="ja-JP" altLang="en-US" dirty="0" smtClean="0"/>
              <a:t>★利用者が必要とする情報を、効率的に選択できるように、★参考情報を関連付け</a:t>
            </a:r>
          </a:p>
          <a:p>
            <a:endParaRPr lang="ja-JP" altLang="en-US" dirty="0" smtClean="0"/>
          </a:p>
          <a:p>
            <a:r>
              <a:rPr lang="ja-JP" altLang="en-US" dirty="0" smtClean="0"/>
              <a:t>●市区町村の図書館利用者、インターネット利用者が出版物による情報の弱者になっていないか？</a:t>
            </a:r>
          </a:p>
          <a:p>
            <a:r>
              <a:rPr lang="ja-JP" altLang="en-US" dirty="0" smtClean="0"/>
              <a:t>★地域でのアクセスポイントで、利用者が利活用可能な情報の格差を是正。</a:t>
            </a:r>
          </a:p>
          <a:p>
            <a:r>
              <a:rPr lang="ja-JP" altLang="en-US" dirty="0" smtClean="0"/>
              <a:t>■将来の利用者に届けられるか？</a:t>
            </a:r>
          </a:p>
          <a:p>
            <a:r>
              <a:rPr lang="ja-JP" altLang="en-US" dirty="0" smtClean="0"/>
              <a:t>●⇒将来の利用者のために消えてしまう前に、関係機関で分担して保存</a:t>
            </a:r>
          </a:p>
          <a:p>
            <a:r>
              <a:rPr lang="ja-JP" altLang="en-US" dirty="0" smtClean="0"/>
              <a:t>■この課題を解決するために具体的なアクションを。</a:t>
            </a:r>
          </a:p>
          <a:p>
            <a:r>
              <a:rPr lang="ja-JP" altLang="en-US" dirty="0" smtClean="0"/>
              <a:t>●利用者が著作物に触れる機会を増やす</a:t>
            </a:r>
          </a:p>
          <a:p>
            <a:r>
              <a:rPr lang="ja-JP" altLang="en-US" dirty="0" smtClean="0"/>
              <a:t>●情報の利活用が促進されることにより、文化の発展に寄与する</a:t>
            </a:r>
          </a:p>
          <a:p>
            <a:r>
              <a:rPr lang="ja-JP" altLang="en-US" dirty="0" smtClean="0"/>
              <a:t>●文献に関してのナショナルアーカイブ構築を、図書館界と出版界が連携分担</a:t>
            </a:r>
          </a:p>
          <a:p>
            <a:r>
              <a:rPr lang="ja-JP" altLang="en-US" dirty="0" smtClean="0"/>
              <a:t>●あらゆる知的情報資源に関して、業種・業態を越えて連携</a:t>
            </a:r>
          </a:p>
          <a:p>
            <a:endParaRPr lang="ja-JP" altLang="en-US" dirty="0" smtClean="0"/>
          </a:p>
          <a:p>
            <a:endParaRPr lang="ja-JP" altLang="en-US" dirty="0" smtClean="0"/>
          </a:p>
          <a:p>
            <a:endParaRPr lang="ja-JP" altLang="en-US" dirty="0" smtClean="0"/>
          </a:p>
          <a:p>
            <a:endParaRPr lang="ja-JP" altLang="en-US" dirty="0" smtClean="0"/>
          </a:p>
        </p:txBody>
      </p:sp>
      <p:sp>
        <p:nvSpPr>
          <p:cNvPr id="4" name="スライド番号プレースホルダー 3"/>
          <p:cNvSpPr>
            <a:spLocks noGrp="1"/>
          </p:cNvSpPr>
          <p:nvPr>
            <p:ph type="sldNum" sz="quarter" idx="10"/>
          </p:nvPr>
        </p:nvSpPr>
        <p:spPr/>
        <p:txBody>
          <a:bodyPr/>
          <a:lstStyle/>
          <a:p>
            <a:fld id="{E8C625AA-FB67-408E-B08D-52E2020531D8}" type="slidenum">
              <a:rPr kumimoji="1" lang="ja-JP" altLang="en-US" smtClean="0"/>
              <a:t>50</a:t>
            </a:fld>
            <a:endParaRPr kumimoji="1" lang="ja-JP" altLang="en-US"/>
          </a:p>
        </p:txBody>
      </p:sp>
    </p:spTree>
    <p:extLst>
      <p:ext uri="{BB962C8B-B14F-4D97-AF65-F5344CB8AC3E}">
        <p14:creationId xmlns:p14="http://schemas.microsoft.com/office/powerpoint/2010/main" val="16146737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■夢を実現させる強い意志</a:t>
            </a:r>
          </a:p>
          <a:p>
            <a:r>
              <a:rPr kumimoji="1" lang="ja-JP" altLang="en-US" dirty="0" smtClean="0"/>
              <a:t>・このような活動を推進させるためには、従前の事業にとらわれずに、将来への夢を持って、その夢を実現させる強い意志を持った若い人の力が必要です。そのような人材が当館の採用試験に応募していただけることを期待しています。</a:t>
            </a:r>
          </a:p>
          <a:p>
            <a:r>
              <a:rPr kumimoji="1" lang="ja-JP" altLang="en-US" dirty="0" smtClean="0"/>
              <a:t>■</a:t>
            </a:r>
            <a:r>
              <a:rPr kumimoji="1" lang="en-US" altLang="ja-JP" dirty="0" smtClean="0"/>
              <a:t>10</a:t>
            </a:r>
            <a:r>
              <a:rPr kumimoji="1" lang="ja-JP" altLang="en-US" dirty="0" smtClean="0"/>
              <a:t>年後、</a:t>
            </a:r>
            <a:r>
              <a:rPr kumimoji="1" lang="en-US" altLang="ja-JP" dirty="0" smtClean="0"/>
              <a:t>20</a:t>
            </a:r>
            <a:r>
              <a:rPr kumimoji="1" lang="ja-JP" altLang="en-US" dirty="0" smtClean="0"/>
              <a:t>年後の社会を見据えて</a:t>
            </a:r>
          </a:p>
          <a:p>
            <a:r>
              <a:rPr kumimoji="1" lang="ja-JP" altLang="en-US" dirty="0" smtClean="0"/>
              <a:t>・</a:t>
            </a:r>
            <a:r>
              <a:rPr kumimoji="1" lang="en-US" altLang="ja-JP" dirty="0" smtClean="0"/>
              <a:t>10</a:t>
            </a:r>
            <a:r>
              <a:rPr kumimoji="1" lang="ja-JP" altLang="en-US" dirty="0" smtClean="0"/>
              <a:t>年後、</a:t>
            </a:r>
            <a:r>
              <a:rPr kumimoji="1" lang="en-US" altLang="ja-JP" dirty="0" smtClean="0"/>
              <a:t>20</a:t>
            </a:r>
            <a:r>
              <a:rPr kumimoji="1" lang="ja-JP" altLang="en-US" dirty="0" smtClean="0"/>
              <a:t>年後をイメージして、それを実現するために自分は何をすればいいかを考え、それを実践してほしい。</a:t>
            </a:r>
          </a:p>
          <a:p>
            <a:r>
              <a:rPr kumimoji="1" lang="ja-JP" altLang="en-US" dirty="0" smtClean="0"/>
              <a:t>・個人として、組織として、世の中に貢献。組織としての責任と義務を果たして、存立し続けられるように。</a:t>
            </a:r>
          </a:p>
          <a:p>
            <a:r>
              <a:rPr kumimoji="1" lang="ja-JP" altLang="en-US" dirty="0" smtClean="0"/>
              <a:t>・理想と現実のギャップがあった場合は、理想を追求してほしい</a:t>
            </a:r>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7BC909E1-6B06-4D4A-AF86-3635004A9761}" type="datetime1">
              <a:rPr kumimoji="1" lang="ja-JP" altLang="en-US" smtClean="0"/>
              <a:t>2016/5/12</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51</a:t>
            </a:fld>
            <a:endParaRPr kumimoji="1" lang="ja-JP" altLang="en-US"/>
          </a:p>
        </p:txBody>
      </p:sp>
    </p:spTree>
    <p:extLst>
      <p:ext uri="{BB962C8B-B14F-4D97-AF65-F5344CB8AC3E}">
        <p14:creationId xmlns:p14="http://schemas.microsoft.com/office/powerpoint/2010/main" val="18188755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■書誌情報とメタデータの違い</a:t>
            </a:r>
          </a:p>
          <a:p>
            <a:r>
              <a:rPr lang="ja-JP" altLang="en-US" dirty="0" smtClean="0"/>
              <a:t>●従来は、</a:t>
            </a:r>
          </a:p>
          <a:p>
            <a:r>
              <a:rPr lang="ja-JP" altLang="en-US" dirty="0" smtClean="0"/>
              <a:t>書誌は、冊子体資料等の書誌的事項</a:t>
            </a:r>
          </a:p>
          <a:p>
            <a:r>
              <a:rPr lang="ja-JP" altLang="en-US" dirty="0" smtClean="0"/>
              <a:t>メタデータは、デジタル情報の書誌的事項</a:t>
            </a:r>
          </a:p>
          <a:p>
            <a:r>
              <a:rPr lang="ja-JP" altLang="en-US" dirty="0" smtClean="0"/>
              <a:t>●最近は、合わせてメタデータと称する</a:t>
            </a:r>
          </a:p>
          <a:p>
            <a:r>
              <a:rPr lang="ja-JP" altLang="en-US" dirty="0" smtClean="0"/>
              <a:t>デジタル情報に付与されるメタデータとしては、</a:t>
            </a:r>
          </a:p>
          <a:p>
            <a:r>
              <a:rPr lang="ja-JP" altLang="en-US" dirty="0" smtClean="0"/>
              <a:t>管理メタデータ、記述メタデータ、保存メタデータ、権利メタデータ、技術メタデータ</a:t>
            </a:r>
          </a:p>
          <a:p>
            <a:r>
              <a:rPr lang="ja-JP" altLang="en-US" dirty="0" smtClean="0"/>
              <a:t>■出版情報と図書館書誌情報の違い</a:t>
            </a:r>
          </a:p>
          <a:p>
            <a:r>
              <a:rPr lang="ja-JP" altLang="en-US" dirty="0" smtClean="0"/>
              <a:t>●出版情報は、</a:t>
            </a:r>
          </a:p>
          <a:p>
            <a:r>
              <a:rPr lang="ja-JP" altLang="en-US" dirty="0" smtClean="0"/>
              <a:t>販売促進のために版元が作成した出版物に関する情報</a:t>
            </a:r>
          </a:p>
          <a:p>
            <a:r>
              <a:rPr lang="ja-JP" altLang="en-US" dirty="0" smtClean="0"/>
              <a:t>基本書誌に加えて、内容紹介、著者紹介、書影、（試し読み、書評リンク）がある</a:t>
            </a:r>
          </a:p>
          <a:p>
            <a:r>
              <a:rPr lang="ja-JP" altLang="en-US" dirty="0" smtClean="0"/>
              <a:t>データ形式は、</a:t>
            </a:r>
            <a:r>
              <a:rPr lang="en-US" altLang="ja-JP" dirty="0" smtClean="0"/>
              <a:t>ONYX</a:t>
            </a:r>
            <a:r>
              <a:rPr lang="ja-JP" altLang="en-US" dirty="0" smtClean="0"/>
              <a:t>仕様、ユニーク識別子は、</a:t>
            </a:r>
            <a:r>
              <a:rPr lang="en-US" altLang="ja-JP" dirty="0" smtClean="0"/>
              <a:t>ISBN</a:t>
            </a:r>
          </a:p>
          <a:p>
            <a:r>
              <a:rPr lang="en-US" altLang="ja-JP" dirty="0" smtClean="0"/>
              <a:t>●</a:t>
            </a:r>
            <a:r>
              <a:rPr lang="ja-JP" altLang="en-US" dirty="0" smtClean="0"/>
              <a:t>図書館書誌情報は、</a:t>
            </a:r>
          </a:p>
          <a:p>
            <a:r>
              <a:rPr lang="en-US" altLang="ja-JP" dirty="0" smtClean="0"/>
              <a:t>TRC</a:t>
            </a:r>
            <a:r>
              <a:rPr lang="ja-JP" altLang="en-US" dirty="0" err="1" smtClean="0"/>
              <a:t>、</a:t>
            </a:r>
            <a:r>
              <a:rPr lang="ja-JP" altLang="en-US" dirty="0" smtClean="0"/>
              <a:t>トーハン、日販等の</a:t>
            </a:r>
            <a:r>
              <a:rPr lang="en-US" altLang="ja-JP" dirty="0" smtClean="0"/>
              <a:t>MARC</a:t>
            </a:r>
            <a:r>
              <a:rPr lang="ja-JP" altLang="en-US" dirty="0" smtClean="0"/>
              <a:t>会社が作成し、それをベースに図書館で独自情報を付加したもの</a:t>
            </a:r>
          </a:p>
          <a:p>
            <a:r>
              <a:rPr lang="en-US" altLang="ja-JP" dirty="0" smtClean="0"/>
              <a:t>NDL</a:t>
            </a:r>
            <a:r>
              <a:rPr lang="ja-JP" altLang="en-US" dirty="0" smtClean="0"/>
              <a:t>は、出版情報をベースに、図書館目録規則に従って、書誌を加筆。著者名は典拠</a:t>
            </a:r>
            <a:r>
              <a:rPr lang="en-US" altLang="ja-JP" dirty="0" smtClean="0"/>
              <a:t>ID</a:t>
            </a:r>
            <a:r>
              <a:rPr lang="ja-JP" altLang="en-US" dirty="0" smtClean="0"/>
              <a:t>を付与</a:t>
            </a:r>
          </a:p>
          <a:p>
            <a:r>
              <a:rPr lang="ja-JP" altLang="en-US" dirty="0" smtClean="0"/>
              <a:t>日本全国書誌として提供</a:t>
            </a:r>
          </a:p>
          <a:p>
            <a:r>
              <a:rPr lang="ja-JP" altLang="en-US" dirty="0" smtClean="0"/>
              <a:t>データ仕様は、</a:t>
            </a:r>
            <a:r>
              <a:rPr lang="en-US" altLang="ja-JP" dirty="0" smtClean="0"/>
              <a:t>MARC</a:t>
            </a:r>
            <a:r>
              <a:rPr lang="ja-JP" altLang="en-US" dirty="0" smtClean="0"/>
              <a:t>形式、最近はダブリンコア（</a:t>
            </a:r>
            <a:r>
              <a:rPr lang="en-US" altLang="ja-JP" dirty="0" smtClean="0"/>
              <a:t>DC</a:t>
            </a:r>
            <a:r>
              <a:rPr lang="ja-JP" altLang="en-US" dirty="0" smtClean="0"/>
              <a:t>）準拠、ユニーク識別子は、</a:t>
            </a:r>
            <a:r>
              <a:rPr lang="en-US" altLang="ja-JP" dirty="0" smtClean="0"/>
              <a:t>NDL</a:t>
            </a:r>
            <a:r>
              <a:rPr lang="ja-JP" altLang="en-US" dirty="0" smtClean="0"/>
              <a:t>書誌</a:t>
            </a:r>
            <a:r>
              <a:rPr lang="en-US" altLang="ja-JP" dirty="0" smtClean="0"/>
              <a:t>ID</a:t>
            </a:r>
          </a:p>
          <a:p>
            <a:endParaRPr lang="en-US" altLang="ja-JP" dirty="0" smtClean="0"/>
          </a:p>
          <a:p>
            <a:endParaRPr lang="en-US" altLang="ja-JP" dirty="0" smtClean="0"/>
          </a:p>
        </p:txBody>
      </p:sp>
      <p:sp>
        <p:nvSpPr>
          <p:cNvPr id="4" name="スライド番号プレースホルダー 3"/>
          <p:cNvSpPr>
            <a:spLocks noGrp="1"/>
          </p:cNvSpPr>
          <p:nvPr>
            <p:ph type="sldNum" sz="quarter" idx="10"/>
          </p:nvPr>
        </p:nvSpPr>
        <p:spPr/>
        <p:txBody>
          <a:bodyPr/>
          <a:lstStyle/>
          <a:p>
            <a:fld id="{E8C625AA-FB67-408E-B08D-52E2020531D8}" type="slidenum">
              <a:rPr kumimoji="1" lang="ja-JP" altLang="en-US" smtClean="0"/>
              <a:t>52</a:t>
            </a:fld>
            <a:endParaRPr kumimoji="1" lang="ja-JP" altLang="en-US"/>
          </a:p>
        </p:txBody>
      </p:sp>
    </p:spTree>
    <p:extLst>
      <p:ext uri="{BB962C8B-B14F-4D97-AF65-F5344CB8AC3E}">
        <p14:creationId xmlns:p14="http://schemas.microsoft.com/office/powerpoint/2010/main" val="26815121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■目的</a:t>
            </a:r>
            <a:endParaRPr lang="en-US" altLang="ja-JP" dirty="0" smtClean="0"/>
          </a:p>
          <a:p>
            <a:r>
              <a:rPr lang="ja-JP" altLang="en-US" dirty="0" smtClean="0"/>
              <a:t>・</a:t>
            </a:r>
            <a:r>
              <a:rPr lang="en-US" altLang="ja-JP" dirty="0" smtClean="0"/>
              <a:t>NDL</a:t>
            </a:r>
            <a:r>
              <a:rPr lang="ja-JP" altLang="en-US" dirty="0" smtClean="0"/>
              <a:t>が、出版関係機関と協力し、我が国を代表する</a:t>
            </a:r>
            <a:r>
              <a:rPr lang="ja-JP" altLang="en-US" u="sng" dirty="0" smtClean="0">
                <a:solidFill>
                  <a:srgbClr val="C00000"/>
                </a:solidFill>
              </a:rPr>
              <a:t>標準的な書誌情報を作成・提供する公共的基盤を整備</a:t>
            </a:r>
            <a:r>
              <a:rPr lang="ja-JP" altLang="en-US" dirty="0" smtClean="0"/>
              <a:t>するものである。</a:t>
            </a:r>
            <a:endParaRPr lang="en-US" altLang="ja-JP" dirty="0" smtClean="0"/>
          </a:p>
          <a:p>
            <a:r>
              <a:rPr lang="ja-JP" altLang="en-US" dirty="0" smtClean="0"/>
              <a:t>・出版文化の基礎となる質の高い出版・書誌情報が、無償もしくは廉価にて、</a:t>
            </a:r>
            <a:r>
              <a:rPr lang="ja-JP" altLang="en-US" u="sng" dirty="0" smtClean="0">
                <a:solidFill>
                  <a:srgbClr val="C00000"/>
                </a:solidFill>
              </a:rPr>
              <a:t>迅速またタイムリーに読者、利用者に届けられることを目的</a:t>
            </a:r>
            <a:r>
              <a:rPr lang="ja-JP" altLang="en-US" dirty="0" smtClean="0"/>
              <a:t>とする。</a:t>
            </a:r>
            <a:r>
              <a:rPr lang="ja-JP" altLang="en-US" u="sng" dirty="0" smtClean="0"/>
              <a:t>（各機関が書誌作成をする際には提供できているように）</a:t>
            </a:r>
            <a:endParaRPr lang="en-US" altLang="ja-JP" u="sng" dirty="0" smtClean="0"/>
          </a:p>
          <a:p>
            <a:r>
              <a:rPr lang="ja-JP" altLang="en-US" dirty="0" smtClean="0"/>
              <a:t>・また、この事業により「文化財の蓄積及びその理由に資するため」</a:t>
            </a:r>
            <a:r>
              <a:rPr lang="en-US" altLang="ja-JP" dirty="0" smtClean="0"/>
              <a:t>(</a:t>
            </a:r>
            <a:r>
              <a:rPr lang="ja-JP" altLang="en-US" dirty="0" smtClean="0"/>
              <a:t>国立国会図書館法第</a:t>
            </a:r>
            <a:r>
              <a:rPr lang="en-US" altLang="ja-JP" dirty="0" smtClean="0"/>
              <a:t>25</a:t>
            </a:r>
            <a:r>
              <a:rPr lang="ja-JP" altLang="en-US" dirty="0" smtClean="0"/>
              <a:t>条</a:t>
            </a:r>
            <a:r>
              <a:rPr lang="en-US" altLang="ja-JP" dirty="0" smtClean="0"/>
              <a:t>)</a:t>
            </a:r>
            <a:r>
              <a:rPr lang="ja-JP" altLang="en-US" dirty="0" smtClean="0"/>
              <a:t>による国立国会図書館の納本事務が、より網羅的かつ円滑に行われることとする。</a:t>
            </a:r>
            <a:endParaRPr lang="en-US" altLang="ja-JP" dirty="0" smtClean="0"/>
          </a:p>
          <a:p>
            <a:pPr lvl="1"/>
            <a:endParaRPr kumimoji="1" lang="ja-JP" altLang="en-US" dirty="0" smtClean="0"/>
          </a:p>
          <a:p>
            <a:r>
              <a:rPr lang="ja-JP" altLang="en-US" dirty="0" smtClean="0"/>
              <a:t>■近刊情報</a:t>
            </a:r>
            <a:endParaRPr lang="en-US" altLang="ja-JP" dirty="0" smtClean="0"/>
          </a:p>
          <a:p>
            <a:r>
              <a:rPr lang="ja-JP" altLang="en-US" dirty="0" smtClean="0"/>
              <a:t>・</a:t>
            </a:r>
            <a:r>
              <a:rPr lang="en-US" altLang="ja-JP" dirty="0" smtClean="0"/>
              <a:t>ISBN</a:t>
            </a:r>
            <a:r>
              <a:rPr lang="ja-JP" altLang="en-US" dirty="0" smtClean="0"/>
              <a:t>と</a:t>
            </a:r>
            <a:r>
              <a:rPr lang="en-US" altLang="ja-JP" dirty="0" smtClean="0"/>
              <a:t>NDL</a:t>
            </a:r>
            <a:r>
              <a:rPr lang="ja-JP" altLang="en-US" dirty="0" smtClean="0"/>
              <a:t>書誌</a:t>
            </a:r>
            <a:r>
              <a:rPr lang="en-US" altLang="ja-JP" dirty="0" smtClean="0"/>
              <a:t>ID</a:t>
            </a:r>
            <a:r>
              <a:rPr lang="ja-JP" altLang="en-US" dirty="0" smtClean="0"/>
              <a:t>が関連付けられるよう</a:t>
            </a:r>
            <a:endParaRPr lang="en-US" altLang="ja-JP" dirty="0" smtClean="0"/>
          </a:p>
          <a:p>
            <a:r>
              <a:rPr lang="ja-JP" altLang="en-US" dirty="0" smtClean="0"/>
              <a:t>・出版社→</a:t>
            </a:r>
            <a:r>
              <a:rPr lang="en-US" altLang="ja-JP" dirty="0" smtClean="0"/>
              <a:t>JPO</a:t>
            </a:r>
            <a:r>
              <a:rPr lang="ja-JP" altLang="en-US" dirty="0" smtClean="0"/>
              <a:t>（</a:t>
            </a:r>
            <a:r>
              <a:rPr lang="en-US" altLang="ja-JP" dirty="0" smtClean="0"/>
              <a:t>ONYX</a:t>
            </a:r>
            <a:r>
              <a:rPr lang="ja-JP" altLang="en-US" dirty="0" smtClean="0"/>
              <a:t>）→</a:t>
            </a:r>
            <a:r>
              <a:rPr lang="en-US" altLang="ja-JP" dirty="0" smtClean="0"/>
              <a:t>NDL</a:t>
            </a:r>
            <a:r>
              <a:rPr lang="ja-JP" altLang="en-US" dirty="0" smtClean="0"/>
              <a:t>（</a:t>
            </a:r>
            <a:r>
              <a:rPr lang="en-US" altLang="ja-JP" dirty="0" smtClean="0"/>
              <a:t>JPNO, </a:t>
            </a:r>
            <a:r>
              <a:rPr lang="ja-JP" altLang="en-US" dirty="0" smtClean="0"/>
              <a:t>書誌</a:t>
            </a:r>
            <a:r>
              <a:rPr lang="en-US" altLang="ja-JP" dirty="0" smtClean="0"/>
              <a:t>ID</a:t>
            </a:r>
            <a:r>
              <a:rPr lang="ja-JP" altLang="en-US" dirty="0" smtClean="0"/>
              <a:t>付与、近刊情報として公開）→</a:t>
            </a:r>
            <a:r>
              <a:rPr lang="en-US" altLang="ja-JP" dirty="0" smtClean="0"/>
              <a:t>JPO</a:t>
            </a:r>
            <a:r>
              <a:rPr lang="ja-JP" altLang="en-US" dirty="0" smtClean="0"/>
              <a:t>（近刊情報）→取次</a:t>
            </a:r>
            <a:endParaRPr lang="en-US" altLang="ja-JP" dirty="0" smtClean="0"/>
          </a:p>
          <a:p>
            <a:r>
              <a:rPr lang="ja-JP" altLang="en-US" dirty="0" smtClean="0"/>
              <a:t>■新刊情報</a:t>
            </a:r>
            <a:endParaRPr lang="en-US" altLang="ja-JP" dirty="0" smtClean="0"/>
          </a:p>
          <a:p>
            <a:r>
              <a:rPr lang="ja-JP" altLang="en-US" dirty="0" smtClean="0"/>
              <a:t>・取次（</a:t>
            </a:r>
            <a:r>
              <a:rPr lang="en-US" altLang="ja-JP" dirty="0" smtClean="0"/>
              <a:t>JPO</a:t>
            </a:r>
            <a:r>
              <a:rPr lang="ja-JP" altLang="en-US" dirty="0" smtClean="0"/>
              <a:t>近刊情報と現物を突合、出版情報追記して、新刊情報に）→</a:t>
            </a:r>
            <a:r>
              <a:rPr lang="en-US" altLang="ja-JP" dirty="0" smtClean="0"/>
              <a:t>NDL</a:t>
            </a:r>
            <a:r>
              <a:rPr lang="ja-JP" altLang="en-US" dirty="0" smtClean="0"/>
              <a:t>（近刊情報を置換え、最低限の書誌事項を追記して新刊情報として公開）</a:t>
            </a:r>
            <a:endParaRPr lang="en-US" altLang="ja-JP" dirty="0" smtClean="0"/>
          </a:p>
          <a:p>
            <a:pPr lvl="1"/>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E8C625AA-FB67-408E-B08D-52E2020531D8}" type="slidenum">
              <a:rPr kumimoji="1" lang="ja-JP" altLang="en-US" smtClean="0"/>
              <a:t>53</a:t>
            </a:fld>
            <a:endParaRPr kumimoji="1" lang="ja-JP" altLang="en-US"/>
          </a:p>
        </p:txBody>
      </p:sp>
    </p:spTree>
    <p:extLst>
      <p:ext uri="{BB962C8B-B14F-4D97-AF65-F5344CB8AC3E}">
        <p14:creationId xmlns:p14="http://schemas.microsoft.com/office/powerpoint/2010/main" val="3695085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新システムにリニューアルする前。納本時に一緒に納入される納本データをベースに、提供。</a:t>
            </a:r>
            <a:endParaRPr kumimoji="1" lang="en-US" altLang="ja-JP" dirty="0" smtClean="0"/>
          </a:p>
          <a:p>
            <a:r>
              <a:rPr kumimoji="1" lang="ja-JP" altLang="en-US" dirty="0" smtClean="0"/>
              <a:t>次に、納本後２～３日後に、</a:t>
            </a:r>
            <a:r>
              <a:rPr kumimoji="1" lang="en-US" altLang="ja-JP" dirty="0" smtClean="0"/>
              <a:t>MARC</a:t>
            </a:r>
            <a:r>
              <a:rPr kumimoji="1" lang="ja-JP" altLang="en-US" dirty="0" smtClean="0"/>
              <a:t>データに、書誌</a:t>
            </a:r>
            <a:r>
              <a:rPr kumimoji="1" lang="en-US" altLang="ja-JP" dirty="0" smtClean="0"/>
              <a:t>ID</a:t>
            </a:r>
            <a:r>
              <a:rPr kumimoji="1" lang="ja-JP" altLang="en-US" dirty="0" err="1" smtClean="0"/>
              <a:t>、</a:t>
            </a:r>
            <a:r>
              <a:rPr kumimoji="1" lang="ja-JP" altLang="en-US" dirty="0" smtClean="0"/>
              <a:t>読み振り、</a:t>
            </a:r>
            <a:r>
              <a:rPr kumimoji="1" lang="en-US" altLang="ja-JP" dirty="0" smtClean="0"/>
              <a:t>NDC</a:t>
            </a:r>
            <a:r>
              <a:rPr kumimoji="1" lang="ja-JP" altLang="en-US" dirty="0" smtClean="0"/>
              <a:t>を付与して、書誌作成中（インプロセスデータ）として提供。</a:t>
            </a:r>
            <a:endParaRPr kumimoji="1" lang="en-US" altLang="ja-JP" dirty="0" smtClean="0"/>
          </a:p>
          <a:p>
            <a:r>
              <a:rPr kumimoji="1" lang="ja-JP" altLang="en-US" dirty="0" smtClean="0"/>
              <a:t>件名、請求記号等が付与されて校了後、</a:t>
            </a:r>
            <a:r>
              <a:rPr kumimoji="1" lang="en-US" altLang="ja-JP" dirty="0" smtClean="0"/>
              <a:t>RSS</a:t>
            </a:r>
            <a:r>
              <a:rPr kumimoji="1" lang="ja-JP" altLang="en-US" dirty="0" smtClean="0"/>
              <a:t>や</a:t>
            </a:r>
            <a:r>
              <a:rPr kumimoji="1" lang="en-US" altLang="ja-JP" dirty="0" smtClean="0"/>
              <a:t>OAI-PMH</a:t>
            </a:r>
            <a:r>
              <a:rPr kumimoji="1" lang="ja-JP" altLang="en-US" dirty="0" smtClean="0"/>
              <a:t>等で提供。</a:t>
            </a:r>
            <a:endParaRPr kumimoji="1" lang="ja-JP" altLang="en-US" dirty="0"/>
          </a:p>
        </p:txBody>
      </p:sp>
      <p:sp>
        <p:nvSpPr>
          <p:cNvPr id="4" name="スライド番号プレースホルダー 3"/>
          <p:cNvSpPr>
            <a:spLocks noGrp="1"/>
          </p:cNvSpPr>
          <p:nvPr>
            <p:ph type="sldNum" sz="quarter" idx="10"/>
          </p:nvPr>
        </p:nvSpPr>
        <p:spPr/>
        <p:txBody>
          <a:bodyPr/>
          <a:lstStyle/>
          <a:p>
            <a:fld id="{E8C625AA-FB67-408E-B08D-52E2020531D8}" type="slidenum">
              <a:rPr kumimoji="1" lang="ja-JP" altLang="en-US" smtClean="0"/>
              <a:t>54</a:t>
            </a:fld>
            <a:endParaRPr kumimoji="1" lang="ja-JP" altLang="en-US"/>
          </a:p>
        </p:txBody>
      </p:sp>
    </p:spTree>
    <p:extLst>
      <p:ext uri="{BB962C8B-B14F-4D97-AF65-F5344CB8AC3E}">
        <p14:creationId xmlns:p14="http://schemas.microsoft.com/office/powerpoint/2010/main" val="6003136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70000" lnSpcReduction="20000"/>
          </a:bodyPr>
          <a:lstStyle/>
          <a:p>
            <a:r>
              <a:rPr lang="ja-JP" altLang="en-US" sz="1300" dirty="0"/>
              <a:t>■「７ 出版・流通業界、関係機関等と連携の上、様々な資源、知識、技術を活用する。 」</a:t>
            </a:r>
            <a:endParaRPr lang="en-US" altLang="ja-JP" sz="1300" dirty="0"/>
          </a:p>
          <a:p>
            <a:r>
              <a:rPr lang="ja-JP" altLang="en-US" sz="1300" dirty="0"/>
              <a:t>関係機関等との連携・調整を図ることにより、国立国会図書館におけるデータ作 成及び提供を更に書誌迅速化、効率化する。特に、国立情報学研究所（</a:t>
            </a:r>
            <a:r>
              <a:rPr lang="en-US" altLang="ja-JP" sz="1300" dirty="0"/>
              <a:t>NII</a:t>
            </a:r>
            <a:r>
              <a:rPr lang="ja-JP" altLang="en-US" sz="1300" dirty="0"/>
              <a:t>）とは技術面も 含めた協力を推進する。 </a:t>
            </a:r>
          </a:p>
          <a:p>
            <a:r>
              <a:rPr lang="ja-JP" altLang="en-US" dirty="0" smtClean="0"/>
              <a:t>とされている。</a:t>
            </a:r>
            <a:endParaRPr lang="en-US" altLang="ja-JP" dirty="0" smtClean="0"/>
          </a:p>
          <a:p>
            <a:pPr algn="l"/>
            <a:r>
              <a:rPr kumimoji="1" lang="ja-JP" altLang="en-US" dirty="0" smtClean="0">
                <a:latin typeface="Meiryo UI" panose="020B0604030504040204" pitchFamily="50" charset="-128"/>
                <a:ea typeface="Meiryo UI" panose="020B0604030504040204" pitchFamily="50" charset="-128"/>
              </a:rPr>
              <a:t>・出版情報の活用は？（販売促進のために充実した出版情報を作成しているが、その書誌情報の活用は？）</a:t>
            </a:r>
            <a:endParaRPr kumimoji="1" lang="en-US" altLang="ja-JP" dirty="0" smtClean="0">
              <a:latin typeface="Meiryo UI" panose="020B0604030504040204" pitchFamily="50" charset="-128"/>
              <a:ea typeface="Meiryo UI" panose="020B0604030504040204" pitchFamily="50" charset="-128"/>
            </a:endParaRPr>
          </a:p>
          <a:p>
            <a:pPr algn="l"/>
            <a:r>
              <a:rPr lang="ja-JP" altLang="en-US" dirty="0" smtClean="0">
                <a:latin typeface="Meiryo UI" panose="020B0604030504040204" pitchFamily="50" charset="-128"/>
                <a:ea typeface="Meiryo UI" panose="020B0604030504040204" pitchFamily="50" charset="-128"/>
              </a:rPr>
              <a:t>・</a:t>
            </a:r>
            <a:r>
              <a:rPr lang="ja-JP" altLang="en-US" dirty="0" err="1" smtClean="0">
                <a:latin typeface="Meiryo UI" panose="020B0604030504040204" pitchFamily="50" charset="-128"/>
                <a:ea typeface="Meiryo UI" panose="020B0604030504040204" pitchFamily="50" charset="-128"/>
              </a:rPr>
              <a:t>ゆにか</a:t>
            </a:r>
            <a:r>
              <a:rPr lang="ja-JP" altLang="en-US" dirty="0" smtClean="0">
                <a:latin typeface="Meiryo UI" panose="020B0604030504040204" pitchFamily="50" charset="-128"/>
                <a:ea typeface="Meiryo UI" panose="020B0604030504040204" pitchFamily="50" charset="-128"/>
              </a:rPr>
              <a:t>ねっとの活用は？（公共図書館しか持たない資料の書誌は？）</a:t>
            </a:r>
            <a:endParaRPr lang="en-US" altLang="ja-JP" dirty="0" smtClean="0">
              <a:latin typeface="Meiryo UI" panose="020B0604030504040204" pitchFamily="50" charset="-128"/>
              <a:ea typeface="Meiryo UI" panose="020B0604030504040204" pitchFamily="50" charset="-128"/>
            </a:endParaRPr>
          </a:p>
          <a:p>
            <a:pPr algn="l"/>
            <a:r>
              <a:rPr lang="ja-JP" altLang="en-US" dirty="0" smtClean="0">
                <a:latin typeface="Meiryo UI" panose="020B0604030504040204" pitchFamily="50" charset="-128"/>
                <a:ea typeface="Meiryo UI" panose="020B0604030504040204" pitchFamily="50" charset="-128"/>
              </a:rPr>
              <a:t>・</a:t>
            </a:r>
            <a:r>
              <a:rPr lang="ja-JP" altLang="en-US" dirty="0" err="1" smtClean="0">
                <a:latin typeface="Meiryo UI" panose="020B0604030504040204" pitchFamily="50" charset="-128"/>
                <a:ea typeface="Meiryo UI" panose="020B0604030504040204" pitchFamily="50" charset="-128"/>
              </a:rPr>
              <a:t>ひなぎくのような</a:t>
            </a:r>
            <a:r>
              <a:rPr lang="ja-JP" altLang="en-US" dirty="0" smtClean="0">
                <a:latin typeface="Meiryo UI" panose="020B0604030504040204" pitchFamily="50" charset="-128"/>
                <a:ea typeface="Meiryo UI" panose="020B0604030504040204" pitchFamily="50" charset="-128"/>
              </a:rPr>
              <a:t>図書館外の多種多様な情報との関連付けのための方策は？（様々なデジタルコンテンツの書誌情報は？）</a:t>
            </a:r>
            <a:endParaRPr kumimoji="1" lang="ja-JP" altLang="en-US" dirty="0" smtClean="0">
              <a:latin typeface="Meiryo UI" panose="020B0604030504040204" pitchFamily="50" charset="-128"/>
              <a:ea typeface="Meiryo UI" panose="020B0604030504040204" pitchFamily="50" charset="-128"/>
            </a:endParaRPr>
          </a:p>
          <a:p>
            <a:endParaRPr lang="en-US" altLang="ja-JP" dirty="0" smtClean="0"/>
          </a:p>
          <a:p>
            <a:r>
              <a:rPr lang="ja-JP" altLang="en-US" dirty="0" smtClean="0"/>
              <a:t>～～～～～</a:t>
            </a:r>
            <a:endParaRPr lang="en-US" altLang="ja-JP" dirty="0" smtClean="0"/>
          </a:p>
          <a:p>
            <a:r>
              <a:rPr lang="ja-JP" altLang="en-US" dirty="0" smtClean="0"/>
              <a:t>・「国立国会図書館の書誌データ作成・提供の新展開（</a:t>
            </a:r>
            <a:r>
              <a:rPr lang="en-US" altLang="ja-JP" dirty="0" smtClean="0"/>
              <a:t>2013</a:t>
            </a:r>
            <a:r>
              <a:rPr lang="ja-JP" altLang="en-US" dirty="0" smtClean="0"/>
              <a:t>）」は、今後概ね</a:t>
            </a:r>
            <a:r>
              <a:rPr lang="en-US" altLang="ja-JP" dirty="0" smtClean="0"/>
              <a:t>5</a:t>
            </a:r>
            <a:r>
              <a:rPr lang="ja-JP" altLang="en-US" dirty="0" smtClean="0"/>
              <a:t>年を見据え、どのように書誌データを作成し、提供していけばよいかの方向性を示すものとして策定しました。八つの項目から成るのですが、特に重要なのは、「２　資料と電子情報の書誌データを一元的に扱える書誌フレームワークを構築する」と「３　資料と電子情報のそれぞれの特性に適した書誌データ作成基準を定める」です。ここに掲載した図は、それらの関係をまとめたものです。</a:t>
            </a:r>
            <a:endParaRPr lang="en-US" altLang="ja-JP" dirty="0" smtClean="0"/>
          </a:p>
          <a:p>
            <a:endParaRPr lang="en-US" altLang="ja-JP" dirty="0" smtClean="0"/>
          </a:p>
          <a:p>
            <a:r>
              <a:rPr lang="ja-JP" altLang="en-US" dirty="0" smtClean="0"/>
              <a:t>・書誌データの作成・提供において資料と電子情報の書誌データを一体として扱うためには、それに適した書誌データの「容れもの」が必要です。この書誌データの記録・流通・交換のための「容れもの」を、「新展開</a:t>
            </a:r>
            <a:r>
              <a:rPr lang="en-US" altLang="ja-JP" dirty="0" smtClean="0"/>
              <a:t>2013</a:t>
            </a:r>
            <a:r>
              <a:rPr lang="ja-JP" altLang="en-US" dirty="0" smtClean="0"/>
              <a:t>」では「書誌フレームワーク」と呼んでいます。</a:t>
            </a:r>
            <a:endParaRPr lang="en-US" altLang="ja-JP" dirty="0" smtClean="0"/>
          </a:p>
          <a:p>
            <a:r>
              <a:rPr lang="ja-JP" altLang="en-US" dirty="0" smtClean="0"/>
              <a:t>・それとともに、新しい「容れもの」に適した書誌データの「作り方・容れ方」、すなわち新しい書誌データ作成基準を定める必要があります。これを裏返すと、資料と電子情報の書誌データを一元的に扱えるように新しい書誌データ作成基準を定めるので、その基準で作成される書誌データに適した新しい「容れもの」を構築する、となります。</a:t>
            </a:r>
            <a:endParaRPr lang="en-US" altLang="ja-JP" dirty="0" smtClean="0"/>
          </a:p>
          <a:p>
            <a:r>
              <a:rPr lang="ja-JP" altLang="en-US" dirty="0" smtClean="0"/>
              <a:t>・ウェブ環境に適した書誌データ作成・提供を展開していくためには、書誌データの「作り方・容れ方」と「容れもの」の両方を合わせて考えていく必要があります。いずれについても、世界的な動向に注目しており、「作り方・容れ方」については、米国、英国、カナダ、オーストラリアの</a:t>
            </a:r>
            <a:r>
              <a:rPr lang="en-US" altLang="ja-JP" dirty="0" smtClean="0"/>
              <a:t>4</a:t>
            </a:r>
            <a:r>
              <a:rPr lang="ja-JP" altLang="en-US" dirty="0" smtClean="0"/>
              <a:t>カ国が推し進めている</a:t>
            </a:r>
            <a:r>
              <a:rPr lang="en-US" altLang="ja-JP" dirty="0" smtClean="0"/>
              <a:t>“Resource Description and Access”</a:t>
            </a:r>
            <a:r>
              <a:rPr lang="ja-JP" altLang="en-US" dirty="0" smtClean="0"/>
              <a:t>（</a:t>
            </a:r>
            <a:r>
              <a:rPr lang="en-US" altLang="ja-JP" dirty="0" smtClean="0"/>
              <a:t>RDA</a:t>
            </a:r>
            <a:r>
              <a:rPr lang="ja-JP" altLang="en-US" dirty="0" smtClean="0"/>
              <a:t>）を、「容れもの」については</a:t>
            </a:r>
            <a:r>
              <a:rPr lang="en-US" altLang="ja-JP" dirty="0" smtClean="0"/>
              <a:t>LC</a:t>
            </a:r>
            <a:r>
              <a:rPr lang="ja-JP" altLang="en-US" dirty="0" smtClean="0"/>
              <a:t>の</a:t>
            </a:r>
            <a:r>
              <a:rPr lang="en-US" altLang="ja-JP" dirty="0" smtClean="0"/>
              <a:t>BIBFRAME</a:t>
            </a:r>
            <a:r>
              <a:rPr lang="ja-JP" altLang="en-US" dirty="0" smtClean="0"/>
              <a:t>をそれぞれ参照しつつ今後も検討を進める予定です。</a:t>
            </a:r>
            <a:endParaRPr lang="en-US" altLang="ja-JP" dirty="0" smtClean="0"/>
          </a:p>
          <a:p>
            <a:endParaRPr lang="en-US" altLang="ja-JP" dirty="0" smtClean="0"/>
          </a:p>
          <a:p>
            <a:r>
              <a:rPr lang="ja-JP" altLang="en-US" dirty="0" smtClean="0"/>
              <a:t>＜以下、補足＞</a:t>
            </a:r>
            <a:endParaRPr lang="en-US" altLang="ja-JP" dirty="0" smtClean="0"/>
          </a:p>
          <a:p>
            <a:r>
              <a:rPr lang="ja-JP" altLang="en-US" dirty="0" smtClean="0"/>
              <a:t>新展開の４項目目として、「信頼性及び効率性の高い検索に資するよう、典拠データ作成対象の拡大並びに主題情報及び各種コード類付与の拡充を行う」と規定しています。 </a:t>
            </a:r>
            <a:br>
              <a:rPr lang="ja-JP" altLang="en-US" dirty="0" smtClean="0"/>
            </a:br>
            <a:r>
              <a:rPr lang="ja-JP" altLang="en-US" dirty="0" smtClean="0"/>
              <a:t>　利用者が効果的な検索を行えるようにするために、</a:t>
            </a:r>
            <a:br>
              <a:rPr lang="ja-JP" altLang="en-US" dirty="0" smtClean="0"/>
            </a:br>
            <a:r>
              <a:rPr lang="ja-JP" altLang="en-US" dirty="0" smtClean="0"/>
              <a:t>　</a:t>
            </a:r>
            <a:r>
              <a:rPr lang="en-US" altLang="ja-JP" dirty="0" smtClean="0"/>
              <a:t>(1) </a:t>
            </a:r>
            <a:r>
              <a:rPr lang="ja-JP" altLang="en-US" dirty="0" smtClean="0"/>
              <a:t>典拠データの作成対象を、日本語以外の外国刊行資料、博士論文、雑誌記事索引、電子情報等に拡大すること。</a:t>
            </a:r>
            <a:br>
              <a:rPr lang="ja-JP" altLang="en-US" dirty="0" smtClean="0"/>
            </a:br>
            <a:r>
              <a:rPr lang="ja-JP" altLang="en-US" dirty="0" smtClean="0"/>
              <a:t>　</a:t>
            </a:r>
            <a:r>
              <a:rPr lang="en-US" altLang="ja-JP" dirty="0" smtClean="0"/>
              <a:t>(2) </a:t>
            </a:r>
            <a:r>
              <a:rPr lang="ja-JP" altLang="en-US" dirty="0" smtClean="0"/>
              <a:t>典拠データの種類を統一タイトル、ジャンル形式等に拡充すること。 </a:t>
            </a:r>
            <a:br>
              <a:rPr lang="ja-JP" altLang="en-US" dirty="0" smtClean="0"/>
            </a:br>
            <a:r>
              <a:rPr lang="ja-JP" altLang="en-US" dirty="0" smtClean="0"/>
              <a:t>　</a:t>
            </a:r>
            <a:r>
              <a:rPr lang="en-US" altLang="ja-JP" dirty="0" smtClean="0"/>
              <a:t>(3) </a:t>
            </a:r>
            <a:r>
              <a:rPr lang="ja-JP" altLang="en-US" dirty="0" smtClean="0"/>
              <a:t>現状において「国立国会図書館件名標目表（</a:t>
            </a:r>
            <a:r>
              <a:rPr lang="en-US" altLang="ja-JP" dirty="0" smtClean="0"/>
              <a:t>NDLSH</a:t>
            </a:r>
            <a:r>
              <a:rPr lang="ja-JP" altLang="en-US" dirty="0" smtClean="0"/>
              <a:t>）」や「日本十進分類法（</a:t>
            </a:r>
            <a:r>
              <a:rPr lang="en-US" altLang="ja-JP" dirty="0" smtClean="0"/>
              <a:t>NDC</a:t>
            </a:r>
            <a:r>
              <a:rPr lang="ja-JP" altLang="en-US" dirty="0" smtClean="0"/>
              <a:t>）」による標目付与を行っていない資料群への付与を行うこと。また、コード類及び標準識別子等の運用を拡充すること。 </a:t>
            </a:r>
            <a:br>
              <a:rPr lang="ja-JP" altLang="en-US" dirty="0" smtClean="0"/>
            </a:br>
            <a:r>
              <a:rPr lang="ja-JP" altLang="en-US" dirty="0" smtClean="0"/>
              <a:t/>
            </a:r>
            <a:br>
              <a:rPr lang="ja-JP" altLang="en-US" dirty="0" smtClean="0"/>
            </a:br>
            <a:r>
              <a:rPr lang="ja-JP" altLang="en-US" dirty="0" smtClean="0"/>
              <a:t>　を検討することとしています。関係機関との協力も視野に入れ、実施に当たってはコストとのバランスを勘案します。 </a:t>
            </a:r>
            <a:endParaRPr lang="en-US" altLang="ja-JP" dirty="0" smtClean="0"/>
          </a:p>
        </p:txBody>
      </p:sp>
      <p:sp>
        <p:nvSpPr>
          <p:cNvPr id="6" name="スライド番号プレースホルダ 5"/>
          <p:cNvSpPr>
            <a:spLocks noGrp="1"/>
          </p:cNvSpPr>
          <p:nvPr>
            <p:ph type="sldNum" sz="quarter" idx="12"/>
          </p:nvPr>
        </p:nvSpPr>
        <p:spPr/>
        <p:txBody>
          <a:bodyPr/>
          <a:lstStyle/>
          <a:p>
            <a:pPr>
              <a:defRPr/>
            </a:pPr>
            <a:fld id="{5C2EFD27-D9D2-4092-BE98-71692C7A6F44}" type="slidenum">
              <a:rPr lang="ja-JP" altLang="en-US" smtClean="0">
                <a:solidFill>
                  <a:prstClr val="black"/>
                </a:solidFill>
              </a:rPr>
              <a:pPr>
                <a:defRPr/>
              </a:pPr>
              <a:t>55</a:t>
            </a:fld>
            <a:endParaRPr lang="ja-JP" altLang="en-US" dirty="0">
              <a:solidFill>
                <a:prstClr val="black"/>
              </a:solidFill>
            </a:endParaRPr>
          </a:p>
        </p:txBody>
      </p:sp>
    </p:spTree>
    <p:extLst>
      <p:ext uri="{BB962C8B-B14F-4D97-AF65-F5344CB8AC3E}">
        <p14:creationId xmlns:p14="http://schemas.microsoft.com/office/powerpoint/2010/main" val="35884375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2500" dirty="0"/>
              <a:t>■出版前情報の活用</a:t>
            </a:r>
            <a:r>
              <a:rPr lang="ja-JP" altLang="en-US" sz="2100" dirty="0">
                <a:solidFill>
                  <a:srgbClr val="C00000"/>
                </a:solidFill>
              </a:rPr>
              <a:t>近刊図書情報の提供開始、書誌情報の</a:t>
            </a:r>
            <a:r>
              <a:rPr lang="en-US" altLang="ja-JP" sz="2100" dirty="0">
                <a:solidFill>
                  <a:srgbClr val="C00000"/>
                </a:solidFill>
              </a:rPr>
              <a:t>RDF</a:t>
            </a:r>
            <a:r>
              <a:rPr lang="ja-JP" altLang="en-US" sz="2100" dirty="0">
                <a:solidFill>
                  <a:srgbClr val="C00000"/>
                </a:solidFill>
              </a:rPr>
              <a:t>出力機能</a:t>
            </a:r>
            <a:r>
              <a:rPr lang="ja-JP" altLang="en-US" sz="2100" dirty="0"/>
              <a:t>リリースのお知らせ（</a:t>
            </a:r>
            <a:r>
              <a:rPr lang="en-US" altLang="ja-JP" sz="2100" dirty="0"/>
              <a:t>2012</a:t>
            </a:r>
            <a:r>
              <a:rPr lang="ja-JP" altLang="en-US" sz="2100" dirty="0"/>
              <a:t>年</a:t>
            </a:r>
            <a:r>
              <a:rPr lang="en-US" altLang="ja-JP" sz="2100" dirty="0"/>
              <a:t>2</a:t>
            </a:r>
            <a:r>
              <a:rPr lang="ja-JP" altLang="en-US" sz="2100" dirty="0"/>
              <a:t>月</a:t>
            </a:r>
            <a:r>
              <a:rPr lang="en-US" altLang="ja-JP" sz="2100" dirty="0"/>
              <a:t>2</a:t>
            </a:r>
            <a:r>
              <a:rPr lang="ja-JP" altLang="en-US" sz="2100" dirty="0"/>
              <a:t>日）</a:t>
            </a:r>
            <a:endParaRPr lang="en-US" altLang="ja-JP" sz="2100" dirty="0"/>
          </a:p>
          <a:p>
            <a:r>
              <a:rPr lang="en-US" altLang="ja-JP" sz="2100" dirty="0">
                <a:hlinkClick r:id="rId3"/>
              </a:rPr>
              <a:t>http://iss.ndl.go.jp/information/2012/02/2_release/</a:t>
            </a:r>
            <a:r>
              <a:rPr lang="ja-JP" altLang="en-US" sz="2100" dirty="0"/>
              <a:t>新着書誌情報、作成完了書誌に加え、</a:t>
            </a:r>
            <a:r>
              <a:rPr lang="ja-JP" altLang="en-US" sz="2100" dirty="0">
                <a:solidFill>
                  <a:srgbClr val="C00000"/>
                </a:solidFill>
              </a:rPr>
              <a:t>近刊図書の書誌情報も</a:t>
            </a:r>
            <a:r>
              <a:rPr lang="en-US" altLang="ja-JP" sz="2100" dirty="0">
                <a:solidFill>
                  <a:srgbClr val="C00000"/>
                </a:solidFill>
              </a:rPr>
              <a:t>DC-NDL(RDF)</a:t>
            </a:r>
            <a:r>
              <a:rPr lang="ja-JP" altLang="en-US" sz="2100" dirty="0">
                <a:solidFill>
                  <a:srgbClr val="C00000"/>
                </a:solidFill>
              </a:rPr>
              <a:t>形式でダウンロード</a:t>
            </a:r>
            <a:r>
              <a:rPr lang="ja-JP" altLang="en-US" sz="2100" dirty="0"/>
              <a:t>可能</a:t>
            </a:r>
            <a:endParaRPr lang="en-US" altLang="ja-JP" sz="2100" dirty="0"/>
          </a:p>
          <a:p>
            <a:r>
              <a:rPr lang="ja-JP" altLang="en-US" sz="2500" dirty="0"/>
              <a:t>■納品データの活用</a:t>
            </a:r>
            <a:endParaRPr lang="en-US" altLang="ja-JP" sz="2500" dirty="0"/>
          </a:p>
          <a:p>
            <a:r>
              <a:rPr lang="en-US" altLang="ja-JP" sz="2100" dirty="0"/>
              <a:t>NDL-OPAC</a:t>
            </a:r>
            <a:r>
              <a:rPr lang="ja-JP" altLang="en-US" sz="2100" dirty="0"/>
              <a:t>で</a:t>
            </a:r>
            <a:r>
              <a:rPr lang="ja-JP" altLang="en-US" sz="2100" dirty="0">
                <a:solidFill>
                  <a:srgbClr val="C00000"/>
                </a:solidFill>
              </a:rPr>
              <a:t>新着書誌情報のリストを提供</a:t>
            </a:r>
            <a:r>
              <a:rPr lang="ja-JP" altLang="en-US" sz="2100" dirty="0"/>
              <a:t>します</a:t>
            </a:r>
            <a:endParaRPr lang="en-US" altLang="ja-JP" sz="2100" dirty="0"/>
          </a:p>
          <a:p>
            <a:r>
              <a:rPr lang="ja-JP" altLang="en-US" sz="2100" dirty="0"/>
              <a:t>（</a:t>
            </a:r>
            <a:r>
              <a:rPr lang="en-US" altLang="ja-JP" sz="2100" dirty="0"/>
              <a:t>NDL</a:t>
            </a:r>
            <a:r>
              <a:rPr lang="ja-JP" altLang="en-US" sz="2100" dirty="0"/>
              <a:t>書誌情報ニュースレター</a:t>
            </a:r>
            <a:r>
              <a:rPr lang="en-US" altLang="ja-JP" sz="2100" dirty="0"/>
              <a:t>2012</a:t>
            </a:r>
            <a:r>
              <a:rPr lang="ja-JP" altLang="en-US" sz="2100" dirty="0"/>
              <a:t>年</a:t>
            </a:r>
            <a:r>
              <a:rPr lang="en-US" altLang="ja-JP" sz="2100" dirty="0"/>
              <a:t>4</a:t>
            </a:r>
            <a:r>
              <a:rPr lang="ja-JP" altLang="en-US" sz="2100" dirty="0"/>
              <a:t>号</a:t>
            </a:r>
            <a:r>
              <a:rPr lang="en-US" altLang="ja-JP" sz="2100" dirty="0"/>
              <a:t>(</a:t>
            </a:r>
            <a:r>
              <a:rPr lang="ja-JP" altLang="en-US" sz="2100" dirty="0"/>
              <a:t>通号</a:t>
            </a:r>
            <a:r>
              <a:rPr lang="en-US" altLang="ja-JP" sz="2100" dirty="0"/>
              <a:t>23</a:t>
            </a:r>
            <a:r>
              <a:rPr lang="ja-JP" altLang="en-US" sz="2100" dirty="0"/>
              <a:t>号</a:t>
            </a:r>
            <a:r>
              <a:rPr lang="en-US" altLang="ja-JP" sz="2100" dirty="0"/>
              <a:t>)</a:t>
            </a:r>
            <a:r>
              <a:rPr lang="ja-JP" altLang="en-US" sz="2100" dirty="0"/>
              <a:t>）</a:t>
            </a:r>
            <a:endParaRPr lang="en-US" altLang="ja-JP" sz="2100" dirty="0"/>
          </a:p>
          <a:p>
            <a:r>
              <a:rPr lang="en-US" altLang="ja-JP" sz="2100" dirty="0">
                <a:hlinkClick r:id="rId4"/>
              </a:rPr>
              <a:t>http://www.ndl.go.jp/jp/data/bib_newsletter/2012_4/article_09.html</a:t>
            </a:r>
            <a:endParaRPr lang="en-US" altLang="ja-JP" sz="2100" dirty="0"/>
          </a:p>
          <a:p>
            <a:r>
              <a:rPr lang="ja-JP" altLang="en-US" sz="2500" dirty="0"/>
              <a:t>■全国書誌データ提供</a:t>
            </a:r>
            <a:endParaRPr lang="en-US" altLang="ja-JP" sz="2500" dirty="0"/>
          </a:p>
          <a:p>
            <a:r>
              <a:rPr lang="ja-JP" altLang="en-US" sz="2100" dirty="0"/>
              <a:t>デジタル情報も</a:t>
            </a:r>
            <a:endParaRPr lang="en-US" altLang="ja-JP" sz="2100" dirty="0"/>
          </a:p>
          <a:p>
            <a:r>
              <a:rPr lang="ja-JP" altLang="en-US" sz="2100" dirty="0">
                <a:solidFill>
                  <a:srgbClr val="C00000"/>
                </a:solidFill>
              </a:rPr>
              <a:t>インターネット情報から切り出したオンライン資料、制度収集した無償オンライン資料</a:t>
            </a:r>
            <a:r>
              <a:rPr lang="ja-JP" altLang="en-US" sz="2100" dirty="0"/>
              <a:t>のみ⇒利用者は？</a:t>
            </a:r>
            <a:endParaRPr lang="en-US" altLang="ja-JP" sz="2100" dirty="0"/>
          </a:p>
          <a:p>
            <a:r>
              <a:rPr lang="en-US" altLang="ja-JP" sz="2100" dirty="0">
                <a:hlinkClick r:id="rId5"/>
              </a:rPr>
              <a:t>http://www.ndl.go.jp/jp/data/data_service/jnb/index.html</a:t>
            </a:r>
            <a:endParaRPr lang="en-US" altLang="ja-JP" sz="2100" dirty="0"/>
          </a:p>
          <a:p>
            <a:endParaRPr lang="ja-JP" altLang="en-US" sz="2500" dirty="0"/>
          </a:p>
          <a:p>
            <a:endParaRPr kumimoji="1" lang="ja-JP" altLang="en-US" dirty="0"/>
          </a:p>
        </p:txBody>
      </p:sp>
      <p:sp>
        <p:nvSpPr>
          <p:cNvPr id="4" name="スライド番号プレースホルダー 3"/>
          <p:cNvSpPr>
            <a:spLocks noGrp="1"/>
          </p:cNvSpPr>
          <p:nvPr>
            <p:ph type="sldNum" sz="quarter" idx="10"/>
          </p:nvPr>
        </p:nvSpPr>
        <p:spPr/>
        <p:txBody>
          <a:bodyPr/>
          <a:lstStyle/>
          <a:p>
            <a:fld id="{E8C625AA-FB67-408E-B08D-52E2020531D8}" type="slidenum">
              <a:rPr kumimoji="1" lang="ja-JP" altLang="en-US" smtClean="0"/>
              <a:t>56</a:t>
            </a:fld>
            <a:endParaRPr kumimoji="1" lang="ja-JP" altLang="en-US"/>
          </a:p>
        </p:txBody>
      </p:sp>
    </p:spTree>
    <p:extLst>
      <p:ext uri="{BB962C8B-B14F-4D97-AF65-F5344CB8AC3E}">
        <p14:creationId xmlns:p14="http://schemas.microsoft.com/office/powerpoint/2010/main" val="2450803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000" dirty="0">
                <a:solidFill>
                  <a:srgbClr val="FF0000"/>
                </a:solidFill>
              </a:rPr>
              <a:t>連携先として、最重要な出版界との連携協力の案です。私案の提案段階であり、具体的な調整はまだ進んでいません。</a:t>
            </a:r>
            <a:endParaRPr lang="en-US" altLang="ja-JP" sz="1000" dirty="0">
              <a:solidFill>
                <a:srgbClr val="FF0000"/>
              </a:solidFill>
            </a:endParaRPr>
          </a:p>
          <a:p>
            <a:r>
              <a:rPr lang="ja-JP" altLang="en-US" sz="1000" dirty="0"/>
              <a:t>■電子書籍は，印刷出版物の延長にあるものであり、文化的資産の１つの形態である． </a:t>
            </a:r>
            <a:endParaRPr lang="en-US" altLang="ja-JP" sz="1000" dirty="0"/>
          </a:p>
          <a:p>
            <a:r>
              <a:rPr lang="ja-JP" altLang="en-US" sz="1000" dirty="0"/>
              <a:t>現在，電子書籍出版は，ビジネスとして立ち上がろうとしている．</a:t>
            </a:r>
            <a:r>
              <a:rPr lang="en-US" altLang="ja-JP" sz="1000" dirty="0"/>
              <a:t>NDL</a:t>
            </a:r>
            <a:r>
              <a:rPr lang="ja-JP" altLang="en-US" sz="1000" dirty="0"/>
              <a:t>は，電子書籍によって読者人口が増えて，</a:t>
            </a:r>
            <a:r>
              <a:rPr lang="ja-JP" altLang="en-US" sz="1000" b="1" dirty="0">
                <a:solidFill>
                  <a:srgbClr val="FF0000"/>
                </a:solidFill>
              </a:rPr>
              <a:t>出版全体の市場が拡大し，出版ビジネスが加速されるように支援する</a:t>
            </a:r>
            <a:r>
              <a:rPr lang="ja-JP" altLang="en-US" sz="1000" dirty="0"/>
              <a:t>とともに，電子書籍を</a:t>
            </a:r>
            <a:r>
              <a:rPr lang="ja-JP" altLang="en-US" sz="1000" dirty="0" err="1"/>
              <a:t>の</a:t>
            </a:r>
            <a:r>
              <a:rPr lang="ja-JP" altLang="en-US" sz="1000" dirty="0"/>
              <a:t>将来に亘るって利用を保証することが役割と考える．そのためにも，民間の市場経済活動を阻害することなく，</a:t>
            </a:r>
            <a:r>
              <a:rPr lang="ja-JP" altLang="en-US" sz="1000" b="1" dirty="0">
                <a:solidFill>
                  <a:srgbClr val="FF0000"/>
                </a:solidFill>
              </a:rPr>
              <a:t>市場拡大のために，出版界と下記のような様々な連携協力を検討している</a:t>
            </a:r>
            <a:r>
              <a:rPr lang="ja-JP" altLang="en-US" sz="1000" dirty="0"/>
              <a:t>が今後の課題である． </a:t>
            </a:r>
          </a:p>
          <a:p>
            <a:r>
              <a:rPr lang="ja-JP" altLang="en-US" sz="1000" dirty="0"/>
              <a:t>■</a:t>
            </a:r>
            <a:r>
              <a:rPr lang="ja-JP" altLang="en-US" sz="1000" dirty="0">
                <a:solidFill>
                  <a:srgbClr val="FF0000"/>
                </a:solidFill>
              </a:rPr>
              <a:t>電子書籍ビジネスのプラットフォーム整備への協力</a:t>
            </a:r>
            <a:r>
              <a:rPr lang="ja-JP" altLang="en-US" sz="1000" dirty="0"/>
              <a:t> </a:t>
            </a:r>
            <a:endParaRPr lang="en-US" altLang="ja-JP" sz="1000" dirty="0"/>
          </a:p>
          <a:p>
            <a:r>
              <a:rPr lang="ja-JP" altLang="en-US" sz="1000" dirty="0"/>
              <a:t>収集・組織化・保存・提供のモデルで、電子出版社と</a:t>
            </a:r>
            <a:r>
              <a:rPr lang="en-US" altLang="ja-JP" sz="1000" dirty="0"/>
              <a:t>NDL</a:t>
            </a:r>
            <a:r>
              <a:rPr lang="ja-JP" altLang="en-US" sz="1000" dirty="0"/>
              <a:t>が連携したサービス、システムモデルの構築と相互利用</a:t>
            </a:r>
            <a:endParaRPr lang="en-US" altLang="ja-JP" sz="1000" dirty="0"/>
          </a:p>
          <a:p>
            <a:r>
              <a:rPr lang="ja-JP" altLang="en-US" sz="1000" dirty="0"/>
              <a:t>電子書籍サイトの統合検索、サイトへのナビゲーション</a:t>
            </a:r>
            <a:endParaRPr lang="en-US" altLang="ja-JP" sz="1000" dirty="0"/>
          </a:p>
          <a:p>
            <a:r>
              <a:rPr lang="ja-JP" altLang="en-US" sz="1000" dirty="0"/>
              <a:t>■</a:t>
            </a:r>
            <a:r>
              <a:rPr lang="ja-JP" altLang="en-US" sz="1000" dirty="0">
                <a:solidFill>
                  <a:srgbClr val="FF0000"/>
                </a:solidFill>
              </a:rPr>
              <a:t>電子書籍フォーマットの共通化 </a:t>
            </a:r>
            <a:endParaRPr lang="en-US" altLang="ja-JP" sz="1000" dirty="0">
              <a:solidFill>
                <a:srgbClr val="FF0000"/>
              </a:solidFill>
            </a:endParaRPr>
          </a:p>
          <a:p>
            <a:r>
              <a:rPr lang="en-US" altLang="ja-JP" sz="1000" dirty="0"/>
              <a:t>ONYX</a:t>
            </a:r>
            <a:r>
              <a:rPr lang="ja-JP" altLang="en-US" sz="1000" dirty="0" err="1"/>
              <a:t>、</a:t>
            </a:r>
            <a:r>
              <a:rPr lang="en-US" altLang="ja-JP" sz="1000" dirty="0"/>
              <a:t>MARC</a:t>
            </a:r>
            <a:r>
              <a:rPr lang="ja-JP" altLang="en-US" sz="1000" dirty="0" err="1"/>
              <a:t>、</a:t>
            </a:r>
            <a:r>
              <a:rPr lang="en-US" altLang="ja-JP" sz="1000" dirty="0"/>
              <a:t>DC</a:t>
            </a:r>
            <a:r>
              <a:rPr lang="ja-JP" altLang="en-US" sz="1000" dirty="0"/>
              <a:t>（ダブリンコア）</a:t>
            </a:r>
            <a:endParaRPr lang="en-US" altLang="ja-JP" sz="1000" dirty="0"/>
          </a:p>
          <a:p>
            <a:r>
              <a:rPr lang="en-US" altLang="ja-JP" sz="1000" dirty="0"/>
              <a:t>EPUB</a:t>
            </a:r>
            <a:r>
              <a:rPr lang="ja-JP" altLang="en-US" sz="1000" dirty="0" err="1"/>
              <a:t>、</a:t>
            </a:r>
            <a:r>
              <a:rPr lang="ja-JP" altLang="en-US" sz="1000" dirty="0"/>
              <a:t> </a:t>
            </a:r>
            <a:r>
              <a:rPr lang="en-US" altLang="ja-JP" sz="1000" dirty="0"/>
              <a:t>PDF</a:t>
            </a:r>
            <a:r>
              <a:rPr lang="ja-JP" altLang="en-US" sz="1000" dirty="0"/>
              <a:t>等のフォーマット、ビューア、</a:t>
            </a:r>
            <a:r>
              <a:rPr lang="en-US" altLang="ja-JP" sz="1000" dirty="0"/>
              <a:t>DRM</a:t>
            </a:r>
          </a:p>
          <a:p>
            <a:r>
              <a:rPr lang="ja-JP" altLang="en-US" sz="1000" i="1" dirty="0">
                <a:solidFill>
                  <a:srgbClr val="FF0000"/>
                </a:solidFill>
              </a:rPr>
              <a:t>電子書籍フォーマットの国際標準，業界標準の策定を支援して，共通フォーマットの普及を促進させたい</a:t>
            </a:r>
            <a:r>
              <a:rPr lang="ja-JP" altLang="en-US" sz="1000" i="1" dirty="0"/>
              <a:t>．</a:t>
            </a:r>
            <a:r>
              <a:rPr lang="ja-JP" altLang="en-US" sz="1000" dirty="0"/>
              <a:t> </a:t>
            </a:r>
          </a:p>
          <a:p>
            <a:r>
              <a:rPr lang="ja-JP" altLang="en-US" sz="1000" dirty="0"/>
              <a:t>■</a:t>
            </a:r>
            <a:r>
              <a:rPr lang="ja-JP" altLang="en-US" sz="1000" dirty="0">
                <a:solidFill>
                  <a:srgbClr val="FF0000"/>
                </a:solidFill>
              </a:rPr>
              <a:t>出版情報と書誌情報の連携 </a:t>
            </a:r>
            <a:endParaRPr lang="en-US" altLang="ja-JP" sz="1000" dirty="0">
              <a:solidFill>
                <a:srgbClr val="FF0000"/>
              </a:solidFill>
            </a:endParaRPr>
          </a:p>
          <a:p>
            <a:r>
              <a:rPr lang="en-US" altLang="ja-JP" sz="1000" dirty="0"/>
              <a:t>JPO</a:t>
            </a:r>
            <a:r>
              <a:rPr lang="ja-JP" altLang="en-US" sz="1000" dirty="0"/>
              <a:t>の出版情報を活用して、利用者に近刊図書を公知するとともに、それを活用して書誌を作成する。 </a:t>
            </a:r>
            <a:br>
              <a:rPr lang="ja-JP" altLang="en-US" sz="1000" dirty="0"/>
            </a:br>
            <a:r>
              <a:rPr lang="ja-JP" altLang="en-US" sz="1000" dirty="0"/>
              <a:t>また、印刷刊行物を利用して電子書籍出版をする場合の書誌的事項として、当館の書誌情報の活用を推進する。 </a:t>
            </a:r>
            <a:br>
              <a:rPr lang="ja-JP" altLang="en-US" sz="1000" dirty="0"/>
            </a:br>
            <a:r>
              <a:rPr lang="ja-JP" altLang="en-US" sz="1000" dirty="0"/>
              <a:t>そのために、</a:t>
            </a:r>
            <a:r>
              <a:rPr lang="ja-JP" altLang="en-US" sz="1000" dirty="0">
                <a:solidFill>
                  <a:srgbClr val="FF0000"/>
                </a:solidFill>
              </a:rPr>
              <a:t>出版情報と書誌情報の相互運用ができるように、書誌調整</a:t>
            </a:r>
            <a:r>
              <a:rPr lang="ja-JP" altLang="en-US" sz="1000" dirty="0"/>
              <a:t>を行う。 </a:t>
            </a:r>
          </a:p>
          <a:p>
            <a:r>
              <a:rPr lang="ja-JP" altLang="en-US" sz="1000" dirty="0"/>
              <a:t>■</a:t>
            </a:r>
            <a:r>
              <a:rPr lang="ja-JP" altLang="en-US" sz="1000" dirty="0">
                <a:solidFill>
                  <a:srgbClr val="FF0000"/>
                </a:solidFill>
              </a:rPr>
              <a:t>著作権管理センターの構築・運用の協力 </a:t>
            </a:r>
            <a:endParaRPr lang="en-US" altLang="ja-JP" sz="1000" dirty="0">
              <a:solidFill>
                <a:srgbClr val="FF0000"/>
              </a:solidFill>
            </a:endParaRPr>
          </a:p>
          <a:p>
            <a:r>
              <a:rPr lang="ja-JP" altLang="en-US" sz="1000" i="1" dirty="0"/>
              <a:t>今後、</a:t>
            </a:r>
            <a:r>
              <a:rPr lang="en-US" altLang="ja-JP" sz="1000" i="1" dirty="0">
                <a:solidFill>
                  <a:srgbClr val="FF0000"/>
                </a:solidFill>
              </a:rPr>
              <a:t>NDL</a:t>
            </a:r>
            <a:r>
              <a:rPr lang="ja-JP" altLang="en-US" sz="1000" i="1" dirty="0" err="1">
                <a:solidFill>
                  <a:srgbClr val="FF0000"/>
                </a:solidFill>
              </a:rPr>
              <a:t>での</a:t>
            </a:r>
            <a:r>
              <a:rPr lang="ja-JP" altLang="en-US" sz="1000" i="1" dirty="0">
                <a:solidFill>
                  <a:srgbClr val="FF0000"/>
                </a:solidFill>
              </a:rPr>
              <a:t>資料のデジタル化状況，出版社でまだ電子書籍化されていない資料の著作権状況など，出版界と</a:t>
            </a:r>
            <a:r>
              <a:rPr lang="en-US" altLang="ja-JP" sz="1000" i="1" dirty="0">
                <a:solidFill>
                  <a:srgbClr val="FF0000"/>
                </a:solidFill>
              </a:rPr>
              <a:t>NDL</a:t>
            </a:r>
            <a:r>
              <a:rPr lang="ja-JP" altLang="en-US" sz="1000" i="1" dirty="0">
                <a:solidFill>
                  <a:srgbClr val="FF0000"/>
                </a:solidFill>
              </a:rPr>
              <a:t>で協力して，著作権管理データベースを構築すべき</a:t>
            </a:r>
            <a:r>
              <a:rPr lang="ja-JP" altLang="en-US" sz="1000" i="1" dirty="0"/>
              <a:t>と考える．</a:t>
            </a:r>
            <a:r>
              <a:rPr lang="ja-JP" altLang="en-US" sz="1000" dirty="0"/>
              <a:t> </a:t>
            </a:r>
            <a:endParaRPr lang="en-US" altLang="ja-JP" sz="1000" dirty="0"/>
          </a:p>
          <a:p>
            <a:r>
              <a:rPr lang="ja-JP" altLang="en-US" sz="1000" dirty="0"/>
              <a:t>公共図書館への送信条件の</a:t>
            </a:r>
            <a:r>
              <a:rPr lang="en-US" altLang="ja-JP" sz="1000" dirty="0"/>
              <a:t>1</a:t>
            </a:r>
            <a:r>
              <a:rPr lang="ja-JP" altLang="en-US" sz="1000" dirty="0"/>
              <a:t>つの「絶版本であること（市場で電子書籍として流通していない）」の調査と、出版界での電子書籍化において、まだ電子書籍化していない書籍のリストは、目的は違っていても、リストとしてはほぼ同様のもの。協力して構築できるのではないか。 </a:t>
            </a:r>
          </a:p>
          <a:p>
            <a:r>
              <a:rPr lang="ja-JP" altLang="en-US" sz="1000" dirty="0"/>
              <a:t>■</a:t>
            </a:r>
            <a:r>
              <a:rPr lang="ja-JP" altLang="en-US" sz="1000" dirty="0">
                <a:solidFill>
                  <a:srgbClr val="FF0000"/>
                </a:solidFill>
              </a:rPr>
              <a:t>公共図書館での利用環境の共通化</a:t>
            </a:r>
            <a:r>
              <a:rPr lang="ja-JP" altLang="en-US" sz="1000" dirty="0"/>
              <a:t> </a:t>
            </a:r>
            <a:endParaRPr lang="en-US" altLang="ja-JP" sz="1000" dirty="0"/>
          </a:p>
          <a:p>
            <a:r>
              <a:rPr lang="ja-JP" altLang="en-US" sz="1000" i="1" dirty="0"/>
              <a:t>今後，電子書籍が，公共図書館等でも電子書籍サイトからそれぞれのビューアを利用する形で提供されることが予想される．</a:t>
            </a:r>
            <a:r>
              <a:rPr lang="en-US" altLang="ja-JP" sz="1000" i="1" dirty="0"/>
              <a:t>NDL</a:t>
            </a:r>
            <a:r>
              <a:rPr lang="ja-JP" altLang="en-US" sz="1000" i="1" dirty="0"/>
              <a:t>からの提供は，別の著作権保護方式で別のビューアを利用する形では，利用者にとって利便性が悪い．</a:t>
            </a:r>
            <a:r>
              <a:rPr lang="ja-JP" altLang="en-US" sz="1000" i="1" dirty="0">
                <a:solidFill>
                  <a:srgbClr val="FF0000"/>
                </a:solidFill>
              </a:rPr>
              <a:t>電子書籍サイトと</a:t>
            </a:r>
            <a:r>
              <a:rPr lang="en-US" altLang="ja-JP" sz="1000" i="1" dirty="0">
                <a:solidFill>
                  <a:srgbClr val="FF0000"/>
                </a:solidFill>
              </a:rPr>
              <a:t>NDL</a:t>
            </a:r>
            <a:r>
              <a:rPr lang="ja-JP" altLang="en-US" sz="1000" i="1" dirty="0">
                <a:solidFill>
                  <a:srgbClr val="FF0000"/>
                </a:solidFill>
              </a:rPr>
              <a:t>とで，共通の著作権保護機能とビューアで提供できるように，</a:t>
            </a:r>
            <a:r>
              <a:rPr lang="ja-JP" altLang="en-US" sz="1000" i="1" dirty="0"/>
              <a:t>公共図書館での電子書籍閲覧環境，コンテンツ配信システムの共通化を図っていくことが，市場の拡大に繋がると考える．</a:t>
            </a:r>
            <a:r>
              <a:rPr lang="ja-JP" altLang="en-US" sz="1000" dirty="0"/>
              <a:t> </a:t>
            </a:r>
          </a:p>
          <a:p>
            <a:r>
              <a:rPr lang="ja-JP" altLang="en-US" sz="1000" dirty="0"/>
              <a:t>■</a:t>
            </a:r>
            <a:r>
              <a:rPr lang="en-US" altLang="ja-JP" sz="1000" dirty="0">
                <a:solidFill>
                  <a:srgbClr val="FF0000"/>
                </a:solidFill>
              </a:rPr>
              <a:t>NDL</a:t>
            </a:r>
            <a:r>
              <a:rPr lang="ja-JP" altLang="en-US" sz="1000" dirty="0">
                <a:solidFill>
                  <a:srgbClr val="FF0000"/>
                </a:solidFill>
              </a:rPr>
              <a:t>デジタル化コンテンツの二次利用の促進 </a:t>
            </a:r>
            <a:endParaRPr lang="en-US" altLang="ja-JP" sz="1000" dirty="0">
              <a:solidFill>
                <a:srgbClr val="FF0000"/>
              </a:solidFill>
            </a:endParaRPr>
          </a:p>
          <a:p>
            <a:r>
              <a:rPr lang="ja-JP" altLang="en-US" sz="1000" i="1" dirty="0"/>
              <a:t>国のオープンガバナンスの方向性に沿って，</a:t>
            </a:r>
            <a:r>
              <a:rPr lang="en-US" altLang="ja-JP" sz="1000" i="1" dirty="0"/>
              <a:t>NDL</a:t>
            </a:r>
            <a:r>
              <a:rPr lang="ja-JP" altLang="en-US" sz="1000" i="1" dirty="0"/>
              <a:t>保有の資産で，第三者の権利を侵害しないものは，積極的に二次利用を促進させたい．</a:t>
            </a:r>
            <a:r>
              <a:rPr lang="ja-JP" altLang="en-US" sz="1000" i="1" dirty="0">
                <a:solidFill>
                  <a:srgbClr val="FF0000"/>
                </a:solidFill>
              </a:rPr>
              <a:t>原出版社に，画像データをとして提供し，二次利用によって，電子書籍を作成してビジネスが行えるように支援する</a:t>
            </a:r>
            <a:r>
              <a:rPr lang="ja-JP" altLang="en-US" sz="1000" i="1" dirty="0"/>
              <a:t>ことも想定する</a:t>
            </a:r>
            <a:r>
              <a:rPr lang="ja-JP" altLang="en-US" sz="1000" dirty="0"/>
              <a:t> </a:t>
            </a:r>
          </a:p>
          <a:p>
            <a:r>
              <a:rPr lang="ja-JP" altLang="en-US" sz="1000" dirty="0"/>
              <a:t>■</a:t>
            </a:r>
            <a:r>
              <a:rPr lang="ja-JP" altLang="en-US" sz="1000" dirty="0">
                <a:solidFill>
                  <a:srgbClr val="FF0000"/>
                </a:solidFill>
              </a:rPr>
              <a:t>電子書籍サイト等，商用サイトへの案内の強化 </a:t>
            </a:r>
            <a:endParaRPr lang="en-US" altLang="ja-JP" sz="1000" dirty="0">
              <a:solidFill>
                <a:srgbClr val="FF0000"/>
              </a:solidFill>
            </a:endParaRPr>
          </a:p>
          <a:p>
            <a:r>
              <a:rPr lang="en-US" altLang="ja-JP" sz="1000" i="1" dirty="0"/>
              <a:t>NDL</a:t>
            </a:r>
            <a:r>
              <a:rPr lang="ja-JP" altLang="en-US" sz="1000" i="1" dirty="0"/>
              <a:t>サーチは，紙・デジタル，有償・無償，商用サイト・公的機関等に関わらず，ロングテールで容易に資料の存在を確認することを目的としている．利用者が最も迅速に入手し閲覧可能な入手先へ利用者をナビゲートすることが目的である．</a:t>
            </a:r>
            <a:r>
              <a:rPr lang="en-US" altLang="ja-JP" sz="1000" i="1" dirty="0">
                <a:solidFill>
                  <a:srgbClr val="FF0000"/>
                </a:solidFill>
              </a:rPr>
              <a:t>NDL</a:t>
            </a:r>
            <a:r>
              <a:rPr lang="ja-JP" altLang="en-US" sz="1000" i="1" dirty="0">
                <a:solidFill>
                  <a:srgbClr val="FF0000"/>
                </a:solidFill>
              </a:rPr>
              <a:t>は今後利用者の資料の有力な入手手段となる電子書籍サイト等への案内を強化する</a:t>
            </a:r>
            <a:r>
              <a:rPr lang="ja-JP" altLang="en-US" sz="1000" i="1" dirty="0"/>
              <a:t>ことを想定している．</a:t>
            </a:r>
            <a:r>
              <a:rPr lang="ja-JP" altLang="en-US" sz="1000" dirty="0"/>
              <a:t> </a:t>
            </a:r>
          </a:p>
          <a:p>
            <a:r>
              <a:rPr lang="ja-JP" altLang="en-US" sz="1000" dirty="0"/>
              <a:t>■</a:t>
            </a:r>
            <a:r>
              <a:rPr lang="ja-JP" altLang="en-US" sz="1000" dirty="0">
                <a:solidFill>
                  <a:srgbClr val="FF0000"/>
                </a:solidFill>
              </a:rPr>
              <a:t>電子書籍に対する永続的識別子の付与 </a:t>
            </a:r>
            <a:endParaRPr lang="en-US" altLang="ja-JP" sz="1000" dirty="0">
              <a:solidFill>
                <a:srgbClr val="FF0000"/>
              </a:solidFill>
            </a:endParaRPr>
          </a:p>
          <a:p>
            <a:r>
              <a:rPr lang="ja-JP" altLang="en-US" sz="1000" i="1" dirty="0"/>
              <a:t>出版に先立って販売促進のために作られた出版前情報，出版情報は，</a:t>
            </a:r>
            <a:r>
              <a:rPr lang="en-US" altLang="ja-JP" sz="1000" i="1" dirty="0"/>
              <a:t>NDL</a:t>
            </a:r>
            <a:r>
              <a:rPr lang="ja-JP" altLang="en-US" sz="1000" i="1" dirty="0"/>
              <a:t>で蔵書として管理するための書誌情報には活用されておらず，また関連付けもされていない．</a:t>
            </a:r>
            <a:r>
              <a:rPr lang="ja-JP" altLang="en-US" sz="1000" i="1" dirty="0">
                <a:solidFill>
                  <a:srgbClr val="FF0000"/>
                </a:solidFill>
              </a:rPr>
              <a:t>出版情報は</a:t>
            </a:r>
            <a:r>
              <a:rPr lang="en-US" altLang="ja-JP" sz="1000" i="1" dirty="0">
                <a:solidFill>
                  <a:srgbClr val="FF0000"/>
                </a:solidFill>
              </a:rPr>
              <a:t>ONIX</a:t>
            </a:r>
            <a:r>
              <a:rPr lang="ja-JP" altLang="en-US" sz="1000" i="1" dirty="0">
                <a:solidFill>
                  <a:srgbClr val="FF0000"/>
                </a:solidFill>
              </a:rPr>
              <a:t>で，書誌情報は</a:t>
            </a:r>
            <a:r>
              <a:rPr lang="en-US" altLang="ja-JP" sz="1000" i="1" dirty="0">
                <a:solidFill>
                  <a:srgbClr val="FF0000"/>
                </a:solidFill>
              </a:rPr>
              <a:t>MARC</a:t>
            </a:r>
            <a:r>
              <a:rPr lang="ja-JP" altLang="en-US" sz="1000" i="1" dirty="0"/>
              <a:t>で，</a:t>
            </a:r>
            <a:r>
              <a:rPr lang="ja-JP" altLang="en-US" sz="1000" i="1" dirty="0">
                <a:solidFill>
                  <a:srgbClr val="FF0000"/>
                </a:solidFill>
              </a:rPr>
              <a:t>電子情報は</a:t>
            </a:r>
            <a:r>
              <a:rPr lang="en-US" altLang="ja-JP" sz="1000" i="1" dirty="0">
                <a:solidFill>
                  <a:srgbClr val="FF0000"/>
                </a:solidFill>
              </a:rPr>
              <a:t>DC</a:t>
            </a:r>
            <a:r>
              <a:rPr lang="ja-JP" altLang="en-US" sz="1000" i="1" dirty="0">
                <a:solidFill>
                  <a:srgbClr val="FF0000"/>
                </a:solidFill>
              </a:rPr>
              <a:t>ベース</a:t>
            </a:r>
            <a:r>
              <a:rPr lang="ja-JP" altLang="en-US" sz="1000" i="1" dirty="0"/>
              <a:t>でというように，書誌的事項の記述規則も共通化されず，再利用もされていない</a:t>
            </a:r>
            <a:endParaRPr lang="en-US" altLang="ja-JP" sz="1000" dirty="0"/>
          </a:p>
          <a:p>
            <a:r>
              <a:rPr lang="ja-JP" altLang="en-US" sz="1000" i="1" dirty="0">
                <a:solidFill>
                  <a:srgbClr val="FF0000"/>
                </a:solidFill>
              </a:rPr>
              <a:t>著者が作品を作成した時点で，永続的識別子を付与</a:t>
            </a:r>
            <a:r>
              <a:rPr lang="ja-JP" altLang="en-US" sz="1000" i="1" dirty="0"/>
              <a:t>し，</a:t>
            </a:r>
            <a:r>
              <a:rPr lang="ja-JP" altLang="en-US" sz="1000" i="1" dirty="0">
                <a:solidFill>
                  <a:srgbClr val="FF0000"/>
                </a:solidFill>
              </a:rPr>
              <a:t>販売のために作成された出版情報と，図書館での書誌情報をリンクさせる形で相互連携できるように</a:t>
            </a:r>
            <a:r>
              <a:rPr lang="ja-JP" altLang="en-US" sz="1000" i="1" dirty="0"/>
              <a:t>していきたい．また，実際に永続的識別子を付与する手段として，</a:t>
            </a:r>
            <a:r>
              <a:rPr lang="en-US" altLang="ja-JP" sz="1000" i="1" dirty="0" err="1"/>
              <a:t>JaLC</a:t>
            </a:r>
            <a:r>
              <a:rPr lang="ja-JP" altLang="en-US" sz="1000" i="1" dirty="0"/>
              <a:t>を活用した</a:t>
            </a:r>
            <a:r>
              <a:rPr lang="en-US" altLang="ja-JP" sz="1000" i="1" dirty="0"/>
              <a:t>DOI</a:t>
            </a:r>
            <a:r>
              <a:rPr lang="ja-JP" altLang="en-US" sz="1000" i="1" dirty="0"/>
              <a:t>付与も想定している．</a:t>
            </a:r>
            <a:r>
              <a:rPr lang="ja-JP" altLang="en-US" sz="1000" dirty="0"/>
              <a:t> </a:t>
            </a:r>
          </a:p>
          <a:p>
            <a:endParaRPr kumimoji="1" lang="ja-JP" altLang="en-US" dirty="0"/>
          </a:p>
        </p:txBody>
      </p:sp>
      <p:sp>
        <p:nvSpPr>
          <p:cNvPr id="4" name="スライド番号プレースホルダー 3"/>
          <p:cNvSpPr>
            <a:spLocks noGrp="1"/>
          </p:cNvSpPr>
          <p:nvPr>
            <p:ph type="sldNum" sz="quarter" idx="10"/>
          </p:nvPr>
        </p:nvSpPr>
        <p:spPr/>
        <p:txBody>
          <a:bodyPr/>
          <a:lstStyle/>
          <a:p>
            <a:fld id="{E8C625AA-FB67-408E-B08D-52E2020531D8}" type="slidenum">
              <a:rPr kumimoji="1" lang="ja-JP" altLang="en-US" smtClean="0"/>
              <a:t>5</a:t>
            </a:fld>
            <a:endParaRPr kumimoji="1" lang="ja-JP" altLang="en-US"/>
          </a:p>
        </p:txBody>
      </p:sp>
    </p:spTree>
    <p:extLst>
      <p:ext uri="{BB962C8B-B14F-4D97-AF65-F5344CB8AC3E}">
        <p14:creationId xmlns:p14="http://schemas.microsoft.com/office/powerpoint/2010/main" val="10115524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400" dirty="0"/>
              <a:t>■版元会員とは、</a:t>
            </a:r>
            <a:endParaRPr lang="en-US" altLang="zh-CN" sz="1400" dirty="0"/>
          </a:p>
          <a:p>
            <a:r>
              <a:rPr lang="zh-CN" altLang="en-US" sz="1400" dirty="0"/>
              <a:t>●</a:t>
            </a:r>
            <a:r>
              <a:rPr lang="en-US" altLang="zh-CN" sz="1400" dirty="0"/>
              <a:t>206</a:t>
            </a:r>
            <a:r>
              <a:rPr lang="zh-CN" altLang="en-US" sz="1400" dirty="0"/>
              <a:t>社／総登録点数 </a:t>
            </a:r>
            <a:r>
              <a:rPr lang="en-US" altLang="zh-CN" sz="1400" dirty="0"/>
              <a:t>28,443</a:t>
            </a:r>
            <a:r>
              <a:rPr lang="zh-CN" altLang="en-US" sz="1400" dirty="0"/>
              <a:t>点</a:t>
            </a:r>
            <a:r>
              <a:rPr lang="en-US" altLang="zh-CN" sz="1400" dirty="0"/>
              <a:t>(</a:t>
            </a:r>
            <a:r>
              <a:rPr lang="zh-CN" altLang="en-US" sz="1400" dirty="0"/>
              <a:t>稼動</a:t>
            </a:r>
            <a:r>
              <a:rPr lang="en-US" altLang="zh-CN" sz="1400" dirty="0"/>
              <a:t>24,380</a:t>
            </a:r>
            <a:r>
              <a:rPr lang="zh-CN" altLang="en-US" sz="1400" dirty="0"/>
              <a:t>点</a:t>
            </a:r>
            <a:r>
              <a:rPr lang="en-US" altLang="zh-CN" sz="1400" dirty="0"/>
              <a:t>)</a:t>
            </a:r>
          </a:p>
          <a:p>
            <a:r>
              <a:rPr lang="ja-JP" altLang="en-US" sz="1400" dirty="0"/>
              <a:t>●目的は、それぞれの版元がつくった本を、より多くの人に買ってもらおう、というものです。具体的には、それぞれのつくった本の情報をインターネット上で公開・提供すること</a:t>
            </a:r>
            <a:endParaRPr lang="en-US" altLang="ja-JP" sz="1400" dirty="0"/>
          </a:p>
          <a:p>
            <a:r>
              <a:rPr lang="ja-JP" altLang="en-US" sz="1400" dirty="0"/>
              <a:t>書誌情報を、書店・取次（販売会社＝問屋）など、出版業界にひろくメールなどで配信する仕組みをつくり、また、購入を希望される方に、直接版元から販売</a:t>
            </a:r>
            <a:endParaRPr lang="en-US" altLang="ja-JP" sz="1400" dirty="0"/>
          </a:p>
          <a:p>
            <a:r>
              <a:rPr lang="ja-JP" altLang="en-US" sz="1400" dirty="0"/>
              <a:t>目次や著者プロフィールなどといった「中身」の情報もデータベースに入れる</a:t>
            </a:r>
            <a:endParaRPr lang="en-US" altLang="ja-JP" sz="1400" dirty="0"/>
          </a:p>
          <a:p>
            <a:r>
              <a:rPr lang="ja-JP" altLang="en-US" sz="1400" dirty="0"/>
              <a:t>情報は自由利用できる。</a:t>
            </a:r>
            <a:endParaRPr lang="en-US" altLang="ja-JP" sz="1400" dirty="0"/>
          </a:p>
          <a:p>
            <a:r>
              <a:rPr kumimoji="1" lang="ja-JP" altLang="en-US" dirty="0" smtClean="0"/>
              <a:t>●期待</a:t>
            </a:r>
            <a:endParaRPr kumimoji="1" lang="en-US" altLang="ja-JP" dirty="0" smtClean="0"/>
          </a:p>
          <a:p>
            <a:pPr algn="l"/>
            <a:r>
              <a:rPr kumimoji="1" lang="en-US" altLang="ja-JP" dirty="0" smtClean="0"/>
              <a:t>JPO</a:t>
            </a:r>
            <a:r>
              <a:rPr kumimoji="1" lang="ja-JP" altLang="en-US" dirty="0" err="1" smtClean="0"/>
              <a:t>が提</a:t>
            </a:r>
            <a:r>
              <a:rPr kumimoji="1" lang="ja-JP" altLang="en-US" dirty="0" smtClean="0"/>
              <a:t>供する近刊情報に、版元独自出版情報、</a:t>
            </a:r>
            <a:r>
              <a:rPr kumimoji="1" lang="en-US" altLang="ja-JP" dirty="0" smtClean="0"/>
              <a:t>NDL</a:t>
            </a:r>
            <a:r>
              <a:rPr kumimoji="1" lang="ja-JP" altLang="en-US" dirty="0" err="1" smtClean="0"/>
              <a:t>、</a:t>
            </a:r>
            <a:r>
              <a:rPr kumimoji="1" lang="en-US" altLang="ja-JP" dirty="0" err="1" smtClean="0"/>
              <a:t>Webcat</a:t>
            </a:r>
            <a:r>
              <a:rPr kumimoji="1" lang="en-US" altLang="ja-JP" dirty="0" smtClean="0"/>
              <a:t>-plus</a:t>
            </a:r>
            <a:r>
              <a:rPr kumimoji="1" lang="ja-JP" altLang="en-US" dirty="0" smtClean="0"/>
              <a:t>の情報を含め、</a:t>
            </a:r>
            <a:r>
              <a:rPr kumimoji="1" lang="en-US" altLang="ja-JP" dirty="0" err="1" smtClean="0"/>
              <a:t>WebAPI</a:t>
            </a:r>
            <a:r>
              <a:rPr kumimoji="1" lang="ja-JP" altLang="en-US" dirty="0" smtClean="0"/>
              <a:t>の公開を予定している。→今後、出版情報の提供の中核的なサイトになることが期待できる</a:t>
            </a:r>
            <a:endParaRPr kumimoji="1" lang="en-US" altLang="ja-JP" dirty="0" smtClean="0"/>
          </a:p>
          <a:p>
            <a:pPr algn="l"/>
            <a:r>
              <a:rPr kumimoji="1" lang="ja-JP" altLang="en-US" dirty="0" smtClean="0"/>
              <a:t>図書館と出版界の双方にメリットのあるサービス連携が見込める（図書館での出版情報の活用、利用者サービスの向上（出版界での入手困難資料の図書館へのナビゲーション、図書館での出版社へのナビゲート））</a:t>
            </a:r>
            <a:endParaRPr kumimoji="1" lang="en-US" altLang="ja-JP" dirty="0" smtClean="0"/>
          </a:p>
          <a:p>
            <a:pPr algn="l"/>
            <a:r>
              <a:rPr kumimoji="1" lang="ja-JP" altLang="en-US" dirty="0" smtClean="0"/>
              <a:t>出版界には、図書館界との連携を毛嫌いしている人が多いが、地道な積み重ねにより、払拭できる可能性を期待している</a:t>
            </a:r>
          </a:p>
          <a:p>
            <a:r>
              <a:rPr kumimoji="1" lang="ja-JP" altLang="en-US" dirty="0" smtClean="0"/>
              <a:t>●以前の</a:t>
            </a:r>
            <a:r>
              <a:rPr kumimoji="1" lang="en-US" altLang="ja-JP" dirty="0" smtClean="0"/>
              <a:t>API</a:t>
            </a:r>
          </a:p>
          <a:p>
            <a:r>
              <a:rPr kumimoji="1" lang="en-US" altLang="ja-JP" dirty="0" smtClean="0"/>
              <a:t>http://www.hanmoto.com/hanmotocom-webapi</a:t>
            </a:r>
          </a:p>
          <a:p>
            <a:endParaRPr kumimoji="1" lang="ja-JP" altLang="en-US" dirty="0"/>
          </a:p>
        </p:txBody>
      </p:sp>
      <p:sp>
        <p:nvSpPr>
          <p:cNvPr id="4" name="スライド番号プレースホルダー 3"/>
          <p:cNvSpPr>
            <a:spLocks noGrp="1"/>
          </p:cNvSpPr>
          <p:nvPr>
            <p:ph type="sldNum" sz="quarter" idx="10"/>
          </p:nvPr>
        </p:nvSpPr>
        <p:spPr/>
        <p:txBody>
          <a:bodyPr/>
          <a:lstStyle/>
          <a:p>
            <a:fld id="{E8C625AA-FB67-408E-B08D-52E2020531D8}" type="slidenum">
              <a:rPr kumimoji="1" lang="ja-JP" altLang="en-US" smtClean="0"/>
              <a:t>61</a:t>
            </a:fld>
            <a:endParaRPr kumimoji="1" lang="ja-JP" altLang="en-US"/>
          </a:p>
        </p:txBody>
      </p:sp>
    </p:spTree>
    <p:extLst>
      <p:ext uri="{BB962C8B-B14F-4D97-AF65-F5344CB8AC3E}">
        <p14:creationId xmlns:p14="http://schemas.microsoft.com/office/powerpoint/2010/main" val="649737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ヘッダー プレースホルダ 3"/>
          <p:cNvSpPr>
            <a:spLocks noGrp="1"/>
          </p:cNvSpPr>
          <p:nvPr>
            <p:ph type="hdr" sz="quarter" idx="10"/>
          </p:nvPr>
        </p:nvSpPr>
        <p:spPr/>
        <p:txBody>
          <a:bodyPr/>
          <a:lstStyle/>
          <a:p>
            <a:r>
              <a:rPr kumimoji="1" lang="zh-TW" altLang="en-US" smtClean="0"/>
              <a:t>新規採用職員研修</a:t>
            </a:r>
            <a:endParaRPr kumimoji="1" lang="ja-JP" altLang="en-US"/>
          </a:p>
        </p:txBody>
      </p:sp>
      <p:sp>
        <p:nvSpPr>
          <p:cNvPr id="5" name="日付プレースホルダ 4"/>
          <p:cNvSpPr>
            <a:spLocks noGrp="1"/>
          </p:cNvSpPr>
          <p:nvPr>
            <p:ph type="dt" idx="11"/>
          </p:nvPr>
        </p:nvSpPr>
        <p:spPr/>
        <p:txBody>
          <a:bodyPr/>
          <a:lstStyle/>
          <a:p>
            <a:r>
              <a:rPr kumimoji="1" lang="en-US" altLang="ja-JP" smtClean="0"/>
              <a:t>2013/4/2</a:t>
            </a:r>
            <a:endParaRPr kumimoji="1" lang="ja-JP" altLang="en-US"/>
          </a:p>
        </p:txBody>
      </p:sp>
      <p:sp>
        <p:nvSpPr>
          <p:cNvPr id="6" name="フッター プレースホルダ 5"/>
          <p:cNvSpPr>
            <a:spLocks noGrp="1"/>
          </p:cNvSpPr>
          <p:nvPr>
            <p:ph type="ftr" sz="quarter" idx="12"/>
          </p:nvPr>
        </p:nvSpPr>
        <p:spPr/>
        <p:txBody>
          <a:bodyPr/>
          <a:lstStyle/>
          <a:p>
            <a:r>
              <a:rPr kumimoji="1" lang="ja-JP" altLang="en-US" smtClean="0"/>
              <a:t>電子情報部</a:t>
            </a:r>
            <a:endParaRPr kumimoji="1" lang="ja-JP" altLang="en-US"/>
          </a:p>
        </p:txBody>
      </p:sp>
      <p:sp>
        <p:nvSpPr>
          <p:cNvPr id="7" name="スライド番号プレースホルダ 6"/>
          <p:cNvSpPr>
            <a:spLocks noGrp="1"/>
          </p:cNvSpPr>
          <p:nvPr>
            <p:ph type="sldNum" sz="quarter" idx="13"/>
          </p:nvPr>
        </p:nvSpPr>
        <p:spPr/>
        <p:txBody>
          <a:bodyPr/>
          <a:lstStyle/>
          <a:p>
            <a:fld id="{816A9BB7-DD5C-41DE-9B80-A8A5AECCA2DE}" type="slidenum">
              <a:rPr kumimoji="1" lang="ja-JP" altLang="en-US" smtClean="0"/>
              <a:pPr/>
              <a:t>8</a:t>
            </a:fld>
            <a:endParaRPr kumimoji="1" lang="ja-JP" altLang="en-US"/>
          </a:p>
        </p:txBody>
      </p:sp>
    </p:spTree>
    <p:extLst>
      <p:ext uri="{BB962C8B-B14F-4D97-AF65-F5344CB8AC3E}">
        <p14:creationId xmlns:p14="http://schemas.microsoft.com/office/powerpoint/2010/main" val="3931213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r>
              <a:rPr kumimoji="1" lang="zh-TW" altLang="en-US" smtClean="0"/>
              <a:t>新規採用職員研修</a:t>
            </a:r>
            <a:endParaRPr kumimoji="1" lang="ja-JP" altLang="en-US"/>
          </a:p>
        </p:txBody>
      </p:sp>
      <p:sp>
        <p:nvSpPr>
          <p:cNvPr id="5" name="日付プレースホルダー 4"/>
          <p:cNvSpPr>
            <a:spLocks noGrp="1"/>
          </p:cNvSpPr>
          <p:nvPr>
            <p:ph type="dt" idx="11"/>
          </p:nvPr>
        </p:nvSpPr>
        <p:spPr/>
        <p:txBody>
          <a:bodyPr/>
          <a:lstStyle/>
          <a:p>
            <a:r>
              <a:rPr kumimoji="1" lang="en-US" altLang="ja-JP" smtClean="0"/>
              <a:t>2013/4/2</a:t>
            </a:r>
            <a:endParaRPr kumimoji="1" lang="ja-JP" altLang="en-US"/>
          </a:p>
        </p:txBody>
      </p:sp>
      <p:sp>
        <p:nvSpPr>
          <p:cNvPr id="6" name="フッター プレースホルダー 5"/>
          <p:cNvSpPr>
            <a:spLocks noGrp="1"/>
          </p:cNvSpPr>
          <p:nvPr>
            <p:ph type="ftr" sz="quarter" idx="12"/>
          </p:nvPr>
        </p:nvSpPr>
        <p:spPr/>
        <p:txBody>
          <a:bodyPr/>
          <a:lstStyle/>
          <a:p>
            <a:r>
              <a:rPr kumimoji="1" lang="ja-JP" altLang="en-US" smtClean="0"/>
              <a:t>電子情報部</a:t>
            </a:r>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9</a:t>
            </a:fld>
            <a:endParaRPr kumimoji="1" lang="ja-JP" altLang="en-US"/>
          </a:p>
        </p:txBody>
      </p:sp>
    </p:spTree>
    <p:extLst>
      <p:ext uri="{BB962C8B-B14F-4D97-AF65-F5344CB8AC3E}">
        <p14:creationId xmlns:p14="http://schemas.microsoft.com/office/powerpoint/2010/main" val="2565368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endParaRPr kumimoji="1" lang="ja-JP" altLang="en-US"/>
          </a:p>
        </p:txBody>
      </p:sp>
      <p:sp>
        <p:nvSpPr>
          <p:cNvPr id="5" name="日付プレースホルダー 4"/>
          <p:cNvSpPr>
            <a:spLocks noGrp="1"/>
          </p:cNvSpPr>
          <p:nvPr>
            <p:ph type="dt" idx="11"/>
          </p:nvPr>
        </p:nvSpPr>
        <p:spPr/>
        <p:txBody>
          <a:bodyPr/>
          <a:lstStyle/>
          <a:p>
            <a:fld id="{7BC909E1-6B06-4D4A-AF86-3635004A9761}" type="datetime1">
              <a:rPr kumimoji="1" lang="ja-JP" altLang="en-US" smtClean="0"/>
              <a:t>2016/5/12</a:t>
            </a:fld>
            <a:endParaRPr kumimoji="1" lang="ja-JP" altLang="en-US"/>
          </a:p>
        </p:txBody>
      </p:sp>
      <p:sp>
        <p:nvSpPr>
          <p:cNvPr id="6" name="フッター プレースホルダー 5"/>
          <p:cNvSpPr>
            <a:spLocks noGrp="1"/>
          </p:cNvSpPr>
          <p:nvPr>
            <p:ph type="ftr" sz="quarter" idx="12"/>
          </p:nvPr>
        </p:nvSpPr>
        <p:spPr/>
        <p:txBody>
          <a:bodyPr/>
          <a:lstStyle/>
          <a:p>
            <a:endParaRPr kumimoji="1" lang="ja-JP" altLang="en-US"/>
          </a:p>
        </p:txBody>
      </p:sp>
      <p:sp>
        <p:nvSpPr>
          <p:cNvPr id="7" name="スライド番号プレースホルダー 6"/>
          <p:cNvSpPr>
            <a:spLocks noGrp="1"/>
          </p:cNvSpPr>
          <p:nvPr>
            <p:ph type="sldNum" sz="quarter" idx="13"/>
          </p:nvPr>
        </p:nvSpPr>
        <p:spPr/>
        <p:txBody>
          <a:bodyPr/>
          <a:lstStyle/>
          <a:p>
            <a:fld id="{816A9BB7-DD5C-41DE-9B80-A8A5AECCA2DE}" type="slidenum">
              <a:rPr kumimoji="1" lang="ja-JP" altLang="en-US" smtClean="0"/>
              <a:pPr/>
              <a:t>11</a:t>
            </a:fld>
            <a:endParaRPr kumimoji="1" lang="ja-JP" altLang="en-US"/>
          </a:p>
        </p:txBody>
      </p:sp>
    </p:spTree>
    <p:extLst>
      <p:ext uri="{BB962C8B-B14F-4D97-AF65-F5344CB8AC3E}">
        <p14:creationId xmlns:p14="http://schemas.microsoft.com/office/powerpoint/2010/main" val="1740636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BD512217-FADA-41DD-A1DA-0AC4C64B684D}" type="slidenum">
              <a:rPr lang="en-US" altLang="ja-JP" smtClean="0">
                <a:solidFill>
                  <a:prstClr val="black"/>
                </a:solidFill>
              </a:rPr>
              <a:pPr/>
              <a:t>12</a:t>
            </a:fld>
            <a:endParaRPr lang="en-US" altLang="ja-JP" smtClean="0">
              <a:solidFill>
                <a:prstClr val="black"/>
              </a:solidFill>
            </a:endParaRPr>
          </a:p>
        </p:txBody>
      </p:sp>
      <p:sp>
        <p:nvSpPr>
          <p:cNvPr id="39939" name="Rectangle 2"/>
          <p:cNvSpPr>
            <a:spLocks noGrp="1" noRot="1" noChangeAspect="1" noChangeArrowheads="1" noTextEdit="1"/>
          </p:cNvSpPr>
          <p:nvPr>
            <p:ph type="sldImg"/>
          </p:nvPr>
        </p:nvSpPr>
        <p:spPr>
          <a:xfrm>
            <a:off x="-153988" y="827088"/>
            <a:ext cx="7353301" cy="4137025"/>
          </a:xfrm>
          <a:ln/>
        </p:spPr>
      </p:sp>
      <p:sp>
        <p:nvSpPr>
          <p:cNvPr id="39940" name="Rectangle 3"/>
          <p:cNvSpPr>
            <a:spLocks noGrp="1" noChangeArrowheads="1"/>
          </p:cNvSpPr>
          <p:nvPr>
            <p:ph type="body" idx="1"/>
          </p:nvPr>
        </p:nvSpPr>
        <p:spPr>
          <a:xfrm>
            <a:off x="939405" y="5240786"/>
            <a:ext cx="5158049" cy="4963596"/>
          </a:xfrm>
          <a:noFill/>
          <a:ln/>
        </p:spPr>
        <p:txBody>
          <a:bodyPr>
            <a:normAutofit/>
          </a:bodyPr>
          <a:lstStyle/>
          <a:p>
            <a:pPr marL="292612" indent="-292612" defTabSz="997300">
              <a:defRPr/>
            </a:pPr>
            <a:r>
              <a:rPr lang="ja-JP" altLang="en-US" sz="13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他の領域は、領域ごとの</a:t>
            </a:r>
            <a:r>
              <a:rPr lang="en-US" altLang="ja-JP" sz="13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aggregator</a:t>
            </a:r>
            <a:r>
              <a:rPr lang="ja-JP" altLang="en-US" sz="13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（候補）との協力関係により連携拡張</a:t>
            </a:r>
            <a:endParaRPr lang="en-US" altLang="ja-JP" sz="1300"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a:p>
            <a:pPr marL="292612" indent="-292612" defTabSz="997300">
              <a:defRPr/>
            </a:pPr>
            <a:r>
              <a:rPr lang="ja-JP" altLang="en-US" sz="13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公共図書館は、</a:t>
            </a:r>
            <a:r>
              <a:rPr lang="en-US" altLang="ja-JP" sz="13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NDL</a:t>
            </a:r>
            <a:r>
              <a:rPr lang="ja-JP" altLang="en-US" sz="13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が直接連携</a:t>
            </a:r>
          </a:p>
          <a:p>
            <a:pPr marL="292612" indent="-292612" defTabSz="997300">
              <a:defRPr/>
            </a:pPr>
            <a:endParaRPr lang="ja-JP" altLang="en-US" sz="1300"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a:p>
            <a:pPr marL="292612" indent="-292612" defTabSz="997300">
              <a:defRPr/>
            </a:pPr>
            <a:endParaRPr lang="en-US" altLang="ja-JP" dirty="0" smtClean="0"/>
          </a:p>
        </p:txBody>
      </p:sp>
    </p:spTree>
    <p:extLst>
      <p:ext uri="{BB962C8B-B14F-4D97-AF65-F5344CB8AC3E}">
        <p14:creationId xmlns:p14="http://schemas.microsoft.com/office/powerpoint/2010/main" val="1288700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アグリゲータのメタデータを集約し、様々な機関へ</a:t>
            </a:r>
            <a:r>
              <a:rPr kumimoji="1" lang="en-US" altLang="ja-JP" dirty="0" smtClean="0"/>
              <a:t>API</a:t>
            </a:r>
            <a:r>
              <a:rPr kumimoji="1" lang="ja-JP" altLang="en-US" dirty="0" smtClean="0"/>
              <a:t>により提供。</a:t>
            </a:r>
            <a:r>
              <a:rPr kumimoji="1" lang="en-US" altLang="ja-JP" dirty="0" smtClean="0"/>
              <a:t>NDL</a:t>
            </a:r>
            <a:r>
              <a:rPr kumimoji="1" lang="ja-JP" altLang="en-US" dirty="0" smtClean="0"/>
              <a:t>サーチはハブ的な役割。</a:t>
            </a:r>
            <a:endParaRPr kumimoji="1" lang="ja-JP" altLang="en-US" dirty="0"/>
          </a:p>
        </p:txBody>
      </p:sp>
      <p:sp>
        <p:nvSpPr>
          <p:cNvPr id="4" name="スライド番号プレースホルダー 3"/>
          <p:cNvSpPr>
            <a:spLocks noGrp="1"/>
          </p:cNvSpPr>
          <p:nvPr>
            <p:ph type="sldNum" sz="quarter" idx="10"/>
          </p:nvPr>
        </p:nvSpPr>
        <p:spPr/>
        <p:txBody>
          <a:bodyPr/>
          <a:lstStyle/>
          <a:p>
            <a:fld id="{E8C625AA-FB67-408E-B08D-52E2020531D8}" type="slidenum">
              <a:rPr kumimoji="1" lang="ja-JP" altLang="en-US" smtClean="0"/>
              <a:t>15</a:t>
            </a:fld>
            <a:endParaRPr kumimoji="1" lang="ja-JP" altLang="en-US"/>
          </a:p>
        </p:txBody>
      </p:sp>
    </p:spTree>
    <p:extLst>
      <p:ext uri="{BB962C8B-B14F-4D97-AF65-F5344CB8AC3E}">
        <p14:creationId xmlns:p14="http://schemas.microsoft.com/office/powerpoint/2010/main" val="2701041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a:noFill/>
        </p:spPr>
        <p:style>
          <a:lnRef idx="1">
            <a:schemeClr val="accent1"/>
          </a:lnRef>
          <a:fillRef idx="2">
            <a:schemeClr val="accent1"/>
          </a:fillRef>
          <a:effectRef idx="1">
            <a:schemeClr val="accent1"/>
          </a:effectRef>
          <a:fontRef idx="none"/>
        </p:style>
        <p:txBody>
          <a:bodyPr anchor="b"/>
          <a:lstStyle>
            <a:lvl1pPr algn="ctr">
              <a:defRPr sz="60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a:noFill/>
        </p:spPr>
        <p:style>
          <a:lnRef idx="1">
            <a:schemeClr val="accent1"/>
          </a:lnRef>
          <a:fillRef idx="2">
            <a:schemeClr val="accent1"/>
          </a:fillRef>
          <a:effectRef idx="1">
            <a:schemeClr val="accent1"/>
          </a:effectRef>
          <a:fontRef idx="none"/>
        </p:style>
        <p:txBody>
          <a:bodyPr>
            <a:normAutofit/>
          </a:bodyPr>
          <a:lstStyle>
            <a:lvl1pPr marL="0" indent="0" algn="ctr">
              <a:buNone/>
              <a:defRPr sz="40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2016/5/12</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17982098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116840" y="111125"/>
            <a:ext cx="11958320" cy="762635"/>
          </a:xfrm>
        </p:spPr>
        <p:txBody>
          <a:bodyPr/>
          <a:lstStyle>
            <a:lvl1pP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縦書きテキスト プレースホルダー 2"/>
          <p:cNvSpPr>
            <a:spLocks noGrp="1"/>
          </p:cNvSpPr>
          <p:nvPr>
            <p:ph type="body" orient="vert" idx="1"/>
          </p:nvPr>
        </p:nvSpPr>
        <p:spPr>
          <a:xfrm>
            <a:off x="116840" y="995680"/>
            <a:ext cx="11958320" cy="5181283"/>
          </a:xfrm>
        </p:spPr>
        <p:txBody>
          <a:bodyPr vert="eaVert"/>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2016/5/12</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53428718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0596880" y="344329"/>
            <a:ext cx="1478280" cy="5811838"/>
          </a:xfrm>
        </p:spPr>
        <p:txBody>
          <a:bodyPr vert="eaVert"/>
          <a:lstStyle>
            <a:lvl1pP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縦書きテキスト プレースホルダー 2"/>
          <p:cNvSpPr>
            <a:spLocks noGrp="1"/>
          </p:cNvSpPr>
          <p:nvPr>
            <p:ph type="body" orient="vert" idx="1"/>
          </p:nvPr>
        </p:nvSpPr>
        <p:spPr>
          <a:xfrm>
            <a:off x="0" y="365125"/>
            <a:ext cx="10373360" cy="5811838"/>
          </a:xfrm>
        </p:spPr>
        <p:txBody>
          <a:bodyPr vert="eaVert"/>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2016/5/12</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12191222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8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2016/5/12</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097763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2016/5/12</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91820206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0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2016/5/12</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88294857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1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2016/5/12</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71981792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2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2016/5/12</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55280331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3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2016/5/12</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07439178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4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2016/5/12</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99529641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2016/5/12</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56268356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21920" y="29845"/>
            <a:ext cx="11968480" cy="742315"/>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838200" y="965200"/>
            <a:ext cx="10515600" cy="5211763"/>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2016/5/12</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70284232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6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2016/5/12</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76464922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7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2016/5/12</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33490412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8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2016/5/12</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11583159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9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2016/5/12</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2575104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0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2016/5/12</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47549888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1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2016/5/12</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17804907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2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2016/5/12</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89939577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5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2016/5/12</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88981894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6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2016/5/12</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00638819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7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2016/5/12</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1150905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a:noFill/>
        </p:spPr>
        <p:style>
          <a:lnRef idx="1">
            <a:schemeClr val="accent1"/>
          </a:lnRef>
          <a:fillRef idx="2">
            <a:schemeClr val="accent1"/>
          </a:fillRef>
          <a:effectRef idx="1">
            <a:schemeClr val="accent1"/>
          </a:effectRef>
          <a:fontRef idx="none"/>
        </p:style>
        <p:txBody>
          <a:bodyPr anchor="b"/>
          <a:lstStyle>
            <a:lvl1pPr>
              <a:defRPr sz="60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831850" y="4589463"/>
            <a:ext cx="10515600" cy="1500187"/>
          </a:xfrm>
          <a:noFill/>
        </p:spPr>
        <p:style>
          <a:lnRef idx="1">
            <a:schemeClr val="accent1"/>
          </a:lnRef>
          <a:fillRef idx="2">
            <a:schemeClr val="accent1"/>
          </a:fillRef>
          <a:effectRef idx="1">
            <a:schemeClr val="accent1"/>
          </a:effectRef>
          <a:fontRef idx="none"/>
        </p:style>
        <p:txBody>
          <a:bodyPr>
            <a:normAutofit/>
          </a:bodyPr>
          <a:lstStyle>
            <a:lvl1pPr marL="0" indent="0">
              <a:buNone/>
              <a:defRPr sz="4000">
                <a:solidFill>
                  <a:schemeClr val="tx1">
                    <a:tint val="75000"/>
                  </a:schemeClr>
                </a:solidFill>
                <a:latin typeface="Meiryo UI" panose="020B0604030504040204" pitchFamily="50" charset="-128"/>
                <a:ea typeface="Meiryo UI" panose="020B0604030504040204" pitchFamily="50" charset="-128"/>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dirty="0" smtClean="0"/>
              <a:t>マスター テキストの書式設定</a:t>
            </a:r>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2016/5/12</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473234703"/>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100012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dirty="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p>
        </p:txBody>
      </p:sp>
      <p:pic>
        <p:nvPicPr>
          <p:cNvPr id="6" name="Picture 5" descr="C:\Documents and Settings\s-hara\デスクトップ\情報探索用GUI\情報探索用GUI\resources\images\heading_bg.gif"/>
          <p:cNvPicPr>
            <a:picLocks noChangeArrowheads="1"/>
          </p:cNvPicPr>
          <p:nvPr userDrawn="1"/>
        </p:nvPicPr>
        <p:blipFill>
          <a:blip r:embed="rId2" cstate="print"/>
          <a:srcRect/>
          <a:stretch>
            <a:fillRect/>
          </a:stretch>
        </p:blipFill>
        <p:spPr bwMode="auto">
          <a:xfrm>
            <a:off x="1583267" y="4292600"/>
            <a:ext cx="10608733" cy="215900"/>
          </a:xfrm>
          <a:prstGeom prst="rect">
            <a:avLst/>
          </a:prstGeom>
          <a:noFill/>
          <a:ln w="9525">
            <a:noFill/>
            <a:miter lim="800000"/>
            <a:headEnd/>
            <a:tailEnd/>
          </a:ln>
        </p:spPr>
      </p:pic>
      <p:sp>
        <p:nvSpPr>
          <p:cNvPr id="2" name="タイトル 1"/>
          <p:cNvSpPr>
            <a:spLocks noGrp="1"/>
          </p:cNvSpPr>
          <p:nvPr>
            <p:ph type="ctrTitle"/>
          </p:nvPr>
        </p:nvSpPr>
        <p:spPr>
          <a:xfrm>
            <a:off x="-9939" y="1340768"/>
            <a:ext cx="10032437" cy="2952328"/>
          </a:xfrm>
          <a:noFill/>
        </p:spPr>
        <p:style>
          <a:lnRef idx="1">
            <a:schemeClr val="accent1"/>
          </a:lnRef>
          <a:fillRef idx="2">
            <a:schemeClr val="accent1"/>
          </a:fillRef>
          <a:effectRef idx="1">
            <a:schemeClr val="accent1"/>
          </a:effectRef>
          <a:fontRef idx="none"/>
        </p:style>
        <p:txBody>
          <a:bodyPr/>
          <a:lstStyle>
            <a:lvl1pPr algn="ctr">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j-ea"/>
                <a:ea typeface="+mj-ea"/>
                <a:cs typeface="Arial Unicode MS" pitchFamily="50" charset="-128"/>
              </a:defRPr>
            </a:lvl1pPr>
          </a:lstStyle>
          <a:p>
            <a:pPr>
              <a:defRPr/>
            </a:pPr>
            <a:fld id="{90591A0B-9E12-496A-B029-EF4AE7D72982}" type="datetime1">
              <a:rPr lang="ja-JP" altLang="en-US" smtClean="0"/>
              <a:t>2016/5/12</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j-ea"/>
                <a:ea typeface="+mj-ea"/>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j-ea"/>
                <a:ea typeface="+mj-ea"/>
                <a:cs typeface="Arial Unicode MS" pitchFamily="50" charset="-128"/>
              </a:defRPr>
            </a:lvl1pPr>
          </a:lstStyle>
          <a:p>
            <a:pPr>
              <a:defRPr/>
            </a:pPr>
            <a:fld id="{3C3BFEE1-B11D-4F33-BE4E-1752C7FA7201}" type="slidenum">
              <a:rPr lang="ja-JP" altLang="en-US"/>
              <a:pPr>
                <a:defRPr/>
              </a:pPr>
              <a:t>‹#›</a:t>
            </a:fld>
            <a:endParaRPr lang="ja-JP" altLang="en-US" dirty="0"/>
          </a:p>
        </p:txBody>
      </p:sp>
    </p:spTree>
    <p:extLst>
      <p:ext uri="{BB962C8B-B14F-4D97-AF65-F5344CB8AC3E}">
        <p14:creationId xmlns:p14="http://schemas.microsoft.com/office/powerpoint/2010/main" val="10470318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2016/5/12</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2319145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6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2016/5/12</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75619832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62560" y="90805"/>
            <a:ext cx="11856720" cy="701675"/>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sz="half" idx="1"/>
          </p:nvPr>
        </p:nvSpPr>
        <p:spPr>
          <a:xfrm>
            <a:off x="162560" y="971867"/>
            <a:ext cx="5857240" cy="5205096"/>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コンテンツ プレースホルダー 3"/>
          <p:cNvSpPr>
            <a:spLocks noGrp="1"/>
          </p:cNvSpPr>
          <p:nvPr>
            <p:ph sz="half" idx="2"/>
          </p:nvPr>
        </p:nvSpPr>
        <p:spPr>
          <a:xfrm>
            <a:off x="6172200" y="971867"/>
            <a:ext cx="5847080" cy="5205096"/>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2016/5/12</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8469671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274320" y="104775"/>
            <a:ext cx="11785600" cy="687705"/>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4320" y="872174"/>
            <a:ext cx="5721667" cy="823912"/>
          </a:xfrm>
        </p:spPr>
        <p:txBody>
          <a:bodyPr anchor="b"/>
          <a:lstStyle>
            <a:lvl1pPr marL="0" indent="0">
              <a:buNone/>
              <a:defRPr sz="2400" b="1">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マスター テキストの書式設定</a:t>
            </a:r>
          </a:p>
        </p:txBody>
      </p:sp>
      <p:sp>
        <p:nvSpPr>
          <p:cNvPr id="4" name="コンテンツ プレースホルダー 3"/>
          <p:cNvSpPr>
            <a:spLocks noGrp="1"/>
          </p:cNvSpPr>
          <p:nvPr>
            <p:ph sz="half" idx="2"/>
          </p:nvPr>
        </p:nvSpPr>
        <p:spPr>
          <a:xfrm>
            <a:off x="274320" y="1775780"/>
            <a:ext cx="5723255" cy="4413883"/>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テキスト プレースホルダー 4"/>
          <p:cNvSpPr>
            <a:spLocks noGrp="1"/>
          </p:cNvSpPr>
          <p:nvPr>
            <p:ph type="body" sz="quarter" idx="3"/>
          </p:nvPr>
        </p:nvSpPr>
        <p:spPr>
          <a:xfrm>
            <a:off x="6096000" y="862966"/>
            <a:ext cx="5963920" cy="823912"/>
          </a:xfrm>
        </p:spPr>
        <p:txBody>
          <a:bodyPr anchor="b"/>
          <a:lstStyle>
            <a:lvl1pPr marL="0" indent="0">
              <a:buNone/>
              <a:defRPr sz="2400" b="1">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マスター テキストの書式設定</a:t>
            </a:r>
          </a:p>
        </p:txBody>
      </p:sp>
      <p:sp>
        <p:nvSpPr>
          <p:cNvPr id="6" name="コンテンツ プレースホルダー 5"/>
          <p:cNvSpPr>
            <a:spLocks noGrp="1"/>
          </p:cNvSpPr>
          <p:nvPr>
            <p:ph sz="quarter" idx="4"/>
          </p:nvPr>
        </p:nvSpPr>
        <p:spPr>
          <a:xfrm>
            <a:off x="6172200" y="1775780"/>
            <a:ext cx="5887720" cy="4413883"/>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7" name="日付プレースホルダー 6"/>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2016/5/12</a:t>
            </a:fld>
            <a:endParaRPr lang="ja-JP" altLang="en-US"/>
          </a:p>
        </p:txBody>
      </p:sp>
      <p:sp>
        <p:nvSpPr>
          <p:cNvPr id="8" name="フッター プレースホルダー 7"/>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5646525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81280" y="34609"/>
            <a:ext cx="12029440" cy="696912"/>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2016/5/12</a:t>
            </a:fld>
            <a:endParaRPr lang="ja-JP" altLang="en-US"/>
          </a:p>
        </p:txBody>
      </p:sp>
      <p:sp>
        <p:nvSpPr>
          <p:cNvPr id="4" name="フッター プレースホルダー 3"/>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5" name="スライド番号プレースホルダー 4"/>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84090377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2016/5/12</a:t>
            </a:fld>
            <a:endParaRPr lang="ja-JP" altLang="en-US"/>
          </a:p>
        </p:txBody>
      </p:sp>
      <p:sp>
        <p:nvSpPr>
          <p:cNvPr id="3" name="フッター プレースホルダー 2"/>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4" name="スライド番号プレースホルダー 3"/>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8927272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21920" y="81280"/>
            <a:ext cx="4648517" cy="1600200"/>
          </a:xfrm>
        </p:spPr>
        <p:txBody>
          <a:bodyPr anchor="b"/>
          <a:lstStyle>
            <a:lvl1pPr>
              <a:defRPr sz="32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5183188" y="81281"/>
            <a:ext cx="6805612" cy="5779770"/>
          </a:xfrm>
        </p:spPr>
        <p:txBody>
          <a:bodyPr/>
          <a:lstStyle>
            <a:lvl1pPr>
              <a:defRPr sz="3200">
                <a:latin typeface="Meiryo UI" panose="020B0604030504040204" pitchFamily="50" charset="-128"/>
                <a:ea typeface="Meiryo UI" panose="020B0604030504040204" pitchFamily="50" charset="-128"/>
              </a:defRPr>
            </a:lvl1pPr>
            <a:lvl2pPr>
              <a:defRPr sz="2800">
                <a:latin typeface="Meiryo UI" panose="020B0604030504040204" pitchFamily="50" charset="-128"/>
                <a:ea typeface="Meiryo UI" panose="020B0604030504040204" pitchFamily="50" charset="-128"/>
              </a:defRPr>
            </a:lvl2pPr>
            <a:lvl3pPr>
              <a:defRPr sz="2400">
                <a:latin typeface="Meiryo UI" panose="020B0604030504040204" pitchFamily="50" charset="-128"/>
                <a:ea typeface="Meiryo UI" panose="020B0604030504040204" pitchFamily="50" charset="-128"/>
              </a:defRPr>
            </a:lvl3pPr>
            <a:lvl4pPr>
              <a:defRPr sz="2000">
                <a:latin typeface="Meiryo UI" panose="020B0604030504040204" pitchFamily="50" charset="-128"/>
                <a:ea typeface="Meiryo UI" panose="020B0604030504040204" pitchFamily="50" charset="-128"/>
              </a:defRPr>
            </a:lvl4pPr>
            <a:lvl5pPr>
              <a:defRPr sz="2000">
                <a:latin typeface="Meiryo UI" panose="020B0604030504040204" pitchFamily="50" charset="-128"/>
                <a:ea typeface="Meiryo UI" panose="020B0604030504040204" pitchFamily="50" charset="-128"/>
              </a:defRPr>
            </a:lvl5pPr>
            <a:lvl6pPr>
              <a:defRPr sz="2000"/>
            </a:lvl6pPr>
            <a:lvl7pPr>
              <a:defRPr sz="2000"/>
            </a:lvl7pPr>
            <a:lvl8pPr>
              <a:defRPr sz="2000"/>
            </a:lvl8pPr>
            <a:lvl9pPr>
              <a:defRPr sz="2000"/>
            </a:lvl9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テキスト プレースホルダー 3"/>
          <p:cNvSpPr>
            <a:spLocks noGrp="1"/>
          </p:cNvSpPr>
          <p:nvPr>
            <p:ph type="body" sz="half" idx="2"/>
          </p:nvPr>
        </p:nvSpPr>
        <p:spPr>
          <a:xfrm>
            <a:off x="121920" y="2057400"/>
            <a:ext cx="4650105" cy="3811588"/>
          </a:xfrm>
        </p:spPr>
        <p:txBody>
          <a:bodyPr/>
          <a:lstStyle>
            <a:lvl1pPr marL="0" indent="0">
              <a:buNone/>
              <a:defRPr sz="1600">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2016/5/12</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63552080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 y="81280"/>
            <a:ext cx="4619625" cy="1158240"/>
          </a:xfrm>
        </p:spPr>
        <p:txBody>
          <a:bodyPr anchor="b"/>
          <a:lstStyle>
            <a:lvl1pPr>
              <a:defRPr sz="32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図プレースホルダー 2"/>
          <p:cNvSpPr>
            <a:spLocks noGrp="1"/>
          </p:cNvSpPr>
          <p:nvPr>
            <p:ph type="pic" idx="1"/>
          </p:nvPr>
        </p:nvSpPr>
        <p:spPr>
          <a:xfrm>
            <a:off x="5183188" y="81281"/>
            <a:ext cx="6866572" cy="5779770"/>
          </a:xfrm>
        </p:spPr>
        <p:txBody>
          <a:bodyPr/>
          <a:lstStyle>
            <a:lvl1pPr marL="0" indent="0">
              <a:buNone/>
              <a:defRPr sz="3200">
                <a:latin typeface="Meiryo UI" panose="020B0604030504040204" pitchFamily="50" charset="-128"/>
                <a:ea typeface="Meiryo UI" panose="020B0604030504040204" pitchFamily="50" charset="-128"/>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52400" y="1381760"/>
            <a:ext cx="4619625" cy="4487228"/>
          </a:xfrm>
        </p:spPr>
        <p:txBody>
          <a:bodyPr/>
          <a:lstStyle>
            <a:lvl1pPr marL="0" indent="0">
              <a:buNone/>
              <a:defRPr sz="1600">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2016/5/12</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50390806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52400" y="100965"/>
            <a:ext cx="11846560" cy="752475"/>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52400" y="985520"/>
            <a:ext cx="11846560" cy="519144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2016/5/12</a:t>
            </a:fld>
            <a:endParaRPr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592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91" r:id="rId27"/>
    <p:sldLayoutId id="2147483692" r:id="rId28"/>
    <p:sldLayoutId id="2147483693" r:id="rId29"/>
    <p:sldLayoutId id="2147483694" r:id="rId30"/>
    <p:sldLayoutId id="2147483695" r:id="rId31"/>
    <p:sldLayoutId id="2147483696" r:id="rId32"/>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image" Target="../media/image5.WMF"/></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3" Type="http://schemas.openxmlformats.org/officeDocument/2006/relationships/hyperlink" Target="http://iss.ndl.go.jp/"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iss.ndl.go.jp/information/outline/plan/" TargetMode="External"/><Relationship Id="rId5" Type="http://schemas.openxmlformats.org/officeDocument/2006/relationships/image" Target="../media/image9.emf"/><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image" Target="../media/image5.WMF"/></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image" Target="../media/image5.WMF"/></Relationships>
</file>

<file path=ppt/slides/_rels/slide29.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 Id="rId9" Type="http://schemas.openxmlformats.org/officeDocument/2006/relationships/image" Target="../media/image1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 Id="rId9" Type="http://schemas.openxmlformats.org/officeDocument/2006/relationships/image" Target="../media/image16.jpeg"/></Relationships>
</file>

<file path=ppt/slides/_rels/slide31.xml.rels><?xml version="1.0" encoding="UTF-8" standalone="yes"?>
<Relationships xmlns="http://schemas.openxmlformats.org/package/2006/relationships"><Relationship Id="rId2" Type="http://schemas.openxmlformats.org/officeDocument/2006/relationships/hyperlink" Target="http://iss.ndl.go.jp/information/outline/plan/"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iss.ndl.go.jp/information/2012/02/2_release/"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hyperlink" Target="http://www.ndl.go.jp/jp/data/data_service/jnb/index.html" TargetMode="External"/><Relationship Id="rId4" Type="http://schemas.openxmlformats.org/officeDocument/2006/relationships/hyperlink" Target="http://www.ndl.go.jp/jp/data/bib_newsletter/2012_4/article_09.html"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643051"/>
            <a:ext cx="9144000" cy="2339014"/>
          </a:xfrm>
        </p:spPr>
        <p:style>
          <a:lnRef idx="0">
            <a:schemeClr val="accent2"/>
          </a:lnRef>
          <a:fillRef idx="3">
            <a:schemeClr val="accent2"/>
          </a:fillRef>
          <a:effectRef idx="3">
            <a:schemeClr val="accent2"/>
          </a:effectRef>
          <a:fontRef idx="minor">
            <a:schemeClr val="lt1"/>
          </a:fontRef>
        </p:style>
        <p:txBody>
          <a:bodyPr>
            <a:normAutofit/>
          </a:bodyPr>
          <a:lstStyle/>
          <a:p>
            <a:r>
              <a:rPr lang="ja-JP" altLang="en-US" sz="4000" dirty="0"/>
              <a:t>出版界との連携による電子書籍ナショナルアーカイブの</a:t>
            </a:r>
            <a:r>
              <a:rPr lang="ja-JP" altLang="en-US" sz="4000" dirty="0" smtClean="0"/>
              <a:t>構築</a:t>
            </a:r>
            <a:r>
              <a:rPr lang="en-US" altLang="ja-JP" sz="4000" dirty="0" smtClean="0"/>
              <a:t>【</a:t>
            </a:r>
            <a:r>
              <a:rPr lang="ja-JP" altLang="en-US" sz="4000" dirty="0" smtClean="0"/>
              <a:t>詳細</a:t>
            </a:r>
            <a:r>
              <a:rPr lang="en-US" altLang="ja-JP" sz="4000" dirty="0" smtClean="0"/>
              <a:t>】</a:t>
            </a:r>
            <a:endParaRPr kumimoji="1" lang="ja-JP" altLang="en-US" sz="4000" dirty="0"/>
          </a:p>
        </p:txBody>
      </p:sp>
      <p:sp>
        <p:nvSpPr>
          <p:cNvPr id="4" name="Text Box 5"/>
          <p:cNvSpPr txBox="1">
            <a:spLocks noChangeArrowheads="1"/>
          </p:cNvSpPr>
          <p:nvPr/>
        </p:nvSpPr>
        <p:spPr bwMode="auto">
          <a:xfrm>
            <a:off x="8112125" y="404814"/>
            <a:ext cx="2159000" cy="307777"/>
          </a:xfrm>
          <a:prstGeom prst="rect">
            <a:avLst/>
          </a:prstGeom>
          <a:noFill/>
          <a:ln w="9525">
            <a:noFill/>
            <a:miter lim="800000"/>
            <a:headEnd/>
            <a:tailEnd/>
          </a:ln>
        </p:spPr>
        <p:txBody>
          <a:bodyPr>
            <a:spAutoFit/>
          </a:bodyPr>
          <a:lstStyle/>
          <a:p>
            <a:pPr algn="dist"/>
            <a:r>
              <a:rPr lang="en-US" altLang="ja-JP" sz="1400" dirty="0" smtClean="0">
                <a:latin typeface="HG丸ｺﾞｼｯｸM-PRO" pitchFamily="50" charset="-128"/>
                <a:ea typeface="HG丸ｺﾞｼｯｸM-PRO" pitchFamily="50" charset="-128"/>
              </a:rPr>
              <a:t>2016</a:t>
            </a:r>
            <a:r>
              <a:rPr lang="ja-JP" altLang="en-US" sz="1400" dirty="0" smtClean="0">
                <a:latin typeface="HG丸ｺﾞｼｯｸM-PRO" pitchFamily="50" charset="-128"/>
                <a:ea typeface="HG丸ｺﾞｼｯｸM-PRO" pitchFamily="50" charset="-128"/>
              </a:rPr>
              <a:t>年</a:t>
            </a:r>
            <a:r>
              <a:rPr lang="ja-JP" altLang="en-US" sz="1400" dirty="0" smtClean="0">
                <a:latin typeface="HG丸ｺﾞｼｯｸM-PRO" pitchFamily="50" charset="-128"/>
                <a:ea typeface="HG丸ｺﾞｼｯｸM-PRO" pitchFamily="50" charset="-128"/>
              </a:rPr>
              <a:t>５月</a:t>
            </a:r>
            <a:r>
              <a:rPr lang="en-US" altLang="ja-JP" sz="1400" smtClean="0">
                <a:latin typeface="HG丸ｺﾞｼｯｸM-PRO" pitchFamily="50" charset="-128"/>
                <a:ea typeface="HG丸ｺﾞｼｯｸM-PRO" pitchFamily="50" charset="-128"/>
              </a:rPr>
              <a:t>12</a:t>
            </a:r>
            <a:r>
              <a:rPr lang="ja-JP" altLang="en-US" sz="1400" smtClean="0">
                <a:latin typeface="HG丸ｺﾞｼｯｸM-PRO" pitchFamily="50" charset="-128"/>
                <a:ea typeface="HG丸ｺﾞｼｯｸM-PRO" pitchFamily="50" charset="-128"/>
              </a:rPr>
              <a:t>日</a:t>
            </a:r>
            <a:endParaRPr lang="en-US" altLang="ja-JP" sz="1400" dirty="0">
              <a:latin typeface="HG丸ｺﾞｼｯｸM-PRO" pitchFamily="50" charset="-128"/>
              <a:ea typeface="HG丸ｺﾞｼｯｸM-PRO" pitchFamily="50" charset="-128"/>
            </a:endParaRPr>
          </a:p>
        </p:txBody>
      </p:sp>
      <p:sp>
        <p:nvSpPr>
          <p:cNvPr id="6" name="サブタイトル 5"/>
          <p:cNvSpPr>
            <a:spLocks noGrp="1"/>
          </p:cNvSpPr>
          <p:nvPr>
            <p:ph type="subTitle" idx="1"/>
          </p:nvPr>
        </p:nvSpPr>
        <p:spPr>
          <a:xfrm>
            <a:off x="3143672" y="5013176"/>
            <a:ext cx="6400800" cy="1071570"/>
          </a:xfrm>
        </p:spPr>
        <p:txBody>
          <a:bodyPr anchor="ctr">
            <a:normAutofit fontScale="70000" lnSpcReduction="20000"/>
          </a:bodyPr>
          <a:lstStyle/>
          <a:p>
            <a:r>
              <a:rPr lang="ja-JP" altLang="en-US" dirty="0"/>
              <a:t>同志社大学大学院総合政策科学研究科</a:t>
            </a:r>
            <a:endParaRPr lang="en-US" altLang="ja-JP" dirty="0"/>
          </a:p>
          <a:p>
            <a:r>
              <a:rPr lang="ja-JP" altLang="en-US" dirty="0"/>
              <a:t>嘱託講師　中山正樹</a:t>
            </a:r>
          </a:p>
        </p:txBody>
      </p:sp>
    </p:spTree>
    <p:extLst>
      <p:ext uri="{BB962C8B-B14F-4D97-AF65-F5344CB8AC3E}">
        <p14:creationId xmlns:p14="http://schemas.microsoft.com/office/powerpoint/2010/main" val="20399689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12192000" cy="928670"/>
          </a:xfrm>
        </p:spPr>
        <p:txBody>
          <a:bodyPr>
            <a:normAutofit/>
          </a:bodyPr>
          <a:lstStyle/>
          <a:p>
            <a:r>
              <a:rPr lang="ja-JP" altLang="en-US" sz="3600" dirty="0"/>
              <a:t>商用電子書籍の図書館への提供システム（案）</a:t>
            </a:r>
          </a:p>
        </p:txBody>
      </p:sp>
      <p:sp>
        <p:nvSpPr>
          <p:cNvPr id="4" name="フッター プレースホルダ 3"/>
          <p:cNvSpPr>
            <a:spLocks noGrp="1"/>
          </p:cNvSpPr>
          <p:nvPr>
            <p:ph type="ftr" sz="quarter" idx="11"/>
          </p:nvPr>
        </p:nvSpPr>
        <p:spPr/>
        <p:txBody>
          <a:bodyPr/>
          <a:lstStyle/>
          <a:p>
            <a:endParaRPr kumimoji="0" lang="en-US" dirty="0"/>
          </a:p>
        </p:txBody>
      </p:sp>
      <p:sp>
        <p:nvSpPr>
          <p:cNvPr id="5" name="スライド番号プレースホルダ 4"/>
          <p:cNvSpPr>
            <a:spLocks noGrp="1"/>
          </p:cNvSpPr>
          <p:nvPr>
            <p:ph type="sldNum" sz="quarter" idx="12"/>
          </p:nvPr>
        </p:nvSpPr>
        <p:spPr/>
        <p:txBody>
          <a:bodyPr/>
          <a:lstStyle/>
          <a:p>
            <a:fld id="{042AED99-7FB4-404E-8A97-64753DCE42EC}" type="slidenum">
              <a:rPr kumimoji="0" lang="en-US" smtClean="0"/>
              <a:pPr/>
              <a:t>10</a:t>
            </a:fld>
            <a:endParaRPr kumimoji="0" lang="en-US"/>
          </a:p>
        </p:txBody>
      </p:sp>
      <p:sp>
        <p:nvSpPr>
          <p:cNvPr id="15" name="AutoShape 8"/>
          <p:cNvSpPr>
            <a:spLocks noChangeArrowheads="1"/>
          </p:cNvSpPr>
          <p:nvPr/>
        </p:nvSpPr>
        <p:spPr bwMode="auto">
          <a:xfrm>
            <a:off x="4277062" y="2204864"/>
            <a:ext cx="1483468" cy="648072"/>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none" anchor="t">
            <a:normAutofit lnSpcReduction="10000"/>
          </a:bodyPr>
          <a:lstStyle/>
          <a:p>
            <a:pPr marL="342900" indent="-342900" algn="ctr">
              <a:defRPr/>
            </a:pPr>
            <a:r>
              <a:rPr lang="ja-JP" altLang="en-US" sz="1100" dirty="0">
                <a:latin typeface="Meiryo UI" panose="020B0604030504040204" pitchFamily="50" charset="-128"/>
                <a:ea typeface="Meiryo UI" panose="020B0604030504040204" pitchFamily="50" charset="-128"/>
              </a:rPr>
              <a:t>電子書籍サイト</a:t>
            </a:r>
            <a:endParaRPr lang="en-US" altLang="ja-JP" sz="1100" dirty="0">
              <a:latin typeface="Meiryo UI" panose="020B0604030504040204" pitchFamily="50" charset="-128"/>
              <a:ea typeface="Meiryo UI" panose="020B0604030504040204" pitchFamily="50" charset="-128"/>
            </a:endParaRPr>
          </a:p>
          <a:p>
            <a:pPr marL="342900" indent="-342900" algn="ctr">
              <a:defRPr/>
            </a:pPr>
            <a:r>
              <a:rPr lang="ja-JP" altLang="en-US" sz="1100" dirty="0">
                <a:latin typeface="Meiryo UI" panose="020B0604030504040204" pitchFamily="50" charset="-128"/>
                <a:ea typeface="Meiryo UI" panose="020B0604030504040204" pitchFamily="50" charset="-128"/>
              </a:rPr>
              <a:t>（登録利用者への</a:t>
            </a:r>
            <a:endParaRPr lang="en-US" altLang="ja-JP" sz="1100" dirty="0">
              <a:latin typeface="Meiryo UI" panose="020B0604030504040204" pitchFamily="50" charset="-128"/>
              <a:ea typeface="Meiryo UI" panose="020B0604030504040204" pitchFamily="50" charset="-128"/>
            </a:endParaRPr>
          </a:p>
          <a:p>
            <a:pPr marL="342900" indent="-342900" algn="ctr">
              <a:defRPr/>
            </a:pPr>
            <a:r>
              <a:rPr lang="ja-JP" altLang="en-US" sz="1100" dirty="0">
                <a:latin typeface="Meiryo UI" panose="020B0604030504040204" pitchFamily="50" charset="-128"/>
                <a:ea typeface="Meiryo UI" panose="020B0604030504040204" pitchFamily="50" charset="-128"/>
              </a:rPr>
              <a:t>閲覧提供）</a:t>
            </a:r>
          </a:p>
        </p:txBody>
      </p:sp>
      <p:sp>
        <p:nvSpPr>
          <p:cNvPr id="16" name="AutoShape 8"/>
          <p:cNvSpPr>
            <a:spLocks noChangeArrowheads="1"/>
          </p:cNvSpPr>
          <p:nvPr/>
        </p:nvSpPr>
        <p:spPr bwMode="auto">
          <a:xfrm>
            <a:off x="6110539" y="2856249"/>
            <a:ext cx="1633039" cy="792088"/>
          </a:xfrm>
          <a:prstGeom prst="roundRect">
            <a:avLst>
              <a:gd name="adj" fmla="val 25048"/>
            </a:avLst>
          </a:prstGeom>
          <a:ln>
            <a:headEnd/>
            <a:tailEnd/>
          </a:ln>
        </p:spPr>
        <p:style>
          <a:lnRef idx="1">
            <a:schemeClr val="accent2"/>
          </a:lnRef>
          <a:fillRef idx="2">
            <a:schemeClr val="accent2"/>
          </a:fillRef>
          <a:effectRef idx="1">
            <a:schemeClr val="accent2"/>
          </a:effectRef>
          <a:fontRef idx="minor">
            <a:schemeClr val="dk1"/>
          </a:fontRef>
        </p:style>
        <p:txBody>
          <a:bodyPr wrap="none" anchor="t">
            <a:normAutofit/>
          </a:bodyPr>
          <a:lstStyle/>
          <a:p>
            <a:pPr marL="342900" indent="-342900" algn="ctr">
              <a:defRPr/>
            </a:pPr>
            <a:r>
              <a:rPr lang="ja-JP" altLang="en-US" sz="1100" dirty="0">
                <a:latin typeface="Meiryo UI" panose="020B0604030504040204" pitchFamily="50" charset="-128"/>
                <a:ea typeface="Meiryo UI" panose="020B0604030504040204" pitchFamily="50" charset="-128"/>
              </a:rPr>
              <a:t>貸出管理システム</a:t>
            </a:r>
            <a:endParaRPr lang="en-US" altLang="ja-JP" sz="1100" dirty="0">
              <a:latin typeface="Meiryo UI" panose="020B0604030504040204" pitchFamily="50" charset="-128"/>
              <a:ea typeface="Meiryo UI" panose="020B0604030504040204" pitchFamily="50" charset="-128"/>
            </a:endParaRPr>
          </a:p>
          <a:p>
            <a:pPr marL="342900" indent="-342900" algn="ctr">
              <a:defRPr/>
            </a:pPr>
            <a:r>
              <a:rPr lang="ja-JP" altLang="en-US" sz="1100" dirty="0">
                <a:latin typeface="Meiryo UI" panose="020B0604030504040204" pitchFamily="50" charset="-128"/>
                <a:ea typeface="Meiryo UI" panose="020B0604030504040204" pitchFamily="50" charset="-128"/>
              </a:rPr>
              <a:t>（図書館毎書籍毎の</a:t>
            </a:r>
            <a:endParaRPr lang="en-US" altLang="ja-JP" sz="1100" dirty="0">
              <a:latin typeface="Meiryo UI" panose="020B0604030504040204" pitchFamily="50" charset="-128"/>
              <a:ea typeface="Meiryo UI" panose="020B0604030504040204" pitchFamily="50" charset="-128"/>
            </a:endParaRPr>
          </a:p>
          <a:p>
            <a:pPr marL="342900" indent="-342900" algn="ctr">
              <a:defRPr/>
            </a:pPr>
            <a:r>
              <a:rPr lang="ja-JP" altLang="en-US" sz="1100" dirty="0">
                <a:latin typeface="Meiryo UI" panose="020B0604030504040204" pitchFamily="50" charset="-128"/>
                <a:ea typeface="Meiryo UI" panose="020B0604030504040204" pitchFamily="50" charset="-128"/>
              </a:rPr>
              <a:t>貸出状況管理）</a:t>
            </a:r>
          </a:p>
        </p:txBody>
      </p:sp>
      <p:cxnSp>
        <p:nvCxnSpPr>
          <p:cNvPr id="31" name="直線矢印コネクタ 30"/>
          <p:cNvCxnSpPr>
            <a:stCxn id="16" idx="1"/>
            <a:endCxn id="15" idx="3"/>
          </p:cNvCxnSpPr>
          <p:nvPr/>
        </p:nvCxnSpPr>
        <p:spPr>
          <a:xfrm flipH="1" flipV="1">
            <a:off x="5760530" y="2528901"/>
            <a:ext cx="350008" cy="723393"/>
          </a:xfrm>
          <a:prstGeom prst="straightConnector1">
            <a:avLst/>
          </a:prstGeom>
          <a:ln>
            <a:headEnd type="triangle" w="lg" len="lg"/>
            <a:tailEnd type="none" w="med" len="med"/>
          </a:ln>
        </p:spPr>
        <p:style>
          <a:lnRef idx="2">
            <a:schemeClr val="accent2"/>
          </a:lnRef>
          <a:fillRef idx="1">
            <a:schemeClr val="lt1"/>
          </a:fillRef>
          <a:effectRef idx="0">
            <a:schemeClr val="accent2"/>
          </a:effectRef>
          <a:fontRef idx="minor">
            <a:schemeClr val="dk1"/>
          </a:fontRef>
        </p:style>
      </p:cxnSp>
      <p:sp>
        <p:nvSpPr>
          <p:cNvPr id="147" name="フローチャート : 磁気ディスク 146"/>
          <p:cNvSpPr/>
          <p:nvPr/>
        </p:nvSpPr>
        <p:spPr>
          <a:xfrm>
            <a:off x="2836272" y="2215254"/>
            <a:ext cx="1224136" cy="648072"/>
          </a:xfrm>
          <a:prstGeom prst="flowChartMagneticDisk">
            <a:avLst/>
          </a:prstGeom>
        </p:spPr>
        <p:style>
          <a:lnRef idx="2">
            <a:schemeClr val="accent5"/>
          </a:lnRef>
          <a:fillRef idx="1">
            <a:schemeClr val="lt1"/>
          </a:fillRef>
          <a:effectRef idx="0">
            <a:schemeClr val="accent5"/>
          </a:effectRef>
          <a:fontRef idx="minor">
            <a:schemeClr val="dk1"/>
          </a:fontRef>
        </p:style>
        <p:txBody>
          <a:bodyPr wrap="square" rtlCol="0" anchor="ctr">
            <a:noAutofit/>
          </a:bodyPr>
          <a:lstStyle/>
          <a:p>
            <a:pPr algn="ctr"/>
            <a:r>
              <a:rPr lang="ja-JP" altLang="en-US" sz="1100" dirty="0">
                <a:latin typeface="Meiryo UI" panose="020B0604030504040204" pitchFamily="50" charset="-128"/>
                <a:ea typeface="Meiryo UI" panose="020B0604030504040204" pitchFamily="50" charset="-128"/>
              </a:rPr>
              <a:t>電子書籍</a:t>
            </a:r>
          </a:p>
        </p:txBody>
      </p:sp>
      <p:cxnSp>
        <p:nvCxnSpPr>
          <p:cNvPr id="148" name="直線矢印コネクタ 147"/>
          <p:cNvCxnSpPr>
            <a:stCxn id="15" idx="1"/>
            <a:endCxn id="147" idx="4"/>
          </p:cNvCxnSpPr>
          <p:nvPr/>
        </p:nvCxnSpPr>
        <p:spPr>
          <a:xfrm flipH="1">
            <a:off x="4060408" y="2528900"/>
            <a:ext cx="216654" cy="10390"/>
          </a:xfrm>
          <a:prstGeom prst="straightConnector1">
            <a:avLst/>
          </a:prstGeom>
          <a:ln>
            <a:headEnd type="triangle" w="lg" len="lg"/>
            <a:tailEnd type="none" w="med" len="med"/>
          </a:ln>
        </p:spPr>
        <p:style>
          <a:lnRef idx="2">
            <a:schemeClr val="accent2"/>
          </a:lnRef>
          <a:fillRef idx="1">
            <a:schemeClr val="lt1"/>
          </a:fillRef>
          <a:effectRef idx="0">
            <a:schemeClr val="accent2"/>
          </a:effectRef>
          <a:fontRef idx="minor">
            <a:schemeClr val="dk1"/>
          </a:fontRef>
        </p:style>
      </p:cxnSp>
      <p:cxnSp>
        <p:nvCxnSpPr>
          <p:cNvPr id="108" name="直線矢印コネクタ 107"/>
          <p:cNvCxnSpPr>
            <a:endCxn id="16" idx="3"/>
          </p:cNvCxnSpPr>
          <p:nvPr/>
        </p:nvCxnSpPr>
        <p:spPr>
          <a:xfrm flipH="1">
            <a:off x="7743577" y="3104965"/>
            <a:ext cx="616568" cy="147329"/>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110" name="AutoShape 8"/>
          <p:cNvSpPr>
            <a:spLocks noChangeArrowheads="1"/>
          </p:cNvSpPr>
          <p:nvPr/>
        </p:nvSpPr>
        <p:spPr bwMode="auto">
          <a:xfrm>
            <a:off x="4312793" y="3367382"/>
            <a:ext cx="1483468" cy="648072"/>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none" anchor="t">
            <a:normAutofit/>
          </a:bodyPr>
          <a:lstStyle/>
          <a:p>
            <a:pPr marL="342900" indent="-342900" algn="ctr">
              <a:defRPr/>
            </a:pPr>
            <a:r>
              <a:rPr lang="ja-JP" altLang="en-US" sz="1100" dirty="0">
                <a:latin typeface="Meiryo UI" panose="020B0604030504040204" pitchFamily="50" charset="-128"/>
                <a:ea typeface="Meiryo UI" panose="020B0604030504040204" pitchFamily="50" charset="-128"/>
              </a:rPr>
              <a:t>電子書籍サイト</a:t>
            </a:r>
            <a:endParaRPr lang="en-US" altLang="ja-JP" sz="1100" dirty="0">
              <a:latin typeface="Meiryo UI" panose="020B0604030504040204" pitchFamily="50" charset="-128"/>
              <a:ea typeface="Meiryo UI" panose="020B0604030504040204" pitchFamily="50" charset="-128"/>
            </a:endParaRPr>
          </a:p>
        </p:txBody>
      </p:sp>
      <p:sp>
        <p:nvSpPr>
          <p:cNvPr id="111" name="フローチャート : 磁気ディスク 146"/>
          <p:cNvSpPr/>
          <p:nvPr/>
        </p:nvSpPr>
        <p:spPr>
          <a:xfrm>
            <a:off x="2872003" y="3377772"/>
            <a:ext cx="1224136" cy="648072"/>
          </a:xfrm>
          <a:prstGeom prst="flowChartMagneticDisk">
            <a:avLst/>
          </a:prstGeom>
        </p:spPr>
        <p:style>
          <a:lnRef idx="2">
            <a:schemeClr val="accent5"/>
          </a:lnRef>
          <a:fillRef idx="1">
            <a:schemeClr val="lt1"/>
          </a:fillRef>
          <a:effectRef idx="0">
            <a:schemeClr val="accent5"/>
          </a:effectRef>
          <a:fontRef idx="minor">
            <a:schemeClr val="dk1"/>
          </a:fontRef>
        </p:style>
        <p:txBody>
          <a:bodyPr wrap="square" rtlCol="0" anchor="ctr">
            <a:noAutofit/>
          </a:bodyPr>
          <a:lstStyle/>
          <a:p>
            <a:pPr algn="ctr"/>
            <a:r>
              <a:rPr lang="ja-JP" altLang="en-US" sz="1100" dirty="0">
                <a:latin typeface="Meiryo UI" panose="020B0604030504040204" pitchFamily="50" charset="-128"/>
                <a:ea typeface="Meiryo UI" panose="020B0604030504040204" pitchFamily="50" charset="-128"/>
              </a:rPr>
              <a:t>電子書籍</a:t>
            </a:r>
          </a:p>
        </p:txBody>
      </p:sp>
      <p:cxnSp>
        <p:nvCxnSpPr>
          <p:cNvPr id="112" name="直線矢印コネクタ 111"/>
          <p:cNvCxnSpPr>
            <a:stCxn id="110" idx="1"/>
            <a:endCxn id="111" idx="4"/>
          </p:cNvCxnSpPr>
          <p:nvPr/>
        </p:nvCxnSpPr>
        <p:spPr>
          <a:xfrm flipH="1">
            <a:off x="4096139" y="3691418"/>
            <a:ext cx="216654" cy="10390"/>
          </a:xfrm>
          <a:prstGeom prst="straightConnector1">
            <a:avLst/>
          </a:prstGeom>
          <a:ln>
            <a:headEnd type="triangle" w="lg" len="lg"/>
            <a:tailEnd type="none" w="med" len="med"/>
          </a:ln>
        </p:spPr>
        <p:style>
          <a:lnRef idx="2">
            <a:schemeClr val="accent2"/>
          </a:lnRef>
          <a:fillRef idx="1">
            <a:schemeClr val="lt1"/>
          </a:fillRef>
          <a:effectRef idx="0">
            <a:schemeClr val="accent2"/>
          </a:effectRef>
          <a:fontRef idx="minor">
            <a:schemeClr val="dk1"/>
          </a:fontRef>
        </p:style>
      </p:cxnSp>
      <p:sp>
        <p:nvSpPr>
          <p:cNvPr id="113" name="AutoShape 8"/>
          <p:cNvSpPr>
            <a:spLocks noChangeArrowheads="1"/>
          </p:cNvSpPr>
          <p:nvPr/>
        </p:nvSpPr>
        <p:spPr bwMode="auto">
          <a:xfrm>
            <a:off x="4291109" y="4681362"/>
            <a:ext cx="1483468" cy="648072"/>
          </a:xfrm>
          <a:prstGeom prst="roundRect">
            <a:avLst>
              <a:gd name="adj" fmla="val 25048"/>
            </a:avLst>
          </a:prstGeom>
          <a:ln>
            <a:headEnd/>
            <a:tailEnd/>
          </a:ln>
        </p:spPr>
        <p:style>
          <a:lnRef idx="2">
            <a:schemeClr val="accent2"/>
          </a:lnRef>
          <a:fillRef idx="1">
            <a:schemeClr val="lt1"/>
          </a:fillRef>
          <a:effectRef idx="0">
            <a:schemeClr val="accent2"/>
          </a:effectRef>
          <a:fontRef idx="minor">
            <a:schemeClr val="dk1"/>
          </a:fontRef>
        </p:style>
        <p:txBody>
          <a:bodyPr wrap="none" anchor="t">
            <a:normAutofit/>
          </a:bodyPr>
          <a:lstStyle/>
          <a:p>
            <a:pPr marL="342900" indent="-342900" algn="ctr">
              <a:defRPr/>
            </a:pPr>
            <a:r>
              <a:rPr lang="ja-JP" altLang="en-US" sz="1100" dirty="0">
                <a:latin typeface="Meiryo UI" panose="020B0604030504040204" pitchFamily="50" charset="-128"/>
                <a:ea typeface="Meiryo UI" panose="020B0604030504040204" pitchFamily="50" charset="-128"/>
              </a:rPr>
              <a:t>電子書籍サイト</a:t>
            </a:r>
            <a:endParaRPr lang="en-US" altLang="ja-JP" sz="1100" dirty="0">
              <a:latin typeface="Meiryo UI" panose="020B0604030504040204" pitchFamily="50" charset="-128"/>
              <a:ea typeface="Meiryo UI" panose="020B0604030504040204" pitchFamily="50" charset="-128"/>
            </a:endParaRPr>
          </a:p>
        </p:txBody>
      </p:sp>
      <p:sp>
        <p:nvSpPr>
          <p:cNvPr id="114" name="フローチャート : 磁気ディスク 146"/>
          <p:cNvSpPr/>
          <p:nvPr/>
        </p:nvSpPr>
        <p:spPr>
          <a:xfrm>
            <a:off x="2850319" y="4691752"/>
            <a:ext cx="1224136" cy="648072"/>
          </a:xfrm>
          <a:prstGeom prst="flowChartMagneticDisk">
            <a:avLst/>
          </a:prstGeom>
        </p:spPr>
        <p:style>
          <a:lnRef idx="2">
            <a:schemeClr val="accent5"/>
          </a:lnRef>
          <a:fillRef idx="1">
            <a:schemeClr val="lt1"/>
          </a:fillRef>
          <a:effectRef idx="0">
            <a:schemeClr val="accent5"/>
          </a:effectRef>
          <a:fontRef idx="minor">
            <a:schemeClr val="dk1"/>
          </a:fontRef>
        </p:style>
        <p:txBody>
          <a:bodyPr wrap="square" rtlCol="0" anchor="ctr">
            <a:noAutofit/>
          </a:bodyPr>
          <a:lstStyle/>
          <a:p>
            <a:pPr algn="ctr"/>
            <a:r>
              <a:rPr lang="ja-JP" altLang="en-US" sz="1100" dirty="0">
                <a:latin typeface="Meiryo UI" panose="020B0604030504040204" pitchFamily="50" charset="-128"/>
                <a:ea typeface="Meiryo UI" panose="020B0604030504040204" pitchFamily="50" charset="-128"/>
              </a:rPr>
              <a:t>電子書籍</a:t>
            </a:r>
          </a:p>
        </p:txBody>
      </p:sp>
      <p:cxnSp>
        <p:nvCxnSpPr>
          <p:cNvPr id="115" name="直線矢印コネクタ 114"/>
          <p:cNvCxnSpPr>
            <a:stCxn id="113" idx="1"/>
            <a:endCxn id="114" idx="4"/>
          </p:cNvCxnSpPr>
          <p:nvPr/>
        </p:nvCxnSpPr>
        <p:spPr>
          <a:xfrm flipH="1">
            <a:off x="4074455" y="5005398"/>
            <a:ext cx="216654" cy="10390"/>
          </a:xfrm>
          <a:prstGeom prst="straightConnector1">
            <a:avLst/>
          </a:prstGeom>
          <a:ln>
            <a:headEnd type="triangle" w="lg" len="lg"/>
            <a:tailEnd type="none" w="med" len="med"/>
          </a:ln>
        </p:spPr>
        <p:style>
          <a:lnRef idx="2">
            <a:schemeClr val="accent2"/>
          </a:lnRef>
          <a:fillRef idx="1">
            <a:schemeClr val="lt1"/>
          </a:fillRef>
          <a:effectRef idx="0">
            <a:schemeClr val="accent2"/>
          </a:effectRef>
          <a:fontRef idx="minor">
            <a:schemeClr val="dk1"/>
          </a:fontRef>
        </p:style>
      </p:cxnSp>
      <p:cxnSp>
        <p:nvCxnSpPr>
          <p:cNvPr id="117" name="直線矢印コネクタ 116"/>
          <p:cNvCxnSpPr>
            <a:stCxn id="16" idx="1"/>
            <a:endCxn id="110" idx="3"/>
          </p:cNvCxnSpPr>
          <p:nvPr/>
        </p:nvCxnSpPr>
        <p:spPr>
          <a:xfrm flipH="1">
            <a:off x="5796262" y="3252294"/>
            <a:ext cx="314277" cy="439125"/>
          </a:xfrm>
          <a:prstGeom prst="straightConnector1">
            <a:avLst/>
          </a:prstGeom>
          <a:ln>
            <a:headEnd type="triangle" w="lg" len="lg"/>
            <a:tailEnd type="none" w="med" len="med"/>
          </a:ln>
        </p:spPr>
        <p:style>
          <a:lnRef idx="2">
            <a:schemeClr val="accent2"/>
          </a:lnRef>
          <a:fillRef idx="1">
            <a:schemeClr val="lt1"/>
          </a:fillRef>
          <a:effectRef idx="0">
            <a:schemeClr val="accent2"/>
          </a:effectRef>
          <a:fontRef idx="minor">
            <a:schemeClr val="dk1"/>
          </a:fontRef>
        </p:style>
      </p:cxnSp>
      <p:cxnSp>
        <p:nvCxnSpPr>
          <p:cNvPr id="119" name="直線矢印コネクタ 118"/>
          <p:cNvCxnSpPr>
            <a:stCxn id="16" idx="1"/>
            <a:endCxn id="113" idx="3"/>
          </p:cNvCxnSpPr>
          <p:nvPr/>
        </p:nvCxnSpPr>
        <p:spPr>
          <a:xfrm flipH="1">
            <a:off x="5774578" y="3252294"/>
            <a:ext cx="335961" cy="1753105"/>
          </a:xfrm>
          <a:prstGeom prst="straightConnector1">
            <a:avLst/>
          </a:prstGeom>
          <a:ln>
            <a:headEnd type="triangle" w="lg" len="lg"/>
            <a:tailEnd type="none" w="med" len="med"/>
          </a:ln>
        </p:spPr>
        <p:style>
          <a:lnRef idx="2">
            <a:schemeClr val="accent2"/>
          </a:lnRef>
          <a:fillRef idx="1">
            <a:schemeClr val="lt1"/>
          </a:fillRef>
          <a:effectRef idx="0">
            <a:schemeClr val="accent2"/>
          </a:effectRef>
          <a:fontRef idx="minor">
            <a:schemeClr val="dk1"/>
          </a:fontRef>
        </p:style>
      </p:cxnSp>
      <p:sp>
        <p:nvSpPr>
          <p:cNvPr id="124" name="AutoShape 8"/>
          <p:cNvSpPr>
            <a:spLocks noChangeArrowheads="1"/>
          </p:cNvSpPr>
          <p:nvPr/>
        </p:nvSpPr>
        <p:spPr bwMode="auto">
          <a:xfrm>
            <a:off x="8360146" y="4005064"/>
            <a:ext cx="997301" cy="792088"/>
          </a:xfrm>
          <a:prstGeom prst="roundRect">
            <a:avLst>
              <a:gd name="adj" fmla="val 25048"/>
            </a:avLst>
          </a:prstGeom>
          <a:ln>
            <a:headEnd/>
            <a:tailEnd/>
          </a:ln>
        </p:spPr>
        <p:style>
          <a:lnRef idx="1">
            <a:schemeClr val="accent4"/>
          </a:lnRef>
          <a:fillRef idx="2">
            <a:schemeClr val="accent4"/>
          </a:fillRef>
          <a:effectRef idx="1">
            <a:schemeClr val="accent4"/>
          </a:effectRef>
          <a:fontRef idx="minor">
            <a:schemeClr val="dk1"/>
          </a:fontRef>
        </p:style>
        <p:txBody>
          <a:bodyPr wrap="none" anchor="t">
            <a:normAutofit/>
          </a:bodyPr>
          <a:lstStyle/>
          <a:p>
            <a:pPr marL="342900" indent="-342900">
              <a:defRPr/>
            </a:pPr>
            <a:r>
              <a:rPr lang="ja-JP" altLang="en-US" sz="1100" dirty="0">
                <a:latin typeface="Meiryo UI" panose="020B0604030504040204" pitchFamily="50" charset="-128"/>
                <a:ea typeface="Meiryo UI" panose="020B0604030504040204" pitchFamily="50" charset="-128"/>
              </a:rPr>
              <a:t>電子書籍貸出</a:t>
            </a:r>
            <a:endParaRPr lang="en-US" altLang="ja-JP" sz="1100" dirty="0">
              <a:latin typeface="Meiryo UI" panose="020B0604030504040204" pitchFamily="50" charset="-128"/>
              <a:ea typeface="Meiryo UI" panose="020B0604030504040204" pitchFamily="50" charset="-128"/>
            </a:endParaRPr>
          </a:p>
          <a:p>
            <a:pPr marL="342900" indent="-342900">
              <a:defRPr/>
            </a:pPr>
            <a:r>
              <a:rPr lang="ja-JP" altLang="en-US" sz="1100" dirty="0">
                <a:latin typeface="Meiryo UI" panose="020B0604030504040204" pitchFamily="50" charset="-128"/>
                <a:ea typeface="Meiryo UI" panose="020B0604030504040204" pitchFamily="50" charset="-128"/>
              </a:rPr>
              <a:t>管理システム</a:t>
            </a:r>
            <a:endParaRPr lang="en-US" altLang="ja-JP" sz="1100" dirty="0">
              <a:latin typeface="Meiryo UI" panose="020B0604030504040204" pitchFamily="50" charset="-128"/>
              <a:ea typeface="Meiryo UI" panose="020B0604030504040204" pitchFamily="50" charset="-128"/>
            </a:endParaRPr>
          </a:p>
        </p:txBody>
      </p:sp>
      <p:pic>
        <p:nvPicPr>
          <p:cNvPr id="125" name="Picture 36" descr="MCj02320470000[1]"/>
          <p:cNvPicPr>
            <a:picLocks noChangeAspect="1" noChangeArrowheads="1"/>
          </p:cNvPicPr>
          <p:nvPr/>
        </p:nvPicPr>
        <p:blipFill>
          <a:blip r:embed="rId2" cstate="print"/>
          <a:srcRect/>
          <a:stretch>
            <a:fillRect/>
          </a:stretch>
        </p:blipFill>
        <p:spPr bwMode="auto">
          <a:xfrm>
            <a:off x="10987969" y="3880272"/>
            <a:ext cx="517525" cy="485775"/>
          </a:xfrm>
          <a:prstGeom prst="rect">
            <a:avLst/>
          </a:prstGeom>
          <a:noFill/>
          <a:ln w="9525">
            <a:noFill/>
            <a:miter lim="800000"/>
            <a:headEnd/>
            <a:tailEnd/>
          </a:ln>
        </p:spPr>
      </p:pic>
      <p:pic>
        <p:nvPicPr>
          <p:cNvPr id="126" name="Picture 36" descr="MCj02320470000[1]"/>
          <p:cNvPicPr>
            <a:picLocks noChangeAspect="1" noChangeArrowheads="1"/>
          </p:cNvPicPr>
          <p:nvPr/>
        </p:nvPicPr>
        <p:blipFill>
          <a:blip r:embed="rId2" cstate="print"/>
          <a:srcRect/>
          <a:stretch>
            <a:fillRect/>
          </a:stretch>
        </p:blipFill>
        <p:spPr bwMode="auto">
          <a:xfrm>
            <a:off x="10987968" y="4498966"/>
            <a:ext cx="517525" cy="485775"/>
          </a:xfrm>
          <a:prstGeom prst="rect">
            <a:avLst/>
          </a:prstGeom>
          <a:noFill/>
          <a:ln w="9525">
            <a:noFill/>
            <a:miter lim="800000"/>
            <a:headEnd/>
            <a:tailEnd/>
          </a:ln>
        </p:spPr>
      </p:pic>
      <p:cxnSp>
        <p:nvCxnSpPr>
          <p:cNvPr id="130" name="直線矢印コネクタ 129"/>
          <p:cNvCxnSpPr>
            <a:stCxn id="124" idx="1"/>
            <a:endCxn id="16" idx="3"/>
          </p:cNvCxnSpPr>
          <p:nvPr/>
        </p:nvCxnSpPr>
        <p:spPr>
          <a:xfrm flipH="1" flipV="1">
            <a:off x="7743577" y="3252294"/>
            <a:ext cx="616568" cy="1148815"/>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a:stCxn id="208" idx="1"/>
            <a:endCxn id="16" idx="3"/>
          </p:cNvCxnSpPr>
          <p:nvPr/>
        </p:nvCxnSpPr>
        <p:spPr>
          <a:xfrm flipH="1" flipV="1">
            <a:off x="7743577" y="3252294"/>
            <a:ext cx="559602" cy="2520425"/>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42" name="直線矢印コネクタ 141"/>
          <p:cNvCxnSpPr>
            <a:stCxn id="194" idx="1"/>
            <a:endCxn id="124" idx="3"/>
          </p:cNvCxnSpPr>
          <p:nvPr/>
        </p:nvCxnSpPr>
        <p:spPr>
          <a:xfrm flipH="1">
            <a:off x="9357447" y="4377938"/>
            <a:ext cx="164903" cy="23171"/>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線矢印コネクタ 144"/>
          <p:cNvCxnSpPr>
            <a:stCxn id="125" idx="1"/>
            <a:endCxn id="194" idx="3"/>
          </p:cNvCxnSpPr>
          <p:nvPr/>
        </p:nvCxnSpPr>
        <p:spPr>
          <a:xfrm flipH="1">
            <a:off x="10711628" y="4123159"/>
            <a:ext cx="276340" cy="254778"/>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66" name="直線矢印コネクタ 165"/>
          <p:cNvCxnSpPr>
            <a:stCxn id="202" idx="1"/>
            <a:endCxn id="15" idx="3"/>
          </p:cNvCxnSpPr>
          <p:nvPr/>
        </p:nvCxnSpPr>
        <p:spPr>
          <a:xfrm flipH="1">
            <a:off x="5760530" y="2528282"/>
            <a:ext cx="5157298" cy="618"/>
          </a:xfrm>
          <a:prstGeom prst="straightConnector1">
            <a:avLst/>
          </a:prstGeom>
          <a:ln w="38100">
            <a:solidFill>
              <a:srgbClr val="00B050"/>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178" name="正方形/長方形 177"/>
          <p:cNvSpPr/>
          <p:nvPr/>
        </p:nvSpPr>
        <p:spPr>
          <a:xfrm>
            <a:off x="2664422" y="1916833"/>
            <a:ext cx="5231241" cy="37195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179" name="正方形/長方形 178"/>
          <p:cNvSpPr/>
          <p:nvPr/>
        </p:nvSpPr>
        <p:spPr>
          <a:xfrm>
            <a:off x="8140106" y="1896586"/>
            <a:ext cx="3424679" cy="45567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180" name="テキスト ボックス 179"/>
          <p:cNvSpPr txBox="1"/>
          <p:nvPr/>
        </p:nvSpPr>
        <p:spPr>
          <a:xfrm>
            <a:off x="2664421" y="1535591"/>
            <a:ext cx="2520280" cy="369332"/>
          </a:xfrm>
          <a:prstGeom prst="rect">
            <a:avLst/>
          </a:prstGeom>
          <a:noFill/>
        </p:spPr>
        <p:txBody>
          <a:bodyPr wrap="square" rtlCol="0">
            <a:spAutoFit/>
          </a:bodyPr>
          <a:lstStyle/>
          <a:p>
            <a:r>
              <a:rPr lang="ja-JP" altLang="en-US" dirty="0">
                <a:latin typeface="Meiryo UI" panose="020B0604030504040204" pitchFamily="50" charset="-128"/>
                <a:ea typeface="Meiryo UI" panose="020B0604030504040204" pitchFamily="50" charset="-128"/>
              </a:rPr>
              <a:t>出版社サイドシステム</a:t>
            </a:r>
          </a:p>
        </p:txBody>
      </p:sp>
      <p:sp>
        <p:nvSpPr>
          <p:cNvPr id="181" name="テキスト ボックス 180"/>
          <p:cNvSpPr txBox="1"/>
          <p:nvPr/>
        </p:nvSpPr>
        <p:spPr>
          <a:xfrm>
            <a:off x="8057376" y="1556792"/>
            <a:ext cx="252028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dirty="0">
                <a:latin typeface="Meiryo UI" panose="020B0604030504040204" pitchFamily="50" charset="-128"/>
                <a:ea typeface="Meiryo UI" panose="020B0604030504040204" pitchFamily="50" charset="-128"/>
              </a:rPr>
              <a:t>図書館サイドシステム</a:t>
            </a:r>
          </a:p>
        </p:txBody>
      </p:sp>
      <p:sp>
        <p:nvSpPr>
          <p:cNvPr id="182" name="テキスト ボックス 181"/>
          <p:cNvSpPr txBox="1"/>
          <p:nvPr/>
        </p:nvSpPr>
        <p:spPr>
          <a:xfrm>
            <a:off x="6593142" y="2311134"/>
            <a:ext cx="1029438" cy="30777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ja-JP" altLang="en-US" sz="1400" dirty="0">
                <a:latin typeface="Meiryo UI" panose="020B0604030504040204" pitchFamily="50" charset="-128"/>
                <a:ea typeface="Meiryo UI" panose="020B0604030504040204" pitchFamily="50" charset="-128"/>
              </a:rPr>
              <a:t>コンテンツ</a:t>
            </a:r>
          </a:p>
        </p:txBody>
      </p:sp>
      <p:sp>
        <p:nvSpPr>
          <p:cNvPr id="194" name="AutoShape 8"/>
          <p:cNvSpPr>
            <a:spLocks noChangeArrowheads="1"/>
          </p:cNvSpPr>
          <p:nvPr/>
        </p:nvSpPr>
        <p:spPr bwMode="auto">
          <a:xfrm>
            <a:off x="9522350" y="3981893"/>
            <a:ext cx="1189279" cy="792088"/>
          </a:xfrm>
          <a:prstGeom prst="roundRect">
            <a:avLst>
              <a:gd name="adj" fmla="val 25048"/>
            </a:avLst>
          </a:prstGeom>
          <a:ln>
            <a:headEnd/>
            <a:tailEnd/>
          </a:ln>
        </p:spPr>
        <p:style>
          <a:lnRef idx="2">
            <a:schemeClr val="accent6"/>
          </a:lnRef>
          <a:fillRef idx="1">
            <a:schemeClr val="lt1"/>
          </a:fillRef>
          <a:effectRef idx="0">
            <a:schemeClr val="accent6"/>
          </a:effectRef>
          <a:fontRef idx="minor">
            <a:schemeClr val="dk1"/>
          </a:fontRef>
        </p:style>
        <p:txBody>
          <a:bodyPr wrap="none" anchor="t">
            <a:normAutofit/>
          </a:bodyPr>
          <a:lstStyle/>
          <a:p>
            <a:pPr marL="342900" indent="-342900">
              <a:defRPr/>
            </a:pPr>
            <a:r>
              <a:rPr lang="ja-JP" altLang="en-US" sz="1100" dirty="0">
                <a:latin typeface="Meiryo UI" panose="020B0604030504040204" pitchFamily="50" charset="-128"/>
                <a:ea typeface="Meiryo UI" panose="020B0604030504040204" pitchFamily="50" charset="-128"/>
              </a:rPr>
              <a:t>既存の</a:t>
            </a:r>
            <a:endParaRPr lang="en-US" altLang="ja-JP" sz="1100" dirty="0">
              <a:latin typeface="Meiryo UI" panose="020B0604030504040204" pitchFamily="50" charset="-128"/>
              <a:ea typeface="Meiryo UI" panose="020B0604030504040204" pitchFamily="50" charset="-128"/>
            </a:endParaRPr>
          </a:p>
          <a:p>
            <a:pPr marL="342900" indent="-342900">
              <a:defRPr/>
            </a:pPr>
            <a:r>
              <a:rPr lang="ja-JP" altLang="en-US" sz="1100" dirty="0">
                <a:latin typeface="Meiryo UI" panose="020B0604030504040204" pitchFamily="50" charset="-128"/>
                <a:ea typeface="Meiryo UI" panose="020B0604030504040204" pitchFamily="50" charset="-128"/>
              </a:rPr>
              <a:t>図書館システム</a:t>
            </a:r>
            <a:endParaRPr lang="en-US" altLang="ja-JP" sz="1100" dirty="0">
              <a:latin typeface="Meiryo UI" panose="020B0604030504040204" pitchFamily="50" charset="-128"/>
              <a:ea typeface="Meiryo UI" panose="020B0604030504040204" pitchFamily="50" charset="-128"/>
            </a:endParaRPr>
          </a:p>
        </p:txBody>
      </p:sp>
      <p:cxnSp>
        <p:nvCxnSpPr>
          <p:cNvPr id="198" name="直線矢印コネクタ 197"/>
          <p:cNvCxnSpPr>
            <a:stCxn id="126" idx="1"/>
            <a:endCxn id="194" idx="3"/>
          </p:cNvCxnSpPr>
          <p:nvPr/>
        </p:nvCxnSpPr>
        <p:spPr>
          <a:xfrm flipH="1" flipV="1">
            <a:off x="10711629" y="4377937"/>
            <a:ext cx="276339" cy="363916"/>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201" name="AutoShape 8"/>
          <p:cNvSpPr>
            <a:spLocks noChangeArrowheads="1"/>
          </p:cNvSpPr>
          <p:nvPr/>
        </p:nvSpPr>
        <p:spPr bwMode="auto">
          <a:xfrm>
            <a:off x="8303180" y="2673909"/>
            <a:ext cx="997301" cy="792088"/>
          </a:xfrm>
          <a:prstGeom prst="roundRect">
            <a:avLst>
              <a:gd name="adj" fmla="val 25048"/>
            </a:avLst>
          </a:prstGeom>
          <a:ln>
            <a:headEnd/>
            <a:tailEnd/>
          </a:ln>
        </p:spPr>
        <p:style>
          <a:lnRef idx="1">
            <a:schemeClr val="accent4"/>
          </a:lnRef>
          <a:fillRef idx="2">
            <a:schemeClr val="accent4"/>
          </a:fillRef>
          <a:effectRef idx="1">
            <a:schemeClr val="accent4"/>
          </a:effectRef>
          <a:fontRef idx="minor">
            <a:schemeClr val="dk1"/>
          </a:fontRef>
        </p:style>
        <p:txBody>
          <a:bodyPr wrap="none" anchor="t">
            <a:normAutofit/>
          </a:bodyPr>
          <a:lstStyle/>
          <a:p>
            <a:pPr marL="342900" indent="-342900">
              <a:defRPr/>
            </a:pPr>
            <a:r>
              <a:rPr lang="ja-JP" altLang="en-US" sz="1100" dirty="0">
                <a:latin typeface="Meiryo UI" panose="020B0604030504040204" pitchFamily="50" charset="-128"/>
                <a:ea typeface="Meiryo UI" panose="020B0604030504040204" pitchFamily="50" charset="-128"/>
              </a:rPr>
              <a:t>電子書籍貸出</a:t>
            </a:r>
            <a:endParaRPr lang="en-US" altLang="ja-JP" sz="1100" dirty="0">
              <a:latin typeface="Meiryo UI" panose="020B0604030504040204" pitchFamily="50" charset="-128"/>
              <a:ea typeface="Meiryo UI" panose="020B0604030504040204" pitchFamily="50" charset="-128"/>
            </a:endParaRPr>
          </a:p>
          <a:p>
            <a:pPr marL="342900" indent="-342900">
              <a:defRPr/>
            </a:pPr>
            <a:r>
              <a:rPr lang="ja-JP" altLang="en-US" sz="1100" dirty="0">
                <a:latin typeface="Meiryo UI" panose="020B0604030504040204" pitchFamily="50" charset="-128"/>
                <a:ea typeface="Meiryo UI" panose="020B0604030504040204" pitchFamily="50" charset="-128"/>
              </a:rPr>
              <a:t>管理システム</a:t>
            </a:r>
            <a:endParaRPr lang="en-US" altLang="ja-JP" sz="1100" dirty="0">
              <a:latin typeface="Meiryo UI" panose="020B0604030504040204" pitchFamily="50" charset="-128"/>
              <a:ea typeface="Meiryo UI" panose="020B0604030504040204" pitchFamily="50" charset="-128"/>
            </a:endParaRPr>
          </a:p>
        </p:txBody>
      </p:sp>
      <p:pic>
        <p:nvPicPr>
          <p:cNvPr id="202" name="Picture 36" descr="MCj02320470000[1]"/>
          <p:cNvPicPr>
            <a:picLocks noChangeAspect="1" noChangeArrowheads="1"/>
          </p:cNvPicPr>
          <p:nvPr/>
        </p:nvPicPr>
        <p:blipFill>
          <a:blip r:embed="rId2" cstate="print"/>
          <a:srcRect/>
          <a:stretch>
            <a:fillRect/>
          </a:stretch>
        </p:blipFill>
        <p:spPr bwMode="auto">
          <a:xfrm>
            <a:off x="10917829" y="2285395"/>
            <a:ext cx="517525" cy="485775"/>
          </a:xfrm>
          <a:prstGeom prst="rect">
            <a:avLst/>
          </a:prstGeom>
          <a:noFill/>
          <a:ln w="9525">
            <a:noFill/>
            <a:miter lim="800000"/>
            <a:headEnd/>
            <a:tailEnd/>
          </a:ln>
        </p:spPr>
      </p:pic>
      <p:pic>
        <p:nvPicPr>
          <p:cNvPr id="203" name="Picture 36" descr="MCj02320470000[1]"/>
          <p:cNvPicPr>
            <a:picLocks noChangeAspect="1" noChangeArrowheads="1"/>
          </p:cNvPicPr>
          <p:nvPr/>
        </p:nvPicPr>
        <p:blipFill>
          <a:blip r:embed="rId2" cstate="print"/>
          <a:srcRect/>
          <a:stretch>
            <a:fillRect/>
          </a:stretch>
        </p:blipFill>
        <p:spPr bwMode="auto">
          <a:xfrm>
            <a:off x="10931002" y="3167811"/>
            <a:ext cx="517525" cy="485775"/>
          </a:xfrm>
          <a:prstGeom prst="rect">
            <a:avLst/>
          </a:prstGeom>
          <a:noFill/>
          <a:ln w="9525">
            <a:noFill/>
            <a:miter lim="800000"/>
            <a:headEnd/>
            <a:tailEnd/>
          </a:ln>
        </p:spPr>
      </p:pic>
      <p:cxnSp>
        <p:nvCxnSpPr>
          <p:cNvPr id="204" name="直線矢印コネクタ 203"/>
          <p:cNvCxnSpPr>
            <a:stCxn id="206" idx="1"/>
            <a:endCxn id="201" idx="3"/>
          </p:cNvCxnSpPr>
          <p:nvPr/>
        </p:nvCxnSpPr>
        <p:spPr>
          <a:xfrm flipH="1">
            <a:off x="9300481" y="3046783"/>
            <a:ext cx="164903" cy="23171"/>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205" name="直線矢印コネクタ 204"/>
          <p:cNvCxnSpPr>
            <a:stCxn id="202" idx="1"/>
            <a:endCxn id="206" idx="3"/>
          </p:cNvCxnSpPr>
          <p:nvPr/>
        </p:nvCxnSpPr>
        <p:spPr>
          <a:xfrm flipH="1">
            <a:off x="10654662" y="2528282"/>
            <a:ext cx="263166" cy="518500"/>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206" name="AutoShape 8"/>
          <p:cNvSpPr>
            <a:spLocks noChangeArrowheads="1"/>
          </p:cNvSpPr>
          <p:nvPr/>
        </p:nvSpPr>
        <p:spPr bwMode="auto">
          <a:xfrm>
            <a:off x="9465384" y="2650738"/>
            <a:ext cx="1189279" cy="792088"/>
          </a:xfrm>
          <a:prstGeom prst="roundRect">
            <a:avLst>
              <a:gd name="adj" fmla="val 25048"/>
            </a:avLst>
          </a:prstGeom>
          <a:ln>
            <a:headEnd/>
            <a:tailEnd/>
          </a:ln>
        </p:spPr>
        <p:style>
          <a:lnRef idx="2">
            <a:schemeClr val="accent6"/>
          </a:lnRef>
          <a:fillRef idx="1">
            <a:schemeClr val="lt1"/>
          </a:fillRef>
          <a:effectRef idx="0">
            <a:schemeClr val="accent6"/>
          </a:effectRef>
          <a:fontRef idx="minor">
            <a:schemeClr val="dk1"/>
          </a:fontRef>
        </p:style>
        <p:txBody>
          <a:bodyPr wrap="none" anchor="t">
            <a:normAutofit/>
          </a:bodyPr>
          <a:lstStyle/>
          <a:p>
            <a:pPr marL="342900" indent="-342900">
              <a:defRPr/>
            </a:pPr>
            <a:r>
              <a:rPr lang="ja-JP" altLang="en-US" sz="1100" dirty="0">
                <a:latin typeface="Meiryo UI" panose="020B0604030504040204" pitchFamily="50" charset="-128"/>
                <a:ea typeface="Meiryo UI" panose="020B0604030504040204" pitchFamily="50" charset="-128"/>
              </a:rPr>
              <a:t>既存の</a:t>
            </a:r>
            <a:endParaRPr lang="en-US" altLang="ja-JP" sz="1100" dirty="0">
              <a:latin typeface="Meiryo UI" panose="020B0604030504040204" pitchFamily="50" charset="-128"/>
              <a:ea typeface="Meiryo UI" panose="020B0604030504040204" pitchFamily="50" charset="-128"/>
            </a:endParaRPr>
          </a:p>
          <a:p>
            <a:pPr marL="342900" indent="-342900">
              <a:defRPr/>
            </a:pPr>
            <a:r>
              <a:rPr lang="ja-JP" altLang="en-US" sz="1100" dirty="0">
                <a:latin typeface="Meiryo UI" panose="020B0604030504040204" pitchFamily="50" charset="-128"/>
                <a:ea typeface="Meiryo UI" panose="020B0604030504040204" pitchFamily="50" charset="-128"/>
              </a:rPr>
              <a:t>図書館システム</a:t>
            </a:r>
            <a:endParaRPr lang="en-US" altLang="ja-JP" sz="1100" dirty="0">
              <a:latin typeface="Meiryo UI" panose="020B0604030504040204" pitchFamily="50" charset="-128"/>
              <a:ea typeface="Meiryo UI" panose="020B0604030504040204" pitchFamily="50" charset="-128"/>
            </a:endParaRPr>
          </a:p>
        </p:txBody>
      </p:sp>
      <p:cxnSp>
        <p:nvCxnSpPr>
          <p:cNvPr id="207" name="直線矢印コネクタ 206"/>
          <p:cNvCxnSpPr>
            <a:stCxn id="203" idx="1"/>
            <a:endCxn id="206" idx="3"/>
          </p:cNvCxnSpPr>
          <p:nvPr/>
        </p:nvCxnSpPr>
        <p:spPr>
          <a:xfrm flipH="1" flipV="1">
            <a:off x="10654663" y="3046782"/>
            <a:ext cx="276339" cy="363916"/>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208" name="AutoShape 8"/>
          <p:cNvSpPr>
            <a:spLocks noChangeArrowheads="1"/>
          </p:cNvSpPr>
          <p:nvPr/>
        </p:nvSpPr>
        <p:spPr bwMode="auto">
          <a:xfrm>
            <a:off x="8303180" y="5376674"/>
            <a:ext cx="997301" cy="792088"/>
          </a:xfrm>
          <a:prstGeom prst="roundRect">
            <a:avLst>
              <a:gd name="adj" fmla="val 25048"/>
            </a:avLst>
          </a:prstGeom>
          <a:ln>
            <a:headEnd/>
            <a:tailEnd/>
          </a:ln>
        </p:spPr>
        <p:style>
          <a:lnRef idx="1">
            <a:schemeClr val="accent4"/>
          </a:lnRef>
          <a:fillRef idx="2">
            <a:schemeClr val="accent4"/>
          </a:fillRef>
          <a:effectRef idx="1">
            <a:schemeClr val="accent4"/>
          </a:effectRef>
          <a:fontRef idx="minor">
            <a:schemeClr val="dk1"/>
          </a:fontRef>
        </p:style>
        <p:txBody>
          <a:bodyPr wrap="none" anchor="t">
            <a:normAutofit/>
          </a:bodyPr>
          <a:lstStyle/>
          <a:p>
            <a:pPr marL="342900" indent="-342900">
              <a:defRPr/>
            </a:pPr>
            <a:r>
              <a:rPr lang="ja-JP" altLang="en-US" sz="1100" dirty="0">
                <a:latin typeface="Meiryo UI" panose="020B0604030504040204" pitchFamily="50" charset="-128"/>
                <a:ea typeface="Meiryo UI" panose="020B0604030504040204" pitchFamily="50" charset="-128"/>
              </a:rPr>
              <a:t>電子書籍貸出</a:t>
            </a:r>
            <a:endParaRPr lang="en-US" altLang="ja-JP" sz="1100" dirty="0">
              <a:latin typeface="Meiryo UI" panose="020B0604030504040204" pitchFamily="50" charset="-128"/>
              <a:ea typeface="Meiryo UI" panose="020B0604030504040204" pitchFamily="50" charset="-128"/>
            </a:endParaRPr>
          </a:p>
          <a:p>
            <a:pPr marL="342900" indent="-342900">
              <a:defRPr/>
            </a:pPr>
            <a:r>
              <a:rPr lang="ja-JP" altLang="en-US" sz="1100" dirty="0">
                <a:latin typeface="Meiryo UI" panose="020B0604030504040204" pitchFamily="50" charset="-128"/>
                <a:ea typeface="Meiryo UI" panose="020B0604030504040204" pitchFamily="50" charset="-128"/>
              </a:rPr>
              <a:t>管理システム</a:t>
            </a:r>
            <a:endParaRPr lang="en-US" altLang="ja-JP" sz="1100" dirty="0">
              <a:latin typeface="Meiryo UI" panose="020B0604030504040204" pitchFamily="50" charset="-128"/>
              <a:ea typeface="Meiryo UI" panose="020B0604030504040204" pitchFamily="50" charset="-128"/>
            </a:endParaRPr>
          </a:p>
        </p:txBody>
      </p:sp>
      <p:pic>
        <p:nvPicPr>
          <p:cNvPr id="209" name="Picture 36" descr="MCj02320470000[1]"/>
          <p:cNvPicPr>
            <a:picLocks noChangeAspect="1" noChangeArrowheads="1"/>
          </p:cNvPicPr>
          <p:nvPr/>
        </p:nvPicPr>
        <p:blipFill>
          <a:blip r:embed="rId2" cstate="print"/>
          <a:srcRect/>
          <a:stretch>
            <a:fillRect/>
          </a:stretch>
        </p:blipFill>
        <p:spPr bwMode="auto">
          <a:xfrm>
            <a:off x="10931003" y="5251882"/>
            <a:ext cx="517525" cy="485775"/>
          </a:xfrm>
          <a:prstGeom prst="rect">
            <a:avLst/>
          </a:prstGeom>
          <a:noFill/>
          <a:ln w="9525">
            <a:noFill/>
            <a:miter lim="800000"/>
            <a:headEnd/>
            <a:tailEnd/>
          </a:ln>
        </p:spPr>
      </p:pic>
      <p:pic>
        <p:nvPicPr>
          <p:cNvPr id="210" name="Picture 36" descr="MCj02320470000[1]"/>
          <p:cNvPicPr>
            <a:picLocks noChangeAspect="1" noChangeArrowheads="1"/>
          </p:cNvPicPr>
          <p:nvPr/>
        </p:nvPicPr>
        <p:blipFill>
          <a:blip r:embed="rId2" cstate="print"/>
          <a:srcRect/>
          <a:stretch>
            <a:fillRect/>
          </a:stretch>
        </p:blipFill>
        <p:spPr bwMode="auto">
          <a:xfrm>
            <a:off x="10931002" y="5870576"/>
            <a:ext cx="517525" cy="485775"/>
          </a:xfrm>
          <a:prstGeom prst="rect">
            <a:avLst/>
          </a:prstGeom>
          <a:noFill/>
          <a:ln w="9525">
            <a:noFill/>
            <a:miter lim="800000"/>
            <a:headEnd/>
            <a:tailEnd/>
          </a:ln>
        </p:spPr>
      </p:pic>
      <p:cxnSp>
        <p:nvCxnSpPr>
          <p:cNvPr id="211" name="直線矢印コネクタ 210"/>
          <p:cNvCxnSpPr>
            <a:stCxn id="213" idx="1"/>
            <a:endCxn id="208" idx="3"/>
          </p:cNvCxnSpPr>
          <p:nvPr/>
        </p:nvCxnSpPr>
        <p:spPr>
          <a:xfrm flipH="1">
            <a:off x="9300481" y="5749548"/>
            <a:ext cx="164903" cy="23171"/>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212" name="直線矢印コネクタ 211"/>
          <p:cNvCxnSpPr>
            <a:stCxn id="209" idx="1"/>
            <a:endCxn id="213" idx="3"/>
          </p:cNvCxnSpPr>
          <p:nvPr/>
        </p:nvCxnSpPr>
        <p:spPr>
          <a:xfrm flipH="1">
            <a:off x="10654662" y="5494769"/>
            <a:ext cx="276340" cy="254778"/>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213" name="AutoShape 8"/>
          <p:cNvSpPr>
            <a:spLocks noChangeArrowheads="1"/>
          </p:cNvSpPr>
          <p:nvPr/>
        </p:nvSpPr>
        <p:spPr bwMode="auto">
          <a:xfrm>
            <a:off x="9465384" y="5353503"/>
            <a:ext cx="1189279" cy="792088"/>
          </a:xfrm>
          <a:prstGeom prst="roundRect">
            <a:avLst>
              <a:gd name="adj" fmla="val 25048"/>
            </a:avLst>
          </a:prstGeom>
          <a:ln>
            <a:headEnd/>
            <a:tailEnd/>
          </a:ln>
        </p:spPr>
        <p:style>
          <a:lnRef idx="2">
            <a:schemeClr val="accent6"/>
          </a:lnRef>
          <a:fillRef idx="1">
            <a:schemeClr val="lt1"/>
          </a:fillRef>
          <a:effectRef idx="0">
            <a:schemeClr val="accent6"/>
          </a:effectRef>
          <a:fontRef idx="minor">
            <a:schemeClr val="dk1"/>
          </a:fontRef>
        </p:style>
        <p:txBody>
          <a:bodyPr wrap="none" anchor="t">
            <a:normAutofit/>
          </a:bodyPr>
          <a:lstStyle/>
          <a:p>
            <a:pPr marL="342900" indent="-342900">
              <a:defRPr/>
            </a:pPr>
            <a:r>
              <a:rPr lang="ja-JP" altLang="en-US" sz="1100" dirty="0">
                <a:latin typeface="Meiryo UI" panose="020B0604030504040204" pitchFamily="50" charset="-128"/>
                <a:ea typeface="Meiryo UI" panose="020B0604030504040204" pitchFamily="50" charset="-128"/>
              </a:rPr>
              <a:t>既存の</a:t>
            </a:r>
            <a:endParaRPr lang="en-US" altLang="ja-JP" sz="1100" dirty="0">
              <a:latin typeface="Meiryo UI" panose="020B0604030504040204" pitchFamily="50" charset="-128"/>
              <a:ea typeface="Meiryo UI" panose="020B0604030504040204" pitchFamily="50" charset="-128"/>
            </a:endParaRPr>
          </a:p>
          <a:p>
            <a:pPr marL="342900" indent="-342900">
              <a:defRPr/>
            </a:pPr>
            <a:r>
              <a:rPr lang="ja-JP" altLang="en-US" sz="1100" dirty="0">
                <a:latin typeface="Meiryo UI" panose="020B0604030504040204" pitchFamily="50" charset="-128"/>
                <a:ea typeface="Meiryo UI" panose="020B0604030504040204" pitchFamily="50" charset="-128"/>
              </a:rPr>
              <a:t>図書館システム</a:t>
            </a:r>
            <a:endParaRPr lang="en-US" altLang="ja-JP" sz="1100" dirty="0">
              <a:latin typeface="Meiryo UI" panose="020B0604030504040204" pitchFamily="50" charset="-128"/>
              <a:ea typeface="Meiryo UI" panose="020B0604030504040204" pitchFamily="50" charset="-128"/>
            </a:endParaRPr>
          </a:p>
        </p:txBody>
      </p:sp>
      <p:cxnSp>
        <p:nvCxnSpPr>
          <p:cNvPr id="214" name="直線矢印コネクタ 213"/>
          <p:cNvCxnSpPr>
            <a:stCxn id="210" idx="1"/>
            <a:endCxn id="213" idx="3"/>
          </p:cNvCxnSpPr>
          <p:nvPr/>
        </p:nvCxnSpPr>
        <p:spPr>
          <a:xfrm flipH="1" flipV="1">
            <a:off x="10654663" y="5749547"/>
            <a:ext cx="276339" cy="363916"/>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216" name="四角形吹き出し 215"/>
          <p:cNvSpPr/>
          <p:nvPr/>
        </p:nvSpPr>
        <p:spPr>
          <a:xfrm>
            <a:off x="6213202" y="4187877"/>
            <a:ext cx="956877" cy="173123"/>
          </a:xfrm>
          <a:prstGeom prst="wedgeRectCallout">
            <a:avLst>
              <a:gd name="adj1" fmla="val -317"/>
              <a:gd name="adj2" fmla="val -331526"/>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ja-JP" altLang="en-US" sz="1200" dirty="0">
                <a:latin typeface="Meiryo UI" panose="020B0604030504040204" pitchFamily="50" charset="-128"/>
                <a:ea typeface="Meiryo UI" panose="020B0604030504040204" pitchFamily="50" charset="-128"/>
              </a:rPr>
              <a:t>図書館単位</a:t>
            </a:r>
            <a:endParaRPr lang="en-US" altLang="ja-JP" sz="1200" dirty="0">
              <a:latin typeface="Meiryo UI" panose="020B0604030504040204" pitchFamily="50" charset="-128"/>
              <a:ea typeface="Meiryo UI" panose="020B0604030504040204" pitchFamily="50" charset="-128"/>
            </a:endParaRPr>
          </a:p>
        </p:txBody>
      </p:sp>
      <p:sp>
        <p:nvSpPr>
          <p:cNvPr id="217" name="四角形吹き出し 216"/>
          <p:cNvSpPr/>
          <p:nvPr/>
        </p:nvSpPr>
        <p:spPr>
          <a:xfrm>
            <a:off x="8112015" y="2039620"/>
            <a:ext cx="956877" cy="173123"/>
          </a:xfrm>
          <a:prstGeom prst="wedgeRectCallout">
            <a:avLst>
              <a:gd name="adj1" fmla="val 19953"/>
              <a:gd name="adj2" fmla="val 292686"/>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ja-JP" altLang="en-US" sz="1200" dirty="0">
                <a:latin typeface="Meiryo UI" panose="020B0604030504040204" pitchFamily="50" charset="-128"/>
                <a:ea typeface="Meiryo UI" panose="020B0604030504040204" pitchFamily="50" charset="-128"/>
              </a:rPr>
              <a:t>利用者単位</a:t>
            </a:r>
            <a:endParaRPr lang="en-US" altLang="ja-JP" sz="1200" dirty="0">
              <a:latin typeface="Meiryo UI" panose="020B0604030504040204" pitchFamily="50" charset="-128"/>
              <a:ea typeface="Meiryo UI" panose="020B0604030504040204" pitchFamily="50" charset="-128"/>
            </a:endParaRPr>
          </a:p>
        </p:txBody>
      </p:sp>
      <p:sp>
        <p:nvSpPr>
          <p:cNvPr id="218" name="フローチャート : 磁気ディスク 146"/>
          <p:cNvSpPr/>
          <p:nvPr/>
        </p:nvSpPr>
        <p:spPr>
          <a:xfrm>
            <a:off x="193168" y="3911823"/>
            <a:ext cx="1224136" cy="648072"/>
          </a:xfrm>
          <a:prstGeom prst="flowChartMagneticDisk">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ctr"/>
            <a:r>
              <a:rPr lang="en-US" altLang="ja-JP" sz="1100" dirty="0">
                <a:latin typeface="Meiryo UI" panose="020B0604030504040204" pitchFamily="50" charset="-128"/>
                <a:ea typeface="Meiryo UI" panose="020B0604030504040204" pitchFamily="50" charset="-128"/>
              </a:rPr>
              <a:t>NDL</a:t>
            </a:r>
            <a:r>
              <a:rPr lang="ja-JP" altLang="en-US" sz="1100" dirty="0">
                <a:latin typeface="Meiryo UI" panose="020B0604030504040204" pitchFamily="50" charset="-128"/>
                <a:ea typeface="Meiryo UI" panose="020B0604030504040204" pitchFamily="50" charset="-128"/>
              </a:rPr>
              <a:t>パブリックドメインコンテンツ</a:t>
            </a:r>
          </a:p>
        </p:txBody>
      </p:sp>
      <p:sp>
        <p:nvSpPr>
          <p:cNvPr id="56" name="フローチャート : 磁気ディスク 146"/>
          <p:cNvSpPr/>
          <p:nvPr/>
        </p:nvSpPr>
        <p:spPr>
          <a:xfrm>
            <a:off x="161696" y="2545910"/>
            <a:ext cx="1224136" cy="648072"/>
          </a:xfrm>
          <a:prstGeom prst="flowChartMagneticDisk">
            <a:avLst/>
          </a:pr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ctr"/>
            <a:r>
              <a:rPr lang="ja-JP" altLang="en-US" sz="1100" dirty="0" smtClean="0">
                <a:latin typeface="Meiryo UI" panose="020B0604030504040204" pitchFamily="50" charset="-128"/>
                <a:ea typeface="Meiryo UI" panose="020B0604030504040204" pitchFamily="50" charset="-128"/>
              </a:rPr>
              <a:t>商用電子書籍</a:t>
            </a:r>
            <a:endParaRPr lang="ja-JP" altLang="en-US" sz="1100" dirty="0">
              <a:latin typeface="Meiryo UI" panose="020B0604030504040204" pitchFamily="50" charset="-128"/>
              <a:ea typeface="Meiryo UI" panose="020B0604030504040204" pitchFamily="50" charset="-128"/>
            </a:endParaRPr>
          </a:p>
        </p:txBody>
      </p:sp>
      <p:sp>
        <p:nvSpPr>
          <p:cNvPr id="8" name="右矢印 7"/>
          <p:cNvSpPr/>
          <p:nvPr/>
        </p:nvSpPr>
        <p:spPr>
          <a:xfrm>
            <a:off x="1684969" y="3083136"/>
            <a:ext cx="695621" cy="10022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741157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タイトル 7"/>
          <p:cNvSpPr>
            <a:spLocks noGrp="1"/>
          </p:cNvSpPr>
          <p:nvPr>
            <p:ph type="ctrTitle"/>
          </p:nvPr>
        </p:nvSpPr>
        <p:spPr/>
        <p:txBody>
          <a:bodyPr>
            <a:normAutofit/>
          </a:bodyPr>
          <a:lstStyle/>
          <a:p>
            <a:r>
              <a:rPr lang="ja-JP" altLang="en-US" sz="4000" dirty="0" smtClean="0"/>
              <a:t>☆</a:t>
            </a:r>
            <a:r>
              <a:rPr lang="ja-JP" altLang="en-US" sz="4000" dirty="0" smtClean="0">
                <a:latin typeface="HG丸ｺﾞｼｯｸM-PRO" pitchFamily="50" charset="-128"/>
                <a:ea typeface="HG丸ｺﾞｼｯｸM-PRO" pitchFamily="50" charset="-128"/>
              </a:rPr>
              <a:t>最近の検討</a:t>
            </a:r>
            <a:endParaRPr lang="ja-JP" altLang="en-US" sz="4000" dirty="0">
              <a:latin typeface="HG丸ｺﾞｼｯｸM-PRO" pitchFamily="50" charset="-128"/>
              <a:ea typeface="HG丸ｺﾞｼｯｸM-PRO" pitchFamily="50" charset="-128"/>
            </a:endParaRPr>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11</a:t>
            </a:fld>
            <a:endParaRPr kumimoji="0" lang="en-US"/>
          </a:p>
        </p:txBody>
      </p:sp>
      <p:sp>
        <p:nvSpPr>
          <p:cNvPr id="2" name="フッター プレースホルダー 1"/>
          <p:cNvSpPr>
            <a:spLocks noGrp="1"/>
          </p:cNvSpPr>
          <p:nvPr>
            <p:ph type="ftr" sz="quarter" idx="11"/>
          </p:nvPr>
        </p:nvSpPr>
        <p:spPr/>
        <p:txBody>
          <a:bodyPr/>
          <a:lstStyle/>
          <a:p>
            <a:pPr>
              <a:defRPr/>
            </a:pPr>
            <a:endParaRPr lang="ja-JP" altLang="en-US" dirty="0"/>
          </a:p>
        </p:txBody>
      </p:sp>
      <p:sp>
        <p:nvSpPr>
          <p:cNvPr id="5" name="円/楕円 4"/>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86836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0" y="1"/>
            <a:ext cx="12191999" cy="1192247"/>
          </a:xfrm>
        </p:spPr>
        <p:txBody>
          <a:bodyPr>
            <a:noAutofit/>
          </a:bodyPr>
          <a:lstStyle/>
          <a:p>
            <a:r>
              <a:rPr lang="ja-JP" altLang="en-US" sz="3600" dirty="0"/>
              <a:t>☆ </a:t>
            </a:r>
            <a:r>
              <a:rPr lang="en-US" altLang="ja-JP" sz="3600" dirty="0" smtClean="0">
                <a:cs typeface="メイリオ" panose="020B0604030504040204" pitchFamily="50" charset="-128"/>
              </a:rPr>
              <a:t>NDL</a:t>
            </a:r>
            <a:r>
              <a:rPr lang="ja-JP" altLang="en-US" sz="3600" dirty="0">
                <a:cs typeface="メイリオ" panose="020B0604030504040204" pitchFamily="50" charset="-128"/>
              </a:rPr>
              <a:t>サーチの統合検索サービス提供における連携イメージ</a:t>
            </a:r>
          </a:p>
        </p:txBody>
      </p:sp>
      <p:sp>
        <p:nvSpPr>
          <p:cNvPr id="6" name="スライド番号プレースホルダ 4"/>
          <p:cNvSpPr>
            <a:spLocks noGrp="1"/>
          </p:cNvSpPr>
          <p:nvPr>
            <p:ph type="sldNum" sz="quarter" idx="4294967295"/>
          </p:nvPr>
        </p:nvSpPr>
        <p:spPr>
          <a:xfrm>
            <a:off x="10164000" y="5582250"/>
            <a:ext cx="342900" cy="342900"/>
          </a:xfrm>
          <a:prstGeom prst="ellipse">
            <a:avLst/>
          </a:prstGeom>
        </p:spPr>
        <p:txBody>
          <a:bodyPr/>
          <a:lstStyle/>
          <a:p>
            <a:pPr>
              <a:defRPr/>
            </a:pPr>
            <a:r>
              <a:rPr lang="en-US" altLang="ja-JP" dirty="0"/>
              <a:t>7</a:t>
            </a:r>
            <a:endParaRPr lang="ja-JP" altLang="en-US" dirty="0"/>
          </a:p>
        </p:txBody>
      </p:sp>
      <p:pic>
        <p:nvPicPr>
          <p:cNvPr id="7" name="Picture 2"/>
          <p:cNvPicPr>
            <a:picLocks noChangeAspect="1" noChangeArrowheads="1"/>
          </p:cNvPicPr>
          <p:nvPr/>
        </p:nvPicPr>
        <p:blipFill>
          <a:blip r:embed="rId3" cstate="print"/>
          <a:srcRect/>
          <a:stretch>
            <a:fillRect/>
          </a:stretch>
        </p:blipFill>
        <p:spPr bwMode="auto">
          <a:xfrm>
            <a:off x="-1040832" y="1383692"/>
            <a:ext cx="657225" cy="471488"/>
          </a:xfrm>
          <a:prstGeom prst="rect">
            <a:avLst/>
          </a:prstGeom>
          <a:ln>
            <a:noFill/>
          </a:ln>
          <a:effectLst/>
        </p:spPr>
      </p:pic>
      <p:sp>
        <p:nvSpPr>
          <p:cNvPr id="10" name="角丸四角形 9"/>
          <p:cNvSpPr/>
          <p:nvPr/>
        </p:nvSpPr>
        <p:spPr>
          <a:xfrm>
            <a:off x="3129478" y="1638208"/>
            <a:ext cx="5813876" cy="4086937"/>
          </a:xfrm>
          <a:prstGeom prst="roundRect">
            <a:avLst>
              <a:gd name="adj" fmla="val 4301"/>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pic>
        <p:nvPicPr>
          <p:cNvPr id="11" name="Picture 2"/>
          <p:cNvPicPr>
            <a:picLocks noChangeAspect="1" noChangeArrowheads="1"/>
          </p:cNvPicPr>
          <p:nvPr/>
        </p:nvPicPr>
        <p:blipFill>
          <a:blip r:embed="rId3" cstate="print"/>
          <a:srcRect/>
          <a:stretch>
            <a:fillRect/>
          </a:stretch>
        </p:blipFill>
        <p:spPr bwMode="auto">
          <a:xfrm>
            <a:off x="5747646" y="1855180"/>
            <a:ext cx="720381" cy="516681"/>
          </a:xfrm>
          <a:prstGeom prst="rect">
            <a:avLst/>
          </a:prstGeom>
          <a:ln>
            <a:noFill/>
          </a:ln>
          <a:effectLst>
            <a:outerShdw blurRad="292100" dist="139700" dir="2700000" algn="tl" rotWithShape="0">
              <a:srgbClr val="333333">
                <a:alpha val="65000"/>
              </a:srgbClr>
            </a:outerShdw>
          </a:effectLst>
        </p:spPr>
      </p:pic>
      <p:grpSp>
        <p:nvGrpSpPr>
          <p:cNvPr id="12" name="グループ化 11"/>
          <p:cNvGrpSpPr>
            <a:grpSpLocks noChangeAspect="1"/>
          </p:cNvGrpSpPr>
          <p:nvPr/>
        </p:nvGrpSpPr>
        <p:grpSpPr>
          <a:xfrm>
            <a:off x="3305264" y="3588908"/>
            <a:ext cx="227387" cy="291655"/>
            <a:chOff x="421903" y="2700859"/>
            <a:chExt cx="792088" cy="1016173"/>
          </a:xfrm>
        </p:grpSpPr>
        <p:sp>
          <p:nvSpPr>
            <p:cNvPr id="455" name="二等辺三角形 454"/>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56"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57"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58"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59"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60"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61"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sp>
        <p:nvSpPr>
          <p:cNvPr id="13" name="角丸四角形 12"/>
          <p:cNvSpPr/>
          <p:nvPr/>
        </p:nvSpPr>
        <p:spPr>
          <a:xfrm>
            <a:off x="3270130" y="3546162"/>
            <a:ext cx="845668" cy="1593974"/>
          </a:xfrm>
          <a:prstGeom prst="roundRect">
            <a:avLst>
              <a:gd name="adj" fmla="val 9008"/>
            </a:avLst>
          </a:prstGeom>
          <a:no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nvGrpSpPr>
          <p:cNvPr id="14" name="グループ化 13"/>
          <p:cNvGrpSpPr>
            <a:grpSpLocks noChangeAspect="1"/>
          </p:cNvGrpSpPr>
          <p:nvPr/>
        </p:nvGrpSpPr>
        <p:grpSpPr>
          <a:xfrm>
            <a:off x="3563044" y="3588908"/>
            <a:ext cx="227387" cy="291655"/>
            <a:chOff x="421903" y="2700859"/>
            <a:chExt cx="792088" cy="1016173"/>
          </a:xfrm>
        </p:grpSpPr>
        <p:sp>
          <p:nvSpPr>
            <p:cNvPr id="448" name="二等辺三角形 447"/>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49"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50"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51"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52"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53"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54"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5" name="グループ化 14"/>
          <p:cNvGrpSpPr>
            <a:grpSpLocks noChangeAspect="1"/>
          </p:cNvGrpSpPr>
          <p:nvPr/>
        </p:nvGrpSpPr>
        <p:grpSpPr>
          <a:xfrm>
            <a:off x="3823584" y="3582243"/>
            <a:ext cx="227387" cy="291655"/>
            <a:chOff x="421903" y="2700859"/>
            <a:chExt cx="792088" cy="1016173"/>
          </a:xfrm>
        </p:grpSpPr>
        <p:sp>
          <p:nvSpPr>
            <p:cNvPr id="441" name="二等辺三角形 440"/>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42"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43"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44"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45"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46" name="フローチャート: 記憶データ 3"/>
            <p:cNvSpPr>
              <a:spLocks noChangeAspect="1"/>
            </p:cNvSpPr>
            <p:nvPr/>
          </p:nvSpPr>
          <p:spPr>
            <a:xfrm rot="5400000">
              <a:off x="359628" y="3107265"/>
              <a:ext cx="557784" cy="373718"/>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47"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6" name="グループ化 15"/>
          <p:cNvGrpSpPr>
            <a:grpSpLocks noChangeAspect="1"/>
          </p:cNvGrpSpPr>
          <p:nvPr/>
        </p:nvGrpSpPr>
        <p:grpSpPr>
          <a:xfrm>
            <a:off x="3309956" y="3887229"/>
            <a:ext cx="227387" cy="291655"/>
            <a:chOff x="421903" y="2700859"/>
            <a:chExt cx="792088" cy="1016173"/>
          </a:xfrm>
        </p:grpSpPr>
        <p:sp>
          <p:nvSpPr>
            <p:cNvPr id="434" name="二等辺三角形 433"/>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35"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36"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37"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38"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39"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40"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7" name="グループ化 16"/>
          <p:cNvGrpSpPr>
            <a:grpSpLocks noChangeAspect="1"/>
          </p:cNvGrpSpPr>
          <p:nvPr/>
        </p:nvGrpSpPr>
        <p:grpSpPr>
          <a:xfrm>
            <a:off x="3567736" y="3887229"/>
            <a:ext cx="227387" cy="291655"/>
            <a:chOff x="421903" y="2700859"/>
            <a:chExt cx="792088" cy="1016173"/>
          </a:xfrm>
        </p:grpSpPr>
        <p:sp>
          <p:nvSpPr>
            <p:cNvPr id="427" name="二等辺三角形 426"/>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28"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29"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30"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31"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32"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33"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8" name="グループ化 17"/>
          <p:cNvGrpSpPr>
            <a:grpSpLocks noChangeAspect="1"/>
          </p:cNvGrpSpPr>
          <p:nvPr/>
        </p:nvGrpSpPr>
        <p:grpSpPr>
          <a:xfrm>
            <a:off x="3828277" y="3880563"/>
            <a:ext cx="227387" cy="291655"/>
            <a:chOff x="421903" y="2700859"/>
            <a:chExt cx="792088" cy="1016173"/>
          </a:xfrm>
        </p:grpSpPr>
        <p:sp>
          <p:nvSpPr>
            <p:cNvPr id="420" name="二等辺三角形 419"/>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21"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22"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23"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24"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25"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26"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9" name="グループ化 18"/>
          <p:cNvGrpSpPr>
            <a:grpSpLocks noChangeAspect="1"/>
          </p:cNvGrpSpPr>
          <p:nvPr/>
        </p:nvGrpSpPr>
        <p:grpSpPr>
          <a:xfrm>
            <a:off x="3309956" y="4185549"/>
            <a:ext cx="227387" cy="291655"/>
            <a:chOff x="421903" y="2700859"/>
            <a:chExt cx="792088" cy="1016173"/>
          </a:xfrm>
        </p:grpSpPr>
        <p:sp>
          <p:nvSpPr>
            <p:cNvPr id="413" name="二等辺三角形 412"/>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4"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5"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6"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7"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8"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9"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0" name="グループ化 19"/>
          <p:cNvGrpSpPr>
            <a:grpSpLocks noChangeAspect="1"/>
          </p:cNvGrpSpPr>
          <p:nvPr/>
        </p:nvGrpSpPr>
        <p:grpSpPr>
          <a:xfrm>
            <a:off x="3567736" y="4185549"/>
            <a:ext cx="227387" cy="291655"/>
            <a:chOff x="421903" y="2700859"/>
            <a:chExt cx="792088" cy="1016173"/>
          </a:xfrm>
        </p:grpSpPr>
        <p:sp>
          <p:nvSpPr>
            <p:cNvPr id="406" name="二等辺三角形 405"/>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7"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8"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9"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0"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1"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2"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1" name="グループ化 20"/>
          <p:cNvGrpSpPr>
            <a:grpSpLocks noChangeAspect="1"/>
          </p:cNvGrpSpPr>
          <p:nvPr/>
        </p:nvGrpSpPr>
        <p:grpSpPr>
          <a:xfrm>
            <a:off x="3828277" y="4178883"/>
            <a:ext cx="227387" cy="291655"/>
            <a:chOff x="421903" y="2700859"/>
            <a:chExt cx="792088" cy="1016173"/>
          </a:xfrm>
        </p:grpSpPr>
        <p:sp>
          <p:nvSpPr>
            <p:cNvPr id="399" name="二等辺三角形 398"/>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0"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1"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2"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3"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4"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5"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sp>
        <p:nvSpPr>
          <p:cNvPr id="22" name="正方形/長方形 21"/>
          <p:cNvSpPr/>
          <p:nvPr/>
        </p:nvSpPr>
        <p:spPr>
          <a:xfrm>
            <a:off x="3287689" y="4150783"/>
            <a:ext cx="826565" cy="30169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050" b="1" dirty="0">
              <a:solidFill>
                <a:prstClr val="black"/>
              </a:solidFill>
              <a:latin typeface="Meiryo UI" panose="020B0604030504040204" pitchFamily="50" charset="-128"/>
              <a:ea typeface="Meiryo UI" panose="020B0604030504040204" pitchFamily="50" charset="-128"/>
            </a:endParaRPr>
          </a:p>
        </p:txBody>
      </p:sp>
      <p:grpSp>
        <p:nvGrpSpPr>
          <p:cNvPr id="23" name="グループ化 22"/>
          <p:cNvGrpSpPr>
            <a:grpSpLocks noChangeAspect="1"/>
          </p:cNvGrpSpPr>
          <p:nvPr/>
        </p:nvGrpSpPr>
        <p:grpSpPr>
          <a:xfrm>
            <a:off x="3326273" y="4517015"/>
            <a:ext cx="227387" cy="291655"/>
            <a:chOff x="421903" y="2700859"/>
            <a:chExt cx="792088" cy="1016173"/>
          </a:xfrm>
        </p:grpSpPr>
        <p:sp>
          <p:nvSpPr>
            <p:cNvPr id="392" name="二等辺三角形 391"/>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3"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4"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5"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6"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7"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8"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4" name="グループ化 23"/>
          <p:cNvGrpSpPr>
            <a:grpSpLocks noChangeAspect="1"/>
          </p:cNvGrpSpPr>
          <p:nvPr/>
        </p:nvGrpSpPr>
        <p:grpSpPr>
          <a:xfrm>
            <a:off x="3584053" y="4517015"/>
            <a:ext cx="227387" cy="291655"/>
            <a:chOff x="421903" y="2700859"/>
            <a:chExt cx="792088" cy="1016173"/>
          </a:xfrm>
        </p:grpSpPr>
        <p:sp>
          <p:nvSpPr>
            <p:cNvPr id="385" name="二等辺三角形 384"/>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6"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7"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8"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9"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0"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1"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5" name="グループ化 24"/>
          <p:cNvGrpSpPr>
            <a:grpSpLocks noChangeAspect="1"/>
          </p:cNvGrpSpPr>
          <p:nvPr/>
        </p:nvGrpSpPr>
        <p:grpSpPr>
          <a:xfrm>
            <a:off x="3844594" y="4510350"/>
            <a:ext cx="227387" cy="291655"/>
            <a:chOff x="421903" y="2700859"/>
            <a:chExt cx="792088" cy="1016173"/>
          </a:xfrm>
        </p:grpSpPr>
        <p:sp>
          <p:nvSpPr>
            <p:cNvPr id="378" name="二等辺三角形 377"/>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9"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0"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1"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2"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3"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4"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6" name="グループ化 25"/>
          <p:cNvGrpSpPr>
            <a:grpSpLocks noChangeAspect="1"/>
          </p:cNvGrpSpPr>
          <p:nvPr/>
        </p:nvGrpSpPr>
        <p:grpSpPr>
          <a:xfrm>
            <a:off x="3326273" y="4815336"/>
            <a:ext cx="227387" cy="291655"/>
            <a:chOff x="421903" y="2700859"/>
            <a:chExt cx="792088" cy="1016173"/>
          </a:xfrm>
        </p:grpSpPr>
        <p:sp>
          <p:nvSpPr>
            <p:cNvPr id="371" name="二等辺三角形 370"/>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2"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3"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4"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5"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6"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7"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7" name="グループ化 26"/>
          <p:cNvGrpSpPr>
            <a:grpSpLocks noChangeAspect="1"/>
          </p:cNvGrpSpPr>
          <p:nvPr/>
        </p:nvGrpSpPr>
        <p:grpSpPr>
          <a:xfrm>
            <a:off x="3584053" y="4815336"/>
            <a:ext cx="227387" cy="291655"/>
            <a:chOff x="421903" y="2700859"/>
            <a:chExt cx="792088" cy="1016173"/>
          </a:xfrm>
        </p:grpSpPr>
        <p:sp>
          <p:nvSpPr>
            <p:cNvPr id="364" name="二等辺三角形 363"/>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5"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6"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7"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8"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9"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0"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8" name="グループ化 27"/>
          <p:cNvGrpSpPr>
            <a:grpSpLocks noChangeAspect="1"/>
          </p:cNvGrpSpPr>
          <p:nvPr/>
        </p:nvGrpSpPr>
        <p:grpSpPr>
          <a:xfrm>
            <a:off x="3844594" y="4808670"/>
            <a:ext cx="227387" cy="291655"/>
            <a:chOff x="421903" y="2700859"/>
            <a:chExt cx="792088" cy="1016173"/>
          </a:xfrm>
        </p:grpSpPr>
        <p:sp>
          <p:nvSpPr>
            <p:cNvPr id="357" name="二等辺三角形 356"/>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8"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9"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0"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1"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2"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3"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sp>
        <p:nvSpPr>
          <p:cNvPr id="29" name="右矢印 28"/>
          <p:cNvSpPr/>
          <p:nvPr/>
        </p:nvSpPr>
        <p:spPr>
          <a:xfrm rot="18994936">
            <a:off x="3839895" y="2940345"/>
            <a:ext cx="1620859" cy="14091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0" name="右矢印 29"/>
          <p:cNvSpPr/>
          <p:nvPr/>
        </p:nvSpPr>
        <p:spPr>
          <a:xfrm rot="18425284">
            <a:off x="4288213" y="3015002"/>
            <a:ext cx="1550045" cy="35263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1" name="右矢印 30"/>
          <p:cNvSpPr/>
          <p:nvPr/>
        </p:nvSpPr>
        <p:spPr>
          <a:xfrm rot="17407703">
            <a:off x="5054991" y="3101045"/>
            <a:ext cx="1197762" cy="35263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2" name="二等辺三角形 31"/>
          <p:cNvSpPr/>
          <p:nvPr/>
        </p:nvSpPr>
        <p:spPr>
          <a:xfrm>
            <a:off x="4200910" y="3972094"/>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3" name="フローチャート: 記憶データ 3"/>
          <p:cNvSpPr>
            <a:spLocks noChangeAspect="1"/>
          </p:cNvSpPr>
          <p:nvPr/>
        </p:nvSpPr>
        <p:spPr>
          <a:xfrm rot="5400000">
            <a:off x="4183050" y="413006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 name="フローチャート: 記憶データ 3"/>
          <p:cNvSpPr>
            <a:spLocks noChangeAspect="1"/>
          </p:cNvSpPr>
          <p:nvPr/>
        </p:nvSpPr>
        <p:spPr>
          <a:xfrm rot="5400000">
            <a:off x="4294609" y="4125476"/>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 name="フローチャート: 記憶データ 3"/>
          <p:cNvSpPr>
            <a:spLocks noChangeAspect="1"/>
          </p:cNvSpPr>
          <p:nvPr/>
        </p:nvSpPr>
        <p:spPr>
          <a:xfrm rot="5400000">
            <a:off x="4183050" y="4108733"/>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 name="フローチャート: 記憶データ 3"/>
          <p:cNvSpPr>
            <a:spLocks noChangeAspect="1"/>
          </p:cNvSpPr>
          <p:nvPr/>
        </p:nvSpPr>
        <p:spPr>
          <a:xfrm rot="5400000">
            <a:off x="4294609" y="410414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 name="フローチャート: 記憶データ 3"/>
          <p:cNvSpPr>
            <a:spLocks noChangeAspect="1"/>
          </p:cNvSpPr>
          <p:nvPr/>
        </p:nvSpPr>
        <p:spPr>
          <a:xfrm rot="5400000">
            <a:off x="4183050" y="408872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 name="フローチャート: 記憶データ 3"/>
          <p:cNvSpPr>
            <a:spLocks noChangeAspect="1"/>
          </p:cNvSpPr>
          <p:nvPr/>
        </p:nvSpPr>
        <p:spPr>
          <a:xfrm rot="5400000">
            <a:off x="4294609" y="4084142"/>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 name="角丸四角形 38"/>
          <p:cNvSpPr/>
          <p:nvPr/>
        </p:nvSpPr>
        <p:spPr>
          <a:xfrm>
            <a:off x="4165775" y="3929348"/>
            <a:ext cx="845666" cy="1593974"/>
          </a:xfrm>
          <a:prstGeom prst="roundRect">
            <a:avLst>
              <a:gd name="adj" fmla="val 9008"/>
            </a:avLst>
          </a:prstGeom>
          <a:no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 name="二等辺三角形 39"/>
          <p:cNvSpPr/>
          <p:nvPr/>
        </p:nvSpPr>
        <p:spPr>
          <a:xfrm>
            <a:off x="4458689" y="3972094"/>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 name="フローチャート: 記憶データ 3"/>
          <p:cNvSpPr>
            <a:spLocks noChangeAspect="1"/>
          </p:cNvSpPr>
          <p:nvPr/>
        </p:nvSpPr>
        <p:spPr>
          <a:xfrm rot="5400000">
            <a:off x="4440829" y="413006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2" name="フローチャート: 記憶データ 3"/>
          <p:cNvSpPr>
            <a:spLocks noChangeAspect="1"/>
          </p:cNvSpPr>
          <p:nvPr/>
        </p:nvSpPr>
        <p:spPr>
          <a:xfrm rot="5400000">
            <a:off x="4552388" y="4125476"/>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3" name="フローチャート: 記憶データ 3"/>
          <p:cNvSpPr>
            <a:spLocks noChangeAspect="1"/>
          </p:cNvSpPr>
          <p:nvPr/>
        </p:nvSpPr>
        <p:spPr>
          <a:xfrm rot="5400000">
            <a:off x="4440829" y="4108733"/>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4" name="フローチャート: 記憶データ 3"/>
          <p:cNvSpPr>
            <a:spLocks noChangeAspect="1"/>
          </p:cNvSpPr>
          <p:nvPr/>
        </p:nvSpPr>
        <p:spPr>
          <a:xfrm rot="5400000">
            <a:off x="4552388" y="410414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5" name="フローチャート: 記憶データ 3"/>
          <p:cNvSpPr>
            <a:spLocks noChangeAspect="1"/>
          </p:cNvSpPr>
          <p:nvPr/>
        </p:nvSpPr>
        <p:spPr>
          <a:xfrm rot="5400000">
            <a:off x="4440829" y="408872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6" name="フローチャート: 記憶データ 3"/>
          <p:cNvSpPr>
            <a:spLocks noChangeAspect="1"/>
          </p:cNvSpPr>
          <p:nvPr/>
        </p:nvSpPr>
        <p:spPr>
          <a:xfrm rot="5400000">
            <a:off x="4552388" y="4084142"/>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7" name="二等辺三角形 46"/>
          <p:cNvSpPr/>
          <p:nvPr/>
        </p:nvSpPr>
        <p:spPr>
          <a:xfrm>
            <a:off x="4719229" y="3965428"/>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8" name="フローチャート: 記憶データ 3"/>
          <p:cNvSpPr>
            <a:spLocks noChangeAspect="1"/>
          </p:cNvSpPr>
          <p:nvPr/>
        </p:nvSpPr>
        <p:spPr>
          <a:xfrm rot="5400000">
            <a:off x="4701369" y="412339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9" name="フローチャート: 記憶データ 3"/>
          <p:cNvSpPr>
            <a:spLocks noChangeAspect="1"/>
          </p:cNvSpPr>
          <p:nvPr/>
        </p:nvSpPr>
        <p:spPr>
          <a:xfrm rot="5400000">
            <a:off x="4812929" y="4118810"/>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0" name="フローチャート: 記憶データ 3"/>
          <p:cNvSpPr>
            <a:spLocks noChangeAspect="1"/>
          </p:cNvSpPr>
          <p:nvPr/>
        </p:nvSpPr>
        <p:spPr>
          <a:xfrm rot="5400000">
            <a:off x="4701369" y="410206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1" name="フローチャート: 記憶データ 3"/>
          <p:cNvSpPr>
            <a:spLocks noChangeAspect="1"/>
          </p:cNvSpPr>
          <p:nvPr/>
        </p:nvSpPr>
        <p:spPr>
          <a:xfrm rot="5400000">
            <a:off x="4812929" y="409748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2" name="フローチャート: 記憶データ 3"/>
          <p:cNvSpPr>
            <a:spLocks noChangeAspect="1"/>
          </p:cNvSpPr>
          <p:nvPr/>
        </p:nvSpPr>
        <p:spPr>
          <a:xfrm rot="5400000">
            <a:off x="4701369" y="408206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3" name="フローチャート: 記憶データ 3"/>
          <p:cNvSpPr>
            <a:spLocks noChangeAspect="1"/>
          </p:cNvSpPr>
          <p:nvPr/>
        </p:nvSpPr>
        <p:spPr>
          <a:xfrm rot="5400000">
            <a:off x="4812929" y="4077476"/>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4" name="二等辺三角形 53"/>
          <p:cNvSpPr/>
          <p:nvPr/>
        </p:nvSpPr>
        <p:spPr>
          <a:xfrm>
            <a:off x="4205602" y="4270414"/>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5" name="フローチャート: 記憶データ 3"/>
          <p:cNvSpPr>
            <a:spLocks noChangeAspect="1"/>
          </p:cNvSpPr>
          <p:nvPr/>
        </p:nvSpPr>
        <p:spPr>
          <a:xfrm rot="5400000">
            <a:off x="4187742" y="442838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6" name="フローチャート: 記憶データ 3"/>
          <p:cNvSpPr>
            <a:spLocks noChangeAspect="1"/>
          </p:cNvSpPr>
          <p:nvPr/>
        </p:nvSpPr>
        <p:spPr>
          <a:xfrm rot="5400000">
            <a:off x="4299302" y="442379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7" name="フローチャート: 記憶データ 3"/>
          <p:cNvSpPr>
            <a:spLocks noChangeAspect="1"/>
          </p:cNvSpPr>
          <p:nvPr/>
        </p:nvSpPr>
        <p:spPr>
          <a:xfrm rot="5400000">
            <a:off x="4187742" y="4407053"/>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8" name="フローチャート: 記憶データ 3"/>
          <p:cNvSpPr>
            <a:spLocks noChangeAspect="1"/>
          </p:cNvSpPr>
          <p:nvPr/>
        </p:nvSpPr>
        <p:spPr>
          <a:xfrm rot="5400000">
            <a:off x="4299302" y="440246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9" name="フローチャート: 記憶データ 3"/>
          <p:cNvSpPr>
            <a:spLocks noChangeAspect="1"/>
          </p:cNvSpPr>
          <p:nvPr/>
        </p:nvSpPr>
        <p:spPr>
          <a:xfrm rot="5400000">
            <a:off x="4187742" y="438704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0" name="フローチャート: 記憶データ 3"/>
          <p:cNvSpPr>
            <a:spLocks noChangeAspect="1"/>
          </p:cNvSpPr>
          <p:nvPr/>
        </p:nvSpPr>
        <p:spPr>
          <a:xfrm rot="5400000">
            <a:off x="4299302" y="4382462"/>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1" name="二等辺三角形 60"/>
          <p:cNvSpPr/>
          <p:nvPr/>
        </p:nvSpPr>
        <p:spPr>
          <a:xfrm>
            <a:off x="4463381" y="4270414"/>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2" name="フローチャート: 記憶データ 3"/>
          <p:cNvSpPr>
            <a:spLocks noChangeAspect="1"/>
          </p:cNvSpPr>
          <p:nvPr/>
        </p:nvSpPr>
        <p:spPr>
          <a:xfrm rot="5400000">
            <a:off x="4445521" y="442838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3" name="フローチャート: 記憶データ 3"/>
          <p:cNvSpPr>
            <a:spLocks noChangeAspect="1"/>
          </p:cNvSpPr>
          <p:nvPr/>
        </p:nvSpPr>
        <p:spPr>
          <a:xfrm rot="5400000">
            <a:off x="4557080" y="442379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4" name="フローチャート: 記憶データ 3"/>
          <p:cNvSpPr>
            <a:spLocks noChangeAspect="1"/>
          </p:cNvSpPr>
          <p:nvPr/>
        </p:nvSpPr>
        <p:spPr>
          <a:xfrm rot="5400000">
            <a:off x="4445521" y="4407053"/>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5" name="フローチャート: 記憶データ 3"/>
          <p:cNvSpPr>
            <a:spLocks noChangeAspect="1"/>
          </p:cNvSpPr>
          <p:nvPr/>
        </p:nvSpPr>
        <p:spPr>
          <a:xfrm rot="5400000">
            <a:off x="4557080" y="440246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6" name="フローチャート: 記憶データ 3"/>
          <p:cNvSpPr>
            <a:spLocks noChangeAspect="1"/>
          </p:cNvSpPr>
          <p:nvPr/>
        </p:nvSpPr>
        <p:spPr>
          <a:xfrm rot="5400000">
            <a:off x="4445521" y="438704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7" name="フローチャート: 記憶データ 3"/>
          <p:cNvSpPr>
            <a:spLocks noChangeAspect="1"/>
          </p:cNvSpPr>
          <p:nvPr/>
        </p:nvSpPr>
        <p:spPr>
          <a:xfrm rot="5400000">
            <a:off x="4557080" y="4382462"/>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8" name="二等辺三角形 67"/>
          <p:cNvSpPr/>
          <p:nvPr/>
        </p:nvSpPr>
        <p:spPr>
          <a:xfrm>
            <a:off x="4723921" y="4263748"/>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9" name="フローチャート: 記憶データ 3"/>
          <p:cNvSpPr>
            <a:spLocks noChangeAspect="1"/>
          </p:cNvSpPr>
          <p:nvPr/>
        </p:nvSpPr>
        <p:spPr>
          <a:xfrm rot="5400000">
            <a:off x="4706060" y="442171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70" name="フローチャート: 記憶データ 3"/>
          <p:cNvSpPr>
            <a:spLocks noChangeAspect="1"/>
          </p:cNvSpPr>
          <p:nvPr/>
        </p:nvSpPr>
        <p:spPr>
          <a:xfrm rot="5400000">
            <a:off x="4817620" y="441713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71" name="フローチャート: 記憶データ 3"/>
          <p:cNvSpPr>
            <a:spLocks noChangeAspect="1"/>
          </p:cNvSpPr>
          <p:nvPr/>
        </p:nvSpPr>
        <p:spPr>
          <a:xfrm rot="5400000">
            <a:off x="4706060" y="4400388"/>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72" name="フローチャート: 記憶データ 3"/>
          <p:cNvSpPr>
            <a:spLocks noChangeAspect="1"/>
          </p:cNvSpPr>
          <p:nvPr/>
        </p:nvSpPr>
        <p:spPr>
          <a:xfrm rot="5400000">
            <a:off x="4817620" y="439580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73" name="フローチャート: 記憶データ 3"/>
          <p:cNvSpPr>
            <a:spLocks noChangeAspect="1"/>
          </p:cNvSpPr>
          <p:nvPr/>
        </p:nvSpPr>
        <p:spPr>
          <a:xfrm rot="5400000">
            <a:off x="4706060" y="438038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74" name="フローチャート: 記憶データ 3"/>
          <p:cNvSpPr>
            <a:spLocks noChangeAspect="1"/>
          </p:cNvSpPr>
          <p:nvPr/>
        </p:nvSpPr>
        <p:spPr>
          <a:xfrm rot="5400000">
            <a:off x="4817620" y="4375796"/>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75" name="二等辺三角形 74"/>
          <p:cNvSpPr/>
          <p:nvPr/>
        </p:nvSpPr>
        <p:spPr>
          <a:xfrm>
            <a:off x="4205602" y="4568734"/>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76" name="フローチャート: 記憶データ 3"/>
          <p:cNvSpPr>
            <a:spLocks noChangeAspect="1"/>
          </p:cNvSpPr>
          <p:nvPr/>
        </p:nvSpPr>
        <p:spPr>
          <a:xfrm rot="5400000">
            <a:off x="4187742" y="472670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77" name="フローチャート: 記憶データ 3"/>
          <p:cNvSpPr>
            <a:spLocks noChangeAspect="1"/>
          </p:cNvSpPr>
          <p:nvPr/>
        </p:nvSpPr>
        <p:spPr>
          <a:xfrm rot="5400000">
            <a:off x="4299302" y="4722116"/>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78" name="フローチャート: 記憶データ 3"/>
          <p:cNvSpPr>
            <a:spLocks noChangeAspect="1"/>
          </p:cNvSpPr>
          <p:nvPr/>
        </p:nvSpPr>
        <p:spPr>
          <a:xfrm rot="5400000">
            <a:off x="4187742" y="4705373"/>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79" name="フローチャート: 記憶データ 3"/>
          <p:cNvSpPr>
            <a:spLocks noChangeAspect="1"/>
          </p:cNvSpPr>
          <p:nvPr/>
        </p:nvSpPr>
        <p:spPr>
          <a:xfrm rot="5400000">
            <a:off x="4299302" y="470078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80" name="フローチャート: 記憶データ 3"/>
          <p:cNvSpPr>
            <a:spLocks noChangeAspect="1"/>
          </p:cNvSpPr>
          <p:nvPr/>
        </p:nvSpPr>
        <p:spPr>
          <a:xfrm rot="5400000">
            <a:off x="4187742" y="468536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81" name="フローチャート: 記憶データ 3"/>
          <p:cNvSpPr>
            <a:spLocks noChangeAspect="1"/>
          </p:cNvSpPr>
          <p:nvPr/>
        </p:nvSpPr>
        <p:spPr>
          <a:xfrm rot="5400000">
            <a:off x="4299302" y="4680782"/>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82" name="二等辺三角形 81"/>
          <p:cNvSpPr/>
          <p:nvPr/>
        </p:nvSpPr>
        <p:spPr>
          <a:xfrm>
            <a:off x="4463381" y="4568734"/>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83" name="フローチャート: 記憶データ 3"/>
          <p:cNvSpPr>
            <a:spLocks noChangeAspect="1"/>
          </p:cNvSpPr>
          <p:nvPr/>
        </p:nvSpPr>
        <p:spPr>
          <a:xfrm rot="5400000">
            <a:off x="4445521" y="472670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84" name="フローチャート: 記憶データ 3"/>
          <p:cNvSpPr>
            <a:spLocks noChangeAspect="1"/>
          </p:cNvSpPr>
          <p:nvPr/>
        </p:nvSpPr>
        <p:spPr>
          <a:xfrm rot="5400000">
            <a:off x="4557080" y="4722116"/>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85" name="フローチャート: 記憶データ 3"/>
          <p:cNvSpPr>
            <a:spLocks noChangeAspect="1"/>
          </p:cNvSpPr>
          <p:nvPr/>
        </p:nvSpPr>
        <p:spPr>
          <a:xfrm rot="5400000">
            <a:off x="4445521" y="4705373"/>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86" name="フローチャート: 記憶データ 3"/>
          <p:cNvSpPr>
            <a:spLocks noChangeAspect="1"/>
          </p:cNvSpPr>
          <p:nvPr/>
        </p:nvSpPr>
        <p:spPr>
          <a:xfrm rot="5400000">
            <a:off x="4557080" y="470078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87" name="フローチャート: 記憶データ 3"/>
          <p:cNvSpPr>
            <a:spLocks noChangeAspect="1"/>
          </p:cNvSpPr>
          <p:nvPr/>
        </p:nvSpPr>
        <p:spPr>
          <a:xfrm rot="5400000">
            <a:off x="4445521" y="468536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88" name="フローチャート: 記憶データ 3"/>
          <p:cNvSpPr>
            <a:spLocks noChangeAspect="1"/>
          </p:cNvSpPr>
          <p:nvPr/>
        </p:nvSpPr>
        <p:spPr>
          <a:xfrm rot="5400000">
            <a:off x="4557080" y="4680782"/>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89" name="二等辺三角形 88"/>
          <p:cNvSpPr/>
          <p:nvPr/>
        </p:nvSpPr>
        <p:spPr>
          <a:xfrm>
            <a:off x="4723921" y="4562069"/>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90" name="フローチャート: 記憶データ 3"/>
          <p:cNvSpPr>
            <a:spLocks noChangeAspect="1"/>
          </p:cNvSpPr>
          <p:nvPr/>
        </p:nvSpPr>
        <p:spPr>
          <a:xfrm rot="5400000">
            <a:off x="4706060" y="4720036"/>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91" name="フローチャート: 記憶データ 3"/>
          <p:cNvSpPr>
            <a:spLocks noChangeAspect="1"/>
          </p:cNvSpPr>
          <p:nvPr/>
        </p:nvSpPr>
        <p:spPr>
          <a:xfrm rot="5400000">
            <a:off x="4817620" y="471545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92" name="フローチャート: 記憶データ 3"/>
          <p:cNvSpPr>
            <a:spLocks noChangeAspect="1"/>
          </p:cNvSpPr>
          <p:nvPr/>
        </p:nvSpPr>
        <p:spPr>
          <a:xfrm rot="5400000">
            <a:off x="4706060" y="4698708"/>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93" name="フローチャート: 記憶データ 3"/>
          <p:cNvSpPr>
            <a:spLocks noChangeAspect="1"/>
          </p:cNvSpPr>
          <p:nvPr/>
        </p:nvSpPr>
        <p:spPr>
          <a:xfrm rot="5400000">
            <a:off x="4817620" y="4694122"/>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94" name="フローチャート: 記憶データ 3"/>
          <p:cNvSpPr>
            <a:spLocks noChangeAspect="1"/>
          </p:cNvSpPr>
          <p:nvPr/>
        </p:nvSpPr>
        <p:spPr>
          <a:xfrm rot="5400000">
            <a:off x="4706060" y="467870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95" name="フローチャート: 記憶データ 3"/>
          <p:cNvSpPr>
            <a:spLocks noChangeAspect="1"/>
          </p:cNvSpPr>
          <p:nvPr/>
        </p:nvSpPr>
        <p:spPr>
          <a:xfrm rot="5400000">
            <a:off x="4817620" y="467411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96" name="正方形/長方形 95"/>
          <p:cNvSpPr/>
          <p:nvPr/>
        </p:nvSpPr>
        <p:spPr>
          <a:xfrm>
            <a:off x="4173654" y="4568226"/>
            <a:ext cx="804886" cy="30169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050" b="1" dirty="0">
              <a:solidFill>
                <a:prstClr val="black"/>
              </a:solidFill>
              <a:latin typeface="Meiryo UI" panose="020B0604030504040204" pitchFamily="50" charset="-128"/>
              <a:ea typeface="Meiryo UI" panose="020B0604030504040204" pitchFamily="50" charset="-128"/>
            </a:endParaRPr>
          </a:p>
        </p:txBody>
      </p:sp>
      <p:sp>
        <p:nvSpPr>
          <p:cNvPr id="97" name="二等辺三角形 96"/>
          <p:cNvSpPr/>
          <p:nvPr/>
        </p:nvSpPr>
        <p:spPr>
          <a:xfrm>
            <a:off x="4221919" y="4900202"/>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98" name="フローチャート: 記憶データ 3"/>
          <p:cNvSpPr>
            <a:spLocks noChangeAspect="1"/>
          </p:cNvSpPr>
          <p:nvPr/>
        </p:nvSpPr>
        <p:spPr>
          <a:xfrm rot="5400000">
            <a:off x="4204059" y="5058169"/>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99" name="フローチャート: 記憶データ 3"/>
          <p:cNvSpPr>
            <a:spLocks noChangeAspect="1"/>
          </p:cNvSpPr>
          <p:nvPr/>
        </p:nvSpPr>
        <p:spPr>
          <a:xfrm rot="5400000">
            <a:off x="4315619" y="5053584"/>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00" name="フローチャート: 記憶データ 3"/>
          <p:cNvSpPr>
            <a:spLocks noChangeAspect="1"/>
          </p:cNvSpPr>
          <p:nvPr/>
        </p:nvSpPr>
        <p:spPr>
          <a:xfrm rot="5400000">
            <a:off x="4204059" y="503684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01" name="フローチャート: 記憶データ 3"/>
          <p:cNvSpPr>
            <a:spLocks noChangeAspect="1"/>
          </p:cNvSpPr>
          <p:nvPr/>
        </p:nvSpPr>
        <p:spPr>
          <a:xfrm rot="5400000">
            <a:off x="4315619" y="503225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02" name="フローチャート: 記憶データ 3"/>
          <p:cNvSpPr>
            <a:spLocks noChangeAspect="1"/>
          </p:cNvSpPr>
          <p:nvPr/>
        </p:nvSpPr>
        <p:spPr>
          <a:xfrm rot="5400000">
            <a:off x="4204059" y="5016834"/>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03" name="フローチャート: 記憶データ 3"/>
          <p:cNvSpPr>
            <a:spLocks noChangeAspect="1"/>
          </p:cNvSpPr>
          <p:nvPr/>
        </p:nvSpPr>
        <p:spPr>
          <a:xfrm rot="5400000">
            <a:off x="4315619" y="5012250"/>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04" name="二等辺三角形 103"/>
          <p:cNvSpPr/>
          <p:nvPr/>
        </p:nvSpPr>
        <p:spPr>
          <a:xfrm>
            <a:off x="4479698" y="4900202"/>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05" name="フローチャート: 記憶データ 3"/>
          <p:cNvSpPr>
            <a:spLocks noChangeAspect="1"/>
          </p:cNvSpPr>
          <p:nvPr/>
        </p:nvSpPr>
        <p:spPr>
          <a:xfrm rot="5400000">
            <a:off x="4461838" y="5058169"/>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06" name="フローチャート: 記憶データ 3"/>
          <p:cNvSpPr>
            <a:spLocks noChangeAspect="1"/>
          </p:cNvSpPr>
          <p:nvPr/>
        </p:nvSpPr>
        <p:spPr>
          <a:xfrm rot="5400000">
            <a:off x="4573397" y="5053584"/>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07" name="フローチャート: 記憶データ 3"/>
          <p:cNvSpPr>
            <a:spLocks noChangeAspect="1"/>
          </p:cNvSpPr>
          <p:nvPr/>
        </p:nvSpPr>
        <p:spPr>
          <a:xfrm rot="5400000">
            <a:off x="4461838" y="503684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08" name="フローチャート: 記憶データ 3"/>
          <p:cNvSpPr>
            <a:spLocks noChangeAspect="1"/>
          </p:cNvSpPr>
          <p:nvPr/>
        </p:nvSpPr>
        <p:spPr>
          <a:xfrm rot="5400000">
            <a:off x="4573397" y="503225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09" name="フローチャート: 記憶データ 3"/>
          <p:cNvSpPr>
            <a:spLocks noChangeAspect="1"/>
          </p:cNvSpPr>
          <p:nvPr/>
        </p:nvSpPr>
        <p:spPr>
          <a:xfrm rot="5400000">
            <a:off x="4461838" y="5016834"/>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10" name="フローチャート: 記憶データ 3"/>
          <p:cNvSpPr>
            <a:spLocks noChangeAspect="1"/>
          </p:cNvSpPr>
          <p:nvPr/>
        </p:nvSpPr>
        <p:spPr>
          <a:xfrm rot="5400000">
            <a:off x="4573397" y="5012250"/>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11" name="二等辺三角形 110"/>
          <p:cNvSpPr/>
          <p:nvPr/>
        </p:nvSpPr>
        <p:spPr>
          <a:xfrm>
            <a:off x="4740237" y="4893535"/>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12" name="フローチャート: 記憶データ 3"/>
          <p:cNvSpPr>
            <a:spLocks noChangeAspect="1"/>
          </p:cNvSpPr>
          <p:nvPr/>
        </p:nvSpPr>
        <p:spPr>
          <a:xfrm rot="5400000">
            <a:off x="4722377" y="5051502"/>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13" name="フローチャート: 記憶データ 3"/>
          <p:cNvSpPr>
            <a:spLocks noChangeAspect="1"/>
          </p:cNvSpPr>
          <p:nvPr/>
        </p:nvSpPr>
        <p:spPr>
          <a:xfrm rot="5400000">
            <a:off x="4833937" y="504691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14" name="フローチャート: 記憶データ 3"/>
          <p:cNvSpPr>
            <a:spLocks noChangeAspect="1"/>
          </p:cNvSpPr>
          <p:nvPr/>
        </p:nvSpPr>
        <p:spPr>
          <a:xfrm rot="5400000">
            <a:off x="4722377" y="5030174"/>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15" name="フローチャート: 記憶データ 3"/>
          <p:cNvSpPr>
            <a:spLocks noChangeAspect="1"/>
          </p:cNvSpPr>
          <p:nvPr/>
        </p:nvSpPr>
        <p:spPr>
          <a:xfrm rot="5400000">
            <a:off x="4833937" y="5025588"/>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16" name="フローチャート: 記憶データ 3"/>
          <p:cNvSpPr>
            <a:spLocks noChangeAspect="1"/>
          </p:cNvSpPr>
          <p:nvPr/>
        </p:nvSpPr>
        <p:spPr>
          <a:xfrm rot="5400000">
            <a:off x="4722377" y="5010168"/>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17" name="フローチャート: 記憶データ 3"/>
          <p:cNvSpPr>
            <a:spLocks noChangeAspect="1"/>
          </p:cNvSpPr>
          <p:nvPr/>
        </p:nvSpPr>
        <p:spPr>
          <a:xfrm rot="5400000">
            <a:off x="4833937" y="5005583"/>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18" name="二等辺三角形 117"/>
          <p:cNvSpPr/>
          <p:nvPr/>
        </p:nvSpPr>
        <p:spPr>
          <a:xfrm>
            <a:off x="4221919" y="5198522"/>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19" name="フローチャート: 記憶データ 3"/>
          <p:cNvSpPr>
            <a:spLocks noChangeAspect="1"/>
          </p:cNvSpPr>
          <p:nvPr/>
        </p:nvSpPr>
        <p:spPr>
          <a:xfrm rot="5400000">
            <a:off x="4204059" y="5356488"/>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20" name="フローチャート: 記憶データ 3"/>
          <p:cNvSpPr>
            <a:spLocks noChangeAspect="1"/>
          </p:cNvSpPr>
          <p:nvPr/>
        </p:nvSpPr>
        <p:spPr>
          <a:xfrm rot="5400000">
            <a:off x="4315619" y="5351904"/>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21" name="フローチャート: 記憶データ 3"/>
          <p:cNvSpPr>
            <a:spLocks noChangeAspect="1"/>
          </p:cNvSpPr>
          <p:nvPr/>
        </p:nvSpPr>
        <p:spPr>
          <a:xfrm rot="5400000">
            <a:off x="4204059" y="533516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22" name="フローチャート: 記憶データ 3"/>
          <p:cNvSpPr>
            <a:spLocks noChangeAspect="1"/>
          </p:cNvSpPr>
          <p:nvPr/>
        </p:nvSpPr>
        <p:spPr>
          <a:xfrm rot="5400000">
            <a:off x="4315619" y="533057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23" name="フローチャート: 記憶データ 3"/>
          <p:cNvSpPr>
            <a:spLocks noChangeAspect="1"/>
          </p:cNvSpPr>
          <p:nvPr/>
        </p:nvSpPr>
        <p:spPr>
          <a:xfrm rot="5400000">
            <a:off x="4204059" y="5315154"/>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24" name="フローチャート: 記憶データ 3"/>
          <p:cNvSpPr>
            <a:spLocks noChangeAspect="1"/>
          </p:cNvSpPr>
          <p:nvPr/>
        </p:nvSpPr>
        <p:spPr>
          <a:xfrm rot="5400000">
            <a:off x="4315619" y="5310569"/>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25" name="二等辺三角形 124"/>
          <p:cNvSpPr/>
          <p:nvPr/>
        </p:nvSpPr>
        <p:spPr>
          <a:xfrm>
            <a:off x="4479698" y="5198522"/>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26" name="フローチャート: 記憶データ 3"/>
          <p:cNvSpPr>
            <a:spLocks noChangeAspect="1"/>
          </p:cNvSpPr>
          <p:nvPr/>
        </p:nvSpPr>
        <p:spPr>
          <a:xfrm rot="5400000">
            <a:off x="4461838" y="5356488"/>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27" name="フローチャート: 記憶データ 3"/>
          <p:cNvSpPr>
            <a:spLocks noChangeAspect="1"/>
          </p:cNvSpPr>
          <p:nvPr/>
        </p:nvSpPr>
        <p:spPr>
          <a:xfrm rot="5400000">
            <a:off x="4573397" y="5351904"/>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28" name="フローチャート: 記憶データ 3"/>
          <p:cNvSpPr>
            <a:spLocks noChangeAspect="1"/>
          </p:cNvSpPr>
          <p:nvPr/>
        </p:nvSpPr>
        <p:spPr>
          <a:xfrm rot="5400000">
            <a:off x="4461838" y="533516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29" name="フローチャート: 記憶データ 3"/>
          <p:cNvSpPr>
            <a:spLocks noChangeAspect="1"/>
          </p:cNvSpPr>
          <p:nvPr/>
        </p:nvSpPr>
        <p:spPr>
          <a:xfrm rot="5400000">
            <a:off x="4573397" y="533057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30" name="フローチャート: 記憶データ 3"/>
          <p:cNvSpPr>
            <a:spLocks noChangeAspect="1"/>
          </p:cNvSpPr>
          <p:nvPr/>
        </p:nvSpPr>
        <p:spPr>
          <a:xfrm rot="5400000">
            <a:off x="4461838" y="5315154"/>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31" name="フローチャート: 記憶データ 3"/>
          <p:cNvSpPr>
            <a:spLocks noChangeAspect="1"/>
          </p:cNvSpPr>
          <p:nvPr/>
        </p:nvSpPr>
        <p:spPr>
          <a:xfrm rot="5400000">
            <a:off x="4573397" y="5310569"/>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32" name="二等辺三角形 131"/>
          <p:cNvSpPr/>
          <p:nvPr/>
        </p:nvSpPr>
        <p:spPr>
          <a:xfrm>
            <a:off x="4740237" y="5191856"/>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33" name="フローチャート: 記憶データ 3"/>
          <p:cNvSpPr>
            <a:spLocks noChangeAspect="1"/>
          </p:cNvSpPr>
          <p:nvPr/>
        </p:nvSpPr>
        <p:spPr>
          <a:xfrm rot="5400000">
            <a:off x="4722377" y="5349822"/>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34" name="フローチャート: 記憶データ 3"/>
          <p:cNvSpPr>
            <a:spLocks noChangeAspect="1"/>
          </p:cNvSpPr>
          <p:nvPr/>
        </p:nvSpPr>
        <p:spPr>
          <a:xfrm rot="5400000">
            <a:off x="4833937" y="5345238"/>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35" name="フローチャート: 記憶データ 3"/>
          <p:cNvSpPr>
            <a:spLocks noChangeAspect="1"/>
          </p:cNvSpPr>
          <p:nvPr/>
        </p:nvSpPr>
        <p:spPr>
          <a:xfrm rot="5400000">
            <a:off x="4722377" y="532849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36" name="フローチャート: 記憶データ 3"/>
          <p:cNvSpPr>
            <a:spLocks noChangeAspect="1"/>
          </p:cNvSpPr>
          <p:nvPr/>
        </p:nvSpPr>
        <p:spPr>
          <a:xfrm rot="5400000">
            <a:off x="4833937" y="5323909"/>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37" name="フローチャート: 記憶データ 3"/>
          <p:cNvSpPr>
            <a:spLocks noChangeAspect="1"/>
          </p:cNvSpPr>
          <p:nvPr/>
        </p:nvSpPr>
        <p:spPr>
          <a:xfrm rot="5400000">
            <a:off x="4722377" y="5308488"/>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38" name="フローチャート: 記憶データ 3"/>
          <p:cNvSpPr>
            <a:spLocks noChangeAspect="1"/>
          </p:cNvSpPr>
          <p:nvPr/>
        </p:nvSpPr>
        <p:spPr>
          <a:xfrm rot="5400000">
            <a:off x="4833937" y="5303903"/>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39" name="角丸四角形 138"/>
          <p:cNvSpPr/>
          <p:nvPr/>
        </p:nvSpPr>
        <p:spPr>
          <a:xfrm>
            <a:off x="4212670" y="3546945"/>
            <a:ext cx="775193" cy="40395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fontAlgn="base">
              <a:spcBef>
                <a:spcPct val="0"/>
              </a:spcBef>
              <a:spcAft>
                <a:spcPct val="0"/>
              </a:spcAft>
            </a:pPr>
            <a:endParaRPr lang="ja-JP" altLang="en-US" sz="1200" b="1" dirty="0">
              <a:solidFill>
                <a:prstClr val="white"/>
              </a:solidFill>
              <a:latin typeface="Meiryo UI" panose="020B0604030504040204" pitchFamily="50" charset="-128"/>
              <a:ea typeface="Meiryo UI" panose="020B0604030504040204" pitchFamily="50" charset="-128"/>
            </a:endParaRPr>
          </a:p>
        </p:txBody>
      </p:sp>
      <p:grpSp>
        <p:nvGrpSpPr>
          <p:cNvPr id="140" name="グループ化 139"/>
          <p:cNvGrpSpPr>
            <a:grpSpLocks noChangeAspect="1"/>
          </p:cNvGrpSpPr>
          <p:nvPr/>
        </p:nvGrpSpPr>
        <p:grpSpPr>
          <a:xfrm>
            <a:off x="5087742" y="4203170"/>
            <a:ext cx="243057" cy="779019"/>
            <a:chOff x="4608962" y="3861048"/>
            <a:chExt cx="755126" cy="2257212"/>
          </a:xfrm>
        </p:grpSpPr>
        <p:sp>
          <p:nvSpPr>
            <p:cNvPr id="352" name="メモ 351"/>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3" name="メモ 352"/>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4" name="メモ 353"/>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5" name="テキスト ボックス 354"/>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356" name="二等辺三角形 355"/>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41" name="グループ化 140"/>
          <p:cNvGrpSpPr>
            <a:grpSpLocks noChangeAspect="1"/>
          </p:cNvGrpSpPr>
          <p:nvPr/>
        </p:nvGrpSpPr>
        <p:grpSpPr>
          <a:xfrm>
            <a:off x="5331624" y="4208269"/>
            <a:ext cx="243057" cy="779019"/>
            <a:chOff x="4608962" y="3861048"/>
            <a:chExt cx="755126" cy="2257212"/>
          </a:xfrm>
        </p:grpSpPr>
        <p:sp>
          <p:nvSpPr>
            <p:cNvPr id="347" name="メモ 346"/>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8" name="メモ 347"/>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9" name="メモ 348"/>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0" name="テキスト ボックス 349"/>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351" name="二等辺三角形 350"/>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42" name="グループ化 141"/>
          <p:cNvGrpSpPr>
            <a:grpSpLocks noChangeAspect="1"/>
          </p:cNvGrpSpPr>
          <p:nvPr/>
        </p:nvGrpSpPr>
        <p:grpSpPr>
          <a:xfrm>
            <a:off x="5573910" y="4208269"/>
            <a:ext cx="243057" cy="779019"/>
            <a:chOff x="4608962" y="3861048"/>
            <a:chExt cx="755126" cy="2257212"/>
          </a:xfrm>
        </p:grpSpPr>
        <p:sp>
          <p:nvSpPr>
            <p:cNvPr id="342" name="メモ 341"/>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3" name="メモ 342"/>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4" name="メモ 343"/>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5" name="テキスト ボックス 344"/>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346" name="二等辺三角形 345"/>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43" name="グループ化 142"/>
          <p:cNvGrpSpPr>
            <a:grpSpLocks noChangeAspect="1"/>
          </p:cNvGrpSpPr>
          <p:nvPr/>
        </p:nvGrpSpPr>
        <p:grpSpPr>
          <a:xfrm>
            <a:off x="5087742" y="4496252"/>
            <a:ext cx="243057" cy="779019"/>
            <a:chOff x="4608962" y="3861048"/>
            <a:chExt cx="755126" cy="2257212"/>
          </a:xfrm>
        </p:grpSpPr>
        <p:sp>
          <p:nvSpPr>
            <p:cNvPr id="337" name="メモ 336"/>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38" name="メモ 337"/>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39" name="メモ 338"/>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0" name="テキスト ボックス 339"/>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341" name="二等辺三角形 340"/>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44" name="グループ化 143"/>
          <p:cNvGrpSpPr>
            <a:grpSpLocks noChangeAspect="1"/>
          </p:cNvGrpSpPr>
          <p:nvPr/>
        </p:nvGrpSpPr>
        <p:grpSpPr>
          <a:xfrm>
            <a:off x="5331624" y="4501352"/>
            <a:ext cx="243057" cy="779019"/>
            <a:chOff x="4608962" y="3861048"/>
            <a:chExt cx="755126" cy="2257212"/>
          </a:xfrm>
        </p:grpSpPr>
        <p:sp>
          <p:nvSpPr>
            <p:cNvPr id="332" name="メモ 331"/>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33" name="メモ 332"/>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34" name="メモ 333"/>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35" name="テキスト ボックス 334"/>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336" name="二等辺三角形 335"/>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45" name="グループ化 144"/>
          <p:cNvGrpSpPr>
            <a:grpSpLocks noChangeAspect="1"/>
          </p:cNvGrpSpPr>
          <p:nvPr/>
        </p:nvGrpSpPr>
        <p:grpSpPr>
          <a:xfrm>
            <a:off x="5573910" y="4501352"/>
            <a:ext cx="243057" cy="779019"/>
            <a:chOff x="4608962" y="3861048"/>
            <a:chExt cx="755126" cy="2257212"/>
          </a:xfrm>
        </p:grpSpPr>
        <p:sp>
          <p:nvSpPr>
            <p:cNvPr id="327" name="メモ 326"/>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28" name="メモ 327"/>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29" name="メモ 328"/>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30" name="テキスト ボックス 329"/>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331" name="二等辺三角形 330"/>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46" name="グループ化 145"/>
          <p:cNvGrpSpPr>
            <a:grpSpLocks noChangeAspect="1"/>
          </p:cNvGrpSpPr>
          <p:nvPr/>
        </p:nvGrpSpPr>
        <p:grpSpPr>
          <a:xfrm>
            <a:off x="5106468" y="4802298"/>
            <a:ext cx="243057" cy="779019"/>
            <a:chOff x="4608962" y="3861048"/>
            <a:chExt cx="755126" cy="2257212"/>
          </a:xfrm>
        </p:grpSpPr>
        <p:sp>
          <p:nvSpPr>
            <p:cNvPr id="322" name="メモ 321"/>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23" name="メモ 322"/>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24" name="メモ 323"/>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25" name="テキスト ボックス 324"/>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326" name="二等辺三角形 325"/>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47" name="グループ化 146"/>
          <p:cNvGrpSpPr>
            <a:grpSpLocks noChangeAspect="1"/>
          </p:cNvGrpSpPr>
          <p:nvPr/>
        </p:nvGrpSpPr>
        <p:grpSpPr>
          <a:xfrm>
            <a:off x="5350349" y="4807397"/>
            <a:ext cx="243057" cy="779019"/>
            <a:chOff x="4608962" y="3861048"/>
            <a:chExt cx="755126" cy="2257212"/>
          </a:xfrm>
        </p:grpSpPr>
        <p:sp>
          <p:nvSpPr>
            <p:cNvPr id="317" name="メモ 316"/>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18" name="メモ 317"/>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19" name="メモ 318"/>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20" name="テキスト ボックス 319"/>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321" name="二等辺三角形 320"/>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48" name="グループ化 147"/>
          <p:cNvGrpSpPr>
            <a:grpSpLocks noChangeAspect="1"/>
          </p:cNvGrpSpPr>
          <p:nvPr/>
        </p:nvGrpSpPr>
        <p:grpSpPr>
          <a:xfrm>
            <a:off x="5592636" y="4807397"/>
            <a:ext cx="243057" cy="779019"/>
            <a:chOff x="4608962" y="3861048"/>
            <a:chExt cx="755126" cy="2257212"/>
          </a:xfrm>
        </p:grpSpPr>
        <p:sp>
          <p:nvSpPr>
            <p:cNvPr id="312" name="メモ 311"/>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13" name="メモ 312"/>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14" name="メモ 313"/>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15" name="テキスト ボックス 314"/>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316" name="二等辺三角形 315"/>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49" name="グループ化 148"/>
          <p:cNvGrpSpPr>
            <a:grpSpLocks noChangeAspect="1"/>
          </p:cNvGrpSpPr>
          <p:nvPr/>
        </p:nvGrpSpPr>
        <p:grpSpPr>
          <a:xfrm>
            <a:off x="5106468" y="5084156"/>
            <a:ext cx="243057" cy="779019"/>
            <a:chOff x="4608962" y="3861048"/>
            <a:chExt cx="755126" cy="2257212"/>
          </a:xfrm>
        </p:grpSpPr>
        <p:sp>
          <p:nvSpPr>
            <p:cNvPr id="307" name="メモ 306"/>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08" name="メモ 307"/>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09" name="メモ 308"/>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10" name="テキスト ボックス 309"/>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311" name="二等辺三角形 310"/>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50" name="グループ化 149"/>
          <p:cNvGrpSpPr>
            <a:grpSpLocks noChangeAspect="1"/>
          </p:cNvGrpSpPr>
          <p:nvPr/>
        </p:nvGrpSpPr>
        <p:grpSpPr>
          <a:xfrm>
            <a:off x="5350349" y="5089256"/>
            <a:ext cx="243057" cy="779019"/>
            <a:chOff x="4608962" y="3861048"/>
            <a:chExt cx="755126" cy="2257212"/>
          </a:xfrm>
        </p:grpSpPr>
        <p:sp>
          <p:nvSpPr>
            <p:cNvPr id="302" name="メモ 301"/>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03" name="メモ 302"/>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04" name="メモ 303"/>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05" name="テキスト ボックス 304"/>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306" name="二等辺三角形 305"/>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51" name="グループ化 150"/>
          <p:cNvGrpSpPr>
            <a:grpSpLocks noChangeAspect="1"/>
          </p:cNvGrpSpPr>
          <p:nvPr/>
        </p:nvGrpSpPr>
        <p:grpSpPr>
          <a:xfrm>
            <a:off x="5592636" y="5089256"/>
            <a:ext cx="243057" cy="779019"/>
            <a:chOff x="4608962" y="3861048"/>
            <a:chExt cx="755126" cy="2257212"/>
          </a:xfrm>
        </p:grpSpPr>
        <p:sp>
          <p:nvSpPr>
            <p:cNvPr id="297" name="メモ 296"/>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98" name="メモ 297"/>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99" name="メモ 298"/>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00" name="テキスト ボックス 299"/>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301" name="二等辺三角形 300"/>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52" name="グループ化 151"/>
          <p:cNvGrpSpPr>
            <a:grpSpLocks noChangeAspect="1"/>
          </p:cNvGrpSpPr>
          <p:nvPr/>
        </p:nvGrpSpPr>
        <p:grpSpPr>
          <a:xfrm>
            <a:off x="5098138" y="5388799"/>
            <a:ext cx="243057" cy="525104"/>
            <a:chOff x="4608962" y="3861048"/>
            <a:chExt cx="755126" cy="1521492"/>
          </a:xfrm>
        </p:grpSpPr>
        <p:sp>
          <p:nvSpPr>
            <p:cNvPr id="292" name="メモ 291"/>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93" name="メモ 292"/>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94" name="メモ 293"/>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95" name="テキスト ボックス 294"/>
            <p:cNvSpPr txBox="1"/>
            <p:nvPr/>
          </p:nvSpPr>
          <p:spPr>
            <a:xfrm>
              <a:off x="4667581" y="4111746"/>
              <a:ext cx="648072" cy="127079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a:t>
              </a:r>
              <a:endParaRPr lang="en-US" altLang="ja-JP" sz="375" dirty="0">
                <a:solidFill>
                  <a:prstClr val="black"/>
                </a:solidFill>
                <a:latin typeface="Meiryo UI" panose="020B0604030504040204" pitchFamily="50" charset="-128"/>
                <a:ea typeface="Meiryo UI" panose="020B0604030504040204" pitchFamily="50" charset="-128"/>
              </a:endParaRPr>
            </a:p>
          </p:txBody>
        </p:sp>
        <p:sp>
          <p:nvSpPr>
            <p:cNvPr id="296" name="二等辺三角形 295"/>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53" name="グループ化 152"/>
          <p:cNvGrpSpPr>
            <a:grpSpLocks noChangeAspect="1"/>
          </p:cNvGrpSpPr>
          <p:nvPr/>
        </p:nvGrpSpPr>
        <p:grpSpPr>
          <a:xfrm>
            <a:off x="5342019" y="5393900"/>
            <a:ext cx="243057" cy="548187"/>
            <a:chOff x="4608962" y="3861048"/>
            <a:chExt cx="755126" cy="1588375"/>
          </a:xfrm>
        </p:grpSpPr>
        <p:sp>
          <p:nvSpPr>
            <p:cNvPr id="287" name="メモ 286"/>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88" name="メモ 287"/>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89" name="メモ 288"/>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90" name="テキスト ボックス 289"/>
            <p:cNvSpPr txBox="1"/>
            <p:nvPr/>
          </p:nvSpPr>
          <p:spPr>
            <a:xfrm>
              <a:off x="4667581" y="4111746"/>
              <a:ext cx="648072" cy="1337677"/>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291" name="二等辺三角形 290"/>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54" name="グループ化 153"/>
          <p:cNvGrpSpPr>
            <a:grpSpLocks noChangeAspect="1"/>
          </p:cNvGrpSpPr>
          <p:nvPr/>
        </p:nvGrpSpPr>
        <p:grpSpPr>
          <a:xfrm>
            <a:off x="5584306" y="5393900"/>
            <a:ext cx="243057" cy="548187"/>
            <a:chOff x="4608962" y="3861048"/>
            <a:chExt cx="755126" cy="1588375"/>
          </a:xfrm>
        </p:grpSpPr>
        <p:sp>
          <p:nvSpPr>
            <p:cNvPr id="282" name="メモ 281"/>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83" name="メモ 282"/>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84" name="メモ 283"/>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85" name="テキスト ボックス 284"/>
            <p:cNvSpPr txBox="1"/>
            <p:nvPr/>
          </p:nvSpPr>
          <p:spPr>
            <a:xfrm>
              <a:off x="4667581" y="4111746"/>
              <a:ext cx="648072" cy="1337677"/>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286" name="二等辺三角形 285"/>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sp>
        <p:nvSpPr>
          <p:cNvPr id="155" name="角丸四角形 154"/>
          <p:cNvSpPr/>
          <p:nvPr/>
        </p:nvSpPr>
        <p:spPr>
          <a:xfrm>
            <a:off x="5054533" y="4150783"/>
            <a:ext cx="821822" cy="1651024"/>
          </a:xfrm>
          <a:prstGeom prst="roundRect">
            <a:avLst>
              <a:gd name="adj" fmla="val 9008"/>
            </a:avLst>
          </a:prstGeom>
          <a:no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56" name="正方形/長方形 155"/>
          <p:cNvSpPr/>
          <p:nvPr/>
        </p:nvSpPr>
        <p:spPr>
          <a:xfrm>
            <a:off x="5102672" y="4779784"/>
            <a:ext cx="727619" cy="302963"/>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350" b="1" dirty="0">
                <a:solidFill>
                  <a:prstClr val="black"/>
                </a:solidFill>
                <a:latin typeface="Meiryo UI" panose="020B0604030504040204" pitchFamily="50" charset="-128"/>
                <a:ea typeface="Meiryo UI" panose="020B0604030504040204" pitchFamily="50" charset="-128"/>
              </a:rPr>
              <a:t>学協会</a:t>
            </a:r>
          </a:p>
        </p:txBody>
      </p:sp>
      <p:sp>
        <p:nvSpPr>
          <p:cNvPr id="157" name="角丸四角形 156"/>
          <p:cNvSpPr/>
          <p:nvPr/>
        </p:nvSpPr>
        <p:spPr>
          <a:xfrm>
            <a:off x="5081518" y="3594054"/>
            <a:ext cx="775685" cy="59422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ltLang="ja-JP" sz="1200" b="1" dirty="0">
              <a:solidFill>
                <a:prstClr val="white"/>
              </a:solidFill>
              <a:latin typeface="Meiryo UI" panose="020B0604030504040204" pitchFamily="50" charset="-128"/>
              <a:ea typeface="Meiryo UI" panose="020B0604030504040204" pitchFamily="50" charset="-128"/>
            </a:endParaRPr>
          </a:p>
        </p:txBody>
      </p:sp>
      <p:sp>
        <p:nvSpPr>
          <p:cNvPr id="158" name="右矢印 157"/>
          <p:cNvSpPr/>
          <p:nvPr/>
        </p:nvSpPr>
        <p:spPr>
          <a:xfrm rot="5031559" flipH="1">
            <a:off x="5704432" y="3124852"/>
            <a:ext cx="1174277" cy="35263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nvGrpSpPr>
          <p:cNvPr id="159" name="グループ化 158"/>
          <p:cNvGrpSpPr>
            <a:grpSpLocks noChangeAspect="1"/>
          </p:cNvGrpSpPr>
          <p:nvPr/>
        </p:nvGrpSpPr>
        <p:grpSpPr>
          <a:xfrm>
            <a:off x="6222617" y="4173849"/>
            <a:ext cx="262842" cy="324834"/>
            <a:chOff x="6143716" y="3802634"/>
            <a:chExt cx="804548" cy="994518"/>
          </a:xfrm>
        </p:grpSpPr>
        <p:sp>
          <p:nvSpPr>
            <p:cNvPr id="280" name="フローチャート: 複数書類 279"/>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81" name="二等辺三角形 280"/>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60" name="グループ化 159"/>
          <p:cNvGrpSpPr>
            <a:grpSpLocks noChangeAspect="1"/>
          </p:cNvGrpSpPr>
          <p:nvPr/>
        </p:nvGrpSpPr>
        <p:grpSpPr>
          <a:xfrm>
            <a:off x="6441676" y="4165579"/>
            <a:ext cx="262842" cy="324834"/>
            <a:chOff x="6143716" y="3802634"/>
            <a:chExt cx="804548" cy="994518"/>
          </a:xfrm>
        </p:grpSpPr>
        <p:sp>
          <p:nvSpPr>
            <p:cNvPr id="278" name="フローチャート: 複数書類 277"/>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79" name="二等辺三角形 278"/>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61" name="グループ化 160"/>
          <p:cNvGrpSpPr>
            <a:grpSpLocks noChangeAspect="1"/>
          </p:cNvGrpSpPr>
          <p:nvPr/>
        </p:nvGrpSpPr>
        <p:grpSpPr>
          <a:xfrm>
            <a:off x="6003557" y="4165579"/>
            <a:ext cx="262842" cy="324834"/>
            <a:chOff x="6143716" y="3802634"/>
            <a:chExt cx="804548" cy="994518"/>
          </a:xfrm>
        </p:grpSpPr>
        <p:sp>
          <p:nvSpPr>
            <p:cNvPr id="276" name="フローチャート: 複数書類 275"/>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77" name="二等辺三角形 276"/>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62" name="グループ化 161"/>
          <p:cNvGrpSpPr>
            <a:grpSpLocks noChangeAspect="1"/>
          </p:cNvGrpSpPr>
          <p:nvPr/>
        </p:nvGrpSpPr>
        <p:grpSpPr>
          <a:xfrm>
            <a:off x="6222646" y="4480464"/>
            <a:ext cx="262842" cy="324834"/>
            <a:chOff x="6143716" y="3802634"/>
            <a:chExt cx="804548" cy="994518"/>
          </a:xfrm>
        </p:grpSpPr>
        <p:sp>
          <p:nvSpPr>
            <p:cNvPr id="274" name="フローチャート: 複数書類 273"/>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75" name="二等辺三角形 274"/>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63" name="グループ化 162"/>
          <p:cNvGrpSpPr>
            <a:grpSpLocks noChangeAspect="1"/>
          </p:cNvGrpSpPr>
          <p:nvPr/>
        </p:nvGrpSpPr>
        <p:grpSpPr>
          <a:xfrm>
            <a:off x="6441705" y="4472195"/>
            <a:ext cx="262842" cy="324834"/>
            <a:chOff x="6143716" y="3802634"/>
            <a:chExt cx="804548" cy="994518"/>
          </a:xfrm>
        </p:grpSpPr>
        <p:sp>
          <p:nvSpPr>
            <p:cNvPr id="272" name="フローチャート: 複数書類 271"/>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73" name="二等辺三角形 272"/>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64" name="グループ化 163"/>
          <p:cNvGrpSpPr>
            <a:grpSpLocks noChangeAspect="1"/>
          </p:cNvGrpSpPr>
          <p:nvPr/>
        </p:nvGrpSpPr>
        <p:grpSpPr>
          <a:xfrm>
            <a:off x="6003586" y="4472195"/>
            <a:ext cx="262842" cy="324834"/>
            <a:chOff x="6143716" y="3802634"/>
            <a:chExt cx="804548" cy="994518"/>
          </a:xfrm>
        </p:grpSpPr>
        <p:sp>
          <p:nvSpPr>
            <p:cNvPr id="270" name="フローチャート: 複数書類 269"/>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71" name="二等辺三角形 270"/>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65" name="グループ化 164"/>
          <p:cNvGrpSpPr>
            <a:grpSpLocks noChangeAspect="1"/>
          </p:cNvGrpSpPr>
          <p:nvPr/>
        </p:nvGrpSpPr>
        <p:grpSpPr>
          <a:xfrm>
            <a:off x="6222617" y="4787080"/>
            <a:ext cx="262842" cy="324834"/>
            <a:chOff x="6143716" y="3802634"/>
            <a:chExt cx="804548" cy="994518"/>
          </a:xfrm>
        </p:grpSpPr>
        <p:sp>
          <p:nvSpPr>
            <p:cNvPr id="268" name="フローチャート: 複数書類 267"/>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69" name="二等辺三角形 268"/>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66" name="グループ化 165"/>
          <p:cNvGrpSpPr>
            <a:grpSpLocks noChangeAspect="1"/>
          </p:cNvGrpSpPr>
          <p:nvPr/>
        </p:nvGrpSpPr>
        <p:grpSpPr>
          <a:xfrm>
            <a:off x="6441676" y="4778810"/>
            <a:ext cx="262842" cy="324834"/>
            <a:chOff x="6143716" y="3802634"/>
            <a:chExt cx="804548" cy="994518"/>
          </a:xfrm>
        </p:grpSpPr>
        <p:sp>
          <p:nvSpPr>
            <p:cNvPr id="266" name="フローチャート: 複数書類 265"/>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67" name="二等辺三角形 266"/>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67" name="グループ化 166"/>
          <p:cNvGrpSpPr>
            <a:grpSpLocks noChangeAspect="1"/>
          </p:cNvGrpSpPr>
          <p:nvPr/>
        </p:nvGrpSpPr>
        <p:grpSpPr>
          <a:xfrm>
            <a:off x="6003557" y="4778810"/>
            <a:ext cx="262842" cy="324834"/>
            <a:chOff x="6143716" y="3802634"/>
            <a:chExt cx="804548" cy="994518"/>
          </a:xfrm>
        </p:grpSpPr>
        <p:sp>
          <p:nvSpPr>
            <p:cNvPr id="264" name="フローチャート: 複数書類 263"/>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65" name="二等辺三角形 264"/>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68" name="グループ化 167"/>
          <p:cNvGrpSpPr>
            <a:grpSpLocks noChangeAspect="1"/>
          </p:cNvGrpSpPr>
          <p:nvPr/>
        </p:nvGrpSpPr>
        <p:grpSpPr>
          <a:xfrm>
            <a:off x="6222617" y="5093696"/>
            <a:ext cx="262842" cy="324834"/>
            <a:chOff x="6143716" y="3802634"/>
            <a:chExt cx="804548" cy="994518"/>
          </a:xfrm>
        </p:grpSpPr>
        <p:sp>
          <p:nvSpPr>
            <p:cNvPr id="262" name="フローチャート: 複数書類 261"/>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63" name="二等辺三角形 262"/>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69" name="グループ化 168"/>
          <p:cNvGrpSpPr>
            <a:grpSpLocks noChangeAspect="1"/>
          </p:cNvGrpSpPr>
          <p:nvPr/>
        </p:nvGrpSpPr>
        <p:grpSpPr>
          <a:xfrm>
            <a:off x="6441676" y="5085426"/>
            <a:ext cx="262842" cy="324834"/>
            <a:chOff x="6143716" y="3802634"/>
            <a:chExt cx="804548" cy="994518"/>
          </a:xfrm>
        </p:grpSpPr>
        <p:sp>
          <p:nvSpPr>
            <p:cNvPr id="260" name="フローチャート: 複数書類 259"/>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61" name="二等辺三角形 260"/>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70" name="グループ化 169"/>
          <p:cNvGrpSpPr>
            <a:grpSpLocks noChangeAspect="1"/>
          </p:cNvGrpSpPr>
          <p:nvPr/>
        </p:nvGrpSpPr>
        <p:grpSpPr>
          <a:xfrm>
            <a:off x="6003557" y="5085426"/>
            <a:ext cx="262842" cy="324834"/>
            <a:chOff x="6143716" y="3802634"/>
            <a:chExt cx="804548" cy="994518"/>
          </a:xfrm>
        </p:grpSpPr>
        <p:sp>
          <p:nvSpPr>
            <p:cNvPr id="258" name="フローチャート: 複数書類 257"/>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59" name="二等辺三角形 258"/>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71" name="グループ化 170"/>
          <p:cNvGrpSpPr>
            <a:grpSpLocks noChangeAspect="1"/>
          </p:cNvGrpSpPr>
          <p:nvPr/>
        </p:nvGrpSpPr>
        <p:grpSpPr>
          <a:xfrm>
            <a:off x="6222646" y="5400311"/>
            <a:ext cx="262842" cy="324834"/>
            <a:chOff x="6143716" y="3802634"/>
            <a:chExt cx="804548" cy="994518"/>
          </a:xfrm>
        </p:grpSpPr>
        <p:sp>
          <p:nvSpPr>
            <p:cNvPr id="256" name="フローチャート: 複数書類 255"/>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57" name="二等辺三角形 256"/>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72" name="グループ化 171"/>
          <p:cNvGrpSpPr>
            <a:grpSpLocks noChangeAspect="1"/>
          </p:cNvGrpSpPr>
          <p:nvPr/>
        </p:nvGrpSpPr>
        <p:grpSpPr>
          <a:xfrm>
            <a:off x="6441705" y="5392042"/>
            <a:ext cx="262842" cy="324834"/>
            <a:chOff x="6143716" y="3802634"/>
            <a:chExt cx="804548" cy="994518"/>
          </a:xfrm>
        </p:grpSpPr>
        <p:sp>
          <p:nvSpPr>
            <p:cNvPr id="254" name="フローチャート: 複数書類 253"/>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55" name="二等辺三角形 254"/>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73" name="グループ化 172"/>
          <p:cNvGrpSpPr>
            <a:grpSpLocks noChangeAspect="1"/>
          </p:cNvGrpSpPr>
          <p:nvPr/>
        </p:nvGrpSpPr>
        <p:grpSpPr>
          <a:xfrm>
            <a:off x="6003586" y="5392042"/>
            <a:ext cx="262842" cy="324834"/>
            <a:chOff x="6143716" y="3802634"/>
            <a:chExt cx="804548" cy="994518"/>
          </a:xfrm>
        </p:grpSpPr>
        <p:sp>
          <p:nvSpPr>
            <p:cNvPr id="252" name="フローチャート: 複数書類 251"/>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53" name="二等辺三角形 252"/>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sp>
        <p:nvSpPr>
          <p:cNvPr id="174" name="角丸四角形 173"/>
          <p:cNvSpPr/>
          <p:nvPr/>
        </p:nvSpPr>
        <p:spPr>
          <a:xfrm>
            <a:off x="5960946" y="4113617"/>
            <a:ext cx="787415" cy="1644587"/>
          </a:xfrm>
          <a:prstGeom prst="roundRect">
            <a:avLst>
              <a:gd name="adj" fmla="val 9008"/>
            </a:avLst>
          </a:prstGeom>
          <a:no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75" name="正方形/長方形 174"/>
          <p:cNvSpPr/>
          <p:nvPr/>
        </p:nvSpPr>
        <p:spPr>
          <a:xfrm>
            <a:off x="5966288" y="4772272"/>
            <a:ext cx="777785" cy="302963"/>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200" b="1" dirty="0">
                <a:solidFill>
                  <a:prstClr val="black"/>
                </a:solidFill>
                <a:latin typeface="Meiryo UI" panose="020B0604030504040204" pitchFamily="50" charset="-128"/>
                <a:ea typeface="Meiryo UI" panose="020B0604030504040204" pitchFamily="50" charset="-128"/>
              </a:rPr>
              <a:t>公文書館</a:t>
            </a:r>
          </a:p>
        </p:txBody>
      </p:sp>
      <p:sp>
        <p:nvSpPr>
          <p:cNvPr id="176" name="角丸四角形 175"/>
          <p:cNvSpPr/>
          <p:nvPr/>
        </p:nvSpPr>
        <p:spPr>
          <a:xfrm>
            <a:off x="5917132" y="3818647"/>
            <a:ext cx="810000" cy="40395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050" b="1" dirty="0">
              <a:solidFill>
                <a:prstClr val="white"/>
              </a:solidFill>
              <a:latin typeface="Meiryo UI" panose="020B0604030504040204" pitchFamily="50" charset="-128"/>
              <a:ea typeface="Meiryo UI" panose="020B0604030504040204" pitchFamily="50" charset="-128"/>
            </a:endParaRPr>
          </a:p>
        </p:txBody>
      </p:sp>
      <p:sp>
        <p:nvSpPr>
          <p:cNvPr id="177" name="右矢印 176"/>
          <p:cNvSpPr/>
          <p:nvPr/>
        </p:nvSpPr>
        <p:spPr>
          <a:xfrm rot="3861406" flipH="1">
            <a:off x="6267352" y="2985090"/>
            <a:ext cx="1268219" cy="35263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78" name="額縁 177"/>
          <p:cNvSpPr/>
          <p:nvPr/>
        </p:nvSpPr>
        <p:spPr>
          <a:xfrm>
            <a:off x="7137974" y="4196098"/>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79" name="額縁 178"/>
          <p:cNvSpPr/>
          <p:nvPr/>
        </p:nvSpPr>
        <p:spPr>
          <a:xfrm>
            <a:off x="7113161" y="417373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80" name="額縁 179"/>
          <p:cNvSpPr/>
          <p:nvPr/>
        </p:nvSpPr>
        <p:spPr>
          <a:xfrm>
            <a:off x="7090935" y="415151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81" name="二等辺三角形 180"/>
          <p:cNvSpPr/>
          <p:nvPr/>
        </p:nvSpPr>
        <p:spPr>
          <a:xfrm>
            <a:off x="7080118" y="4062631"/>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82" name="額縁 181"/>
          <p:cNvSpPr/>
          <p:nvPr/>
        </p:nvSpPr>
        <p:spPr>
          <a:xfrm>
            <a:off x="7346814" y="4196090"/>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83" name="額縁 182"/>
          <p:cNvSpPr/>
          <p:nvPr/>
        </p:nvSpPr>
        <p:spPr>
          <a:xfrm>
            <a:off x="7322000" y="4173725"/>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84" name="額縁 183"/>
          <p:cNvSpPr/>
          <p:nvPr/>
        </p:nvSpPr>
        <p:spPr>
          <a:xfrm>
            <a:off x="7299775" y="4151504"/>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85" name="二等辺三角形 184"/>
          <p:cNvSpPr/>
          <p:nvPr/>
        </p:nvSpPr>
        <p:spPr>
          <a:xfrm>
            <a:off x="7288958" y="4062623"/>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86" name="額縁 185"/>
          <p:cNvSpPr/>
          <p:nvPr/>
        </p:nvSpPr>
        <p:spPr>
          <a:xfrm>
            <a:off x="6939348" y="4196090"/>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87" name="額縁 186"/>
          <p:cNvSpPr/>
          <p:nvPr/>
        </p:nvSpPr>
        <p:spPr>
          <a:xfrm>
            <a:off x="6914535" y="4173725"/>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88" name="額縁 187"/>
          <p:cNvSpPr/>
          <p:nvPr/>
        </p:nvSpPr>
        <p:spPr>
          <a:xfrm>
            <a:off x="6892310" y="4151504"/>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89" name="二等辺三角形 188"/>
          <p:cNvSpPr/>
          <p:nvPr/>
        </p:nvSpPr>
        <p:spPr>
          <a:xfrm>
            <a:off x="6881492" y="4062623"/>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90" name="額縁 189"/>
          <p:cNvSpPr/>
          <p:nvPr/>
        </p:nvSpPr>
        <p:spPr>
          <a:xfrm>
            <a:off x="7137974" y="4492369"/>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91" name="額縁 190"/>
          <p:cNvSpPr/>
          <p:nvPr/>
        </p:nvSpPr>
        <p:spPr>
          <a:xfrm>
            <a:off x="7113161" y="4470003"/>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92" name="額縁 191"/>
          <p:cNvSpPr/>
          <p:nvPr/>
        </p:nvSpPr>
        <p:spPr>
          <a:xfrm>
            <a:off x="7090935" y="4447783"/>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93" name="二等辺三角形 192"/>
          <p:cNvSpPr/>
          <p:nvPr/>
        </p:nvSpPr>
        <p:spPr>
          <a:xfrm>
            <a:off x="7080118" y="4358902"/>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94" name="額縁 193"/>
          <p:cNvSpPr/>
          <p:nvPr/>
        </p:nvSpPr>
        <p:spPr>
          <a:xfrm>
            <a:off x="7346814" y="449236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95" name="額縁 194"/>
          <p:cNvSpPr/>
          <p:nvPr/>
        </p:nvSpPr>
        <p:spPr>
          <a:xfrm>
            <a:off x="7322000" y="4469997"/>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96" name="額縁 195"/>
          <p:cNvSpPr/>
          <p:nvPr/>
        </p:nvSpPr>
        <p:spPr>
          <a:xfrm>
            <a:off x="7299775" y="4447776"/>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97" name="二等辺三角形 196"/>
          <p:cNvSpPr/>
          <p:nvPr/>
        </p:nvSpPr>
        <p:spPr>
          <a:xfrm>
            <a:off x="7288958" y="4358895"/>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98" name="額縁 197"/>
          <p:cNvSpPr/>
          <p:nvPr/>
        </p:nvSpPr>
        <p:spPr>
          <a:xfrm>
            <a:off x="6939348" y="449236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99" name="額縁 198"/>
          <p:cNvSpPr/>
          <p:nvPr/>
        </p:nvSpPr>
        <p:spPr>
          <a:xfrm>
            <a:off x="6914535" y="4469997"/>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00" name="額縁 199"/>
          <p:cNvSpPr/>
          <p:nvPr/>
        </p:nvSpPr>
        <p:spPr>
          <a:xfrm>
            <a:off x="6892310" y="4447776"/>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01" name="二等辺三角形 200"/>
          <p:cNvSpPr/>
          <p:nvPr/>
        </p:nvSpPr>
        <p:spPr>
          <a:xfrm>
            <a:off x="6881492" y="4358895"/>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02" name="額縁 201"/>
          <p:cNvSpPr/>
          <p:nvPr/>
        </p:nvSpPr>
        <p:spPr>
          <a:xfrm>
            <a:off x="7137974" y="482308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03" name="額縁 202"/>
          <p:cNvSpPr/>
          <p:nvPr/>
        </p:nvSpPr>
        <p:spPr>
          <a:xfrm>
            <a:off x="7113161" y="4800717"/>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04" name="額縁 203"/>
          <p:cNvSpPr/>
          <p:nvPr/>
        </p:nvSpPr>
        <p:spPr>
          <a:xfrm>
            <a:off x="7090935" y="4778496"/>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05" name="二等辺三角形 204"/>
          <p:cNvSpPr/>
          <p:nvPr/>
        </p:nvSpPr>
        <p:spPr>
          <a:xfrm>
            <a:off x="7080118" y="4689615"/>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06" name="額縁 205"/>
          <p:cNvSpPr/>
          <p:nvPr/>
        </p:nvSpPr>
        <p:spPr>
          <a:xfrm>
            <a:off x="7346814" y="4823076"/>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07" name="額縁 206"/>
          <p:cNvSpPr/>
          <p:nvPr/>
        </p:nvSpPr>
        <p:spPr>
          <a:xfrm>
            <a:off x="7322000" y="4800710"/>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08" name="額縁 207"/>
          <p:cNvSpPr/>
          <p:nvPr/>
        </p:nvSpPr>
        <p:spPr>
          <a:xfrm>
            <a:off x="7299775" y="4778490"/>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09" name="二等辺三角形 208"/>
          <p:cNvSpPr/>
          <p:nvPr/>
        </p:nvSpPr>
        <p:spPr>
          <a:xfrm>
            <a:off x="7288958" y="4689609"/>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10" name="額縁 209"/>
          <p:cNvSpPr/>
          <p:nvPr/>
        </p:nvSpPr>
        <p:spPr>
          <a:xfrm>
            <a:off x="6939348" y="4823076"/>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11" name="額縁 210"/>
          <p:cNvSpPr/>
          <p:nvPr/>
        </p:nvSpPr>
        <p:spPr>
          <a:xfrm>
            <a:off x="6914535" y="4800710"/>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12" name="額縁 211"/>
          <p:cNvSpPr/>
          <p:nvPr/>
        </p:nvSpPr>
        <p:spPr>
          <a:xfrm>
            <a:off x="6892310" y="4778490"/>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13" name="二等辺三角形 212"/>
          <p:cNvSpPr/>
          <p:nvPr/>
        </p:nvSpPr>
        <p:spPr>
          <a:xfrm>
            <a:off x="6881492" y="4689609"/>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14" name="額縁 213"/>
          <p:cNvSpPr/>
          <p:nvPr/>
        </p:nvSpPr>
        <p:spPr>
          <a:xfrm>
            <a:off x="7137974" y="5156388"/>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15" name="額縁 214"/>
          <p:cNvSpPr/>
          <p:nvPr/>
        </p:nvSpPr>
        <p:spPr>
          <a:xfrm>
            <a:off x="7113161" y="5134023"/>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16" name="額縁 215"/>
          <p:cNvSpPr/>
          <p:nvPr/>
        </p:nvSpPr>
        <p:spPr>
          <a:xfrm>
            <a:off x="7090935" y="511180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17" name="二等辺三角形 216"/>
          <p:cNvSpPr/>
          <p:nvPr/>
        </p:nvSpPr>
        <p:spPr>
          <a:xfrm>
            <a:off x="7080118" y="5022921"/>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18" name="額縁 217"/>
          <p:cNvSpPr/>
          <p:nvPr/>
        </p:nvSpPr>
        <p:spPr>
          <a:xfrm>
            <a:off x="7346814" y="515638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19" name="額縁 218"/>
          <p:cNvSpPr/>
          <p:nvPr/>
        </p:nvSpPr>
        <p:spPr>
          <a:xfrm>
            <a:off x="7322000" y="5134016"/>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20" name="額縁 219"/>
          <p:cNvSpPr/>
          <p:nvPr/>
        </p:nvSpPr>
        <p:spPr>
          <a:xfrm>
            <a:off x="7299775" y="5111796"/>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21" name="二等辺三角形 220"/>
          <p:cNvSpPr/>
          <p:nvPr/>
        </p:nvSpPr>
        <p:spPr>
          <a:xfrm>
            <a:off x="7288958" y="5022915"/>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22" name="額縁 221"/>
          <p:cNvSpPr/>
          <p:nvPr/>
        </p:nvSpPr>
        <p:spPr>
          <a:xfrm>
            <a:off x="6939348" y="515638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23" name="額縁 222"/>
          <p:cNvSpPr/>
          <p:nvPr/>
        </p:nvSpPr>
        <p:spPr>
          <a:xfrm>
            <a:off x="6914535" y="5134016"/>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24" name="額縁 223"/>
          <p:cNvSpPr/>
          <p:nvPr/>
        </p:nvSpPr>
        <p:spPr>
          <a:xfrm>
            <a:off x="6892310" y="5111796"/>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25" name="二等辺三角形 224"/>
          <p:cNvSpPr/>
          <p:nvPr/>
        </p:nvSpPr>
        <p:spPr>
          <a:xfrm>
            <a:off x="6881492" y="5022915"/>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26" name="額縁 225"/>
          <p:cNvSpPr/>
          <p:nvPr/>
        </p:nvSpPr>
        <p:spPr>
          <a:xfrm>
            <a:off x="7137974" y="5489694"/>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27" name="額縁 226"/>
          <p:cNvSpPr/>
          <p:nvPr/>
        </p:nvSpPr>
        <p:spPr>
          <a:xfrm>
            <a:off x="7113161" y="5467329"/>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28" name="額縁 227"/>
          <p:cNvSpPr/>
          <p:nvPr/>
        </p:nvSpPr>
        <p:spPr>
          <a:xfrm>
            <a:off x="7090935" y="5445108"/>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29" name="二等辺三角形 228"/>
          <p:cNvSpPr/>
          <p:nvPr/>
        </p:nvSpPr>
        <p:spPr>
          <a:xfrm>
            <a:off x="7080118" y="5356227"/>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30" name="額縁 229"/>
          <p:cNvSpPr/>
          <p:nvPr/>
        </p:nvSpPr>
        <p:spPr>
          <a:xfrm>
            <a:off x="7346814" y="5489688"/>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31" name="額縁 230"/>
          <p:cNvSpPr/>
          <p:nvPr/>
        </p:nvSpPr>
        <p:spPr>
          <a:xfrm>
            <a:off x="7322000" y="546732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32" name="額縁 231"/>
          <p:cNvSpPr/>
          <p:nvPr/>
        </p:nvSpPr>
        <p:spPr>
          <a:xfrm>
            <a:off x="7299775" y="544510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33" name="二等辺三角形 232"/>
          <p:cNvSpPr/>
          <p:nvPr/>
        </p:nvSpPr>
        <p:spPr>
          <a:xfrm>
            <a:off x="7288958" y="5356221"/>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34" name="額縁 233"/>
          <p:cNvSpPr/>
          <p:nvPr/>
        </p:nvSpPr>
        <p:spPr>
          <a:xfrm>
            <a:off x="6939348" y="5489688"/>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35" name="額縁 234"/>
          <p:cNvSpPr/>
          <p:nvPr/>
        </p:nvSpPr>
        <p:spPr>
          <a:xfrm>
            <a:off x="6914535" y="546732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36" name="額縁 235"/>
          <p:cNvSpPr/>
          <p:nvPr/>
        </p:nvSpPr>
        <p:spPr>
          <a:xfrm>
            <a:off x="6892310" y="544510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37" name="二等辺三角形 236"/>
          <p:cNvSpPr/>
          <p:nvPr/>
        </p:nvSpPr>
        <p:spPr>
          <a:xfrm>
            <a:off x="6881492" y="5356221"/>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38" name="角丸四角形 237"/>
          <p:cNvSpPr/>
          <p:nvPr/>
        </p:nvSpPr>
        <p:spPr>
          <a:xfrm>
            <a:off x="6811167" y="3978152"/>
            <a:ext cx="784539" cy="1766681"/>
          </a:xfrm>
          <a:prstGeom prst="roundRect">
            <a:avLst>
              <a:gd name="adj" fmla="val 9008"/>
            </a:avLst>
          </a:prstGeom>
          <a:no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39" name="角丸四角形 238"/>
          <p:cNvSpPr/>
          <p:nvPr/>
        </p:nvSpPr>
        <p:spPr>
          <a:xfrm>
            <a:off x="6820514" y="3640897"/>
            <a:ext cx="775193" cy="40395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200" b="1" dirty="0">
              <a:solidFill>
                <a:prstClr val="white"/>
              </a:solidFill>
              <a:latin typeface="Meiryo UI" panose="020B0604030504040204" pitchFamily="50" charset="-128"/>
              <a:ea typeface="Meiryo UI" panose="020B0604030504040204" pitchFamily="50" charset="-128"/>
            </a:endParaRPr>
          </a:p>
        </p:txBody>
      </p:sp>
      <p:sp>
        <p:nvSpPr>
          <p:cNvPr id="240" name="正方形/長方形 239"/>
          <p:cNvSpPr/>
          <p:nvPr/>
        </p:nvSpPr>
        <p:spPr>
          <a:xfrm>
            <a:off x="6854259" y="4561313"/>
            <a:ext cx="709329" cy="491389"/>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275" b="1" dirty="0">
                <a:solidFill>
                  <a:prstClr val="black"/>
                </a:solidFill>
                <a:latin typeface="Meiryo UI" panose="020B0604030504040204" pitchFamily="50" charset="-128"/>
                <a:ea typeface="Meiryo UI" panose="020B0604030504040204" pitchFamily="50" charset="-128"/>
              </a:rPr>
              <a:t>美術館・</a:t>
            </a:r>
            <a:endParaRPr lang="en-US" altLang="ja-JP" sz="1275" b="1" dirty="0">
              <a:solidFill>
                <a:prstClr val="black"/>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1275" b="1" dirty="0">
                <a:solidFill>
                  <a:prstClr val="black"/>
                </a:solidFill>
                <a:latin typeface="Meiryo UI" panose="020B0604030504040204" pitchFamily="50" charset="-128"/>
                <a:ea typeface="Meiryo UI" panose="020B0604030504040204" pitchFamily="50" charset="-128"/>
              </a:rPr>
              <a:t>博物館</a:t>
            </a:r>
          </a:p>
        </p:txBody>
      </p:sp>
      <p:sp>
        <p:nvSpPr>
          <p:cNvPr id="241" name="右矢印 240"/>
          <p:cNvSpPr/>
          <p:nvPr/>
        </p:nvSpPr>
        <p:spPr>
          <a:xfrm rot="18994936">
            <a:off x="3625604" y="2875038"/>
            <a:ext cx="1738313" cy="14091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2" name="右矢印 241"/>
          <p:cNvSpPr/>
          <p:nvPr/>
        </p:nvSpPr>
        <p:spPr>
          <a:xfrm rot="18994936">
            <a:off x="3389948" y="2818542"/>
            <a:ext cx="1902747" cy="14091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3" name="右矢印 242"/>
          <p:cNvSpPr/>
          <p:nvPr/>
        </p:nvSpPr>
        <p:spPr>
          <a:xfrm rot="13594936">
            <a:off x="6845043" y="2893543"/>
            <a:ext cx="1831871" cy="14094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4" name="右矢印 243"/>
          <p:cNvSpPr/>
          <p:nvPr/>
        </p:nvSpPr>
        <p:spPr>
          <a:xfrm rot="13594936">
            <a:off x="6779167" y="2947557"/>
            <a:ext cx="1643987" cy="14094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5" name="右矢印 244"/>
          <p:cNvSpPr/>
          <p:nvPr/>
        </p:nvSpPr>
        <p:spPr>
          <a:xfrm rot="13594936">
            <a:off x="6666067" y="3063675"/>
            <a:ext cx="1667473" cy="14094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6" name="角丸四角形 245"/>
          <p:cNvSpPr/>
          <p:nvPr/>
        </p:nvSpPr>
        <p:spPr>
          <a:xfrm>
            <a:off x="8086164" y="3914573"/>
            <a:ext cx="784539" cy="543065"/>
          </a:xfrm>
          <a:prstGeom prst="roundRect">
            <a:avLst>
              <a:gd name="adj" fmla="val 9008"/>
            </a:avLst>
          </a:prstGeom>
          <a:solidFill>
            <a:srgbClr val="CCECFF"/>
          </a:solid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7" name="角丸四角形 246"/>
          <p:cNvSpPr/>
          <p:nvPr/>
        </p:nvSpPr>
        <p:spPr>
          <a:xfrm>
            <a:off x="8003550" y="4222888"/>
            <a:ext cx="784539" cy="543065"/>
          </a:xfrm>
          <a:prstGeom prst="roundRect">
            <a:avLst>
              <a:gd name="adj" fmla="val 9008"/>
            </a:avLst>
          </a:prstGeom>
          <a:solidFill>
            <a:srgbClr val="CCECFF"/>
          </a:solid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8" name="角丸四角形 247"/>
          <p:cNvSpPr/>
          <p:nvPr/>
        </p:nvSpPr>
        <p:spPr>
          <a:xfrm>
            <a:off x="7857430" y="4431560"/>
            <a:ext cx="784539" cy="543065"/>
          </a:xfrm>
          <a:prstGeom prst="roundRect">
            <a:avLst>
              <a:gd name="adj" fmla="val 9008"/>
            </a:avLst>
          </a:prstGeom>
          <a:solidFill>
            <a:srgbClr val="CCECFF"/>
          </a:solid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9" name="角丸四角形 248"/>
          <p:cNvSpPr/>
          <p:nvPr/>
        </p:nvSpPr>
        <p:spPr>
          <a:xfrm>
            <a:off x="7689680" y="4695028"/>
            <a:ext cx="784539" cy="543065"/>
          </a:xfrm>
          <a:prstGeom prst="roundRect">
            <a:avLst>
              <a:gd name="adj" fmla="val 9008"/>
            </a:avLst>
          </a:prstGeom>
          <a:solidFill>
            <a:srgbClr val="CCECFF"/>
          </a:solid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50" name="正方形/長方形 249"/>
          <p:cNvSpPr/>
          <p:nvPr/>
        </p:nvSpPr>
        <p:spPr>
          <a:xfrm>
            <a:off x="7926721" y="4363815"/>
            <a:ext cx="797863" cy="42443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275" b="1" dirty="0">
                <a:solidFill>
                  <a:prstClr val="black"/>
                </a:solidFill>
                <a:latin typeface="Meiryo UI" panose="020B0604030504040204" pitchFamily="50" charset="-128"/>
                <a:ea typeface="Meiryo UI" panose="020B0604030504040204" pitchFamily="50" charset="-128"/>
              </a:rPr>
              <a:t>他の領域</a:t>
            </a:r>
          </a:p>
        </p:txBody>
      </p:sp>
      <p:sp>
        <p:nvSpPr>
          <p:cNvPr id="251" name="角丸四角形 250"/>
          <p:cNvSpPr/>
          <p:nvPr/>
        </p:nvSpPr>
        <p:spPr>
          <a:xfrm>
            <a:off x="7794333" y="3537010"/>
            <a:ext cx="1062280" cy="57365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200" b="1" dirty="0">
              <a:solidFill>
                <a:prstClr val="white"/>
              </a:solidFill>
              <a:latin typeface="Meiryo UI" panose="020B0604030504040204" pitchFamily="50" charset="-128"/>
              <a:ea typeface="Meiryo UI" panose="020B0604030504040204" pitchFamily="50" charset="-128"/>
            </a:endParaRPr>
          </a:p>
        </p:txBody>
      </p:sp>
      <p:sp>
        <p:nvSpPr>
          <p:cNvPr id="477" name="角丸四角形吹き出し 476"/>
          <p:cNvSpPr/>
          <p:nvPr/>
        </p:nvSpPr>
        <p:spPr>
          <a:xfrm>
            <a:off x="996672" y="1660000"/>
            <a:ext cx="2338143" cy="1247873"/>
          </a:xfrm>
          <a:prstGeom prst="wedgeRoundRectCallout">
            <a:avLst>
              <a:gd name="adj1" fmla="val 41658"/>
              <a:gd name="adj2" fmla="val 98877"/>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ja-JP" altLang="en-US" sz="20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公共図書館は、</a:t>
            </a:r>
            <a:r>
              <a:rPr lang="en-US" altLang="ja-JP" sz="20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NDL</a:t>
            </a:r>
            <a:r>
              <a:rPr lang="ja-JP" altLang="en-US" sz="20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が直接連携</a:t>
            </a:r>
          </a:p>
        </p:txBody>
      </p:sp>
      <p:sp>
        <p:nvSpPr>
          <p:cNvPr id="476" name="角丸四角形吹き出し 475"/>
          <p:cNvSpPr/>
          <p:nvPr/>
        </p:nvSpPr>
        <p:spPr>
          <a:xfrm>
            <a:off x="9094775" y="1472068"/>
            <a:ext cx="2621976" cy="1989363"/>
          </a:xfrm>
          <a:prstGeom prst="wedgeRoundRectCallout">
            <a:avLst>
              <a:gd name="adj1" fmla="val -72063"/>
              <a:gd name="adj2" fmla="val 52630"/>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ja-JP" altLang="en-US" sz="20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他の領域は、領域ごとの</a:t>
            </a:r>
            <a:r>
              <a:rPr lang="en-US" altLang="ja-JP" sz="20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aggregator</a:t>
            </a:r>
            <a:r>
              <a:rPr lang="ja-JP" altLang="en-US" sz="20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（候補）との協力関係により連携拡張</a:t>
            </a:r>
          </a:p>
        </p:txBody>
      </p:sp>
      <p:sp>
        <p:nvSpPr>
          <p:cNvPr id="462" name="角丸四角形 461"/>
          <p:cNvSpPr/>
          <p:nvPr/>
        </p:nvSpPr>
        <p:spPr>
          <a:xfrm>
            <a:off x="4166777" y="3552316"/>
            <a:ext cx="904202" cy="40395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350" b="1" dirty="0">
                <a:solidFill>
                  <a:prstClr val="white"/>
                </a:solidFill>
                <a:latin typeface="Meiryo UI" panose="020B0604030504040204" pitchFamily="50" charset="-128"/>
                <a:ea typeface="Meiryo UI" panose="020B0604030504040204" pitchFamily="50" charset="-128"/>
              </a:rPr>
              <a:t>NII</a:t>
            </a:r>
            <a:r>
              <a:rPr lang="ja-JP" altLang="en-US" sz="1350" b="1" dirty="0">
                <a:solidFill>
                  <a:prstClr val="white"/>
                </a:solidFill>
                <a:latin typeface="Meiryo UI" panose="020B0604030504040204" pitchFamily="50" charset="-128"/>
                <a:ea typeface="Meiryo UI" panose="020B0604030504040204" pitchFamily="50" charset="-128"/>
              </a:rPr>
              <a:t>と協力</a:t>
            </a:r>
          </a:p>
        </p:txBody>
      </p:sp>
      <p:sp>
        <p:nvSpPr>
          <p:cNvPr id="464" name="角丸四角形 463"/>
          <p:cNvSpPr/>
          <p:nvPr/>
        </p:nvSpPr>
        <p:spPr>
          <a:xfrm>
            <a:off x="5008525" y="3524519"/>
            <a:ext cx="904202" cy="67626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350" b="1" dirty="0">
                <a:solidFill>
                  <a:prstClr val="white"/>
                </a:solidFill>
                <a:latin typeface="Meiryo UI" panose="020B0604030504040204" pitchFamily="50" charset="-128"/>
                <a:ea typeface="Meiryo UI" panose="020B0604030504040204" pitchFamily="50" charset="-128"/>
              </a:rPr>
              <a:t>JST</a:t>
            </a:r>
            <a:r>
              <a:rPr lang="ja-JP" altLang="en-US" sz="1350" b="1" dirty="0" err="1">
                <a:solidFill>
                  <a:prstClr val="white"/>
                </a:solidFill>
                <a:latin typeface="Meiryo UI" panose="020B0604030504040204" pitchFamily="50" charset="-128"/>
                <a:ea typeface="Meiryo UI" panose="020B0604030504040204" pitchFamily="50" charset="-128"/>
              </a:rPr>
              <a:t>、</a:t>
            </a:r>
            <a:r>
              <a:rPr lang="en-US" altLang="ja-JP" sz="1350" b="1" dirty="0">
                <a:solidFill>
                  <a:prstClr val="white"/>
                </a:solidFill>
                <a:latin typeface="Meiryo UI" panose="020B0604030504040204" pitchFamily="50" charset="-128"/>
                <a:ea typeface="Meiryo UI" panose="020B0604030504040204" pitchFamily="50" charset="-128"/>
              </a:rPr>
              <a:t>NII</a:t>
            </a:r>
          </a:p>
          <a:p>
            <a:pPr algn="ctr" fontAlgn="base">
              <a:spcBef>
                <a:spcPct val="0"/>
              </a:spcBef>
              <a:spcAft>
                <a:spcPct val="0"/>
              </a:spcAft>
            </a:pPr>
            <a:r>
              <a:rPr lang="ja-JP" altLang="en-US" sz="1350" b="1" dirty="0">
                <a:solidFill>
                  <a:prstClr val="white"/>
                </a:solidFill>
                <a:latin typeface="Meiryo UI" panose="020B0604030504040204" pitchFamily="50" charset="-128"/>
                <a:ea typeface="Meiryo UI" panose="020B0604030504040204" pitchFamily="50" charset="-128"/>
              </a:rPr>
              <a:t>と協力</a:t>
            </a:r>
          </a:p>
        </p:txBody>
      </p:sp>
      <p:sp>
        <p:nvSpPr>
          <p:cNvPr id="465" name="角丸四角形 464"/>
          <p:cNvSpPr/>
          <p:nvPr/>
        </p:nvSpPr>
        <p:spPr>
          <a:xfrm>
            <a:off x="5758561" y="3807042"/>
            <a:ext cx="1107503" cy="40395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050" b="1" dirty="0">
                <a:solidFill>
                  <a:prstClr val="white"/>
                </a:solidFill>
                <a:latin typeface="Meiryo UI" panose="020B0604030504040204" pitchFamily="50" charset="-128"/>
                <a:ea typeface="Meiryo UI" panose="020B0604030504040204" pitchFamily="50" charset="-128"/>
              </a:rPr>
              <a:t>国立公文書館等と協力</a:t>
            </a:r>
            <a:endParaRPr lang="en-US" altLang="ja-JP" sz="1050" b="1" dirty="0">
              <a:solidFill>
                <a:prstClr val="white"/>
              </a:solidFill>
              <a:latin typeface="Meiryo UI" panose="020B0604030504040204" pitchFamily="50" charset="-128"/>
              <a:ea typeface="Meiryo UI" panose="020B0604030504040204" pitchFamily="50" charset="-128"/>
            </a:endParaRPr>
          </a:p>
        </p:txBody>
      </p:sp>
      <p:sp>
        <p:nvSpPr>
          <p:cNvPr id="466" name="角丸四角形 465"/>
          <p:cNvSpPr/>
          <p:nvPr/>
        </p:nvSpPr>
        <p:spPr>
          <a:xfrm>
            <a:off x="6748500" y="3638250"/>
            <a:ext cx="904202" cy="40395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275" b="1" dirty="0">
                <a:solidFill>
                  <a:prstClr val="white"/>
                </a:solidFill>
                <a:latin typeface="Meiryo UI" panose="020B0604030504040204" pitchFamily="50" charset="-128"/>
                <a:ea typeface="Meiryo UI" panose="020B0604030504040204" pitchFamily="50" charset="-128"/>
              </a:rPr>
              <a:t>文化庁</a:t>
            </a:r>
            <a:endParaRPr lang="en-US" altLang="ja-JP" sz="1275" b="1" dirty="0">
              <a:solidFill>
                <a:prstClr val="white"/>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1275" b="1" dirty="0">
                <a:solidFill>
                  <a:prstClr val="white"/>
                </a:solidFill>
                <a:latin typeface="Meiryo UI" panose="020B0604030504040204" pitchFamily="50" charset="-128"/>
                <a:ea typeface="Meiryo UI" panose="020B0604030504040204" pitchFamily="50" charset="-128"/>
              </a:rPr>
              <a:t>等と協力</a:t>
            </a:r>
          </a:p>
        </p:txBody>
      </p:sp>
      <p:sp>
        <p:nvSpPr>
          <p:cNvPr id="467" name="角丸四角形 466"/>
          <p:cNvSpPr/>
          <p:nvPr/>
        </p:nvSpPr>
        <p:spPr>
          <a:xfrm>
            <a:off x="7730870" y="3495150"/>
            <a:ext cx="1227444" cy="6480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200" b="1" dirty="0">
                <a:solidFill>
                  <a:prstClr val="white"/>
                </a:solidFill>
                <a:latin typeface="Meiryo UI" panose="020B0604030504040204" pitchFamily="50" charset="-128"/>
                <a:ea typeface="Meiryo UI" panose="020B0604030504040204" pitchFamily="50" charset="-128"/>
              </a:rPr>
              <a:t>各領域の</a:t>
            </a:r>
            <a:r>
              <a:rPr lang="en-US" altLang="ja-JP" sz="1200" b="1" dirty="0">
                <a:solidFill>
                  <a:prstClr val="white"/>
                </a:solidFill>
                <a:latin typeface="Meiryo UI" panose="020B0604030504040204" pitchFamily="50" charset="-128"/>
                <a:ea typeface="Meiryo UI" panose="020B0604030504040204" pitchFamily="50" charset="-128"/>
              </a:rPr>
              <a:t>aggregator</a:t>
            </a:r>
          </a:p>
          <a:p>
            <a:pPr algn="ctr" fontAlgn="base">
              <a:spcBef>
                <a:spcPct val="0"/>
              </a:spcBef>
              <a:spcAft>
                <a:spcPct val="0"/>
              </a:spcAft>
            </a:pPr>
            <a:r>
              <a:rPr lang="ja-JP" altLang="en-US" sz="1200" b="1" dirty="0">
                <a:solidFill>
                  <a:prstClr val="white"/>
                </a:solidFill>
                <a:latin typeface="Meiryo UI" panose="020B0604030504040204" pitchFamily="50" charset="-128"/>
                <a:ea typeface="Meiryo UI" panose="020B0604030504040204" pitchFamily="50" charset="-128"/>
              </a:rPr>
              <a:t>と協力</a:t>
            </a:r>
          </a:p>
        </p:txBody>
      </p:sp>
      <p:sp>
        <p:nvSpPr>
          <p:cNvPr id="468" name="正方形/長方形 467"/>
          <p:cNvSpPr/>
          <p:nvPr/>
        </p:nvSpPr>
        <p:spPr>
          <a:xfrm>
            <a:off x="3121126" y="4153452"/>
            <a:ext cx="1147616" cy="3016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125" b="1" dirty="0">
                <a:solidFill>
                  <a:prstClr val="black"/>
                </a:solidFill>
                <a:latin typeface="Meiryo UI" panose="020B0604030504040204" pitchFamily="50" charset="-128"/>
                <a:ea typeface="Meiryo UI" panose="020B0604030504040204" pitchFamily="50" charset="-128"/>
              </a:rPr>
              <a:t>公共図書館</a:t>
            </a:r>
          </a:p>
        </p:txBody>
      </p:sp>
      <p:sp>
        <p:nvSpPr>
          <p:cNvPr id="469" name="正方形/長方形 468"/>
          <p:cNvSpPr/>
          <p:nvPr/>
        </p:nvSpPr>
        <p:spPr>
          <a:xfrm>
            <a:off x="4008000" y="4563126"/>
            <a:ext cx="1147616" cy="3016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125" b="1" dirty="0">
                <a:solidFill>
                  <a:prstClr val="black"/>
                </a:solidFill>
                <a:latin typeface="Meiryo UI" panose="020B0604030504040204" pitchFamily="50" charset="-128"/>
                <a:ea typeface="Meiryo UI" panose="020B0604030504040204" pitchFamily="50" charset="-128"/>
              </a:rPr>
              <a:t>大学図書館</a:t>
            </a:r>
          </a:p>
        </p:txBody>
      </p:sp>
      <p:sp>
        <p:nvSpPr>
          <p:cNvPr id="470" name="円/楕円 469"/>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20306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正方形/長方形 201"/>
          <p:cNvSpPr/>
          <p:nvPr/>
        </p:nvSpPr>
        <p:spPr>
          <a:xfrm>
            <a:off x="1827315" y="3522693"/>
            <a:ext cx="3169295" cy="204223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出版情報を含めた統合検索（現状）</a:t>
            </a:r>
            <a:endParaRPr kumimoji="1" lang="ja-JP" altLang="en-US" dirty="0"/>
          </a:p>
        </p:txBody>
      </p:sp>
      <p:sp>
        <p:nvSpPr>
          <p:cNvPr id="3" name="コンテンツ プレースホルダー 2"/>
          <p:cNvSpPr>
            <a:spLocks noGrp="1"/>
          </p:cNvSpPr>
          <p:nvPr>
            <p:ph idx="1"/>
          </p:nvPr>
        </p:nvSpPr>
        <p:spPr>
          <a:xfrm>
            <a:off x="9001124" y="1202419"/>
            <a:ext cx="2709863" cy="5211763"/>
          </a:xfrm>
        </p:spPr>
        <p:txBody>
          <a:bodyPr/>
          <a:lstStyle/>
          <a:p>
            <a:endParaRPr kumimoji="1" lang="ja-JP" altLang="en-US"/>
          </a:p>
        </p:txBody>
      </p:sp>
      <p:pic>
        <p:nvPicPr>
          <p:cNvPr id="10" name="Picture 2"/>
          <p:cNvPicPr>
            <a:picLocks noChangeAspect="1" noChangeArrowheads="1"/>
          </p:cNvPicPr>
          <p:nvPr/>
        </p:nvPicPr>
        <p:blipFill>
          <a:blip r:embed="rId2" cstate="print"/>
          <a:srcRect/>
          <a:stretch>
            <a:fillRect/>
          </a:stretch>
        </p:blipFill>
        <p:spPr bwMode="auto">
          <a:xfrm>
            <a:off x="6432138" y="2543742"/>
            <a:ext cx="635651" cy="443143"/>
          </a:xfrm>
          <a:prstGeom prst="rect">
            <a:avLst/>
          </a:prstGeom>
          <a:ln>
            <a:noFill/>
          </a:ln>
          <a:effectLst/>
        </p:spPr>
      </p:pic>
      <p:sp>
        <p:nvSpPr>
          <p:cNvPr id="11" name="正方形/長方形 10"/>
          <p:cNvSpPr>
            <a:spLocks noChangeAspect="1"/>
          </p:cNvSpPr>
          <p:nvPr/>
        </p:nvSpPr>
        <p:spPr>
          <a:xfrm>
            <a:off x="671726" y="1866674"/>
            <a:ext cx="635651" cy="260519"/>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500" dirty="0" smtClean="0">
                <a:solidFill>
                  <a:prstClr val="white"/>
                </a:solidFill>
                <a:latin typeface="Meiryo UI" panose="020B0604030504040204" pitchFamily="50" charset="-128"/>
                <a:ea typeface="Meiryo UI" panose="020B0604030504040204" pitchFamily="50" charset="-128"/>
              </a:rPr>
              <a:t>GUI</a:t>
            </a:r>
            <a:endParaRPr lang="ja-JP" altLang="en-US" sz="1500" dirty="0">
              <a:solidFill>
                <a:prstClr val="white"/>
              </a:solidFill>
              <a:latin typeface="Meiryo UI" panose="020B0604030504040204" pitchFamily="50" charset="-128"/>
              <a:ea typeface="Meiryo UI" panose="020B0604030504040204" pitchFamily="50" charset="-128"/>
            </a:endParaRPr>
          </a:p>
        </p:txBody>
      </p:sp>
      <p:sp>
        <p:nvSpPr>
          <p:cNvPr id="12" name="正方形/長方形 11"/>
          <p:cNvSpPr>
            <a:spLocks noChangeAspect="1"/>
          </p:cNvSpPr>
          <p:nvPr/>
        </p:nvSpPr>
        <p:spPr>
          <a:xfrm>
            <a:off x="5275983" y="3181578"/>
            <a:ext cx="635651" cy="260519"/>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fontAlgn="base">
              <a:spcBef>
                <a:spcPct val="0"/>
              </a:spcBef>
              <a:spcAft>
                <a:spcPct val="0"/>
              </a:spcAft>
            </a:pPr>
            <a:r>
              <a:rPr lang="en-US" altLang="ja-JP" sz="1500" dirty="0">
                <a:solidFill>
                  <a:prstClr val="white"/>
                </a:solidFill>
                <a:latin typeface="Meiryo UI" panose="020B0604030504040204" pitchFamily="50" charset="-128"/>
                <a:ea typeface="Meiryo UI" panose="020B0604030504040204" pitchFamily="50" charset="-128"/>
              </a:rPr>
              <a:t>API</a:t>
            </a:r>
            <a:endParaRPr lang="ja-JP" altLang="en-US" sz="1500" dirty="0">
              <a:solidFill>
                <a:prstClr val="white"/>
              </a:solidFill>
              <a:latin typeface="Meiryo UI" panose="020B0604030504040204" pitchFamily="50" charset="-128"/>
              <a:ea typeface="Meiryo UI" panose="020B0604030504040204" pitchFamily="50" charset="-128"/>
            </a:endParaRPr>
          </a:p>
        </p:txBody>
      </p:sp>
      <p:pic>
        <p:nvPicPr>
          <p:cNvPr id="107" name="図 106"/>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844189" y="1202419"/>
            <a:ext cx="497543" cy="497543"/>
          </a:xfrm>
          <a:prstGeom prst="rect">
            <a:avLst/>
          </a:prstGeom>
        </p:spPr>
      </p:pic>
      <p:sp>
        <p:nvSpPr>
          <p:cNvPr id="108" name="正方形/長方形 107"/>
          <p:cNvSpPr/>
          <p:nvPr/>
        </p:nvSpPr>
        <p:spPr>
          <a:xfrm>
            <a:off x="542442" y="1369637"/>
            <a:ext cx="1318978" cy="417681"/>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350" dirty="0" smtClean="0">
                <a:solidFill>
                  <a:prstClr val="white"/>
                </a:solidFill>
                <a:latin typeface="Meiryo UI" panose="020B0604030504040204" pitchFamily="50" charset="-128"/>
                <a:ea typeface="Meiryo UI" panose="020B0604030504040204" pitchFamily="50" charset="-128"/>
              </a:rPr>
              <a:t>NDL</a:t>
            </a:r>
            <a:r>
              <a:rPr lang="ja-JP" altLang="en-US" sz="1350" dirty="0" smtClean="0">
                <a:solidFill>
                  <a:prstClr val="white"/>
                </a:solidFill>
                <a:latin typeface="Meiryo UI" panose="020B0604030504040204" pitchFamily="50" charset="-128"/>
                <a:ea typeface="Meiryo UI" panose="020B0604030504040204" pitchFamily="50" charset="-128"/>
              </a:rPr>
              <a:t>サーチ</a:t>
            </a:r>
            <a:endParaRPr lang="en-US" altLang="ja-JP" sz="1350" dirty="0" smtClean="0">
              <a:solidFill>
                <a:prstClr val="white"/>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1350" dirty="0" smtClean="0">
                <a:solidFill>
                  <a:prstClr val="white"/>
                </a:solidFill>
                <a:latin typeface="Meiryo UI" panose="020B0604030504040204" pitchFamily="50" charset="-128"/>
                <a:ea typeface="Meiryo UI" panose="020B0604030504040204" pitchFamily="50" charset="-128"/>
              </a:rPr>
              <a:t>検索画面</a:t>
            </a:r>
            <a:endParaRPr lang="ja-JP" altLang="en-US" sz="1350" dirty="0">
              <a:solidFill>
                <a:prstClr val="white"/>
              </a:solidFill>
              <a:latin typeface="Meiryo UI" panose="020B0604030504040204" pitchFamily="50" charset="-128"/>
              <a:ea typeface="Meiryo UI" panose="020B0604030504040204" pitchFamily="50" charset="-128"/>
            </a:endParaRPr>
          </a:p>
        </p:txBody>
      </p:sp>
      <p:sp>
        <p:nvSpPr>
          <p:cNvPr id="109" name="正方形/長方形 108"/>
          <p:cNvSpPr/>
          <p:nvPr/>
        </p:nvSpPr>
        <p:spPr>
          <a:xfrm>
            <a:off x="1031945" y="2678101"/>
            <a:ext cx="562110" cy="23038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350" dirty="0">
                <a:solidFill>
                  <a:prstClr val="white"/>
                </a:solidFill>
                <a:latin typeface="Meiryo UI" panose="020B0604030504040204" pitchFamily="50" charset="-128"/>
                <a:ea typeface="Meiryo UI" panose="020B0604030504040204" pitchFamily="50" charset="-128"/>
              </a:rPr>
              <a:t>API</a:t>
            </a:r>
            <a:endParaRPr lang="ja-JP" altLang="en-US" sz="1350" dirty="0">
              <a:solidFill>
                <a:prstClr val="white"/>
              </a:solidFill>
              <a:latin typeface="Meiryo UI" panose="020B0604030504040204" pitchFamily="50" charset="-128"/>
              <a:ea typeface="Meiryo UI" panose="020B0604030504040204" pitchFamily="50" charset="-128"/>
            </a:endParaRPr>
          </a:p>
        </p:txBody>
      </p:sp>
      <p:sp>
        <p:nvSpPr>
          <p:cNvPr id="110" name="正方形/長方形 109"/>
          <p:cNvSpPr>
            <a:spLocks noChangeAspect="1"/>
          </p:cNvSpPr>
          <p:nvPr/>
        </p:nvSpPr>
        <p:spPr>
          <a:xfrm>
            <a:off x="2114486" y="3357973"/>
            <a:ext cx="635651" cy="260519"/>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500" dirty="0">
                <a:solidFill>
                  <a:prstClr val="white"/>
                </a:solidFill>
                <a:latin typeface="Meiryo UI" panose="020B0604030504040204" pitchFamily="50" charset="-128"/>
                <a:ea typeface="Meiryo UI" panose="020B0604030504040204" pitchFamily="50" charset="-128"/>
              </a:rPr>
              <a:t>API</a:t>
            </a:r>
            <a:endParaRPr lang="ja-JP" altLang="en-US" sz="1500" dirty="0">
              <a:solidFill>
                <a:prstClr val="white"/>
              </a:solidFill>
              <a:latin typeface="Meiryo UI" panose="020B0604030504040204" pitchFamily="50" charset="-128"/>
              <a:ea typeface="Meiryo UI" panose="020B0604030504040204" pitchFamily="50" charset="-128"/>
            </a:endParaRPr>
          </a:p>
        </p:txBody>
      </p:sp>
      <p:grpSp>
        <p:nvGrpSpPr>
          <p:cNvPr id="111" name="グループ化 110"/>
          <p:cNvGrpSpPr>
            <a:grpSpLocks noChangeAspect="1"/>
          </p:cNvGrpSpPr>
          <p:nvPr/>
        </p:nvGrpSpPr>
        <p:grpSpPr>
          <a:xfrm>
            <a:off x="3591637" y="4969296"/>
            <a:ext cx="243057" cy="347924"/>
            <a:chOff x="4608962" y="3861048"/>
            <a:chExt cx="755126" cy="1008112"/>
          </a:xfrm>
        </p:grpSpPr>
        <p:sp>
          <p:nvSpPr>
            <p:cNvPr id="112" name="メモ 111"/>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13" name="メモ 112"/>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14" name="メモ 113"/>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16" name="二等辺三角形 115"/>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17" name="グループ化 116"/>
          <p:cNvGrpSpPr>
            <a:grpSpLocks noChangeAspect="1"/>
          </p:cNvGrpSpPr>
          <p:nvPr/>
        </p:nvGrpSpPr>
        <p:grpSpPr>
          <a:xfrm>
            <a:off x="4034903" y="4963093"/>
            <a:ext cx="243057" cy="779019"/>
            <a:chOff x="4608962" y="3861048"/>
            <a:chExt cx="755126" cy="2257212"/>
          </a:xfrm>
        </p:grpSpPr>
        <p:sp>
          <p:nvSpPr>
            <p:cNvPr id="118" name="メモ 117"/>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19" name="メモ 118"/>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20" name="メモ 119"/>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21" name="テキスト ボックス 120"/>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122" name="二等辺三角形 121"/>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23" name="グループ化 122"/>
          <p:cNvGrpSpPr>
            <a:grpSpLocks noChangeAspect="1"/>
          </p:cNvGrpSpPr>
          <p:nvPr/>
        </p:nvGrpSpPr>
        <p:grpSpPr>
          <a:xfrm>
            <a:off x="4433828" y="4961120"/>
            <a:ext cx="254195" cy="779020"/>
            <a:chOff x="4574359" y="3861048"/>
            <a:chExt cx="789729" cy="2257215"/>
          </a:xfrm>
        </p:grpSpPr>
        <p:sp>
          <p:nvSpPr>
            <p:cNvPr id="124" name="メモ 123"/>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25" name="メモ 124"/>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26" name="メモ 125"/>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27" name="テキスト ボックス 126"/>
            <p:cNvSpPr txBox="1"/>
            <p:nvPr/>
          </p:nvSpPr>
          <p:spPr>
            <a:xfrm>
              <a:off x="4574359" y="4111749"/>
              <a:ext cx="741297"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128" name="二等辺三角形 127"/>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sp>
        <p:nvSpPr>
          <p:cNvPr id="148" name="右矢印 147"/>
          <p:cNvSpPr/>
          <p:nvPr/>
        </p:nvSpPr>
        <p:spPr>
          <a:xfrm rot="17326717">
            <a:off x="887169" y="3114747"/>
            <a:ext cx="708251" cy="29587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91" name="右矢印 190"/>
          <p:cNvSpPr/>
          <p:nvPr/>
        </p:nvSpPr>
        <p:spPr>
          <a:xfrm rot="13622033">
            <a:off x="1417929" y="3072641"/>
            <a:ext cx="773116" cy="31221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92" name="右矢印 191"/>
          <p:cNvSpPr/>
          <p:nvPr/>
        </p:nvSpPr>
        <p:spPr>
          <a:xfrm rot="427618">
            <a:off x="1640437" y="2894931"/>
            <a:ext cx="3668031" cy="308224"/>
          </a:xfrm>
          <a:prstGeom prst="rightArrow">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pic>
        <p:nvPicPr>
          <p:cNvPr id="193" name="Picture 2"/>
          <p:cNvPicPr>
            <a:picLocks noChangeAspect="1" noChangeArrowheads="1"/>
          </p:cNvPicPr>
          <p:nvPr/>
        </p:nvPicPr>
        <p:blipFill>
          <a:blip r:embed="rId2" cstate="print"/>
          <a:srcRect/>
          <a:stretch>
            <a:fillRect/>
          </a:stretch>
        </p:blipFill>
        <p:spPr bwMode="auto">
          <a:xfrm>
            <a:off x="1029497" y="2141101"/>
            <a:ext cx="635651" cy="443143"/>
          </a:xfrm>
          <a:prstGeom prst="rect">
            <a:avLst/>
          </a:prstGeom>
          <a:ln>
            <a:noFill/>
          </a:ln>
          <a:effectLst/>
        </p:spPr>
      </p:pic>
      <p:pic>
        <p:nvPicPr>
          <p:cNvPr id="194" name="図 193"/>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69206" y="1110601"/>
            <a:ext cx="497543" cy="497543"/>
          </a:xfrm>
          <a:prstGeom prst="rect">
            <a:avLst/>
          </a:prstGeom>
        </p:spPr>
      </p:pic>
      <p:sp>
        <p:nvSpPr>
          <p:cNvPr id="195" name="正方形/長方形 194"/>
          <p:cNvSpPr>
            <a:spLocks noChangeAspect="1"/>
          </p:cNvSpPr>
          <p:nvPr/>
        </p:nvSpPr>
        <p:spPr>
          <a:xfrm>
            <a:off x="2583863" y="1738447"/>
            <a:ext cx="635651" cy="260519"/>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500" dirty="0">
                <a:solidFill>
                  <a:prstClr val="white"/>
                </a:solidFill>
                <a:latin typeface="Meiryo UI" panose="020B0604030504040204" pitchFamily="50" charset="-128"/>
                <a:ea typeface="Meiryo UI" panose="020B0604030504040204" pitchFamily="50" charset="-128"/>
              </a:rPr>
              <a:t>API</a:t>
            </a:r>
            <a:endParaRPr lang="ja-JP" altLang="en-US" sz="1500" dirty="0">
              <a:solidFill>
                <a:prstClr val="white"/>
              </a:solidFill>
              <a:latin typeface="Meiryo UI" panose="020B0604030504040204" pitchFamily="50" charset="-128"/>
              <a:ea typeface="Meiryo UI" panose="020B0604030504040204" pitchFamily="50" charset="-128"/>
            </a:endParaRPr>
          </a:p>
        </p:txBody>
      </p:sp>
      <p:pic>
        <p:nvPicPr>
          <p:cNvPr id="198" name="図 197"/>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821606" y="1263001"/>
            <a:ext cx="497543" cy="497543"/>
          </a:xfrm>
          <a:prstGeom prst="rect">
            <a:avLst/>
          </a:prstGeom>
        </p:spPr>
      </p:pic>
      <p:sp>
        <p:nvSpPr>
          <p:cNvPr id="200" name="正方形/長方形 199"/>
          <p:cNvSpPr>
            <a:spLocks noChangeAspect="1"/>
          </p:cNvSpPr>
          <p:nvPr/>
        </p:nvSpPr>
        <p:spPr>
          <a:xfrm>
            <a:off x="3366166" y="3346220"/>
            <a:ext cx="635651" cy="260519"/>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500" dirty="0">
                <a:solidFill>
                  <a:prstClr val="white"/>
                </a:solidFill>
                <a:latin typeface="Meiryo UI" panose="020B0604030504040204" pitchFamily="50" charset="-128"/>
                <a:ea typeface="Meiryo UI" panose="020B0604030504040204" pitchFamily="50" charset="-128"/>
              </a:rPr>
              <a:t>API</a:t>
            </a:r>
            <a:endParaRPr lang="ja-JP" altLang="en-US" sz="1500" dirty="0">
              <a:solidFill>
                <a:prstClr val="white"/>
              </a:solidFill>
              <a:latin typeface="Meiryo UI" panose="020B0604030504040204" pitchFamily="50" charset="-128"/>
              <a:ea typeface="Meiryo UI" panose="020B0604030504040204" pitchFamily="50" charset="-128"/>
            </a:endParaRPr>
          </a:p>
        </p:txBody>
      </p:sp>
      <p:sp>
        <p:nvSpPr>
          <p:cNvPr id="201" name="右矢印 200"/>
          <p:cNvSpPr/>
          <p:nvPr/>
        </p:nvSpPr>
        <p:spPr>
          <a:xfrm rot="20844682">
            <a:off x="2126977" y="1823349"/>
            <a:ext cx="488786" cy="24853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03" name="正方形/長方形 202"/>
          <p:cNvSpPr/>
          <p:nvPr/>
        </p:nvSpPr>
        <p:spPr>
          <a:xfrm>
            <a:off x="1980175" y="825797"/>
            <a:ext cx="1778789" cy="228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t>他情報提供サービス</a:t>
            </a:r>
            <a:endParaRPr kumimoji="1" lang="ja-JP" altLang="en-US" sz="1400" dirty="0"/>
          </a:p>
        </p:txBody>
      </p:sp>
      <p:sp>
        <p:nvSpPr>
          <p:cNvPr id="204" name="正方形/長方形 203"/>
          <p:cNvSpPr/>
          <p:nvPr/>
        </p:nvSpPr>
        <p:spPr>
          <a:xfrm>
            <a:off x="5079917" y="3487612"/>
            <a:ext cx="5802796" cy="313833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205" name="メモ 204"/>
          <p:cNvSpPr/>
          <p:nvPr/>
        </p:nvSpPr>
        <p:spPr>
          <a:xfrm>
            <a:off x="5562361" y="3921600"/>
            <a:ext cx="1312728" cy="433994"/>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400" dirty="0">
                <a:solidFill>
                  <a:prstClr val="black"/>
                </a:solidFill>
                <a:latin typeface="Meiryo UI" panose="020B0604030504040204" pitchFamily="50" charset="-128"/>
                <a:ea typeface="Meiryo UI" panose="020B0604030504040204" pitchFamily="50" charset="-128"/>
              </a:rPr>
              <a:t>Books.or.jp</a:t>
            </a:r>
          </a:p>
        </p:txBody>
      </p:sp>
      <p:sp>
        <p:nvSpPr>
          <p:cNvPr id="206" name="二等辺三角形 205"/>
          <p:cNvSpPr/>
          <p:nvPr/>
        </p:nvSpPr>
        <p:spPr>
          <a:xfrm>
            <a:off x="5281229" y="3713424"/>
            <a:ext cx="1896328" cy="214057"/>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07" name="メモ 206"/>
          <p:cNvSpPr/>
          <p:nvPr/>
        </p:nvSpPr>
        <p:spPr>
          <a:xfrm>
            <a:off x="7369429" y="3916890"/>
            <a:ext cx="1312728" cy="433994"/>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400" dirty="0" err="1">
                <a:solidFill>
                  <a:prstClr val="black"/>
                </a:solidFill>
                <a:latin typeface="Meiryo UI" panose="020B0604030504040204" pitchFamily="50" charset="-128"/>
                <a:ea typeface="Meiryo UI" panose="020B0604030504040204" pitchFamily="50" charset="-128"/>
              </a:rPr>
              <a:t>honto</a:t>
            </a:r>
            <a:endParaRPr lang="en-US" altLang="ja-JP" sz="1400" dirty="0">
              <a:solidFill>
                <a:prstClr val="black"/>
              </a:solidFill>
              <a:latin typeface="Meiryo UI" panose="020B0604030504040204" pitchFamily="50" charset="-128"/>
              <a:ea typeface="Meiryo UI" panose="020B0604030504040204" pitchFamily="50" charset="-128"/>
            </a:endParaRPr>
          </a:p>
        </p:txBody>
      </p:sp>
      <p:sp>
        <p:nvSpPr>
          <p:cNvPr id="208" name="二等辺三角形 207"/>
          <p:cNvSpPr/>
          <p:nvPr/>
        </p:nvSpPr>
        <p:spPr>
          <a:xfrm>
            <a:off x="7088297" y="3708714"/>
            <a:ext cx="1896328" cy="214057"/>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09" name="メモ 208"/>
          <p:cNvSpPr/>
          <p:nvPr/>
        </p:nvSpPr>
        <p:spPr>
          <a:xfrm>
            <a:off x="9194293" y="3939880"/>
            <a:ext cx="1312728" cy="433994"/>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400" dirty="0">
                <a:solidFill>
                  <a:prstClr val="black"/>
                </a:solidFill>
                <a:latin typeface="Meiryo UI" panose="020B0604030504040204" pitchFamily="50" charset="-128"/>
                <a:ea typeface="Meiryo UI" panose="020B0604030504040204" pitchFamily="50" charset="-128"/>
              </a:rPr>
              <a:t>ジュンク堂書店</a:t>
            </a:r>
          </a:p>
        </p:txBody>
      </p:sp>
      <p:sp>
        <p:nvSpPr>
          <p:cNvPr id="210" name="二等辺三角形 209"/>
          <p:cNvSpPr/>
          <p:nvPr/>
        </p:nvSpPr>
        <p:spPr>
          <a:xfrm>
            <a:off x="8913161" y="3731704"/>
            <a:ext cx="1896328" cy="214057"/>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11" name="メモ 210"/>
          <p:cNvSpPr/>
          <p:nvPr/>
        </p:nvSpPr>
        <p:spPr>
          <a:xfrm>
            <a:off x="5602639" y="4690515"/>
            <a:ext cx="1312728" cy="433994"/>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zh-TW" altLang="en-US" sz="1400" dirty="0">
                <a:solidFill>
                  <a:prstClr val="black"/>
                </a:solidFill>
                <a:latin typeface="Meiryo UI" panose="020B0604030504040204" pitchFamily="50" charset="-128"/>
                <a:ea typeface="Meiryo UI" panose="020B0604030504040204" pitchFamily="50" charset="-128"/>
              </a:rPr>
              <a:t>紀伊國屋書店</a:t>
            </a:r>
            <a:r>
              <a:rPr lang="en-US" altLang="zh-TW" sz="1400" dirty="0" err="1">
                <a:solidFill>
                  <a:prstClr val="black"/>
                </a:solidFill>
                <a:latin typeface="Meiryo UI" panose="020B0604030504040204" pitchFamily="50" charset="-128"/>
                <a:ea typeface="Meiryo UI" panose="020B0604030504040204" pitchFamily="50" charset="-128"/>
              </a:rPr>
              <a:t>BookWeb</a:t>
            </a:r>
            <a:endParaRPr lang="en-US" altLang="zh-TW" sz="1400" dirty="0">
              <a:solidFill>
                <a:prstClr val="black"/>
              </a:solidFill>
              <a:latin typeface="Meiryo UI" panose="020B0604030504040204" pitchFamily="50" charset="-128"/>
              <a:ea typeface="Meiryo UI" panose="020B0604030504040204" pitchFamily="50" charset="-128"/>
            </a:endParaRPr>
          </a:p>
        </p:txBody>
      </p:sp>
      <p:sp>
        <p:nvSpPr>
          <p:cNvPr id="212" name="二等辺三角形 211"/>
          <p:cNvSpPr/>
          <p:nvPr/>
        </p:nvSpPr>
        <p:spPr>
          <a:xfrm>
            <a:off x="5321507" y="4482339"/>
            <a:ext cx="1896328" cy="214057"/>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13" name="メモ 212"/>
          <p:cNvSpPr/>
          <p:nvPr/>
        </p:nvSpPr>
        <p:spPr>
          <a:xfrm>
            <a:off x="7425231" y="4700935"/>
            <a:ext cx="1312728" cy="433994"/>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400" dirty="0" err="1">
                <a:solidFill>
                  <a:prstClr val="black"/>
                </a:solidFill>
                <a:latin typeface="Meiryo UI" panose="020B0604030504040204" pitchFamily="50" charset="-128"/>
                <a:ea typeface="Meiryo UI" panose="020B0604030504040204" pitchFamily="50" charset="-128"/>
              </a:rPr>
              <a:t>Honya</a:t>
            </a:r>
            <a:r>
              <a:rPr lang="en-US" altLang="ja-JP" sz="1400" dirty="0">
                <a:solidFill>
                  <a:prstClr val="black"/>
                </a:solidFill>
                <a:latin typeface="Meiryo UI" panose="020B0604030504040204" pitchFamily="50" charset="-128"/>
                <a:ea typeface="Meiryo UI" panose="020B0604030504040204" pitchFamily="50" charset="-128"/>
              </a:rPr>
              <a:t> Club.com</a:t>
            </a:r>
          </a:p>
        </p:txBody>
      </p:sp>
      <p:sp>
        <p:nvSpPr>
          <p:cNvPr id="214" name="二等辺三角形 213"/>
          <p:cNvSpPr/>
          <p:nvPr/>
        </p:nvSpPr>
        <p:spPr>
          <a:xfrm>
            <a:off x="7144099" y="4492759"/>
            <a:ext cx="1896328" cy="214057"/>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15" name="メモ 214"/>
          <p:cNvSpPr/>
          <p:nvPr/>
        </p:nvSpPr>
        <p:spPr>
          <a:xfrm>
            <a:off x="9256805" y="4686472"/>
            <a:ext cx="1312728" cy="433994"/>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400" dirty="0">
                <a:solidFill>
                  <a:prstClr val="black"/>
                </a:solidFill>
                <a:latin typeface="Meiryo UI" panose="020B0604030504040204" pitchFamily="50" charset="-128"/>
                <a:ea typeface="Meiryo UI" panose="020B0604030504040204" pitchFamily="50" charset="-128"/>
              </a:rPr>
              <a:t>e-hon</a:t>
            </a:r>
            <a:endParaRPr lang="ja-JP" altLang="en-US" sz="1400" dirty="0">
              <a:solidFill>
                <a:prstClr val="black"/>
              </a:solidFill>
              <a:latin typeface="Meiryo UI" panose="020B0604030504040204" pitchFamily="50" charset="-128"/>
              <a:ea typeface="Meiryo UI" panose="020B0604030504040204" pitchFamily="50" charset="-128"/>
            </a:endParaRPr>
          </a:p>
        </p:txBody>
      </p:sp>
      <p:sp>
        <p:nvSpPr>
          <p:cNvPr id="216" name="二等辺三角形 215"/>
          <p:cNvSpPr/>
          <p:nvPr/>
        </p:nvSpPr>
        <p:spPr>
          <a:xfrm>
            <a:off x="8975673" y="4478296"/>
            <a:ext cx="1896328" cy="214057"/>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17" name="メモ 216"/>
          <p:cNvSpPr/>
          <p:nvPr/>
        </p:nvSpPr>
        <p:spPr>
          <a:xfrm>
            <a:off x="5556798" y="5501575"/>
            <a:ext cx="1312728" cy="433994"/>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400" dirty="0">
                <a:solidFill>
                  <a:prstClr val="black"/>
                </a:solidFill>
                <a:latin typeface="Meiryo UI" panose="020B0604030504040204" pitchFamily="50" charset="-128"/>
                <a:ea typeface="Meiryo UI" panose="020B0604030504040204" pitchFamily="50" charset="-128"/>
              </a:rPr>
              <a:t>版元ドットコム</a:t>
            </a:r>
          </a:p>
        </p:txBody>
      </p:sp>
      <p:sp>
        <p:nvSpPr>
          <p:cNvPr id="218" name="二等辺三角形 217"/>
          <p:cNvSpPr/>
          <p:nvPr/>
        </p:nvSpPr>
        <p:spPr>
          <a:xfrm>
            <a:off x="5275666" y="5293399"/>
            <a:ext cx="1896328" cy="214057"/>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19" name="メモ 218"/>
          <p:cNvSpPr/>
          <p:nvPr/>
        </p:nvSpPr>
        <p:spPr>
          <a:xfrm>
            <a:off x="7438268" y="5496982"/>
            <a:ext cx="1312728" cy="433994"/>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400" dirty="0">
                <a:solidFill>
                  <a:prstClr val="black"/>
                </a:solidFill>
                <a:latin typeface="Meiryo UI" panose="020B0604030504040204" pitchFamily="50" charset="-128"/>
                <a:ea typeface="Meiryo UI" panose="020B0604030504040204" pitchFamily="50" charset="-128"/>
              </a:rPr>
              <a:t>日本の古本屋</a:t>
            </a:r>
          </a:p>
        </p:txBody>
      </p:sp>
      <p:sp>
        <p:nvSpPr>
          <p:cNvPr id="220" name="二等辺三角形 219"/>
          <p:cNvSpPr/>
          <p:nvPr/>
        </p:nvSpPr>
        <p:spPr>
          <a:xfrm>
            <a:off x="7157136" y="5288806"/>
            <a:ext cx="1896328" cy="214057"/>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21" name="メモ 220"/>
          <p:cNvSpPr/>
          <p:nvPr/>
        </p:nvSpPr>
        <p:spPr>
          <a:xfrm>
            <a:off x="9267517" y="5483964"/>
            <a:ext cx="1312728" cy="433994"/>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400" dirty="0">
                <a:solidFill>
                  <a:prstClr val="black"/>
                </a:solidFill>
                <a:latin typeface="Meiryo UI" panose="020B0604030504040204" pitchFamily="50" charset="-128"/>
                <a:ea typeface="Meiryo UI" panose="020B0604030504040204" pitchFamily="50" charset="-128"/>
              </a:rPr>
              <a:t>Amazon</a:t>
            </a:r>
          </a:p>
        </p:txBody>
      </p:sp>
      <p:sp>
        <p:nvSpPr>
          <p:cNvPr id="222" name="二等辺三角形 221"/>
          <p:cNvSpPr/>
          <p:nvPr/>
        </p:nvSpPr>
        <p:spPr>
          <a:xfrm>
            <a:off x="8986385" y="5275788"/>
            <a:ext cx="1896328" cy="214057"/>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23" name="メモ 222"/>
          <p:cNvSpPr/>
          <p:nvPr/>
        </p:nvSpPr>
        <p:spPr>
          <a:xfrm>
            <a:off x="2021287" y="4400341"/>
            <a:ext cx="1312728" cy="433994"/>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400" dirty="0" smtClean="0">
                <a:solidFill>
                  <a:prstClr val="black"/>
                </a:solidFill>
                <a:latin typeface="Meiryo UI" panose="020B0604030504040204" pitchFamily="50" charset="-128"/>
                <a:ea typeface="Meiryo UI" panose="020B0604030504040204" pitchFamily="50" charset="-128"/>
              </a:rPr>
              <a:t>JPO</a:t>
            </a:r>
            <a:endParaRPr lang="en-US" altLang="ja-JP" sz="1400" dirty="0">
              <a:solidFill>
                <a:prstClr val="black"/>
              </a:solidFill>
              <a:latin typeface="Meiryo UI" panose="020B0604030504040204" pitchFamily="50" charset="-128"/>
              <a:ea typeface="Meiryo UI" panose="020B0604030504040204" pitchFamily="50" charset="-128"/>
            </a:endParaRPr>
          </a:p>
        </p:txBody>
      </p:sp>
      <p:sp>
        <p:nvSpPr>
          <p:cNvPr id="224" name="二等辺三角形 223"/>
          <p:cNvSpPr/>
          <p:nvPr/>
        </p:nvSpPr>
        <p:spPr>
          <a:xfrm>
            <a:off x="1740155" y="4192165"/>
            <a:ext cx="1896328" cy="214057"/>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25" name="メモ 224"/>
          <p:cNvSpPr/>
          <p:nvPr/>
        </p:nvSpPr>
        <p:spPr>
          <a:xfrm>
            <a:off x="3573606" y="4438742"/>
            <a:ext cx="1312728" cy="433994"/>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400" dirty="0">
                <a:solidFill>
                  <a:prstClr val="black"/>
                </a:solidFill>
                <a:latin typeface="Meiryo UI" panose="020B0604030504040204" pitchFamily="50" charset="-128"/>
                <a:ea typeface="Meiryo UI" panose="020B0604030504040204" pitchFamily="50" charset="-128"/>
              </a:rPr>
              <a:t>hon.jp</a:t>
            </a:r>
          </a:p>
        </p:txBody>
      </p:sp>
      <p:sp>
        <p:nvSpPr>
          <p:cNvPr id="226" name="二等辺三角形 225"/>
          <p:cNvSpPr/>
          <p:nvPr/>
        </p:nvSpPr>
        <p:spPr>
          <a:xfrm>
            <a:off x="3292474" y="4230566"/>
            <a:ext cx="1896328" cy="214057"/>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nvGrpSpPr>
          <p:cNvPr id="227" name="グループ化 226"/>
          <p:cNvGrpSpPr>
            <a:grpSpLocks noChangeAspect="1"/>
          </p:cNvGrpSpPr>
          <p:nvPr/>
        </p:nvGrpSpPr>
        <p:grpSpPr>
          <a:xfrm>
            <a:off x="2100148" y="4937422"/>
            <a:ext cx="243057" cy="347924"/>
            <a:chOff x="4608962" y="3861048"/>
            <a:chExt cx="755126" cy="1008112"/>
          </a:xfrm>
        </p:grpSpPr>
        <p:sp>
          <p:nvSpPr>
            <p:cNvPr id="228" name="メモ 227"/>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29" name="メモ 228"/>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30" name="メモ 229"/>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31" name="二等辺三角形 230"/>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32" name="グループ化 231"/>
          <p:cNvGrpSpPr>
            <a:grpSpLocks noChangeAspect="1"/>
          </p:cNvGrpSpPr>
          <p:nvPr/>
        </p:nvGrpSpPr>
        <p:grpSpPr>
          <a:xfrm>
            <a:off x="2543414" y="4931219"/>
            <a:ext cx="243057" cy="779019"/>
            <a:chOff x="4608962" y="3861048"/>
            <a:chExt cx="755126" cy="2257212"/>
          </a:xfrm>
        </p:grpSpPr>
        <p:sp>
          <p:nvSpPr>
            <p:cNvPr id="233" name="メモ 232"/>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34" name="メモ 233"/>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35" name="メモ 234"/>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36" name="テキスト ボックス 235"/>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237" name="二等辺三角形 236"/>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38" name="グループ化 237"/>
          <p:cNvGrpSpPr>
            <a:grpSpLocks noChangeAspect="1"/>
          </p:cNvGrpSpPr>
          <p:nvPr/>
        </p:nvGrpSpPr>
        <p:grpSpPr>
          <a:xfrm>
            <a:off x="3028309" y="4958816"/>
            <a:ext cx="254195" cy="779020"/>
            <a:chOff x="4574359" y="3861048"/>
            <a:chExt cx="789729" cy="2257215"/>
          </a:xfrm>
        </p:grpSpPr>
        <p:sp>
          <p:nvSpPr>
            <p:cNvPr id="239" name="メモ 238"/>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0" name="メモ 239"/>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1" name="メモ 240"/>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2" name="テキスト ボックス 241"/>
            <p:cNvSpPr txBox="1"/>
            <p:nvPr/>
          </p:nvSpPr>
          <p:spPr>
            <a:xfrm>
              <a:off x="4574359" y="4111749"/>
              <a:ext cx="741297"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243" name="二等辺三角形 242"/>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44" name="グループ化 243"/>
          <p:cNvGrpSpPr>
            <a:grpSpLocks noChangeAspect="1"/>
          </p:cNvGrpSpPr>
          <p:nvPr/>
        </p:nvGrpSpPr>
        <p:grpSpPr>
          <a:xfrm>
            <a:off x="8266132" y="6138680"/>
            <a:ext cx="243057" cy="347924"/>
            <a:chOff x="4608962" y="3861048"/>
            <a:chExt cx="755126" cy="1008112"/>
          </a:xfrm>
        </p:grpSpPr>
        <p:sp>
          <p:nvSpPr>
            <p:cNvPr id="245" name="メモ 244"/>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6" name="メモ 245"/>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7" name="メモ 246"/>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8" name="二等辺三角形 247"/>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49" name="グループ化 248"/>
          <p:cNvGrpSpPr>
            <a:grpSpLocks noChangeAspect="1"/>
          </p:cNvGrpSpPr>
          <p:nvPr/>
        </p:nvGrpSpPr>
        <p:grpSpPr>
          <a:xfrm>
            <a:off x="8709398" y="6132477"/>
            <a:ext cx="243057" cy="779019"/>
            <a:chOff x="4608962" y="3861048"/>
            <a:chExt cx="755126" cy="2257212"/>
          </a:xfrm>
        </p:grpSpPr>
        <p:sp>
          <p:nvSpPr>
            <p:cNvPr id="250" name="メモ 249"/>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51" name="メモ 250"/>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52" name="メモ 251"/>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53" name="テキスト ボックス 252"/>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254" name="二等辺三角形 253"/>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55" name="グループ化 254"/>
          <p:cNvGrpSpPr>
            <a:grpSpLocks noChangeAspect="1"/>
          </p:cNvGrpSpPr>
          <p:nvPr/>
        </p:nvGrpSpPr>
        <p:grpSpPr>
          <a:xfrm>
            <a:off x="9194293" y="6160074"/>
            <a:ext cx="254195" cy="779020"/>
            <a:chOff x="4574359" y="3861048"/>
            <a:chExt cx="789729" cy="2257215"/>
          </a:xfrm>
        </p:grpSpPr>
        <p:sp>
          <p:nvSpPr>
            <p:cNvPr id="256" name="メモ 255"/>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57" name="メモ 256"/>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58" name="メモ 257"/>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59" name="テキスト ボックス 258"/>
            <p:cNvSpPr txBox="1"/>
            <p:nvPr/>
          </p:nvSpPr>
          <p:spPr>
            <a:xfrm>
              <a:off x="4574359" y="4111749"/>
              <a:ext cx="741297"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260" name="二等辺三角形 259"/>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61" name="グループ化 260"/>
          <p:cNvGrpSpPr>
            <a:grpSpLocks noChangeAspect="1"/>
          </p:cNvGrpSpPr>
          <p:nvPr/>
        </p:nvGrpSpPr>
        <p:grpSpPr>
          <a:xfrm>
            <a:off x="6774643" y="6106806"/>
            <a:ext cx="243057" cy="347924"/>
            <a:chOff x="4608962" y="3861048"/>
            <a:chExt cx="755126" cy="1008112"/>
          </a:xfrm>
        </p:grpSpPr>
        <p:sp>
          <p:nvSpPr>
            <p:cNvPr id="262" name="メモ 261"/>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63" name="メモ 262"/>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64" name="メモ 263"/>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65" name="二等辺三角形 264"/>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66" name="グループ化 265"/>
          <p:cNvGrpSpPr>
            <a:grpSpLocks noChangeAspect="1"/>
          </p:cNvGrpSpPr>
          <p:nvPr/>
        </p:nvGrpSpPr>
        <p:grpSpPr>
          <a:xfrm>
            <a:off x="7217909" y="6100603"/>
            <a:ext cx="243057" cy="779019"/>
            <a:chOff x="4608962" y="3861048"/>
            <a:chExt cx="755126" cy="2257212"/>
          </a:xfrm>
        </p:grpSpPr>
        <p:sp>
          <p:nvSpPr>
            <p:cNvPr id="267" name="メモ 266"/>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68" name="メモ 267"/>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69" name="メモ 268"/>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70" name="テキスト ボックス 269"/>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271" name="二等辺三角形 270"/>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72" name="グループ化 271"/>
          <p:cNvGrpSpPr>
            <a:grpSpLocks noChangeAspect="1"/>
          </p:cNvGrpSpPr>
          <p:nvPr/>
        </p:nvGrpSpPr>
        <p:grpSpPr>
          <a:xfrm>
            <a:off x="7702804" y="6128200"/>
            <a:ext cx="254195" cy="779020"/>
            <a:chOff x="4574359" y="3861048"/>
            <a:chExt cx="789729" cy="2257215"/>
          </a:xfrm>
        </p:grpSpPr>
        <p:sp>
          <p:nvSpPr>
            <p:cNvPr id="273" name="メモ 272"/>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74" name="メモ 273"/>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75" name="メモ 274"/>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76" name="テキスト ボックス 275"/>
            <p:cNvSpPr txBox="1"/>
            <p:nvPr/>
          </p:nvSpPr>
          <p:spPr>
            <a:xfrm>
              <a:off x="4574359" y="4111749"/>
              <a:ext cx="741297"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277" name="二等辺三角形 276"/>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sp>
        <p:nvSpPr>
          <p:cNvPr id="278" name="正方形/長方形 277"/>
          <p:cNvSpPr>
            <a:spLocks noChangeAspect="1"/>
          </p:cNvSpPr>
          <p:nvPr/>
        </p:nvSpPr>
        <p:spPr>
          <a:xfrm>
            <a:off x="1477901" y="1864322"/>
            <a:ext cx="635651" cy="260519"/>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500" dirty="0">
                <a:solidFill>
                  <a:prstClr val="white"/>
                </a:solidFill>
                <a:latin typeface="Meiryo UI" panose="020B0604030504040204" pitchFamily="50" charset="-128"/>
                <a:ea typeface="Meiryo UI" panose="020B0604030504040204" pitchFamily="50" charset="-128"/>
              </a:rPr>
              <a:t>API</a:t>
            </a:r>
            <a:endParaRPr lang="ja-JP" altLang="en-US" sz="1500" dirty="0">
              <a:solidFill>
                <a:prstClr val="white"/>
              </a:solidFill>
              <a:latin typeface="Meiryo UI" panose="020B0604030504040204" pitchFamily="50" charset="-128"/>
              <a:ea typeface="Meiryo UI" panose="020B0604030504040204" pitchFamily="50" charset="-128"/>
            </a:endParaRPr>
          </a:p>
        </p:txBody>
      </p:sp>
      <p:sp>
        <p:nvSpPr>
          <p:cNvPr id="343" name="額縁 342"/>
          <p:cNvSpPr/>
          <p:nvPr/>
        </p:nvSpPr>
        <p:spPr>
          <a:xfrm>
            <a:off x="856471" y="4205490"/>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4" name="額縁 343"/>
          <p:cNvSpPr/>
          <p:nvPr/>
        </p:nvSpPr>
        <p:spPr>
          <a:xfrm>
            <a:off x="831658" y="4183124"/>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5" name="額縁 344"/>
          <p:cNvSpPr/>
          <p:nvPr/>
        </p:nvSpPr>
        <p:spPr>
          <a:xfrm>
            <a:off x="809432" y="4160904"/>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6" name="二等辺三角形 345"/>
          <p:cNvSpPr/>
          <p:nvPr/>
        </p:nvSpPr>
        <p:spPr>
          <a:xfrm>
            <a:off x="798615" y="4072023"/>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7" name="額縁 346"/>
          <p:cNvSpPr/>
          <p:nvPr/>
        </p:nvSpPr>
        <p:spPr>
          <a:xfrm>
            <a:off x="1065311" y="420548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8" name="額縁 347"/>
          <p:cNvSpPr/>
          <p:nvPr/>
        </p:nvSpPr>
        <p:spPr>
          <a:xfrm>
            <a:off x="1040497" y="4183117"/>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9" name="額縁 348"/>
          <p:cNvSpPr/>
          <p:nvPr/>
        </p:nvSpPr>
        <p:spPr>
          <a:xfrm>
            <a:off x="1018272" y="4160896"/>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0" name="二等辺三角形 349"/>
          <p:cNvSpPr/>
          <p:nvPr/>
        </p:nvSpPr>
        <p:spPr>
          <a:xfrm>
            <a:off x="1007455" y="4072015"/>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1" name="額縁 350"/>
          <p:cNvSpPr/>
          <p:nvPr/>
        </p:nvSpPr>
        <p:spPr>
          <a:xfrm>
            <a:off x="657845" y="420548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2" name="額縁 351"/>
          <p:cNvSpPr/>
          <p:nvPr/>
        </p:nvSpPr>
        <p:spPr>
          <a:xfrm>
            <a:off x="633032" y="4183117"/>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3" name="額縁 352"/>
          <p:cNvSpPr/>
          <p:nvPr/>
        </p:nvSpPr>
        <p:spPr>
          <a:xfrm>
            <a:off x="610807" y="4160896"/>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4" name="二等辺三角形 353"/>
          <p:cNvSpPr/>
          <p:nvPr/>
        </p:nvSpPr>
        <p:spPr>
          <a:xfrm>
            <a:off x="599989" y="4072015"/>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5" name="額縁 354"/>
          <p:cNvSpPr/>
          <p:nvPr/>
        </p:nvSpPr>
        <p:spPr>
          <a:xfrm>
            <a:off x="856471" y="4501761"/>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6" name="額縁 355"/>
          <p:cNvSpPr/>
          <p:nvPr/>
        </p:nvSpPr>
        <p:spPr>
          <a:xfrm>
            <a:off x="831658" y="4479395"/>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7" name="額縁 356"/>
          <p:cNvSpPr/>
          <p:nvPr/>
        </p:nvSpPr>
        <p:spPr>
          <a:xfrm>
            <a:off x="809432" y="4457175"/>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8" name="二等辺三角形 357"/>
          <p:cNvSpPr/>
          <p:nvPr/>
        </p:nvSpPr>
        <p:spPr>
          <a:xfrm>
            <a:off x="798615" y="4368294"/>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9" name="額縁 358"/>
          <p:cNvSpPr/>
          <p:nvPr/>
        </p:nvSpPr>
        <p:spPr>
          <a:xfrm>
            <a:off x="1065311" y="4501754"/>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0" name="額縁 359"/>
          <p:cNvSpPr/>
          <p:nvPr/>
        </p:nvSpPr>
        <p:spPr>
          <a:xfrm>
            <a:off x="1040497" y="4479389"/>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1" name="額縁 360"/>
          <p:cNvSpPr/>
          <p:nvPr/>
        </p:nvSpPr>
        <p:spPr>
          <a:xfrm>
            <a:off x="1018272" y="4457168"/>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2" name="二等辺三角形 361"/>
          <p:cNvSpPr/>
          <p:nvPr/>
        </p:nvSpPr>
        <p:spPr>
          <a:xfrm>
            <a:off x="1007455" y="4368287"/>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3" name="額縁 362"/>
          <p:cNvSpPr/>
          <p:nvPr/>
        </p:nvSpPr>
        <p:spPr>
          <a:xfrm>
            <a:off x="657845" y="4501754"/>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4" name="額縁 363"/>
          <p:cNvSpPr/>
          <p:nvPr/>
        </p:nvSpPr>
        <p:spPr>
          <a:xfrm>
            <a:off x="633032" y="4479389"/>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5" name="額縁 364"/>
          <p:cNvSpPr/>
          <p:nvPr/>
        </p:nvSpPr>
        <p:spPr>
          <a:xfrm>
            <a:off x="610807" y="4457168"/>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6" name="二等辺三角形 365"/>
          <p:cNvSpPr/>
          <p:nvPr/>
        </p:nvSpPr>
        <p:spPr>
          <a:xfrm>
            <a:off x="599989" y="4368287"/>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7" name="額縁 366"/>
          <p:cNvSpPr/>
          <p:nvPr/>
        </p:nvSpPr>
        <p:spPr>
          <a:xfrm>
            <a:off x="856471" y="4832474"/>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8" name="額縁 367"/>
          <p:cNvSpPr/>
          <p:nvPr/>
        </p:nvSpPr>
        <p:spPr>
          <a:xfrm>
            <a:off x="831658" y="4810109"/>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9" name="額縁 368"/>
          <p:cNvSpPr/>
          <p:nvPr/>
        </p:nvSpPr>
        <p:spPr>
          <a:xfrm>
            <a:off x="809432" y="4787888"/>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0" name="二等辺三角形 369"/>
          <p:cNvSpPr/>
          <p:nvPr/>
        </p:nvSpPr>
        <p:spPr>
          <a:xfrm>
            <a:off x="798615" y="4699007"/>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1" name="額縁 370"/>
          <p:cNvSpPr/>
          <p:nvPr/>
        </p:nvSpPr>
        <p:spPr>
          <a:xfrm>
            <a:off x="1065311" y="4832468"/>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2" name="額縁 371"/>
          <p:cNvSpPr/>
          <p:nvPr/>
        </p:nvSpPr>
        <p:spPr>
          <a:xfrm>
            <a:off x="1040497" y="481010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3" name="額縁 372"/>
          <p:cNvSpPr/>
          <p:nvPr/>
        </p:nvSpPr>
        <p:spPr>
          <a:xfrm>
            <a:off x="1018272" y="478788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4" name="二等辺三角形 373"/>
          <p:cNvSpPr/>
          <p:nvPr/>
        </p:nvSpPr>
        <p:spPr>
          <a:xfrm>
            <a:off x="1007455" y="4699001"/>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5" name="額縁 374"/>
          <p:cNvSpPr/>
          <p:nvPr/>
        </p:nvSpPr>
        <p:spPr>
          <a:xfrm>
            <a:off x="657845" y="4832468"/>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6" name="額縁 375"/>
          <p:cNvSpPr/>
          <p:nvPr/>
        </p:nvSpPr>
        <p:spPr>
          <a:xfrm>
            <a:off x="633032" y="481010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7" name="額縁 376"/>
          <p:cNvSpPr/>
          <p:nvPr/>
        </p:nvSpPr>
        <p:spPr>
          <a:xfrm>
            <a:off x="610807" y="478788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8" name="二等辺三角形 377"/>
          <p:cNvSpPr/>
          <p:nvPr/>
        </p:nvSpPr>
        <p:spPr>
          <a:xfrm>
            <a:off x="599989" y="4699001"/>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9" name="額縁 378"/>
          <p:cNvSpPr/>
          <p:nvPr/>
        </p:nvSpPr>
        <p:spPr>
          <a:xfrm>
            <a:off x="856471" y="5165780"/>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0" name="額縁 379"/>
          <p:cNvSpPr/>
          <p:nvPr/>
        </p:nvSpPr>
        <p:spPr>
          <a:xfrm>
            <a:off x="831658" y="5143415"/>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1" name="額縁 380"/>
          <p:cNvSpPr/>
          <p:nvPr/>
        </p:nvSpPr>
        <p:spPr>
          <a:xfrm>
            <a:off x="809432" y="5121194"/>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2" name="二等辺三角形 381"/>
          <p:cNvSpPr/>
          <p:nvPr/>
        </p:nvSpPr>
        <p:spPr>
          <a:xfrm>
            <a:off x="798615" y="5032313"/>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3" name="額縁 382"/>
          <p:cNvSpPr/>
          <p:nvPr/>
        </p:nvSpPr>
        <p:spPr>
          <a:xfrm>
            <a:off x="1065311" y="5165774"/>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4" name="額縁 383"/>
          <p:cNvSpPr/>
          <p:nvPr/>
        </p:nvSpPr>
        <p:spPr>
          <a:xfrm>
            <a:off x="1040497" y="5143408"/>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5" name="額縁 384"/>
          <p:cNvSpPr/>
          <p:nvPr/>
        </p:nvSpPr>
        <p:spPr>
          <a:xfrm>
            <a:off x="1018272" y="5121188"/>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6" name="二等辺三角形 385"/>
          <p:cNvSpPr/>
          <p:nvPr/>
        </p:nvSpPr>
        <p:spPr>
          <a:xfrm>
            <a:off x="1007455" y="5032307"/>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7" name="額縁 386"/>
          <p:cNvSpPr/>
          <p:nvPr/>
        </p:nvSpPr>
        <p:spPr>
          <a:xfrm>
            <a:off x="657845" y="5165774"/>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8" name="額縁 387"/>
          <p:cNvSpPr/>
          <p:nvPr/>
        </p:nvSpPr>
        <p:spPr>
          <a:xfrm>
            <a:off x="633032" y="5143408"/>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9" name="額縁 388"/>
          <p:cNvSpPr/>
          <p:nvPr/>
        </p:nvSpPr>
        <p:spPr>
          <a:xfrm>
            <a:off x="610807" y="5121188"/>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0" name="二等辺三角形 389"/>
          <p:cNvSpPr/>
          <p:nvPr/>
        </p:nvSpPr>
        <p:spPr>
          <a:xfrm>
            <a:off x="599989" y="5032307"/>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1" name="額縁 390"/>
          <p:cNvSpPr/>
          <p:nvPr/>
        </p:nvSpPr>
        <p:spPr>
          <a:xfrm>
            <a:off x="856471" y="5499086"/>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2" name="額縁 391"/>
          <p:cNvSpPr/>
          <p:nvPr/>
        </p:nvSpPr>
        <p:spPr>
          <a:xfrm>
            <a:off x="831658" y="5476721"/>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3" name="額縁 392"/>
          <p:cNvSpPr/>
          <p:nvPr/>
        </p:nvSpPr>
        <p:spPr>
          <a:xfrm>
            <a:off x="809432" y="5454500"/>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4" name="二等辺三角形 393"/>
          <p:cNvSpPr/>
          <p:nvPr/>
        </p:nvSpPr>
        <p:spPr>
          <a:xfrm>
            <a:off x="798615" y="5365619"/>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5" name="額縁 394"/>
          <p:cNvSpPr/>
          <p:nvPr/>
        </p:nvSpPr>
        <p:spPr>
          <a:xfrm>
            <a:off x="1065311" y="5499080"/>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6" name="額縁 395"/>
          <p:cNvSpPr/>
          <p:nvPr/>
        </p:nvSpPr>
        <p:spPr>
          <a:xfrm>
            <a:off x="1040497" y="5476714"/>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7" name="額縁 396"/>
          <p:cNvSpPr/>
          <p:nvPr/>
        </p:nvSpPr>
        <p:spPr>
          <a:xfrm>
            <a:off x="1018272" y="5454494"/>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8" name="二等辺三角形 397"/>
          <p:cNvSpPr/>
          <p:nvPr/>
        </p:nvSpPr>
        <p:spPr>
          <a:xfrm>
            <a:off x="1007455" y="5365613"/>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9" name="額縁 398"/>
          <p:cNvSpPr/>
          <p:nvPr/>
        </p:nvSpPr>
        <p:spPr>
          <a:xfrm>
            <a:off x="657845" y="5499080"/>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0" name="額縁 399"/>
          <p:cNvSpPr/>
          <p:nvPr/>
        </p:nvSpPr>
        <p:spPr>
          <a:xfrm>
            <a:off x="633032" y="5476714"/>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1" name="額縁 400"/>
          <p:cNvSpPr/>
          <p:nvPr/>
        </p:nvSpPr>
        <p:spPr>
          <a:xfrm>
            <a:off x="610807" y="5454494"/>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2" name="二等辺三角形 401"/>
          <p:cNvSpPr/>
          <p:nvPr/>
        </p:nvSpPr>
        <p:spPr>
          <a:xfrm>
            <a:off x="599989" y="5365613"/>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3" name="角丸四角形 402"/>
          <p:cNvSpPr/>
          <p:nvPr/>
        </p:nvSpPr>
        <p:spPr>
          <a:xfrm>
            <a:off x="529664" y="3987544"/>
            <a:ext cx="784539" cy="1766681"/>
          </a:xfrm>
          <a:prstGeom prst="roundRect">
            <a:avLst>
              <a:gd name="adj" fmla="val 9008"/>
            </a:avLst>
          </a:prstGeom>
          <a:no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4" name="角丸四角形 403"/>
          <p:cNvSpPr/>
          <p:nvPr/>
        </p:nvSpPr>
        <p:spPr>
          <a:xfrm>
            <a:off x="539011" y="3650289"/>
            <a:ext cx="775193" cy="40395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200" b="1" dirty="0">
              <a:solidFill>
                <a:prstClr val="white"/>
              </a:solidFill>
              <a:latin typeface="Meiryo UI" panose="020B0604030504040204" pitchFamily="50" charset="-128"/>
              <a:ea typeface="Meiryo UI" panose="020B0604030504040204" pitchFamily="50" charset="-128"/>
            </a:endParaRPr>
          </a:p>
        </p:txBody>
      </p:sp>
      <p:sp>
        <p:nvSpPr>
          <p:cNvPr id="406" name="角丸四角形 405"/>
          <p:cNvSpPr/>
          <p:nvPr/>
        </p:nvSpPr>
        <p:spPr>
          <a:xfrm>
            <a:off x="466996" y="3647642"/>
            <a:ext cx="1000655" cy="40395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275" b="1" dirty="0" smtClean="0">
                <a:solidFill>
                  <a:prstClr val="white"/>
                </a:solidFill>
                <a:latin typeface="Meiryo UI" panose="020B0604030504040204" pitchFamily="50" charset="-128"/>
                <a:ea typeface="Meiryo UI" panose="020B0604030504040204" pitchFamily="50" charset="-128"/>
              </a:rPr>
              <a:t>各アグリゲータ機関</a:t>
            </a:r>
            <a:endParaRPr lang="ja-JP" altLang="en-US" sz="1275" b="1" dirty="0">
              <a:solidFill>
                <a:prstClr val="white"/>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13143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出版情報を含めた統合検索（今後）</a:t>
            </a:r>
            <a:endParaRPr kumimoji="1" lang="ja-JP" altLang="en-US" dirty="0"/>
          </a:p>
        </p:txBody>
      </p:sp>
      <p:sp>
        <p:nvSpPr>
          <p:cNvPr id="3" name="コンテンツ プレースホルダー 2"/>
          <p:cNvSpPr>
            <a:spLocks noGrp="1"/>
          </p:cNvSpPr>
          <p:nvPr>
            <p:ph idx="1"/>
          </p:nvPr>
        </p:nvSpPr>
        <p:spPr>
          <a:xfrm>
            <a:off x="9198737" y="885784"/>
            <a:ext cx="2709863" cy="5211763"/>
          </a:xfrm>
        </p:spPr>
        <p:txBody>
          <a:bodyPr/>
          <a:lstStyle/>
          <a:p>
            <a:r>
              <a:rPr lang="ja-JP" altLang="en-US" dirty="0" smtClean="0">
                <a:solidFill>
                  <a:prstClr val="black"/>
                </a:solidFill>
              </a:rPr>
              <a:t>出版界</a:t>
            </a:r>
            <a:endParaRPr lang="en-US" altLang="ja-JP" dirty="0" smtClean="0">
              <a:solidFill>
                <a:prstClr val="black"/>
              </a:solidFill>
            </a:endParaRPr>
          </a:p>
          <a:p>
            <a:pPr lvl="1"/>
            <a:r>
              <a:rPr lang="ja-JP" altLang="en-US" dirty="0" smtClean="0">
                <a:solidFill>
                  <a:prstClr val="black"/>
                </a:solidFill>
              </a:rPr>
              <a:t>版元ドットコムはこれからの字出版関連情報提供の先行事例</a:t>
            </a:r>
            <a:endParaRPr lang="en-US" altLang="ja-JP" dirty="0" smtClean="0">
              <a:solidFill>
                <a:prstClr val="black"/>
              </a:solidFill>
            </a:endParaRPr>
          </a:p>
          <a:p>
            <a:pPr lvl="1"/>
            <a:r>
              <a:rPr lang="ja-JP" altLang="en-US" dirty="0" smtClean="0"/>
              <a:t>出版界内での情報の共有の仕組みと、図書館等の他の仕組みとの躯体的な連携を調整する時期に来ている</a:t>
            </a:r>
            <a:endParaRPr lang="en-US" altLang="ja-JP" dirty="0">
              <a:solidFill>
                <a:prstClr val="black"/>
              </a:solidFill>
            </a:endParaRPr>
          </a:p>
        </p:txBody>
      </p:sp>
      <p:sp>
        <p:nvSpPr>
          <p:cNvPr id="11" name="正方形/長方形 10"/>
          <p:cNvSpPr>
            <a:spLocks noChangeAspect="1"/>
          </p:cNvSpPr>
          <p:nvPr/>
        </p:nvSpPr>
        <p:spPr>
          <a:xfrm>
            <a:off x="577505" y="1452248"/>
            <a:ext cx="635651" cy="260519"/>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500" dirty="0" smtClean="0">
                <a:solidFill>
                  <a:prstClr val="white"/>
                </a:solidFill>
                <a:latin typeface="Meiryo UI" panose="020B0604030504040204" pitchFamily="50" charset="-128"/>
                <a:ea typeface="Meiryo UI" panose="020B0604030504040204" pitchFamily="50" charset="-128"/>
              </a:rPr>
              <a:t>GUI</a:t>
            </a:r>
            <a:endParaRPr lang="ja-JP" altLang="en-US" sz="1500" dirty="0">
              <a:solidFill>
                <a:prstClr val="white"/>
              </a:solidFill>
              <a:latin typeface="Meiryo UI" panose="020B0604030504040204" pitchFamily="50" charset="-128"/>
              <a:ea typeface="Meiryo UI" panose="020B0604030504040204" pitchFamily="50" charset="-128"/>
            </a:endParaRPr>
          </a:p>
        </p:txBody>
      </p:sp>
      <p:grpSp>
        <p:nvGrpSpPr>
          <p:cNvPr id="13" name="グループ化 12"/>
          <p:cNvGrpSpPr>
            <a:grpSpLocks noChangeAspect="1"/>
          </p:cNvGrpSpPr>
          <p:nvPr/>
        </p:nvGrpSpPr>
        <p:grpSpPr>
          <a:xfrm>
            <a:off x="3991614" y="4712966"/>
            <a:ext cx="243057" cy="779019"/>
            <a:chOff x="4608962" y="3861048"/>
            <a:chExt cx="755126" cy="2257212"/>
          </a:xfrm>
        </p:grpSpPr>
        <p:sp>
          <p:nvSpPr>
            <p:cNvPr id="14" name="メモ 13"/>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5" name="メモ 14"/>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6" name="メモ 15"/>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7" name="テキスト ボックス 16"/>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18" name="二等辺三角形 17"/>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9" name="グループ化 18"/>
          <p:cNvGrpSpPr>
            <a:grpSpLocks noChangeAspect="1"/>
          </p:cNvGrpSpPr>
          <p:nvPr/>
        </p:nvGrpSpPr>
        <p:grpSpPr>
          <a:xfrm>
            <a:off x="4235496" y="4718065"/>
            <a:ext cx="243057" cy="779019"/>
            <a:chOff x="4608962" y="3861048"/>
            <a:chExt cx="755126" cy="2257212"/>
          </a:xfrm>
        </p:grpSpPr>
        <p:sp>
          <p:nvSpPr>
            <p:cNvPr id="20" name="メモ 19"/>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1" name="メモ 20"/>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2" name="メモ 21"/>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3" name="テキスト ボックス 22"/>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24" name="二等辺三角形 23"/>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5" name="グループ化 24"/>
          <p:cNvGrpSpPr>
            <a:grpSpLocks noChangeAspect="1"/>
          </p:cNvGrpSpPr>
          <p:nvPr/>
        </p:nvGrpSpPr>
        <p:grpSpPr>
          <a:xfrm>
            <a:off x="4477782" y="4718065"/>
            <a:ext cx="243057" cy="779019"/>
            <a:chOff x="4608962" y="3861048"/>
            <a:chExt cx="755126" cy="2257212"/>
          </a:xfrm>
        </p:grpSpPr>
        <p:sp>
          <p:nvSpPr>
            <p:cNvPr id="26" name="メモ 25"/>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7" name="メモ 26"/>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8" name="メモ 27"/>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9" name="テキスト ボックス 28"/>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30" name="二等辺三角形 29"/>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31" name="グループ化 30"/>
          <p:cNvGrpSpPr>
            <a:grpSpLocks noChangeAspect="1"/>
          </p:cNvGrpSpPr>
          <p:nvPr/>
        </p:nvGrpSpPr>
        <p:grpSpPr>
          <a:xfrm>
            <a:off x="3991614" y="5006048"/>
            <a:ext cx="243057" cy="779019"/>
            <a:chOff x="4608962" y="3861048"/>
            <a:chExt cx="755126" cy="2257212"/>
          </a:xfrm>
        </p:grpSpPr>
        <p:sp>
          <p:nvSpPr>
            <p:cNvPr id="32" name="メモ 31"/>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3" name="メモ 32"/>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 name="メモ 33"/>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 name="テキスト ボックス 34"/>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36" name="二等辺三角形 35"/>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37" name="グループ化 36"/>
          <p:cNvGrpSpPr>
            <a:grpSpLocks noChangeAspect="1"/>
          </p:cNvGrpSpPr>
          <p:nvPr/>
        </p:nvGrpSpPr>
        <p:grpSpPr>
          <a:xfrm>
            <a:off x="4235496" y="5011148"/>
            <a:ext cx="243057" cy="779019"/>
            <a:chOff x="4608962" y="3861048"/>
            <a:chExt cx="755126" cy="2257212"/>
          </a:xfrm>
        </p:grpSpPr>
        <p:sp>
          <p:nvSpPr>
            <p:cNvPr id="38" name="メモ 37"/>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 name="メモ 38"/>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 name="メモ 39"/>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 name="テキスト ボックス 40"/>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42" name="二等辺三角形 41"/>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43" name="グループ化 42"/>
          <p:cNvGrpSpPr>
            <a:grpSpLocks noChangeAspect="1"/>
          </p:cNvGrpSpPr>
          <p:nvPr/>
        </p:nvGrpSpPr>
        <p:grpSpPr>
          <a:xfrm>
            <a:off x="4477782" y="5011148"/>
            <a:ext cx="243057" cy="779019"/>
            <a:chOff x="4608962" y="3861048"/>
            <a:chExt cx="755126" cy="2257212"/>
          </a:xfrm>
        </p:grpSpPr>
        <p:sp>
          <p:nvSpPr>
            <p:cNvPr id="44" name="メモ 43"/>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5" name="メモ 44"/>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6" name="メモ 45"/>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7" name="テキスト ボックス 46"/>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48" name="二等辺三角形 47"/>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49" name="グループ化 48"/>
          <p:cNvGrpSpPr>
            <a:grpSpLocks noChangeAspect="1"/>
          </p:cNvGrpSpPr>
          <p:nvPr/>
        </p:nvGrpSpPr>
        <p:grpSpPr>
          <a:xfrm>
            <a:off x="4010340" y="5312094"/>
            <a:ext cx="243057" cy="779019"/>
            <a:chOff x="4608962" y="3861048"/>
            <a:chExt cx="755126" cy="2257212"/>
          </a:xfrm>
        </p:grpSpPr>
        <p:sp>
          <p:nvSpPr>
            <p:cNvPr id="50" name="メモ 49"/>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1" name="メモ 50"/>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2" name="メモ 51"/>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3" name="テキスト ボックス 52"/>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54" name="二等辺三角形 53"/>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55" name="グループ化 54"/>
          <p:cNvGrpSpPr>
            <a:grpSpLocks noChangeAspect="1"/>
          </p:cNvGrpSpPr>
          <p:nvPr/>
        </p:nvGrpSpPr>
        <p:grpSpPr>
          <a:xfrm>
            <a:off x="4254221" y="5317193"/>
            <a:ext cx="243057" cy="779019"/>
            <a:chOff x="4608962" y="3861048"/>
            <a:chExt cx="755126" cy="2257212"/>
          </a:xfrm>
        </p:grpSpPr>
        <p:sp>
          <p:nvSpPr>
            <p:cNvPr id="56" name="メモ 55"/>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7" name="メモ 56"/>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8" name="メモ 57"/>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9" name="テキスト ボックス 58"/>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60" name="二等辺三角形 59"/>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61" name="グループ化 60"/>
          <p:cNvGrpSpPr>
            <a:grpSpLocks noChangeAspect="1"/>
          </p:cNvGrpSpPr>
          <p:nvPr/>
        </p:nvGrpSpPr>
        <p:grpSpPr>
          <a:xfrm>
            <a:off x="4496508" y="5317193"/>
            <a:ext cx="243057" cy="779019"/>
            <a:chOff x="4608962" y="3861048"/>
            <a:chExt cx="755126" cy="2257212"/>
          </a:xfrm>
        </p:grpSpPr>
        <p:sp>
          <p:nvSpPr>
            <p:cNvPr id="62" name="メモ 61"/>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3" name="メモ 62"/>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4" name="メモ 63"/>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5" name="テキスト ボックス 64"/>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66" name="二等辺三角形 65"/>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67" name="グループ化 66"/>
          <p:cNvGrpSpPr>
            <a:grpSpLocks noChangeAspect="1"/>
          </p:cNvGrpSpPr>
          <p:nvPr/>
        </p:nvGrpSpPr>
        <p:grpSpPr>
          <a:xfrm>
            <a:off x="4010340" y="5593952"/>
            <a:ext cx="243057" cy="779019"/>
            <a:chOff x="4608962" y="3861048"/>
            <a:chExt cx="755126" cy="2257212"/>
          </a:xfrm>
        </p:grpSpPr>
        <p:sp>
          <p:nvSpPr>
            <p:cNvPr id="68" name="メモ 67"/>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9" name="メモ 68"/>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70" name="メモ 69"/>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71" name="テキスト ボックス 70"/>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72" name="二等辺三角形 71"/>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73" name="グループ化 72"/>
          <p:cNvGrpSpPr>
            <a:grpSpLocks noChangeAspect="1"/>
          </p:cNvGrpSpPr>
          <p:nvPr/>
        </p:nvGrpSpPr>
        <p:grpSpPr>
          <a:xfrm>
            <a:off x="4254221" y="5599052"/>
            <a:ext cx="243057" cy="779019"/>
            <a:chOff x="4608962" y="3861048"/>
            <a:chExt cx="755126" cy="2257212"/>
          </a:xfrm>
        </p:grpSpPr>
        <p:sp>
          <p:nvSpPr>
            <p:cNvPr id="74" name="メモ 73"/>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75" name="メモ 74"/>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76" name="メモ 75"/>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77" name="テキスト ボックス 76"/>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78" name="二等辺三角形 77"/>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79" name="グループ化 78"/>
          <p:cNvGrpSpPr>
            <a:grpSpLocks noChangeAspect="1"/>
          </p:cNvGrpSpPr>
          <p:nvPr/>
        </p:nvGrpSpPr>
        <p:grpSpPr>
          <a:xfrm>
            <a:off x="4496508" y="5599052"/>
            <a:ext cx="243057" cy="779019"/>
            <a:chOff x="4608962" y="3861048"/>
            <a:chExt cx="755126" cy="2257212"/>
          </a:xfrm>
        </p:grpSpPr>
        <p:sp>
          <p:nvSpPr>
            <p:cNvPr id="80" name="メモ 79"/>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81" name="メモ 80"/>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82" name="メモ 81"/>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83" name="テキスト ボックス 82"/>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84" name="二等辺三角形 83"/>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85" name="グループ化 84"/>
          <p:cNvGrpSpPr>
            <a:grpSpLocks noChangeAspect="1"/>
          </p:cNvGrpSpPr>
          <p:nvPr/>
        </p:nvGrpSpPr>
        <p:grpSpPr>
          <a:xfrm>
            <a:off x="4002010" y="5898595"/>
            <a:ext cx="243057" cy="525104"/>
            <a:chOff x="4608962" y="3861048"/>
            <a:chExt cx="755126" cy="1521492"/>
          </a:xfrm>
        </p:grpSpPr>
        <p:sp>
          <p:nvSpPr>
            <p:cNvPr id="86" name="メモ 85"/>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87" name="メモ 86"/>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88" name="メモ 87"/>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89" name="テキスト ボックス 88"/>
            <p:cNvSpPr txBox="1"/>
            <p:nvPr/>
          </p:nvSpPr>
          <p:spPr>
            <a:xfrm>
              <a:off x="4667581" y="4111746"/>
              <a:ext cx="648072" cy="127079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a:t>
              </a:r>
              <a:endParaRPr lang="en-US" altLang="ja-JP" sz="375" dirty="0">
                <a:solidFill>
                  <a:prstClr val="black"/>
                </a:solidFill>
                <a:latin typeface="Meiryo UI" panose="020B0604030504040204" pitchFamily="50" charset="-128"/>
                <a:ea typeface="Meiryo UI" panose="020B0604030504040204" pitchFamily="50" charset="-128"/>
              </a:endParaRPr>
            </a:p>
          </p:txBody>
        </p:sp>
        <p:sp>
          <p:nvSpPr>
            <p:cNvPr id="90" name="二等辺三角形 89"/>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91" name="グループ化 90"/>
          <p:cNvGrpSpPr>
            <a:grpSpLocks noChangeAspect="1"/>
          </p:cNvGrpSpPr>
          <p:nvPr/>
        </p:nvGrpSpPr>
        <p:grpSpPr>
          <a:xfrm>
            <a:off x="4245891" y="5903696"/>
            <a:ext cx="243057" cy="548187"/>
            <a:chOff x="4608962" y="3861048"/>
            <a:chExt cx="755126" cy="1588375"/>
          </a:xfrm>
        </p:grpSpPr>
        <p:sp>
          <p:nvSpPr>
            <p:cNvPr id="92" name="メモ 91"/>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93" name="メモ 92"/>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94" name="メモ 93"/>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95" name="テキスト ボックス 94"/>
            <p:cNvSpPr txBox="1"/>
            <p:nvPr/>
          </p:nvSpPr>
          <p:spPr>
            <a:xfrm>
              <a:off x="4667581" y="4111746"/>
              <a:ext cx="648072" cy="1337677"/>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96" name="二等辺三角形 95"/>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97" name="グループ化 96"/>
          <p:cNvGrpSpPr>
            <a:grpSpLocks noChangeAspect="1"/>
          </p:cNvGrpSpPr>
          <p:nvPr/>
        </p:nvGrpSpPr>
        <p:grpSpPr>
          <a:xfrm>
            <a:off x="4488178" y="5903696"/>
            <a:ext cx="243057" cy="548187"/>
            <a:chOff x="4608962" y="3861048"/>
            <a:chExt cx="755126" cy="1588375"/>
          </a:xfrm>
        </p:grpSpPr>
        <p:sp>
          <p:nvSpPr>
            <p:cNvPr id="98" name="メモ 97"/>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99" name="メモ 98"/>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00" name="メモ 99"/>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01" name="テキスト ボックス 100"/>
            <p:cNvSpPr txBox="1"/>
            <p:nvPr/>
          </p:nvSpPr>
          <p:spPr>
            <a:xfrm>
              <a:off x="4667581" y="4111746"/>
              <a:ext cx="648072" cy="1337677"/>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102" name="二等辺三角形 101"/>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sp>
        <p:nvSpPr>
          <p:cNvPr id="104" name="正方形/長方形 103"/>
          <p:cNvSpPr/>
          <p:nvPr/>
        </p:nvSpPr>
        <p:spPr>
          <a:xfrm>
            <a:off x="4006544" y="5289580"/>
            <a:ext cx="727619" cy="302963"/>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350" b="1" dirty="0" smtClean="0">
                <a:solidFill>
                  <a:prstClr val="black"/>
                </a:solidFill>
                <a:latin typeface="Meiryo UI" panose="020B0604030504040204" pitchFamily="50" charset="-128"/>
                <a:ea typeface="Meiryo UI" panose="020B0604030504040204" pitchFamily="50" charset="-128"/>
              </a:rPr>
              <a:t>出版社</a:t>
            </a:r>
            <a:endParaRPr lang="ja-JP" altLang="en-US" sz="1350" b="1" dirty="0">
              <a:solidFill>
                <a:prstClr val="black"/>
              </a:solidFill>
              <a:latin typeface="Meiryo UI" panose="020B0604030504040204" pitchFamily="50" charset="-128"/>
              <a:ea typeface="Meiryo UI" panose="020B0604030504040204" pitchFamily="50" charset="-128"/>
            </a:endParaRPr>
          </a:p>
        </p:txBody>
      </p:sp>
      <p:sp>
        <p:nvSpPr>
          <p:cNvPr id="106" name="角丸四角形 105"/>
          <p:cNvSpPr/>
          <p:nvPr/>
        </p:nvSpPr>
        <p:spPr>
          <a:xfrm>
            <a:off x="11156222" y="4091045"/>
            <a:ext cx="904202" cy="67626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350" b="1" dirty="0" smtClean="0">
                <a:solidFill>
                  <a:prstClr val="white"/>
                </a:solidFill>
                <a:latin typeface="Meiryo UI" panose="020B0604030504040204" pitchFamily="50" charset="-128"/>
                <a:ea typeface="Meiryo UI" panose="020B0604030504040204" pitchFamily="50" charset="-128"/>
              </a:rPr>
              <a:t>出版界</a:t>
            </a:r>
            <a:endParaRPr lang="ja-JP" altLang="en-US" sz="1350" b="1" dirty="0">
              <a:solidFill>
                <a:prstClr val="white"/>
              </a:solidFill>
              <a:latin typeface="Meiryo UI" panose="020B0604030504040204" pitchFamily="50" charset="-128"/>
              <a:ea typeface="Meiryo UI" panose="020B0604030504040204" pitchFamily="50" charset="-128"/>
            </a:endParaRPr>
          </a:p>
        </p:txBody>
      </p:sp>
      <p:sp>
        <p:nvSpPr>
          <p:cNvPr id="108" name="正方形/長方形 107"/>
          <p:cNvSpPr/>
          <p:nvPr/>
        </p:nvSpPr>
        <p:spPr>
          <a:xfrm>
            <a:off x="208025" y="1012350"/>
            <a:ext cx="1318978" cy="417681"/>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350" dirty="0" smtClean="0">
                <a:solidFill>
                  <a:prstClr val="white"/>
                </a:solidFill>
                <a:latin typeface="Meiryo UI" panose="020B0604030504040204" pitchFamily="50" charset="-128"/>
                <a:ea typeface="Meiryo UI" panose="020B0604030504040204" pitchFamily="50" charset="-128"/>
              </a:rPr>
              <a:t>NDL</a:t>
            </a:r>
            <a:r>
              <a:rPr lang="ja-JP" altLang="en-US" sz="1350" dirty="0" smtClean="0">
                <a:solidFill>
                  <a:prstClr val="white"/>
                </a:solidFill>
                <a:latin typeface="Meiryo UI" panose="020B0604030504040204" pitchFamily="50" charset="-128"/>
                <a:ea typeface="Meiryo UI" panose="020B0604030504040204" pitchFamily="50" charset="-128"/>
              </a:rPr>
              <a:t>サーチ</a:t>
            </a:r>
            <a:endParaRPr lang="en-US" altLang="ja-JP" sz="1350" dirty="0" smtClean="0">
              <a:solidFill>
                <a:prstClr val="white"/>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1350" dirty="0" smtClean="0">
                <a:solidFill>
                  <a:prstClr val="white"/>
                </a:solidFill>
                <a:latin typeface="Meiryo UI" panose="020B0604030504040204" pitchFamily="50" charset="-128"/>
                <a:ea typeface="Meiryo UI" panose="020B0604030504040204" pitchFamily="50" charset="-128"/>
              </a:rPr>
              <a:t>検索画面</a:t>
            </a:r>
            <a:endParaRPr lang="ja-JP" altLang="en-US" sz="1350" dirty="0">
              <a:solidFill>
                <a:prstClr val="white"/>
              </a:solidFill>
              <a:latin typeface="Meiryo UI" panose="020B0604030504040204" pitchFamily="50" charset="-128"/>
              <a:ea typeface="Meiryo UI" panose="020B0604030504040204" pitchFamily="50" charset="-128"/>
            </a:endParaRPr>
          </a:p>
        </p:txBody>
      </p:sp>
      <p:sp>
        <p:nvSpPr>
          <p:cNvPr id="109" name="正方形/長方形 108"/>
          <p:cNvSpPr/>
          <p:nvPr/>
        </p:nvSpPr>
        <p:spPr>
          <a:xfrm>
            <a:off x="1031945" y="3049563"/>
            <a:ext cx="562110" cy="23038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350" dirty="0">
                <a:solidFill>
                  <a:prstClr val="white"/>
                </a:solidFill>
                <a:latin typeface="Meiryo UI" panose="020B0604030504040204" pitchFamily="50" charset="-128"/>
                <a:ea typeface="Meiryo UI" panose="020B0604030504040204" pitchFamily="50" charset="-128"/>
              </a:rPr>
              <a:t>API</a:t>
            </a:r>
            <a:endParaRPr lang="ja-JP" altLang="en-US" sz="1350" dirty="0">
              <a:solidFill>
                <a:prstClr val="white"/>
              </a:solidFill>
              <a:latin typeface="Meiryo UI" panose="020B0604030504040204" pitchFamily="50" charset="-128"/>
              <a:ea typeface="Meiryo UI" panose="020B0604030504040204" pitchFamily="50" charset="-128"/>
            </a:endParaRPr>
          </a:p>
        </p:txBody>
      </p:sp>
      <p:sp>
        <p:nvSpPr>
          <p:cNvPr id="148" name="右矢印 147"/>
          <p:cNvSpPr/>
          <p:nvPr/>
        </p:nvSpPr>
        <p:spPr>
          <a:xfrm rot="17326717">
            <a:off x="697001" y="3673661"/>
            <a:ext cx="1032675" cy="24462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nvGrpSpPr>
          <p:cNvPr id="155" name="グループ化 154"/>
          <p:cNvGrpSpPr>
            <a:grpSpLocks noChangeAspect="1"/>
          </p:cNvGrpSpPr>
          <p:nvPr/>
        </p:nvGrpSpPr>
        <p:grpSpPr>
          <a:xfrm>
            <a:off x="5332918" y="3783176"/>
            <a:ext cx="1758005" cy="1129138"/>
            <a:chOff x="4608962" y="3861048"/>
            <a:chExt cx="755126" cy="1617299"/>
          </a:xfrm>
        </p:grpSpPr>
        <p:sp>
          <p:nvSpPr>
            <p:cNvPr id="156" name="メモ 155"/>
            <p:cNvSpPr/>
            <p:nvPr/>
          </p:nvSpPr>
          <p:spPr>
            <a:xfrm>
              <a:off x="4841354" y="4285183"/>
              <a:ext cx="522734" cy="583977"/>
            </a:xfrm>
            <a:prstGeom prst="foldedCorner">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57" name="メモ 156"/>
            <p:cNvSpPr/>
            <p:nvPr/>
          </p:nvSpPr>
          <p:spPr>
            <a:xfrm>
              <a:off x="4769346" y="4213175"/>
              <a:ext cx="522734" cy="583977"/>
            </a:xfrm>
            <a:prstGeom prst="foldedCorner">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58" name="メモ 157"/>
            <p:cNvSpPr/>
            <p:nvPr/>
          </p:nvSpPr>
          <p:spPr>
            <a:xfrm>
              <a:off x="4720910" y="4141167"/>
              <a:ext cx="522734" cy="583977"/>
            </a:xfrm>
            <a:prstGeom prst="foldedCorner">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59" name="テキスト ボックス 158"/>
            <p:cNvSpPr txBox="1"/>
            <p:nvPr/>
          </p:nvSpPr>
          <p:spPr>
            <a:xfrm>
              <a:off x="4667581" y="4111750"/>
              <a:ext cx="648072" cy="1366597"/>
            </a:xfrm>
            <a:prstGeom prst="rect">
              <a:avLst/>
            </a:prstGeom>
            <a:noFill/>
            <a:ln>
              <a:solidFill>
                <a:schemeClr val="tx1"/>
              </a:solidFill>
              <a:prstDash val="dash"/>
            </a:ln>
          </p:spPr>
          <p:txBody>
            <a:bodyPr wrap="square" rtlCol="0">
              <a:spAutoFit/>
            </a:bodyPr>
            <a:lstStyle/>
            <a:p>
              <a:pPr algn="ctr" fontAlgn="base">
                <a:spcBef>
                  <a:spcPct val="0"/>
                </a:spcBef>
                <a:spcAft>
                  <a:spcPct val="0"/>
                </a:spcAft>
              </a:pPr>
              <a:r>
                <a:rPr lang="ja-JP" altLang="en-US" sz="1400" dirty="0">
                  <a:solidFill>
                    <a:prstClr val="black"/>
                  </a:solidFill>
                  <a:latin typeface="Meiryo UI" panose="020B0604030504040204" pitchFamily="50" charset="-128"/>
                  <a:ea typeface="Meiryo UI" panose="020B0604030504040204" pitchFamily="50" charset="-128"/>
                </a:rPr>
                <a:t>出版情報</a:t>
              </a:r>
              <a:endParaRPr lang="en-US" altLang="ja-JP" sz="1400" dirty="0">
                <a:solidFill>
                  <a:prstClr val="black"/>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1400" dirty="0">
                  <a:solidFill>
                    <a:prstClr val="black"/>
                  </a:solidFill>
                  <a:latin typeface="Meiryo UI" panose="020B0604030504040204" pitchFamily="50" charset="-128"/>
                  <a:ea typeface="Meiryo UI" panose="020B0604030504040204" pitchFamily="50" charset="-128"/>
                </a:rPr>
                <a:t>アグリゲータ組織</a:t>
              </a:r>
              <a:endParaRPr lang="en-US" altLang="ja-JP" sz="1400" dirty="0">
                <a:solidFill>
                  <a:prstClr val="black"/>
                </a:solidFill>
                <a:latin typeface="Meiryo UI" panose="020B0604030504040204" pitchFamily="50" charset="-128"/>
                <a:ea typeface="Meiryo UI" panose="020B0604030504040204" pitchFamily="50" charset="-128"/>
              </a:endParaRPr>
            </a:p>
            <a:p>
              <a:pPr algn="ctr" fontAlgn="base">
                <a:spcBef>
                  <a:spcPct val="0"/>
                </a:spcBef>
                <a:spcAft>
                  <a:spcPct val="0"/>
                </a:spcAft>
              </a:pPr>
              <a:endParaRPr lang="en-US" altLang="zh-TW" sz="1400" dirty="0">
                <a:solidFill>
                  <a:prstClr val="black"/>
                </a:solidFill>
                <a:latin typeface="Meiryo UI" panose="020B0604030504040204" pitchFamily="50" charset="-128"/>
                <a:ea typeface="Meiryo UI" panose="020B0604030504040204" pitchFamily="50" charset="-128"/>
              </a:endParaRPr>
            </a:p>
          </p:txBody>
        </p:sp>
        <p:sp>
          <p:nvSpPr>
            <p:cNvPr id="160" name="二等辺三角形 159"/>
            <p:cNvSpPr/>
            <p:nvPr/>
          </p:nvSpPr>
          <p:spPr>
            <a:xfrm>
              <a:off x="4608962" y="3861048"/>
              <a:ext cx="755126" cy="288032"/>
            </a:xfrm>
            <a:prstGeom prst="triangl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sp>
        <p:nvSpPr>
          <p:cNvPr id="192" name="右矢印 191"/>
          <p:cNvSpPr/>
          <p:nvPr/>
        </p:nvSpPr>
        <p:spPr>
          <a:xfrm rot="12053390">
            <a:off x="1656874" y="3382315"/>
            <a:ext cx="1866453" cy="27537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pic>
        <p:nvPicPr>
          <p:cNvPr id="193" name="Picture 2"/>
          <p:cNvPicPr>
            <a:picLocks noChangeAspect="1" noChangeArrowheads="1"/>
          </p:cNvPicPr>
          <p:nvPr/>
        </p:nvPicPr>
        <p:blipFill>
          <a:blip r:embed="rId2" cstate="print"/>
          <a:srcRect/>
          <a:stretch>
            <a:fillRect/>
          </a:stretch>
        </p:blipFill>
        <p:spPr bwMode="auto">
          <a:xfrm>
            <a:off x="1029497" y="2512563"/>
            <a:ext cx="635651" cy="443143"/>
          </a:xfrm>
          <a:prstGeom prst="rect">
            <a:avLst/>
          </a:prstGeom>
          <a:ln>
            <a:noFill/>
          </a:ln>
          <a:effectLst/>
        </p:spPr>
      </p:pic>
      <p:pic>
        <p:nvPicPr>
          <p:cNvPr id="194" name="図 193"/>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97430" y="1123751"/>
            <a:ext cx="497543" cy="497543"/>
          </a:xfrm>
          <a:prstGeom prst="rect">
            <a:avLst/>
          </a:prstGeom>
        </p:spPr>
      </p:pic>
      <p:sp>
        <p:nvSpPr>
          <p:cNvPr id="195" name="正方形/長方形 194"/>
          <p:cNvSpPr>
            <a:spLocks noChangeAspect="1"/>
          </p:cNvSpPr>
          <p:nvPr/>
        </p:nvSpPr>
        <p:spPr>
          <a:xfrm>
            <a:off x="2612087" y="1751597"/>
            <a:ext cx="635651" cy="260519"/>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500" dirty="0">
                <a:solidFill>
                  <a:prstClr val="white"/>
                </a:solidFill>
                <a:latin typeface="Meiryo UI" panose="020B0604030504040204" pitchFamily="50" charset="-128"/>
                <a:ea typeface="Meiryo UI" panose="020B0604030504040204" pitchFamily="50" charset="-128"/>
              </a:rPr>
              <a:t>API</a:t>
            </a:r>
            <a:endParaRPr lang="ja-JP" altLang="en-US" sz="1500" dirty="0">
              <a:solidFill>
                <a:prstClr val="white"/>
              </a:solidFill>
              <a:latin typeface="Meiryo UI" panose="020B0604030504040204" pitchFamily="50" charset="-128"/>
              <a:ea typeface="Meiryo UI" panose="020B0604030504040204" pitchFamily="50" charset="-128"/>
            </a:endParaRPr>
          </a:p>
        </p:txBody>
      </p:sp>
      <p:sp>
        <p:nvSpPr>
          <p:cNvPr id="197" name="正方形/長方形 196"/>
          <p:cNvSpPr/>
          <p:nvPr/>
        </p:nvSpPr>
        <p:spPr>
          <a:xfrm>
            <a:off x="1889644" y="859204"/>
            <a:ext cx="1778789" cy="228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t>他情報提供サービス</a:t>
            </a:r>
            <a:endParaRPr kumimoji="1" lang="ja-JP" altLang="en-US" sz="1400" dirty="0"/>
          </a:p>
        </p:txBody>
      </p:sp>
      <p:pic>
        <p:nvPicPr>
          <p:cNvPr id="198" name="図 197"/>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849830" y="1276151"/>
            <a:ext cx="497543" cy="497543"/>
          </a:xfrm>
          <a:prstGeom prst="rect">
            <a:avLst/>
          </a:prstGeom>
        </p:spPr>
      </p:pic>
      <p:sp>
        <p:nvSpPr>
          <p:cNvPr id="201" name="右矢印 200"/>
          <p:cNvSpPr/>
          <p:nvPr/>
        </p:nvSpPr>
        <p:spPr>
          <a:xfrm rot="19808604">
            <a:off x="1593581" y="2011215"/>
            <a:ext cx="1032675" cy="24462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06" name="メモ 205"/>
          <p:cNvSpPr/>
          <p:nvPr/>
        </p:nvSpPr>
        <p:spPr>
          <a:xfrm>
            <a:off x="3550905" y="4079193"/>
            <a:ext cx="1368189" cy="433994"/>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400" dirty="0" smtClean="0">
                <a:solidFill>
                  <a:prstClr val="black"/>
                </a:solidFill>
                <a:latin typeface="Meiryo UI" panose="020B0604030504040204" pitchFamily="50" charset="-128"/>
                <a:ea typeface="Meiryo UI" panose="020B0604030504040204" pitchFamily="50" charset="-128"/>
              </a:rPr>
              <a:t>版元ドットコム</a:t>
            </a:r>
            <a:endParaRPr lang="en-US" altLang="ja-JP" sz="1400" dirty="0">
              <a:solidFill>
                <a:prstClr val="black"/>
              </a:solidFill>
              <a:latin typeface="Meiryo UI" panose="020B0604030504040204" pitchFamily="50" charset="-128"/>
              <a:ea typeface="Meiryo UI" panose="020B0604030504040204" pitchFamily="50" charset="-128"/>
            </a:endParaRPr>
          </a:p>
        </p:txBody>
      </p:sp>
      <p:sp>
        <p:nvSpPr>
          <p:cNvPr id="208" name="二等辺三角形 207"/>
          <p:cNvSpPr/>
          <p:nvPr/>
        </p:nvSpPr>
        <p:spPr>
          <a:xfrm>
            <a:off x="3325234" y="3871017"/>
            <a:ext cx="1896328" cy="214057"/>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38" name="正方形/長方形 237"/>
          <p:cNvSpPr>
            <a:spLocks noChangeAspect="1"/>
          </p:cNvSpPr>
          <p:nvPr/>
        </p:nvSpPr>
        <p:spPr>
          <a:xfrm>
            <a:off x="975142" y="2208475"/>
            <a:ext cx="635651" cy="260519"/>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500" dirty="0">
                <a:solidFill>
                  <a:prstClr val="white"/>
                </a:solidFill>
                <a:latin typeface="Meiryo UI" panose="020B0604030504040204" pitchFamily="50" charset="-128"/>
                <a:ea typeface="Meiryo UI" panose="020B0604030504040204" pitchFamily="50" charset="-128"/>
              </a:rPr>
              <a:t>API</a:t>
            </a:r>
            <a:endParaRPr lang="ja-JP" altLang="en-US" sz="1500" dirty="0">
              <a:solidFill>
                <a:prstClr val="white"/>
              </a:solidFill>
              <a:latin typeface="Meiryo UI" panose="020B0604030504040204" pitchFamily="50" charset="-128"/>
              <a:ea typeface="Meiryo UI" panose="020B0604030504040204" pitchFamily="50" charset="-128"/>
            </a:endParaRPr>
          </a:p>
        </p:txBody>
      </p:sp>
      <p:sp>
        <p:nvSpPr>
          <p:cNvPr id="239" name="右矢印 238"/>
          <p:cNvSpPr/>
          <p:nvPr/>
        </p:nvSpPr>
        <p:spPr>
          <a:xfrm rot="13905526">
            <a:off x="902287" y="1847539"/>
            <a:ext cx="696449" cy="26720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nvGrpSpPr>
          <p:cNvPr id="240" name="グループ化 239"/>
          <p:cNvGrpSpPr>
            <a:grpSpLocks noChangeAspect="1"/>
          </p:cNvGrpSpPr>
          <p:nvPr/>
        </p:nvGrpSpPr>
        <p:grpSpPr>
          <a:xfrm>
            <a:off x="548290" y="4530430"/>
            <a:ext cx="227387" cy="291655"/>
            <a:chOff x="421903" y="2700859"/>
            <a:chExt cx="792088" cy="1016173"/>
          </a:xfrm>
        </p:grpSpPr>
        <p:sp>
          <p:nvSpPr>
            <p:cNvPr id="241" name="二等辺三角形 240"/>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2"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3"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4"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5"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6"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7"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sp>
        <p:nvSpPr>
          <p:cNvPr id="248" name="角丸四角形 247"/>
          <p:cNvSpPr/>
          <p:nvPr/>
        </p:nvSpPr>
        <p:spPr>
          <a:xfrm>
            <a:off x="513156" y="4487684"/>
            <a:ext cx="845668" cy="1593974"/>
          </a:xfrm>
          <a:prstGeom prst="roundRect">
            <a:avLst>
              <a:gd name="adj" fmla="val 9008"/>
            </a:avLst>
          </a:prstGeom>
          <a:no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nvGrpSpPr>
          <p:cNvPr id="249" name="グループ化 248"/>
          <p:cNvGrpSpPr>
            <a:grpSpLocks noChangeAspect="1"/>
          </p:cNvGrpSpPr>
          <p:nvPr/>
        </p:nvGrpSpPr>
        <p:grpSpPr>
          <a:xfrm>
            <a:off x="806070" y="4530430"/>
            <a:ext cx="227387" cy="291655"/>
            <a:chOff x="421903" y="2700859"/>
            <a:chExt cx="792088" cy="1016173"/>
          </a:xfrm>
        </p:grpSpPr>
        <p:sp>
          <p:nvSpPr>
            <p:cNvPr id="250" name="二等辺三角形 249"/>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51"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52"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53"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54"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55"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56"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57" name="グループ化 256"/>
          <p:cNvGrpSpPr>
            <a:grpSpLocks noChangeAspect="1"/>
          </p:cNvGrpSpPr>
          <p:nvPr/>
        </p:nvGrpSpPr>
        <p:grpSpPr>
          <a:xfrm>
            <a:off x="1066610" y="4523765"/>
            <a:ext cx="227387" cy="291655"/>
            <a:chOff x="421903" y="2700859"/>
            <a:chExt cx="792088" cy="1016173"/>
          </a:xfrm>
        </p:grpSpPr>
        <p:sp>
          <p:nvSpPr>
            <p:cNvPr id="258" name="二等辺三角形 257"/>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59"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60"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61"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62"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63" name="フローチャート: 記憶データ 3"/>
            <p:cNvSpPr>
              <a:spLocks noChangeAspect="1"/>
            </p:cNvSpPr>
            <p:nvPr/>
          </p:nvSpPr>
          <p:spPr>
            <a:xfrm rot="5400000">
              <a:off x="359628" y="3107265"/>
              <a:ext cx="557784" cy="373718"/>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64"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65" name="グループ化 264"/>
          <p:cNvGrpSpPr>
            <a:grpSpLocks noChangeAspect="1"/>
          </p:cNvGrpSpPr>
          <p:nvPr/>
        </p:nvGrpSpPr>
        <p:grpSpPr>
          <a:xfrm>
            <a:off x="552982" y="4828751"/>
            <a:ext cx="227387" cy="291655"/>
            <a:chOff x="421903" y="2700859"/>
            <a:chExt cx="792088" cy="1016173"/>
          </a:xfrm>
        </p:grpSpPr>
        <p:sp>
          <p:nvSpPr>
            <p:cNvPr id="266" name="二等辺三角形 265"/>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67"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68"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69"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70"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71"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72"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73" name="グループ化 272"/>
          <p:cNvGrpSpPr>
            <a:grpSpLocks noChangeAspect="1"/>
          </p:cNvGrpSpPr>
          <p:nvPr/>
        </p:nvGrpSpPr>
        <p:grpSpPr>
          <a:xfrm>
            <a:off x="810762" y="4828751"/>
            <a:ext cx="227387" cy="291655"/>
            <a:chOff x="421903" y="2700859"/>
            <a:chExt cx="792088" cy="1016173"/>
          </a:xfrm>
        </p:grpSpPr>
        <p:sp>
          <p:nvSpPr>
            <p:cNvPr id="274" name="二等辺三角形 273"/>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75"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76"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77"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78"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79"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80"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81" name="グループ化 280"/>
          <p:cNvGrpSpPr>
            <a:grpSpLocks noChangeAspect="1"/>
          </p:cNvGrpSpPr>
          <p:nvPr/>
        </p:nvGrpSpPr>
        <p:grpSpPr>
          <a:xfrm>
            <a:off x="1071303" y="4822085"/>
            <a:ext cx="227387" cy="291655"/>
            <a:chOff x="421903" y="2700859"/>
            <a:chExt cx="792088" cy="1016173"/>
          </a:xfrm>
        </p:grpSpPr>
        <p:sp>
          <p:nvSpPr>
            <p:cNvPr id="282" name="二等辺三角形 281"/>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83"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84"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85"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86"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87"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88"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89" name="グループ化 288"/>
          <p:cNvGrpSpPr>
            <a:grpSpLocks noChangeAspect="1"/>
          </p:cNvGrpSpPr>
          <p:nvPr/>
        </p:nvGrpSpPr>
        <p:grpSpPr>
          <a:xfrm>
            <a:off x="552982" y="5127071"/>
            <a:ext cx="227387" cy="291655"/>
            <a:chOff x="421903" y="2700859"/>
            <a:chExt cx="792088" cy="1016173"/>
          </a:xfrm>
        </p:grpSpPr>
        <p:sp>
          <p:nvSpPr>
            <p:cNvPr id="290" name="二等辺三角形 289"/>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91"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92"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93"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94"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95"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96"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97" name="グループ化 296"/>
          <p:cNvGrpSpPr>
            <a:grpSpLocks noChangeAspect="1"/>
          </p:cNvGrpSpPr>
          <p:nvPr/>
        </p:nvGrpSpPr>
        <p:grpSpPr>
          <a:xfrm>
            <a:off x="810762" y="5127071"/>
            <a:ext cx="227387" cy="291655"/>
            <a:chOff x="421903" y="2700859"/>
            <a:chExt cx="792088" cy="1016173"/>
          </a:xfrm>
        </p:grpSpPr>
        <p:sp>
          <p:nvSpPr>
            <p:cNvPr id="298" name="二等辺三角形 297"/>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99"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00"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01"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02"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03"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04"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305" name="グループ化 304"/>
          <p:cNvGrpSpPr>
            <a:grpSpLocks noChangeAspect="1"/>
          </p:cNvGrpSpPr>
          <p:nvPr/>
        </p:nvGrpSpPr>
        <p:grpSpPr>
          <a:xfrm>
            <a:off x="1071303" y="5120405"/>
            <a:ext cx="227387" cy="291655"/>
            <a:chOff x="421903" y="2700859"/>
            <a:chExt cx="792088" cy="1016173"/>
          </a:xfrm>
        </p:grpSpPr>
        <p:sp>
          <p:nvSpPr>
            <p:cNvPr id="306" name="二等辺三角形 305"/>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07"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08"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09"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10"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11"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12"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sp>
        <p:nvSpPr>
          <p:cNvPr id="313" name="正方形/長方形 312"/>
          <p:cNvSpPr/>
          <p:nvPr/>
        </p:nvSpPr>
        <p:spPr>
          <a:xfrm>
            <a:off x="530715" y="5092305"/>
            <a:ext cx="826565" cy="30169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050" b="1" dirty="0">
              <a:solidFill>
                <a:prstClr val="black"/>
              </a:solidFill>
              <a:latin typeface="Meiryo UI" panose="020B0604030504040204" pitchFamily="50" charset="-128"/>
              <a:ea typeface="Meiryo UI" panose="020B0604030504040204" pitchFamily="50" charset="-128"/>
            </a:endParaRPr>
          </a:p>
        </p:txBody>
      </p:sp>
      <p:grpSp>
        <p:nvGrpSpPr>
          <p:cNvPr id="314" name="グループ化 313"/>
          <p:cNvGrpSpPr>
            <a:grpSpLocks noChangeAspect="1"/>
          </p:cNvGrpSpPr>
          <p:nvPr/>
        </p:nvGrpSpPr>
        <p:grpSpPr>
          <a:xfrm>
            <a:off x="569299" y="5458537"/>
            <a:ext cx="227387" cy="291655"/>
            <a:chOff x="421903" y="2700859"/>
            <a:chExt cx="792088" cy="1016173"/>
          </a:xfrm>
        </p:grpSpPr>
        <p:sp>
          <p:nvSpPr>
            <p:cNvPr id="315" name="二等辺三角形 314"/>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16"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17"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18"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19"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20"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21"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322" name="グループ化 321"/>
          <p:cNvGrpSpPr>
            <a:grpSpLocks noChangeAspect="1"/>
          </p:cNvGrpSpPr>
          <p:nvPr/>
        </p:nvGrpSpPr>
        <p:grpSpPr>
          <a:xfrm>
            <a:off x="827079" y="5458537"/>
            <a:ext cx="227387" cy="291655"/>
            <a:chOff x="421903" y="2700859"/>
            <a:chExt cx="792088" cy="1016173"/>
          </a:xfrm>
        </p:grpSpPr>
        <p:sp>
          <p:nvSpPr>
            <p:cNvPr id="323" name="二等辺三角形 322"/>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24"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25"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26"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27"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28"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29"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330" name="グループ化 329"/>
          <p:cNvGrpSpPr>
            <a:grpSpLocks noChangeAspect="1"/>
          </p:cNvGrpSpPr>
          <p:nvPr/>
        </p:nvGrpSpPr>
        <p:grpSpPr>
          <a:xfrm>
            <a:off x="1087620" y="5451872"/>
            <a:ext cx="227387" cy="291655"/>
            <a:chOff x="421903" y="2700859"/>
            <a:chExt cx="792088" cy="1016173"/>
          </a:xfrm>
        </p:grpSpPr>
        <p:sp>
          <p:nvSpPr>
            <p:cNvPr id="331" name="二等辺三角形 330"/>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32"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33"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34"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35"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36"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37"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338" name="グループ化 337"/>
          <p:cNvGrpSpPr>
            <a:grpSpLocks noChangeAspect="1"/>
          </p:cNvGrpSpPr>
          <p:nvPr/>
        </p:nvGrpSpPr>
        <p:grpSpPr>
          <a:xfrm>
            <a:off x="569299" y="5756858"/>
            <a:ext cx="227387" cy="291655"/>
            <a:chOff x="421903" y="2700859"/>
            <a:chExt cx="792088" cy="1016173"/>
          </a:xfrm>
        </p:grpSpPr>
        <p:sp>
          <p:nvSpPr>
            <p:cNvPr id="339" name="二等辺三角形 338"/>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0"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1"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2"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3"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4"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5"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346" name="グループ化 345"/>
          <p:cNvGrpSpPr>
            <a:grpSpLocks noChangeAspect="1"/>
          </p:cNvGrpSpPr>
          <p:nvPr/>
        </p:nvGrpSpPr>
        <p:grpSpPr>
          <a:xfrm>
            <a:off x="827079" y="5756858"/>
            <a:ext cx="227387" cy="291655"/>
            <a:chOff x="421903" y="2700859"/>
            <a:chExt cx="792088" cy="1016173"/>
          </a:xfrm>
        </p:grpSpPr>
        <p:sp>
          <p:nvSpPr>
            <p:cNvPr id="347" name="二等辺三角形 346"/>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8"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9"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0"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1"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2"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3"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354" name="グループ化 353"/>
          <p:cNvGrpSpPr>
            <a:grpSpLocks noChangeAspect="1"/>
          </p:cNvGrpSpPr>
          <p:nvPr/>
        </p:nvGrpSpPr>
        <p:grpSpPr>
          <a:xfrm>
            <a:off x="1087620" y="5750192"/>
            <a:ext cx="227387" cy="291655"/>
            <a:chOff x="421903" y="2700859"/>
            <a:chExt cx="792088" cy="1016173"/>
          </a:xfrm>
        </p:grpSpPr>
        <p:sp>
          <p:nvSpPr>
            <p:cNvPr id="355" name="二等辺三角形 354"/>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6"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7"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8"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9"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0"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1"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sp>
        <p:nvSpPr>
          <p:cNvPr id="374" name="正方形/長方形 373"/>
          <p:cNvSpPr/>
          <p:nvPr/>
        </p:nvSpPr>
        <p:spPr>
          <a:xfrm>
            <a:off x="364152" y="5094974"/>
            <a:ext cx="1147616" cy="3016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125" b="1" dirty="0">
                <a:solidFill>
                  <a:prstClr val="black"/>
                </a:solidFill>
                <a:latin typeface="Meiryo UI" panose="020B0604030504040204" pitchFamily="50" charset="-128"/>
                <a:ea typeface="Meiryo UI" panose="020B0604030504040204" pitchFamily="50" charset="-128"/>
              </a:rPr>
              <a:t>公共図書館</a:t>
            </a:r>
          </a:p>
        </p:txBody>
      </p:sp>
      <p:sp>
        <p:nvSpPr>
          <p:cNvPr id="375" name="正方形/長方形 374"/>
          <p:cNvSpPr>
            <a:spLocks noChangeAspect="1"/>
          </p:cNvSpPr>
          <p:nvPr/>
        </p:nvSpPr>
        <p:spPr>
          <a:xfrm>
            <a:off x="5183687" y="3604386"/>
            <a:ext cx="635651" cy="260519"/>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500" dirty="0">
                <a:solidFill>
                  <a:prstClr val="white"/>
                </a:solidFill>
                <a:latin typeface="Meiryo UI" panose="020B0604030504040204" pitchFamily="50" charset="-128"/>
                <a:ea typeface="Meiryo UI" panose="020B0604030504040204" pitchFamily="50" charset="-128"/>
              </a:rPr>
              <a:t>API</a:t>
            </a:r>
            <a:endParaRPr lang="ja-JP" altLang="en-US" sz="1500" dirty="0">
              <a:solidFill>
                <a:prstClr val="white"/>
              </a:solidFill>
              <a:latin typeface="Meiryo UI" panose="020B0604030504040204" pitchFamily="50" charset="-128"/>
              <a:ea typeface="Meiryo UI" panose="020B0604030504040204" pitchFamily="50" charset="-128"/>
            </a:endParaRPr>
          </a:p>
        </p:txBody>
      </p:sp>
      <p:sp>
        <p:nvSpPr>
          <p:cNvPr id="378" name="正方形/長方形 377"/>
          <p:cNvSpPr/>
          <p:nvPr/>
        </p:nvSpPr>
        <p:spPr>
          <a:xfrm>
            <a:off x="4907220" y="813515"/>
            <a:ext cx="1924717" cy="2894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t>出版情報提供サービス</a:t>
            </a:r>
            <a:endParaRPr kumimoji="1" lang="ja-JP" altLang="en-US" sz="1400" dirty="0"/>
          </a:p>
        </p:txBody>
      </p:sp>
      <p:sp>
        <p:nvSpPr>
          <p:cNvPr id="379" name="正方形/長方形 378"/>
          <p:cNvSpPr>
            <a:spLocks noChangeAspect="1"/>
          </p:cNvSpPr>
          <p:nvPr/>
        </p:nvSpPr>
        <p:spPr>
          <a:xfrm>
            <a:off x="3893755" y="1872644"/>
            <a:ext cx="635651" cy="260519"/>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500" dirty="0">
                <a:solidFill>
                  <a:prstClr val="white"/>
                </a:solidFill>
                <a:latin typeface="Meiryo UI" panose="020B0604030504040204" pitchFamily="50" charset="-128"/>
                <a:ea typeface="Meiryo UI" panose="020B0604030504040204" pitchFamily="50" charset="-128"/>
              </a:rPr>
              <a:t>API</a:t>
            </a:r>
            <a:endParaRPr lang="ja-JP" altLang="en-US" sz="1500" dirty="0">
              <a:solidFill>
                <a:prstClr val="white"/>
              </a:solidFill>
              <a:latin typeface="Meiryo UI" panose="020B0604030504040204" pitchFamily="50" charset="-128"/>
              <a:ea typeface="Meiryo UI" panose="020B0604030504040204" pitchFamily="50" charset="-128"/>
            </a:endParaRPr>
          </a:p>
        </p:txBody>
      </p:sp>
      <p:sp>
        <p:nvSpPr>
          <p:cNvPr id="386" name="メモ 385"/>
          <p:cNvSpPr/>
          <p:nvPr/>
        </p:nvSpPr>
        <p:spPr>
          <a:xfrm>
            <a:off x="4115797" y="1373406"/>
            <a:ext cx="1368189" cy="433994"/>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400" dirty="0" smtClean="0">
                <a:solidFill>
                  <a:prstClr val="black"/>
                </a:solidFill>
                <a:latin typeface="Meiryo UI" panose="020B0604030504040204" pitchFamily="50" charset="-128"/>
                <a:ea typeface="Meiryo UI" panose="020B0604030504040204" pitchFamily="50" charset="-128"/>
              </a:rPr>
              <a:t>出版情報</a:t>
            </a:r>
            <a:endParaRPr lang="en-US" altLang="ja-JP" sz="1400" dirty="0" smtClean="0">
              <a:solidFill>
                <a:prstClr val="black"/>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1400" dirty="0" smtClean="0">
                <a:solidFill>
                  <a:prstClr val="black"/>
                </a:solidFill>
                <a:latin typeface="Meiryo UI" panose="020B0604030504040204" pitchFamily="50" charset="-128"/>
                <a:ea typeface="Meiryo UI" panose="020B0604030504040204" pitchFamily="50" charset="-128"/>
              </a:rPr>
              <a:t>提供サイト</a:t>
            </a:r>
            <a:endParaRPr lang="en-US" altLang="ja-JP" sz="1400" dirty="0">
              <a:solidFill>
                <a:prstClr val="black"/>
              </a:solidFill>
              <a:latin typeface="Meiryo UI" panose="020B0604030504040204" pitchFamily="50" charset="-128"/>
              <a:ea typeface="Meiryo UI" panose="020B0604030504040204" pitchFamily="50" charset="-128"/>
            </a:endParaRPr>
          </a:p>
        </p:txBody>
      </p:sp>
      <p:sp>
        <p:nvSpPr>
          <p:cNvPr id="387" name="二等辺三角形 386"/>
          <p:cNvSpPr/>
          <p:nvPr/>
        </p:nvSpPr>
        <p:spPr>
          <a:xfrm>
            <a:off x="3890126" y="1165230"/>
            <a:ext cx="1896328" cy="214057"/>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15" name="テキスト ボックス 114"/>
          <p:cNvSpPr txBox="1"/>
          <p:nvPr/>
        </p:nvSpPr>
        <p:spPr>
          <a:xfrm>
            <a:off x="1898235" y="3637360"/>
            <a:ext cx="1542658" cy="523220"/>
          </a:xfrm>
          <a:prstGeom prst="rect">
            <a:avLst/>
          </a:prstGeom>
          <a:noFill/>
        </p:spPr>
        <p:txBody>
          <a:bodyPr wrap="square" rtlCol="0">
            <a:spAutoFit/>
          </a:bodyPr>
          <a:lstStyle/>
          <a:p>
            <a:r>
              <a:rPr kumimoji="1" lang="ja-JP" altLang="en-US" sz="1400" dirty="0" smtClean="0">
                <a:latin typeface="Meiryo UI" panose="020B0604030504040204" pitchFamily="50" charset="-128"/>
                <a:ea typeface="Meiryo UI" panose="020B0604030504040204" pitchFamily="50" charset="-128"/>
              </a:rPr>
              <a:t>現在出版されている情報</a:t>
            </a:r>
            <a:endParaRPr kumimoji="1" lang="ja-JP" altLang="en-US" sz="1400" dirty="0">
              <a:latin typeface="Meiryo UI" panose="020B0604030504040204" pitchFamily="50" charset="-128"/>
              <a:ea typeface="Meiryo UI" panose="020B0604030504040204" pitchFamily="50" charset="-128"/>
            </a:endParaRPr>
          </a:p>
        </p:txBody>
      </p:sp>
      <p:sp>
        <p:nvSpPr>
          <p:cNvPr id="388" name="テキスト ボックス 387"/>
          <p:cNvSpPr txBox="1"/>
          <p:nvPr/>
        </p:nvSpPr>
        <p:spPr>
          <a:xfrm>
            <a:off x="2510976" y="2764986"/>
            <a:ext cx="1542658" cy="523220"/>
          </a:xfrm>
          <a:prstGeom prst="rect">
            <a:avLst/>
          </a:prstGeom>
          <a:noFill/>
        </p:spPr>
        <p:txBody>
          <a:bodyPr wrap="square" rtlCol="0">
            <a:spAutoFit/>
          </a:bodyPr>
          <a:lstStyle/>
          <a:p>
            <a:r>
              <a:rPr kumimoji="1" lang="ja-JP" altLang="en-US" sz="1400" dirty="0" smtClean="0">
                <a:latin typeface="Meiryo UI" panose="020B0604030504040204" pitchFamily="50" charset="-128"/>
                <a:ea typeface="Meiryo UI" panose="020B0604030504040204" pitchFamily="50" charset="-128"/>
              </a:rPr>
              <a:t>現在出版されていない情報</a:t>
            </a:r>
            <a:endParaRPr kumimoji="1" lang="ja-JP" altLang="en-US" sz="1400" dirty="0">
              <a:latin typeface="Meiryo UI" panose="020B0604030504040204" pitchFamily="50" charset="-128"/>
              <a:ea typeface="Meiryo UI" panose="020B0604030504040204" pitchFamily="50" charset="-128"/>
            </a:endParaRPr>
          </a:p>
        </p:txBody>
      </p:sp>
      <p:sp>
        <p:nvSpPr>
          <p:cNvPr id="389" name="右矢印 388"/>
          <p:cNvSpPr/>
          <p:nvPr/>
        </p:nvSpPr>
        <p:spPr>
          <a:xfrm rot="20833187">
            <a:off x="1728622" y="2198613"/>
            <a:ext cx="1868682" cy="26751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0" name="テキスト ボックス 389"/>
          <p:cNvSpPr txBox="1"/>
          <p:nvPr/>
        </p:nvSpPr>
        <p:spPr>
          <a:xfrm>
            <a:off x="4962433" y="1891013"/>
            <a:ext cx="1744926" cy="523220"/>
          </a:xfrm>
          <a:prstGeom prst="rect">
            <a:avLst/>
          </a:prstGeom>
          <a:noFill/>
        </p:spPr>
        <p:txBody>
          <a:bodyPr wrap="square" rtlCol="0">
            <a:spAutoFit/>
          </a:bodyPr>
          <a:lstStyle/>
          <a:p>
            <a:r>
              <a:rPr kumimoji="1" lang="ja-JP" altLang="en-US" sz="1400" dirty="0" smtClean="0">
                <a:latin typeface="Meiryo UI" panose="020B0604030504040204" pitchFamily="50" charset="-128"/>
                <a:ea typeface="Meiryo UI" panose="020B0604030504040204" pitchFamily="50" charset="-128"/>
              </a:rPr>
              <a:t>現在出版されていない情報も含めて提供</a:t>
            </a:r>
            <a:endParaRPr kumimoji="1" lang="ja-JP" altLang="en-US" sz="1400" dirty="0">
              <a:latin typeface="Meiryo UI" panose="020B0604030504040204" pitchFamily="50" charset="-128"/>
              <a:ea typeface="Meiryo UI" panose="020B0604030504040204" pitchFamily="50" charset="-128"/>
            </a:endParaRPr>
          </a:p>
        </p:txBody>
      </p:sp>
      <p:grpSp>
        <p:nvGrpSpPr>
          <p:cNvPr id="391" name="グループ化 390"/>
          <p:cNvGrpSpPr>
            <a:grpSpLocks noChangeAspect="1"/>
          </p:cNvGrpSpPr>
          <p:nvPr/>
        </p:nvGrpSpPr>
        <p:grpSpPr>
          <a:xfrm>
            <a:off x="6154291" y="1148197"/>
            <a:ext cx="1758005" cy="703826"/>
            <a:chOff x="4608962" y="3861048"/>
            <a:chExt cx="755126" cy="1008112"/>
          </a:xfrm>
        </p:grpSpPr>
        <p:sp>
          <p:nvSpPr>
            <p:cNvPr id="392" name="メモ 391"/>
            <p:cNvSpPr/>
            <p:nvPr/>
          </p:nvSpPr>
          <p:spPr>
            <a:xfrm>
              <a:off x="4841354" y="4285183"/>
              <a:ext cx="522734" cy="583977"/>
            </a:xfrm>
            <a:prstGeom prst="foldedCorner">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3" name="メモ 392"/>
            <p:cNvSpPr/>
            <p:nvPr/>
          </p:nvSpPr>
          <p:spPr>
            <a:xfrm>
              <a:off x="4769346" y="4213175"/>
              <a:ext cx="522734" cy="583977"/>
            </a:xfrm>
            <a:prstGeom prst="foldedCorner">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4" name="メモ 393"/>
            <p:cNvSpPr/>
            <p:nvPr/>
          </p:nvSpPr>
          <p:spPr>
            <a:xfrm>
              <a:off x="4720910" y="4141167"/>
              <a:ext cx="522734" cy="583977"/>
            </a:xfrm>
            <a:prstGeom prst="foldedCorner">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5" name="テキスト ボックス 394"/>
            <p:cNvSpPr txBox="1"/>
            <p:nvPr/>
          </p:nvSpPr>
          <p:spPr>
            <a:xfrm>
              <a:off x="4667581" y="4111750"/>
              <a:ext cx="648072" cy="749424"/>
            </a:xfrm>
            <a:prstGeom prst="rect">
              <a:avLst/>
            </a:prstGeom>
            <a:noFill/>
            <a:ln>
              <a:solidFill>
                <a:schemeClr val="tx1"/>
              </a:solidFill>
              <a:prstDash val="dash"/>
            </a:ln>
          </p:spPr>
          <p:txBody>
            <a:bodyPr wrap="square" rtlCol="0">
              <a:spAutoFit/>
            </a:bodyPr>
            <a:lstStyle/>
            <a:p>
              <a:pPr algn="ctr" fontAlgn="base">
                <a:spcBef>
                  <a:spcPct val="0"/>
                </a:spcBef>
                <a:spcAft>
                  <a:spcPct val="0"/>
                </a:spcAft>
              </a:pPr>
              <a:r>
                <a:rPr lang="ja-JP" altLang="en-US" sz="1400" dirty="0">
                  <a:solidFill>
                    <a:prstClr val="black"/>
                  </a:solidFill>
                  <a:latin typeface="Meiryo UI" panose="020B0604030504040204" pitchFamily="50" charset="-128"/>
                  <a:ea typeface="Meiryo UI" panose="020B0604030504040204" pitchFamily="50" charset="-128"/>
                </a:rPr>
                <a:t>出版情報</a:t>
              </a:r>
              <a:endParaRPr lang="en-US" altLang="ja-JP" sz="1400" dirty="0">
                <a:solidFill>
                  <a:prstClr val="black"/>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1400" dirty="0" smtClean="0">
                  <a:solidFill>
                    <a:prstClr val="black"/>
                  </a:solidFill>
                  <a:latin typeface="Meiryo UI" panose="020B0604030504040204" pitchFamily="50" charset="-128"/>
                  <a:ea typeface="Meiryo UI" panose="020B0604030504040204" pitchFamily="50" charset="-128"/>
                </a:rPr>
                <a:t>提供サイト</a:t>
              </a:r>
              <a:endParaRPr lang="en-US" altLang="zh-TW" sz="1400" dirty="0">
                <a:solidFill>
                  <a:prstClr val="black"/>
                </a:solidFill>
                <a:latin typeface="Meiryo UI" panose="020B0604030504040204" pitchFamily="50" charset="-128"/>
                <a:ea typeface="Meiryo UI" panose="020B0604030504040204" pitchFamily="50" charset="-128"/>
              </a:endParaRPr>
            </a:p>
          </p:txBody>
        </p:sp>
        <p:sp>
          <p:nvSpPr>
            <p:cNvPr id="396" name="二等辺三角形 395"/>
            <p:cNvSpPr/>
            <p:nvPr/>
          </p:nvSpPr>
          <p:spPr>
            <a:xfrm>
              <a:off x="4608962" y="3861048"/>
              <a:ext cx="755126" cy="288032"/>
            </a:xfrm>
            <a:prstGeom prst="triangle">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sp>
        <p:nvSpPr>
          <p:cNvPr id="397" name="正方形/長方形 396"/>
          <p:cNvSpPr>
            <a:spLocks noChangeAspect="1"/>
          </p:cNvSpPr>
          <p:nvPr/>
        </p:nvSpPr>
        <p:spPr>
          <a:xfrm>
            <a:off x="3576341" y="3571163"/>
            <a:ext cx="635651" cy="260519"/>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500" dirty="0">
                <a:solidFill>
                  <a:prstClr val="white"/>
                </a:solidFill>
                <a:latin typeface="Meiryo UI" panose="020B0604030504040204" pitchFamily="50" charset="-128"/>
                <a:ea typeface="Meiryo UI" panose="020B0604030504040204" pitchFamily="50" charset="-128"/>
              </a:rPr>
              <a:t>API</a:t>
            </a:r>
            <a:endParaRPr lang="ja-JP" altLang="en-US" sz="1500" dirty="0">
              <a:solidFill>
                <a:prstClr val="white"/>
              </a:solidFill>
              <a:latin typeface="Meiryo UI" panose="020B0604030504040204" pitchFamily="50" charset="-128"/>
              <a:ea typeface="Meiryo UI" panose="020B0604030504040204" pitchFamily="50" charset="-128"/>
            </a:endParaRPr>
          </a:p>
        </p:txBody>
      </p:sp>
      <p:grpSp>
        <p:nvGrpSpPr>
          <p:cNvPr id="398" name="グループ化 397"/>
          <p:cNvGrpSpPr>
            <a:grpSpLocks noChangeAspect="1"/>
          </p:cNvGrpSpPr>
          <p:nvPr/>
        </p:nvGrpSpPr>
        <p:grpSpPr>
          <a:xfrm>
            <a:off x="4801432" y="4693940"/>
            <a:ext cx="243057" cy="779019"/>
            <a:chOff x="4608962" y="3861048"/>
            <a:chExt cx="755126" cy="2257212"/>
          </a:xfrm>
        </p:grpSpPr>
        <p:sp>
          <p:nvSpPr>
            <p:cNvPr id="399" name="メモ 398"/>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0" name="メモ 399"/>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1" name="メモ 400"/>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2" name="テキスト ボックス 401"/>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403" name="二等辺三角形 402"/>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404" name="グループ化 403"/>
          <p:cNvGrpSpPr>
            <a:grpSpLocks noChangeAspect="1"/>
          </p:cNvGrpSpPr>
          <p:nvPr/>
        </p:nvGrpSpPr>
        <p:grpSpPr>
          <a:xfrm>
            <a:off x="5045314" y="4699039"/>
            <a:ext cx="243057" cy="779019"/>
            <a:chOff x="4608962" y="3861048"/>
            <a:chExt cx="755126" cy="2257212"/>
          </a:xfrm>
        </p:grpSpPr>
        <p:sp>
          <p:nvSpPr>
            <p:cNvPr id="405" name="メモ 404"/>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6" name="メモ 405"/>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7" name="メモ 406"/>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8" name="テキスト ボックス 407"/>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409" name="二等辺三角形 408"/>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410" name="グループ化 409"/>
          <p:cNvGrpSpPr>
            <a:grpSpLocks noChangeAspect="1"/>
          </p:cNvGrpSpPr>
          <p:nvPr/>
        </p:nvGrpSpPr>
        <p:grpSpPr>
          <a:xfrm>
            <a:off x="5287600" y="4699039"/>
            <a:ext cx="243057" cy="779019"/>
            <a:chOff x="4608962" y="3861048"/>
            <a:chExt cx="755126" cy="2257212"/>
          </a:xfrm>
        </p:grpSpPr>
        <p:sp>
          <p:nvSpPr>
            <p:cNvPr id="411" name="メモ 410"/>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2" name="メモ 411"/>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3" name="メモ 412"/>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4" name="テキスト ボックス 413"/>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415" name="二等辺三角形 414"/>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416" name="グループ化 415"/>
          <p:cNvGrpSpPr>
            <a:grpSpLocks noChangeAspect="1"/>
          </p:cNvGrpSpPr>
          <p:nvPr/>
        </p:nvGrpSpPr>
        <p:grpSpPr>
          <a:xfrm>
            <a:off x="4801432" y="4987022"/>
            <a:ext cx="243057" cy="779019"/>
            <a:chOff x="4608962" y="3861048"/>
            <a:chExt cx="755126" cy="2257212"/>
          </a:xfrm>
        </p:grpSpPr>
        <p:sp>
          <p:nvSpPr>
            <p:cNvPr id="417" name="メモ 416"/>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8" name="メモ 417"/>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9" name="メモ 418"/>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20" name="テキスト ボックス 419"/>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421" name="二等辺三角形 420"/>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422" name="グループ化 421"/>
          <p:cNvGrpSpPr>
            <a:grpSpLocks noChangeAspect="1"/>
          </p:cNvGrpSpPr>
          <p:nvPr/>
        </p:nvGrpSpPr>
        <p:grpSpPr>
          <a:xfrm>
            <a:off x="5045314" y="4992122"/>
            <a:ext cx="243057" cy="779019"/>
            <a:chOff x="4608962" y="3861048"/>
            <a:chExt cx="755126" cy="2257212"/>
          </a:xfrm>
        </p:grpSpPr>
        <p:sp>
          <p:nvSpPr>
            <p:cNvPr id="423" name="メモ 422"/>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24" name="メモ 423"/>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25" name="メモ 424"/>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26" name="テキスト ボックス 425"/>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427" name="二等辺三角形 426"/>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428" name="グループ化 427"/>
          <p:cNvGrpSpPr>
            <a:grpSpLocks noChangeAspect="1"/>
          </p:cNvGrpSpPr>
          <p:nvPr/>
        </p:nvGrpSpPr>
        <p:grpSpPr>
          <a:xfrm>
            <a:off x="5287600" y="4992122"/>
            <a:ext cx="243057" cy="779019"/>
            <a:chOff x="4608962" y="3861048"/>
            <a:chExt cx="755126" cy="2257212"/>
          </a:xfrm>
        </p:grpSpPr>
        <p:sp>
          <p:nvSpPr>
            <p:cNvPr id="429" name="メモ 428"/>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30" name="メモ 429"/>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31" name="メモ 430"/>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32" name="テキスト ボックス 431"/>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433" name="二等辺三角形 432"/>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434" name="グループ化 433"/>
          <p:cNvGrpSpPr>
            <a:grpSpLocks noChangeAspect="1"/>
          </p:cNvGrpSpPr>
          <p:nvPr/>
        </p:nvGrpSpPr>
        <p:grpSpPr>
          <a:xfrm>
            <a:off x="4820158" y="5293068"/>
            <a:ext cx="243057" cy="779019"/>
            <a:chOff x="4608962" y="3861048"/>
            <a:chExt cx="755126" cy="2257212"/>
          </a:xfrm>
        </p:grpSpPr>
        <p:sp>
          <p:nvSpPr>
            <p:cNvPr id="435" name="メモ 434"/>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36" name="メモ 435"/>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37" name="メモ 436"/>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38" name="テキスト ボックス 437"/>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439" name="二等辺三角形 438"/>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440" name="グループ化 439"/>
          <p:cNvGrpSpPr>
            <a:grpSpLocks noChangeAspect="1"/>
          </p:cNvGrpSpPr>
          <p:nvPr/>
        </p:nvGrpSpPr>
        <p:grpSpPr>
          <a:xfrm>
            <a:off x="5064039" y="5298167"/>
            <a:ext cx="243057" cy="779019"/>
            <a:chOff x="4608962" y="3861048"/>
            <a:chExt cx="755126" cy="2257212"/>
          </a:xfrm>
        </p:grpSpPr>
        <p:sp>
          <p:nvSpPr>
            <p:cNvPr id="441" name="メモ 440"/>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42" name="メモ 441"/>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43" name="メモ 442"/>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44" name="テキスト ボックス 443"/>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445" name="二等辺三角形 444"/>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446" name="グループ化 445"/>
          <p:cNvGrpSpPr>
            <a:grpSpLocks noChangeAspect="1"/>
          </p:cNvGrpSpPr>
          <p:nvPr/>
        </p:nvGrpSpPr>
        <p:grpSpPr>
          <a:xfrm>
            <a:off x="5306326" y="5298167"/>
            <a:ext cx="243057" cy="779019"/>
            <a:chOff x="4608962" y="3861048"/>
            <a:chExt cx="755126" cy="2257212"/>
          </a:xfrm>
        </p:grpSpPr>
        <p:sp>
          <p:nvSpPr>
            <p:cNvPr id="447" name="メモ 446"/>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48" name="メモ 447"/>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49" name="メモ 448"/>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50" name="テキスト ボックス 449"/>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451" name="二等辺三角形 450"/>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452" name="グループ化 451"/>
          <p:cNvGrpSpPr>
            <a:grpSpLocks noChangeAspect="1"/>
          </p:cNvGrpSpPr>
          <p:nvPr/>
        </p:nvGrpSpPr>
        <p:grpSpPr>
          <a:xfrm>
            <a:off x="4820158" y="5574926"/>
            <a:ext cx="243057" cy="779019"/>
            <a:chOff x="4608962" y="3861048"/>
            <a:chExt cx="755126" cy="2257212"/>
          </a:xfrm>
        </p:grpSpPr>
        <p:sp>
          <p:nvSpPr>
            <p:cNvPr id="453" name="メモ 452"/>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54" name="メモ 453"/>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55" name="メモ 454"/>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56" name="テキスト ボックス 455"/>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457" name="二等辺三角形 456"/>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458" name="グループ化 457"/>
          <p:cNvGrpSpPr>
            <a:grpSpLocks noChangeAspect="1"/>
          </p:cNvGrpSpPr>
          <p:nvPr/>
        </p:nvGrpSpPr>
        <p:grpSpPr>
          <a:xfrm>
            <a:off x="5064039" y="5580026"/>
            <a:ext cx="243057" cy="779019"/>
            <a:chOff x="4608962" y="3861048"/>
            <a:chExt cx="755126" cy="2257212"/>
          </a:xfrm>
        </p:grpSpPr>
        <p:sp>
          <p:nvSpPr>
            <p:cNvPr id="459" name="メモ 458"/>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60" name="メモ 459"/>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61" name="メモ 460"/>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62" name="テキスト ボックス 461"/>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463" name="二等辺三角形 462"/>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464" name="グループ化 463"/>
          <p:cNvGrpSpPr>
            <a:grpSpLocks noChangeAspect="1"/>
          </p:cNvGrpSpPr>
          <p:nvPr/>
        </p:nvGrpSpPr>
        <p:grpSpPr>
          <a:xfrm>
            <a:off x="5306326" y="5580026"/>
            <a:ext cx="243057" cy="779019"/>
            <a:chOff x="4608962" y="3861048"/>
            <a:chExt cx="755126" cy="2257212"/>
          </a:xfrm>
        </p:grpSpPr>
        <p:sp>
          <p:nvSpPr>
            <p:cNvPr id="465" name="メモ 464"/>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66" name="メモ 465"/>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67" name="メモ 466"/>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68" name="テキスト ボックス 467"/>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469" name="二等辺三角形 468"/>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470" name="グループ化 469"/>
          <p:cNvGrpSpPr>
            <a:grpSpLocks noChangeAspect="1"/>
          </p:cNvGrpSpPr>
          <p:nvPr/>
        </p:nvGrpSpPr>
        <p:grpSpPr>
          <a:xfrm>
            <a:off x="4811828" y="5879569"/>
            <a:ext cx="243057" cy="525104"/>
            <a:chOff x="4608962" y="3861048"/>
            <a:chExt cx="755126" cy="1521492"/>
          </a:xfrm>
        </p:grpSpPr>
        <p:sp>
          <p:nvSpPr>
            <p:cNvPr id="471" name="メモ 470"/>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72" name="メモ 471"/>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73" name="メモ 472"/>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74" name="テキスト ボックス 473"/>
            <p:cNvSpPr txBox="1"/>
            <p:nvPr/>
          </p:nvSpPr>
          <p:spPr>
            <a:xfrm>
              <a:off x="4667581" y="4111746"/>
              <a:ext cx="648072" cy="127079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a:t>
              </a:r>
              <a:endParaRPr lang="en-US" altLang="ja-JP" sz="375" dirty="0">
                <a:solidFill>
                  <a:prstClr val="black"/>
                </a:solidFill>
                <a:latin typeface="Meiryo UI" panose="020B0604030504040204" pitchFamily="50" charset="-128"/>
                <a:ea typeface="Meiryo UI" panose="020B0604030504040204" pitchFamily="50" charset="-128"/>
              </a:endParaRPr>
            </a:p>
          </p:txBody>
        </p:sp>
        <p:sp>
          <p:nvSpPr>
            <p:cNvPr id="475" name="二等辺三角形 474"/>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476" name="グループ化 475"/>
          <p:cNvGrpSpPr>
            <a:grpSpLocks noChangeAspect="1"/>
          </p:cNvGrpSpPr>
          <p:nvPr/>
        </p:nvGrpSpPr>
        <p:grpSpPr>
          <a:xfrm>
            <a:off x="5055709" y="5884670"/>
            <a:ext cx="243057" cy="548187"/>
            <a:chOff x="4608962" y="3861048"/>
            <a:chExt cx="755126" cy="1588375"/>
          </a:xfrm>
        </p:grpSpPr>
        <p:sp>
          <p:nvSpPr>
            <p:cNvPr id="477" name="メモ 476"/>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78" name="メモ 477"/>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79" name="メモ 478"/>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80" name="テキスト ボックス 479"/>
            <p:cNvSpPr txBox="1"/>
            <p:nvPr/>
          </p:nvSpPr>
          <p:spPr>
            <a:xfrm>
              <a:off x="4667581" y="4111746"/>
              <a:ext cx="648072" cy="1337677"/>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481" name="二等辺三角形 480"/>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482" name="グループ化 481"/>
          <p:cNvGrpSpPr>
            <a:grpSpLocks noChangeAspect="1"/>
          </p:cNvGrpSpPr>
          <p:nvPr/>
        </p:nvGrpSpPr>
        <p:grpSpPr>
          <a:xfrm>
            <a:off x="5297996" y="5884670"/>
            <a:ext cx="243057" cy="548187"/>
            <a:chOff x="4608962" y="3861048"/>
            <a:chExt cx="755126" cy="1588375"/>
          </a:xfrm>
        </p:grpSpPr>
        <p:sp>
          <p:nvSpPr>
            <p:cNvPr id="483" name="メモ 482"/>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84" name="メモ 483"/>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85" name="メモ 484"/>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86" name="テキスト ボックス 485"/>
            <p:cNvSpPr txBox="1"/>
            <p:nvPr/>
          </p:nvSpPr>
          <p:spPr>
            <a:xfrm>
              <a:off x="4667581" y="4111746"/>
              <a:ext cx="648072" cy="1337677"/>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487" name="二等辺三角形 486"/>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sp>
        <p:nvSpPr>
          <p:cNvPr id="488" name="正方形/長方形 487"/>
          <p:cNvSpPr/>
          <p:nvPr/>
        </p:nvSpPr>
        <p:spPr>
          <a:xfrm>
            <a:off x="4816362" y="5270554"/>
            <a:ext cx="727619" cy="302963"/>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350" b="1" dirty="0" smtClean="0">
                <a:solidFill>
                  <a:prstClr val="black"/>
                </a:solidFill>
                <a:latin typeface="Meiryo UI" panose="020B0604030504040204" pitchFamily="50" charset="-128"/>
                <a:ea typeface="Meiryo UI" panose="020B0604030504040204" pitchFamily="50" charset="-128"/>
              </a:rPr>
              <a:t>出版社</a:t>
            </a:r>
            <a:endParaRPr lang="ja-JP" altLang="en-US" sz="1350" b="1" dirty="0">
              <a:solidFill>
                <a:prstClr val="black"/>
              </a:solidFill>
              <a:latin typeface="Meiryo UI" panose="020B0604030504040204" pitchFamily="50" charset="-128"/>
              <a:ea typeface="Meiryo UI" panose="020B0604030504040204" pitchFamily="50" charset="-128"/>
            </a:endParaRPr>
          </a:p>
        </p:txBody>
      </p:sp>
      <p:sp>
        <p:nvSpPr>
          <p:cNvPr id="489" name="メモ 488"/>
          <p:cNvSpPr/>
          <p:nvPr/>
        </p:nvSpPr>
        <p:spPr>
          <a:xfrm>
            <a:off x="7857653" y="3783176"/>
            <a:ext cx="1312728" cy="433994"/>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400" dirty="0" smtClean="0">
                <a:solidFill>
                  <a:prstClr val="black"/>
                </a:solidFill>
                <a:latin typeface="Meiryo UI" panose="020B0604030504040204" pitchFamily="50" charset="-128"/>
                <a:ea typeface="Meiryo UI" panose="020B0604030504040204" pitchFamily="50" charset="-128"/>
              </a:rPr>
              <a:t>JPO</a:t>
            </a:r>
          </a:p>
          <a:p>
            <a:pPr algn="ctr" fontAlgn="base">
              <a:spcBef>
                <a:spcPct val="0"/>
              </a:spcBef>
              <a:spcAft>
                <a:spcPct val="0"/>
              </a:spcAft>
            </a:pPr>
            <a:r>
              <a:rPr lang="ja-JP" altLang="en-US" sz="1400" dirty="0" smtClean="0">
                <a:solidFill>
                  <a:prstClr val="black"/>
                </a:solidFill>
                <a:latin typeface="Meiryo UI" panose="020B0604030504040204" pitchFamily="50" charset="-128"/>
                <a:ea typeface="Meiryo UI" panose="020B0604030504040204" pitchFamily="50" charset="-128"/>
              </a:rPr>
              <a:t>近刊情報</a:t>
            </a:r>
            <a:endParaRPr lang="en-US" altLang="ja-JP" sz="1400" dirty="0">
              <a:solidFill>
                <a:prstClr val="black"/>
              </a:solidFill>
              <a:latin typeface="Meiryo UI" panose="020B0604030504040204" pitchFamily="50" charset="-128"/>
              <a:ea typeface="Meiryo UI" panose="020B0604030504040204" pitchFamily="50" charset="-128"/>
            </a:endParaRPr>
          </a:p>
        </p:txBody>
      </p:sp>
      <p:sp>
        <p:nvSpPr>
          <p:cNvPr id="490" name="二等辺三角形 489"/>
          <p:cNvSpPr/>
          <p:nvPr/>
        </p:nvSpPr>
        <p:spPr>
          <a:xfrm>
            <a:off x="7576521" y="3575000"/>
            <a:ext cx="1896328" cy="214057"/>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91" name="右矢印 490"/>
          <p:cNvSpPr/>
          <p:nvPr/>
        </p:nvSpPr>
        <p:spPr>
          <a:xfrm rot="10800000">
            <a:off x="7092101" y="3818541"/>
            <a:ext cx="707434" cy="37815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nvGrpSpPr>
          <p:cNvPr id="554" name="グループ化 553"/>
          <p:cNvGrpSpPr>
            <a:grpSpLocks noChangeAspect="1"/>
          </p:cNvGrpSpPr>
          <p:nvPr/>
        </p:nvGrpSpPr>
        <p:grpSpPr>
          <a:xfrm>
            <a:off x="8180750" y="4762312"/>
            <a:ext cx="243057" cy="779019"/>
            <a:chOff x="4608962" y="3861048"/>
            <a:chExt cx="755126" cy="2257212"/>
          </a:xfrm>
        </p:grpSpPr>
        <p:sp>
          <p:nvSpPr>
            <p:cNvPr id="555" name="メモ 554"/>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56" name="メモ 555"/>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57" name="メモ 556"/>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58" name="テキスト ボックス 557"/>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559" name="二等辺三角形 558"/>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560" name="グループ化 559"/>
          <p:cNvGrpSpPr>
            <a:grpSpLocks noChangeAspect="1"/>
          </p:cNvGrpSpPr>
          <p:nvPr/>
        </p:nvGrpSpPr>
        <p:grpSpPr>
          <a:xfrm>
            <a:off x="8424632" y="4767411"/>
            <a:ext cx="243057" cy="779019"/>
            <a:chOff x="4608962" y="3861048"/>
            <a:chExt cx="755126" cy="2257212"/>
          </a:xfrm>
        </p:grpSpPr>
        <p:sp>
          <p:nvSpPr>
            <p:cNvPr id="561" name="メモ 560"/>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62" name="メモ 561"/>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63" name="メモ 562"/>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64" name="テキスト ボックス 563"/>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565" name="二等辺三角形 564"/>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566" name="グループ化 565"/>
          <p:cNvGrpSpPr>
            <a:grpSpLocks noChangeAspect="1"/>
          </p:cNvGrpSpPr>
          <p:nvPr/>
        </p:nvGrpSpPr>
        <p:grpSpPr>
          <a:xfrm>
            <a:off x="8666918" y="4767411"/>
            <a:ext cx="243057" cy="779019"/>
            <a:chOff x="4608962" y="3861048"/>
            <a:chExt cx="755126" cy="2257212"/>
          </a:xfrm>
        </p:grpSpPr>
        <p:sp>
          <p:nvSpPr>
            <p:cNvPr id="567" name="メモ 566"/>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68" name="メモ 567"/>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69" name="メモ 568"/>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70" name="テキスト ボックス 569"/>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571" name="二等辺三角形 570"/>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572" name="グループ化 571"/>
          <p:cNvGrpSpPr>
            <a:grpSpLocks noChangeAspect="1"/>
          </p:cNvGrpSpPr>
          <p:nvPr/>
        </p:nvGrpSpPr>
        <p:grpSpPr>
          <a:xfrm>
            <a:off x="8180750" y="5055394"/>
            <a:ext cx="243057" cy="779019"/>
            <a:chOff x="4608962" y="3861048"/>
            <a:chExt cx="755126" cy="2257212"/>
          </a:xfrm>
        </p:grpSpPr>
        <p:sp>
          <p:nvSpPr>
            <p:cNvPr id="573" name="メモ 572"/>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74" name="メモ 573"/>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75" name="メモ 574"/>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76" name="テキスト ボックス 575"/>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577" name="二等辺三角形 576"/>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578" name="グループ化 577"/>
          <p:cNvGrpSpPr>
            <a:grpSpLocks noChangeAspect="1"/>
          </p:cNvGrpSpPr>
          <p:nvPr/>
        </p:nvGrpSpPr>
        <p:grpSpPr>
          <a:xfrm>
            <a:off x="8424632" y="5060494"/>
            <a:ext cx="243057" cy="779019"/>
            <a:chOff x="4608962" y="3861048"/>
            <a:chExt cx="755126" cy="2257212"/>
          </a:xfrm>
        </p:grpSpPr>
        <p:sp>
          <p:nvSpPr>
            <p:cNvPr id="579" name="メモ 578"/>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80" name="メモ 579"/>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81" name="メモ 580"/>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82" name="テキスト ボックス 581"/>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583" name="二等辺三角形 582"/>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584" name="グループ化 583"/>
          <p:cNvGrpSpPr>
            <a:grpSpLocks noChangeAspect="1"/>
          </p:cNvGrpSpPr>
          <p:nvPr/>
        </p:nvGrpSpPr>
        <p:grpSpPr>
          <a:xfrm>
            <a:off x="8666918" y="5060494"/>
            <a:ext cx="243057" cy="779019"/>
            <a:chOff x="4608962" y="3861048"/>
            <a:chExt cx="755126" cy="2257212"/>
          </a:xfrm>
        </p:grpSpPr>
        <p:sp>
          <p:nvSpPr>
            <p:cNvPr id="585" name="メモ 584"/>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86" name="メモ 585"/>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87" name="メモ 586"/>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88" name="テキスト ボックス 587"/>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589" name="二等辺三角形 588"/>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590" name="グループ化 589"/>
          <p:cNvGrpSpPr>
            <a:grpSpLocks noChangeAspect="1"/>
          </p:cNvGrpSpPr>
          <p:nvPr/>
        </p:nvGrpSpPr>
        <p:grpSpPr>
          <a:xfrm>
            <a:off x="8199476" y="5361440"/>
            <a:ext cx="243057" cy="779019"/>
            <a:chOff x="4608962" y="3861048"/>
            <a:chExt cx="755126" cy="2257212"/>
          </a:xfrm>
        </p:grpSpPr>
        <p:sp>
          <p:nvSpPr>
            <p:cNvPr id="591" name="メモ 590"/>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92" name="メモ 591"/>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93" name="メモ 592"/>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94" name="テキスト ボックス 593"/>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595" name="二等辺三角形 594"/>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596" name="グループ化 595"/>
          <p:cNvGrpSpPr>
            <a:grpSpLocks noChangeAspect="1"/>
          </p:cNvGrpSpPr>
          <p:nvPr/>
        </p:nvGrpSpPr>
        <p:grpSpPr>
          <a:xfrm>
            <a:off x="8443357" y="5366539"/>
            <a:ext cx="243057" cy="779019"/>
            <a:chOff x="4608962" y="3861048"/>
            <a:chExt cx="755126" cy="2257212"/>
          </a:xfrm>
        </p:grpSpPr>
        <p:sp>
          <p:nvSpPr>
            <p:cNvPr id="597" name="メモ 596"/>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98" name="メモ 597"/>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99" name="メモ 598"/>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00" name="テキスト ボックス 599"/>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601" name="二等辺三角形 600"/>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602" name="グループ化 601"/>
          <p:cNvGrpSpPr>
            <a:grpSpLocks noChangeAspect="1"/>
          </p:cNvGrpSpPr>
          <p:nvPr/>
        </p:nvGrpSpPr>
        <p:grpSpPr>
          <a:xfrm>
            <a:off x="8685644" y="5366539"/>
            <a:ext cx="243057" cy="779019"/>
            <a:chOff x="4608962" y="3861048"/>
            <a:chExt cx="755126" cy="2257212"/>
          </a:xfrm>
        </p:grpSpPr>
        <p:sp>
          <p:nvSpPr>
            <p:cNvPr id="603" name="メモ 602"/>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04" name="メモ 603"/>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05" name="メモ 604"/>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06" name="テキスト ボックス 605"/>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607" name="二等辺三角形 606"/>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608" name="グループ化 607"/>
          <p:cNvGrpSpPr>
            <a:grpSpLocks noChangeAspect="1"/>
          </p:cNvGrpSpPr>
          <p:nvPr/>
        </p:nvGrpSpPr>
        <p:grpSpPr>
          <a:xfrm>
            <a:off x="8199476" y="5643298"/>
            <a:ext cx="243057" cy="779019"/>
            <a:chOff x="4608962" y="3861048"/>
            <a:chExt cx="755126" cy="2257212"/>
          </a:xfrm>
        </p:grpSpPr>
        <p:sp>
          <p:nvSpPr>
            <p:cNvPr id="609" name="メモ 608"/>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10" name="メモ 609"/>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11" name="メモ 610"/>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12" name="テキスト ボックス 611"/>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613" name="二等辺三角形 612"/>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614" name="グループ化 613"/>
          <p:cNvGrpSpPr>
            <a:grpSpLocks noChangeAspect="1"/>
          </p:cNvGrpSpPr>
          <p:nvPr/>
        </p:nvGrpSpPr>
        <p:grpSpPr>
          <a:xfrm>
            <a:off x="8443357" y="5648398"/>
            <a:ext cx="243057" cy="779019"/>
            <a:chOff x="4608962" y="3861048"/>
            <a:chExt cx="755126" cy="2257212"/>
          </a:xfrm>
        </p:grpSpPr>
        <p:sp>
          <p:nvSpPr>
            <p:cNvPr id="615" name="メモ 614"/>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16" name="メモ 615"/>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17" name="メモ 616"/>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18" name="テキスト ボックス 617"/>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619" name="二等辺三角形 618"/>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620" name="グループ化 619"/>
          <p:cNvGrpSpPr>
            <a:grpSpLocks noChangeAspect="1"/>
          </p:cNvGrpSpPr>
          <p:nvPr/>
        </p:nvGrpSpPr>
        <p:grpSpPr>
          <a:xfrm>
            <a:off x="8685644" y="5648398"/>
            <a:ext cx="243057" cy="779019"/>
            <a:chOff x="4608962" y="3861048"/>
            <a:chExt cx="755126" cy="2257212"/>
          </a:xfrm>
        </p:grpSpPr>
        <p:sp>
          <p:nvSpPr>
            <p:cNvPr id="621" name="メモ 620"/>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22" name="メモ 621"/>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23" name="メモ 622"/>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24" name="テキスト ボックス 623"/>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625" name="二等辺三角形 624"/>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626" name="グループ化 625"/>
          <p:cNvGrpSpPr>
            <a:grpSpLocks noChangeAspect="1"/>
          </p:cNvGrpSpPr>
          <p:nvPr/>
        </p:nvGrpSpPr>
        <p:grpSpPr>
          <a:xfrm>
            <a:off x="8191146" y="5947941"/>
            <a:ext cx="243057" cy="525104"/>
            <a:chOff x="4608962" y="3861048"/>
            <a:chExt cx="755126" cy="1521492"/>
          </a:xfrm>
        </p:grpSpPr>
        <p:sp>
          <p:nvSpPr>
            <p:cNvPr id="627" name="メモ 626"/>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28" name="メモ 627"/>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29" name="メモ 628"/>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30" name="テキスト ボックス 629"/>
            <p:cNvSpPr txBox="1"/>
            <p:nvPr/>
          </p:nvSpPr>
          <p:spPr>
            <a:xfrm>
              <a:off x="4667581" y="4111746"/>
              <a:ext cx="648072" cy="127079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a:t>
              </a:r>
              <a:endParaRPr lang="en-US" altLang="ja-JP" sz="375" dirty="0">
                <a:solidFill>
                  <a:prstClr val="black"/>
                </a:solidFill>
                <a:latin typeface="Meiryo UI" panose="020B0604030504040204" pitchFamily="50" charset="-128"/>
                <a:ea typeface="Meiryo UI" panose="020B0604030504040204" pitchFamily="50" charset="-128"/>
              </a:endParaRPr>
            </a:p>
          </p:txBody>
        </p:sp>
        <p:sp>
          <p:nvSpPr>
            <p:cNvPr id="631" name="二等辺三角形 630"/>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632" name="グループ化 631"/>
          <p:cNvGrpSpPr>
            <a:grpSpLocks noChangeAspect="1"/>
          </p:cNvGrpSpPr>
          <p:nvPr/>
        </p:nvGrpSpPr>
        <p:grpSpPr>
          <a:xfrm>
            <a:off x="8435027" y="5953042"/>
            <a:ext cx="243057" cy="548187"/>
            <a:chOff x="4608962" y="3861048"/>
            <a:chExt cx="755126" cy="1588375"/>
          </a:xfrm>
        </p:grpSpPr>
        <p:sp>
          <p:nvSpPr>
            <p:cNvPr id="633" name="メモ 632"/>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34" name="メモ 633"/>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35" name="メモ 634"/>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36" name="テキスト ボックス 635"/>
            <p:cNvSpPr txBox="1"/>
            <p:nvPr/>
          </p:nvSpPr>
          <p:spPr>
            <a:xfrm>
              <a:off x="4667581" y="4111746"/>
              <a:ext cx="648072" cy="1337677"/>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637" name="二等辺三角形 636"/>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638" name="グループ化 637"/>
          <p:cNvGrpSpPr>
            <a:grpSpLocks noChangeAspect="1"/>
          </p:cNvGrpSpPr>
          <p:nvPr/>
        </p:nvGrpSpPr>
        <p:grpSpPr>
          <a:xfrm>
            <a:off x="8677314" y="5953042"/>
            <a:ext cx="243057" cy="548187"/>
            <a:chOff x="4608962" y="3861048"/>
            <a:chExt cx="755126" cy="1588375"/>
          </a:xfrm>
        </p:grpSpPr>
        <p:sp>
          <p:nvSpPr>
            <p:cNvPr id="639" name="メモ 638"/>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40" name="メモ 639"/>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41" name="メモ 640"/>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42" name="テキスト ボックス 641"/>
            <p:cNvSpPr txBox="1"/>
            <p:nvPr/>
          </p:nvSpPr>
          <p:spPr>
            <a:xfrm>
              <a:off x="4667581" y="4111746"/>
              <a:ext cx="648072" cy="1337677"/>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643" name="二等辺三角形 642"/>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sp>
        <p:nvSpPr>
          <p:cNvPr id="644" name="正方形/長方形 643"/>
          <p:cNvSpPr/>
          <p:nvPr/>
        </p:nvSpPr>
        <p:spPr>
          <a:xfrm>
            <a:off x="8195680" y="5338926"/>
            <a:ext cx="727619" cy="302963"/>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350" b="1" dirty="0" smtClean="0">
                <a:solidFill>
                  <a:prstClr val="black"/>
                </a:solidFill>
                <a:latin typeface="Meiryo UI" panose="020B0604030504040204" pitchFamily="50" charset="-128"/>
                <a:ea typeface="Meiryo UI" panose="020B0604030504040204" pitchFamily="50" charset="-128"/>
              </a:rPr>
              <a:t>出版社</a:t>
            </a:r>
            <a:endParaRPr lang="ja-JP" altLang="en-US" sz="1350" b="1" dirty="0">
              <a:solidFill>
                <a:prstClr val="black"/>
              </a:solidFill>
              <a:latin typeface="Meiryo UI" panose="020B0604030504040204" pitchFamily="50" charset="-128"/>
              <a:ea typeface="Meiryo UI" panose="020B0604030504040204" pitchFamily="50" charset="-128"/>
            </a:endParaRPr>
          </a:p>
        </p:txBody>
      </p:sp>
      <p:sp>
        <p:nvSpPr>
          <p:cNvPr id="645" name="右矢印 644"/>
          <p:cNvSpPr/>
          <p:nvPr/>
        </p:nvSpPr>
        <p:spPr>
          <a:xfrm rot="1269193">
            <a:off x="1736552" y="3165671"/>
            <a:ext cx="1868682" cy="26751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pic>
        <p:nvPicPr>
          <p:cNvPr id="646" name="図 645"/>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488178" y="2818239"/>
            <a:ext cx="497543" cy="497543"/>
          </a:xfrm>
          <a:prstGeom prst="rect">
            <a:avLst/>
          </a:prstGeom>
        </p:spPr>
      </p:pic>
      <p:pic>
        <p:nvPicPr>
          <p:cNvPr id="647" name="図 646"/>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09824" y="2529053"/>
            <a:ext cx="497543" cy="497543"/>
          </a:xfrm>
          <a:prstGeom prst="rect">
            <a:avLst/>
          </a:prstGeom>
        </p:spPr>
      </p:pic>
    </p:spTree>
    <p:extLst>
      <p:ext uri="{BB962C8B-B14F-4D97-AF65-F5344CB8AC3E}">
        <p14:creationId xmlns:p14="http://schemas.microsoft.com/office/powerpoint/2010/main" val="1077177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角丸四角形 84"/>
          <p:cNvSpPr/>
          <p:nvPr/>
        </p:nvSpPr>
        <p:spPr>
          <a:xfrm>
            <a:off x="300845" y="3690975"/>
            <a:ext cx="10643379" cy="3061310"/>
          </a:xfrm>
          <a:prstGeom prst="roundRect">
            <a:avLst>
              <a:gd name="adj" fmla="val 9361"/>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7" name="Rectangle 2"/>
          <p:cNvSpPr>
            <a:spLocks noGrp="1" noChangeArrowheads="1"/>
          </p:cNvSpPr>
          <p:nvPr>
            <p:ph type="title"/>
          </p:nvPr>
        </p:nvSpPr>
        <p:spPr>
          <a:xfrm>
            <a:off x="0" y="0"/>
            <a:ext cx="12192000" cy="941901"/>
          </a:xfrm>
        </p:spPr>
        <p:txBody>
          <a:bodyPr>
            <a:noAutofit/>
          </a:bodyPr>
          <a:lstStyle/>
          <a:p>
            <a:r>
              <a:rPr lang="ja-JP" altLang="en-US" sz="4000" dirty="0" smtClean="0"/>
              <a:t>改めて</a:t>
            </a:r>
            <a:r>
              <a:rPr lang="ja-JP" altLang="en-US" sz="4000" dirty="0" smtClean="0">
                <a:cs typeface="メイリオ" panose="020B0604030504040204" pitchFamily="50" charset="-128"/>
              </a:rPr>
              <a:t>、</a:t>
            </a:r>
            <a:r>
              <a:rPr lang="en-US" altLang="ja-JP" sz="4000" dirty="0">
                <a:cs typeface="メイリオ" panose="020B0604030504040204" pitchFamily="50" charset="-128"/>
              </a:rPr>
              <a:t>NDL</a:t>
            </a:r>
            <a:r>
              <a:rPr lang="ja-JP" altLang="en-US" sz="4000" dirty="0">
                <a:cs typeface="メイリオ" panose="020B0604030504040204" pitchFamily="50" charset="-128"/>
              </a:rPr>
              <a:t>サーチが果たす</a:t>
            </a:r>
            <a:r>
              <a:rPr lang="ja-JP" altLang="en-US" sz="4000" dirty="0" smtClean="0">
                <a:cs typeface="メイリオ" panose="020B0604030504040204" pitchFamily="50" charset="-128"/>
              </a:rPr>
              <a:t>役割</a:t>
            </a:r>
            <a:endParaRPr lang="ja-JP" altLang="en-US" sz="4000" dirty="0">
              <a:cs typeface="メイリオ" panose="020B0604030504040204" pitchFamily="50" charset="-128"/>
            </a:endParaRPr>
          </a:p>
        </p:txBody>
      </p:sp>
      <p:sp>
        <p:nvSpPr>
          <p:cNvPr id="11" name="角丸四角形 10"/>
          <p:cNvSpPr/>
          <p:nvPr/>
        </p:nvSpPr>
        <p:spPr>
          <a:xfrm>
            <a:off x="303907" y="1706038"/>
            <a:ext cx="8640960" cy="1313184"/>
          </a:xfrm>
          <a:prstGeom prst="roundRect">
            <a:avLst>
              <a:gd name="adj" fmla="val 9361"/>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pic>
        <p:nvPicPr>
          <p:cNvPr id="13" name="Picture 2"/>
          <p:cNvPicPr>
            <a:picLocks noChangeAspect="1" noChangeArrowheads="1"/>
          </p:cNvPicPr>
          <p:nvPr/>
        </p:nvPicPr>
        <p:blipFill>
          <a:blip r:embed="rId3" cstate="print"/>
          <a:srcRect/>
          <a:stretch>
            <a:fillRect/>
          </a:stretch>
        </p:blipFill>
        <p:spPr bwMode="auto">
          <a:xfrm>
            <a:off x="4317588" y="3586730"/>
            <a:ext cx="635651" cy="443143"/>
          </a:xfrm>
          <a:prstGeom prst="rect">
            <a:avLst/>
          </a:prstGeom>
          <a:ln>
            <a:noFill/>
          </a:ln>
          <a:effectLst/>
        </p:spPr>
      </p:pic>
      <p:sp>
        <p:nvSpPr>
          <p:cNvPr id="59" name="右矢印 58"/>
          <p:cNvSpPr/>
          <p:nvPr/>
        </p:nvSpPr>
        <p:spPr>
          <a:xfrm rot="989331" flipH="1">
            <a:off x="4964463" y="4121098"/>
            <a:ext cx="1111417" cy="20804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4" name="正方形/長方形 63"/>
          <p:cNvSpPr>
            <a:spLocks noChangeAspect="1"/>
          </p:cNvSpPr>
          <p:nvPr/>
        </p:nvSpPr>
        <p:spPr>
          <a:xfrm>
            <a:off x="4317588" y="3266934"/>
            <a:ext cx="635651" cy="260519"/>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500" dirty="0">
                <a:solidFill>
                  <a:prstClr val="white"/>
                </a:solidFill>
                <a:latin typeface="Meiryo UI" panose="020B0604030504040204" pitchFamily="50" charset="-128"/>
                <a:ea typeface="Meiryo UI" panose="020B0604030504040204" pitchFamily="50" charset="-128"/>
              </a:rPr>
              <a:t>API</a:t>
            </a:r>
            <a:endParaRPr lang="ja-JP" altLang="en-US" sz="1500" dirty="0">
              <a:solidFill>
                <a:prstClr val="white"/>
              </a:solidFill>
              <a:latin typeface="Meiryo UI" panose="020B0604030504040204" pitchFamily="50" charset="-128"/>
              <a:ea typeface="Meiryo UI" panose="020B0604030504040204" pitchFamily="50" charset="-128"/>
            </a:endParaRPr>
          </a:p>
        </p:txBody>
      </p:sp>
      <p:pic>
        <p:nvPicPr>
          <p:cNvPr id="65" name="図 64"/>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80171" y="2170603"/>
            <a:ext cx="617558" cy="467586"/>
          </a:xfrm>
          <a:prstGeom prst="rect">
            <a:avLst/>
          </a:prstGeom>
        </p:spPr>
      </p:pic>
      <p:pic>
        <p:nvPicPr>
          <p:cNvPr id="66" name="図 65"/>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375873" y="2143639"/>
            <a:ext cx="497543" cy="497543"/>
          </a:xfrm>
          <a:prstGeom prst="rect">
            <a:avLst/>
          </a:prstGeom>
        </p:spPr>
      </p:pic>
      <p:sp>
        <p:nvSpPr>
          <p:cNvPr id="67" name="正方形/長方形 66"/>
          <p:cNvSpPr/>
          <p:nvPr/>
        </p:nvSpPr>
        <p:spPr>
          <a:xfrm>
            <a:off x="2703663" y="2661310"/>
            <a:ext cx="562110" cy="23038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350" dirty="0">
                <a:solidFill>
                  <a:prstClr val="white"/>
                </a:solidFill>
                <a:latin typeface="Meiryo UI" panose="020B0604030504040204" pitchFamily="50" charset="-128"/>
                <a:ea typeface="Meiryo UI" panose="020B0604030504040204" pitchFamily="50" charset="-128"/>
              </a:rPr>
              <a:t>API</a:t>
            </a:r>
            <a:endParaRPr lang="ja-JP" altLang="en-US" sz="1350" dirty="0">
              <a:solidFill>
                <a:prstClr val="white"/>
              </a:solidFill>
              <a:latin typeface="Meiryo UI" panose="020B0604030504040204" pitchFamily="50" charset="-128"/>
              <a:ea typeface="Meiryo UI" panose="020B0604030504040204" pitchFamily="50" charset="-128"/>
            </a:endParaRPr>
          </a:p>
        </p:txBody>
      </p:sp>
      <p:sp>
        <p:nvSpPr>
          <p:cNvPr id="68" name="正方形/長方形 67"/>
          <p:cNvSpPr/>
          <p:nvPr/>
        </p:nvSpPr>
        <p:spPr>
          <a:xfrm>
            <a:off x="4354357" y="2651617"/>
            <a:ext cx="562110" cy="23038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350" dirty="0">
                <a:solidFill>
                  <a:prstClr val="white"/>
                </a:solidFill>
                <a:latin typeface="Meiryo UI" panose="020B0604030504040204" pitchFamily="50" charset="-128"/>
                <a:ea typeface="Meiryo UI" panose="020B0604030504040204" pitchFamily="50" charset="-128"/>
              </a:rPr>
              <a:t>API</a:t>
            </a:r>
            <a:endParaRPr lang="ja-JP" altLang="en-US" sz="1350" dirty="0">
              <a:solidFill>
                <a:prstClr val="white"/>
              </a:solidFill>
              <a:latin typeface="Meiryo UI" panose="020B0604030504040204" pitchFamily="50" charset="-128"/>
              <a:ea typeface="Meiryo UI" panose="020B0604030504040204" pitchFamily="50" charset="-128"/>
            </a:endParaRPr>
          </a:p>
        </p:txBody>
      </p:sp>
      <p:pic>
        <p:nvPicPr>
          <p:cNvPr id="69" name="図 68"/>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05051" y="2160167"/>
            <a:ext cx="617558" cy="467586"/>
          </a:xfrm>
          <a:prstGeom prst="rect">
            <a:avLst/>
          </a:prstGeom>
        </p:spPr>
      </p:pic>
      <p:pic>
        <p:nvPicPr>
          <p:cNvPr id="70" name="図 69"/>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724780" y="2133203"/>
            <a:ext cx="497543" cy="497543"/>
          </a:xfrm>
          <a:prstGeom prst="rect">
            <a:avLst/>
          </a:prstGeom>
        </p:spPr>
      </p:pic>
      <p:sp>
        <p:nvSpPr>
          <p:cNvPr id="71" name="正方形/長方形 70"/>
          <p:cNvSpPr/>
          <p:nvPr/>
        </p:nvSpPr>
        <p:spPr>
          <a:xfrm>
            <a:off x="6028034" y="2650873"/>
            <a:ext cx="562110" cy="23038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350" dirty="0">
                <a:solidFill>
                  <a:prstClr val="white"/>
                </a:solidFill>
                <a:latin typeface="Meiryo UI" panose="020B0604030504040204" pitchFamily="50" charset="-128"/>
                <a:ea typeface="Meiryo UI" panose="020B0604030504040204" pitchFamily="50" charset="-128"/>
              </a:rPr>
              <a:t>API</a:t>
            </a:r>
            <a:endParaRPr lang="ja-JP" altLang="en-US" sz="1350" dirty="0">
              <a:solidFill>
                <a:prstClr val="white"/>
              </a:solidFill>
              <a:latin typeface="Meiryo UI" panose="020B0604030504040204" pitchFamily="50" charset="-128"/>
              <a:ea typeface="Meiryo UI" panose="020B0604030504040204" pitchFamily="50" charset="-128"/>
            </a:endParaRPr>
          </a:p>
        </p:txBody>
      </p:sp>
      <p:sp>
        <p:nvSpPr>
          <p:cNvPr id="72" name="正方形/長方形 71"/>
          <p:cNvSpPr/>
          <p:nvPr/>
        </p:nvSpPr>
        <p:spPr>
          <a:xfrm>
            <a:off x="7702729" y="2641181"/>
            <a:ext cx="562110" cy="23038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350" dirty="0">
                <a:solidFill>
                  <a:prstClr val="white"/>
                </a:solidFill>
                <a:latin typeface="Meiryo UI" panose="020B0604030504040204" pitchFamily="50" charset="-128"/>
                <a:ea typeface="Meiryo UI" panose="020B0604030504040204" pitchFamily="50" charset="-128"/>
              </a:rPr>
              <a:t>API</a:t>
            </a:r>
            <a:endParaRPr lang="ja-JP" altLang="en-US" sz="1350" dirty="0">
              <a:solidFill>
                <a:prstClr val="white"/>
              </a:solidFill>
              <a:latin typeface="Meiryo UI" panose="020B0604030504040204" pitchFamily="50" charset="-128"/>
              <a:ea typeface="Meiryo UI" panose="020B0604030504040204" pitchFamily="50" charset="-128"/>
            </a:endParaRPr>
          </a:p>
        </p:txBody>
      </p:sp>
      <p:sp>
        <p:nvSpPr>
          <p:cNvPr id="74" name="右矢印 73"/>
          <p:cNvSpPr/>
          <p:nvPr/>
        </p:nvSpPr>
        <p:spPr>
          <a:xfrm rot="16200000">
            <a:off x="4474700" y="2970577"/>
            <a:ext cx="324000" cy="20763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75" name="右矢印 74"/>
          <p:cNvSpPr/>
          <p:nvPr/>
        </p:nvSpPr>
        <p:spPr>
          <a:xfrm rot="11363640">
            <a:off x="1589141" y="3046313"/>
            <a:ext cx="2711765" cy="21602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77" name="右矢印 76"/>
          <p:cNvSpPr/>
          <p:nvPr/>
        </p:nvSpPr>
        <p:spPr>
          <a:xfrm rot="997625" flipH="1">
            <a:off x="3250644" y="2998841"/>
            <a:ext cx="1082700" cy="20763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79" name="正方形/長方形 78"/>
          <p:cNvSpPr/>
          <p:nvPr/>
        </p:nvSpPr>
        <p:spPr>
          <a:xfrm>
            <a:off x="2830938" y="1780902"/>
            <a:ext cx="3562595" cy="2425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3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API</a:t>
            </a:r>
            <a:r>
              <a:rPr lang="ja-JP" altLang="en-US" sz="13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利用者を始めとする</a:t>
            </a:r>
            <a:r>
              <a:rPr lang="en-US" altLang="ja-JP" sz="13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NDL</a:t>
            </a:r>
            <a:r>
              <a:rPr lang="ja-JP" altLang="en-US" sz="13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サーチ利用者</a:t>
            </a:r>
          </a:p>
        </p:txBody>
      </p:sp>
      <p:sp>
        <p:nvSpPr>
          <p:cNvPr id="80" name="正方形/長方形 79"/>
          <p:cNvSpPr/>
          <p:nvPr/>
        </p:nvSpPr>
        <p:spPr>
          <a:xfrm>
            <a:off x="210843" y="6458293"/>
            <a:ext cx="3905411" cy="293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3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領域ごとの</a:t>
            </a:r>
            <a:r>
              <a:rPr lang="en-US" altLang="ja-JP" sz="13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aggregator</a:t>
            </a:r>
            <a:r>
              <a:rPr lang="ja-JP" altLang="en-US" sz="1350" b="1" dirty="0" err="1">
                <a:solidFill>
                  <a:prstClr val="black"/>
                </a:solidFill>
                <a:latin typeface="Meiryo UI" panose="020B0604030504040204" pitchFamily="50" charset="-128"/>
                <a:ea typeface="Meiryo UI" panose="020B0604030504040204" pitchFamily="50" charset="-128"/>
                <a:cs typeface="メイリオ" panose="020B0604030504040204" pitchFamily="50" charset="-128"/>
              </a:rPr>
              <a:t>、</a:t>
            </a:r>
            <a:r>
              <a:rPr lang="en-US" altLang="ja-JP" sz="13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data provider</a:t>
            </a:r>
            <a:endParaRPr lang="ja-JP" altLang="en-US" sz="13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pic>
        <p:nvPicPr>
          <p:cNvPr id="81" name="図 80"/>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27501" y="2101122"/>
            <a:ext cx="497543" cy="497543"/>
          </a:xfrm>
          <a:prstGeom prst="rect">
            <a:avLst/>
          </a:prstGeom>
        </p:spPr>
      </p:pic>
      <p:sp>
        <p:nvSpPr>
          <p:cNvPr id="82" name="正方形/長方形 81"/>
          <p:cNvSpPr/>
          <p:nvPr/>
        </p:nvSpPr>
        <p:spPr>
          <a:xfrm>
            <a:off x="1005985" y="2609100"/>
            <a:ext cx="562110" cy="23038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350" dirty="0">
                <a:solidFill>
                  <a:prstClr val="white"/>
                </a:solidFill>
                <a:latin typeface="Meiryo UI" panose="020B0604030504040204" pitchFamily="50" charset="-128"/>
                <a:ea typeface="Meiryo UI" panose="020B0604030504040204" pitchFamily="50" charset="-128"/>
              </a:rPr>
              <a:t>API</a:t>
            </a:r>
            <a:endParaRPr lang="ja-JP" altLang="en-US" sz="1350" dirty="0">
              <a:solidFill>
                <a:prstClr val="white"/>
              </a:solidFill>
              <a:latin typeface="Meiryo UI" panose="020B0604030504040204" pitchFamily="50" charset="-128"/>
              <a:ea typeface="Meiryo UI" panose="020B0604030504040204" pitchFamily="50" charset="-128"/>
            </a:endParaRPr>
          </a:p>
        </p:txBody>
      </p:sp>
      <p:sp>
        <p:nvSpPr>
          <p:cNvPr id="83" name="右矢印 82"/>
          <p:cNvSpPr/>
          <p:nvPr/>
        </p:nvSpPr>
        <p:spPr>
          <a:xfrm rot="20602375">
            <a:off x="4942329" y="3007768"/>
            <a:ext cx="1082700" cy="20763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84" name="右矢印 83"/>
          <p:cNvSpPr/>
          <p:nvPr/>
        </p:nvSpPr>
        <p:spPr>
          <a:xfrm rot="10236360" flipH="1">
            <a:off x="4975389" y="3047639"/>
            <a:ext cx="2711765" cy="21602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tIns="54000"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94" name="右矢印 93"/>
          <p:cNvSpPr/>
          <p:nvPr/>
        </p:nvSpPr>
        <p:spPr>
          <a:xfrm rot="10236360" flipH="1">
            <a:off x="1591564" y="3987296"/>
            <a:ext cx="2709325" cy="21602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96" name="右矢印 95"/>
          <p:cNvSpPr/>
          <p:nvPr/>
        </p:nvSpPr>
        <p:spPr>
          <a:xfrm rot="11363640">
            <a:off x="4993943" y="3987693"/>
            <a:ext cx="2709325" cy="21602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97" name="右矢印 96"/>
          <p:cNvSpPr/>
          <p:nvPr/>
        </p:nvSpPr>
        <p:spPr>
          <a:xfrm rot="20610669">
            <a:off x="3236271" y="4121098"/>
            <a:ext cx="1111417" cy="20804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73" name="円/楕円 72"/>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111" name="グループ化 110"/>
          <p:cNvGrpSpPr>
            <a:grpSpLocks noChangeAspect="1"/>
          </p:cNvGrpSpPr>
          <p:nvPr/>
        </p:nvGrpSpPr>
        <p:grpSpPr>
          <a:xfrm>
            <a:off x="9285028" y="4714290"/>
            <a:ext cx="243057" cy="779019"/>
            <a:chOff x="4608962" y="3861048"/>
            <a:chExt cx="755126" cy="2257212"/>
          </a:xfrm>
        </p:grpSpPr>
        <p:sp>
          <p:nvSpPr>
            <p:cNvPr id="112" name="メモ 111"/>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13" name="メモ 112"/>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14" name="メモ 113"/>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15" name="テキスト ボックス 114"/>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116" name="二等辺三角形 115"/>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17" name="グループ化 116"/>
          <p:cNvGrpSpPr>
            <a:grpSpLocks noChangeAspect="1"/>
          </p:cNvGrpSpPr>
          <p:nvPr/>
        </p:nvGrpSpPr>
        <p:grpSpPr>
          <a:xfrm>
            <a:off x="9528910" y="4719389"/>
            <a:ext cx="243057" cy="779019"/>
            <a:chOff x="4608962" y="3861048"/>
            <a:chExt cx="755126" cy="2257212"/>
          </a:xfrm>
        </p:grpSpPr>
        <p:sp>
          <p:nvSpPr>
            <p:cNvPr id="118" name="メモ 117"/>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19" name="メモ 118"/>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20" name="メモ 119"/>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21" name="テキスト ボックス 120"/>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122" name="二等辺三角形 121"/>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23" name="グループ化 122"/>
          <p:cNvGrpSpPr>
            <a:grpSpLocks noChangeAspect="1"/>
          </p:cNvGrpSpPr>
          <p:nvPr/>
        </p:nvGrpSpPr>
        <p:grpSpPr>
          <a:xfrm>
            <a:off x="9771196" y="4719389"/>
            <a:ext cx="243057" cy="779019"/>
            <a:chOff x="4608962" y="3861048"/>
            <a:chExt cx="755126" cy="2257212"/>
          </a:xfrm>
        </p:grpSpPr>
        <p:sp>
          <p:nvSpPr>
            <p:cNvPr id="124" name="メモ 123"/>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25" name="メモ 124"/>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26" name="メモ 125"/>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27" name="テキスト ボックス 126"/>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128" name="二等辺三角形 127"/>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29" name="グループ化 128"/>
          <p:cNvGrpSpPr>
            <a:grpSpLocks noChangeAspect="1"/>
          </p:cNvGrpSpPr>
          <p:nvPr/>
        </p:nvGrpSpPr>
        <p:grpSpPr>
          <a:xfrm>
            <a:off x="9285028" y="5007372"/>
            <a:ext cx="243057" cy="779019"/>
            <a:chOff x="4608962" y="3861048"/>
            <a:chExt cx="755126" cy="2257212"/>
          </a:xfrm>
        </p:grpSpPr>
        <p:sp>
          <p:nvSpPr>
            <p:cNvPr id="130" name="メモ 129"/>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31" name="メモ 130"/>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32" name="メモ 131"/>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33" name="テキスト ボックス 132"/>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134" name="二等辺三角形 133"/>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35" name="グループ化 134"/>
          <p:cNvGrpSpPr>
            <a:grpSpLocks noChangeAspect="1"/>
          </p:cNvGrpSpPr>
          <p:nvPr/>
        </p:nvGrpSpPr>
        <p:grpSpPr>
          <a:xfrm>
            <a:off x="9528910" y="5012472"/>
            <a:ext cx="243057" cy="779019"/>
            <a:chOff x="4608962" y="3861048"/>
            <a:chExt cx="755126" cy="2257212"/>
          </a:xfrm>
        </p:grpSpPr>
        <p:sp>
          <p:nvSpPr>
            <p:cNvPr id="136" name="メモ 135"/>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37" name="メモ 136"/>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38" name="メモ 137"/>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39" name="テキスト ボックス 138"/>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140" name="二等辺三角形 139"/>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41" name="グループ化 140"/>
          <p:cNvGrpSpPr>
            <a:grpSpLocks noChangeAspect="1"/>
          </p:cNvGrpSpPr>
          <p:nvPr/>
        </p:nvGrpSpPr>
        <p:grpSpPr>
          <a:xfrm>
            <a:off x="9771196" y="5012472"/>
            <a:ext cx="243057" cy="779019"/>
            <a:chOff x="4608962" y="3861048"/>
            <a:chExt cx="755126" cy="2257212"/>
          </a:xfrm>
        </p:grpSpPr>
        <p:sp>
          <p:nvSpPr>
            <p:cNvPr id="142" name="メモ 141"/>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43" name="メモ 142"/>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44" name="メモ 143"/>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45" name="テキスト ボックス 144"/>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146" name="二等辺三角形 145"/>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47" name="グループ化 146"/>
          <p:cNvGrpSpPr>
            <a:grpSpLocks noChangeAspect="1"/>
          </p:cNvGrpSpPr>
          <p:nvPr/>
        </p:nvGrpSpPr>
        <p:grpSpPr>
          <a:xfrm>
            <a:off x="9303754" y="5313418"/>
            <a:ext cx="243057" cy="779019"/>
            <a:chOff x="4608962" y="3861048"/>
            <a:chExt cx="755126" cy="2257212"/>
          </a:xfrm>
        </p:grpSpPr>
        <p:sp>
          <p:nvSpPr>
            <p:cNvPr id="148" name="メモ 147"/>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49" name="メモ 148"/>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50" name="メモ 149"/>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51" name="テキスト ボックス 150"/>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152" name="二等辺三角形 151"/>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53" name="グループ化 152"/>
          <p:cNvGrpSpPr>
            <a:grpSpLocks noChangeAspect="1"/>
          </p:cNvGrpSpPr>
          <p:nvPr/>
        </p:nvGrpSpPr>
        <p:grpSpPr>
          <a:xfrm>
            <a:off x="9547635" y="5318517"/>
            <a:ext cx="243057" cy="779019"/>
            <a:chOff x="4608962" y="3861048"/>
            <a:chExt cx="755126" cy="2257212"/>
          </a:xfrm>
        </p:grpSpPr>
        <p:sp>
          <p:nvSpPr>
            <p:cNvPr id="154" name="メモ 153"/>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55" name="メモ 154"/>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56" name="メモ 155"/>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57" name="テキスト ボックス 156"/>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158" name="二等辺三角形 157"/>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59" name="グループ化 158"/>
          <p:cNvGrpSpPr>
            <a:grpSpLocks noChangeAspect="1"/>
          </p:cNvGrpSpPr>
          <p:nvPr/>
        </p:nvGrpSpPr>
        <p:grpSpPr>
          <a:xfrm>
            <a:off x="9789922" y="5318517"/>
            <a:ext cx="243057" cy="779019"/>
            <a:chOff x="4608962" y="3861048"/>
            <a:chExt cx="755126" cy="2257212"/>
          </a:xfrm>
        </p:grpSpPr>
        <p:sp>
          <p:nvSpPr>
            <p:cNvPr id="160" name="メモ 159"/>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61" name="メモ 160"/>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62" name="メモ 161"/>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63" name="テキスト ボックス 162"/>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164" name="二等辺三角形 163"/>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65" name="グループ化 164"/>
          <p:cNvGrpSpPr>
            <a:grpSpLocks noChangeAspect="1"/>
          </p:cNvGrpSpPr>
          <p:nvPr/>
        </p:nvGrpSpPr>
        <p:grpSpPr>
          <a:xfrm>
            <a:off x="9303754" y="5595276"/>
            <a:ext cx="243057" cy="779019"/>
            <a:chOff x="4608962" y="3861048"/>
            <a:chExt cx="755126" cy="2257212"/>
          </a:xfrm>
        </p:grpSpPr>
        <p:sp>
          <p:nvSpPr>
            <p:cNvPr id="166" name="メモ 165"/>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67" name="メモ 166"/>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68" name="メモ 167"/>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69" name="テキスト ボックス 168"/>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170" name="二等辺三角形 169"/>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71" name="グループ化 170"/>
          <p:cNvGrpSpPr>
            <a:grpSpLocks noChangeAspect="1"/>
          </p:cNvGrpSpPr>
          <p:nvPr/>
        </p:nvGrpSpPr>
        <p:grpSpPr>
          <a:xfrm>
            <a:off x="9547635" y="5600376"/>
            <a:ext cx="243057" cy="779019"/>
            <a:chOff x="4608962" y="3861048"/>
            <a:chExt cx="755126" cy="2257212"/>
          </a:xfrm>
        </p:grpSpPr>
        <p:sp>
          <p:nvSpPr>
            <p:cNvPr id="172" name="メモ 171"/>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73" name="メモ 172"/>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74" name="メモ 173"/>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75" name="テキスト ボックス 174"/>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176" name="二等辺三角形 175"/>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77" name="グループ化 176"/>
          <p:cNvGrpSpPr>
            <a:grpSpLocks noChangeAspect="1"/>
          </p:cNvGrpSpPr>
          <p:nvPr/>
        </p:nvGrpSpPr>
        <p:grpSpPr>
          <a:xfrm>
            <a:off x="9789922" y="5600376"/>
            <a:ext cx="243057" cy="779019"/>
            <a:chOff x="4608962" y="3861048"/>
            <a:chExt cx="755126" cy="2257212"/>
          </a:xfrm>
        </p:grpSpPr>
        <p:sp>
          <p:nvSpPr>
            <p:cNvPr id="178" name="メモ 177"/>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79" name="メモ 178"/>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80" name="メモ 179"/>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81" name="テキスト ボックス 180"/>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182" name="二等辺三角形 181"/>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83" name="グループ化 182"/>
          <p:cNvGrpSpPr>
            <a:grpSpLocks noChangeAspect="1"/>
          </p:cNvGrpSpPr>
          <p:nvPr/>
        </p:nvGrpSpPr>
        <p:grpSpPr>
          <a:xfrm>
            <a:off x="9295424" y="5899919"/>
            <a:ext cx="243057" cy="525104"/>
            <a:chOff x="4608962" y="3861048"/>
            <a:chExt cx="755126" cy="1521492"/>
          </a:xfrm>
        </p:grpSpPr>
        <p:sp>
          <p:nvSpPr>
            <p:cNvPr id="184" name="メモ 183"/>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85" name="メモ 184"/>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86" name="メモ 185"/>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87" name="テキスト ボックス 186"/>
            <p:cNvSpPr txBox="1"/>
            <p:nvPr/>
          </p:nvSpPr>
          <p:spPr>
            <a:xfrm>
              <a:off x="4667581" y="4111746"/>
              <a:ext cx="648072" cy="127079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a:t>
              </a:r>
              <a:endParaRPr lang="en-US" altLang="ja-JP" sz="375" dirty="0">
                <a:solidFill>
                  <a:prstClr val="black"/>
                </a:solidFill>
                <a:latin typeface="Meiryo UI" panose="020B0604030504040204" pitchFamily="50" charset="-128"/>
                <a:ea typeface="Meiryo UI" panose="020B0604030504040204" pitchFamily="50" charset="-128"/>
              </a:endParaRPr>
            </a:p>
          </p:txBody>
        </p:sp>
        <p:sp>
          <p:nvSpPr>
            <p:cNvPr id="188" name="二等辺三角形 187"/>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89" name="グループ化 188"/>
          <p:cNvGrpSpPr>
            <a:grpSpLocks noChangeAspect="1"/>
          </p:cNvGrpSpPr>
          <p:nvPr/>
        </p:nvGrpSpPr>
        <p:grpSpPr>
          <a:xfrm>
            <a:off x="9539305" y="5905020"/>
            <a:ext cx="243057" cy="548187"/>
            <a:chOff x="4608962" y="3861048"/>
            <a:chExt cx="755126" cy="1588375"/>
          </a:xfrm>
        </p:grpSpPr>
        <p:sp>
          <p:nvSpPr>
            <p:cNvPr id="190" name="メモ 189"/>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91" name="メモ 190"/>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92" name="メモ 191"/>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93" name="テキスト ボックス 192"/>
            <p:cNvSpPr txBox="1"/>
            <p:nvPr/>
          </p:nvSpPr>
          <p:spPr>
            <a:xfrm>
              <a:off x="4667581" y="4111746"/>
              <a:ext cx="648072" cy="1337677"/>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194" name="二等辺三角形 193"/>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95" name="グループ化 194"/>
          <p:cNvGrpSpPr>
            <a:grpSpLocks noChangeAspect="1"/>
          </p:cNvGrpSpPr>
          <p:nvPr/>
        </p:nvGrpSpPr>
        <p:grpSpPr>
          <a:xfrm>
            <a:off x="9781592" y="5905020"/>
            <a:ext cx="243057" cy="548187"/>
            <a:chOff x="4608962" y="3861048"/>
            <a:chExt cx="755126" cy="1588375"/>
          </a:xfrm>
        </p:grpSpPr>
        <p:sp>
          <p:nvSpPr>
            <p:cNvPr id="196" name="メモ 195"/>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97" name="メモ 196"/>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98" name="メモ 197"/>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99" name="テキスト ボックス 198"/>
            <p:cNvSpPr txBox="1"/>
            <p:nvPr/>
          </p:nvSpPr>
          <p:spPr>
            <a:xfrm>
              <a:off x="4667581" y="4111746"/>
              <a:ext cx="648072" cy="1337677"/>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200" name="二等辺三角形 199"/>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sp>
        <p:nvSpPr>
          <p:cNvPr id="201" name="角丸四角形 200"/>
          <p:cNvSpPr/>
          <p:nvPr/>
        </p:nvSpPr>
        <p:spPr>
          <a:xfrm>
            <a:off x="9251819" y="4661903"/>
            <a:ext cx="821822" cy="1651024"/>
          </a:xfrm>
          <a:prstGeom prst="roundRect">
            <a:avLst>
              <a:gd name="adj" fmla="val 9008"/>
            </a:avLst>
          </a:prstGeom>
          <a:no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02" name="正方形/長方形 201"/>
          <p:cNvSpPr/>
          <p:nvPr/>
        </p:nvSpPr>
        <p:spPr>
          <a:xfrm>
            <a:off x="9299958" y="5290904"/>
            <a:ext cx="727619" cy="302963"/>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350" b="1" dirty="0" smtClean="0">
                <a:solidFill>
                  <a:prstClr val="black"/>
                </a:solidFill>
                <a:latin typeface="Meiryo UI" panose="020B0604030504040204" pitchFamily="50" charset="-128"/>
                <a:ea typeface="Meiryo UI" panose="020B0604030504040204" pitchFamily="50" charset="-128"/>
              </a:rPr>
              <a:t>出版社</a:t>
            </a:r>
            <a:endParaRPr lang="ja-JP" altLang="en-US" sz="1350" b="1" dirty="0">
              <a:solidFill>
                <a:prstClr val="black"/>
              </a:solidFill>
              <a:latin typeface="Meiryo UI" panose="020B0604030504040204" pitchFamily="50" charset="-128"/>
              <a:ea typeface="Meiryo UI" panose="020B0604030504040204" pitchFamily="50" charset="-128"/>
            </a:endParaRPr>
          </a:p>
        </p:txBody>
      </p:sp>
      <p:sp>
        <p:nvSpPr>
          <p:cNvPr id="203" name="角丸四角形 202"/>
          <p:cNvSpPr/>
          <p:nvPr/>
        </p:nvSpPr>
        <p:spPr>
          <a:xfrm>
            <a:off x="9278804" y="4105174"/>
            <a:ext cx="775685" cy="594222"/>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fontAlgn="base">
              <a:spcBef>
                <a:spcPct val="0"/>
              </a:spcBef>
              <a:spcAft>
                <a:spcPct val="0"/>
              </a:spcAft>
            </a:pPr>
            <a:endParaRPr lang="en-US" altLang="ja-JP" sz="1200" b="1" dirty="0">
              <a:solidFill>
                <a:prstClr val="white"/>
              </a:solidFill>
              <a:latin typeface="Meiryo UI" panose="020B0604030504040204" pitchFamily="50" charset="-128"/>
              <a:ea typeface="Meiryo UI" panose="020B0604030504040204" pitchFamily="50" charset="-128"/>
            </a:endParaRPr>
          </a:p>
        </p:txBody>
      </p:sp>
      <p:sp>
        <p:nvSpPr>
          <p:cNvPr id="204" name="角丸四角形 203"/>
          <p:cNvSpPr/>
          <p:nvPr/>
        </p:nvSpPr>
        <p:spPr>
          <a:xfrm>
            <a:off x="9205811" y="4035639"/>
            <a:ext cx="904202" cy="67626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350" b="1" dirty="0" smtClean="0">
                <a:solidFill>
                  <a:prstClr val="white"/>
                </a:solidFill>
                <a:latin typeface="Meiryo UI" panose="020B0604030504040204" pitchFamily="50" charset="-128"/>
                <a:ea typeface="Meiryo UI" panose="020B0604030504040204" pitchFamily="50" charset="-128"/>
              </a:rPr>
              <a:t>出版界</a:t>
            </a:r>
            <a:endParaRPr lang="ja-JP" altLang="en-US" sz="1350" b="1" dirty="0">
              <a:solidFill>
                <a:prstClr val="white"/>
              </a:solidFill>
              <a:latin typeface="Meiryo UI" panose="020B0604030504040204" pitchFamily="50" charset="-128"/>
              <a:ea typeface="Meiryo UI" panose="020B0604030504040204" pitchFamily="50" charset="-128"/>
            </a:endParaRPr>
          </a:p>
        </p:txBody>
      </p:sp>
      <p:sp>
        <p:nvSpPr>
          <p:cNvPr id="2" name="正方形/長方形 1"/>
          <p:cNvSpPr/>
          <p:nvPr/>
        </p:nvSpPr>
        <p:spPr>
          <a:xfrm>
            <a:off x="11372592" y="6382953"/>
            <a:ext cx="535724" cy="369332"/>
          </a:xfrm>
          <a:prstGeom prst="rect">
            <a:avLst/>
          </a:prstGeom>
        </p:spPr>
        <p:txBody>
          <a:bodyPr wrap="none">
            <a:spAutoFit/>
          </a:bodyPr>
          <a:lstStyle/>
          <a:p>
            <a:fld id="{AE81233C-BF56-4BFB-98E8-8EF39C2E5007}" type="slidenum">
              <a:rPr lang="ja-JP" altLang="en-US"/>
              <a:pPr/>
              <a:t>15</a:t>
            </a:fld>
            <a:endParaRPr lang="ja-JP" altLang="en-US" dirty="0"/>
          </a:p>
        </p:txBody>
      </p:sp>
      <p:grpSp>
        <p:nvGrpSpPr>
          <p:cNvPr id="205" name="グループ化 204"/>
          <p:cNvGrpSpPr>
            <a:grpSpLocks noChangeAspect="1"/>
          </p:cNvGrpSpPr>
          <p:nvPr/>
        </p:nvGrpSpPr>
        <p:grpSpPr>
          <a:xfrm>
            <a:off x="1166386" y="4479495"/>
            <a:ext cx="227387" cy="291655"/>
            <a:chOff x="421903" y="2700859"/>
            <a:chExt cx="792088" cy="1016173"/>
          </a:xfrm>
        </p:grpSpPr>
        <p:sp>
          <p:nvSpPr>
            <p:cNvPr id="206" name="二等辺三角形 205"/>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07"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08"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09"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10"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11"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12"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sp>
        <p:nvSpPr>
          <p:cNvPr id="213" name="角丸四角形 212"/>
          <p:cNvSpPr/>
          <p:nvPr/>
        </p:nvSpPr>
        <p:spPr>
          <a:xfrm>
            <a:off x="1131252" y="4436749"/>
            <a:ext cx="845668" cy="1593974"/>
          </a:xfrm>
          <a:prstGeom prst="roundRect">
            <a:avLst>
              <a:gd name="adj" fmla="val 9008"/>
            </a:avLst>
          </a:prstGeom>
          <a:no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nvGrpSpPr>
          <p:cNvPr id="214" name="グループ化 213"/>
          <p:cNvGrpSpPr>
            <a:grpSpLocks noChangeAspect="1"/>
          </p:cNvGrpSpPr>
          <p:nvPr/>
        </p:nvGrpSpPr>
        <p:grpSpPr>
          <a:xfrm>
            <a:off x="1424166" y="4479495"/>
            <a:ext cx="227387" cy="291655"/>
            <a:chOff x="421903" y="2700859"/>
            <a:chExt cx="792088" cy="1016173"/>
          </a:xfrm>
        </p:grpSpPr>
        <p:sp>
          <p:nvSpPr>
            <p:cNvPr id="215" name="二等辺三角形 214"/>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16"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17"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18"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19"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20"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21"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22" name="グループ化 221"/>
          <p:cNvGrpSpPr>
            <a:grpSpLocks noChangeAspect="1"/>
          </p:cNvGrpSpPr>
          <p:nvPr/>
        </p:nvGrpSpPr>
        <p:grpSpPr>
          <a:xfrm>
            <a:off x="1684706" y="4472830"/>
            <a:ext cx="227387" cy="291655"/>
            <a:chOff x="421903" y="2700859"/>
            <a:chExt cx="792088" cy="1016173"/>
          </a:xfrm>
        </p:grpSpPr>
        <p:sp>
          <p:nvSpPr>
            <p:cNvPr id="223" name="二等辺三角形 222"/>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24"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25"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26"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27"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28" name="フローチャート: 記憶データ 3"/>
            <p:cNvSpPr>
              <a:spLocks noChangeAspect="1"/>
            </p:cNvSpPr>
            <p:nvPr/>
          </p:nvSpPr>
          <p:spPr>
            <a:xfrm rot="5400000">
              <a:off x="359628" y="3107265"/>
              <a:ext cx="557784" cy="373718"/>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29"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30" name="グループ化 229"/>
          <p:cNvGrpSpPr>
            <a:grpSpLocks noChangeAspect="1"/>
          </p:cNvGrpSpPr>
          <p:nvPr/>
        </p:nvGrpSpPr>
        <p:grpSpPr>
          <a:xfrm>
            <a:off x="1171078" y="4777816"/>
            <a:ext cx="227387" cy="291655"/>
            <a:chOff x="421903" y="2700859"/>
            <a:chExt cx="792088" cy="1016173"/>
          </a:xfrm>
        </p:grpSpPr>
        <p:sp>
          <p:nvSpPr>
            <p:cNvPr id="231" name="二等辺三角形 230"/>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32"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33"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34"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35"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36"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37"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38" name="グループ化 237"/>
          <p:cNvGrpSpPr>
            <a:grpSpLocks noChangeAspect="1"/>
          </p:cNvGrpSpPr>
          <p:nvPr/>
        </p:nvGrpSpPr>
        <p:grpSpPr>
          <a:xfrm>
            <a:off x="1428858" y="4777816"/>
            <a:ext cx="227387" cy="291655"/>
            <a:chOff x="421903" y="2700859"/>
            <a:chExt cx="792088" cy="1016173"/>
          </a:xfrm>
        </p:grpSpPr>
        <p:sp>
          <p:nvSpPr>
            <p:cNvPr id="239" name="二等辺三角形 238"/>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0"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1"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2"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3"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4"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5"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46" name="グループ化 245"/>
          <p:cNvGrpSpPr>
            <a:grpSpLocks noChangeAspect="1"/>
          </p:cNvGrpSpPr>
          <p:nvPr/>
        </p:nvGrpSpPr>
        <p:grpSpPr>
          <a:xfrm>
            <a:off x="1689399" y="4771150"/>
            <a:ext cx="227387" cy="291655"/>
            <a:chOff x="421903" y="2700859"/>
            <a:chExt cx="792088" cy="1016173"/>
          </a:xfrm>
        </p:grpSpPr>
        <p:sp>
          <p:nvSpPr>
            <p:cNvPr id="247" name="二等辺三角形 246"/>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8"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9"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50"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51"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52"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53"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54" name="グループ化 253"/>
          <p:cNvGrpSpPr>
            <a:grpSpLocks noChangeAspect="1"/>
          </p:cNvGrpSpPr>
          <p:nvPr/>
        </p:nvGrpSpPr>
        <p:grpSpPr>
          <a:xfrm>
            <a:off x="1171078" y="5076136"/>
            <a:ext cx="227387" cy="291655"/>
            <a:chOff x="421903" y="2700859"/>
            <a:chExt cx="792088" cy="1016173"/>
          </a:xfrm>
        </p:grpSpPr>
        <p:sp>
          <p:nvSpPr>
            <p:cNvPr id="255" name="二等辺三角形 254"/>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56"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57"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58"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59"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60"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61"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62" name="グループ化 261"/>
          <p:cNvGrpSpPr>
            <a:grpSpLocks noChangeAspect="1"/>
          </p:cNvGrpSpPr>
          <p:nvPr/>
        </p:nvGrpSpPr>
        <p:grpSpPr>
          <a:xfrm>
            <a:off x="1428858" y="5076136"/>
            <a:ext cx="227387" cy="291655"/>
            <a:chOff x="421903" y="2700859"/>
            <a:chExt cx="792088" cy="1016173"/>
          </a:xfrm>
        </p:grpSpPr>
        <p:sp>
          <p:nvSpPr>
            <p:cNvPr id="263" name="二等辺三角形 262"/>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64"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65"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66"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67"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68"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69"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70" name="グループ化 269"/>
          <p:cNvGrpSpPr>
            <a:grpSpLocks noChangeAspect="1"/>
          </p:cNvGrpSpPr>
          <p:nvPr/>
        </p:nvGrpSpPr>
        <p:grpSpPr>
          <a:xfrm>
            <a:off x="1689399" y="5069470"/>
            <a:ext cx="227387" cy="291655"/>
            <a:chOff x="421903" y="2700859"/>
            <a:chExt cx="792088" cy="1016173"/>
          </a:xfrm>
        </p:grpSpPr>
        <p:sp>
          <p:nvSpPr>
            <p:cNvPr id="271" name="二等辺三角形 270"/>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72"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73"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74"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75"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76"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77"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sp>
        <p:nvSpPr>
          <p:cNvPr id="278" name="正方形/長方形 277"/>
          <p:cNvSpPr/>
          <p:nvPr/>
        </p:nvSpPr>
        <p:spPr>
          <a:xfrm>
            <a:off x="1148811" y="5041370"/>
            <a:ext cx="826565" cy="30169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050" b="1" dirty="0">
              <a:solidFill>
                <a:prstClr val="black"/>
              </a:solidFill>
              <a:latin typeface="Meiryo UI" panose="020B0604030504040204" pitchFamily="50" charset="-128"/>
              <a:ea typeface="Meiryo UI" panose="020B0604030504040204" pitchFamily="50" charset="-128"/>
            </a:endParaRPr>
          </a:p>
        </p:txBody>
      </p:sp>
      <p:grpSp>
        <p:nvGrpSpPr>
          <p:cNvPr id="279" name="グループ化 278"/>
          <p:cNvGrpSpPr>
            <a:grpSpLocks noChangeAspect="1"/>
          </p:cNvGrpSpPr>
          <p:nvPr/>
        </p:nvGrpSpPr>
        <p:grpSpPr>
          <a:xfrm>
            <a:off x="1187395" y="5407602"/>
            <a:ext cx="227387" cy="291655"/>
            <a:chOff x="421903" y="2700859"/>
            <a:chExt cx="792088" cy="1016173"/>
          </a:xfrm>
        </p:grpSpPr>
        <p:sp>
          <p:nvSpPr>
            <p:cNvPr id="280" name="二等辺三角形 279"/>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81"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82"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83"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84"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85"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86"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87" name="グループ化 286"/>
          <p:cNvGrpSpPr>
            <a:grpSpLocks noChangeAspect="1"/>
          </p:cNvGrpSpPr>
          <p:nvPr/>
        </p:nvGrpSpPr>
        <p:grpSpPr>
          <a:xfrm>
            <a:off x="1445175" y="5407602"/>
            <a:ext cx="227387" cy="291655"/>
            <a:chOff x="421903" y="2700859"/>
            <a:chExt cx="792088" cy="1016173"/>
          </a:xfrm>
        </p:grpSpPr>
        <p:sp>
          <p:nvSpPr>
            <p:cNvPr id="288" name="二等辺三角形 287"/>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89"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90"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91"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92"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93"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94"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95" name="グループ化 294"/>
          <p:cNvGrpSpPr>
            <a:grpSpLocks noChangeAspect="1"/>
          </p:cNvGrpSpPr>
          <p:nvPr/>
        </p:nvGrpSpPr>
        <p:grpSpPr>
          <a:xfrm>
            <a:off x="1705716" y="5400937"/>
            <a:ext cx="227387" cy="291655"/>
            <a:chOff x="421903" y="2700859"/>
            <a:chExt cx="792088" cy="1016173"/>
          </a:xfrm>
        </p:grpSpPr>
        <p:sp>
          <p:nvSpPr>
            <p:cNvPr id="296" name="二等辺三角形 295"/>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97"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98"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99"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00"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01"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02"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303" name="グループ化 302"/>
          <p:cNvGrpSpPr>
            <a:grpSpLocks noChangeAspect="1"/>
          </p:cNvGrpSpPr>
          <p:nvPr/>
        </p:nvGrpSpPr>
        <p:grpSpPr>
          <a:xfrm>
            <a:off x="1187395" y="5705923"/>
            <a:ext cx="227387" cy="291655"/>
            <a:chOff x="421903" y="2700859"/>
            <a:chExt cx="792088" cy="1016173"/>
          </a:xfrm>
        </p:grpSpPr>
        <p:sp>
          <p:nvSpPr>
            <p:cNvPr id="304" name="二等辺三角形 303"/>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05"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06"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07"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08"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09"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10"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311" name="グループ化 310"/>
          <p:cNvGrpSpPr>
            <a:grpSpLocks noChangeAspect="1"/>
          </p:cNvGrpSpPr>
          <p:nvPr/>
        </p:nvGrpSpPr>
        <p:grpSpPr>
          <a:xfrm>
            <a:off x="1445175" y="5705923"/>
            <a:ext cx="227387" cy="291655"/>
            <a:chOff x="421903" y="2700859"/>
            <a:chExt cx="792088" cy="1016173"/>
          </a:xfrm>
        </p:grpSpPr>
        <p:sp>
          <p:nvSpPr>
            <p:cNvPr id="312" name="二等辺三角形 311"/>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13"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14"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15"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16"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17"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18"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319" name="グループ化 318"/>
          <p:cNvGrpSpPr>
            <a:grpSpLocks noChangeAspect="1"/>
          </p:cNvGrpSpPr>
          <p:nvPr/>
        </p:nvGrpSpPr>
        <p:grpSpPr>
          <a:xfrm>
            <a:off x="1705716" y="5699257"/>
            <a:ext cx="227387" cy="291655"/>
            <a:chOff x="421903" y="2700859"/>
            <a:chExt cx="792088" cy="1016173"/>
          </a:xfrm>
        </p:grpSpPr>
        <p:sp>
          <p:nvSpPr>
            <p:cNvPr id="320" name="二等辺三角形 319"/>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21"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22"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23"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24"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25"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26"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sp>
        <p:nvSpPr>
          <p:cNvPr id="327" name="二等辺三角形 326"/>
          <p:cNvSpPr/>
          <p:nvPr/>
        </p:nvSpPr>
        <p:spPr>
          <a:xfrm>
            <a:off x="2775459" y="4919418"/>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28" name="フローチャート: 記憶データ 3"/>
          <p:cNvSpPr>
            <a:spLocks noChangeAspect="1"/>
          </p:cNvSpPr>
          <p:nvPr/>
        </p:nvSpPr>
        <p:spPr>
          <a:xfrm rot="5400000">
            <a:off x="2757599" y="507738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29" name="フローチャート: 記憶データ 3"/>
          <p:cNvSpPr>
            <a:spLocks noChangeAspect="1"/>
          </p:cNvSpPr>
          <p:nvPr/>
        </p:nvSpPr>
        <p:spPr>
          <a:xfrm rot="5400000">
            <a:off x="2869158" y="5072800"/>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30" name="フローチャート: 記憶データ 3"/>
          <p:cNvSpPr>
            <a:spLocks noChangeAspect="1"/>
          </p:cNvSpPr>
          <p:nvPr/>
        </p:nvSpPr>
        <p:spPr>
          <a:xfrm rot="5400000">
            <a:off x="2757599" y="505605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31" name="フローチャート: 記憶データ 3"/>
          <p:cNvSpPr>
            <a:spLocks noChangeAspect="1"/>
          </p:cNvSpPr>
          <p:nvPr/>
        </p:nvSpPr>
        <p:spPr>
          <a:xfrm rot="5400000">
            <a:off x="2869158" y="505147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32" name="フローチャート: 記憶データ 3"/>
          <p:cNvSpPr>
            <a:spLocks noChangeAspect="1"/>
          </p:cNvSpPr>
          <p:nvPr/>
        </p:nvSpPr>
        <p:spPr>
          <a:xfrm rot="5400000">
            <a:off x="2757599" y="503605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33" name="フローチャート: 記憶データ 3"/>
          <p:cNvSpPr>
            <a:spLocks noChangeAspect="1"/>
          </p:cNvSpPr>
          <p:nvPr/>
        </p:nvSpPr>
        <p:spPr>
          <a:xfrm rot="5400000">
            <a:off x="2869158" y="5031466"/>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34" name="角丸四角形 333"/>
          <p:cNvSpPr/>
          <p:nvPr/>
        </p:nvSpPr>
        <p:spPr>
          <a:xfrm>
            <a:off x="2740324" y="4876672"/>
            <a:ext cx="845666" cy="1593974"/>
          </a:xfrm>
          <a:prstGeom prst="roundRect">
            <a:avLst>
              <a:gd name="adj" fmla="val 9008"/>
            </a:avLst>
          </a:prstGeom>
          <a:no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35" name="二等辺三角形 334"/>
          <p:cNvSpPr/>
          <p:nvPr/>
        </p:nvSpPr>
        <p:spPr>
          <a:xfrm>
            <a:off x="3033238" y="4919418"/>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36" name="フローチャート: 記憶データ 3"/>
          <p:cNvSpPr>
            <a:spLocks noChangeAspect="1"/>
          </p:cNvSpPr>
          <p:nvPr/>
        </p:nvSpPr>
        <p:spPr>
          <a:xfrm rot="5400000">
            <a:off x="3015378" y="507738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37" name="フローチャート: 記憶データ 3"/>
          <p:cNvSpPr>
            <a:spLocks noChangeAspect="1"/>
          </p:cNvSpPr>
          <p:nvPr/>
        </p:nvSpPr>
        <p:spPr>
          <a:xfrm rot="5400000">
            <a:off x="3126937" y="5072800"/>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38" name="フローチャート: 記憶データ 3"/>
          <p:cNvSpPr>
            <a:spLocks noChangeAspect="1"/>
          </p:cNvSpPr>
          <p:nvPr/>
        </p:nvSpPr>
        <p:spPr>
          <a:xfrm rot="5400000">
            <a:off x="3015378" y="505605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39" name="フローチャート: 記憶データ 3"/>
          <p:cNvSpPr>
            <a:spLocks noChangeAspect="1"/>
          </p:cNvSpPr>
          <p:nvPr/>
        </p:nvSpPr>
        <p:spPr>
          <a:xfrm rot="5400000">
            <a:off x="3126937" y="505147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0" name="フローチャート: 記憶データ 3"/>
          <p:cNvSpPr>
            <a:spLocks noChangeAspect="1"/>
          </p:cNvSpPr>
          <p:nvPr/>
        </p:nvSpPr>
        <p:spPr>
          <a:xfrm rot="5400000">
            <a:off x="3015378" y="503605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1" name="フローチャート: 記憶データ 3"/>
          <p:cNvSpPr>
            <a:spLocks noChangeAspect="1"/>
          </p:cNvSpPr>
          <p:nvPr/>
        </p:nvSpPr>
        <p:spPr>
          <a:xfrm rot="5400000">
            <a:off x="3126937" y="5031466"/>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2" name="二等辺三角形 341"/>
          <p:cNvSpPr/>
          <p:nvPr/>
        </p:nvSpPr>
        <p:spPr>
          <a:xfrm>
            <a:off x="3293778" y="4912752"/>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3" name="フローチャート: 記憶データ 3"/>
          <p:cNvSpPr>
            <a:spLocks noChangeAspect="1"/>
          </p:cNvSpPr>
          <p:nvPr/>
        </p:nvSpPr>
        <p:spPr>
          <a:xfrm rot="5400000">
            <a:off x="3275918" y="5070719"/>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4" name="フローチャート: 記憶データ 3"/>
          <p:cNvSpPr>
            <a:spLocks noChangeAspect="1"/>
          </p:cNvSpPr>
          <p:nvPr/>
        </p:nvSpPr>
        <p:spPr>
          <a:xfrm rot="5400000">
            <a:off x="3387478" y="5066134"/>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5" name="フローチャート: 記憶データ 3"/>
          <p:cNvSpPr>
            <a:spLocks noChangeAspect="1"/>
          </p:cNvSpPr>
          <p:nvPr/>
        </p:nvSpPr>
        <p:spPr>
          <a:xfrm rot="5400000">
            <a:off x="3275918" y="504939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6" name="フローチャート: 記憶データ 3"/>
          <p:cNvSpPr>
            <a:spLocks noChangeAspect="1"/>
          </p:cNvSpPr>
          <p:nvPr/>
        </p:nvSpPr>
        <p:spPr>
          <a:xfrm rot="5400000">
            <a:off x="3387478" y="504480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7" name="フローチャート: 記憶データ 3"/>
          <p:cNvSpPr>
            <a:spLocks noChangeAspect="1"/>
          </p:cNvSpPr>
          <p:nvPr/>
        </p:nvSpPr>
        <p:spPr>
          <a:xfrm rot="5400000">
            <a:off x="3275918" y="502938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8" name="フローチャート: 記憶データ 3"/>
          <p:cNvSpPr>
            <a:spLocks noChangeAspect="1"/>
          </p:cNvSpPr>
          <p:nvPr/>
        </p:nvSpPr>
        <p:spPr>
          <a:xfrm rot="5400000">
            <a:off x="3387478" y="5024800"/>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9" name="二等辺三角形 348"/>
          <p:cNvSpPr/>
          <p:nvPr/>
        </p:nvSpPr>
        <p:spPr>
          <a:xfrm>
            <a:off x="2780151" y="5217738"/>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0" name="フローチャート: 記憶データ 3"/>
          <p:cNvSpPr>
            <a:spLocks noChangeAspect="1"/>
          </p:cNvSpPr>
          <p:nvPr/>
        </p:nvSpPr>
        <p:spPr>
          <a:xfrm rot="5400000">
            <a:off x="2762291" y="537570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1" name="フローチャート: 記憶データ 3"/>
          <p:cNvSpPr>
            <a:spLocks noChangeAspect="1"/>
          </p:cNvSpPr>
          <p:nvPr/>
        </p:nvSpPr>
        <p:spPr>
          <a:xfrm rot="5400000">
            <a:off x="2873851" y="537112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2" name="フローチャート: 記憶データ 3"/>
          <p:cNvSpPr>
            <a:spLocks noChangeAspect="1"/>
          </p:cNvSpPr>
          <p:nvPr/>
        </p:nvSpPr>
        <p:spPr>
          <a:xfrm rot="5400000">
            <a:off x="2762291" y="535437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3" name="フローチャート: 記憶データ 3"/>
          <p:cNvSpPr>
            <a:spLocks noChangeAspect="1"/>
          </p:cNvSpPr>
          <p:nvPr/>
        </p:nvSpPr>
        <p:spPr>
          <a:xfrm rot="5400000">
            <a:off x="2873851" y="534979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4" name="フローチャート: 記憶データ 3"/>
          <p:cNvSpPr>
            <a:spLocks noChangeAspect="1"/>
          </p:cNvSpPr>
          <p:nvPr/>
        </p:nvSpPr>
        <p:spPr>
          <a:xfrm rot="5400000">
            <a:off x="2762291" y="533437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5" name="フローチャート: 記憶データ 3"/>
          <p:cNvSpPr>
            <a:spLocks noChangeAspect="1"/>
          </p:cNvSpPr>
          <p:nvPr/>
        </p:nvSpPr>
        <p:spPr>
          <a:xfrm rot="5400000">
            <a:off x="2873851" y="5329786"/>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6" name="二等辺三角形 355"/>
          <p:cNvSpPr/>
          <p:nvPr/>
        </p:nvSpPr>
        <p:spPr>
          <a:xfrm>
            <a:off x="3037930" y="5217738"/>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7" name="フローチャート: 記憶データ 3"/>
          <p:cNvSpPr>
            <a:spLocks noChangeAspect="1"/>
          </p:cNvSpPr>
          <p:nvPr/>
        </p:nvSpPr>
        <p:spPr>
          <a:xfrm rot="5400000">
            <a:off x="3020070" y="537570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8" name="フローチャート: 記憶データ 3"/>
          <p:cNvSpPr>
            <a:spLocks noChangeAspect="1"/>
          </p:cNvSpPr>
          <p:nvPr/>
        </p:nvSpPr>
        <p:spPr>
          <a:xfrm rot="5400000">
            <a:off x="3131629" y="537112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9" name="フローチャート: 記憶データ 3"/>
          <p:cNvSpPr>
            <a:spLocks noChangeAspect="1"/>
          </p:cNvSpPr>
          <p:nvPr/>
        </p:nvSpPr>
        <p:spPr>
          <a:xfrm rot="5400000">
            <a:off x="3020070" y="535437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0" name="フローチャート: 記憶データ 3"/>
          <p:cNvSpPr>
            <a:spLocks noChangeAspect="1"/>
          </p:cNvSpPr>
          <p:nvPr/>
        </p:nvSpPr>
        <p:spPr>
          <a:xfrm rot="5400000">
            <a:off x="3131629" y="534979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1" name="フローチャート: 記憶データ 3"/>
          <p:cNvSpPr>
            <a:spLocks noChangeAspect="1"/>
          </p:cNvSpPr>
          <p:nvPr/>
        </p:nvSpPr>
        <p:spPr>
          <a:xfrm rot="5400000">
            <a:off x="3020070" y="533437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2" name="フローチャート: 記憶データ 3"/>
          <p:cNvSpPr>
            <a:spLocks noChangeAspect="1"/>
          </p:cNvSpPr>
          <p:nvPr/>
        </p:nvSpPr>
        <p:spPr>
          <a:xfrm rot="5400000">
            <a:off x="3131629" y="5329786"/>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3" name="二等辺三角形 362"/>
          <p:cNvSpPr/>
          <p:nvPr/>
        </p:nvSpPr>
        <p:spPr>
          <a:xfrm>
            <a:off x="3298470" y="5211072"/>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4" name="フローチャート: 記憶データ 3"/>
          <p:cNvSpPr>
            <a:spLocks noChangeAspect="1"/>
          </p:cNvSpPr>
          <p:nvPr/>
        </p:nvSpPr>
        <p:spPr>
          <a:xfrm rot="5400000">
            <a:off x="3280609" y="5369039"/>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5" name="フローチャート: 記憶データ 3"/>
          <p:cNvSpPr>
            <a:spLocks noChangeAspect="1"/>
          </p:cNvSpPr>
          <p:nvPr/>
        </p:nvSpPr>
        <p:spPr>
          <a:xfrm rot="5400000">
            <a:off x="3392169" y="536445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6" name="フローチャート: 記憶データ 3"/>
          <p:cNvSpPr>
            <a:spLocks noChangeAspect="1"/>
          </p:cNvSpPr>
          <p:nvPr/>
        </p:nvSpPr>
        <p:spPr>
          <a:xfrm rot="5400000">
            <a:off x="3280609" y="5347712"/>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7" name="フローチャート: 記憶データ 3"/>
          <p:cNvSpPr>
            <a:spLocks noChangeAspect="1"/>
          </p:cNvSpPr>
          <p:nvPr/>
        </p:nvSpPr>
        <p:spPr>
          <a:xfrm rot="5400000">
            <a:off x="3392169" y="534312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8" name="フローチャート: 記憶データ 3"/>
          <p:cNvSpPr>
            <a:spLocks noChangeAspect="1"/>
          </p:cNvSpPr>
          <p:nvPr/>
        </p:nvSpPr>
        <p:spPr>
          <a:xfrm rot="5400000">
            <a:off x="3280609" y="532770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9" name="フローチャート: 記憶データ 3"/>
          <p:cNvSpPr>
            <a:spLocks noChangeAspect="1"/>
          </p:cNvSpPr>
          <p:nvPr/>
        </p:nvSpPr>
        <p:spPr>
          <a:xfrm rot="5400000">
            <a:off x="3392169" y="5323120"/>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0" name="二等辺三角形 369"/>
          <p:cNvSpPr/>
          <p:nvPr/>
        </p:nvSpPr>
        <p:spPr>
          <a:xfrm>
            <a:off x="2780151" y="5516058"/>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1" name="フローチャート: 記憶データ 3"/>
          <p:cNvSpPr>
            <a:spLocks noChangeAspect="1"/>
          </p:cNvSpPr>
          <p:nvPr/>
        </p:nvSpPr>
        <p:spPr>
          <a:xfrm rot="5400000">
            <a:off x="2762291" y="567402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2" name="フローチャート: 記憶データ 3"/>
          <p:cNvSpPr>
            <a:spLocks noChangeAspect="1"/>
          </p:cNvSpPr>
          <p:nvPr/>
        </p:nvSpPr>
        <p:spPr>
          <a:xfrm rot="5400000">
            <a:off x="2873851" y="5669440"/>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3" name="フローチャート: 記憶データ 3"/>
          <p:cNvSpPr>
            <a:spLocks noChangeAspect="1"/>
          </p:cNvSpPr>
          <p:nvPr/>
        </p:nvSpPr>
        <p:spPr>
          <a:xfrm rot="5400000">
            <a:off x="2762291" y="565269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4" name="フローチャート: 記憶データ 3"/>
          <p:cNvSpPr>
            <a:spLocks noChangeAspect="1"/>
          </p:cNvSpPr>
          <p:nvPr/>
        </p:nvSpPr>
        <p:spPr>
          <a:xfrm rot="5400000">
            <a:off x="2873851" y="564811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5" name="フローチャート: 記憶データ 3"/>
          <p:cNvSpPr>
            <a:spLocks noChangeAspect="1"/>
          </p:cNvSpPr>
          <p:nvPr/>
        </p:nvSpPr>
        <p:spPr>
          <a:xfrm rot="5400000">
            <a:off x="2762291" y="563269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6" name="フローチャート: 記憶データ 3"/>
          <p:cNvSpPr>
            <a:spLocks noChangeAspect="1"/>
          </p:cNvSpPr>
          <p:nvPr/>
        </p:nvSpPr>
        <p:spPr>
          <a:xfrm rot="5400000">
            <a:off x="2873851" y="5628106"/>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7" name="二等辺三角形 376"/>
          <p:cNvSpPr/>
          <p:nvPr/>
        </p:nvSpPr>
        <p:spPr>
          <a:xfrm>
            <a:off x="3037930" y="5516058"/>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8" name="フローチャート: 記憶データ 3"/>
          <p:cNvSpPr>
            <a:spLocks noChangeAspect="1"/>
          </p:cNvSpPr>
          <p:nvPr/>
        </p:nvSpPr>
        <p:spPr>
          <a:xfrm rot="5400000">
            <a:off x="3020070" y="567402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9" name="フローチャート: 記憶データ 3"/>
          <p:cNvSpPr>
            <a:spLocks noChangeAspect="1"/>
          </p:cNvSpPr>
          <p:nvPr/>
        </p:nvSpPr>
        <p:spPr>
          <a:xfrm rot="5400000">
            <a:off x="3131629" y="5669440"/>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0" name="フローチャート: 記憶データ 3"/>
          <p:cNvSpPr>
            <a:spLocks noChangeAspect="1"/>
          </p:cNvSpPr>
          <p:nvPr/>
        </p:nvSpPr>
        <p:spPr>
          <a:xfrm rot="5400000">
            <a:off x="3020070" y="565269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1" name="フローチャート: 記憶データ 3"/>
          <p:cNvSpPr>
            <a:spLocks noChangeAspect="1"/>
          </p:cNvSpPr>
          <p:nvPr/>
        </p:nvSpPr>
        <p:spPr>
          <a:xfrm rot="5400000">
            <a:off x="3131629" y="564811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2" name="フローチャート: 記憶データ 3"/>
          <p:cNvSpPr>
            <a:spLocks noChangeAspect="1"/>
          </p:cNvSpPr>
          <p:nvPr/>
        </p:nvSpPr>
        <p:spPr>
          <a:xfrm rot="5400000">
            <a:off x="3020070" y="563269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3" name="フローチャート: 記憶データ 3"/>
          <p:cNvSpPr>
            <a:spLocks noChangeAspect="1"/>
          </p:cNvSpPr>
          <p:nvPr/>
        </p:nvSpPr>
        <p:spPr>
          <a:xfrm rot="5400000">
            <a:off x="3131629" y="5628106"/>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4" name="二等辺三角形 383"/>
          <p:cNvSpPr/>
          <p:nvPr/>
        </p:nvSpPr>
        <p:spPr>
          <a:xfrm>
            <a:off x="3298470" y="5509393"/>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5" name="フローチャート: 記憶データ 3"/>
          <p:cNvSpPr>
            <a:spLocks noChangeAspect="1"/>
          </p:cNvSpPr>
          <p:nvPr/>
        </p:nvSpPr>
        <p:spPr>
          <a:xfrm rot="5400000">
            <a:off x="3280609" y="5667360"/>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6" name="フローチャート: 記憶データ 3"/>
          <p:cNvSpPr>
            <a:spLocks noChangeAspect="1"/>
          </p:cNvSpPr>
          <p:nvPr/>
        </p:nvSpPr>
        <p:spPr>
          <a:xfrm rot="5400000">
            <a:off x="3392169" y="566277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7" name="フローチャート: 記憶データ 3"/>
          <p:cNvSpPr>
            <a:spLocks noChangeAspect="1"/>
          </p:cNvSpPr>
          <p:nvPr/>
        </p:nvSpPr>
        <p:spPr>
          <a:xfrm rot="5400000">
            <a:off x="3280609" y="5646032"/>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8" name="フローチャート: 記憶データ 3"/>
          <p:cNvSpPr>
            <a:spLocks noChangeAspect="1"/>
          </p:cNvSpPr>
          <p:nvPr/>
        </p:nvSpPr>
        <p:spPr>
          <a:xfrm rot="5400000">
            <a:off x="3392169" y="5641446"/>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9" name="フローチャート: 記憶データ 3"/>
          <p:cNvSpPr>
            <a:spLocks noChangeAspect="1"/>
          </p:cNvSpPr>
          <p:nvPr/>
        </p:nvSpPr>
        <p:spPr>
          <a:xfrm rot="5400000">
            <a:off x="3280609" y="562602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0" name="フローチャート: 記憶データ 3"/>
          <p:cNvSpPr>
            <a:spLocks noChangeAspect="1"/>
          </p:cNvSpPr>
          <p:nvPr/>
        </p:nvSpPr>
        <p:spPr>
          <a:xfrm rot="5400000">
            <a:off x="3392169" y="562144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1" name="正方形/長方形 390"/>
          <p:cNvSpPr/>
          <p:nvPr/>
        </p:nvSpPr>
        <p:spPr>
          <a:xfrm>
            <a:off x="2748203" y="5515550"/>
            <a:ext cx="804886" cy="30169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050" b="1" dirty="0">
              <a:solidFill>
                <a:prstClr val="black"/>
              </a:solidFill>
              <a:latin typeface="Meiryo UI" panose="020B0604030504040204" pitchFamily="50" charset="-128"/>
              <a:ea typeface="Meiryo UI" panose="020B0604030504040204" pitchFamily="50" charset="-128"/>
            </a:endParaRPr>
          </a:p>
        </p:txBody>
      </p:sp>
      <p:sp>
        <p:nvSpPr>
          <p:cNvPr id="392" name="二等辺三角形 391"/>
          <p:cNvSpPr/>
          <p:nvPr/>
        </p:nvSpPr>
        <p:spPr>
          <a:xfrm>
            <a:off x="2796468" y="5847526"/>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3" name="フローチャート: 記憶データ 3"/>
          <p:cNvSpPr>
            <a:spLocks noChangeAspect="1"/>
          </p:cNvSpPr>
          <p:nvPr/>
        </p:nvSpPr>
        <p:spPr>
          <a:xfrm rot="5400000">
            <a:off x="2778608" y="6005493"/>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4" name="フローチャート: 記憶データ 3"/>
          <p:cNvSpPr>
            <a:spLocks noChangeAspect="1"/>
          </p:cNvSpPr>
          <p:nvPr/>
        </p:nvSpPr>
        <p:spPr>
          <a:xfrm rot="5400000">
            <a:off x="2890168" y="6000908"/>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5" name="フローチャート: 記憶データ 3"/>
          <p:cNvSpPr>
            <a:spLocks noChangeAspect="1"/>
          </p:cNvSpPr>
          <p:nvPr/>
        </p:nvSpPr>
        <p:spPr>
          <a:xfrm rot="5400000">
            <a:off x="2778608" y="598416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6" name="フローチャート: 記憶データ 3"/>
          <p:cNvSpPr>
            <a:spLocks noChangeAspect="1"/>
          </p:cNvSpPr>
          <p:nvPr/>
        </p:nvSpPr>
        <p:spPr>
          <a:xfrm rot="5400000">
            <a:off x="2890168" y="5979579"/>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7" name="フローチャート: 記憶データ 3"/>
          <p:cNvSpPr>
            <a:spLocks noChangeAspect="1"/>
          </p:cNvSpPr>
          <p:nvPr/>
        </p:nvSpPr>
        <p:spPr>
          <a:xfrm rot="5400000">
            <a:off x="2778608" y="5964158"/>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8" name="フローチャート: 記憶データ 3"/>
          <p:cNvSpPr>
            <a:spLocks noChangeAspect="1"/>
          </p:cNvSpPr>
          <p:nvPr/>
        </p:nvSpPr>
        <p:spPr>
          <a:xfrm rot="5400000">
            <a:off x="2890168" y="5959574"/>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9" name="二等辺三角形 398"/>
          <p:cNvSpPr/>
          <p:nvPr/>
        </p:nvSpPr>
        <p:spPr>
          <a:xfrm>
            <a:off x="3054247" y="5847526"/>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0" name="フローチャート: 記憶データ 3"/>
          <p:cNvSpPr>
            <a:spLocks noChangeAspect="1"/>
          </p:cNvSpPr>
          <p:nvPr/>
        </p:nvSpPr>
        <p:spPr>
          <a:xfrm rot="5400000">
            <a:off x="3036387" y="6005493"/>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1" name="フローチャート: 記憶データ 3"/>
          <p:cNvSpPr>
            <a:spLocks noChangeAspect="1"/>
          </p:cNvSpPr>
          <p:nvPr/>
        </p:nvSpPr>
        <p:spPr>
          <a:xfrm rot="5400000">
            <a:off x="3147946" y="6000908"/>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2" name="フローチャート: 記憶データ 3"/>
          <p:cNvSpPr>
            <a:spLocks noChangeAspect="1"/>
          </p:cNvSpPr>
          <p:nvPr/>
        </p:nvSpPr>
        <p:spPr>
          <a:xfrm rot="5400000">
            <a:off x="3036387" y="598416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3" name="フローチャート: 記憶データ 3"/>
          <p:cNvSpPr>
            <a:spLocks noChangeAspect="1"/>
          </p:cNvSpPr>
          <p:nvPr/>
        </p:nvSpPr>
        <p:spPr>
          <a:xfrm rot="5400000">
            <a:off x="3147946" y="5979579"/>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4" name="フローチャート: 記憶データ 3"/>
          <p:cNvSpPr>
            <a:spLocks noChangeAspect="1"/>
          </p:cNvSpPr>
          <p:nvPr/>
        </p:nvSpPr>
        <p:spPr>
          <a:xfrm rot="5400000">
            <a:off x="3036387" y="5964158"/>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5" name="フローチャート: 記憶データ 3"/>
          <p:cNvSpPr>
            <a:spLocks noChangeAspect="1"/>
          </p:cNvSpPr>
          <p:nvPr/>
        </p:nvSpPr>
        <p:spPr>
          <a:xfrm rot="5400000">
            <a:off x="3147946" y="5959574"/>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6" name="二等辺三角形 405"/>
          <p:cNvSpPr/>
          <p:nvPr/>
        </p:nvSpPr>
        <p:spPr>
          <a:xfrm>
            <a:off x="3314786" y="5840859"/>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7" name="フローチャート: 記憶データ 3"/>
          <p:cNvSpPr>
            <a:spLocks noChangeAspect="1"/>
          </p:cNvSpPr>
          <p:nvPr/>
        </p:nvSpPr>
        <p:spPr>
          <a:xfrm rot="5400000">
            <a:off x="3296926" y="5998826"/>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8" name="フローチャート: 記憶データ 3"/>
          <p:cNvSpPr>
            <a:spLocks noChangeAspect="1"/>
          </p:cNvSpPr>
          <p:nvPr/>
        </p:nvSpPr>
        <p:spPr>
          <a:xfrm rot="5400000">
            <a:off x="3408486" y="599424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9" name="フローチャート: 記憶データ 3"/>
          <p:cNvSpPr>
            <a:spLocks noChangeAspect="1"/>
          </p:cNvSpPr>
          <p:nvPr/>
        </p:nvSpPr>
        <p:spPr>
          <a:xfrm rot="5400000">
            <a:off x="3296926" y="5977498"/>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0" name="フローチャート: 記憶データ 3"/>
          <p:cNvSpPr>
            <a:spLocks noChangeAspect="1"/>
          </p:cNvSpPr>
          <p:nvPr/>
        </p:nvSpPr>
        <p:spPr>
          <a:xfrm rot="5400000">
            <a:off x="3408486" y="5972912"/>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1" name="フローチャート: 記憶データ 3"/>
          <p:cNvSpPr>
            <a:spLocks noChangeAspect="1"/>
          </p:cNvSpPr>
          <p:nvPr/>
        </p:nvSpPr>
        <p:spPr>
          <a:xfrm rot="5400000">
            <a:off x="3296926" y="5957492"/>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2" name="フローチャート: 記憶データ 3"/>
          <p:cNvSpPr>
            <a:spLocks noChangeAspect="1"/>
          </p:cNvSpPr>
          <p:nvPr/>
        </p:nvSpPr>
        <p:spPr>
          <a:xfrm rot="5400000">
            <a:off x="3408486" y="595290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3" name="二等辺三角形 412"/>
          <p:cNvSpPr/>
          <p:nvPr/>
        </p:nvSpPr>
        <p:spPr>
          <a:xfrm>
            <a:off x="2796468" y="6145846"/>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4" name="フローチャート: 記憶データ 3"/>
          <p:cNvSpPr>
            <a:spLocks noChangeAspect="1"/>
          </p:cNvSpPr>
          <p:nvPr/>
        </p:nvSpPr>
        <p:spPr>
          <a:xfrm rot="5400000">
            <a:off x="2778608" y="6303812"/>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5" name="フローチャート: 記憶データ 3"/>
          <p:cNvSpPr>
            <a:spLocks noChangeAspect="1"/>
          </p:cNvSpPr>
          <p:nvPr/>
        </p:nvSpPr>
        <p:spPr>
          <a:xfrm rot="5400000">
            <a:off x="2890168" y="6299228"/>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6" name="フローチャート: 記憶データ 3"/>
          <p:cNvSpPr>
            <a:spLocks noChangeAspect="1"/>
          </p:cNvSpPr>
          <p:nvPr/>
        </p:nvSpPr>
        <p:spPr>
          <a:xfrm rot="5400000">
            <a:off x="2778608" y="628248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7" name="フローチャート: 記憶データ 3"/>
          <p:cNvSpPr>
            <a:spLocks noChangeAspect="1"/>
          </p:cNvSpPr>
          <p:nvPr/>
        </p:nvSpPr>
        <p:spPr>
          <a:xfrm rot="5400000">
            <a:off x="2890168" y="6277899"/>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8" name="フローチャート: 記憶データ 3"/>
          <p:cNvSpPr>
            <a:spLocks noChangeAspect="1"/>
          </p:cNvSpPr>
          <p:nvPr/>
        </p:nvSpPr>
        <p:spPr>
          <a:xfrm rot="5400000">
            <a:off x="2778608" y="6262478"/>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9" name="フローチャート: 記憶データ 3"/>
          <p:cNvSpPr>
            <a:spLocks noChangeAspect="1"/>
          </p:cNvSpPr>
          <p:nvPr/>
        </p:nvSpPr>
        <p:spPr>
          <a:xfrm rot="5400000">
            <a:off x="2890168" y="6257893"/>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20" name="二等辺三角形 419"/>
          <p:cNvSpPr/>
          <p:nvPr/>
        </p:nvSpPr>
        <p:spPr>
          <a:xfrm>
            <a:off x="3054247" y="6145846"/>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21" name="フローチャート: 記憶データ 3"/>
          <p:cNvSpPr>
            <a:spLocks noChangeAspect="1"/>
          </p:cNvSpPr>
          <p:nvPr/>
        </p:nvSpPr>
        <p:spPr>
          <a:xfrm rot="5400000">
            <a:off x="3036387" y="6303812"/>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22" name="フローチャート: 記憶データ 3"/>
          <p:cNvSpPr>
            <a:spLocks noChangeAspect="1"/>
          </p:cNvSpPr>
          <p:nvPr/>
        </p:nvSpPr>
        <p:spPr>
          <a:xfrm rot="5400000">
            <a:off x="3147946" y="6299228"/>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23" name="フローチャート: 記憶データ 3"/>
          <p:cNvSpPr>
            <a:spLocks noChangeAspect="1"/>
          </p:cNvSpPr>
          <p:nvPr/>
        </p:nvSpPr>
        <p:spPr>
          <a:xfrm rot="5400000">
            <a:off x="3036387" y="628248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24" name="フローチャート: 記憶データ 3"/>
          <p:cNvSpPr>
            <a:spLocks noChangeAspect="1"/>
          </p:cNvSpPr>
          <p:nvPr/>
        </p:nvSpPr>
        <p:spPr>
          <a:xfrm rot="5400000">
            <a:off x="3147946" y="6277899"/>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25" name="フローチャート: 記憶データ 3"/>
          <p:cNvSpPr>
            <a:spLocks noChangeAspect="1"/>
          </p:cNvSpPr>
          <p:nvPr/>
        </p:nvSpPr>
        <p:spPr>
          <a:xfrm rot="5400000">
            <a:off x="3036387" y="6262478"/>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26" name="フローチャート: 記憶データ 3"/>
          <p:cNvSpPr>
            <a:spLocks noChangeAspect="1"/>
          </p:cNvSpPr>
          <p:nvPr/>
        </p:nvSpPr>
        <p:spPr>
          <a:xfrm rot="5400000">
            <a:off x="3147946" y="6257893"/>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27" name="二等辺三角形 426"/>
          <p:cNvSpPr/>
          <p:nvPr/>
        </p:nvSpPr>
        <p:spPr>
          <a:xfrm>
            <a:off x="3314786" y="6139180"/>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28" name="フローチャート: 記憶データ 3"/>
          <p:cNvSpPr>
            <a:spLocks noChangeAspect="1"/>
          </p:cNvSpPr>
          <p:nvPr/>
        </p:nvSpPr>
        <p:spPr>
          <a:xfrm rot="5400000">
            <a:off x="3296926" y="6297146"/>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29" name="フローチャート: 記憶データ 3"/>
          <p:cNvSpPr>
            <a:spLocks noChangeAspect="1"/>
          </p:cNvSpPr>
          <p:nvPr/>
        </p:nvSpPr>
        <p:spPr>
          <a:xfrm rot="5400000">
            <a:off x="3408486" y="6292562"/>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30" name="フローチャート: 記憶データ 3"/>
          <p:cNvSpPr>
            <a:spLocks noChangeAspect="1"/>
          </p:cNvSpPr>
          <p:nvPr/>
        </p:nvSpPr>
        <p:spPr>
          <a:xfrm rot="5400000">
            <a:off x="3296926" y="6275819"/>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31" name="フローチャート: 記憶データ 3"/>
          <p:cNvSpPr>
            <a:spLocks noChangeAspect="1"/>
          </p:cNvSpPr>
          <p:nvPr/>
        </p:nvSpPr>
        <p:spPr>
          <a:xfrm rot="5400000">
            <a:off x="3408486" y="6271233"/>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32" name="フローチャート: 記憶データ 3"/>
          <p:cNvSpPr>
            <a:spLocks noChangeAspect="1"/>
          </p:cNvSpPr>
          <p:nvPr/>
        </p:nvSpPr>
        <p:spPr>
          <a:xfrm rot="5400000">
            <a:off x="3296926" y="6255812"/>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33" name="フローチャート: 記憶データ 3"/>
          <p:cNvSpPr>
            <a:spLocks noChangeAspect="1"/>
          </p:cNvSpPr>
          <p:nvPr/>
        </p:nvSpPr>
        <p:spPr>
          <a:xfrm rot="5400000">
            <a:off x="3408486" y="625122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34" name="角丸四角形 433"/>
          <p:cNvSpPr/>
          <p:nvPr/>
        </p:nvSpPr>
        <p:spPr>
          <a:xfrm>
            <a:off x="2787219" y="4494269"/>
            <a:ext cx="775193" cy="40395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fontAlgn="base">
              <a:spcBef>
                <a:spcPct val="0"/>
              </a:spcBef>
              <a:spcAft>
                <a:spcPct val="0"/>
              </a:spcAft>
            </a:pPr>
            <a:endParaRPr lang="ja-JP" altLang="en-US" sz="1200" b="1" dirty="0">
              <a:solidFill>
                <a:prstClr val="white"/>
              </a:solidFill>
              <a:latin typeface="Meiryo UI" panose="020B0604030504040204" pitchFamily="50" charset="-128"/>
              <a:ea typeface="Meiryo UI" panose="020B0604030504040204" pitchFamily="50" charset="-128"/>
            </a:endParaRPr>
          </a:p>
        </p:txBody>
      </p:sp>
      <p:grpSp>
        <p:nvGrpSpPr>
          <p:cNvPr id="435" name="グループ化 434"/>
          <p:cNvGrpSpPr>
            <a:grpSpLocks noChangeAspect="1"/>
          </p:cNvGrpSpPr>
          <p:nvPr/>
        </p:nvGrpSpPr>
        <p:grpSpPr>
          <a:xfrm>
            <a:off x="4134668" y="5104201"/>
            <a:ext cx="243057" cy="779019"/>
            <a:chOff x="4608962" y="3861048"/>
            <a:chExt cx="755126" cy="2257212"/>
          </a:xfrm>
        </p:grpSpPr>
        <p:sp>
          <p:nvSpPr>
            <p:cNvPr id="436" name="メモ 435"/>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37" name="メモ 436"/>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38" name="メモ 437"/>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39" name="テキスト ボックス 438"/>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440" name="二等辺三角形 439"/>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441" name="グループ化 440"/>
          <p:cNvGrpSpPr>
            <a:grpSpLocks noChangeAspect="1"/>
          </p:cNvGrpSpPr>
          <p:nvPr/>
        </p:nvGrpSpPr>
        <p:grpSpPr>
          <a:xfrm>
            <a:off x="4378550" y="5109300"/>
            <a:ext cx="243057" cy="779019"/>
            <a:chOff x="4608962" y="3861048"/>
            <a:chExt cx="755126" cy="2257212"/>
          </a:xfrm>
        </p:grpSpPr>
        <p:sp>
          <p:nvSpPr>
            <p:cNvPr id="442" name="メモ 441"/>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43" name="メモ 442"/>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44" name="メモ 443"/>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45" name="テキスト ボックス 444"/>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446" name="二等辺三角形 445"/>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447" name="グループ化 446"/>
          <p:cNvGrpSpPr>
            <a:grpSpLocks noChangeAspect="1"/>
          </p:cNvGrpSpPr>
          <p:nvPr/>
        </p:nvGrpSpPr>
        <p:grpSpPr>
          <a:xfrm>
            <a:off x="4620836" y="5109300"/>
            <a:ext cx="243057" cy="779019"/>
            <a:chOff x="4608962" y="3861048"/>
            <a:chExt cx="755126" cy="2257212"/>
          </a:xfrm>
        </p:grpSpPr>
        <p:sp>
          <p:nvSpPr>
            <p:cNvPr id="448" name="メモ 447"/>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49" name="メモ 448"/>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50" name="メモ 449"/>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51" name="テキスト ボックス 450"/>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452" name="二等辺三角形 451"/>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453" name="グループ化 452"/>
          <p:cNvGrpSpPr>
            <a:grpSpLocks noChangeAspect="1"/>
          </p:cNvGrpSpPr>
          <p:nvPr/>
        </p:nvGrpSpPr>
        <p:grpSpPr>
          <a:xfrm>
            <a:off x="4134668" y="5397283"/>
            <a:ext cx="243057" cy="779019"/>
            <a:chOff x="4608962" y="3861048"/>
            <a:chExt cx="755126" cy="2257212"/>
          </a:xfrm>
        </p:grpSpPr>
        <p:sp>
          <p:nvSpPr>
            <p:cNvPr id="454" name="メモ 453"/>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55" name="メモ 454"/>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56" name="メモ 455"/>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57" name="テキスト ボックス 456"/>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458" name="二等辺三角形 457"/>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459" name="グループ化 458"/>
          <p:cNvGrpSpPr>
            <a:grpSpLocks noChangeAspect="1"/>
          </p:cNvGrpSpPr>
          <p:nvPr/>
        </p:nvGrpSpPr>
        <p:grpSpPr>
          <a:xfrm>
            <a:off x="4378550" y="5402383"/>
            <a:ext cx="243057" cy="779019"/>
            <a:chOff x="4608962" y="3861048"/>
            <a:chExt cx="755126" cy="2257212"/>
          </a:xfrm>
        </p:grpSpPr>
        <p:sp>
          <p:nvSpPr>
            <p:cNvPr id="460" name="メモ 459"/>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61" name="メモ 460"/>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62" name="メモ 461"/>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63" name="テキスト ボックス 462"/>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464" name="二等辺三角形 463"/>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465" name="グループ化 464"/>
          <p:cNvGrpSpPr>
            <a:grpSpLocks noChangeAspect="1"/>
          </p:cNvGrpSpPr>
          <p:nvPr/>
        </p:nvGrpSpPr>
        <p:grpSpPr>
          <a:xfrm>
            <a:off x="4620836" y="5402383"/>
            <a:ext cx="243057" cy="779019"/>
            <a:chOff x="4608962" y="3861048"/>
            <a:chExt cx="755126" cy="2257212"/>
          </a:xfrm>
        </p:grpSpPr>
        <p:sp>
          <p:nvSpPr>
            <p:cNvPr id="466" name="メモ 465"/>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67" name="メモ 466"/>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68" name="メモ 467"/>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69" name="テキスト ボックス 468"/>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470" name="二等辺三角形 469"/>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471" name="グループ化 470"/>
          <p:cNvGrpSpPr>
            <a:grpSpLocks noChangeAspect="1"/>
          </p:cNvGrpSpPr>
          <p:nvPr/>
        </p:nvGrpSpPr>
        <p:grpSpPr>
          <a:xfrm>
            <a:off x="4153394" y="5703329"/>
            <a:ext cx="243057" cy="779019"/>
            <a:chOff x="4608962" y="3861048"/>
            <a:chExt cx="755126" cy="2257212"/>
          </a:xfrm>
        </p:grpSpPr>
        <p:sp>
          <p:nvSpPr>
            <p:cNvPr id="472" name="メモ 471"/>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73" name="メモ 472"/>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74" name="メモ 473"/>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75" name="テキスト ボックス 474"/>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476" name="二等辺三角形 475"/>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477" name="グループ化 476"/>
          <p:cNvGrpSpPr>
            <a:grpSpLocks noChangeAspect="1"/>
          </p:cNvGrpSpPr>
          <p:nvPr/>
        </p:nvGrpSpPr>
        <p:grpSpPr>
          <a:xfrm>
            <a:off x="4397275" y="5708428"/>
            <a:ext cx="243057" cy="779019"/>
            <a:chOff x="4608962" y="3861048"/>
            <a:chExt cx="755126" cy="2257212"/>
          </a:xfrm>
        </p:grpSpPr>
        <p:sp>
          <p:nvSpPr>
            <p:cNvPr id="478" name="メモ 477"/>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79" name="メモ 478"/>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80" name="メモ 479"/>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81" name="テキスト ボックス 480"/>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482" name="二等辺三角形 481"/>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483" name="グループ化 482"/>
          <p:cNvGrpSpPr>
            <a:grpSpLocks noChangeAspect="1"/>
          </p:cNvGrpSpPr>
          <p:nvPr/>
        </p:nvGrpSpPr>
        <p:grpSpPr>
          <a:xfrm>
            <a:off x="4639562" y="5708428"/>
            <a:ext cx="243057" cy="779019"/>
            <a:chOff x="4608962" y="3861048"/>
            <a:chExt cx="755126" cy="2257212"/>
          </a:xfrm>
        </p:grpSpPr>
        <p:sp>
          <p:nvSpPr>
            <p:cNvPr id="484" name="メモ 483"/>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85" name="メモ 484"/>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86" name="メモ 485"/>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87" name="テキスト ボックス 486"/>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488" name="二等辺三角形 487"/>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489" name="グループ化 488"/>
          <p:cNvGrpSpPr>
            <a:grpSpLocks noChangeAspect="1"/>
          </p:cNvGrpSpPr>
          <p:nvPr/>
        </p:nvGrpSpPr>
        <p:grpSpPr>
          <a:xfrm>
            <a:off x="4153394" y="5985187"/>
            <a:ext cx="243057" cy="779019"/>
            <a:chOff x="4608962" y="3861048"/>
            <a:chExt cx="755126" cy="2257212"/>
          </a:xfrm>
        </p:grpSpPr>
        <p:sp>
          <p:nvSpPr>
            <p:cNvPr id="490" name="メモ 489"/>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91" name="メモ 490"/>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92" name="メモ 491"/>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93" name="テキスト ボックス 492"/>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494" name="二等辺三角形 493"/>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495" name="グループ化 494"/>
          <p:cNvGrpSpPr>
            <a:grpSpLocks noChangeAspect="1"/>
          </p:cNvGrpSpPr>
          <p:nvPr/>
        </p:nvGrpSpPr>
        <p:grpSpPr>
          <a:xfrm>
            <a:off x="4397275" y="5990287"/>
            <a:ext cx="243057" cy="779019"/>
            <a:chOff x="4608962" y="3861048"/>
            <a:chExt cx="755126" cy="2257212"/>
          </a:xfrm>
        </p:grpSpPr>
        <p:sp>
          <p:nvSpPr>
            <p:cNvPr id="496" name="メモ 495"/>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97" name="メモ 496"/>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98" name="メモ 497"/>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99" name="テキスト ボックス 498"/>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500" name="二等辺三角形 499"/>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501" name="グループ化 500"/>
          <p:cNvGrpSpPr>
            <a:grpSpLocks noChangeAspect="1"/>
          </p:cNvGrpSpPr>
          <p:nvPr/>
        </p:nvGrpSpPr>
        <p:grpSpPr>
          <a:xfrm>
            <a:off x="4639562" y="5990287"/>
            <a:ext cx="243057" cy="779019"/>
            <a:chOff x="4608962" y="3861048"/>
            <a:chExt cx="755126" cy="2257212"/>
          </a:xfrm>
        </p:grpSpPr>
        <p:sp>
          <p:nvSpPr>
            <p:cNvPr id="502" name="メモ 501"/>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03" name="メモ 502"/>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04" name="メモ 503"/>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05" name="テキスト ボックス 504"/>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506" name="二等辺三角形 505"/>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507" name="グループ化 506"/>
          <p:cNvGrpSpPr>
            <a:grpSpLocks noChangeAspect="1"/>
          </p:cNvGrpSpPr>
          <p:nvPr/>
        </p:nvGrpSpPr>
        <p:grpSpPr>
          <a:xfrm>
            <a:off x="4145064" y="6289830"/>
            <a:ext cx="243057" cy="525104"/>
            <a:chOff x="4608962" y="3861048"/>
            <a:chExt cx="755126" cy="1521492"/>
          </a:xfrm>
        </p:grpSpPr>
        <p:sp>
          <p:nvSpPr>
            <p:cNvPr id="508" name="メモ 507"/>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09" name="メモ 508"/>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10" name="メモ 509"/>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11" name="テキスト ボックス 510"/>
            <p:cNvSpPr txBox="1"/>
            <p:nvPr/>
          </p:nvSpPr>
          <p:spPr>
            <a:xfrm>
              <a:off x="4667581" y="4111746"/>
              <a:ext cx="648072" cy="127079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a:t>
              </a:r>
              <a:endParaRPr lang="en-US" altLang="ja-JP" sz="375" dirty="0">
                <a:solidFill>
                  <a:prstClr val="black"/>
                </a:solidFill>
                <a:latin typeface="Meiryo UI" panose="020B0604030504040204" pitchFamily="50" charset="-128"/>
                <a:ea typeface="Meiryo UI" panose="020B0604030504040204" pitchFamily="50" charset="-128"/>
              </a:endParaRPr>
            </a:p>
          </p:txBody>
        </p:sp>
        <p:sp>
          <p:nvSpPr>
            <p:cNvPr id="512" name="二等辺三角形 511"/>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513" name="グループ化 512"/>
          <p:cNvGrpSpPr>
            <a:grpSpLocks noChangeAspect="1"/>
          </p:cNvGrpSpPr>
          <p:nvPr/>
        </p:nvGrpSpPr>
        <p:grpSpPr>
          <a:xfrm>
            <a:off x="4388945" y="6294931"/>
            <a:ext cx="243057" cy="548187"/>
            <a:chOff x="4608962" y="3861048"/>
            <a:chExt cx="755126" cy="1588375"/>
          </a:xfrm>
        </p:grpSpPr>
        <p:sp>
          <p:nvSpPr>
            <p:cNvPr id="514" name="メモ 513"/>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15" name="メモ 514"/>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16" name="メモ 515"/>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17" name="テキスト ボックス 516"/>
            <p:cNvSpPr txBox="1"/>
            <p:nvPr/>
          </p:nvSpPr>
          <p:spPr>
            <a:xfrm>
              <a:off x="4667581" y="4111746"/>
              <a:ext cx="648072" cy="1337677"/>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518" name="二等辺三角形 517"/>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519" name="グループ化 518"/>
          <p:cNvGrpSpPr>
            <a:grpSpLocks noChangeAspect="1"/>
          </p:cNvGrpSpPr>
          <p:nvPr/>
        </p:nvGrpSpPr>
        <p:grpSpPr>
          <a:xfrm>
            <a:off x="4631232" y="6294931"/>
            <a:ext cx="243057" cy="548187"/>
            <a:chOff x="4608962" y="3861048"/>
            <a:chExt cx="755126" cy="1588375"/>
          </a:xfrm>
        </p:grpSpPr>
        <p:sp>
          <p:nvSpPr>
            <p:cNvPr id="520" name="メモ 519"/>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21" name="メモ 520"/>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22" name="メモ 521"/>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23" name="テキスト ボックス 522"/>
            <p:cNvSpPr txBox="1"/>
            <p:nvPr/>
          </p:nvSpPr>
          <p:spPr>
            <a:xfrm>
              <a:off x="4667581" y="4111746"/>
              <a:ext cx="648072" cy="1337677"/>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524" name="二等辺三角形 523"/>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sp>
        <p:nvSpPr>
          <p:cNvPr id="525" name="角丸四角形 524"/>
          <p:cNvSpPr/>
          <p:nvPr/>
        </p:nvSpPr>
        <p:spPr>
          <a:xfrm>
            <a:off x="4101459" y="5051814"/>
            <a:ext cx="821822" cy="1651024"/>
          </a:xfrm>
          <a:prstGeom prst="roundRect">
            <a:avLst>
              <a:gd name="adj" fmla="val 9008"/>
            </a:avLst>
          </a:prstGeom>
          <a:no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26" name="正方形/長方形 525"/>
          <p:cNvSpPr/>
          <p:nvPr/>
        </p:nvSpPr>
        <p:spPr>
          <a:xfrm>
            <a:off x="4149598" y="5680815"/>
            <a:ext cx="727619" cy="302963"/>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350" b="1" dirty="0">
                <a:solidFill>
                  <a:prstClr val="black"/>
                </a:solidFill>
                <a:latin typeface="Meiryo UI" panose="020B0604030504040204" pitchFamily="50" charset="-128"/>
                <a:ea typeface="Meiryo UI" panose="020B0604030504040204" pitchFamily="50" charset="-128"/>
              </a:rPr>
              <a:t>学協会</a:t>
            </a:r>
          </a:p>
        </p:txBody>
      </p:sp>
      <p:sp>
        <p:nvSpPr>
          <p:cNvPr id="527" name="角丸四角形 526"/>
          <p:cNvSpPr/>
          <p:nvPr/>
        </p:nvSpPr>
        <p:spPr>
          <a:xfrm>
            <a:off x="4128444" y="4495085"/>
            <a:ext cx="775685" cy="59422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ltLang="ja-JP" sz="1200" b="1" dirty="0">
              <a:solidFill>
                <a:prstClr val="white"/>
              </a:solidFill>
              <a:latin typeface="Meiryo UI" panose="020B0604030504040204" pitchFamily="50" charset="-128"/>
              <a:ea typeface="Meiryo UI" panose="020B0604030504040204" pitchFamily="50" charset="-128"/>
            </a:endParaRPr>
          </a:p>
        </p:txBody>
      </p:sp>
      <p:grpSp>
        <p:nvGrpSpPr>
          <p:cNvPr id="528" name="グループ化 527"/>
          <p:cNvGrpSpPr>
            <a:grpSpLocks noChangeAspect="1"/>
          </p:cNvGrpSpPr>
          <p:nvPr/>
        </p:nvGrpSpPr>
        <p:grpSpPr>
          <a:xfrm>
            <a:off x="5553843" y="4847039"/>
            <a:ext cx="262842" cy="324834"/>
            <a:chOff x="6143716" y="3802634"/>
            <a:chExt cx="804548" cy="994518"/>
          </a:xfrm>
        </p:grpSpPr>
        <p:sp>
          <p:nvSpPr>
            <p:cNvPr id="529" name="フローチャート: 複数書類 528"/>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30" name="二等辺三角形 529"/>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531" name="グループ化 530"/>
          <p:cNvGrpSpPr>
            <a:grpSpLocks noChangeAspect="1"/>
          </p:cNvGrpSpPr>
          <p:nvPr/>
        </p:nvGrpSpPr>
        <p:grpSpPr>
          <a:xfrm>
            <a:off x="5772902" y="4838769"/>
            <a:ext cx="262842" cy="324834"/>
            <a:chOff x="6143716" y="3802634"/>
            <a:chExt cx="804548" cy="994518"/>
          </a:xfrm>
        </p:grpSpPr>
        <p:sp>
          <p:nvSpPr>
            <p:cNvPr id="532" name="フローチャート: 複数書類 531"/>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33" name="二等辺三角形 532"/>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534" name="グループ化 533"/>
          <p:cNvGrpSpPr>
            <a:grpSpLocks noChangeAspect="1"/>
          </p:cNvGrpSpPr>
          <p:nvPr/>
        </p:nvGrpSpPr>
        <p:grpSpPr>
          <a:xfrm>
            <a:off x="5334783" y="4838769"/>
            <a:ext cx="262842" cy="324834"/>
            <a:chOff x="6143716" y="3802634"/>
            <a:chExt cx="804548" cy="994518"/>
          </a:xfrm>
        </p:grpSpPr>
        <p:sp>
          <p:nvSpPr>
            <p:cNvPr id="535" name="フローチャート: 複数書類 534"/>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36" name="二等辺三角形 535"/>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537" name="グループ化 536"/>
          <p:cNvGrpSpPr>
            <a:grpSpLocks noChangeAspect="1"/>
          </p:cNvGrpSpPr>
          <p:nvPr/>
        </p:nvGrpSpPr>
        <p:grpSpPr>
          <a:xfrm>
            <a:off x="5553872" y="5153654"/>
            <a:ext cx="262842" cy="324834"/>
            <a:chOff x="6143716" y="3802634"/>
            <a:chExt cx="804548" cy="994518"/>
          </a:xfrm>
        </p:grpSpPr>
        <p:sp>
          <p:nvSpPr>
            <p:cNvPr id="538" name="フローチャート: 複数書類 537"/>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39" name="二等辺三角形 538"/>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540" name="グループ化 539"/>
          <p:cNvGrpSpPr>
            <a:grpSpLocks noChangeAspect="1"/>
          </p:cNvGrpSpPr>
          <p:nvPr/>
        </p:nvGrpSpPr>
        <p:grpSpPr>
          <a:xfrm>
            <a:off x="5772931" y="5145385"/>
            <a:ext cx="262842" cy="324834"/>
            <a:chOff x="6143716" y="3802634"/>
            <a:chExt cx="804548" cy="994518"/>
          </a:xfrm>
        </p:grpSpPr>
        <p:sp>
          <p:nvSpPr>
            <p:cNvPr id="541" name="フローチャート: 複数書類 540"/>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42" name="二等辺三角形 541"/>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543" name="グループ化 542"/>
          <p:cNvGrpSpPr>
            <a:grpSpLocks noChangeAspect="1"/>
          </p:cNvGrpSpPr>
          <p:nvPr/>
        </p:nvGrpSpPr>
        <p:grpSpPr>
          <a:xfrm>
            <a:off x="5334812" y="5145385"/>
            <a:ext cx="262842" cy="324834"/>
            <a:chOff x="6143716" y="3802634"/>
            <a:chExt cx="804548" cy="994518"/>
          </a:xfrm>
        </p:grpSpPr>
        <p:sp>
          <p:nvSpPr>
            <p:cNvPr id="544" name="フローチャート: 複数書類 543"/>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45" name="二等辺三角形 544"/>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546" name="グループ化 545"/>
          <p:cNvGrpSpPr>
            <a:grpSpLocks noChangeAspect="1"/>
          </p:cNvGrpSpPr>
          <p:nvPr/>
        </p:nvGrpSpPr>
        <p:grpSpPr>
          <a:xfrm>
            <a:off x="5553843" y="5460270"/>
            <a:ext cx="262842" cy="324834"/>
            <a:chOff x="6143716" y="3802634"/>
            <a:chExt cx="804548" cy="994518"/>
          </a:xfrm>
        </p:grpSpPr>
        <p:sp>
          <p:nvSpPr>
            <p:cNvPr id="547" name="フローチャート: 複数書類 546"/>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48" name="二等辺三角形 547"/>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549" name="グループ化 548"/>
          <p:cNvGrpSpPr>
            <a:grpSpLocks noChangeAspect="1"/>
          </p:cNvGrpSpPr>
          <p:nvPr/>
        </p:nvGrpSpPr>
        <p:grpSpPr>
          <a:xfrm>
            <a:off x="5772902" y="5452000"/>
            <a:ext cx="262842" cy="324834"/>
            <a:chOff x="6143716" y="3802634"/>
            <a:chExt cx="804548" cy="994518"/>
          </a:xfrm>
        </p:grpSpPr>
        <p:sp>
          <p:nvSpPr>
            <p:cNvPr id="550" name="フローチャート: 複数書類 549"/>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51" name="二等辺三角形 550"/>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552" name="グループ化 551"/>
          <p:cNvGrpSpPr>
            <a:grpSpLocks noChangeAspect="1"/>
          </p:cNvGrpSpPr>
          <p:nvPr/>
        </p:nvGrpSpPr>
        <p:grpSpPr>
          <a:xfrm>
            <a:off x="5334783" y="5452000"/>
            <a:ext cx="262842" cy="324834"/>
            <a:chOff x="6143716" y="3802634"/>
            <a:chExt cx="804548" cy="994518"/>
          </a:xfrm>
        </p:grpSpPr>
        <p:sp>
          <p:nvSpPr>
            <p:cNvPr id="553" name="フローチャート: 複数書類 552"/>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54" name="二等辺三角形 553"/>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555" name="グループ化 554"/>
          <p:cNvGrpSpPr>
            <a:grpSpLocks noChangeAspect="1"/>
          </p:cNvGrpSpPr>
          <p:nvPr/>
        </p:nvGrpSpPr>
        <p:grpSpPr>
          <a:xfrm>
            <a:off x="5553843" y="5766886"/>
            <a:ext cx="262842" cy="324834"/>
            <a:chOff x="6143716" y="3802634"/>
            <a:chExt cx="804548" cy="994518"/>
          </a:xfrm>
        </p:grpSpPr>
        <p:sp>
          <p:nvSpPr>
            <p:cNvPr id="556" name="フローチャート: 複数書類 555"/>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57" name="二等辺三角形 556"/>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558" name="グループ化 557"/>
          <p:cNvGrpSpPr>
            <a:grpSpLocks noChangeAspect="1"/>
          </p:cNvGrpSpPr>
          <p:nvPr/>
        </p:nvGrpSpPr>
        <p:grpSpPr>
          <a:xfrm>
            <a:off x="5772902" y="5758616"/>
            <a:ext cx="262842" cy="324834"/>
            <a:chOff x="6143716" y="3802634"/>
            <a:chExt cx="804548" cy="994518"/>
          </a:xfrm>
        </p:grpSpPr>
        <p:sp>
          <p:nvSpPr>
            <p:cNvPr id="559" name="フローチャート: 複数書類 558"/>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60" name="二等辺三角形 559"/>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561" name="グループ化 560"/>
          <p:cNvGrpSpPr>
            <a:grpSpLocks noChangeAspect="1"/>
          </p:cNvGrpSpPr>
          <p:nvPr/>
        </p:nvGrpSpPr>
        <p:grpSpPr>
          <a:xfrm>
            <a:off x="5334783" y="5758616"/>
            <a:ext cx="262842" cy="324834"/>
            <a:chOff x="6143716" y="3802634"/>
            <a:chExt cx="804548" cy="994518"/>
          </a:xfrm>
        </p:grpSpPr>
        <p:sp>
          <p:nvSpPr>
            <p:cNvPr id="562" name="フローチャート: 複数書類 561"/>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63" name="二等辺三角形 562"/>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564" name="グループ化 563"/>
          <p:cNvGrpSpPr>
            <a:grpSpLocks noChangeAspect="1"/>
          </p:cNvGrpSpPr>
          <p:nvPr/>
        </p:nvGrpSpPr>
        <p:grpSpPr>
          <a:xfrm>
            <a:off x="5553872" y="6073501"/>
            <a:ext cx="262842" cy="324834"/>
            <a:chOff x="6143716" y="3802634"/>
            <a:chExt cx="804548" cy="994518"/>
          </a:xfrm>
        </p:grpSpPr>
        <p:sp>
          <p:nvSpPr>
            <p:cNvPr id="565" name="フローチャート: 複数書類 564"/>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66" name="二等辺三角形 565"/>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567" name="グループ化 566"/>
          <p:cNvGrpSpPr>
            <a:grpSpLocks noChangeAspect="1"/>
          </p:cNvGrpSpPr>
          <p:nvPr/>
        </p:nvGrpSpPr>
        <p:grpSpPr>
          <a:xfrm>
            <a:off x="5772931" y="6065232"/>
            <a:ext cx="262842" cy="324834"/>
            <a:chOff x="6143716" y="3802634"/>
            <a:chExt cx="804548" cy="994518"/>
          </a:xfrm>
        </p:grpSpPr>
        <p:sp>
          <p:nvSpPr>
            <p:cNvPr id="568" name="フローチャート: 複数書類 567"/>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69" name="二等辺三角形 568"/>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570" name="グループ化 569"/>
          <p:cNvGrpSpPr>
            <a:grpSpLocks noChangeAspect="1"/>
          </p:cNvGrpSpPr>
          <p:nvPr/>
        </p:nvGrpSpPr>
        <p:grpSpPr>
          <a:xfrm>
            <a:off x="5334812" y="6065232"/>
            <a:ext cx="262842" cy="324834"/>
            <a:chOff x="6143716" y="3802634"/>
            <a:chExt cx="804548" cy="994518"/>
          </a:xfrm>
        </p:grpSpPr>
        <p:sp>
          <p:nvSpPr>
            <p:cNvPr id="571" name="フローチャート: 複数書類 570"/>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72" name="二等辺三角形 571"/>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sp>
        <p:nvSpPr>
          <p:cNvPr id="573" name="角丸四角形 572"/>
          <p:cNvSpPr/>
          <p:nvPr/>
        </p:nvSpPr>
        <p:spPr>
          <a:xfrm>
            <a:off x="5292172" y="4786807"/>
            <a:ext cx="787415" cy="1644587"/>
          </a:xfrm>
          <a:prstGeom prst="roundRect">
            <a:avLst>
              <a:gd name="adj" fmla="val 9008"/>
            </a:avLst>
          </a:prstGeom>
          <a:no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74" name="正方形/長方形 573"/>
          <p:cNvSpPr/>
          <p:nvPr/>
        </p:nvSpPr>
        <p:spPr>
          <a:xfrm>
            <a:off x="5297514" y="5445462"/>
            <a:ext cx="777785" cy="302963"/>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200" b="1" dirty="0">
                <a:solidFill>
                  <a:prstClr val="black"/>
                </a:solidFill>
                <a:latin typeface="Meiryo UI" panose="020B0604030504040204" pitchFamily="50" charset="-128"/>
                <a:ea typeface="Meiryo UI" panose="020B0604030504040204" pitchFamily="50" charset="-128"/>
              </a:rPr>
              <a:t>公文書館</a:t>
            </a:r>
          </a:p>
        </p:txBody>
      </p:sp>
      <p:sp>
        <p:nvSpPr>
          <p:cNvPr id="575" name="角丸四角形 574"/>
          <p:cNvSpPr/>
          <p:nvPr/>
        </p:nvSpPr>
        <p:spPr>
          <a:xfrm>
            <a:off x="5248358" y="4491837"/>
            <a:ext cx="810000" cy="40395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050" b="1" dirty="0">
              <a:solidFill>
                <a:prstClr val="white"/>
              </a:solidFill>
              <a:latin typeface="Meiryo UI" panose="020B0604030504040204" pitchFamily="50" charset="-128"/>
              <a:ea typeface="Meiryo UI" panose="020B0604030504040204" pitchFamily="50" charset="-128"/>
            </a:endParaRPr>
          </a:p>
        </p:txBody>
      </p:sp>
      <p:sp>
        <p:nvSpPr>
          <p:cNvPr id="576" name="額縁 575"/>
          <p:cNvSpPr/>
          <p:nvPr/>
        </p:nvSpPr>
        <p:spPr>
          <a:xfrm>
            <a:off x="6741302" y="5011664"/>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77" name="額縁 576"/>
          <p:cNvSpPr/>
          <p:nvPr/>
        </p:nvSpPr>
        <p:spPr>
          <a:xfrm>
            <a:off x="6716489" y="4989298"/>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78" name="額縁 577"/>
          <p:cNvSpPr/>
          <p:nvPr/>
        </p:nvSpPr>
        <p:spPr>
          <a:xfrm>
            <a:off x="6694263" y="4967078"/>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79" name="二等辺三角形 578"/>
          <p:cNvSpPr/>
          <p:nvPr/>
        </p:nvSpPr>
        <p:spPr>
          <a:xfrm>
            <a:off x="6683446" y="4878197"/>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80" name="額縁 579"/>
          <p:cNvSpPr/>
          <p:nvPr/>
        </p:nvSpPr>
        <p:spPr>
          <a:xfrm>
            <a:off x="6950142" y="5011656"/>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81" name="額縁 580"/>
          <p:cNvSpPr/>
          <p:nvPr/>
        </p:nvSpPr>
        <p:spPr>
          <a:xfrm>
            <a:off x="6925328" y="4989291"/>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82" name="額縁 581"/>
          <p:cNvSpPr/>
          <p:nvPr/>
        </p:nvSpPr>
        <p:spPr>
          <a:xfrm>
            <a:off x="6903103" y="4967070"/>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83" name="二等辺三角形 582"/>
          <p:cNvSpPr/>
          <p:nvPr/>
        </p:nvSpPr>
        <p:spPr>
          <a:xfrm>
            <a:off x="6892286" y="4878189"/>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84" name="額縁 583"/>
          <p:cNvSpPr/>
          <p:nvPr/>
        </p:nvSpPr>
        <p:spPr>
          <a:xfrm>
            <a:off x="6542676" y="5011656"/>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85" name="額縁 584"/>
          <p:cNvSpPr/>
          <p:nvPr/>
        </p:nvSpPr>
        <p:spPr>
          <a:xfrm>
            <a:off x="6517863" y="4989291"/>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86" name="額縁 585"/>
          <p:cNvSpPr/>
          <p:nvPr/>
        </p:nvSpPr>
        <p:spPr>
          <a:xfrm>
            <a:off x="6495638" y="4967070"/>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87" name="二等辺三角形 586"/>
          <p:cNvSpPr/>
          <p:nvPr/>
        </p:nvSpPr>
        <p:spPr>
          <a:xfrm>
            <a:off x="6484820" y="4878189"/>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88" name="額縁 587"/>
          <p:cNvSpPr/>
          <p:nvPr/>
        </p:nvSpPr>
        <p:spPr>
          <a:xfrm>
            <a:off x="6741302" y="5307935"/>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89" name="額縁 588"/>
          <p:cNvSpPr/>
          <p:nvPr/>
        </p:nvSpPr>
        <p:spPr>
          <a:xfrm>
            <a:off x="6716489" y="5285569"/>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90" name="額縁 589"/>
          <p:cNvSpPr/>
          <p:nvPr/>
        </p:nvSpPr>
        <p:spPr>
          <a:xfrm>
            <a:off x="6694263" y="5263349"/>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91" name="二等辺三角形 590"/>
          <p:cNvSpPr/>
          <p:nvPr/>
        </p:nvSpPr>
        <p:spPr>
          <a:xfrm>
            <a:off x="6683446" y="5174468"/>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92" name="額縁 591"/>
          <p:cNvSpPr/>
          <p:nvPr/>
        </p:nvSpPr>
        <p:spPr>
          <a:xfrm>
            <a:off x="6950142" y="5307928"/>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93" name="額縁 592"/>
          <p:cNvSpPr/>
          <p:nvPr/>
        </p:nvSpPr>
        <p:spPr>
          <a:xfrm>
            <a:off x="6925328" y="5285563"/>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94" name="額縁 593"/>
          <p:cNvSpPr/>
          <p:nvPr/>
        </p:nvSpPr>
        <p:spPr>
          <a:xfrm>
            <a:off x="6903103" y="526334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95" name="二等辺三角形 594"/>
          <p:cNvSpPr/>
          <p:nvPr/>
        </p:nvSpPr>
        <p:spPr>
          <a:xfrm>
            <a:off x="6892286" y="5174461"/>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96" name="額縁 595"/>
          <p:cNvSpPr/>
          <p:nvPr/>
        </p:nvSpPr>
        <p:spPr>
          <a:xfrm>
            <a:off x="6542676" y="5307928"/>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97" name="額縁 596"/>
          <p:cNvSpPr/>
          <p:nvPr/>
        </p:nvSpPr>
        <p:spPr>
          <a:xfrm>
            <a:off x="6517863" y="5285563"/>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98" name="額縁 597"/>
          <p:cNvSpPr/>
          <p:nvPr/>
        </p:nvSpPr>
        <p:spPr>
          <a:xfrm>
            <a:off x="6495638" y="526334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99" name="二等辺三角形 598"/>
          <p:cNvSpPr/>
          <p:nvPr/>
        </p:nvSpPr>
        <p:spPr>
          <a:xfrm>
            <a:off x="6484820" y="5174461"/>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00" name="額縁 599"/>
          <p:cNvSpPr/>
          <p:nvPr/>
        </p:nvSpPr>
        <p:spPr>
          <a:xfrm>
            <a:off x="6741302" y="5638648"/>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01" name="額縁 600"/>
          <p:cNvSpPr/>
          <p:nvPr/>
        </p:nvSpPr>
        <p:spPr>
          <a:xfrm>
            <a:off x="6716489" y="5616283"/>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02" name="額縁 601"/>
          <p:cNvSpPr/>
          <p:nvPr/>
        </p:nvSpPr>
        <p:spPr>
          <a:xfrm>
            <a:off x="6694263" y="559406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03" name="二等辺三角形 602"/>
          <p:cNvSpPr/>
          <p:nvPr/>
        </p:nvSpPr>
        <p:spPr>
          <a:xfrm>
            <a:off x="6683446" y="5505181"/>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04" name="額縁 603"/>
          <p:cNvSpPr/>
          <p:nvPr/>
        </p:nvSpPr>
        <p:spPr>
          <a:xfrm>
            <a:off x="6950142" y="563864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05" name="額縁 604"/>
          <p:cNvSpPr/>
          <p:nvPr/>
        </p:nvSpPr>
        <p:spPr>
          <a:xfrm>
            <a:off x="6925328" y="5616276"/>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06" name="額縁 605"/>
          <p:cNvSpPr/>
          <p:nvPr/>
        </p:nvSpPr>
        <p:spPr>
          <a:xfrm>
            <a:off x="6903103" y="5594056"/>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07" name="二等辺三角形 606"/>
          <p:cNvSpPr/>
          <p:nvPr/>
        </p:nvSpPr>
        <p:spPr>
          <a:xfrm>
            <a:off x="6892286" y="5505175"/>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08" name="額縁 607"/>
          <p:cNvSpPr/>
          <p:nvPr/>
        </p:nvSpPr>
        <p:spPr>
          <a:xfrm>
            <a:off x="6542676" y="563864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09" name="額縁 608"/>
          <p:cNvSpPr/>
          <p:nvPr/>
        </p:nvSpPr>
        <p:spPr>
          <a:xfrm>
            <a:off x="6517863" y="5616276"/>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10" name="額縁 609"/>
          <p:cNvSpPr/>
          <p:nvPr/>
        </p:nvSpPr>
        <p:spPr>
          <a:xfrm>
            <a:off x="6495638" y="5594056"/>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11" name="二等辺三角形 610"/>
          <p:cNvSpPr/>
          <p:nvPr/>
        </p:nvSpPr>
        <p:spPr>
          <a:xfrm>
            <a:off x="6484820" y="5505175"/>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12" name="額縁 611"/>
          <p:cNvSpPr/>
          <p:nvPr/>
        </p:nvSpPr>
        <p:spPr>
          <a:xfrm>
            <a:off x="6741302" y="5971954"/>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13" name="額縁 612"/>
          <p:cNvSpPr/>
          <p:nvPr/>
        </p:nvSpPr>
        <p:spPr>
          <a:xfrm>
            <a:off x="6716489" y="5949589"/>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14" name="額縁 613"/>
          <p:cNvSpPr/>
          <p:nvPr/>
        </p:nvSpPr>
        <p:spPr>
          <a:xfrm>
            <a:off x="6694263" y="5927368"/>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15" name="二等辺三角形 614"/>
          <p:cNvSpPr/>
          <p:nvPr/>
        </p:nvSpPr>
        <p:spPr>
          <a:xfrm>
            <a:off x="6683446" y="5838487"/>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16" name="額縁 615"/>
          <p:cNvSpPr/>
          <p:nvPr/>
        </p:nvSpPr>
        <p:spPr>
          <a:xfrm>
            <a:off x="6950142" y="5971948"/>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17" name="額縁 616"/>
          <p:cNvSpPr/>
          <p:nvPr/>
        </p:nvSpPr>
        <p:spPr>
          <a:xfrm>
            <a:off x="6925328" y="594958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18" name="額縁 617"/>
          <p:cNvSpPr/>
          <p:nvPr/>
        </p:nvSpPr>
        <p:spPr>
          <a:xfrm>
            <a:off x="6903103" y="592736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19" name="二等辺三角形 618"/>
          <p:cNvSpPr/>
          <p:nvPr/>
        </p:nvSpPr>
        <p:spPr>
          <a:xfrm>
            <a:off x="6892286" y="5838481"/>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20" name="額縁 619"/>
          <p:cNvSpPr/>
          <p:nvPr/>
        </p:nvSpPr>
        <p:spPr>
          <a:xfrm>
            <a:off x="6542676" y="5971948"/>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21" name="額縁 620"/>
          <p:cNvSpPr/>
          <p:nvPr/>
        </p:nvSpPr>
        <p:spPr>
          <a:xfrm>
            <a:off x="6517863" y="594958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22" name="額縁 621"/>
          <p:cNvSpPr/>
          <p:nvPr/>
        </p:nvSpPr>
        <p:spPr>
          <a:xfrm>
            <a:off x="6495638" y="592736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23" name="二等辺三角形 622"/>
          <p:cNvSpPr/>
          <p:nvPr/>
        </p:nvSpPr>
        <p:spPr>
          <a:xfrm>
            <a:off x="6484820" y="5838481"/>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24" name="額縁 623"/>
          <p:cNvSpPr/>
          <p:nvPr/>
        </p:nvSpPr>
        <p:spPr>
          <a:xfrm>
            <a:off x="6741302" y="6305260"/>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25" name="額縁 624"/>
          <p:cNvSpPr/>
          <p:nvPr/>
        </p:nvSpPr>
        <p:spPr>
          <a:xfrm>
            <a:off x="6716489" y="6282895"/>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26" name="額縁 625"/>
          <p:cNvSpPr/>
          <p:nvPr/>
        </p:nvSpPr>
        <p:spPr>
          <a:xfrm>
            <a:off x="6694263" y="6260674"/>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27" name="二等辺三角形 626"/>
          <p:cNvSpPr/>
          <p:nvPr/>
        </p:nvSpPr>
        <p:spPr>
          <a:xfrm>
            <a:off x="6683446" y="6171793"/>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28" name="額縁 627"/>
          <p:cNvSpPr/>
          <p:nvPr/>
        </p:nvSpPr>
        <p:spPr>
          <a:xfrm>
            <a:off x="6950142" y="6305254"/>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29" name="額縁 628"/>
          <p:cNvSpPr/>
          <p:nvPr/>
        </p:nvSpPr>
        <p:spPr>
          <a:xfrm>
            <a:off x="6925328" y="6282888"/>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30" name="額縁 629"/>
          <p:cNvSpPr/>
          <p:nvPr/>
        </p:nvSpPr>
        <p:spPr>
          <a:xfrm>
            <a:off x="6903103" y="6260668"/>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31" name="二等辺三角形 630"/>
          <p:cNvSpPr/>
          <p:nvPr/>
        </p:nvSpPr>
        <p:spPr>
          <a:xfrm>
            <a:off x="6892286" y="6171787"/>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32" name="額縁 631"/>
          <p:cNvSpPr/>
          <p:nvPr/>
        </p:nvSpPr>
        <p:spPr>
          <a:xfrm>
            <a:off x="6542676" y="6305254"/>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33" name="額縁 632"/>
          <p:cNvSpPr/>
          <p:nvPr/>
        </p:nvSpPr>
        <p:spPr>
          <a:xfrm>
            <a:off x="6517863" y="6282888"/>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34" name="額縁 633"/>
          <p:cNvSpPr/>
          <p:nvPr/>
        </p:nvSpPr>
        <p:spPr>
          <a:xfrm>
            <a:off x="6495638" y="6260668"/>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35" name="二等辺三角形 634"/>
          <p:cNvSpPr/>
          <p:nvPr/>
        </p:nvSpPr>
        <p:spPr>
          <a:xfrm>
            <a:off x="6484820" y="6171787"/>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36" name="角丸四角形 635"/>
          <p:cNvSpPr/>
          <p:nvPr/>
        </p:nvSpPr>
        <p:spPr>
          <a:xfrm>
            <a:off x="6414495" y="4793718"/>
            <a:ext cx="784539" cy="1766681"/>
          </a:xfrm>
          <a:prstGeom prst="roundRect">
            <a:avLst>
              <a:gd name="adj" fmla="val 9008"/>
            </a:avLst>
          </a:prstGeom>
          <a:no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37" name="角丸四角形 636"/>
          <p:cNvSpPr/>
          <p:nvPr/>
        </p:nvSpPr>
        <p:spPr>
          <a:xfrm>
            <a:off x="6423842" y="4456463"/>
            <a:ext cx="775193" cy="40395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200" b="1" dirty="0">
              <a:solidFill>
                <a:prstClr val="white"/>
              </a:solidFill>
              <a:latin typeface="Meiryo UI" panose="020B0604030504040204" pitchFamily="50" charset="-128"/>
              <a:ea typeface="Meiryo UI" panose="020B0604030504040204" pitchFamily="50" charset="-128"/>
            </a:endParaRPr>
          </a:p>
        </p:txBody>
      </p:sp>
      <p:sp>
        <p:nvSpPr>
          <p:cNvPr id="638" name="正方形/長方形 637"/>
          <p:cNvSpPr/>
          <p:nvPr/>
        </p:nvSpPr>
        <p:spPr>
          <a:xfrm>
            <a:off x="6457587" y="5376879"/>
            <a:ext cx="709329" cy="491389"/>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275" b="1" dirty="0">
                <a:solidFill>
                  <a:prstClr val="black"/>
                </a:solidFill>
                <a:latin typeface="Meiryo UI" panose="020B0604030504040204" pitchFamily="50" charset="-128"/>
                <a:ea typeface="Meiryo UI" panose="020B0604030504040204" pitchFamily="50" charset="-128"/>
              </a:rPr>
              <a:t>美術館・</a:t>
            </a:r>
            <a:endParaRPr lang="en-US" altLang="ja-JP" sz="1275" b="1" dirty="0">
              <a:solidFill>
                <a:prstClr val="black"/>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1275" b="1" dirty="0">
                <a:solidFill>
                  <a:prstClr val="black"/>
                </a:solidFill>
                <a:latin typeface="Meiryo UI" panose="020B0604030504040204" pitchFamily="50" charset="-128"/>
                <a:ea typeface="Meiryo UI" panose="020B0604030504040204" pitchFamily="50" charset="-128"/>
              </a:rPr>
              <a:t>博物館</a:t>
            </a:r>
          </a:p>
        </p:txBody>
      </p:sp>
      <p:sp>
        <p:nvSpPr>
          <p:cNvPr id="639" name="角丸四角形 638"/>
          <p:cNvSpPr/>
          <p:nvPr/>
        </p:nvSpPr>
        <p:spPr>
          <a:xfrm>
            <a:off x="7962806" y="4873239"/>
            <a:ext cx="784539" cy="543065"/>
          </a:xfrm>
          <a:prstGeom prst="roundRect">
            <a:avLst>
              <a:gd name="adj" fmla="val 9008"/>
            </a:avLst>
          </a:prstGeom>
          <a:solidFill>
            <a:srgbClr val="CCECFF"/>
          </a:solid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40" name="角丸四角形 639"/>
          <p:cNvSpPr/>
          <p:nvPr/>
        </p:nvSpPr>
        <p:spPr>
          <a:xfrm>
            <a:off x="7880192" y="5181554"/>
            <a:ext cx="784539" cy="543065"/>
          </a:xfrm>
          <a:prstGeom prst="roundRect">
            <a:avLst>
              <a:gd name="adj" fmla="val 9008"/>
            </a:avLst>
          </a:prstGeom>
          <a:solidFill>
            <a:srgbClr val="CCECFF"/>
          </a:solid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41" name="角丸四角形 640"/>
          <p:cNvSpPr/>
          <p:nvPr/>
        </p:nvSpPr>
        <p:spPr>
          <a:xfrm>
            <a:off x="7734072" y="5390226"/>
            <a:ext cx="784539" cy="543065"/>
          </a:xfrm>
          <a:prstGeom prst="roundRect">
            <a:avLst>
              <a:gd name="adj" fmla="val 9008"/>
            </a:avLst>
          </a:prstGeom>
          <a:solidFill>
            <a:srgbClr val="CCECFF"/>
          </a:solid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42" name="角丸四角形 641"/>
          <p:cNvSpPr/>
          <p:nvPr/>
        </p:nvSpPr>
        <p:spPr>
          <a:xfrm>
            <a:off x="7566322" y="5653694"/>
            <a:ext cx="784539" cy="543065"/>
          </a:xfrm>
          <a:prstGeom prst="roundRect">
            <a:avLst>
              <a:gd name="adj" fmla="val 9008"/>
            </a:avLst>
          </a:prstGeom>
          <a:solidFill>
            <a:srgbClr val="CCECFF"/>
          </a:solid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43" name="正方形/長方形 642"/>
          <p:cNvSpPr/>
          <p:nvPr/>
        </p:nvSpPr>
        <p:spPr>
          <a:xfrm>
            <a:off x="7803363" y="5322481"/>
            <a:ext cx="797863" cy="42443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275" b="1" dirty="0">
                <a:solidFill>
                  <a:prstClr val="black"/>
                </a:solidFill>
                <a:latin typeface="Meiryo UI" panose="020B0604030504040204" pitchFamily="50" charset="-128"/>
                <a:ea typeface="Meiryo UI" panose="020B0604030504040204" pitchFamily="50" charset="-128"/>
              </a:rPr>
              <a:t>他の領域</a:t>
            </a:r>
          </a:p>
        </p:txBody>
      </p:sp>
      <p:sp>
        <p:nvSpPr>
          <p:cNvPr id="644" name="角丸四角形 643"/>
          <p:cNvSpPr/>
          <p:nvPr/>
        </p:nvSpPr>
        <p:spPr>
          <a:xfrm>
            <a:off x="7670975" y="4495676"/>
            <a:ext cx="1062280" cy="57365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200" b="1" dirty="0">
              <a:solidFill>
                <a:prstClr val="white"/>
              </a:solidFill>
              <a:latin typeface="Meiryo UI" panose="020B0604030504040204" pitchFamily="50" charset="-128"/>
              <a:ea typeface="Meiryo UI" panose="020B0604030504040204" pitchFamily="50" charset="-128"/>
            </a:endParaRPr>
          </a:p>
        </p:txBody>
      </p:sp>
      <p:sp>
        <p:nvSpPr>
          <p:cNvPr id="645" name="角丸四角形 644"/>
          <p:cNvSpPr/>
          <p:nvPr/>
        </p:nvSpPr>
        <p:spPr>
          <a:xfrm>
            <a:off x="2741326" y="4499640"/>
            <a:ext cx="904202" cy="40395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350" b="1" dirty="0">
                <a:solidFill>
                  <a:prstClr val="white"/>
                </a:solidFill>
                <a:latin typeface="Meiryo UI" panose="020B0604030504040204" pitchFamily="50" charset="-128"/>
                <a:ea typeface="Meiryo UI" panose="020B0604030504040204" pitchFamily="50" charset="-128"/>
              </a:rPr>
              <a:t>NII</a:t>
            </a:r>
            <a:r>
              <a:rPr lang="ja-JP" altLang="en-US" sz="1350" b="1" dirty="0">
                <a:solidFill>
                  <a:prstClr val="white"/>
                </a:solidFill>
                <a:latin typeface="Meiryo UI" panose="020B0604030504040204" pitchFamily="50" charset="-128"/>
                <a:ea typeface="Meiryo UI" panose="020B0604030504040204" pitchFamily="50" charset="-128"/>
              </a:rPr>
              <a:t>と協力</a:t>
            </a:r>
          </a:p>
        </p:txBody>
      </p:sp>
      <p:sp>
        <p:nvSpPr>
          <p:cNvPr id="646" name="角丸四角形 645"/>
          <p:cNvSpPr/>
          <p:nvPr/>
        </p:nvSpPr>
        <p:spPr>
          <a:xfrm>
            <a:off x="4055451" y="4425550"/>
            <a:ext cx="904202" cy="67626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350" b="1" dirty="0">
                <a:solidFill>
                  <a:prstClr val="white"/>
                </a:solidFill>
                <a:latin typeface="Meiryo UI" panose="020B0604030504040204" pitchFamily="50" charset="-128"/>
                <a:ea typeface="Meiryo UI" panose="020B0604030504040204" pitchFamily="50" charset="-128"/>
              </a:rPr>
              <a:t>JST</a:t>
            </a:r>
            <a:r>
              <a:rPr lang="ja-JP" altLang="en-US" sz="1350" b="1" dirty="0" err="1">
                <a:solidFill>
                  <a:prstClr val="white"/>
                </a:solidFill>
                <a:latin typeface="Meiryo UI" panose="020B0604030504040204" pitchFamily="50" charset="-128"/>
                <a:ea typeface="Meiryo UI" panose="020B0604030504040204" pitchFamily="50" charset="-128"/>
              </a:rPr>
              <a:t>、</a:t>
            </a:r>
            <a:r>
              <a:rPr lang="en-US" altLang="ja-JP" sz="1350" b="1" dirty="0">
                <a:solidFill>
                  <a:prstClr val="white"/>
                </a:solidFill>
                <a:latin typeface="Meiryo UI" panose="020B0604030504040204" pitchFamily="50" charset="-128"/>
                <a:ea typeface="Meiryo UI" panose="020B0604030504040204" pitchFamily="50" charset="-128"/>
              </a:rPr>
              <a:t>NII</a:t>
            </a:r>
          </a:p>
          <a:p>
            <a:pPr algn="ctr" fontAlgn="base">
              <a:spcBef>
                <a:spcPct val="0"/>
              </a:spcBef>
              <a:spcAft>
                <a:spcPct val="0"/>
              </a:spcAft>
            </a:pPr>
            <a:r>
              <a:rPr lang="ja-JP" altLang="en-US" sz="1350" b="1" dirty="0">
                <a:solidFill>
                  <a:prstClr val="white"/>
                </a:solidFill>
                <a:latin typeface="Meiryo UI" panose="020B0604030504040204" pitchFamily="50" charset="-128"/>
                <a:ea typeface="Meiryo UI" panose="020B0604030504040204" pitchFamily="50" charset="-128"/>
              </a:rPr>
              <a:t>と協力</a:t>
            </a:r>
          </a:p>
        </p:txBody>
      </p:sp>
      <p:sp>
        <p:nvSpPr>
          <p:cNvPr id="647" name="角丸四角形 646"/>
          <p:cNvSpPr/>
          <p:nvPr/>
        </p:nvSpPr>
        <p:spPr>
          <a:xfrm>
            <a:off x="5089787" y="4480232"/>
            <a:ext cx="1107503" cy="40395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050" b="1" dirty="0">
                <a:solidFill>
                  <a:prstClr val="white"/>
                </a:solidFill>
                <a:latin typeface="Meiryo UI" panose="020B0604030504040204" pitchFamily="50" charset="-128"/>
                <a:ea typeface="Meiryo UI" panose="020B0604030504040204" pitchFamily="50" charset="-128"/>
              </a:rPr>
              <a:t>国立公文書館等と協力</a:t>
            </a:r>
            <a:endParaRPr lang="en-US" altLang="ja-JP" sz="1050" b="1" dirty="0">
              <a:solidFill>
                <a:prstClr val="white"/>
              </a:solidFill>
              <a:latin typeface="Meiryo UI" panose="020B0604030504040204" pitchFamily="50" charset="-128"/>
              <a:ea typeface="Meiryo UI" panose="020B0604030504040204" pitchFamily="50" charset="-128"/>
            </a:endParaRPr>
          </a:p>
        </p:txBody>
      </p:sp>
      <p:sp>
        <p:nvSpPr>
          <p:cNvPr id="648" name="角丸四角形 647"/>
          <p:cNvSpPr/>
          <p:nvPr/>
        </p:nvSpPr>
        <p:spPr>
          <a:xfrm>
            <a:off x="6351828" y="4453816"/>
            <a:ext cx="904202" cy="40395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275" b="1" dirty="0">
                <a:solidFill>
                  <a:prstClr val="white"/>
                </a:solidFill>
                <a:latin typeface="Meiryo UI" panose="020B0604030504040204" pitchFamily="50" charset="-128"/>
                <a:ea typeface="Meiryo UI" panose="020B0604030504040204" pitchFamily="50" charset="-128"/>
              </a:rPr>
              <a:t>文化庁</a:t>
            </a:r>
            <a:endParaRPr lang="en-US" altLang="ja-JP" sz="1275" b="1" dirty="0">
              <a:solidFill>
                <a:prstClr val="white"/>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1275" b="1" dirty="0">
                <a:solidFill>
                  <a:prstClr val="white"/>
                </a:solidFill>
                <a:latin typeface="Meiryo UI" panose="020B0604030504040204" pitchFamily="50" charset="-128"/>
                <a:ea typeface="Meiryo UI" panose="020B0604030504040204" pitchFamily="50" charset="-128"/>
              </a:rPr>
              <a:t>等と協力</a:t>
            </a:r>
          </a:p>
        </p:txBody>
      </p:sp>
      <p:sp>
        <p:nvSpPr>
          <p:cNvPr id="649" name="角丸四角形 648"/>
          <p:cNvSpPr/>
          <p:nvPr/>
        </p:nvSpPr>
        <p:spPr>
          <a:xfrm>
            <a:off x="7607512" y="4453816"/>
            <a:ext cx="1227444" cy="6480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200" b="1" dirty="0">
                <a:solidFill>
                  <a:prstClr val="white"/>
                </a:solidFill>
                <a:latin typeface="Meiryo UI" panose="020B0604030504040204" pitchFamily="50" charset="-128"/>
                <a:ea typeface="Meiryo UI" panose="020B0604030504040204" pitchFamily="50" charset="-128"/>
              </a:rPr>
              <a:t>各領域の</a:t>
            </a:r>
            <a:r>
              <a:rPr lang="en-US" altLang="ja-JP" sz="1200" b="1" dirty="0">
                <a:solidFill>
                  <a:prstClr val="white"/>
                </a:solidFill>
                <a:latin typeface="Meiryo UI" panose="020B0604030504040204" pitchFamily="50" charset="-128"/>
                <a:ea typeface="Meiryo UI" panose="020B0604030504040204" pitchFamily="50" charset="-128"/>
              </a:rPr>
              <a:t>aggregator</a:t>
            </a:r>
          </a:p>
          <a:p>
            <a:pPr algn="ctr" fontAlgn="base">
              <a:spcBef>
                <a:spcPct val="0"/>
              </a:spcBef>
              <a:spcAft>
                <a:spcPct val="0"/>
              </a:spcAft>
            </a:pPr>
            <a:r>
              <a:rPr lang="ja-JP" altLang="en-US" sz="1200" b="1" dirty="0">
                <a:solidFill>
                  <a:prstClr val="white"/>
                </a:solidFill>
                <a:latin typeface="Meiryo UI" panose="020B0604030504040204" pitchFamily="50" charset="-128"/>
                <a:ea typeface="Meiryo UI" panose="020B0604030504040204" pitchFamily="50" charset="-128"/>
              </a:rPr>
              <a:t>と協力</a:t>
            </a:r>
          </a:p>
        </p:txBody>
      </p:sp>
      <p:sp>
        <p:nvSpPr>
          <p:cNvPr id="650" name="正方形/長方形 649"/>
          <p:cNvSpPr/>
          <p:nvPr/>
        </p:nvSpPr>
        <p:spPr>
          <a:xfrm>
            <a:off x="982248" y="5044039"/>
            <a:ext cx="1147616" cy="3016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125" b="1" dirty="0">
                <a:solidFill>
                  <a:prstClr val="black"/>
                </a:solidFill>
                <a:latin typeface="Meiryo UI" panose="020B0604030504040204" pitchFamily="50" charset="-128"/>
                <a:ea typeface="Meiryo UI" panose="020B0604030504040204" pitchFamily="50" charset="-128"/>
              </a:rPr>
              <a:t>公共図書館</a:t>
            </a:r>
          </a:p>
        </p:txBody>
      </p:sp>
      <p:sp>
        <p:nvSpPr>
          <p:cNvPr id="651" name="正方形/長方形 650"/>
          <p:cNvSpPr/>
          <p:nvPr/>
        </p:nvSpPr>
        <p:spPr>
          <a:xfrm>
            <a:off x="2552743" y="5565798"/>
            <a:ext cx="1147616" cy="3016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125" b="1" dirty="0">
                <a:solidFill>
                  <a:prstClr val="black"/>
                </a:solidFill>
                <a:latin typeface="Meiryo UI" panose="020B0604030504040204" pitchFamily="50" charset="-128"/>
                <a:ea typeface="Meiryo UI" panose="020B0604030504040204" pitchFamily="50" charset="-128"/>
              </a:rPr>
              <a:t>大学図書館</a:t>
            </a:r>
          </a:p>
        </p:txBody>
      </p:sp>
      <p:sp>
        <p:nvSpPr>
          <p:cNvPr id="652" name="右矢印 651"/>
          <p:cNvSpPr/>
          <p:nvPr/>
        </p:nvSpPr>
        <p:spPr>
          <a:xfrm rot="11148925">
            <a:off x="5208575" y="3835205"/>
            <a:ext cx="3913301" cy="202107"/>
          </a:xfrm>
          <a:prstGeom prst="rightArrow">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53" name="コンテンツ プレースホルダー 2"/>
          <p:cNvSpPr>
            <a:spLocks noGrp="1"/>
          </p:cNvSpPr>
          <p:nvPr>
            <p:ph idx="1"/>
          </p:nvPr>
        </p:nvSpPr>
        <p:spPr>
          <a:xfrm>
            <a:off x="9183033" y="2545057"/>
            <a:ext cx="2709863" cy="968184"/>
          </a:xfrm>
        </p:spPr>
        <p:txBody>
          <a:bodyPr>
            <a:normAutofit/>
          </a:bodyPr>
          <a:lstStyle/>
          <a:p>
            <a:r>
              <a:rPr kumimoji="1" lang="ja-JP" altLang="en-US" dirty="0" smtClean="0"/>
              <a:t>出版界も含めた連携へ</a:t>
            </a:r>
            <a:endParaRPr kumimoji="1" lang="ja-JP" altLang="en-US" dirty="0"/>
          </a:p>
        </p:txBody>
      </p:sp>
    </p:spTree>
    <p:extLst>
      <p:ext uri="{BB962C8B-B14F-4D97-AF65-F5344CB8AC3E}">
        <p14:creationId xmlns:p14="http://schemas.microsoft.com/office/powerpoint/2010/main" val="30028254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280" y="34608"/>
            <a:ext cx="1153160" cy="6823391"/>
          </a:xfrm>
        </p:spPr>
        <p:txBody>
          <a:bodyPr vert="eaVert">
            <a:normAutofit fontScale="90000"/>
          </a:bodyPr>
          <a:lstStyle/>
          <a:p>
            <a:r>
              <a:rPr kumimoji="1" lang="ja-JP" altLang="en-US" dirty="0" smtClean="0"/>
              <a:t>☆電子書籍のナショナル</a:t>
            </a:r>
            <a:r>
              <a:rPr kumimoji="1" lang="en-US" altLang="ja-JP" dirty="0" smtClean="0"/>
              <a:t/>
            </a:r>
            <a:br>
              <a:rPr kumimoji="1" lang="en-US" altLang="ja-JP" dirty="0" smtClean="0"/>
            </a:br>
            <a:r>
              <a:rPr kumimoji="1" lang="ja-JP" altLang="en-US" dirty="0" smtClean="0"/>
              <a:t>アーカイブ</a:t>
            </a:r>
            <a:r>
              <a:rPr kumimoji="1" lang="en-US" altLang="ja-JP" dirty="0" smtClean="0"/>
              <a:t>DFD</a:t>
            </a:r>
            <a:endParaRPr kumimoji="1" lang="ja-JP" altLang="en-US" dirty="0"/>
          </a:p>
        </p:txBody>
      </p:sp>
      <p:pic>
        <p:nvPicPr>
          <p:cNvPr id="4" name="図 3"/>
          <p:cNvPicPr>
            <a:picLocks noChangeAspect="1"/>
          </p:cNvPicPr>
          <p:nvPr/>
        </p:nvPicPr>
        <p:blipFill>
          <a:blip r:embed="rId3"/>
          <a:stretch>
            <a:fillRect/>
          </a:stretch>
        </p:blipFill>
        <p:spPr>
          <a:xfrm>
            <a:off x="1600200" y="34608"/>
            <a:ext cx="10591800" cy="6802919"/>
          </a:xfrm>
          <a:prstGeom prst="rect">
            <a:avLst/>
          </a:prstGeom>
        </p:spPr>
      </p:pic>
      <p:sp>
        <p:nvSpPr>
          <p:cNvPr id="5" name="円/楕円 4"/>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68031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正方形/長方形 31"/>
          <p:cNvSpPr/>
          <p:nvPr/>
        </p:nvSpPr>
        <p:spPr>
          <a:xfrm>
            <a:off x="588602" y="3255233"/>
            <a:ext cx="7677847" cy="1101436"/>
          </a:xfrm>
          <a:prstGeom prst="rect">
            <a:avLst/>
          </a:prstGeom>
          <a:gradFill flip="none" rotWithShape="1">
            <a:gsLst>
              <a:gs pos="18000">
                <a:schemeClr val="accent2"/>
              </a:gs>
              <a:gs pos="47000">
                <a:schemeClr val="accent5"/>
              </a:gs>
              <a:gs pos="74000">
                <a:schemeClr val="accent6">
                  <a:lumMod val="10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94772" y="72310"/>
            <a:ext cx="11968480" cy="742315"/>
          </a:xfrm>
        </p:spPr>
        <p:txBody>
          <a:bodyPr/>
          <a:lstStyle/>
          <a:p>
            <a:endParaRPr kumimoji="1" lang="ja-JP" altLang="en-US" dirty="0"/>
          </a:p>
        </p:txBody>
      </p:sp>
      <p:sp>
        <p:nvSpPr>
          <p:cNvPr id="3" name="コンテンツ プレースホルダー 2"/>
          <p:cNvSpPr>
            <a:spLocks noGrp="1"/>
          </p:cNvSpPr>
          <p:nvPr>
            <p:ph idx="1"/>
          </p:nvPr>
        </p:nvSpPr>
        <p:spPr>
          <a:xfrm>
            <a:off x="9729788" y="965200"/>
            <a:ext cx="2360612" cy="5211763"/>
          </a:xfrm>
        </p:spPr>
        <p:txBody>
          <a:bodyPr/>
          <a:lstStyle/>
          <a:p>
            <a:endParaRPr kumimoji="1" lang="ja-JP" altLang="en-US" dirty="0"/>
          </a:p>
        </p:txBody>
      </p:sp>
      <p:sp>
        <p:nvSpPr>
          <p:cNvPr id="12" name="AutoShape 14"/>
          <p:cNvSpPr>
            <a:spLocks noChangeArrowheads="1"/>
          </p:cNvSpPr>
          <p:nvPr/>
        </p:nvSpPr>
        <p:spPr bwMode="auto">
          <a:xfrm>
            <a:off x="837878" y="3454922"/>
            <a:ext cx="1621449" cy="728216"/>
          </a:xfrm>
          <a:prstGeom prst="roundRect">
            <a:avLst>
              <a:gd name="adj" fmla="val 20750"/>
            </a:avLst>
          </a:prstGeom>
          <a:ln>
            <a:headEnd/>
            <a:tailEnd/>
          </a:ln>
        </p:spPr>
        <p:style>
          <a:lnRef idx="1">
            <a:schemeClr val="accent2"/>
          </a:lnRef>
          <a:fillRef idx="3">
            <a:schemeClr val="accent2"/>
          </a:fillRef>
          <a:effectRef idx="2">
            <a:schemeClr val="accent2"/>
          </a:effectRef>
          <a:fontRef idx="minor">
            <a:schemeClr val="lt1"/>
          </a:fontRef>
        </p:style>
        <p:txBody>
          <a:bodyPr wrap="none"/>
          <a:lstStyle/>
          <a:p>
            <a:pPr algn="ctr"/>
            <a:r>
              <a:rPr lang="ja-JP" altLang="en-US" dirty="0" smtClean="0">
                <a:latin typeface="Meiryo UI" panose="020B0604030504040204" pitchFamily="50" charset="-128"/>
                <a:ea typeface="Meiryo UI" panose="020B0604030504040204" pitchFamily="50" charset="-128"/>
              </a:rPr>
              <a:t>個別出版社</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情報提供サービス</a:t>
            </a:r>
            <a:endParaRPr lang="en-US" altLang="ja-JP" dirty="0">
              <a:latin typeface="Meiryo UI" panose="020B0604030504040204" pitchFamily="50" charset="-128"/>
              <a:ea typeface="Meiryo UI" panose="020B0604030504040204" pitchFamily="50" charset="-128"/>
            </a:endParaRPr>
          </a:p>
        </p:txBody>
      </p:sp>
      <p:sp>
        <p:nvSpPr>
          <p:cNvPr id="13" name="AutoShape 14"/>
          <p:cNvSpPr>
            <a:spLocks noChangeArrowheads="1"/>
          </p:cNvSpPr>
          <p:nvPr/>
        </p:nvSpPr>
        <p:spPr bwMode="auto">
          <a:xfrm>
            <a:off x="3300636" y="3454922"/>
            <a:ext cx="1747837" cy="728216"/>
          </a:xfrm>
          <a:prstGeom prst="roundRect">
            <a:avLst>
              <a:gd name="adj" fmla="val 20750"/>
            </a:avLst>
          </a:prstGeom>
          <a:ln>
            <a:headEnd/>
            <a:tailEnd/>
          </a:ln>
        </p:spPr>
        <p:style>
          <a:lnRef idx="1">
            <a:schemeClr val="accent5"/>
          </a:lnRef>
          <a:fillRef idx="3">
            <a:schemeClr val="accent5"/>
          </a:fillRef>
          <a:effectRef idx="2">
            <a:schemeClr val="accent5"/>
          </a:effectRef>
          <a:fontRef idx="minor">
            <a:schemeClr val="lt1"/>
          </a:fontRef>
        </p:style>
        <p:txBody>
          <a:bodyPr wrap="none"/>
          <a:lstStyle/>
          <a:p>
            <a:pPr algn="ctr"/>
            <a:r>
              <a:rPr lang="ja-JP" altLang="en-US" dirty="0" smtClean="0">
                <a:latin typeface="Meiryo UI" panose="020B0604030504040204" pitchFamily="50" charset="-128"/>
                <a:ea typeface="Meiryo UI" panose="020B0604030504040204" pitchFamily="50" charset="-128"/>
              </a:rPr>
              <a:t>個別図書館</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情報提供サービス</a:t>
            </a:r>
            <a:endParaRPr lang="en-US" altLang="ja-JP" dirty="0">
              <a:latin typeface="Meiryo UI" panose="020B0604030504040204" pitchFamily="50" charset="-128"/>
              <a:ea typeface="Meiryo UI" panose="020B0604030504040204" pitchFamily="50" charset="-128"/>
            </a:endParaRPr>
          </a:p>
        </p:txBody>
      </p:sp>
      <p:sp>
        <p:nvSpPr>
          <p:cNvPr id="14" name="フローチャート: 端子 13"/>
          <p:cNvSpPr/>
          <p:nvPr/>
        </p:nvSpPr>
        <p:spPr>
          <a:xfrm>
            <a:off x="802860" y="1819411"/>
            <a:ext cx="1448198" cy="414338"/>
          </a:xfrm>
          <a:prstGeom prst="flowChartTerminator">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ja-JP" altLang="en-US" sz="1400" dirty="0" smtClean="0"/>
              <a:t>既存の利用者</a:t>
            </a:r>
            <a:endParaRPr kumimoji="1" lang="ja-JP" altLang="en-US" sz="1400" dirty="0"/>
          </a:p>
        </p:txBody>
      </p:sp>
      <p:sp>
        <p:nvSpPr>
          <p:cNvPr id="15" name="フローチャート: 端子 14"/>
          <p:cNvSpPr/>
          <p:nvPr/>
        </p:nvSpPr>
        <p:spPr>
          <a:xfrm>
            <a:off x="2867731" y="1843755"/>
            <a:ext cx="1448198" cy="41433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t>既存の利用者</a:t>
            </a:r>
            <a:endParaRPr kumimoji="1" lang="ja-JP" altLang="en-US" sz="1400" dirty="0"/>
          </a:p>
        </p:txBody>
      </p:sp>
      <p:sp>
        <p:nvSpPr>
          <p:cNvPr id="18" name="フローチャート: 磁気ディスク 17"/>
          <p:cNvSpPr/>
          <p:nvPr/>
        </p:nvSpPr>
        <p:spPr>
          <a:xfrm>
            <a:off x="1662546" y="5785828"/>
            <a:ext cx="5673436" cy="847955"/>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恒久的保存</a:t>
            </a:r>
            <a:endParaRPr kumimoji="1" lang="en-US" altLang="ja-JP" dirty="0" smtClean="0"/>
          </a:p>
          <a:p>
            <a:pPr algn="ctr"/>
            <a:r>
              <a:rPr lang="ja-JP" altLang="en-US" dirty="0" smtClean="0"/>
              <a:t>アーカイブ</a:t>
            </a:r>
            <a:endParaRPr kumimoji="1" lang="ja-JP" altLang="en-US" dirty="0"/>
          </a:p>
        </p:txBody>
      </p:sp>
      <p:sp>
        <p:nvSpPr>
          <p:cNvPr id="19" name="フローチャート: 端子 18"/>
          <p:cNvSpPr/>
          <p:nvPr/>
        </p:nvSpPr>
        <p:spPr>
          <a:xfrm>
            <a:off x="4932603" y="1063444"/>
            <a:ext cx="2218758" cy="1062025"/>
          </a:xfrm>
          <a:prstGeom prst="flowChartTerminator">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ltLang="ja-JP" sz="1400" dirty="0" smtClean="0"/>
          </a:p>
          <a:p>
            <a:pPr algn="ctr"/>
            <a:endParaRPr lang="en-US" altLang="ja-JP" sz="1400" dirty="0"/>
          </a:p>
          <a:p>
            <a:pPr algn="ctr"/>
            <a:r>
              <a:rPr lang="ja-JP" altLang="en-US" sz="1400" dirty="0" smtClean="0"/>
              <a:t>インターネット情報の利用者</a:t>
            </a:r>
            <a:endParaRPr kumimoji="1" lang="ja-JP" altLang="en-US" sz="1400" dirty="0"/>
          </a:p>
        </p:txBody>
      </p:sp>
      <p:sp>
        <p:nvSpPr>
          <p:cNvPr id="21" name="AutoShape 14"/>
          <p:cNvSpPr>
            <a:spLocks noChangeArrowheads="1"/>
          </p:cNvSpPr>
          <p:nvPr/>
        </p:nvSpPr>
        <p:spPr bwMode="auto">
          <a:xfrm>
            <a:off x="5830798" y="3519802"/>
            <a:ext cx="1882164" cy="728216"/>
          </a:xfrm>
          <a:prstGeom prst="roundRect">
            <a:avLst>
              <a:gd name="adj" fmla="val 20750"/>
            </a:avLst>
          </a:prstGeom>
          <a:ln>
            <a:headEnd/>
            <a:tailEnd/>
          </a:ln>
        </p:spPr>
        <p:style>
          <a:lnRef idx="1">
            <a:schemeClr val="accent6"/>
          </a:lnRef>
          <a:fillRef idx="3">
            <a:schemeClr val="accent6"/>
          </a:fillRef>
          <a:effectRef idx="2">
            <a:schemeClr val="accent6"/>
          </a:effectRef>
          <a:fontRef idx="minor">
            <a:schemeClr val="lt1"/>
          </a:fontRef>
        </p:style>
        <p:txBody>
          <a:bodyPr wrap="none"/>
          <a:lstStyle/>
          <a:p>
            <a:pPr algn="ctr"/>
            <a:r>
              <a:rPr lang="ja-JP" altLang="en-US" dirty="0" smtClean="0">
                <a:latin typeface="Meiryo UI" panose="020B0604030504040204" pitchFamily="50" charset="-128"/>
                <a:ea typeface="Meiryo UI" panose="020B0604030504040204" pitchFamily="50" charset="-128"/>
              </a:rPr>
              <a:t>出版者</a:t>
            </a:r>
            <a:r>
              <a:rPr lang="ja-JP" altLang="en-US" dirty="0">
                <a:latin typeface="Meiryo UI" panose="020B0604030504040204" pitchFamily="50" charset="-128"/>
                <a:ea typeface="Meiryo UI" panose="020B0604030504040204" pitchFamily="50" charset="-128"/>
              </a:rPr>
              <a:t>・図書館以外</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の検索サービス</a:t>
            </a:r>
            <a:endParaRPr lang="en-US" altLang="ja-JP" dirty="0">
              <a:latin typeface="Meiryo UI" panose="020B0604030504040204" pitchFamily="50" charset="-128"/>
              <a:ea typeface="Meiryo UI" panose="020B0604030504040204" pitchFamily="50" charset="-128"/>
            </a:endParaRPr>
          </a:p>
        </p:txBody>
      </p:sp>
      <p:sp>
        <p:nvSpPr>
          <p:cNvPr id="23" name="フローチャート: 磁気ディスク 22"/>
          <p:cNvSpPr/>
          <p:nvPr/>
        </p:nvSpPr>
        <p:spPr>
          <a:xfrm>
            <a:off x="728216" y="4720464"/>
            <a:ext cx="1666679" cy="793334"/>
          </a:xfrm>
          <a:prstGeom prst="flowChartMagneticDisk">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ja-JP" altLang="en-US" dirty="0" smtClean="0"/>
              <a:t>個別</a:t>
            </a:r>
            <a:r>
              <a:rPr lang="ja-JP" altLang="en-US" dirty="0" smtClean="0"/>
              <a:t>アーカイブ</a:t>
            </a:r>
            <a:endParaRPr kumimoji="1" lang="ja-JP" altLang="en-US" dirty="0"/>
          </a:p>
        </p:txBody>
      </p:sp>
      <p:sp>
        <p:nvSpPr>
          <p:cNvPr id="28" name="フローチャート: 磁気ディスク 27"/>
          <p:cNvSpPr/>
          <p:nvPr/>
        </p:nvSpPr>
        <p:spPr>
          <a:xfrm>
            <a:off x="5751006" y="4703326"/>
            <a:ext cx="2432878" cy="793334"/>
          </a:xfrm>
          <a:prstGeom prst="flowChartMagneticDisk">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dirty="0" smtClean="0"/>
              <a:t>個別</a:t>
            </a:r>
            <a:r>
              <a:rPr lang="ja-JP" altLang="en-US" dirty="0" smtClean="0"/>
              <a:t>アーカイブ</a:t>
            </a:r>
            <a:endParaRPr kumimoji="1" lang="ja-JP" altLang="en-US" dirty="0"/>
          </a:p>
        </p:txBody>
      </p:sp>
      <p:sp>
        <p:nvSpPr>
          <p:cNvPr id="29" name="四角形吹き出し 28"/>
          <p:cNvSpPr/>
          <p:nvPr/>
        </p:nvSpPr>
        <p:spPr>
          <a:xfrm>
            <a:off x="209617" y="918166"/>
            <a:ext cx="1874768" cy="674808"/>
          </a:xfrm>
          <a:prstGeom prst="wedgeRectCallout">
            <a:avLst>
              <a:gd name="adj1" fmla="val 39373"/>
              <a:gd name="adj2" fmla="val 6885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400" dirty="0"/>
              <a:t>既存の利用者の市場規模は縮小</a:t>
            </a:r>
            <a:r>
              <a:rPr lang="ja-JP" altLang="en-US" sz="1400" dirty="0" smtClean="0"/>
              <a:t>傾向</a:t>
            </a:r>
            <a:endParaRPr lang="ja-JP" altLang="en-US" sz="1400" dirty="0"/>
          </a:p>
        </p:txBody>
      </p:sp>
      <p:sp>
        <p:nvSpPr>
          <p:cNvPr id="31" name="四角形吹き出し 30"/>
          <p:cNvSpPr/>
          <p:nvPr/>
        </p:nvSpPr>
        <p:spPr>
          <a:xfrm>
            <a:off x="7855020" y="2493329"/>
            <a:ext cx="1874768" cy="674808"/>
          </a:xfrm>
          <a:prstGeom prst="wedgeRectCallout">
            <a:avLst>
              <a:gd name="adj1" fmla="val -60460"/>
              <a:gd name="adj2" fmla="val 1098"/>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400" dirty="0" smtClean="0"/>
              <a:t>真の全国総合目録サービスを</a:t>
            </a:r>
            <a:endParaRPr lang="ja-JP" altLang="en-US" sz="1400" dirty="0"/>
          </a:p>
        </p:txBody>
      </p:sp>
      <p:sp>
        <p:nvSpPr>
          <p:cNvPr id="33" name="フローチャート: 磁気ディスク 32"/>
          <p:cNvSpPr/>
          <p:nvPr/>
        </p:nvSpPr>
        <p:spPr>
          <a:xfrm>
            <a:off x="3341214" y="4720464"/>
            <a:ext cx="1666679" cy="793334"/>
          </a:xfrm>
          <a:prstGeom prst="flowChartMagneticDisk">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ja-JP" altLang="en-US" dirty="0" smtClean="0"/>
              <a:t>個別</a:t>
            </a:r>
            <a:r>
              <a:rPr lang="ja-JP" altLang="en-US" dirty="0" smtClean="0"/>
              <a:t>アーカイブ</a:t>
            </a:r>
            <a:endParaRPr kumimoji="1" lang="ja-JP" altLang="en-US" dirty="0"/>
          </a:p>
        </p:txBody>
      </p:sp>
      <p:sp>
        <p:nvSpPr>
          <p:cNvPr id="34" name="四角形吹き出し 33"/>
          <p:cNvSpPr/>
          <p:nvPr/>
        </p:nvSpPr>
        <p:spPr>
          <a:xfrm>
            <a:off x="7151361" y="792561"/>
            <a:ext cx="1874768" cy="674808"/>
          </a:xfrm>
          <a:prstGeom prst="wedgeRectCallout">
            <a:avLst>
              <a:gd name="adj1" fmla="val -137431"/>
              <a:gd name="adj2" fmla="val 32856"/>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400" dirty="0" smtClean="0"/>
              <a:t>インターネットユーザを読者層に</a:t>
            </a:r>
            <a:endParaRPr lang="ja-JP" altLang="en-US" sz="1400" dirty="0"/>
          </a:p>
        </p:txBody>
      </p:sp>
      <p:sp>
        <p:nvSpPr>
          <p:cNvPr id="35" name="上矢印 34"/>
          <p:cNvSpPr/>
          <p:nvPr/>
        </p:nvSpPr>
        <p:spPr>
          <a:xfrm>
            <a:off x="1405105" y="2356647"/>
            <a:ext cx="397054" cy="847157"/>
          </a:xfrm>
          <a:prstGeom prst="up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36" name="上矢印 35"/>
          <p:cNvSpPr/>
          <p:nvPr/>
        </p:nvSpPr>
        <p:spPr>
          <a:xfrm>
            <a:off x="3300636" y="2312410"/>
            <a:ext cx="397054" cy="911493"/>
          </a:xfrm>
          <a:prstGeom prst="up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37" name="上矢印 36"/>
          <p:cNvSpPr/>
          <p:nvPr/>
        </p:nvSpPr>
        <p:spPr>
          <a:xfrm>
            <a:off x="5880485" y="2265213"/>
            <a:ext cx="397054" cy="911493"/>
          </a:xfrm>
          <a:prstGeom prst="up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16" name="AutoShape 14"/>
          <p:cNvSpPr>
            <a:spLocks noChangeArrowheads="1"/>
          </p:cNvSpPr>
          <p:nvPr/>
        </p:nvSpPr>
        <p:spPr bwMode="auto">
          <a:xfrm>
            <a:off x="1285875" y="2636694"/>
            <a:ext cx="6308067" cy="369720"/>
          </a:xfrm>
          <a:prstGeom prst="roundRect">
            <a:avLst>
              <a:gd name="adj" fmla="val 20750"/>
            </a:avLst>
          </a:prstGeom>
          <a:ln>
            <a:headEnd/>
            <a:tailEnd/>
          </a:ln>
        </p:spPr>
        <p:style>
          <a:lnRef idx="1">
            <a:schemeClr val="accent3"/>
          </a:lnRef>
          <a:fillRef idx="2">
            <a:schemeClr val="accent3"/>
          </a:fillRef>
          <a:effectRef idx="1">
            <a:schemeClr val="accent3"/>
          </a:effectRef>
          <a:fontRef idx="minor">
            <a:schemeClr val="dk1"/>
          </a:fontRef>
        </p:style>
        <p:txBody>
          <a:bodyPr wrap="none"/>
          <a:lstStyle/>
          <a:p>
            <a:pPr algn="ctr"/>
            <a:r>
              <a:rPr lang="ja-JP" altLang="en-US" dirty="0" smtClean="0">
                <a:latin typeface="Meiryo UI" panose="020B0604030504040204" pitchFamily="50" charset="-128"/>
                <a:ea typeface="Meiryo UI" panose="020B0604030504040204" pitchFamily="50" charset="-128"/>
              </a:rPr>
              <a:t>統合検索</a:t>
            </a:r>
            <a:r>
              <a:rPr lang="ja-JP" altLang="en-US" dirty="0">
                <a:latin typeface="Meiryo UI" panose="020B0604030504040204" pitchFamily="50" charset="-128"/>
                <a:ea typeface="Meiryo UI" panose="020B0604030504040204" pitchFamily="50" charset="-128"/>
              </a:rPr>
              <a:t>サービス</a:t>
            </a:r>
            <a:endParaRPr lang="en-US" altLang="ja-JP" dirty="0">
              <a:latin typeface="Meiryo UI" panose="020B0604030504040204" pitchFamily="50" charset="-128"/>
              <a:ea typeface="Meiryo UI" panose="020B0604030504040204" pitchFamily="50" charset="-128"/>
            </a:endParaRPr>
          </a:p>
        </p:txBody>
      </p:sp>
      <p:sp>
        <p:nvSpPr>
          <p:cNvPr id="38" name="フローチャート: 端子 37"/>
          <p:cNvSpPr/>
          <p:nvPr/>
        </p:nvSpPr>
        <p:spPr>
          <a:xfrm>
            <a:off x="3830193" y="1151148"/>
            <a:ext cx="1795218" cy="414338"/>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400" dirty="0" smtClean="0"/>
              <a:t>新規の利用者</a:t>
            </a:r>
            <a:endParaRPr kumimoji="1" lang="ja-JP" altLang="en-US" sz="1400" dirty="0"/>
          </a:p>
        </p:txBody>
      </p:sp>
      <p:sp>
        <p:nvSpPr>
          <p:cNvPr id="39" name="曲折矢印 38"/>
          <p:cNvSpPr/>
          <p:nvPr/>
        </p:nvSpPr>
        <p:spPr>
          <a:xfrm>
            <a:off x="2189150" y="1242287"/>
            <a:ext cx="1634453" cy="2156746"/>
          </a:xfrm>
          <a:prstGeom prst="bentArrow">
            <a:avLst>
              <a:gd name="adj1" fmla="val 6771"/>
              <a:gd name="adj2" fmla="val 8290"/>
              <a:gd name="adj3" fmla="val 7783"/>
              <a:gd name="adj4" fmla="val 4780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solidFill>
                <a:schemeClr val="tx1"/>
              </a:solidFill>
            </a:endParaRPr>
          </a:p>
        </p:txBody>
      </p:sp>
      <p:sp>
        <p:nvSpPr>
          <p:cNvPr id="40" name="四角形吹き出し 39"/>
          <p:cNvSpPr/>
          <p:nvPr/>
        </p:nvSpPr>
        <p:spPr>
          <a:xfrm>
            <a:off x="8050026" y="5317905"/>
            <a:ext cx="1874768" cy="674808"/>
          </a:xfrm>
          <a:prstGeom prst="wedgeRectCallout">
            <a:avLst>
              <a:gd name="adj1" fmla="val -87133"/>
              <a:gd name="adj2" fmla="val 4979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400" dirty="0"/>
              <a:t>後世</a:t>
            </a:r>
            <a:r>
              <a:rPr lang="ja-JP" altLang="en-US" sz="1400" dirty="0" smtClean="0"/>
              <a:t>に情報の利用を保証</a:t>
            </a:r>
            <a:endParaRPr lang="ja-JP" altLang="en-US" sz="1400" dirty="0"/>
          </a:p>
        </p:txBody>
      </p:sp>
      <p:sp>
        <p:nvSpPr>
          <p:cNvPr id="41" name="四角形吹き出し 40"/>
          <p:cNvSpPr/>
          <p:nvPr/>
        </p:nvSpPr>
        <p:spPr>
          <a:xfrm>
            <a:off x="8039641" y="6132079"/>
            <a:ext cx="1874768" cy="674808"/>
          </a:xfrm>
          <a:prstGeom prst="wedgeRectCallout">
            <a:avLst>
              <a:gd name="adj1" fmla="val -90944"/>
              <a:gd name="adj2" fmla="val -1584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400" dirty="0"/>
              <a:t>後世</a:t>
            </a:r>
            <a:r>
              <a:rPr lang="ja-JP" altLang="en-US" sz="1400" dirty="0" smtClean="0"/>
              <a:t>に情報の利用を保証</a:t>
            </a:r>
            <a:endParaRPr lang="ja-JP" altLang="en-US" sz="1400" dirty="0"/>
          </a:p>
        </p:txBody>
      </p:sp>
      <p:sp>
        <p:nvSpPr>
          <p:cNvPr id="43" name="四角形吹き出し 42"/>
          <p:cNvSpPr/>
          <p:nvPr/>
        </p:nvSpPr>
        <p:spPr>
          <a:xfrm>
            <a:off x="53304" y="2157898"/>
            <a:ext cx="964810" cy="1018808"/>
          </a:xfrm>
          <a:prstGeom prst="wedgeRectCallout">
            <a:avLst>
              <a:gd name="adj1" fmla="val 76395"/>
              <a:gd name="adj2" fmla="val 21170"/>
            </a:avLst>
          </a:prstGeom>
        </p:spPr>
        <p:style>
          <a:lnRef idx="1">
            <a:schemeClr val="dk1"/>
          </a:lnRef>
          <a:fillRef idx="3">
            <a:schemeClr val="dk1"/>
          </a:fillRef>
          <a:effectRef idx="2">
            <a:schemeClr val="dk1"/>
          </a:effectRef>
          <a:fontRef idx="minor">
            <a:schemeClr val="lt1"/>
          </a:fontRef>
        </p:style>
        <p:txBody>
          <a:bodyPr rtlCol="0" anchor="ctr"/>
          <a:lstStyle/>
          <a:p>
            <a:pPr algn="ctr"/>
            <a:r>
              <a:rPr lang="ja-JP" altLang="en-US" sz="1400" dirty="0" smtClean="0"/>
              <a:t>新規の利用者の読書機会が増加</a:t>
            </a:r>
            <a:endParaRPr lang="ja-JP" altLang="en-US" sz="1400" dirty="0"/>
          </a:p>
        </p:txBody>
      </p:sp>
    </p:spTree>
    <p:extLst>
      <p:ext uri="{BB962C8B-B14F-4D97-AF65-F5344CB8AC3E}">
        <p14:creationId xmlns:p14="http://schemas.microsoft.com/office/powerpoint/2010/main" val="925107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ctrTitle"/>
          </p:nvPr>
        </p:nvSpPr>
        <p:spPr/>
        <p:txBody>
          <a:bodyPr/>
          <a:lstStyle/>
          <a:p>
            <a:r>
              <a:rPr kumimoji="1" lang="ja-JP" altLang="en-US" dirty="0" smtClean="0">
                <a:latin typeface="HG丸ｺﾞｼｯｸM-PRO" pitchFamily="50" charset="-128"/>
                <a:ea typeface="HG丸ｺﾞｼｯｸM-PRO" pitchFamily="50" charset="-128"/>
              </a:rPr>
              <a:t>出版界との連携による電子</a:t>
            </a:r>
            <a:r>
              <a:rPr kumimoji="1" lang="ja-JP" altLang="en-US" smtClean="0">
                <a:latin typeface="HG丸ｺﾞｼｯｸM-PRO" pitchFamily="50" charset="-128"/>
                <a:ea typeface="HG丸ｺﾞｼｯｸM-PRO" pitchFamily="50" charset="-128"/>
              </a:rPr>
              <a:t>図書館サービス</a:t>
            </a:r>
            <a:endParaRPr kumimoji="1" lang="ja-JP" altLang="en-US" dirty="0">
              <a:latin typeface="HG丸ｺﾞｼｯｸM-PRO" pitchFamily="50" charset="-128"/>
              <a:ea typeface="HG丸ｺﾞｼｯｸM-PRO" pitchFamily="50" charset="-128"/>
            </a:endParaRPr>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18</a:t>
            </a:fld>
            <a:endParaRPr kumimoji="0" lang="en-US"/>
          </a:p>
        </p:txBody>
      </p:sp>
      <p:sp>
        <p:nvSpPr>
          <p:cNvPr id="2" name="フッター プレースホルダー 1"/>
          <p:cNvSpPr>
            <a:spLocks noGrp="1"/>
          </p:cNvSpPr>
          <p:nvPr>
            <p:ph type="ftr" sz="quarter" idx="11"/>
          </p:nvPr>
        </p:nvSpPr>
        <p:spPr/>
        <p:txBody>
          <a:bodyPr/>
          <a:lstStyle/>
          <a:p>
            <a:pPr>
              <a:defRPr/>
            </a:pPr>
            <a:endParaRPr lang="ja-JP" altLang="en-US" dirty="0"/>
          </a:p>
        </p:txBody>
      </p:sp>
    </p:spTree>
    <p:extLst>
      <p:ext uri="{BB962C8B-B14F-4D97-AF65-F5344CB8AC3E}">
        <p14:creationId xmlns:p14="http://schemas.microsoft.com/office/powerpoint/2010/main" val="6328174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概要</a:t>
            </a:r>
            <a:endParaRPr kumimoji="1" lang="ja-JP" altLang="en-US" dirty="0"/>
          </a:p>
        </p:txBody>
      </p:sp>
      <p:sp>
        <p:nvSpPr>
          <p:cNvPr id="5" name="コンテンツ プレースホルダー 4"/>
          <p:cNvSpPr>
            <a:spLocks noGrp="1"/>
          </p:cNvSpPr>
          <p:nvPr>
            <p:ph idx="1"/>
          </p:nvPr>
        </p:nvSpPr>
        <p:spPr/>
        <p:txBody>
          <a:bodyPr>
            <a:normAutofit fontScale="77500" lnSpcReduction="20000"/>
          </a:bodyPr>
          <a:lstStyle/>
          <a:p>
            <a:r>
              <a:rPr lang="ja-JP" altLang="en-US" dirty="0" smtClean="0"/>
              <a:t>電子</a:t>
            </a:r>
            <a:r>
              <a:rPr lang="ja-JP" altLang="en-US" dirty="0"/>
              <a:t>図書館</a:t>
            </a:r>
            <a:r>
              <a:rPr lang="ja-JP" altLang="en-US" dirty="0" smtClean="0"/>
              <a:t>の目的</a:t>
            </a:r>
            <a:endParaRPr lang="en-US" altLang="ja-JP" dirty="0" smtClean="0"/>
          </a:p>
          <a:p>
            <a:pPr lvl="1"/>
            <a:r>
              <a:rPr lang="ja-JP" altLang="en-US" dirty="0" smtClean="0"/>
              <a:t>「知の共有化」により、新たな知識の創造（再生産）と還流を推進する</a:t>
            </a:r>
            <a:endParaRPr lang="ja-JP" altLang="en-US" dirty="0"/>
          </a:p>
          <a:p>
            <a:pPr lvl="1"/>
            <a:r>
              <a:rPr lang="ja-JP" altLang="en-US" dirty="0"/>
              <a:t>社会・経済的な価値の創出</a:t>
            </a:r>
          </a:p>
          <a:p>
            <a:pPr lvl="2"/>
            <a:r>
              <a:rPr lang="ja-JP" altLang="en-US" dirty="0" smtClean="0"/>
              <a:t>いつでも、どこでも、だれでも、文化的情報資源を利活用して、新たな知識が生み出されるように</a:t>
            </a:r>
            <a:endParaRPr lang="en-US" altLang="ja-JP" dirty="0" smtClean="0"/>
          </a:p>
          <a:p>
            <a:pPr lvl="1"/>
            <a:r>
              <a:rPr lang="ja-JP" altLang="en-US" dirty="0" smtClean="0"/>
              <a:t>あらゆる情報を、知的文化資源</a:t>
            </a:r>
            <a:r>
              <a:rPr lang="ja-JP" altLang="en-US" dirty="0"/>
              <a:t>として収集し、長期保存し、将来にわたって利用を保証</a:t>
            </a:r>
            <a:r>
              <a:rPr lang="ja-JP" altLang="en-US" dirty="0" smtClean="0"/>
              <a:t>する</a:t>
            </a:r>
            <a:endParaRPr lang="en-US" altLang="ja-JP" dirty="0" smtClean="0"/>
          </a:p>
          <a:p>
            <a:r>
              <a:rPr lang="ja-JP" altLang="en-US" dirty="0"/>
              <a:t>「知の共有化」に関しての問題意識</a:t>
            </a:r>
            <a:endParaRPr lang="en-US" altLang="ja-JP" dirty="0"/>
          </a:p>
          <a:p>
            <a:pPr lvl="1"/>
            <a:r>
              <a:rPr lang="ja-JP" altLang="en-US" dirty="0"/>
              <a:t>貴重な文献資料は今、必要とする人に届いているか？将来の利用者に届けられるか？</a:t>
            </a:r>
          </a:p>
          <a:p>
            <a:pPr lvl="1"/>
            <a:r>
              <a:rPr lang="ja-JP" altLang="en-US" dirty="0"/>
              <a:t>まず、見つけられなければ、今の利用者も利活用できない、将来の利用者のために保存もできない</a:t>
            </a:r>
            <a:endParaRPr lang="en-US" altLang="ja-JP" dirty="0"/>
          </a:p>
          <a:p>
            <a:pPr lvl="1"/>
            <a:r>
              <a:rPr lang="ja-JP" altLang="en-US" dirty="0"/>
              <a:t>有用な文献等の情報が、インターネット上の大量の情報の海に埋もれていないか？</a:t>
            </a:r>
            <a:endParaRPr lang="en-US" altLang="ja-JP" dirty="0"/>
          </a:p>
          <a:p>
            <a:pPr lvl="2"/>
            <a:r>
              <a:rPr lang="ja-JP" altLang="en-US" dirty="0"/>
              <a:t>目録が公開されていても、見つけやすくなっているか？</a:t>
            </a:r>
            <a:endParaRPr lang="en-US" altLang="ja-JP" dirty="0"/>
          </a:p>
          <a:p>
            <a:pPr lvl="2"/>
            <a:r>
              <a:rPr lang="ja-JP" altLang="en-US" dirty="0"/>
              <a:t>利用者の目的は、情報を活用することであるにも関わらず、情報を探し出すために、多くの工数をかけているのではないか</a:t>
            </a:r>
            <a:endParaRPr lang="en-US" altLang="ja-JP" dirty="0"/>
          </a:p>
          <a:p>
            <a:pPr lvl="1"/>
            <a:r>
              <a:rPr lang="ja-JP" altLang="en-US" dirty="0"/>
              <a:t>書誌だけで必要な情報を絞り込めるか？</a:t>
            </a:r>
            <a:endParaRPr lang="en-US" altLang="ja-JP" dirty="0"/>
          </a:p>
          <a:p>
            <a:r>
              <a:rPr lang="ja-JP" altLang="en-US" dirty="0"/>
              <a:t>この課題を解決するために何をしていくべきか？</a:t>
            </a:r>
            <a:endParaRPr lang="en-US" altLang="ja-JP" dirty="0"/>
          </a:p>
          <a:p>
            <a:pPr lvl="1"/>
            <a:r>
              <a:rPr lang="ja-JP" altLang="en-US" dirty="0"/>
              <a:t>利用者に対して、情報の内容、所在を可視化</a:t>
            </a:r>
            <a:endParaRPr lang="en-US" altLang="ja-JP" dirty="0"/>
          </a:p>
          <a:p>
            <a:pPr lvl="1"/>
            <a:r>
              <a:rPr lang="ja-JP" altLang="en-US" dirty="0"/>
              <a:t>利用者が必要とする情報を、効率的に選択できるように、参考情報を関連付け</a:t>
            </a:r>
            <a:endParaRPr lang="en-US" altLang="ja-JP" dirty="0"/>
          </a:p>
          <a:p>
            <a:pPr lvl="1"/>
            <a:r>
              <a:rPr lang="ja-JP" altLang="en-US" dirty="0"/>
              <a:t>それにより、利用者が著作物に触れる機会を増やす</a:t>
            </a:r>
            <a:endParaRPr lang="en-US" altLang="ja-JP" dirty="0"/>
          </a:p>
          <a:p>
            <a:pPr lvl="1"/>
            <a:r>
              <a:rPr lang="ja-JP" altLang="en-US" dirty="0"/>
              <a:t>情報の利活用が促進されることにより、文化の発展に寄与する</a:t>
            </a:r>
          </a:p>
          <a:p>
            <a:endParaRPr lang="ja-JP" altLang="en-US" dirty="0"/>
          </a:p>
          <a:p>
            <a:pPr lvl="1"/>
            <a:endParaRPr lang="en-US" altLang="ja-JP" dirty="0" smtClean="0"/>
          </a:p>
        </p:txBody>
      </p:sp>
    </p:spTree>
    <p:extLst>
      <p:ext uri="{BB962C8B-B14F-4D97-AF65-F5344CB8AC3E}">
        <p14:creationId xmlns:p14="http://schemas.microsoft.com/office/powerpoint/2010/main" val="4156214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ja-JP" altLang="en-US" dirty="0">
                <a:latin typeface="HG丸ｺﾞｼｯｸM-PRO" pitchFamily="50" charset="-128"/>
                <a:ea typeface="HG丸ｺﾞｼｯｸM-PRO" pitchFamily="50" charset="-128"/>
              </a:rPr>
              <a:t>従来からの検討</a:t>
            </a:r>
            <a:endParaRPr kumimoji="1" lang="ja-JP" altLang="en-US" dirty="0"/>
          </a:p>
        </p:txBody>
      </p:sp>
    </p:spTree>
    <p:extLst>
      <p:ext uri="{BB962C8B-B14F-4D97-AF65-F5344CB8AC3E}">
        <p14:creationId xmlns:p14="http://schemas.microsoft.com/office/powerpoint/2010/main" val="1433355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スタンス</a:t>
            </a:r>
            <a:r>
              <a:rPr lang="en-US" altLang="ja-JP" dirty="0"/>
              <a:t>【</a:t>
            </a:r>
            <a:r>
              <a:rPr lang="ja-JP" altLang="en-US" dirty="0"/>
              <a:t>私見</a:t>
            </a:r>
            <a:r>
              <a:rPr lang="en-US" altLang="ja-JP" dirty="0" smtClean="0"/>
              <a:t>】</a:t>
            </a:r>
            <a:endParaRPr kumimoji="1" lang="ja-JP" altLang="en-US" dirty="0"/>
          </a:p>
        </p:txBody>
      </p:sp>
      <p:sp>
        <p:nvSpPr>
          <p:cNvPr id="3" name="コンテンツ プレースホルダー 2"/>
          <p:cNvSpPr>
            <a:spLocks noGrp="1"/>
          </p:cNvSpPr>
          <p:nvPr>
            <p:ph idx="1"/>
          </p:nvPr>
        </p:nvSpPr>
        <p:spPr>
          <a:xfrm>
            <a:off x="838200" y="965200"/>
            <a:ext cx="10515600" cy="5607050"/>
          </a:xfrm>
        </p:spPr>
        <p:txBody>
          <a:bodyPr>
            <a:normAutofit fontScale="85000" lnSpcReduction="20000"/>
          </a:bodyPr>
          <a:lstStyle/>
          <a:p>
            <a:r>
              <a:rPr lang="ja-JP" altLang="en-US" dirty="0" smtClean="0"/>
              <a:t>国</a:t>
            </a:r>
            <a:r>
              <a:rPr lang="ja-JP" altLang="en-US" dirty="0"/>
              <a:t>としての文化政策の実施、</a:t>
            </a:r>
            <a:r>
              <a:rPr lang="en-US" altLang="ja-JP" dirty="0"/>
              <a:t>NDL</a:t>
            </a:r>
            <a:r>
              <a:rPr lang="ja-JP" altLang="en-US" dirty="0"/>
              <a:t>の使命の達成</a:t>
            </a:r>
          </a:p>
          <a:p>
            <a:pPr lvl="1"/>
            <a:r>
              <a:rPr lang="ja-JP" altLang="en-US" dirty="0" smtClean="0"/>
              <a:t>あらゆる資料</a:t>
            </a:r>
            <a:r>
              <a:rPr lang="ja-JP" altLang="en-US" dirty="0"/>
              <a:t>や情報</a:t>
            </a:r>
            <a:r>
              <a:rPr lang="ja-JP" altLang="en-US" dirty="0" smtClean="0"/>
              <a:t>などを文化的資産とし</a:t>
            </a:r>
            <a:r>
              <a:rPr lang="ja-JP" altLang="en-US" dirty="0"/>
              <a:t>て</a:t>
            </a:r>
            <a:r>
              <a:rPr lang="ja-JP" altLang="en-US" dirty="0" smtClean="0"/>
              <a:t>後世に残し</a:t>
            </a:r>
            <a:r>
              <a:rPr lang="ja-JP" altLang="en-US" dirty="0"/>
              <a:t>、その利用を将来にわたって保証</a:t>
            </a:r>
            <a:r>
              <a:rPr lang="ja-JP" altLang="en-US" dirty="0" smtClean="0"/>
              <a:t>する</a:t>
            </a:r>
            <a:endParaRPr lang="en-US" altLang="ja-JP" dirty="0" smtClean="0"/>
          </a:p>
          <a:p>
            <a:pPr lvl="1"/>
            <a:r>
              <a:rPr lang="ja-JP" altLang="en-US" dirty="0" smtClean="0"/>
              <a:t>知識</a:t>
            </a:r>
            <a:r>
              <a:rPr lang="ja-JP" altLang="en-US" dirty="0"/>
              <a:t>インフラ</a:t>
            </a:r>
            <a:r>
              <a:rPr lang="ja-JP" altLang="en-US" dirty="0" smtClean="0"/>
              <a:t>の実現の一翼を担う</a:t>
            </a:r>
            <a:endParaRPr lang="en-US" altLang="ja-JP" dirty="0" smtClean="0"/>
          </a:p>
          <a:p>
            <a:pPr lvl="2"/>
            <a:r>
              <a:rPr lang="ja-JP" altLang="en-US" dirty="0" smtClean="0"/>
              <a:t>情報</a:t>
            </a:r>
            <a:r>
              <a:rPr lang="ja-JP" altLang="en-US" dirty="0"/>
              <a:t>資源を統合して検索・抽出することが可能な基盤</a:t>
            </a:r>
          </a:p>
          <a:p>
            <a:pPr lvl="2"/>
            <a:r>
              <a:rPr lang="ja-JP" altLang="en-US" dirty="0" smtClean="0"/>
              <a:t>目指す</a:t>
            </a:r>
            <a:r>
              <a:rPr lang="ja-JP" altLang="en-US" dirty="0"/>
              <a:t>ところは、デジタル文化資源全体のナショナルアーカイブと</a:t>
            </a:r>
            <a:r>
              <a:rPr lang="ja-JP" altLang="en-US" dirty="0" smtClean="0"/>
              <a:t>同じ</a:t>
            </a:r>
            <a:endParaRPr lang="en-US" altLang="ja-JP" dirty="0" smtClean="0"/>
          </a:p>
          <a:p>
            <a:pPr lvl="3"/>
            <a:r>
              <a:rPr lang="ja-JP" altLang="en-US" dirty="0"/>
              <a:t>社会一般では、情報をデジタル化して保存し利活用できる仕組み</a:t>
            </a:r>
          </a:p>
          <a:p>
            <a:pPr lvl="2"/>
            <a:r>
              <a:rPr lang="ja-JP" altLang="en-US" dirty="0" smtClean="0"/>
              <a:t>出版物</a:t>
            </a:r>
            <a:r>
              <a:rPr lang="ja-JP" altLang="en-US" dirty="0"/>
              <a:t>は、知識インフラの中で、最重要視される情報。</a:t>
            </a:r>
            <a:endParaRPr lang="en-US" altLang="ja-JP" dirty="0" smtClean="0"/>
          </a:p>
          <a:p>
            <a:r>
              <a:rPr lang="en-US" altLang="ja-JP" dirty="0" smtClean="0"/>
              <a:t>IT</a:t>
            </a:r>
            <a:r>
              <a:rPr lang="ja-JP" altLang="en-US" dirty="0" smtClean="0"/>
              <a:t>化、デジタル化の推進による情報利活用の効率化</a:t>
            </a:r>
            <a:endParaRPr lang="en-US" altLang="ja-JP" dirty="0" smtClean="0"/>
          </a:p>
          <a:p>
            <a:r>
              <a:rPr lang="ja-JP" altLang="en-US" dirty="0" smtClean="0"/>
              <a:t>紙資料の収集・貸出の延長ではなく、デジタルであるが故の利便性を十分に生かせるサービスを目指す。</a:t>
            </a:r>
            <a:endParaRPr lang="en-US" altLang="ja-JP" dirty="0" smtClean="0"/>
          </a:p>
          <a:p>
            <a:pPr lvl="1"/>
            <a:r>
              <a:rPr lang="ja-JP" altLang="en-US" dirty="0"/>
              <a:t>有体物としての書籍と、無体物としての電子書籍では、図書館の役割、サービスは</a:t>
            </a:r>
            <a:r>
              <a:rPr lang="ja-JP" altLang="en-US" dirty="0" smtClean="0"/>
              <a:t>異なる</a:t>
            </a:r>
            <a:endParaRPr lang="en-US" altLang="ja-JP" dirty="0" smtClean="0"/>
          </a:p>
          <a:p>
            <a:pPr lvl="1"/>
            <a:r>
              <a:rPr lang="en-US" altLang="ja-JP" dirty="0" smtClean="0"/>
              <a:t>NDL</a:t>
            </a:r>
            <a:r>
              <a:rPr lang="ja-JP" altLang="en-US" dirty="0" smtClean="0"/>
              <a:t>内に電子情報部が</a:t>
            </a:r>
            <a:r>
              <a:rPr lang="ja-JP" altLang="en-US" dirty="0"/>
              <a:t>発足</a:t>
            </a:r>
            <a:r>
              <a:rPr lang="ja-JP" altLang="en-US" dirty="0" smtClean="0"/>
              <a:t>した所以</a:t>
            </a:r>
            <a:endParaRPr lang="en-US" altLang="ja-JP" dirty="0" smtClean="0"/>
          </a:p>
          <a:p>
            <a:r>
              <a:rPr lang="ja-JP" altLang="en-US" dirty="0" smtClean="0"/>
              <a:t>電子</a:t>
            </a:r>
            <a:r>
              <a:rPr lang="ja-JP" altLang="en-US" dirty="0"/>
              <a:t>書籍ビジネスにおける</a:t>
            </a:r>
            <a:r>
              <a:rPr lang="en-US" altLang="ja-JP" dirty="0"/>
              <a:t>NDL</a:t>
            </a:r>
            <a:r>
              <a:rPr lang="ja-JP" altLang="en-US" dirty="0"/>
              <a:t>の役割は</a:t>
            </a:r>
            <a:r>
              <a:rPr lang="ja-JP" altLang="en-US" dirty="0" smtClean="0"/>
              <a:t>、</a:t>
            </a:r>
            <a:endParaRPr lang="en-US" altLang="ja-JP" dirty="0" smtClean="0"/>
          </a:p>
          <a:p>
            <a:pPr lvl="1"/>
            <a:r>
              <a:rPr lang="ja-JP" altLang="en-US" dirty="0" smtClean="0"/>
              <a:t>デジタル化により、文献の利用機会が増え、読者</a:t>
            </a:r>
            <a:r>
              <a:rPr lang="ja-JP" altLang="en-US" dirty="0"/>
              <a:t>人口が</a:t>
            </a:r>
            <a:r>
              <a:rPr lang="ja-JP" altLang="en-US" dirty="0" smtClean="0"/>
              <a:t>増えることにより、</a:t>
            </a:r>
            <a:r>
              <a:rPr lang="ja-JP" altLang="en-US" dirty="0"/>
              <a:t>出版全体の市場が</a:t>
            </a:r>
            <a:r>
              <a:rPr lang="ja-JP" altLang="en-US" dirty="0" smtClean="0"/>
              <a:t>拡大し、</a:t>
            </a:r>
            <a:r>
              <a:rPr lang="ja-JP" altLang="en-US" dirty="0"/>
              <a:t>出版ビジネスが加速されていく」という流れを支援する</a:t>
            </a:r>
            <a:r>
              <a:rPr lang="ja-JP" altLang="en-US" dirty="0" smtClean="0"/>
              <a:t>こと</a:t>
            </a:r>
            <a:endParaRPr lang="en-US" altLang="ja-JP" dirty="0" smtClean="0"/>
          </a:p>
          <a:p>
            <a:pPr lvl="1"/>
            <a:r>
              <a:rPr lang="ja-JP" altLang="en-US" dirty="0"/>
              <a:t>あらゆる出版物の入手手段を提供して、出版物のマーケットの拡大に寄与する</a:t>
            </a:r>
            <a:endParaRPr lang="en-US" altLang="ja-JP" dirty="0" smtClean="0"/>
          </a:p>
          <a:p>
            <a:r>
              <a:rPr lang="ja-JP" altLang="en-US" dirty="0" smtClean="0"/>
              <a:t>情報そのものの提供</a:t>
            </a:r>
            <a:r>
              <a:rPr lang="ja-JP" altLang="en-US" dirty="0"/>
              <a:t>に当たっては、</a:t>
            </a:r>
            <a:endParaRPr lang="en-US" altLang="ja-JP" dirty="0"/>
          </a:p>
          <a:p>
            <a:pPr lvl="1"/>
            <a:r>
              <a:rPr lang="ja-JP" altLang="en-US" dirty="0"/>
              <a:t>利用者にとってはラストリゾート（最後のよりどころ）、提供者にとってはダークアーカイブとなる</a:t>
            </a:r>
          </a:p>
          <a:p>
            <a:pPr lvl="1"/>
            <a:endParaRPr kumimoji="1" lang="ja-JP" altLang="en-US" dirty="0"/>
          </a:p>
        </p:txBody>
      </p:sp>
    </p:spTree>
    <p:extLst>
      <p:ext uri="{BB962C8B-B14F-4D97-AF65-F5344CB8AC3E}">
        <p14:creationId xmlns:p14="http://schemas.microsoft.com/office/powerpoint/2010/main" val="4122022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シナリオ</a:t>
            </a:r>
            <a:endParaRPr kumimoji="1" lang="ja-JP" altLang="en-US" dirty="0"/>
          </a:p>
        </p:txBody>
      </p:sp>
      <p:sp>
        <p:nvSpPr>
          <p:cNvPr id="3" name="コンテンツ プレースホルダー 2"/>
          <p:cNvSpPr>
            <a:spLocks noGrp="1"/>
          </p:cNvSpPr>
          <p:nvPr>
            <p:ph sz="half" idx="1"/>
          </p:nvPr>
        </p:nvSpPr>
        <p:spPr>
          <a:xfrm>
            <a:off x="162560" y="792480"/>
            <a:ext cx="6009640" cy="5894069"/>
          </a:xfrm>
        </p:spPr>
        <p:txBody>
          <a:bodyPr>
            <a:normAutofit fontScale="62500" lnSpcReduction="20000"/>
          </a:bodyPr>
          <a:lstStyle/>
          <a:p>
            <a:r>
              <a:rPr lang="ja-JP" altLang="en-US" dirty="0" smtClean="0"/>
              <a:t>電子図書館とは</a:t>
            </a:r>
            <a:endParaRPr lang="en-US" altLang="ja-JP" dirty="0" smtClean="0"/>
          </a:p>
          <a:p>
            <a:pPr lvl="1"/>
            <a:r>
              <a:rPr lang="en-US" altLang="ja-JP" dirty="0" smtClean="0"/>
              <a:t>NDL</a:t>
            </a:r>
            <a:r>
              <a:rPr lang="ja-JP" altLang="en-US" dirty="0" smtClean="0"/>
              <a:t>が進めてきた電子図書館とは？</a:t>
            </a:r>
            <a:endParaRPr lang="en-US" altLang="ja-JP" dirty="0" smtClean="0"/>
          </a:p>
          <a:p>
            <a:pPr lvl="1"/>
            <a:r>
              <a:rPr lang="ja-JP" altLang="en-US" dirty="0" smtClean="0"/>
              <a:t>出版</a:t>
            </a:r>
            <a:r>
              <a:rPr lang="ja-JP" altLang="en-US" dirty="0"/>
              <a:t>界</a:t>
            </a:r>
            <a:r>
              <a:rPr lang="ja-JP" altLang="en-US" dirty="0" smtClean="0"/>
              <a:t>の電子図書館サービスとは？</a:t>
            </a:r>
            <a:endParaRPr lang="en-US" altLang="ja-JP" dirty="0" smtClean="0"/>
          </a:p>
          <a:p>
            <a:pPr lvl="2"/>
            <a:r>
              <a:rPr lang="ja-JP" altLang="en-US" dirty="0"/>
              <a:t>民間の電子書籍貸出サービス等の普及により</a:t>
            </a:r>
            <a:r>
              <a:rPr lang="ja-JP" altLang="en-US" dirty="0" smtClean="0"/>
              <a:t>、文献</a:t>
            </a:r>
            <a:r>
              <a:rPr lang="ja-JP" altLang="en-US" dirty="0"/>
              <a:t>情報の収集・保存・提供業務の主体は、図書館から民間に移行</a:t>
            </a:r>
            <a:r>
              <a:rPr lang="ja-JP" altLang="en-US" dirty="0" smtClean="0"/>
              <a:t>しつつある</a:t>
            </a:r>
            <a:endParaRPr lang="en-US" altLang="ja-JP" dirty="0" smtClean="0"/>
          </a:p>
          <a:p>
            <a:r>
              <a:rPr lang="ja-JP" altLang="en-US" dirty="0" smtClean="0"/>
              <a:t>国全体のアーカイブ</a:t>
            </a:r>
            <a:r>
              <a:rPr lang="ja-JP" altLang="en-US" dirty="0"/>
              <a:t>構想とはどんなものか？</a:t>
            </a:r>
          </a:p>
          <a:p>
            <a:pPr lvl="1"/>
            <a:r>
              <a:rPr lang="ja-JP" altLang="en-US" dirty="0" smtClean="0"/>
              <a:t>電子</a:t>
            </a:r>
            <a:r>
              <a:rPr lang="ja-JP" altLang="en-US" dirty="0"/>
              <a:t>図書館事業</a:t>
            </a:r>
            <a:r>
              <a:rPr lang="en-US" altLang="ja-JP" dirty="0"/>
              <a:t>20</a:t>
            </a:r>
            <a:r>
              <a:rPr lang="ja-JP" altLang="en-US" dirty="0"/>
              <a:t>年のあゆみ</a:t>
            </a:r>
          </a:p>
          <a:p>
            <a:pPr lvl="2"/>
            <a:r>
              <a:rPr lang="ja-JP" altLang="en-US" dirty="0"/>
              <a:t>文献等の情報の利用を推進するために、</a:t>
            </a:r>
            <a:r>
              <a:rPr lang="en-US" altLang="ja-JP" dirty="0"/>
              <a:t>NDL</a:t>
            </a:r>
            <a:r>
              <a:rPr lang="ja-JP" altLang="en-US" dirty="0"/>
              <a:t>は電子図書館事業として何をしてきたか</a:t>
            </a:r>
            <a:r>
              <a:rPr lang="ja-JP" altLang="en-US" dirty="0" smtClean="0"/>
              <a:t>？</a:t>
            </a:r>
            <a:endParaRPr lang="en-US" altLang="ja-JP" dirty="0" smtClean="0"/>
          </a:p>
          <a:p>
            <a:pPr lvl="1"/>
            <a:r>
              <a:rPr lang="ja-JP" altLang="en-US" dirty="0" smtClean="0"/>
              <a:t>利</a:t>
            </a:r>
            <a:r>
              <a:rPr lang="ja-JP" altLang="en-US" dirty="0"/>
              <a:t>活用</a:t>
            </a:r>
            <a:r>
              <a:rPr lang="ja-JP" altLang="en-US" dirty="0" smtClean="0"/>
              <a:t>を</a:t>
            </a:r>
            <a:r>
              <a:rPr lang="ja-JP" altLang="en-US" dirty="0"/>
              <a:t>促進</a:t>
            </a:r>
            <a:r>
              <a:rPr lang="ja-JP" altLang="en-US" dirty="0" smtClean="0"/>
              <a:t>する</a:t>
            </a:r>
            <a:r>
              <a:rPr lang="ja-JP" altLang="en-US" dirty="0"/>
              <a:t>ための解決策の一つがアーカイブの構築</a:t>
            </a:r>
          </a:p>
          <a:p>
            <a:pPr lvl="2"/>
            <a:r>
              <a:rPr lang="ja-JP" altLang="en-US" dirty="0"/>
              <a:t>アーカイブは実現の手段であり目的では</a:t>
            </a:r>
            <a:r>
              <a:rPr lang="ja-JP" altLang="en-US" dirty="0" smtClean="0"/>
              <a:t>ない</a:t>
            </a:r>
            <a:endParaRPr lang="en-US" altLang="ja-JP" dirty="0" smtClean="0"/>
          </a:p>
          <a:p>
            <a:pPr lvl="2"/>
            <a:r>
              <a:rPr lang="ja-JP" altLang="en-US" dirty="0"/>
              <a:t>今の利用者を対象に</a:t>
            </a:r>
          </a:p>
          <a:p>
            <a:pPr lvl="3"/>
            <a:r>
              <a:rPr lang="ja-JP" altLang="en-US" dirty="0"/>
              <a:t>マーケットの拡大</a:t>
            </a:r>
          </a:p>
          <a:p>
            <a:pPr lvl="4"/>
            <a:r>
              <a:rPr lang="ja-JP" altLang="en-US" dirty="0"/>
              <a:t>利用者は、有用な情報にはお金を出す</a:t>
            </a:r>
          </a:p>
          <a:p>
            <a:pPr lvl="4"/>
            <a:r>
              <a:rPr lang="ja-JP" altLang="en-US" dirty="0"/>
              <a:t>（オープンデータ化は、もともと無償で提供されるべき情報の公開を求める動き）</a:t>
            </a:r>
          </a:p>
          <a:p>
            <a:pPr lvl="3"/>
            <a:r>
              <a:rPr lang="ja-JP" altLang="en-US" dirty="0"/>
              <a:t>可視化</a:t>
            </a:r>
          </a:p>
          <a:p>
            <a:pPr lvl="4"/>
            <a:r>
              <a:rPr lang="ja-JP" altLang="en-US" dirty="0"/>
              <a:t>利用者が求める文献が、検索で見つかるようにする</a:t>
            </a:r>
          </a:p>
          <a:p>
            <a:pPr lvl="2"/>
            <a:r>
              <a:rPr lang="ja-JP" altLang="en-US" dirty="0"/>
              <a:t>将来の利用者を対象に</a:t>
            </a:r>
            <a:endParaRPr lang="en-US" altLang="ja-JP" dirty="0"/>
          </a:p>
          <a:p>
            <a:pPr lvl="3"/>
            <a:r>
              <a:rPr lang="ja-JP" altLang="en-US" dirty="0" smtClean="0"/>
              <a:t>サブトピック</a:t>
            </a:r>
            <a:endParaRPr lang="ja-JP" altLang="en-US" dirty="0"/>
          </a:p>
          <a:p>
            <a:pPr lvl="1"/>
            <a:r>
              <a:rPr lang="ja-JP" altLang="en-US" dirty="0" smtClean="0"/>
              <a:t>文献</a:t>
            </a:r>
            <a:r>
              <a:rPr lang="ja-JP" altLang="en-US" dirty="0"/>
              <a:t>を含むナショナルアーカイブ</a:t>
            </a:r>
            <a:r>
              <a:rPr lang="ja-JP" altLang="en-US" dirty="0" smtClean="0"/>
              <a:t>構想の概念</a:t>
            </a:r>
            <a:endParaRPr lang="ja-JP" altLang="en-US" dirty="0"/>
          </a:p>
          <a:p>
            <a:pPr lvl="2"/>
            <a:r>
              <a:rPr lang="ja-JP" altLang="en-US" dirty="0" smtClean="0"/>
              <a:t>ナショナルアーカイブ</a:t>
            </a:r>
            <a:r>
              <a:rPr lang="ja-JP" altLang="en-US" dirty="0"/>
              <a:t>とは？</a:t>
            </a:r>
          </a:p>
          <a:p>
            <a:pPr lvl="2"/>
            <a:r>
              <a:rPr lang="ja-JP" altLang="en-US" dirty="0" smtClean="0"/>
              <a:t>構築</a:t>
            </a:r>
            <a:r>
              <a:rPr lang="ja-JP" altLang="en-US" dirty="0"/>
              <a:t>の</a:t>
            </a:r>
            <a:r>
              <a:rPr lang="ja-JP" altLang="en-US" dirty="0" smtClean="0"/>
              <a:t>イメージ</a:t>
            </a:r>
            <a:endParaRPr lang="ja-JP" altLang="en-US" dirty="0"/>
          </a:p>
          <a:p>
            <a:r>
              <a:rPr lang="ja-JP" altLang="en-US" dirty="0" smtClean="0"/>
              <a:t>国</a:t>
            </a:r>
            <a:r>
              <a:rPr lang="ja-JP" altLang="en-US" dirty="0"/>
              <a:t>としての方向性</a:t>
            </a:r>
          </a:p>
          <a:p>
            <a:pPr lvl="1"/>
            <a:r>
              <a:rPr lang="en-US" altLang="ja-JP" dirty="0" smtClean="0"/>
              <a:t>e-Japan</a:t>
            </a:r>
            <a:r>
              <a:rPr lang="ja-JP" altLang="en-US" dirty="0"/>
              <a:t>戦略、知財計画</a:t>
            </a:r>
            <a:r>
              <a:rPr lang="ja-JP" altLang="en-US" dirty="0" err="1"/>
              <a:t>、、</a:t>
            </a:r>
            <a:r>
              <a:rPr lang="ja-JP" altLang="en-US" dirty="0" err="1" smtClean="0"/>
              <a:t>、</a:t>
            </a:r>
            <a:endParaRPr lang="en-US" altLang="ja-JP" dirty="0" smtClean="0"/>
          </a:p>
          <a:p>
            <a:pPr lvl="1"/>
            <a:endParaRPr lang="en-US" altLang="ja-JP" dirty="0" smtClean="0"/>
          </a:p>
          <a:p>
            <a:pPr lvl="1"/>
            <a:r>
              <a:rPr lang="ja-JP" altLang="en-US" dirty="0" smtClean="0"/>
              <a:t>活字</a:t>
            </a:r>
            <a:r>
              <a:rPr lang="ja-JP" altLang="en-US" dirty="0"/>
              <a:t>文化議員連盟、全国書誌情報の利活用で超党派勉強会設置</a:t>
            </a:r>
          </a:p>
          <a:p>
            <a:pPr lvl="2"/>
            <a:endParaRPr lang="en-US" altLang="ja-JP" dirty="0"/>
          </a:p>
          <a:p>
            <a:pPr lvl="1"/>
            <a:endParaRPr lang="ja-JP" altLang="en-US" dirty="0"/>
          </a:p>
        </p:txBody>
      </p:sp>
      <p:sp>
        <p:nvSpPr>
          <p:cNvPr id="4" name="コンテンツ プレースホルダー 3"/>
          <p:cNvSpPr>
            <a:spLocks noGrp="1"/>
          </p:cNvSpPr>
          <p:nvPr>
            <p:ph sz="half" idx="2"/>
          </p:nvPr>
        </p:nvSpPr>
        <p:spPr>
          <a:xfrm>
            <a:off x="6172200" y="792480"/>
            <a:ext cx="5847080" cy="5894069"/>
          </a:xfrm>
        </p:spPr>
        <p:txBody>
          <a:bodyPr>
            <a:normAutofit fontScale="62500" lnSpcReduction="20000"/>
          </a:bodyPr>
          <a:lstStyle/>
          <a:p>
            <a:r>
              <a:rPr lang="ja-JP" altLang="en-US" dirty="0"/>
              <a:t>利用者が必要とする情報を入手できるようにするために、</a:t>
            </a:r>
            <a:endParaRPr lang="en-US" altLang="ja-JP" dirty="0"/>
          </a:p>
          <a:p>
            <a:pPr lvl="1"/>
            <a:r>
              <a:rPr lang="ja-JP" altLang="en-US" dirty="0"/>
              <a:t>国としてのアーカイブ構想の中で出版界と図書館界は</a:t>
            </a:r>
            <a:r>
              <a:rPr lang="ja-JP" altLang="en-US" dirty="0" smtClean="0"/>
              <a:t>どんな役割を持ち、どんな連携</a:t>
            </a:r>
            <a:r>
              <a:rPr lang="ja-JP" altLang="en-US" dirty="0"/>
              <a:t>をしていくべきか？</a:t>
            </a:r>
          </a:p>
          <a:p>
            <a:pPr lvl="1"/>
            <a:r>
              <a:rPr lang="ja-JP" altLang="en-US" dirty="0"/>
              <a:t>ナショナルアーカイブの各機能の紹介</a:t>
            </a:r>
            <a:endParaRPr lang="en-US" altLang="ja-JP" dirty="0"/>
          </a:p>
          <a:p>
            <a:pPr lvl="2"/>
            <a:r>
              <a:rPr lang="ja-JP" altLang="en-US" dirty="0"/>
              <a:t>デジタルコンテンツの生成機能</a:t>
            </a:r>
            <a:endParaRPr lang="en-US" altLang="ja-JP" dirty="0"/>
          </a:p>
          <a:p>
            <a:pPr lvl="2"/>
            <a:r>
              <a:rPr lang="ja-JP" altLang="en-US" dirty="0"/>
              <a:t>電子書籍・書誌情報の収集機能</a:t>
            </a:r>
            <a:endParaRPr lang="en-US" altLang="ja-JP" dirty="0"/>
          </a:p>
          <a:p>
            <a:pPr lvl="2"/>
            <a:r>
              <a:rPr lang="ja-JP" altLang="en-US" dirty="0"/>
              <a:t>恒久的保存機能</a:t>
            </a:r>
            <a:endParaRPr lang="en-US" altLang="ja-JP" dirty="0"/>
          </a:p>
          <a:p>
            <a:pPr lvl="2"/>
            <a:r>
              <a:rPr lang="ja-JP" altLang="en-US" dirty="0"/>
              <a:t>権利情報・管理情報の収集・管理機能</a:t>
            </a:r>
            <a:endParaRPr lang="en-US" altLang="ja-JP" dirty="0"/>
          </a:p>
          <a:p>
            <a:pPr lvl="2"/>
            <a:r>
              <a:rPr lang="ja-JP" altLang="en-US" dirty="0"/>
              <a:t>配信・流通機能</a:t>
            </a:r>
            <a:endParaRPr lang="en-US" altLang="ja-JP" dirty="0"/>
          </a:p>
          <a:p>
            <a:pPr lvl="2"/>
            <a:r>
              <a:rPr lang="ja-JP" altLang="en-US" dirty="0"/>
              <a:t>目録および所在情報の提供</a:t>
            </a:r>
            <a:endParaRPr lang="en-US" altLang="ja-JP" dirty="0"/>
          </a:p>
          <a:p>
            <a:r>
              <a:rPr lang="ja-JP" altLang="en-US" dirty="0" smtClean="0"/>
              <a:t>現状</a:t>
            </a:r>
            <a:endParaRPr lang="en-US" altLang="ja-JP" dirty="0"/>
          </a:p>
          <a:p>
            <a:pPr lvl="1"/>
            <a:r>
              <a:rPr lang="ja-JP" altLang="en-US" dirty="0"/>
              <a:t>出版情報を含めた統合検索（現状）</a:t>
            </a:r>
            <a:endParaRPr lang="en-US" altLang="ja-JP" dirty="0"/>
          </a:p>
          <a:p>
            <a:r>
              <a:rPr lang="ja-JP" altLang="en-US" dirty="0"/>
              <a:t>今後、どんなアクションをしていくべきか？</a:t>
            </a:r>
            <a:endParaRPr lang="en-US" altLang="ja-JP" dirty="0"/>
          </a:p>
          <a:p>
            <a:pPr lvl="1"/>
            <a:r>
              <a:rPr lang="ja-JP" altLang="en-US" dirty="0"/>
              <a:t>出版情報を含めた統合検索（今後）</a:t>
            </a:r>
            <a:endParaRPr lang="en-US" altLang="ja-JP" dirty="0"/>
          </a:p>
          <a:p>
            <a:r>
              <a:rPr lang="ja-JP" altLang="en-US" dirty="0" smtClean="0"/>
              <a:t>それ</a:t>
            </a:r>
            <a:r>
              <a:rPr lang="ja-JP" altLang="en-US" dirty="0"/>
              <a:t>により出版社にどのような効果（影響）があるか</a:t>
            </a:r>
            <a:r>
              <a:rPr lang="ja-JP" altLang="en-US" dirty="0" smtClean="0"/>
              <a:t>？</a:t>
            </a:r>
            <a:endParaRPr lang="en-US" altLang="ja-JP" dirty="0" smtClean="0"/>
          </a:p>
          <a:p>
            <a:endParaRPr lang="ja-JP" altLang="en-US" dirty="0"/>
          </a:p>
          <a:p>
            <a:pPr marL="228600" lvl="1">
              <a:spcBef>
                <a:spcPts val="1000"/>
              </a:spcBef>
            </a:pPr>
            <a:r>
              <a:rPr lang="ja-JP" altLang="en-US" i="1" strike="sngStrike" dirty="0" smtClean="0"/>
              <a:t>これを</a:t>
            </a:r>
            <a:r>
              <a:rPr lang="ja-JP" altLang="en-US" i="1" strike="sngStrike" dirty="0"/>
              <a:t>実現するために</a:t>
            </a:r>
            <a:r>
              <a:rPr lang="ja-JP" altLang="en-US" i="1" strike="sngStrike" dirty="0" smtClean="0"/>
              <a:t>、どんなスキルを持った人材を育成すべきか？</a:t>
            </a:r>
            <a:r>
              <a:rPr lang="ja-JP" altLang="en-US" i="1" strike="sngStrike" dirty="0"/>
              <a:t>（本セミナーでは省略</a:t>
            </a:r>
            <a:r>
              <a:rPr lang="ja-JP" altLang="en-US" i="1" strike="sngStrike" dirty="0" smtClean="0"/>
              <a:t>）</a:t>
            </a:r>
            <a:endParaRPr lang="ja-JP" altLang="en-US" i="1" strike="sngStrike" dirty="0"/>
          </a:p>
          <a:p>
            <a:pPr lvl="1"/>
            <a:r>
              <a:rPr lang="en-US" altLang="ja-JP" i="1" strike="sngStrike" dirty="0" smtClean="0"/>
              <a:t>IT</a:t>
            </a:r>
            <a:r>
              <a:rPr lang="ja-JP" altLang="en-US" i="1" strike="sngStrike" dirty="0"/>
              <a:t>およびデータを活用した経営戦略の立案、事業実施のための人材育成</a:t>
            </a:r>
            <a:r>
              <a:rPr lang="ja-JP" altLang="en-US" i="1" strike="sngStrike" dirty="0" smtClean="0"/>
              <a:t>等</a:t>
            </a:r>
            <a:endParaRPr lang="en-US" altLang="ja-JP" i="1" strike="sngStrike" dirty="0" smtClean="0"/>
          </a:p>
          <a:p>
            <a:r>
              <a:rPr lang="ja-JP" altLang="en-US" dirty="0" smtClean="0"/>
              <a:t>まとめ</a:t>
            </a:r>
            <a:endParaRPr lang="ja-JP" altLang="en-US" dirty="0"/>
          </a:p>
          <a:p>
            <a:endParaRPr kumimoji="1" lang="ja-JP" altLang="en-US" dirty="0"/>
          </a:p>
        </p:txBody>
      </p:sp>
    </p:spTree>
    <p:extLst>
      <p:ext uri="{BB962C8B-B14F-4D97-AF65-F5344CB8AC3E}">
        <p14:creationId xmlns:p14="http://schemas.microsoft.com/office/powerpoint/2010/main" val="78263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sz="half" idx="1"/>
          </p:nvPr>
        </p:nvSpPr>
        <p:spPr/>
        <p:txBody>
          <a:bodyPr>
            <a:normAutofit fontScale="85000" lnSpcReduction="10000"/>
          </a:bodyPr>
          <a:lstStyle/>
          <a:p>
            <a:r>
              <a:rPr lang="ja-JP" altLang="en-US" dirty="0"/>
              <a:t>全国</a:t>
            </a:r>
            <a:r>
              <a:rPr lang="ja-JP" altLang="en-US" dirty="0" smtClean="0"/>
              <a:t>の全ての利用者が情報を利活用できるように（私見）</a:t>
            </a:r>
            <a:endParaRPr kumimoji="1" lang="en-US" altLang="ja-JP" dirty="0" smtClean="0"/>
          </a:p>
          <a:p>
            <a:r>
              <a:rPr kumimoji="1" lang="en-US" altLang="ja-JP" dirty="0" smtClean="0"/>
              <a:t>NDL</a:t>
            </a:r>
            <a:r>
              <a:rPr kumimoji="1" lang="ja-JP" altLang="en-US" dirty="0" smtClean="0"/>
              <a:t>（収集した資料を国民に提供、収集していない情報は所在場所へナビゲーション）</a:t>
            </a:r>
            <a:endParaRPr kumimoji="1" lang="en-US" altLang="ja-JP" dirty="0" smtClean="0"/>
          </a:p>
          <a:p>
            <a:pPr lvl="1"/>
            <a:r>
              <a:rPr lang="ja-JP" altLang="en-US" dirty="0" smtClean="0"/>
              <a:t>冊子体刊行物の多くを所蔵</a:t>
            </a:r>
            <a:endParaRPr lang="en-US" altLang="ja-JP" dirty="0" smtClean="0"/>
          </a:p>
          <a:p>
            <a:pPr lvl="1"/>
            <a:r>
              <a:rPr kumimoji="1" lang="ja-JP" altLang="en-US" dirty="0" smtClean="0"/>
              <a:t>東京と京阪奈の</a:t>
            </a:r>
            <a:r>
              <a:rPr lang="en-US" altLang="ja-JP" dirty="0"/>
              <a:t>3</a:t>
            </a:r>
            <a:r>
              <a:rPr kumimoji="1" lang="ja-JP" altLang="en-US" dirty="0" smtClean="0"/>
              <a:t>か所</a:t>
            </a:r>
            <a:endParaRPr kumimoji="1" lang="en-US" altLang="ja-JP" dirty="0" smtClean="0"/>
          </a:p>
          <a:p>
            <a:pPr lvl="1"/>
            <a:r>
              <a:rPr kumimoji="1" lang="ja-JP" altLang="en-US" dirty="0" smtClean="0"/>
              <a:t>所蔵資料の提供（デジタル）</a:t>
            </a:r>
            <a:endParaRPr kumimoji="1" lang="en-US" altLang="ja-JP" dirty="0" smtClean="0"/>
          </a:p>
          <a:p>
            <a:pPr lvl="2"/>
            <a:r>
              <a:rPr lang="ja-JP" altLang="en-US" dirty="0"/>
              <a:t>インターネット</a:t>
            </a:r>
            <a:r>
              <a:rPr kumimoji="1" lang="ja-JP" altLang="en-US" dirty="0" smtClean="0"/>
              <a:t>サービス</a:t>
            </a:r>
            <a:endParaRPr kumimoji="1" lang="en-US" altLang="ja-JP" dirty="0" smtClean="0"/>
          </a:p>
          <a:p>
            <a:pPr lvl="3"/>
            <a:r>
              <a:rPr lang="ja-JP" altLang="en-US" dirty="0" smtClean="0"/>
              <a:t>著作権切れ</a:t>
            </a:r>
            <a:endParaRPr lang="en-US" altLang="ja-JP" dirty="0" smtClean="0"/>
          </a:p>
          <a:p>
            <a:pPr lvl="2"/>
            <a:r>
              <a:rPr kumimoji="1" lang="ja-JP" altLang="en-US" dirty="0" smtClean="0"/>
              <a:t>公共図書館経由</a:t>
            </a:r>
            <a:endParaRPr kumimoji="1" lang="en-US" altLang="ja-JP" dirty="0" smtClean="0"/>
          </a:p>
          <a:p>
            <a:pPr lvl="3"/>
            <a:r>
              <a:rPr kumimoji="1" lang="ja-JP" altLang="en-US" dirty="0" smtClean="0"/>
              <a:t>デジタル化資料のうち絶版本</a:t>
            </a:r>
            <a:endParaRPr kumimoji="1" lang="en-US" altLang="ja-JP" dirty="0" smtClean="0"/>
          </a:p>
          <a:p>
            <a:pPr lvl="2"/>
            <a:r>
              <a:rPr lang="ja-JP" altLang="en-US" dirty="0" smtClean="0"/>
              <a:t>館内</a:t>
            </a:r>
            <a:endParaRPr lang="en-US" altLang="ja-JP" dirty="0" smtClean="0"/>
          </a:p>
          <a:p>
            <a:pPr lvl="3"/>
            <a:r>
              <a:rPr kumimoji="1" lang="ja-JP" altLang="en-US" dirty="0" smtClean="0"/>
              <a:t>デジタル化資料すべて（絶版本、著作権切れを含む）</a:t>
            </a:r>
            <a:endParaRPr kumimoji="1" lang="en-US" altLang="ja-JP" dirty="0" smtClean="0"/>
          </a:p>
          <a:p>
            <a:pPr lvl="3"/>
            <a:r>
              <a:rPr kumimoji="1" lang="ja-JP" altLang="en-US" dirty="0" smtClean="0"/>
              <a:t>無償オンライン資料</a:t>
            </a:r>
            <a:endParaRPr kumimoji="1" lang="en-US" altLang="ja-JP" dirty="0" smtClean="0"/>
          </a:p>
          <a:p>
            <a:pPr lvl="3"/>
            <a:r>
              <a:rPr lang="ja-JP" altLang="en-US" dirty="0" smtClean="0"/>
              <a:t>商用電子書籍提供サービス（</a:t>
            </a:r>
            <a:r>
              <a:rPr lang="en-US" altLang="ja-JP" dirty="0" smtClean="0"/>
              <a:t>EJ</a:t>
            </a:r>
            <a:r>
              <a:rPr lang="ja-JP" altLang="en-US" dirty="0" err="1" smtClean="0"/>
              <a:t>、</a:t>
            </a:r>
            <a:r>
              <a:rPr lang="ja-JP" altLang="en-US" dirty="0" smtClean="0"/>
              <a:t>外部</a:t>
            </a:r>
            <a:r>
              <a:rPr lang="en-US" altLang="ja-JP" dirty="0" smtClean="0"/>
              <a:t>DB</a:t>
            </a:r>
            <a:r>
              <a:rPr lang="ja-JP" altLang="en-US" dirty="0" smtClean="0"/>
              <a:t>を含む）</a:t>
            </a:r>
            <a:endParaRPr kumimoji="1" lang="en-US" altLang="ja-JP" dirty="0" smtClean="0"/>
          </a:p>
          <a:p>
            <a:pPr lvl="1"/>
            <a:r>
              <a:rPr lang="ja-JP" altLang="en-US" dirty="0" smtClean="0"/>
              <a:t>外部へのナビゲート</a:t>
            </a:r>
            <a:endParaRPr lang="en-US" altLang="ja-JP" dirty="0" smtClean="0"/>
          </a:p>
          <a:p>
            <a:pPr lvl="2"/>
            <a:r>
              <a:rPr kumimoji="1" lang="ja-JP" altLang="en-US" dirty="0" smtClean="0"/>
              <a:t>商用電子書籍提供サービス</a:t>
            </a:r>
            <a:endParaRPr kumimoji="1" lang="en-US" altLang="ja-JP" dirty="0" smtClean="0"/>
          </a:p>
          <a:p>
            <a:pPr lvl="1"/>
            <a:endParaRPr kumimoji="1" lang="ja-JP" altLang="en-US" dirty="0"/>
          </a:p>
        </p:txBody>
      </p:sp>
      <p:sp>
        <p:nvSpPr>
          <p:cNvPr id="4" name="コンテンツ プレースホルダー 3"/>
          <p:cNvSpPr>
            <a:spLocks noGrp="1"/>
          </p:cNvSpPr>
          <p:nvPr>
            <p:ph sz="half" idx="2"/>
          </p:nvPr>
        </p:nvSpPr>
        <p:spPr/>
        <p:txBody>
          <a:bodyPr>
            <a:normAutofit fontScale="85000" lnSpcReduction="10000"/>
          </a:bodyPr>
          <a:lstStyle/>
          <a:p>
            <a:r>
              <a:rPr kumimoji="1" lang="ja-JP" altLang="en-US" dirty="0" smtClean="0"/>
              <a:t>公共図書館（地域が必要とする情報の提供、地域資料を国民に提供）</a:t>
            </a:r>
            <a:endParaRPr kumimoji="1" lang="en-US" altLang="ja-JP" dirty="0" smtClean="0"/>
          </a:p>
          <a:p>
            <a:pPr lvl="1"/>
            <a:r>
              <a:rPr lang="ja-JP" altLang="en-US" dirty="0" smtClean="0"/>
              <a:t>自館が集めた郷土資料</a:t>
            </a:r>
            <a:endParaRPr lang="en-US" altLang="ja-JP" dirty="0" smtClean="0"/>
          </a:p>
          <a:p>
            <a:pPr lvl="1"/>
            <a:r>
              <a:rPr lang="ja-JP" altLang="en-US" dirty="0" smtClean="0"/>
              <a:t>デジタル</a:t>
            </a:r>
            <a:endParaRPr lang="en-US" altLang="ja-JP" dirty="0" smtClean="0"/>
          </a:p>
          <a:p>
            <a:pPr lvl="2"/>
            <a:r>
              <a:rPr lang="ja-JP" altLang="en-US" dirty="0" smtClean="0"/>
              <a:t>地域住民用に購入した書籍</a:t>
            </a:r>
            <a:endParaRPr lang="en-US" altLang="ja-JP" dirty="0" smtClean="0"/>
          </a:p>
          <a:p>
            <a:pPr lvl="2"/>
            <a:r>
              <a:rPr lang="ja-JP" altLang="en-US" dirty="0" smtClean="0"/>
              <a:t>契約した商用</a:t>
            </a:r>
            <a:r>
              <a:rPr lang="ja-JP" altLang="en-US" dirty="0"/>
              <a:t>電子書籍提供サービス（</a:t>
            </a:r>
            <a:r>
              <a:rPr lang="en-US" altLang="ja-JP" dirty="0"/>
              <a:t>EJ</a:t>
            </a:r>
            <a:r>
              <a:rPr lang="ja-JP" altLang="en-US" dirty="0" err="1"/>
              <a:t>、</a:t>
            </a:r>
            <a:r>
              <a:rPr lang="ja-JP" altLang="en-US" dirty="0"/>
              <a:t>外部</a:t>
            </a:r>
            <a:r>
              <a:rPr lang="en-US" altLang="ja-JP" dirty="0"/>
              <a:t>DB</a:t>
            </a:r>
            <a:r>
              <a:rPr lang="ja-JP" altLang="en-US" dirty="0"/>
              <a:t>を含む）</a:t>
            </a:r>
            <a:endParaRPr lang="en-US" altLang="ja-JP" dirty="0"/>
          </a:p>
          <a:p>
            <a:pPr lvl="2"/>
            <a:r>
              <a:rPr lang="en-US" altLang="ja-JP" dirty="0" smtClean="0"/>
              <a:t>NDL</a:t>
            </a:r>
            <a:r>
              <a:rPr lang="ja-JP" altLang="en-US" dirty="0" smtClean="0"/>
              <a:t>インターネットサービス</a:t>
            </a:r>
            <a:endParaRPr lang="en-US" altLang="ja-JP" dirty="0" smtClean="0"/>
          </a:p>
          <a:p>
            <a:pPr lvl="2"/>
            <a:r>
              <a:rPr lang="ja-JP" altLang="en-US" dirty="0" smtClean="0"/>
              <a:t>公共図書館向けサービス</a:t>
            </a:r>
            <a:endParaRPr lang="en-US" altLang="ja-JP" dirty="0" smtClean="0"/>
          </a:p>
          <a:p>
            <a:pPr lvl="1"/>
            <a:endParaRPr lang="en-US" altLang="ja-JP" dirty="0" smtClean="0"/>
          </a:p>
          <a:p>
            <a:pPr lvl="2"/>
            <a:endParaRPr lang="en-US" altLang="ja-JP" dirty="0" smtClean="0"/>
          </a:p>
          <a:p>
            <a:pPr lvl="1"/>
            <a:endParaRPr lang="en-US" altLang="ja-JP" dirty="0" smtClean="0"/>
          </a:p>
          <a:p>
            <a:pPr lvl="1"/>
            <a:endParaRPr kumimoji="1" lang="ja-JP" altLang="en-US" dirty="0"/>
          </a:p>
        </p:txBody>
      </p:sp>
    </p:spTree>
    <p:extLst>
      <p:ext uri="{BB962C8B-B14F-4D97-AF65-F5344CB8AC3E}">
        <p14:creationId xmlns:p14="http://schemas.microsoft.com/office/powerpoint/2010/main" val="3399207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8"/>
          <p:cNvSpPr>
            <a:spLocks noChangeArrowheads="1"/>
          </p:cNvSpPr>
          <p:nvPr/>
        </p:nvSpPr>
        <p:spPr bwMode="auto">
          <a:xfrm>
            <a:off x="4557227" y="2889768"/>
            <a:ext cx="4622592" cy="3806129"/>
          </a:xfrm>
          <a:prstGeom prst="roundRect">
            <a:avLst>
              <a:gd name="adj" fmla="val 15524"/>
            </a:avLst>
          </a:prstGeom>
          <a:solidFill>
            <a:schemeClr val="bg1"/>
          </a:solidFill>
          <a:ln>
            <a:headEnd/>
            <a:tailEnd/>
          </a:ln>
        </p:spPr>
        <p:style>
          <a:lnRef idx="1">
            <a:schemeClr val="accent1"/>
          </a:lnRef>
          <a:fillRef idx="2">
            <a:schemeClr val="accent1"/>
          </a:fillRef>
          <a:effectRef idx="1">
            <a:schemeClr val="accent1"/>
          </a:effectRef>
          <a:fontRef idx="minor">
            <a:schemeClr val="dk1"/>
          </a:fontRef>
        </p:style>
        <p:txBody>
          <a:bodyPr wrap="square" anchor="t" anchorCtr="0">
            <a:noAutofit/>
          </a:bodyPr>
          <a:lstStyle/>
          <a:p>
            <a:pPr marL="342900" indent="-342900" algn="r">
              <a:defRPr/>
            </a:pPr>
            <a:r>
              <a:rPr lang="ja-JP" altLang="en-US" b="1" dirty="0">
                <a:latin typeface="メイリオ" panose="020B0604030504040204" pitchFamily="50" charset="-128"/>
                <a:ea typeface="メイリオ" panose="020B0604030504040204" pitchFamily="50" charset="-128"/>
              </a:rPr>
              <a:t>国立国会図書館</a:t>
            </a:r>
            <a:endParaRPr lang="en-US" altLang="ja-JP" sz="1600" dirty="0">
              <a:latin typeface="メイリオ" panose="020B0604030504040204" pitchFamily="50" charset="-128"/>
              <a:ea typeface="メイリオ" panose="020B0604030504040204" pitchFamily="50" charset="-128"/>
            </a:endParaRPr>
          </a:p>
        </p:txBody>
      </p:sp>
      <p:sp>
        <p:nvSpPr>
          <p:cNvPr id="67" name="フローチャート: 磁気ディスク 66"/>
          <p:cNvSpPr/>
          <p:nvPr/>
        </p:nvSpPr>
        <p:spPr>
          <a:xfrm>
            <a:off x="4683782" y="3709510"/>
            <a:ext cx="1717738" cy="990743"/>
          </a:xfrm>
          <a:prstGeom prst="flowChartMagneticDisk">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ja-JP" altLang="en-US" sz="1400" dirty="0">
                <a:latin typeface="メイリオ" panose="020B0604030504040204" pitchFamily="50" charset="-128"/>
                <a:ea typeface="メイリオ" panose="020B0604030504040204" pitchFamily="50" charset="-128"/>
              </a:rPr>
              <a:t>商用電子出版物</a:t>
            </a:r>
            <a:endParaRPr lang="en-US" altLang="ja-JP" sz="1400" dirty="0">
              <a:latin typeface="メイリオ" panose="020B0604030504040204" pitchFamily="50" charset="-128"/>
              <a:ea typeface="メイリオ" panose="020B0604030504040204" pitchFamily="50" charset="-128"/>
            </a:endParaRPr>
          </a:p>
          <a:p>
            <a:pPr algn="ctr"/>
            <a:r>
              <a:rPr lang="ja-JP" altLang="en-US" sz="1400" dirty="0">
                <a:latin typeface="メイリオ" panose="020B0604030504040204" pitchFamily="50" charset="-128"/>
                <a:ea typeface="メイリオ" panose="020B0604030504040204" pitchFamily="50" charset="-128"/>
              </a:rPr>
              <a:t>商用</a:t>
            </a:r>
            <a:r>
              <a:rPr lang="ja-JP" altLang="en-US" sz="1400" dirty="0" smtClean="0">
                <a:latin typeface="メイリオ" panose="020B0604030504040204" pitchFamily="50" charset="-128"/>
                <a:ea typeface="メイリオ" panose="020B0604030504040204" pitchFamily="50" charset="-128"/>
              </a:rPr>
              <a:t>データベース</a:t>
            </a:r>
            <a:endParaRPr lang="en-US" altLang="ja-JP" sz="1400" dirty="0" smtClean="0">
              <a:latin typeface="メイリオ" panose="020B0604030504040204" pitchFamily="50" charset="-128"/>
              <a:ea typeface="メイリオ" panose="020B0604030504040204" pitchFamily="50" charset="-128"/>
            </a:endParaRPr>
          </a:p>
          <a:p>
            <a:pPr algn="ctr"/>
            <a:r>
              <a:rPr lang="ja-JP" altLang="en-US" sz="1400" dirty="0" smtClean="0">
                <a:latin typeface="メイリオ" panose="020B0604030504040204" pitchFamily="50" charset="-128"/>
                <a:ea typeface="メイリオ" panose="020B0604030504040204" pitchFamily="50" charset="-128"/>
              </a:rPr>
              <a:t>（ダークアーカイブ）</a:t>
            </a:r>
            <a:endParaRPr lang="en-US" altLang="ja-JP" sz="1400" dirty="0">
              <a:latin typeface="メイリオ" panose="020B0604030504040204" pitchFamily="50" charset="-128"/>
              <a:ea typeface="メイリオ" panose="020B0604030504040204" pitchFamily="50" charset="-128"/>
            </a:endParaRPr>
          </a:p>
        </p:txBody>
      </p:sp>
      <p:sp>
        <p:nvSpPr>
          <p:cNvPr id="184" name="AutoShape 8"/>
          <p:cNvSpPr>
            <a:spLocks noChangeArrowheads="1"/>
          </p:cNvSpPr>
          <p:nvPr/>
        </p:nvSpPr>
        <p:spPr bwMode="auto">
          <a:xfrm>
            <a:off x="423503" y="698753"/>
            <a:ext cx="8999792" cy="939164"/>
          </a:xfrm>
          <a:prstGeom prst="roundRect">
            <a:avLst>
              <a:gd name="adj" fmla="val 16311"/>
            </a:avLst>
          </a:prstGeom>
          <a:solidFill>
            <a:schemeClr val="bg1"/>
          </a:solidFill>
          <a:ln>
            <a:headEnd/>
            <a:tailEnd/>
          </a:ln>
        </p:spPr>
        <p:style>
          <a:lnRef idx="1">
            <a:schemeClr val="accent1"/>
          </a:lnRef>
          <a:fillRef idx="2">
            <a:schemeClr val="accent1"/>
          </a:fillRef>
          <a:effectRef idx="1">
            <a:schemeClr val="accent1"/>
          </a:effectRef>
          <a:fontRef idx="minor">
            <a:schemeClr val="dk1"/>
          </a:fontRef>
        </p:style>
        <p:txBody>
          <a:bodyPr wrap="square" anchor="t" anchorCtr="0">
            <a:noAutofit/>
          </a:bodyPr>
          <a:lstStyle/>
          <a:p>
            <a:pPr marL="342900" indent="-342900">
              <a:defRPr/>
            </a:pPr>
            <a:r>
              <a:rPr lang="ja-JP" altLang="en-US" b="1" dirty="0" smtClean="0">
                <a:latin typeface="メイリオ" panose="020B0604030504040204" pitchFamily="50" charset="-128"/>
                <a:ea typeface="メイリオ" panose="020B0604030504040204" pitchFamily="50" charset="-128"/>
              </a:rPr>
              <a:t>国民</a:t>
            </a:r>
            <a:endParaRPr lang="en-US" altLang="ja-JP" sz="1600" dirty="0">
              <a:latin typeface="メイリオ" panose="020B0604030504040204" pitchFamily="50" charset="-128"/>
              <a:ea typeface="メイリオ" panose="020B0604030504040204" pitchFamily="50" charset="-128"/>
            </a:endParaRPr>
          </a:p>
        </p:txBody>
      </p:sp>
      <p:sp>
        <p:nvSpPr>
          <p:cNvPr id="14" name="AutoShape 8"/>
          <p:cNvSpPr>
            <a:spLocks noChangeArrowheads="1"/>
          </p:cNvSpPr>
          <p:nvPr/>
        </p:nvSpPr>
        <p:spPr bwMode="auto">
          <a:xfrm>
            <a:off x="2032059" y="2998712"/>
            <a:ext cx="2110476" cy="3062288"/>
          </a:xfrm>
          <a:prstGeom prst="roundRect">
            <a:avLst>
              <a:gd name="adj" fmla="val 25048"/>
            </a:avLst>
          </a:prstGeom>
          <a:solidFill>
            <a:schemeClr val="bg1"/>
          </a:solidFill>
          <a:ln>
            <a:headEnd/>
            <a:tailEnd/>
          </a:ln>
        </p:spPr>
        <p:style>
          <a:lnRef idx="1">
            <a:schemeClr val="accent1"/>
          </a:lnRef>
          <a:fillRef idx="2">
            <a:schemeClr val="accent1"/>
          </a:fillRef>
          <a:effectRef idx="1">
            <a:schemeClr val="accent1"/>
          </a:effectRef>
          <a:fontRef idx="minor">
            <a:schemeClr val="dk1"/>
          </a:fontRef>
        </p:style>
        <p:txBody>
          <a:bodyPr wrap="square" anchor="t" anchorCtr="0">
            <a:noAutofit/>
          </a:bodyPr>
          <a:lstStyle/>
          <a:p>
            <a:pPr marL="342900" indent="-342900">
              <a:defRPr/>
            </a:pPr>
            <a:r>
              <a:rPr lang="ja-JP" altLang="en-US" b="1" dirty="0" smtClean="0">
                <a:latin typeface="メイリオ" panose="020B0604030504040204" pitchFamily="50" charset="-128"/>
                <a:ea typeface="メイリオ" panose="020B0604030504040204" pitchFamily="50" charset="-128"/>
              </a:rPr>
              <a:t>商用出版サイト</a:t>
            </a:r>
            <a:endParaRPr lang="en-US" altLang="ja-JP" sz="1600" dirty="0">
              <a:latin typeface="メイリオ" panose="020B0604030504040204" pitchFamily="50" charset="-128"/>
              <a:ea typeface="メイリオ" panose="020B0604030504040204" pitchFamily="50" charset="-128"/>
            </a:endParaRPr>
          </a:p>
        </p:txBody>
      </p:sp>
      <p:sp>
        <p:nvSpPr>
          <p:cNvPr id="13" name="AutoShape 8"/>
          <p:cNvSpPr>
            <a:spLocks noChangeArrowheads="1"/>
          </p:cNvSpPr>
          <p:nvPr/>
        </p:nvSpPr>
        <p:spPr bwMode="auto">
          <a:xfrm>
            <a:off x="9639504" y="2957526"/>
            <a:ext cx="1993471" cy="3759157"/>
          </a:xfrm>
          <a:prstGeom prst="roundRect">
            <a:avLst>
              <a:gd name="adj" fmla="val 16311"/>
            </a:avLst>
          </a:prstGeom>
          <a:solidFill>
            <a:schemeClr val="bg1"/>
          </a:solidFill>
          <a:ln>
            <a:headEnd/>
            <a:tailEnd/>
          </a:ln>
        </p:spPr>
        <p:style>
          <a:lnRef idx="1">
            <a:schemeClr val="accent1"/>
          </a:lnRef>
          <a:fillRef idx="2">
            <a:schemeClr val="accent1"/>
          </a:fillRef>
          <a:effectRef idx="1">
            <a:schemeClr val="accent1"/>
          </a:effectRef>
          <a:fontRef idx="minor">
            <a:schemeClr val="dk1"/>
          </a:fontRef>
        </p:style>
        <p:txBody>
          <a:bodyPr wrap="square" anchor="t" anchorCtr="0">
            <a:noAutofit/>
          </a:bodyPr>
          <a:lstStyle/>
          <a:p>
            <a:pPr marL="342900" indent="-342900">
              <a:defRPr/>
            </a:pPr>
            <a:r>
              <a:rPr lang="ja-JP" altLang="en-US" b="1" dirty="0" smtClean="0">
                <a:latin typeface="メイリオ" panose="020B0604030504040204" pitchFamily="50" charset="-128"/>
                <a:ea typeface="メイリオ" panose="020B0604030504040204" pitchFamily="50" charset="-128"/>
              </a:rPr>
              <a:t>公共図書館</a:t>
            </a:r>
            <a:endParaRPr lang="en-US" altLang="ja-JP" sz="1600" dirty="0">
              <a:latin typeface="メイリオ" panose="020B0604030504040204" pitchFamily="50" charset="-128"/>
              <a:ea typeface="メイリオ" panose="020B0604030504040204" pitchFamily="50" charset="-128"/>
            </a:endParaRPr>
          </a:p>
        </p:txBody>
      </p:sp>
      <p:sp>
        <p:nvSpPr>
          <p:cNvPr id="5" name="タイトル 4"/>
          <p:cNvSpPr>
            <a:spLocks noGrp="1"/>
          </p:cNvSpPr>
          <p:nvPr>
            <p:ph type="title"/>
          </p:nvPr>
        </p:nvSpPr>
        <p:spPr>
          <a:xfrm>
            <a:off x="77669" y="75806"/>
            <a:ext cx="12029440" cy="696912"/>
          </a:xfrm>
        </p:spPr>
        <p:txBody>
          <a:bodyPr>
            <a:noAutofit/>
          </a:bodyPr>
          <a:lstStyle/>
          <a:p>
            <a:r>
              <a:rPr kumimoji="1" lang="ja-JP" altLang="en-US" sz="2800" dirty="0" smtClean="0">
                <a:latin typeface="メイリオ" panose="020B0604030504040204" pitchFamily="50" charset="-128"/>
                <a:ea typeface="メイリオ" panose="020B0604030504040204" pitchFamily="50" charset="-128"/>
              </a:rPr>
              <a:t>利用者が望むサービスを提供する</a:t>
            </a:r>
            <a:r>
              <a:rPr kumimoji="1" lang="en-US" altLang="ja-JP" sz="2800" dirty="0" smtClean="0">
                <a:latin typeface="メイリオ" panose="020B0604030504040204" pitchFamily="50" charset="-128"/>
                <a:ea typeface="メイリオ" panose="020B0604030504040204" pitchFamily="50" charset="-128"/>
              </a:rPr>
              <a:t/>
            </a:r>
            <a:br>
              <a:rPr kumimoji="1" lang="en-US" altLang="ja-JP" sz="2800" dirty="0" smtClean="0">
                <a:latin typeface="メイリオ" panose="020B0604030504040204" pitchFamily="50" charset="-128"/>
                <a:ea typeface="メイリオ" panose="020B0604030504040204" pitchFamily="50" charset="-128"/>
              </a:rPr>
            </a:br>
            <a:r>
              <a:rPr kumimoji="1" lang="ja-JP" altLang="en-US" sz="2800" dirty="0" err="1" smtClean="0">
                <a:latin typeface="メイリオ" panose="020B0604030504040204" pitchFamily="50" charset="-128"/>
                <a:ea typeface="メイリオ" panose="020B0604030504040204" pitchFamily="50" charset="-128"/>
              </a:rPr>
              <a:t>ー</a:t>
            </a:r>
            <a:r>
              <a:rPr kumimoji="1" lang="en-US" altLang="ja-JP" sz="2800" dirty="0" smtClean="0">
                <a:latin typeface="メイリオ" panose="020B0604030504040204" pitchFamily="50" charset="-128"/>
                <a:ea typeface="メイリオ" panose="020B0604030504040204" pitchFamily="50" charset="-128"/>
              </a:rPr>
              <a:t>NDL</a:t>
            </a:r>
            <a:r>
              <a:rPr kumimoji="1" lang="ja-JP" altLang="en-US" sz="2800" dirty="0" smtClean="0">
                <a:latin typeface="メイリオ" panose="020B0604030504040204" pitchFamily="50" charset="-128"/>
                <a:ea typeface="メイリオ" panose="020B0604030504040204" pitchFamily="50" charset="-128"/>
              </a:rPr>
              <a:t>へ来館できない国民の情報</a:t>
            </a:r>
            <a:r>
              <a:rPr lang="ja-JP" altLang="en-US" sz="2800" dirty="0">
                <a:latin typeface="メイリオ" panose="020B0604030504040204" pitchFamily="50" charset="-128"/>
                <a:ea typeface="メイリオ" panose="020B0604030504040204" pitchFamily="50" charset="-128"/>
              </a:rPr>
              <a:t>利活用</a:t>
            </a:r>
            <a:r>
              <a:rPr kumimoji="1" lang="ja-JP" altLang="en-US" sz="2800" dirty="0" smtClean="0">
                <a:latin typeface="メイリオ" panose="020B0604030504040204" pitchFamily="50" charset="-128"/>
                <a:ea typeface="メイリオ" panose="020B0604030504040204" pitchFamily="50" charset="-128"/>
              </a:rPr>
              <a:t>を保証</a:t>
            </a:r>
            <a:r>
              <a:rPr kumimoji="1" lang="ja-JP" altLang="en-US" sz="2800" dirty="0" err="1" smtClean="0">
                <a:latin typeface="メイリオ" panose="020B0604030504040204" pitchFamily="50" charset="-128"/>
                <a:ea typeface="メイリオ" panose="020B0604030504040204" pitchFamily="50" charset="-128"/>
              </a:rPr>
              <a:t>ー</a:t>
            </a:r>
            <a:endParaRPr kumimoji="1" lang="ja-JP" altLang="en-US" sz="2800" dirty="0">
              <a:latin typeface="メイリオ" panose="020B0604030504040204" pitchFamily="50" charset="-128"/>
              <a:ea typeface="メイリオ" panose="020B0604030504040204" pitchFamily="50" charset="-128"/>
            </a:endParaRPr>
          </a:p>
        </p:txBody>
      </p:sp>
      <p:sp>
        <p:nvSpPr>
          <p:cNvPr id="23" name="AutoShape 8"/>
          <p:cNvSpPr>
            <a:spLocks noChangeArrowheads="1"/>
          </p:cNvSpPr>
          <p:nvPr/>
        </p:nvSpPr>
        <p:spPr bwMode="auto">
          <a:xfrm>
            <a:off x="7407029" y="785675"/>
            <a:ext cx="1764733" cy="721743"/>
          </a:xfrm>
          <a:prstGeom prst="roundRect">
            <a:avLst>
              <a:gd name="adj" fmla="val 25048"/>
            </a:avLst>
          </a:prstGeom>
          <a:solidFill>
            <a:schemeClr val="bg1"/>
          </a:solidFill>
          <a:ln>
            <a:headEnd/>
            <a:tailEnd/>
          </a:ln>
        </p:spPr>
        <p:style>
          <a:lnRef idx="1">
            <a:schemeClr val="accent1"/>
          </a:lnRef>
          <a:fillRef idx="2">
            <a:schemeClr val="accent1"/>
          </a:fillRef>
          <a:effectRef idx="1">
            <a:schemeClr val="accent1"/>
          </a:effectRef>
          <a:fontRef idx="minor">
            <a:schemeClr val="dk1"/>
          </a:fontRef>
        </p:style>
        <p:txBody>
          <a:bodyPr wrap="square" anchor="t" anchorCtr="0">
            <a:noAutofit/>
          </a:bodyPr>
          <a:lstStyle/>
          <a:p>
            <a:pPr marL="342900" indent="-342900">
              <a:defRPr/>
            </a:pPr>
            <a:r>
              <a:rPr lang="ja-JP" altLang="en-US" b="1" dirty="0" smtClean="0">
                <a:latin typeface="メイリオ" panose="020B0604030504040204" pitchFamily="50" charset="-128"/>
                <a:ea typeface="メイリオ" panose="020B0604030504040204" pitchFamily="50" charset="-128"/>
              </a:rPr>
              <a:t>公共図書館</a:t>
            </a:r>
            <a:endParaRPr lang="en-US" altLang="ja-JP" b="1" dirty="0" smtClean="0">
              <a:latin typeface="メイリオ" panose="020B0604030504040204" pitchFamily="50" charset="-128"/>
              <a:ea typeface="メイリオ" panose="020B0604030504040204" pitchFamily="50" charset="-128"/>
            </a:endParaRPr>
          </a:p>
          <a:p>
            <a:pPr marL="342900" indent="-342900">
              <a:defRPr/>
            </a:pPr>
            <a:r>
              <a:rPr lang="ja-JP" altLang="en-US" b="1" dirty="0" smtClean="0">
                <a:latin typeface="メイリオ" panose="020B0604030504040204" pitchFamily="50" charset="-128"/>
                <a:ea typeface="メイリオ" panose="020B0604030504040204" pitchFamily="50" charset="-128"/>
              </a:rPr>
              <a:t>来館利用者</a:t>
            </a:r>
            <a:endParaRPr lang="en-US" altLang="ja-JP" b="1" dirty="0" smtClean="0">
              <a:latin typeface="メイリオ" panose="020B0604030504040204" pitchFamily="50" charset="-128"/>
              <a:ea typeface="メイリオ" panose="020B0604030504040204" pitchFamily="50" charset="-128"/>
            </a:endParaRPr>
          </a:p>
        </p:txBody>
      </p:sp>
      <p:sp>
        <p:nvSpPr>
          <p:cNvPr id="24" name="AutoShape 8"/>
          <p:cNvSpPr>
            <a:spLocks noChangeArrowheads="1"/>
          </p:cNvSpPr>
          <p:nvPr/>
        </p:nvSpPr>
        <p:spPr bwMode="auto">
          <a:xfrm>
            <a:off x="4597829" y="1728024"/>
            <a:ext cx="2051918" cy="721743"/>
          </a:xfrm>
          <a:prstGeom prst="roundRect">
            <a:avLst>
              <a:gd name="adj" fmla="val 25048"/>
            </a:avLst>
          </a:prstGeom>
          <a:solidFill>
            <a:schemeClr val="bg1"/>
          </a:solidFill>
          <a:ln>
            <a:headEnd/>
            <a:tailEnd/>
          </a:ln>
        </p:spPr>
        <p:style>
          <a:lnRef idx="1">
            <a:schemeClr val="accent1"/>
          </a:lnRef>
          <a:fillRef idx="2">
            <a:schemeClr val="accent1"/>
          </a:fillRef>
          <a:effectRef idx="1">
            <a:schemeClr val="accent1"/>
          </a:effectRef>
          <a:fontRef idx="minor">
            <a:schemeClr val="dk1"/>
          </a:fontRef>
        </p:style>
        <p:txBody>
          <a:bodyPr wrap="square" anchor="t" anchorCtr="0">
            <a:noAutofit/>
          </a:bodyPr>
          <a:lstStyle/>
          <a:p>
            <a:pPr marL="342900" indent="-342900">
              <a:defRPr/>
            </a:pPr>
            <a:r>
              <a:rPr lang="ja-JP" altLang="en-US" b="1" dirty="0" smtClean="0">
                <a:latin typeface="メイリオ" panose="020B0604030504040204" pitchFamily="50" charset="-128"/>
                <a:ea typeface="メイリオ" panose="020B0604030504040204" pitchFamily="50" charset="-128"/>
              </a:rPr>
              <a:t>国立国会図書館</a:t>
            </a:r>
            <a:endParaRPr lang="en-US" altLang="ja-JP" b="1" dirty="0" smtClean="0">
              <a:latin typeface="メイリオ" panose="020B0604030504040204" pitchFamily="50" charset="-128"/>
              <a:ea typeface="メイリオ" panose="020B0604030504040204" pitchFamily="50" charset="-128"/>
            </a:endParaRPr>
          </a:p>
          <a:p>
            <a:pPr marL="342900" indent="-342900">
              <a:defRPr/>
            </a:pPr>
            <a:r>
              <a:rPr lang="ja-JP" altLang="en-US" b="1" dirty="0" smtClean="0">
                <a:latin typeface="メイリオ" panose="020B0604030504040204" pitchFamily="50" charset="-128"/>
                <a:ea typeface="メイリオ" panose="020B0604030504040204" pitchFamily="50" charset="-128"/>
              </a:rPr>
              <a:t>来館</a:t>
            </a:r>
            <a:r>
              <a:rPr lang="ja-JP" altLang="en-US" b="1" dirty="0">
                <a:latin typeface="メイリオ" panose="020B0604030504040204" pitchFamily="50" charset="-128"/>
                <a:ea typeface="メイリオ" panose="020B0604030504040204" pitchFamily="50" charset="-128"/>
              </a:rPr>
              <a:t>利用者</a:t>
            </a:r>
            <a:endParaRPr lang="en-US" altLang="ja-JP" b="1" dirty="0" smtClean="0">
              <a:latin typeface="メイリオ" panose="020B0604030504040204" pitchFamily="50" charset="-128"/>
              <a:ea typeface="メイリオ" panose="020B0604030504040204" pitchFamily="50" charset="-128"/>
            </a:endParaRPr>
          </a:p>
        </p:txBody>
      </p:sp>
      <p:sp>
        <p:nvSpPr>
          <p:cNvPr id="25" name="AutoShape 8"/>
          <p:cNvSpPr>
            <a:spLocks noChangeArrowheads="1"/>
          </p:cNvSpPr>
          <p:nvPr/>
        </p:nvSpPr>
        <p:spPr bwMode="auto">
          <a:xfrm>
            <a:off x="1277258" y="833285"/>
            <a:ext cx="2600668" cy="721743"/>
          </a:xfrm>
          <a:prstGeom prst="roundRect">
            <a:avLst>
              <a:gd name="adj" fmla="val 25048"/>
            </a:avLst>
          </a:prstGeom>
          <a:solidFill>
            <a:schemeClr val="bg1"/>
          </a:solidFill>
          <a:ln>
            <a:headEnd/>
            <a:tailEnd/>
          </a:ln>
        </p:spPr>
        <p:style>
          <a:lnRef idx="1">
            <a:schemeClr val="accent1"/>
          </a:lnRef>
          <a:fillRef idx="2">
            <a:schemeClr val="accent1"/>
          </a:fillRef>
          <a:effectRef idx="1">
            <a:schemeClr val="accent1"/>
          </a:effectRef>
          <a:fontRef idx="minor">
            <a:schemeClr val="dk1"/>
          </a:fontRef>
        </p:style>
        <p:txBody>
          <a:bodyPr wrap="square" anchor="t" anchorCtr="0">
            <a:noAutofit/>
          </a:bodyPr>
          <a:lstStyle/>
          <a:p>
            <a:pPr marL="342900" indent="-342900">
              <a:defRPr/>
            </a:pPr>
            <a:r>
              <a:rPr lang="ja-JP" altLang="en-US" b="1" dirty="0" smtClean="0">
                <a:latin typeface="メイリオ" panose="020B0604030504040204" pitchFamily="50" charset="-128"/>
                <a:ea typeface="メイリオ" panose="020B0604030504040204" pitchFamily="50" charset="-128"/>
              </a:rPr>
              <a:t>インターネット利用者（全ての国民）</a:t>
            </a:r>
            <a:endParaRPr lang="en-US" altLang="ja-JP" b="1" dirty="0" smtClean="0">
              <a:latin typeface="メイリオ" panose="020B0604030504040204" pitchFamily="50" charset="-128"/>
              <a:ea typeface="メイリオ" panose="020B0604030504040204" pitchFamily="50" charset="-128"/>
            </a:endParaRPr>
          </a:p>
        </p:txBody>
      </p:sp>
      <p:sp>
        <p:nvSpPr>
          <p:cNvPr id="51" name="AutoShape 8"/>
          <p:cNvSpPr>
            <a:spLocks noChangeArrowheads="1"/>
          </p:cNvSpPr>
          <p:nvPr/>
        </p:nvSpPr>
        <p:spPr bwMode="auto">
          <a:xfrm>
            <a:off x="92142" y="3138021"/>
            <a:ext cx="1832446" cy="2986441"/>
          </a:xfrm>
          <a:prstGeom prst="roundRect">
            <a:avLst>
              <a:gd name="adj" fmla="val 25048"/>
            </a:avLst>
          </a:prstGeom>
          <a:solidFill>
            <a:schemeClr val="bg1"/>
          </a:solidFill>
          <a:ln>
            <a:headEnd/>
            <a:tailEnd/>
          </a:ln>
        </p:spPr>
        <p:style>
          <a:lnRef idx="1">
            <a:schemeClr val="accent1"/>
          </a:lnRef>
          <a:fillRef idx="2">
            <a:schemeClr val="accent1"/>
          </a:fillRef>
          <a:effectRef idx="1">
            <a:schemeClr val="accent1"/>
          </a:effectRef>
          <a:fontRef idx="minor">
            <a:schemeClr val="dk1"/>
          </a:fontRef>
        </p:style>
        <p:txBody>
          <a:bodyPr wrap="square" anchor="t" anchorCtr="0">
            <a:noAutofit/>
          </a:bodyPr>
          <a:lstStyle/>
          <a:p>
            <a:pPr marL="342900" indent="-342900">
              <a:defRPr/>
            </a:pPr>
            <a:r>
              <a:rPr lang="ja-JP" altLang="en-US" b="1" dirty="0" smtClean="0">
                <a:latin typeface="メイリオ" panose="020B0604030504040204" pitchFamily="50" charset="-128"/>
                <a:ea typeface="メイリオ" panose="020B0604030504040204" pitchFamily="50" charset="-128"/>
              </a:rPr>
              <a:t>非商用サイト</a:t>
            </a:r>
            <a:endParaRPr lang="en-US" altLang="ja-JP" sz="1600" dirty="0">
              <a:latin typeface="メイリオ" panose="020B0604030504040204" pitchFamily="50" charset="-128"/>
              <a:ea typeface="メイリオ" panose="020B0604030504040204" pitchFamily="50" charset="-128"/>
            </a:endParaRPr>
          </a:p>
        </p:txBody>
      </p:sp>
      <p:cxnSp>
        <p:nvCxnSpPr>
          <p:cNvPr id="63" name="曲線コネクタ 62"/>
          <p:cNvCxnSpPr>
            <a:stCxn id="70" idx="1"/>
            <a:endCxn id="67" idx="2"/>
          </p:cNvCxnSpPr>
          <p:nvPr/>
        </p:nvCxnSpPr>
        <p:spPr>
          <a:xfrm rot="16200000" flipH="1">
            <a:off x="3764765" y="3285866"/>
            <a:ext cx="266926" cy="1571107"/>
          </a:xfrm>
          <a:prstGeom prst="curvedConnector4">
            <a:avLst>
              <a:gd name="adj1" fmla="val -85642"/>
              <a:gd name="adj2" fmla="val 77333"/>
            </a:avLst>
          </a:prstGeom>
          <a:ln w="38100">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68" name="フローチャート: 複数書類 67"/>
          <p:cNvSpPr/>
          <p:nvPr/>
        </p:nvSpPr>
        <p:spPr>
          <a:xfrm>
            <a:off x="5237147" y="6290436"/>
            <a:ext cx="1605208" cy="426247"/>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sz="1400" dirty="0" smtClean="0">
                <a:latin typeface="メイリオ" panose="020B0604030504040204" pitchFamily="50" charset="-128"/>
                <a:ea typeface="メイリオ" panose="020B0604030504040204" pitchFamily="50" charset="-128"/>
              </a:rPr>
              <a:t>納本資料</a:t>
            </a:r>
            <a:endParaRPr kumimoji="1" lang="ja-JP" altLang="en-US" sz="1400" dirty="0">
              <a:latin typeface="メイリオ" panose="020B0604030504040204" pitchFamily="50" charset="-128"/>
              <a:ea typeface="メイリオ" panose="020B0604030504040204" pitchFamily="50" charset="-128"/>
            </a:endParaRPr>
          </a:p>
        </p:txBody>
      </p:sp>
      <p:cxnSp>
        <p:nvCxnSpPr>
          <p:cNvPr id="69" name="曲線コネクタ 68"/>
          <p:cNvCxnSpPr>
            <a:stCxn id="68" idx="0"/>
            <a:endCxn id="64" idx="3"/>
          </p:cNvCxnSpPr>
          <p:nvPr/>
        </p:nvCxnSpPr>
        <p:spPr>
          <a:xfrm rot="5400000" flipH="1" flipV="1">
            <a:off x="6278821" y="5578996"/>
            <a:ext cx="582802" cy="840078"/>
          </a:xfrm>
          <a:prstGeom prst="curvedConnector3">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4" name="曲線コネクタ 73"/>
          <p:cNvCxnSpPr>
            <a:stCxn id="68" idx="0"/>
            <a:endCxn id="62" idx="3"/>
          </p:cNvCxnSpPr>
          <p:nvPr/>
        </p:nvCxnSpPr>
        <p:spPr>
          <a:xfrm rot="5400000" flipH="1" flipV="1">
            <a:off x="7021088" y="4804451"/>
            <a:ext cx="615080" cy="2356890"/>
          </a:xfrm>
          <a:prstGeom prst="curvedConnector3">
            <a:avLst>
              <a:gd name="adj1" fmla="val 50000"/>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7" name="曲線コネクタ 76"/>
          <p:cNvCxnSpPr>
            <a:stCxn id="65" idx="1"/>
            <a:endCxn id="24" idx="2"/>
          </p:cNvCxnSpPr>
          <p:nvPr/>
        </p:nvCxnSpPr>
        <p:spPr>
          <a:xfrm rot="5400000" flipH="1" flipV="1">
            <a:off x="4189624" y="3641735"/>
            <a:ext cx="2626132" cy="242196"/>
          </a:xfrm>
          <a:prstGeom prst="curvedConnector3">
            <a:avLst>
              <a:gd name="adj1" fmla="val 50000"/>
            </a:avLst>
          </a:prstGeom>
          <a:ln w="3810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9" name="曲線コネクタ 88"/>
          <p:cNvCxnSpPr>
            <a:stCxn id="71" idx="4"/>
            <a:endCxn id="66" idx="2"/>
          </p:cNvCxnSpPr>
          <p:nvPr/>
        </p:nvCxnSpPr>
        <p:spPr>
          <a:xfrm flipV="1">
            <a:off x="1834546" y="4523454"/>
            <a:ext cx="5698919" cy="153434"/>
          </a:xfrm>
          <a:prstGeom prst="curvedConnector3">
            <a:avLst>
              <a:gd name="adj1" fmla="val 50000"/>
            </a:avLst>
          </a:prstGeom>
          <a:ln w="3175">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5" name="曲線コネクタ 94"/>
          <p:cNvCxnSpPr>
            <a:stCxn id="71" idx="1"/>
            <a:endCxn id="25" idx="2"/>
          </p:cNvCxnSpPr>
          <p:nvPr/>
        </p:nvCxnSpPr>
        <p:spPr>
          <a:xfrm rot="5400000" flipH="1" flipV="1">
            <a:off x="382781" y="2189328"/>
            <a:ext cx="2829111" cy="1560512"/>
          </a:xfrm>
          <a:prstGeom prst="curvedConnector3">
            <a:avLst>
              <a:gd name="adj1" fmla="val 50000"/>
            </a:avLst>
          </a:prstGeom>
          <a:ln w="127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8" name="曲線コネクタ 97"/>
          <p:cNvCxnSpPr>
            <a:stCxn id="66" idx="1"/>
            <a:endCxn id="25" idx="2"/>
          </p:cNvCxnSpPr>
          <p:nvPr/>
        </p:nvCxnSpPr>
        <p:spPr>
          <a:xfrm rot="16200000" flipV="1">
            <a:off x="4095657" y="36964"/>
            <a:ext cx="2675677" cy="5711805"/>
          </a:xfrm>
          <a:prstGeom prst="curvedConnector3">
            <a:avLst>
              <a:gd name="adj1" fmla="val 50000"/>
            </a:avLst>
          </a:prstGeom>
          <a:ln w="12700">
            <a:solidFill>
              <a:srgbClr val="FFC000"/>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3" name="フローチャート: 複数書類 102"/>
          <p:cNvSpPr/>
          <p:nvPr/>
        </p:nvSpPr>
        <p:spPr>
          <a:xfrm>
            <a:off x="2321755" y="5400146"/>
            <a:ext cx="1605208" cy="426247"/>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sz="1400" dirty="0" smtClean="0">
                <a:latin typeface="メイリオ" panose="020B0604030504040204" pitchFamily="50" charset="-128"/>
                <a:ea typeface="メイリオ" panose="020B0604030504040204" pitchFamily="50" charset="-128"/>
              </a:rPr>
              <a:t>商用出版物</a:t>
            </a:r>
            <a:endParaRPr kumimoji="1" lang="ja-JP" altLang="en-US" sz="1400" dirty="0">
              <a:latin typeface="メイリオ" panose="020B0604030504040204" pitchFamily="50" charset="-128"/>
              <a:ea typeface="メイリオ" panose="020B0604030504040204" pitchFamily="50" charset="-128"/>
            </a:endParaRPr>
          </a:p>
        </p:txBody>
      </p:sp>
      <p:cxnSp>
        <p:nvCxnSpPr>
          <p:cNvPr id="105" name="曲線コネクタ 104"/>
          <p:cNvCxnSpPr>
            <a:stCxn id="103" idx="2"/>
            <a:endCxn id="68" idx="1"/>
          </p:cNvCxnSpPr>
          <p:nvPr/>
        </p:nvCxnSpPr>
        <p:spPr>
          <a:xfrm rot="16200000" flipH="1">
            <a:off x="3778288" y="5044700"/>
            <a:ext cx="693309" cy="2224409"/>
          </a:xfrm>
          <a:prstGeom prst="curvedConnector2">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9" name="曲線コネクタ 108"/>
          <p:cNvCxnSpPr>
            <a:stCxn id="62" idx="1"/>
            <a:endCxn id="25" idx="2"/>
          </p:cNvCxnSpPr>
          <p:nvPr/>
        </p:nvCxnSpPr>
        <p:spPr>
          <a:xfrm rot="16200000" flipV="1">
            <a:off x="3774918" y="357702"/>
            <a:ext cx="3534830" cy="5929481"/>
          </a:xfrm>
          <a:prstGeom prst="curvedConnector3">
            <a:avLst>
              <a:gd name="adj1" fmla="val 50000"/>
            </a:avLst>
          </a:prstGeom>
          <a:ln w="1270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3" name="曲線コネクタ 112"/>
          <p:cNvCxnSpPr>
            <a:stCxn id="70" idx="1"/>
            <a:endCxn id="25" idx="2"/>
          </p:cNvCxnSpPr>
          <p:nvPr/>
        </p:nvCxnSpPr>
        <p:spPr>
          <a:xfrm rot="16200000" flipV="1">
            <a:off x="1653670" y="2478950"/>
            <a:ext cx="2382928" cy="535083"/>
          </a:xfrm>
          <a:prstGeom prst="curvedConnector3">
            <a:avLst>
              <a:gd name="adj1" fmla="val 50000"/>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17" name="フローチャート: 複数書類 116"/>
          <p:cNvSpPr/>
          <p:nvPr/>
        </p:nvSpPr>
        <p:spPr>
          <a:xfrm>
            <a:off x="214476" y="5220889"/>
            <a:ext cx="1605208" cy="426247"/>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sz="1400" dirty="0" smtClean="0">
                <a:latin typeface="メイリオ" panose="020B0604030504040204" pitchFamily="50" charset="-128"/>
                <a:ea typeface="メイリオ" panose="020B0604030504040204" pitchFamily="50" charset="-128"/>
              </a:rPr>
              <a:t>非商用出版物</a:t>
            </a:r>
            <a:endParaRPr kumimoji="1" lang="ja-JP" altLang="en-US" sz="1400" dirty="0">
              <a:latin typeface="メイリオ" panose="020B0604030504040204" pitchFamily="50" charset="-128"/>
              <a:ea typeface="メイリオ" panose="020B0604030504040204" pitchFamily="50" charset="-128"/>
            </a:endParaRPr>
          </a:p>
        </p:txBody>
      </p:sp>
      <p:cxnSp>
        <p:nvCxnSpPr>
          <p:cNvPr id="118" name="曲線コネクタ 117"/>
          <p:cNvCxnSpPr>
            <a:stCxn id="117" idx="2"/>
            <a:endCxn id="68" idx="1"/>
          </p:cNvCxnSpPr>
          <p:nvPr/>
        </p:nvCxnSpPr>
        <p:spPr>
          <a:xfrm rot="16200000" flipH="1">
            <a:off x="2635020" y="3901433"/>
            <a:ext cx="872566" cy="4331688"/>
          </a:xfrm>
          <a:prstGeom prst="curvedConnector2">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1" name="曲線コネクタ 120"/>
          <p:cNvCxnSpPr>
            <a:stCxn id="2" idx="1"/>
            <a:endCxn id="23" idx="2"/>
          </p:cNvCxnSpPr>
          <p:nvPr/>
        </p:nvCxnSpPr>
        <p:spPr>
          <a:xfrm rot="16200000" flipV="1">
            <a:off x="8084143" y="1712672"/>
            <a:ext cx="2763141" cy="2352634"/>
          </a:xfrm>
          <a:prstGeom prst="curvedConnector3">
            <a:avLst>
              <a:gd name="adj1" fmla="val 50000"/>
            </a:avLst>
          </a:prstGeom>
          <a:ln w="127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24" name="フローチャート: 複数書類 123"/>
          <p:cNvSpPr/>
          <p:nvPr/>
        </p:nvSpPr>
        <p:spPr>
          <a:xfrm>
            <a:off x="9821766" y="5018267"/>
            <a:ext cx="1605208" cy="426247"/>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sz="1400" dirty="0" smtClean="0">
                <a:latin typeface="メイリオ" panose="020B0604030504040204" pitchFamily="50" charset="-128"/>
                <a:ea typeface="メイリオ" panose="020B0604030504040204" pitchFamily="50" charset="-128"/>
              </a:rPr>
              <a:t>地域資料</a:t>
            </a:r>
            <a:endParaRPr kumimoji="1" lang="ja-JP" altLang="en-US" sz="1400" dirty="0">
              <a:latin typeface="メイリオ" panose="020B0604030504040204" pitchFamily="50" charset="-128"/>
              <a:ea typeface="メイリオ" panose="020B0604030504040204" pitchFamily="50" charset="-128"/>
            </a:endParaRPr>
          </a:p>
        </p:txBody>
      </p:sp>
      <p:cxnSp>
        <p:nvCxnSpPr>
          <p:cNvPr id="125" name="曲線コネクタ 124"/>
          <p:cNvCxnSpPr>
            <a:stCxn id="2" idx="1"/>
            <a:endCxn id="25" idx="2"/>
          </p:cNvCxnSpPr>
          <p:nvPr/>
        </p:nvCxnSpPr>
        <p:spPr>
          <a:xfrm rot="16200000" flipV="1">
            <a:off x="5252046" y="-1119425"/>
            <a:ext cx="2715531" cy="8064438"/>
          </a:xfrm>
          <a:prstGeom prst="curvedConnector3">
            <a:avLst>
              <a:gd name="adj1" fmla="val 50000"/>
            </a:avLst>
          </a:prstGeom>
          <a:ln w="127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8" name="曲線コネクタ 127"/>
          <p:cNvCxnSpPr>
            <a:stCxn id="64" idx="1"/>
            <a:endCxn id="23" idx="2"/>
          </p:cNvCxnSpPr>
          <p:nvPr/>
        </p:nvCxnSpPr>
        <p:spPr>
          <a:xfrm rot="5400000" flipH="1" flipV="1">
            <a:off x="5832469" y="2665210"/>
            <a:ext cx="3614718" cy="1299135"/>
          </a:xfrm>
          <a:prstGeom prst="curvedConnector3">
            <a:avLst>
              <a:gd name="adj1" fmla="val 50000"/>
            </a:avLst>
          </a:prstGeom>
          <a:ln w="3810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1" name="曲線コネクタ 130"/>
          <p:cNvCxnSpPr>
            <a:stCxn id="64" idx="1"/>
            <a:endCxn id="25" idx="2"/>
          </p:cNvCxnSpPr>
          <p:nvPr/>
        </p:nvCxnSpPr>
        <p:spPr>
          <a:xfrm rot="16200000" flipV="1">
            <a:off x="3000373" y="1132247"/>
            <a:ext cx="3567108" cy="4412669"/>
          </a:xfrm>
          <a:prstGeom prst="curvedConnector3">
            <a:avLst>
              <a:gd name="adj1" fmla="val 50000"/>
            </a:avLst>
          </a:prstGeom>
          <a:ln w="38100">
            <a:solidFill>
              <a:srgbClr val="0070C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34" name="曲線コネクタ 133"/>
          <p:cNvCxnSpPr>
            <a:stCxn id="70" idx="1"/>
            <a:endCxn id="24" idx="1"/>
          </p:cNvCxnSpPr>
          <p:nvPr/>
        </p:nvCxnSpPr>
        <p:spPr>
          <a:xfrm rot="5400000" flipH="1" flipV="1">
            <a:off x="2930722" y="2270849"/>
            <a:ext cx="1849060" cy="1485154"/>
          </a:xfrm>
          <a:prstGeom prst="curvedConnector2">
            <a:avLst/>
          </a:prstGeom>
          <a:ln w="38100">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163" name="曲線コネクタ 162"/>
          <p:cNvCxnSpPr>
            <a:stCxn id="68" idx="0"/>
            <a:endCxn id="65" idx="3"/>
          </p:cNvCxnSpPr>
          <p:nvPr/>
        </p:nvCxnSpPr>
        <p:spPr>
          <a:xfrm rot="16200000" flipV="1">
            <a:off x="5451369" y="5591621"/>
            <a:ext cx="629039" cy="768591"/>
          </a:xfrm>
          <a:prstGeom prst="curvedConnector3">
            <a:avLst>
              <a:gd name="adj1" fmla="val 50000"/>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7" name="曲線コネクタ 166"/>
          <p:cNvCxnSpPr>
            <a:stCxn id="64" idx="1"/>
            <a:endCxn id="24" idx="2"/>
          </p:cNvCxnSpPr>
          <p:nvPr/>
        </p:nvCxnSpPr>
        <p:spPr>
          <a:xfrm rot="16200000" flipV="1">
            <a:off x="4970841" y="3102715"/>
            <a:ext cx="2672369" cy="1366473"/>
          </a:xfrm>
          <a:prstGeom prst="curvedConnector3">
            <a:avLst>
              <a:gd name="adj1" fmla="val 50000"/>
            </a:avLst>
          </a:prstGeom>
          <a:ln w="3810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2" name="曲線コネクタ 171"/>
          <p:cNvCxnSpPr>
            <a:stCxn id="2" idx="2"/>
            <a:endCxn id="66" idx="4"/>
          </p:cNvCxnSpPr>
          <p:nvPr/>
        </p:nvCxnSpPr>
        <p:spPr>
          <a:xfrm rot="10800000">
            <a:off x="9045328" y="4523454"/>
            <a:ext cx="994574" cy="39854"/>
          </a:xfrm>
          <a:prstGeom prst="curvedConnector3">
            <a:avLst>
              <a:gd name="adj1" fmla="val 50000"/>
            </a:avLst>
          </a:prstGeom>
          <a:ln w="127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5" name="曲線コネクタ 174"/>
          <p:cNvCxnSpPr>
            <a:stCxn id="62" idx="1"/>
            <a:endCxn id="24" idx="2"/>
          </p:cNvCxnSpPr>
          <p:nvPr/>
        </p:nvCxnSpPr>
        <p:spPr>
          <a:xfrm rot="16200000" flipV="1">
            <a:off x="5745386" y="2328170"/>
            <a:ext cx="2640091" cy="2883285"/>
          </a:xfrm>
          <a:prstGeom prst="curvedConnector3">
            <a:avLst>
              <a:gd name="adj1" fmla="val 50000"/>
            </a:avLst>
          </a:prstGeom>
          <a:ln w="1270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9" name="曲線コネクタ 198"/>
          <p:cNvCxnSpPr>
            <a:stCxn id="124" idx="2"/>
            <a:endCxn id="68" idx="3"/>
          </p:cNvCxnSpPr>
          <p:nvPr/>
        </p:nvCxnSpPr>
        <p:spPr>
          <a:xfrm rot="5400000">
            <a:off x="8139958" y="4130769"/>
            <a:ext cx="1075188" cy="3670394"/>
          </a:xfrm>
          <a:prstGeom prst="curvedConnector2">
            <a:avLst/>
          </a:prstGeom>
          <a:ln w="12700">
            <a:solidFill>
              <a:schemeClr val="tx1"/>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202" name="曲線コネクタ 201"/>
          <p:cNvCxnSpPr>
            <a:stCxn id="124" idx="0"/>
            <a:endCxn id="2" idx="3"/>
          </p:cNvCxnSpPr>
          <p:nvPr/>
        </p:nvCxnSpPr>
        <p:spPr>
          <a:xfrm rot="16200000" flipV="1">
            <a:off x="10607311" y="4890776"/>
            <a:ext cx="162210" cy="92772"/>
          </a:xfrm>
          <a:prstGeom prst="curvedConnector3">
            <a:avLst>
              <a:gd name="adj1" fmla="val 50000"/>
            </a:avLst>
          </a:prstGeom>
          <a:ln w="12700">
            <a:solidFill>
              <a:schemeClr val="tx1"/>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205" name="曲線コネクタ 204"/>
          <p:cNvCxnSpPr>
            <a:stCxn id="70" idx="1"/>
            <a:endCxn id="23" idx="2"/>
          </p:cNvCxnSpPr>
          <p:nvPr/>
        </p:nvCxnSpPr>
        <p:spPr>
          <a:xfrm rot="5400000" flipH="1" flipV="1">
            <a:off x="4485766" y="134327"/>
            <a:ext cx="2430538" cy="5176721"/>
          </a:xfrm>
          <a:prstGeom prst="curvedConnector3">
            <a:avLst>
              <a:gd name="adj1" fmla="val 50000"/>
            </a:avLst>
          </a:prstGeom>
          <a:ln w="38100">
            <a:solidFill>
              <a:srgbClr val="FF0000"/>
            </a:solidFill>
            <a:prstDash val="dash"/>
            <a:tailEnd type="triangle" w="lg" len="lg"/>
          </a:ln>
        </p:spPr>
        <p:style>
          <a:lnRef idx="1">
            <a:schemeClr val="accent1"/>
          </a:lnRef>
          <a:fillRef idx="0">
            <a:schemeClr val="accent1"/>
          </a:fillRef>
          <a:effectRef idx="0">
            <a:schemeClr val="accent1"/>
          </a:effectRef>
          <a:fontRef idx="minor">
            <a:schemeClr val="tx1"/>
          </a:fontRef>
        </p:style>
      </p:cxnSp>
      <p:pic>
        <p:nvPicPr>
          <p:cNvPr id="235" name="Picture 7" descr="C:\Program Files\Microsoft Office\MEDIA\CAGCAT10\j019538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2363" y="798439"/>
            <a:ext cx="718229" cy="73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9" name="曲線コネクタ 238"/>
          <p:cNvCxnSpPr>
            <a:stCxn id="23" idx="1"/>
            <a:endCxn id="235" idx="3"/>
          </p:cNvCxnSpPr>
          <p:nvPr/>
        </p:nvCxnSpPr>
        <p:spPr>
          <a:xfrm rot="10800000" flipV="1">
            <a:off x="6810593" y="1146547"/>
            <a:ext cx="596437" cy="18504"/>
          </a:xfrm>
          <a:prstGeom prst="curvedConnector3">
            <a:avLst>
              <a:gd name="adj1" fmla="val 50000"/>
            </a:avLst>
          </a:prstGeom>
          <a:ln w="38100">
            <a:solidFill>
              <a:srgbClr val="FF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pic>
        <p:nvPicPr>
          <p:cNvPr id="242" name="Picture 7" descr="C:\Program Files\Microsoft Office\MEDIA\CAGCAT10\j019538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69520" y="760595"/>
            <a:ext cx="718229" cy="73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43" name="曲線コネクタ 242"/>
          <p:cNvCxnSpPr>
            <a:stCxn id="25" idx="3"/>
            <a:endCxn id="242" idx="1"/>
          </p:cNvCxnSpPr>
          <p:nvPr/>
        </p:nvCxnSpPr>
        <p:spPr>
          <a:xfrm flipV="1">
            <a:off x="3877926" y="1127207"/>
            <a:ext cx="591594" cy="66950"/>
          </a:xfrm>
          <a:prstGeom prst="curvedConnector3">
            <a:avLst>
              <a:gd name="adj1" fmla="val 50000"/>
            </a:avLst>
          </a:prstGeom>
          <a:ln w="38100">
            <a:solidFill>
              <a:srgbClr val="FF0000"/>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2" name="フローチャート: 磁気ディスク 1"/>
          <p:cNvSpPr/>
          <p:nvPr/>
        </p:nvSpPr>
        <p:spPr>
          <a:xfrm>
            <a:off x="10039902" y="4270559"/>
            <a:ext cx="1204256" cy="585498"/>
          </a:xfrm>
          <a:prstGeom prst="flowChartMagneticDisk">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ja-JP" altLang="en-US" sz="1400" dirty="0">
                <a:latin typeface="メイリオ" panose="020B0604030504040204" pitchFamily="50" charset="-128"/>
                <a:ea typeface="メイリオ" panose="020B0604030504040204" pitchFamily="50" charset="-128"/>
              </a:rPr>
              <a:t>地域</a:t>
            </a:r>
            <a:r>
              <a:rPr lang="ja-JP" altLang="en-US" sz="1400" dirty="0" smtClean="0">
                <a:latin typeface="メイリオ" panose="020B0604030504040204" pitchFamily="50" charset="-128"/>
                <a:ea typeface="メイリオ" panose="020B0604030504040204" pitchFamily="50" charset="-128"/>
              </a:rPr>
              <a:t>資料</a:t>
            </a:r>
            <a:endParaRPr lang="en-US" altLang="ja-JP" sz="1400" dirty="0">
              <a:latin typeface="メイリオ" panose="020B0604030504040204" pitchFamily="50" charset="-128"/>
              <a:ea typeface="メイリオ" panose="020B0604030504040204" pitchFamily="50" charset="-128"/>
            </a:endParaRPr>
          </a:p>
        </p:txBody>
      </p:sp>
      <p:sp>
        <p:nvSpPr>
          <p:cNvPr id="62" name="フローチャート: 磁気ディスク 61"/>
          <p:cNvSpPr/>
          <p:nvPr/>
        </p:nvSpPr>
        <p:spPr>
          <a:xfrm>
            <a:off x="7911431" y="5089858"/>
            <a:ext cx="1191283" cy="585498"/>
          </a:xfrm>
          <a:prstGeom prst="flowChartMagneticDisk">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ja-JP" altLang="en-US" sz="1400" dirty="0" smtClean="0">
                <a:latin typeface="メイリオ" panose="020B0604030504040204" pitchFamily="50" charset="-128"/>
                <a:ea typeface="メイリオ" panose="020B0604030504040204" pitchFamily="50" charset="-128"/>
              </a:rPr>
              <a:t>パブリック</a:t>
            </a:r>
            <a:endParaRPr lang="en-US" altLang="ja-JP" sz="1400" dirty="0" smtClean="0">
              <a:latin typeface="メイリオ" panose="020B0604030504040204" pitchFamily="50" charset="-128"/>
              <a:ea typeface="メイリオ" panose="020B0604030504040204" pitchFamily="50" charset="-128"/>
            </a:endParaRPr>
          </a:p>
          <a:p>
            <a:pPr algn="ctr"/>
            <a:r>
              <a:rPr lang="ja-JP" altLang="en-US" sz="1400" dirty="0" smtClean="0">
                <a:latin typeface="メイリオ" panose="020B0604030504040204" pitchFamily="50" charset="-128"/>
                <a:ea typeface="メイリオ" panose="020B0604030504040204" pitchFamily="50" charset="-128"/>
              </a:rPr>
              <a:t>ドメイン</a:t>
            </a:r>
            <a:endParaRPr lang="en-US" altLang="ja-JP" sz="1400" dirty="0">
              <a:latin typeface="メイリオ" panose="020B0604030504040204" pitchFamily="50" charset="-128"/>
              <a:ea typeface="メイリオ" panose="020B0604030504040204" pitchFamily="50" charset="-128"/>
            </a:endParaRPr>
          </a:p>
        </p:txBody>
      </p:sp>
      <p:sp>
        <p:nvSpPr>
          <p:cNvPr id="64" name="フローチャート: 磁気ディスク 63"/>
          <p:cNvSpPr/>
          <p:nvPr/>
        </p:nvSpPr>
        <p:spPr>
          <a:xfrm>
            <a:off x="6234329" y="5122136"/>
            <a:ext cx="1511863" cy="585498"/>
          </a:xfrm>
          <a:prstGeom prst="flowChartMagneticDisk">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1400" dirty="0" smtClean="0">
                <a:latin typeface="メイリオ" panose="020B0604030504040204" pitchFamily="50" charset="-128"/>
                <a:ea typeface="メイリオ" panose="020B0604030504040204" pitchFamily="50" charset="-128"/>
              </a:rPr>
              <a:t>NDL</a:t>
            </a:r>
            <a:r>
              <a:rPr lang="ja-JP" altLang="en-US" sz="1400" dirty="0" smtClean="0">
                <a:latin typeface="メイリオ" panose="020B0604030504040204" pitchFamily="50" charset="-128"/>
                <a:ea typeface="メイリオ" panose="020B0604030504040204" pitchFamily="50" charset="-128"/>
              </a:rPr>
              <a:t>デジタル化</a:t>
            </a:r>
            <a:endParaRPr lang="en-US" altLang="ja-JP" sz="1400" dirty="0" smtClean="0">
              <a:latin typeface="メイリオ" panose="020B0604030504040204" pitchFamily="50" charset="-128"/>
              <a:ea typeface="メイリオ" panose="020B0604030504040204" pitchFamily="50" charset="-128"/>
            </a:endParaRPr>
          </a:p>
          <a:p>
            <a:pPr algn="ctr"/>
            <a:r>
              <a:rPr lang="ja-JP" altLang="en-US" sz="1400" dirty="0" smtClean="0">
                <a:latin typeface="メイリオ" panose="020B0604030504040204" pitchFamily="50" charset="-128"/>
                <a:ea typeface="メイリオ" panose="020B0604030504040204" pitchFamily="50" charset="-128"/>
              </a:rPr>
              <a:t>（絶版本）</a:t>
            </a:r>
            <a:endParaRPr lang="en-US" altLang="ja-JP" sz="1400" dirty="0">
              <a:latin typeface="メイリオ" panose="020B0604030504040204" pitchFamily="50" charset="-128"/>
              <a:ea typeface="メイリオ" panose="020B0604030504040204" pitchFamily="50" charset="-128"/>
            </a:endParaRPr>
          </a:p>
        </p:txBody>
      </p:sp>
      <p:sp>
        <p:nvSpPr>
          <p:cNvPr id="65" name="フローチャート: 磁気ディスク 64"/>
          <p:cNvSpPr/>
          <p:nvPr/>
        </p:nvSpPr>
        <p:spPr>
          <a:xfrm>
            <a:off x="4625660" y="5075899"/>
            <a:ext cx="1511863" cy="585498"/>
          </a:xfrm>
          <a:prstGeom prst="flowChartMagneticDisk">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ja-JP" sz="1400" dirty="0" smtClean="0">
                <a:latin typeface="メイリオ" panose="020B0604030504040204" pitchFamily="50" charset="-128"/>
                <a:ea typeface="メイリオ" panose="020B0604030504040204" pitchFamily="50" charset="-128"/>
              </a:rPr>
              <a:t>NDL</a:t>
            </a:r>
            <a:r>
              <a:rPr lang="ja-JP" altLang="en-US" sz="1400" dirty="0" smtClean="0">
                <a:latin typeface="メイリオ" panose="020B0604030504040204" pitchFamily="50" charset="-128"/>
                <a:ea typeface="メイリオ" panose="020B0604030504040204" pitchFamily="50" charset="-128"/>
              </a:rPr>
              <a:t>デジタル化</a:t>
            </a:r>
            <a:endParaRPr lang="en-US" altLang="ja-JP" sz="1400" dirty="0" smtClean="0">
              <a:latin typeface="メイリオ" panose="020B0604030504040204" pitchFamily="50" charset="-128"/>
              <a:ea typeface="メイリオ" panose="020B0604030504040204" pitchFamily="50" charset="-128"/>
            </a:endParaRPr>
          </a:p>
          <a:p>
            <a:pPr algn="ctr"/>
            <a:r>
              <a:rPr lang="ja-JP" altLang="en-US" sz="1400" dirty="0" smtClean="0">
                <a:latin typeface="メイリオ" panose="020B0604030504040204" pitchFamily="50" charset="-128"/>
                <a:ea typeface="メイリオ" panose="020B0604030504040204" pitchFamily="50" charset="-128"/>
              </a:rPr>
              <a:t>（著作権あり）</a:t>
            </a:r>
            <a:endParaRPr lang="en-US" altLang="ja-JP" sz="1400" dirty="0">
              <a:latin typeface="メイリオ" panose="020B0604030504040204" pitchFamily="50" charset="-128"/>
              <a:ea typeface="メイリオ" panose="020B0604030504040204" pitchFamily="50" charset="-128"/>
            </a:endParaRPr>
          </a:p>
        </p:txBody>
      </p:sp>
      <p:sp>
        <p:nvSpPr>
          <p:cNvPr id="66" name="フローチャート: 磁気ディスク 65"/>
          <p:cNvSpPr/>
          <p:nvPr/>
        </p:nvSpPr>
        <p:spPr>
          <a:xfrm>
            <a:off x="7533465" y="4230705"/>
            <a:ext cx="1511863" cy="585498"/>
          </a:xfrm>
          <a:prstGeom prst="flowChartMagneticDisk">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ja-JP" altLang="en-US" sz="1400" dirty="0">
                <a:latin typeface="メイリオ" panose="020B0604030504040204" pitchFamily="50" charset="-128"/>
                <a:ea typeface="メイリオ" panose="020B0604030504040204" pitchFamily="50" charset="-128"/>
              </a:rPr>
              <a:t>無償電子出版物</a:t>
            </a:r>
            <a:endParaRPr lang="en-US" altLang="ja-JP" sz="1400" dirty="0">
              <a:latin typeface="メイリオ" panose="020B0604030504040204" pitchFamily="50" charset="-128"/>
              <a:ea typeface="メイリオ" panose="020B0604030504040204" pitchFamily="50" charset="-128"/>
            </a:endParaRPr>
          </a:p>
        </p:txBody>
      </p:sp>
      <p:sp>
        <p:nvSpPr>
          <p:cNvPr id="70" name="フローチャート: 磁気ディスク 69"/>
          <p:cNvSpPr/>
          <p:nvPr/>
        </p:nvSpPr>
        <p:spPr>
          <a:xfrm>
            <a:off x="2253806" y="3937956"/>
            <a:ext cx="1717738" cy="585498"/>
          </a:xfrm>
          <a:prstGeom prst="flowChartMagneticDisk">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ja-JP" altLang="en-US" sz="1400" dirty="0">
                <a:latin typeface="メイリオ" panose="020B0604030504040204" pitchFamily="50" charset="-128"/>
                <a:ea typeface="メイリオ" panose="020B0604030504040204" pitchFamily="50" charset="-128"/>
              </a:rPr>
              <a:t>商用電子出版物</a:t>
            </a:r>
            <a:endParaRPr lang="en-US" altLang="ja-JP" sz="1400" dirty="0">
              <a:latin typeface="メイリオ" panose="020B0604030504040204" pitchFamily="50" charset="-128"/>
              <a:ea typeface="メイリオ" panose="020B0604030504040204" pitchFamily="50" charset="-128"/>
            </a:endParaRPr>
          </a:p>
          <a:p>
            <a:pPr algn="ctr"/>
            <a:r>
              <a:rPr lang="ja-JP" altLang="en-US" sz="1400" dirty="0">
                <a:latin typeface="メイリオ" panose="020B0604030504040204" pitchFamily="50" charset="-128"/>
                <a:ea typeface="メイリオ" panose="020B0604030504040204" pitchFamily="50" charset="-128"/>
              </a:rPr>
              <a:t>商用データベース</a:t>
            </a:r>
            <a:endParaRPr lang="en-US" altLang="ja-JP" sz="1400" dirty="0">
              <a:latin typeface="メイリオ" panose="020B0604030504040204" pitchFamily="50" charset="-128"/>
              <a:ea typeface="メイリオ" panose="020B0604030504040204" pitchFamily="50" charset="-128"/>
            </a:endParaRPr>
          </a:p>
        </p:txBody>
      </p:sp>
      <p:sp>
        <p:nvSpPr>
          <p:cNvPr id="71" name="フローチャート: 磁気ディスク 70"/>
          <p:cNvSpPr/>
          <p:nvPr/>
        </p:nvSpPr>
        <p:spPr>
          <a:xfrm>
            <a:off x="199613" y="4384139"/>
            <a:ext cx="1634933" cy="585498"/>
          </a:xfrm>
          <a:prstGeom prst="flowChartMagneticDisk">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ja-JP" altLang="en-US" sz="1400" dirty="0">
                <a:latin typeface="メイリオ" panose="020B0604030504040204" pitchFamily="50" charset="-128"/>
                <a:ea typeface="メイリオ" panose="020B0604030504040204" pitchFamily="50" charset="-128"/>
              </a:rPr>
              <a:t>無償電子出版物</a:t>
            </a:r>
            <a:endParaRPr lang="en-US" altLang="ja-JP" sz="1400" dirty="0">
              <a:latin typeface="メイリオ" panose="020B0604030504040204" pitchFamily="50" charset="-128"/>
              <a:ea typeface="メイリオ" panose="020B0604030504040204" pitchFamily="50" charset="-128"/>
            </a:endParaRPr>
          </a:p>
        </p:txBody>
      </p:sp>
      <p:cxnSp>
        <p:nvCxnSpPr>
          <p:cNvPr id="168" name="曲線コネクタ 167"/>
          <p:cNvCxnSpPr>
            <a:stCxn id="62" idx="1"/>
            <a:endCxn id="23" idx="2"/>
          </p:cNvCxnSpPr>
          <p:nvPr/>
        </p:nvCxnSpPr>
        <p:spPr>
          <a:xfrm rot="16200000" flipV="1">
            <a:off x="6607015" y="3189799"/>
            <a:ext cx="3582440" cy="217677"/>
          </a:xfrm>
          <a:prstGeom prst="curvedConnector3">
            <a:avLst>
              <a:gd name="adj1" fmla="val 50000"/>
            </a:avLst>
          </a:prstGeom>
          <a:ln w="1270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3" name="曲線コネクタ 172"/>
          <p:cNvCxnSpPr>
            <a:stCxn id="66" idx="1"/>
            <a:endCxn id="23" idx="2"/>
          </p:cNvCxnSpPr>
          <p:nvPr/>
        </p:nvCxnSpPr>
        <p:spPr>
          <a:xfrm rot="16200000" flipV="1">
            <a:off x="6927754" y="2869061"/>
            <a:ext cx="2723287" cy="1"/>
          </a:xfrm>
          <a:prstGeom prst="curvedConnector3">
            <a:avLst>
              <a:gd name="adj1" fmla="val 50000"/>
            </a:avLst>
          </a:prstGeom>
          <a:ln w="12700">
            <a:solidFill>
              <a:srgbClr val="FFC000"/>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181" name="曲線コネクタ 180"/>
          <p:cNvCxnSpPr>
            <a:stCxn id="62" idx="1"/>
            <a:endCxn id="25" idx="2"/>
          </p:cNvCxnSpPr>
          <p:nvPr/>
        </p:nvCxnSpPr>
        <p:spPr>
          <a:xfrm rot="16200000" flipV="1">
            <a:off x="3774918" y="357702"/>
            <a:ext cx="3534830" cy="5929481"/>
          </a:xfrm>
          <a:prstGeom prst="curvedConnector3">
            <a:avLst>
              <a:gd name="adj1" fmla="val 50000"/>
            </a:avLst>
          </a:prstGeom>
          <a:ln w="1270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
        <p:nvSpPr>
          <p:cNvPr id="130" name="横巻き 129"/>
          <p:cNvSpPr/>
          <p:nvPr/>
        </p:nvSpPr>
        <p:spPr>
          <a:xfrm>
            <a:off x="63768" y="5730810"/>
            <a:ext cx="3907776" cy="1085539"/>
          </a:xfrm>
          <a:prstGeom prst="horizontalScrol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kumimoji="1" lang="ja-JP" altLang="en-US" sz="1200" dirty="0" smtClean="0">
                <a:latin typeface="メイリオ" panose="020B0604030504040204" pitchFamily="50" charset="-128"/>
                <a:ea typeface="メイリオ" panose="020B0604030504040204" pitchFamily="50" charset="-128"/>
              </a:rPr>
              <a:t>・</a:t>
            </a:r>
            <a:r>
              <a:rPr kumimoji="1" lang="en-US" altLang="ja-JP" sz="1200" dirty="0" smtClean="0">
                <a:latin typeface="メイリオ" panose="020B0604030504040204" pitchFamily="50" charset="-128"/>
                <a:ea typeface="メイリオ" panose="020B0604030504040204" pitchFamily="50" charset="-128"/>
              </a:rPr>
              <a:t>NDL</a:t>
            </a:r>
            <a:r>
              <a:rPr kumimoji="1" lang="ja-JP" altLang="en-US" sz="1200" dirty="0" smtClean="0">
                <a:latin typeface="メイリオ" panose="020B0604030504040204" pitchFamily="50" charset="-128"/>
                <a:ea typeface="メイリオ" panose="020B0604030504040204" pitchFamily="50" charset="-128"/>
              </a:rPr>
              <a:t>デジタル化（著作権あり）は</a:t>
            </a:r>
            <a:r>
              <a:rPr kumimoji="1" lang="en-US" altLang="ja-JP" sz="1200" dirty="0" smtClean="0">
                <a:latin typeface="メイリオ" panose="020B0604030504040204" pitchFamily="50" charset="-128"/>
                <a:ea typeface="メイリオ" panose="020B0604030504040204" pitchFamily="50" charset="-128"/>
              </a:rPr>
              <a:t>NDL</a:t>
            </a:r>
            <a:r>
              <a:rPr kumimoji="1" lang="ja-JP" altLang="en-US" sz="1200" dirty="0" smtClean="0">
                <a:latin typeface="メイリオ" panose="020B0604030504040204" pitchFamily="50" charset="-128"/>
                <a:ea typeface="メイリオ" panose="020B0604030504040204" pitchFamily="50" charset="-128"/>
              </a:rPr>
              <a:t>館内のみ</a:t>
            </a:r>
            <a:endParaRPr kumimoji="1" lang="en-US" altLang="ja-JP" sz="1200" dirty="0" smtClean="0">
              <a:latin typeface="メイリオ" panose="020B0604030504040204" pitchFamily="50" charset="-128"/>
              <a:ea typeface="メイリオ" panose="020B0604030504040204" pitchFamily="50" charset="-128"/>
            </a:endParaRPr>
          </a:p>
          <a:p>
            <a:r>
              <a:rPr kumimoji="1" lang="ja-JP" altLang="en-US" sz="1200" dirty="0" smtClean="0">
                <a:latin typeface="メイリオ" panose="020B0604030504040204" pitchFamily="50" charset="-128"/>
                <a:ea typeface="メイリオ" panose="020B0604030504040204" pitchFamily="50" charset="-128"/>
              </a:rPr>
              <a:t>・商用電子出版物はダークアーカイブ？</a:t>
            </a:r>
            <a:endParaRPr kumimoji="1" lang="en-US" altLang="ja-JP" sz="1200" dirty="0" smtClean="0">
              <a:latin typeface="メイリオ" panose="020B0604030504040204" pitchFamily="50" charset="-128"/>
              <a:ea typeface="メイリオ" panose="020B0604030504040204" pitchFamily="50" charset="-128"/>
            </a:endParaRPr>
          </a:p>
          <a:p>
            <a:r>
              <a:rPr lang="ja-JP" altLang="en-US" sz="1200" dirty="0" smtClean="0">
                <a:latin typeface="メイリオ" panose="020B0604030504040204" pitchFamily="50" charset="-128"/>
                <a:ea typeface="メイリオ" panose="020B0604030504040204" pitchFamily="50" charset="-128"/>
              </a:rPr>
              <a:t>・</a:t>
            </a:r>
            <a:r>
              <a:rPr lang="en-US" altLang="ja-JP" sz="1200" dirty="0" smtClean="0">
                <a:latin typeface="メイリオ" panose="020B0604030504040204" pitchFamily="50" charset="-128"/>
                <a:ea typeface="メイリオ" panose="020B0604030504040204" pitchFamily="50" charset="-128"/>
              </a:rPr>
              <a:t>NDL</a:t>
            </a:r>
            <a:r>
              <a:rPr lang="ja-JP" altLang="en-US" sz="1200" dirty="0" smtClean="0">
                <a:latin typeface="メイリオ" panose="020B0604030504040204" pitchFamily="50" charset="-128"/>
                <a:ea typeface="メイリオ" panose="020B0604030504040204" pitchFamily="50" charset="-128"/>
              </a:rPr>
              <a:t>デジタル化（絶版本）は、インターネット公開できないか？</a:t>
            </a:r>
            <a:endParaRPr kumimoji="1" lang="ja-JP" altLang="en-US" sz="1200" dirty="0">
              <a:latin typeface="メイリオ" panose="020B0604030504040204" pitchFamily="50" charset="-128"/>
              <a:ea typeface="メイリオ" panose="020B0604030504040204" pitchFamily="50" charset="-128"/>
            </a:endParaRPr>
          </a:p>
        </p:txBody>
      </p:sp>
      <p:sp>
        <p:nvSpPr>
          <p:cNvPr id="158" name="下リボン 157"/>
          <p:cNvSpPr/>
          <p:nvPr/>
        </p:nvSpPr>
        <p:spPr>
          <a:xfrm>
            <a:off x="9571260" y="718408"/>
            <a:ext cx="2048148" cy="2171360"/>
          </a:xfrm>
          <a:prstGeom prst="ribbon">
            <a:avLst>
              <a:gd name="adj1" fmla="val 16667"/>
              <a:gd name="adj2" fmla="val 7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latin typeface="メイリオ" panose="020B0604030504040204" pitchFamily="50" charset="-128"/>
                <a:ea typeface="メイリオ" panose="020B0604030504040204" pitchFamily="50" charset="-128"/>
              </a:rPr>
              <a:t>出版者・著作権者の利益を損なわず、</a:t>
            </a:r>
            <a:r>
              <a:rPr lang="ja-JP" altLang="en-US" sz="1600" dirty="0">
                <a:latin typeface="メイリオ" panose="020B0604030504040204" pitchFamily="50" charset="-128"/>
                <a:ea typeface="メイリオ" panose="020B0604030504040204" pitchFamily="50" charset="-128"/>
              </a:rPr>
              <a:t>国民に</a:t>
            </a:r>
            <a:r>
              <a:rPr kumimoji="1" lang="ja-JP" altLang="en-US" sz="1600" dirty="0" smtClean="0">
                <a:latin typeface="メイリオ" panose="020B0604030504040204" pitchFamily="50" charset="-128"/>
                <a:ea typeface="メイリオ" panose="020B0604030504040204" pitchFamily="50" charset="-128"/>
              </a:rPr>
              <a:t>可能な限り共通のサービスを</a:t>
            </a:r>
            <a:endParaRPr kumimoji="1" lang="ja-JP" altLang="en-US" sz="1600" dirty="0">
              <a:latin typeface="メイリオ" panose="020B0604030504040204" pitchFamily="50" charset="-128"/>
              <a:ea typeface="メイリオ" panose="020B0604030504040204" pitchFamily="50" charset="-128"/>
            </a:endParaRPr>
          </a:p>
        </p:txBody>
      </p:sp>
      <p:cxnSp>
        <p:nvCxnSpPr>
          <p:cNvPr id="211" name="曲線コネクタ 210"/>
          <p:cNvCxnSpPr>
            <a:stCxn id="103" idx="0"/>
            <a:endCxn id="70" idx="3"/>
          </p:cNvCxnSpPr>
          <p:nvPr/>
        </p:nvCxnSpPr>
        <p:spPr>
          <a:xfrm rot="16200000" flipV="1">
            <a:off x="2735387" y="4900742"/>
            <a:ext cx="876692" cy="122116"/>
          </a:xfrm>
          <a:prstGeom prst="curvedConnector3">
            <a:avLst>
              <a:gd name="adj1" fmla="val 50000"/>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4" name="曲線コネクタ 213"/>
          <p:cNvCxnSpPr>
            <a:endCxn id="71" idx="3"/>
          </p:cNvCxnSpPr>
          <p:nvPr/>
        </p:nvCxnSpPr>
        <p:spPr>
          <a:xfrm rot="5400000" flipH="1" flipV="1">
            <a:off x="842797" y="5143921"/>
            <a:ext cx="348567" cy="12700"/>
          </a:xfrm>
          <a:prstGeom prst="curvedConnector3">
            <a:avLst>
              <a:gd name="adj1" fmla="val 50000"/>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曲線コネクタ 58"/>
          <p:cNvCxnSpPr>
            <a:stCxn id="66" idx="1"/>
            <a:endCxn id="24" idx="2"/>
          </p:cNvCxnSpPr>
          <p:nvPr/>
        </p:nvCxnSpPr>
        <p:spPr>
          <a:xfrm rot="16200000" flipV="1">
            <a:off x="6066124" y="2007431"/>
            <a:ext cx="1780938" cy="2665609"/>
          </a:xfrm>
          <a:prstGeom prst="curvedConnector3">
            <a:avLst>
              <a:gd name="adj1" fmla="val 50000"/>
            </a:avLst>
          </a:prstGeom>
          <a:ln w="12700">
            <a:solidFill>
              <a:srgbClr val="FFC000"/>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72" name="フローチャート: 複数書類 71"/>
          <p:cNvSpPr/>
          <p:nvPr/>
        </p:nvSpPr>
        <p:spPr>
          <a:xfrm>
            <a:off x="9762489" y="6025921"/>
            <a:ext cx="1817729" cy="598129"/>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r>
              <a:rPr lang="ja-JP" altLang="en-US" sz="1200" dirty="0" smtClean="0">
                <a:latin typeface="メイリオ" panose="020B0604030504040204" pitchFamily="50" charset="-128"/>
                <a:ea typeface="メイリオ" panose="020B0604030504040204" pitchFamily="50" charset="-128"/>
              </a:rPr>
              <a:t>商用・非商用出版物</a:t>
            </a:r>
            <a:endParaRPr lang="en-US" altLang="ja-JP" sz="1200" dirty="0" smtClean="0">
              <a:latin typeface="メイリオ" panose="020B0604030504040204" pitchFamily="50" charset="-128"/>
              <a:ea typeface="メイリオ" panose="020B0604030504040204" pitchFamily="50" charset="-128"/>
            </a:endParaRPr>
          </a:p>
          <a:p>
            <a:pPr algn="ctr"/>
            <a:r>
              <a:rPr kumimoji="1" lang="ja-JP" altLang="en-US" sz="1200" dirty="0" smtClean="0">
                <a:latin typeface="メイリオ" panose="020B0604030504040204" pitchFamily="50" charset="-128"/>
                <a:ea typeface="メイリオ" panose="020B0604030504040204" pitchFamily="50" charset="-128"/>
              </a:rPr>
              <a:t>（地域住民用）</a:t>
            </a:r>
            <a:endParaRPr kumimoji="1" lang="ja-JP" altLang="en-US" sz="1200" dirty="0">
              <a:latin typeface="メイリオ" panose="020B0604030504040204" pitchFamily="50" charset="-128"/>
              <a:ea typeface="メイリオ" panose="020B0604030504040204" pitchFamily="50" charset="-128"/>
            </a:endParaRPr>
          </a:p>
        </p:txBody>
      </p:sp>
      <p:pic>
        <p:nvPicPr>
          <p:cNvPr id="73" name="Picture 7" descr="C:\Program Files\Microsoft Office\MEDIA\CAGCAT10\j019538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9250" y="1695553"/>
            <a:ext cx="718229" cy="73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6" name="曲線コネクタ 75"/>
          <p:cNvCxnSpPr>
            <a:endCxn id="73" idx="1"/>
          </p:cNvCxnSpPr>
          <p:nvPr/>
        </p:nvCxnSpPr>
        <p:spPr>
          <a:xfrm>
            <a:off x="6635292" y="1930673"/>
            <a:ext cx="353958" cy="131492"/>
          </a:xfrm>
          <a:prstGeom prst="curvedConnector3">
            <a:avLst>
              <a:gd name="adj1" fmla="val 50000"/>
            </a:avLst>
          </a:prstGeom>
          <a:ln w="3810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8" name="曲線コネクタ 77"/>
          <p:cNvCxnSpPr>
            <a:endCxn id="73" idx="1"/>
          </p:cNvCxnSpPr>
          <p:nvPr/>
        </p:nvCxnSpPr>
        <p:spPr>
          <a:xfrm flipV="1">
            <a:off x="6672902" y="2062165"/>
            <a:ext cx="316348" cy="207628"/>
          </a:xfrm>
          <a:prstGeom prst="curvedConnector3">
            <a:avLst>
              <a:gd name="adj1" fmla="val 50000"/>
            </a:avLst>
          </a:prstGeom>
          <a:ln w="38100">
            <a:solidFill>
              <a:srgbClr val="FF0000"/>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79" name="曲線コネクタ 78"/>
          <p:cNvCxnSpPr>
            <a:endCxn id="242" idx="1"/>
          </p:cNvCxnSpPr>
          <p:nvPr/>
        </p:nvCxnSpPr>
        <p:spPr>
          <a:xfrm>
            <a:off x="3855252" y="978505"/>
            <a:ext cx="614268" cy="148702"/>
          </a:xfrm>
          <a:prstGeom prst="curvedConnector3">
            <a:avLst>
              <a:gd name="adj1" fmla="val 50000"/>
            </a:avLst>
          </a:prstGeom>
          <a:ln w="38100">
            <a:solidFill>
              <a:srgbClr val="0070C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80" name="曲線コネクタ 79"/>
          <p:cNvCxnSpPr>
            <a:endCxn id="235" idx="3"/>
          </p:cNvCxnSpPr>
          <p:nvPr/>
        </p:nvCxnSpPr>
        <p:spPr>
          <a:xfrm rot="10800000" flipV="1">
            <a:off x="6810593" y="933423"/>
            <a:ext cx="609527" cy="231628"/>
          </a:xfrm>
          <a:prstGeom prst="curvedConnector3">
            <a:avLst>
              <a:gd name="adj1" fmla="val 50000"/>
            </a:avLst>
          </a:prstGeom>
          <a:ln w="3810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8211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ctrTitle"/>
          </p:nvPr>
        </p:nvSpPr>
        <p:spPr/>
        <p:style>
          <a:lnRef idx="2">
            <a:schemeClr val="accent3"/>
          </a:lnRef>
          <a:fillRef idx="1">
            <a:schemeClr val="lt1"/>
          </a:fillRef>
          <a:effectRef idx="0">
            <a:schemeClr val="accent3"/>
          </a:effectRef>
          <a:fontRef idx="minor">
            <a:schemeClr val="dk1"/>
          </a:fontRef>
        </p:style>
        <p:txBody>
          <a:bodyPr>
            <a:normAutofit/>
          </a:bodyPr>
          <a:lstStyle/>
          <a:p>
            <a:pPr lvl="0"/>
            <a:r>
              <a:rPr lang="ja-JP" altLang="ja-JP" sz="4000" dirty="0"/>
              <a:t>出版界との連携による電子書籍ナショナルアーカイブの</a:t>
            </a:r>
            <a:r>
              <a:rPr lang="ja-JP" altLang="ja-JP" sz="4000" dirty="0" smtClean="0"/>
              <a:t>構築</a:t>
            </a:r>
            <a:endParaRPr lang="ja-JP" altLang="en-US" sz="4000" dirty="0">
              <a:latin typeface="HG丸ｺﾞｼｯｸM-PRO" pitchFamily="50" charset="-128"/>
              <a:ea typeface="HG丸ｺﾞｼｯｸM-PRO" pitchFamily="50" charset="-128"/>
            </a:endParaRPr>
          </a:p>
        </p:txBody>
      </p:sp>
      <p:sp>
        <p:nvSpPr>
          <p:cNvPr id="2" name="フッター プレースホルダー 1"/>
          <p:cNvSpPr>
            <a:spLocks noGrp="1"/>
          </p:cNvSpPr>
          <p:nvPr>
            <p:ph type="ftr" sz="quarter" idx="11"/>
          </p:nvPr>
        </p:nvSpPr>
        <p:spPr/>
        <p:txBody>
          <a:bodyPr/>
          <a:lstStyle/>
          <a:p>
            <a:pPr>
              <a:defRPr/>
            </a:pPr>
            <a:endParaRPr lang="ja-JP" altLang="en-US" dirty="0"/>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24</a:t>
            </a:fld>
            <a:endParaRPr kumimoji="0" lang="en-US"/>
          </a:p>
        </p:txBody>
      </p:sp>
    </p:spTree>
    <p:extLst>
      <p:ext uri="{BB962C8B-B14F-4D97-AF65-F5344CB8AC3E}">
        <p14:creationId xmlns:p14="http://schemas.microsoft.com/office/powerpoint/2010/main" val="42813468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45028" y="0"/>
            <a:ext cx="11146971" cy="859570"/>
          </a:xfrm>
        </p:spPr>
        <p:txBody>
          <a:bodyPr>
            <a:normAutofit/>
          </a:bodyPr>
          <a:lstStyle/>
          <a:p>
            <a:r>
              <a:rPr lang="ja-JP" altLang="en-US" sz="4000" dirty="0" smtClean="0"/>
              <a:t>国立</a:t>
            </a:r>
            <a:r>
              <a:rPr lang="ja-JP" altLang="en-US" sz="4000" dirty="0"/>
              <a:t>国会図書館サーチの現状</a:t>
            </a:r>
            <a:r>
              <a:rPr lang="ja-JP" altLang="en-US" sz="2800" dirty="0"/>
              <a:t>（</a:t>
            </a:r>
            <a:r>
              <a:rPr lang="en-US" altLang="ja-JP" sz="2800" dirty="0"/>
              <a:t>2012</a:t>
            </a:r>
            <a:r>
              <a:rPr lang="ja-JP" altLang="en-US" sz="2800" dirty="0"/>
              <a:t>年</a:t>
            </a:r>
            <a:r>
              <a:rPr lang="en-US" altLang="ja-JP" sz="2800" dirty="0"/>
              <a:t>1</a:t>
            </a:r>
            <a:r>
              <a:rPr lang="ja-JP" altLang="en-US" sz="2800" dirty="0"/>
              <a:t>月から運用）</a:t>
            </a:r>
          </a:p>
        </p:txBody>
      </p:sp>
      <p:sp>
        <p:nvSpPr>
          <p:cNvPr id="3" name="コンテンツ プレースホルダー 2"/>
          <p:cNvSpPr>
            <a:spLocks noGrp="1"/>
          </p:cNvSpPr>
          <p:nvPr>
            <p:ph idx="1"/>
          </p:nvPr>
        </p:nvSpPr>
        <p:spPr>
          <a:xfrm>
            <a:off x="470316" y="859570"/>
            <a:ext cx="5625684" cy="3329137"/>
          </a:xfrm>
        </p:spPr>
        <p:txBody>
          <a:bodyPr>
            <a:normAutofit lnSpcReduction="10000"/>
          </a:bodyPr>
          <a:lstStyle/>
          <a:p>
            <a:pPr marL="0" indent="0">
              <a:buNone/>
            </a:pPr>
            <a:r>
              <a:rPr lang="ja-JP" altLang="en-US" sz="2200" dirty="0"/>
              <a:t> 国立国会図書館サーチ</a:t>
            </a:r>
            <a:endParaRPr lang="en-US" altLang="ja-JP" sz="2200" dirty="0"/>
          </a:p>
          <a:p>
            <a:pPr marL="0" indent="0">
              <a:spcBef>
                <a:spcPts val="0"/>
              </a:spcBef>
              <a:buNone/>
            </a:pPr>
            <a:r>
              <a:rPr lang="ja-JP" altLang="en-US" sz="2200" dirty="0"/>
              <a:t>　</a:t>
            </a:r>
            <a:r>
              <a:rPr lang="en-US" altLang="ja-JP" sz="2200" dirty="0">
                <a:hlinkClick r:id="rId3"/>
              </a:rPr>
              <a:t>http://iss.ndl.go.jp</a:t>
            </a:r>
            <a:endParaRPr lang="en-US" altLang="ja-JP" sz="2200" dirty="0"/>
          </a:p>
          <a:p>
            <a:pPr lvl="1">
              <a:lnSpc>
                <a:spcPct val="100000"/>
              </a:lnSpc>
              <a:spcBef>
                <a:spcPts val="0"/>
              </a:spcBef>
            </a:pPr>
            <a:r>
              <a:rPr lang="ja-JP" altLang="en-US" sz="1700" dirty="0"/>
              <a:t>国立国会図書館及び他機関が保有する紙・デジタル媒体等の様々な形態の情報資源の書誌・メタデータを横断的に検索</a:t>
            </a:r>
            <a:endParaRPr lang="en-US" altLang="ja-JP" sz="1700" dirty="0"/>
          </a:p>
          <a:p>
            <a:pPr lvl="1">
              <a:lnSpc>
                <a:spcPct val="100000"/>
              </a:lnSpc>
              <a:spcBef>
                <a:spcPts val="0"/>
              </a:spcBef>
            </a:pPr>
            <a:r>
              <a:rPr lang="ja-JP" altLang="en-US" sz="1700" dirty="0"/>
              <a:t>図書館、博物館、美術館、公文書館、民間企業等分野も問わない</a:t>
            </a:r>
            <a:endParaRPr lang="en-US" altLang="ja-JP" sz="1700" dirty="0"/>
          </a:p>
          <a:p>
            <a:pPr lvl="1">
              <a:lnSpc>
                <a:spcPct val="100000"/>
              </a:lnSpc>
              <a:spcBef>
                <a:spcPts val="0"/>
              </a:spcBef>
            </a:pPr>
            <a:r>
              <a:rPr lang="ja-JP" altLang="en-US" sz="1700" dirty="0"/>
              <a:t>約</a:t>
            </a:r>
            <a:r>
              <a:rPr lang="en-US" altLang="ja-JP" sz="1700" b="1" dirty="0">
                <a:solidFill>
                  <a:schemeClr val="accent1"/>
                </a:solidFill>
              </a:rPr>
              <a:t>100</a:t>
            </a:r>
            <a:r>
              <a:rPr lang="ja-JP" altLang="en-US" sz="1700" dirty="0"/>
              <a:t>データベース、約</a:t>
            </a:r>
            <a:r>
              <a:rPr lang="en-US" altLang="ja-JP" sz="1700" b="1" dirty="0">
                <a:solidFill>
                  <a:schemeClr val="accent1"/>
                </a:solidFill>
              </a:rPr>
              <a:t>1</a:t>
            </a:r>
            <a:r>
              <a:rPr lang="ja-JP" altLang="en-US" sz="1700" b="1" dirty="0">
                <a:solidFill>
                  <a:schemeClr val="accent1"/>
                </a:solidFill>
              </a:rPr>
              <a:t>億</a:t>
            </a:r>
            <a:r>
              <a:rPr lang="ja-JP" altLang="en-US" sz="1700" dirty="0"/>
              <a:t>件のメタデータを検索</a:t>
            </a:r>
            <a:endParaRPr lang="en-US" altLang="ja-JP" sz="1700" dirty="0"/>
          </a:p>
          <a:p>
            <a:pPr lvl="1">
              <a:lnSpc>
                <a:spcPct val="100000"/>
              </a:lnSpc>
              <a:spcBef>
                <a:spcPts val="0"/>
              </a:spcBef>
            </a:pPr>
            <a:r>
              <a:rPr lang="ja-JP" altLang="en-US" sz="1700" dirty="0"/>
              <a:t>同じ書誌をグループ化し、各種の入手手段に案内</a:t>
            </a:r>
            <a:endParaRPr lang="en-US" altLang="ja-JP" sz="1700" dirty="0"/>
          </a:p>
          <a:p>
            <a:pPr lvl="1">
              <a:lnSpc>
                <a:spcPct val="100000"/>
              </a:lnSpc>
              <a:spcBef>
                <a:spcPts val="0"/>
              </a:spcBef>
            </a:pPr>
            <a:r>
              <a:rPr lang="ja-JP" altLang="en-US" sz="1700" dirty="0"/>
              <a:t>「外部提供インタフェース（</a:t>
            </a:r>
            <a:r>
              <a:rPr lang="en-US" altLang="ja-JP" sz="1700" dirty="0"/>
              <a:t>API</a:t>
            </a:r>
            <a:r>
              <a:rPr lang="ja-JP" altLang="en-US" sz="1700" dirty="0"/>
              <a:t>）」提供</a:t>
            </a:r>
            <a:endParaRPr lang="en-US" altLang="ja-JP" sz="1700" dirty="0"/>
          </a:p>
          <a:p>
            <a:pPr lvl="1">
              <a:lnSpc>
                <a:spcPct val="100000"/>
              </a:lnSpc>
              <a:spcBef>
                <a:spcPts val="0"/>
              </a:spcBef>
            </a:pPr>
            <a:r>
              <a:rPr lang="ja-JP" altLang="en-US" sz="1700" dirty="0"/>
              <a:t>多言語対応（日</a:t>
            </a:r>
            <a:r>
              <a:rPr lang="en-US" altLang="ja-JP" sz="1700" dirty="0"/>
              <a:t>/</a:t>
            </a:r>
            <a:r>
              <a:rPr lang="ja-JP" altLang="en-US" sz="1700" dirty="0"/>
              <a:t>中</a:t>
            </a:r>
            <a:r>
              <a:rPr lang="en-US" altLang="ja-JP" sz="1700" dirty="0"/>
              <a:t>/</a:t>
            </a:r>
            <a:r>
              <a:rPr lang="ja-JP" altLang="en-US" sz="1700" dirty="0"/>
              <a:t>韓</a:t>
            </a:r>
            <a:r>
              <a:rPr lang="en-US" altLang="ja-JP" sz="1700" dirty="0"/>
              <a:t>/</a:t>
            </a:r>
            <a:r>
              <a:rPr lang="ja-JP" altLang="en-US" sz="1700" dirty="0"/>
              <a:t>英）：各言語版＋翻訳機能</a:t>
            </a:r>
            <a:endParaRPr lang="en-US" altLang="ja-JP" sz="1700" dirty="0"/>
          </a:p>
          <a:p>
            <a:pPr lvl="1">
              <a:lnSpc>
                <a:spcPct val="100000"/>
              </a:lnSpc>
              <a:spcBef>
                <a:spcPts val="0"/>
              </a:spcBef>
            </a:pPr>
            <a:r>
              <a:rPr lang="ja-JP" altLang="en-US" sz="1700" dirty="0"/>
              <a:t>スマートフォン対応</a:t>
            </a:r>
          </a:p>
          <a:p>
            <a:pPr lvl="2">
              <a:lnSpc>
                <a:spcPct val="100000"/>
              </a:lnSpc>
              <a:spcBef>
                <a:spcPts val="450"/>
              </a:spcBef>
              <a:spcAft>
                <a:spcPts val="450"/>
              </a:spcAft>
            </a:pPr>
            <a:endParaRPr lang="en-US" altLang="ja-JP" dirty="0" smtClean="0"/>
          </a:p>
          <a:p>
            <a:pPr lvl="2">
              <a:lnSpc>
                <a:spcPct val="100000"/>
              </a:lnSpc>
              <a:spcBef>
                <a:spcPts val="450"/>
              </a:spcBef>
              <a:spcAft>
                <a:spcPts val="450"/>
              </a:spcAft>
            </a:pPr>
            <a:endParaRPr lang="en-US" altLang="ja-JP" dirty="0" smtClean="0"/>
          </a:p>
          <a:p>
            <a:pPr lvl="2">
              <a:lnSpc>
                <a:spcPct val="100000"/>
              </a:lnSpc>
              <a:spcBef>
                <a:spcPts val="450"/>
              </a:spcBef>
              <a:spcAft>
                <a:spcPts val="450"/>
              </a:spcAft>
            </a:pPr>
            <a:endParaRPr lang="en-US" altLang="ja-JP" dirty="0" smtClean="0"/>
          </a:p>
          <a:p>
            <a:pPr lvl="2">
              <a:lnSpc>
                <a:spcPct val="100000"/>
              </a:lnSpc>
              <a:spcBef>
                <a:spcPts val="450"/>
              </a:spcBef>
              <a:spcAft>
                <a:spcPts val="450"/>
              </a:spcAft>
            </a:pPr>
            <a:endParaRPr lang="en-US" altLang="ja-JP" dirty="0" smtClean="0"/>
          </a:p>
          <a:p>
            <a:pPr lvl="2">
              <a:lnSpc>
                <a:spcPct val="100000"/>
              </a:lnSpc>
              <a:spcBef>
                <a:spcPts val="450"/>
              </a:spcBef>
            </a:pPr>
            <a:endParaRPr lang="en-US" altLang="ja-JP" dirty="0" smtClean="0"/>
          </a:p>
          <a:p>
            <a:endParaRPr lang="ja-JP" altLang="en-US" dirty="0"/>
          </a:p>
        </p:txBody>
      </p:sp>
      <p:sp>
        <p:nvSpPr>
          <p:cNvPr id="5" name="スライド番号プレースホルダー 4"/>
          <p:cNvSpPr>
            <a:spLocks noGrp="1"/>
          </p:cNvSpPr>
          <p:nvPr>
            <p:ph type="sldNum" sz="quarter" idx="12"/>
          </p:nvPr>
        </p:nvSpPr>
        <p:spPr/>
        <p:txBody>
          <a:bodyPr/>
          <a:lstStyle/>
          <a:p>
            <a:fld id="{6E579811-7F2C-4A35-8540-221737694C7A}" type="slidenum">
              <a:rPr lang="ja-JP" altLang="en-US" smtClean="0"/>
              <a:pPr/>
              <a:t>25</a:t>
            </a:fld>
            <a:endParaRPr lang="ja-JP" altLang="en-US" dirty="0"/>
          </a:p>
        </p:txBody>
      </p:sp>
      <p:pic>
        <p:nvPicPr>
          <p:cNvPr id="4" name="図 3"/>
          <p:cNvPicPr>
            <a:picLocks noChangeAspect="1"/>
          </p:cNvPicPr>
          <p:nvPr/>
        </p:nvPicPr>
        <p:blipFill>
          <a:blip r:embed="rId4"/>
          <a:stretch>
            <a:fillRect/>
          </a:stretch>
        </p:blipFill>
        <p:spPr>
          <a:xfrm>
            <a:off x="6749143" y="781854"/>
            <a:ext cx="4717143" cy="5493190"/>
          </a:xfrm>
          <a:prstGeom prst="rect">
            <a:avLst/>
          </a:prstGeom>
        </p:spPr>
      </p:pic>
      <p:sp>
        <p:nvSpPr>
          <p:cNvPr id="7" name="コンテンツ プレースホルダー 49"/>
          <p:cNvSpPr txBox="1">
            <a:spLocks/>
          </p:cNvSpPr>
          <p:nvPr/>
        </p:nvSpPr>
        <p:spPr>
          <a:xfrm>
            <a:off x="9406798" y="3143939"/>
            <a:ext cx="1223470" cy="741533"/>
          </a:xfrm>
          <a:prstGeom prst="wedgeRoundRectCallout">
            <a:avLst>
              <a:gd name="adj1" fmla="val -77725"/>
              <a:gd name="adj2" fmla="val 13947"/>
              <a:gd name="adj3" fmla="val 16667"/>
            </a:avLst>
          </a:prstGeom>
          <a:solidFill>
            <a:srgbClr val="FF99CC">
              <a:alpha val="80000"/>
            </a:srgbClr>
          </a:solidFill>
          <a:ln w="38100" cap="flat" cmpd="sng" algn="ctr">
            <a:noFill/>
            <a:prstDash val="solid"/>
          </a:ln>
          <a:effectLst/>
        </p:spPr>
        <p:txBody>
          <a:bodyPr vert="horz" rtlCol="0" anchor="ctr">
            <a:normAutofit fontScale="62500" lnSpcReduction="20000"/>
          </a:bodyPr>
          <a:lstStyle>
            <a:lvl1pPr marL="365760" indent="-256032" algn="l" rtl="0" eaLnBrk="1" latinLnBrk="0" hangingPunct="1">
              <a:spcBef>
                <a:spcPts val="300"/>
              </a:spcBef>
              <a:buClr>
                <a:srgbClr val="0066CC"/>
              </a:buClr>
              <a:buFont typeface="Arial" pitchFamily="34" charset="0"/>
              <a:buChar char="•"/>
              <a:defRPr kumimoji="1" sz="2400" kern="1200">
                <a:solidFill>
                  <a:srgbClr val="002060"/>
                </a:solidFill>
                <a:latin typeface="+mn-lt"/>
                <a:ea typeface="+mn-ea"/>
                <a:cs typeface="+mn-cs"/>
              </a:defRPr>
            </a:lvl1pPr>
            <a:lvl2pPr marL="658368" indent="-246888" algn="l" rtl="0" eaLnBrk="1" latinLnBrk="0" hangingPunct="1">
              <a:spcBef>
                <a:spcPts val="300"/>
              </a:spcBef>
              <a:buClr>
                <a:srgbClr val="666699"/>
              </a:buClr>
              <a:buFont typeface="Georgia"/>
              <a:buChar char="▫"/>
              <a:defRPr kumimoji="1" sz="2000" kern="1200">
                <a:solidFill>
                  <a:schemeClr val="tx1"/>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1" sz="1800" kern="1200">
                <a:solidFill>
                  <a:schemeClr val="accent1">
                    <a:lumMod val="50000"/>
                  </a:schemeClr>
                </a:solidFill>
                <a:latin typeface="+mn-lt"/>
                <a:ea typeface="+mn-ea"/>
                <a:cs typeface="+mn-cs"/>
              </a:defRPr>
            </a:lvl3pPr>
            <a:lvl4pPr marL="1179576" indent="-201168" algn="l" rtl="0" eaLnBrk="1" latinLnBrk="0" hangingPunct="1">
              <a:spcBef>
                <a:spcPts val="300"/>
              </a:spcBef>
              <a:buClrTx/>
              <a:buFont typeface="Wingdings 2"/>
              <a:buChar char=""/>
              <a:defRPr kumimoji="1" sz="1600" kern="1200">
                <a:solidFill>
                  <a:schemeClr val="tx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1" sz="1200" kern="1200">
                <a:solidFill>
                  <a:schemeClr val="accent3">
                    <a:lumMod val="75000"/>
                  </a:schemeClr>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1" sz="1800" kern="1200">
                <a:solidFill>
                  <a:schemeClr val="lt1"/>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1" sz="1600" kern="1200">
                <a:solidFill>
                  <a:schemeClr val="lt1"/>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1" sz="1500" kern="1200">
                <a:solidFill>
                  <a:schemeClr val="lt1"/>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1" sz="1400" kern="1200" baseline="0">
                <a:solidFill>
                  <a:schemeClr val="lt1"/>
                </a:solidFill>
                <a:latin typeface="+mn-lt"/>
                <a:ea typeface="+mn-ea"/>
                <a:cs typeface="+mn-cs"/>
              </a:defRPr>
            </a:lvl9pPr>
          </a:lstStyle>
          <a:p>
            <a:pPr marL="0" indent="0" defTabSz="954405">
              <a:lnSpc>
                <a:spcPct val="120000"/>
              </a:lnSpc>
              <a:buNone/>
              <a:defRPr/>
            </a:pPr>
            <a:r>
              <a:rPr lang="ja-JP" altLang="en-US" sz="1400" dirty="0">
                <a:solidFill>
                  <a:prstClr val="black"/>
                </a:solidFill>
              </a:rPr>
              <a:t>領域ごとのアグリゲータを通じて国全体の</a:t>
            </a:r>
            <a:r>
              <a:rPr lang="ja-JP" altLang="ja-JP" sz="1400" dirty="0">
                <a:solidFill>
                  <a:prstClr val="black"/>
                </a:solidFill>
              </a:rPr>
              <a:t>メタデータ集約</a:t>
            </a:r>
            <a:r>
              <a:rPr lang="ja-JP" altLang="en-US" sz="1400" dirty="0">
                <a:solidFill>
                  <a:prstClr val="black"/>
                </a:solidFill>
              </a:rPr>
              <a:t>と提供を目指す</a:t>
            </a:r>
            <a:endParaRPr lang="en-US" altLang="ja-JP" sz="1400" dirty="0"/>
          </a:p>
        </p:txBody>
      </p:sp>
      <p:pic>
        <p:nvPicPr>
          <p:cNvPr id="12" name="図 11"/>
          <p:cNvPicPr>
            <a:picLocks noChangeAspect="1"/>
          </p:cNvPicPr>
          <p:nvPr/>
        </p:nvPicPr>
        <p:blipFill>
          <a:blip r:embed="rId5"/>
          <a:stretch>
            <a:fillRect/>
          </a:stretch>
        </p:blipFill>
        <p:spPr>
          <a:xfrm>
            <a:off x="661122" y="4049486"/>
            <a:ext cx="5434878" cy="2808513"/>
          </a:xfrm>
          <a:prstGeom prst="rect">
            <a:avLst/>
          </a:prstGeom>
        </p:spPr>
      </p:pic>
      <p:sp>
        <p:nvSpPr>
          <p:cNvPr id="9" name="テキスト ボックス 8"/>
          <p:cNvSpPr txBox="1"/>
          <p:nvPr/>
        </p:nvSpPr>
        <p:spPr>
          <a:xfrm>
            <a:off x="7655124" y="6215360"/>
            <a:ext cx="3286262" cy="461665"/>
          </a:xfrm>
          <a:prstGeom prst="rect">
            <a:avLst/>
          </a:prstGeom>
          <a:noFill/>
        </p:spPr>
        <p:txBody>
          <a:bodyPr wrap="square" rtlCol="0">
            <a:spAutoFit/>
          </a:bodyPr>
          <a:lstStyle/>
          <a:p>
            <a:pPr algn="ctr"/>
            <a:r>
              <a:rPr lang="ja-JP" altLang="en-US" sz="1200" dirty="0"/>
              <a:t>「</a:t>
            </a:r>
            <a:r>
              <a:rPr lang="en-US" altLang="ja-JP" sz="1200" dirty="0"/>
              <a:t>NDL</a:t>
            </a:r>
            <a:r>
              <a:rPr lang="ja-JP" altLang="en-US" sz="1200" dirty="0"/>
              <a:t>サーチ連携拡張に係る実施計画」より </a:t>
            </a:r>
            <a:r>
              <a:rPr lang="en-US" altLang="ja-JP" sz="1200" dirty="0">
                <a:hlinkClick r:id="rId6"/>
              </a:rPr>
              <a:t>http://iss.ndl.go.jp/information/outline/plan/</a:t>
            </a:r>
            <a:endParaRPr lang="ja-JP" altLang="en-US" sz="1200" dirty="0"/>
          </a:p>
        </p:txBody>
      </p:sp>
      <p:sp>
        <p:nvSpPr>
          <p:cNvPr id="10" name="円/楕円 9"/>
          <p:cNvSpPr/>
          <p:nvPr/>
        </p:nvSpPr>
        <p:spPr>
          <a:xfrm>
            <a:off x="94593" y="61915"/>
            <a:ext cx="622859" cy="5711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1058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0" y="1"/>
            <a:ext cx="12191999" cy="1192247"/>
          </a:xfrm>
        </p:spPr>
        <p:txBody>
          <a:bodyPr>
            <a:noAutofit/>
          </a:bodyPr>
          <a:lstStyle/>
          <a:p>
            <a:r>
              <a:rPr lang="en-US" altLang="ja-JP" sz="3200" dirty="0" smtClean="0">
                <a:cs typeface="メイリオ" panose="020B0604030504040204" pitchFamily="50" charset="-128"/>
              </a:rPr>
              <a:t>NDL</a:t>
            </a:r>
            <a:r>
              <a:rPr lang="ja-JP" altLang="en-US" sz="3200" dirty="0">
                <a:cs typeface="メイリオ" panose="020B0604030504040204" pitchFamily="50" charset="-128"/>
              </a:rPr>
              <a:t>サーチの統合検索サービス提供における連携</a:t>
            </a:r>
            <a:r>
              <a:rPr lang="ja-JP" altLang="en-US" sz="3200" dirty="0" smtClean="0">
                <a:cs typeface="メイリオ" panose="020B0604030504040204" pitchFamily="50" charset="-128"/>
              </a:rPr>
              <a:t>イメージ</a:t>
            </a:r>
            <a:endParaRPr lang="ja-JP" altLang="en-US" sz="3200" dirty="0">
              <a:cs typeface="メイリオ" panose="020B0604030504040204" pitchFamily="50" charset="-128"/>
            </a:endParaRPr>
          </a:p>
        </p:txBody>
      </p:sp>
      <p:sp>
        <p:nvSpPr>
          <p:cNvPr id="6" name="スライド番号プレースホルダ 4"/>
          <p:cNvSpPr>
            <a:spLocks noGrp="1"/>
          </p:cNvSpPr>
          <p:nvPr>
            <p:ph type="sldNum" sz="quarter" idx="4294967295"/>
          </p:nvPr>
        </p:nvSpPr>
        <p:spPr>
          <a:xfrm>
            <a:off x="10164000" y="5582250"/>
            <a:ext cx="342900" cy="342900"/>
          </a:xfrm>
          <a:prstGeom prst="ellipse">
            <a:avLst/>
          </a:prstGeom>
        </p:spPr>
        <p:txBody>
          <a:bodyPr/>
          <a:lstStyle/>
          <a:p>
            <a:pPr>
              <a:defRPr/>
            </a:pPr>
            <a:r>
              <a:rPr lang="en-US" altLang="ja-JP" dirty="0"/>
              <a:t>7</a:t>
            </a:r>
            <a:endParaRPr lang="ja-JP" altLang="en-US" dirty="0"/>
          </a:p>
        </p:txBody>
      </p:sp>
      <p:sp>
        <p:nvSpPr>
          <p:cNvPr id="10" name="角丸四角形 9"/>
          <p:cNvSpPr/>
          <p:nvPr/>
        </p:nvSpPr>
        <p:spPr>
          <a:xfrm>
            <a:off x="3129478" y="1638208"/>
            <a:ext cx="5813876" cy="4086937"/>
          </a:xfrm>
          <a:prstGeom prst="roundRect">
            <a:avLst>
              <a:gd name="adj" fmla="val 4301"/>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pic>
        <p:nvPicPr>
          <p:cNvPr id="11" name="Picture 2"/>
          <p:cNvPicPr>
            <a:picLocks noChangeAspect="1" noChangeArrowheads="1"/>
          </p:cNvPicPr>
          <p:nvPr/>
        </p:nvPicPr>
        <p:blipFill>
          <a:blip r:embed="rId3" cstate="print"/>
          <a:srcRect/>
          <a:stretch>
            <a:fillRect/>
          </a:stretch>
        </p:blipFill>
        <p:spPr bwMode="auto">
          <a:xfrm>
            <a:off x="5747646" y="1855180"/>
            <a:ext cx="720381" cy="516681"/>
          </a:xfrm>
          <a:prstGeom prst="rect">
            <a:avLst/>
          </a:prstGeom>
          <a:ln>
            <a:noFill/>
          </a:ln>
          <a:effectLst>
            <a:outerShdw blurRad="292100" dist="139700" dir="2700000" algn="tl" rotWithShape="0">
              <a:srgbClr val="333333">
                <a:alpha val="65000"/>
              </a:srgbClr>
            </a:outerShdw>
          </a:effectLst>
        </p:spPr>
      </p:pic>
      <p:grpSp>
        <p:nvGrpSpPr>
          <p:cNvPr id="12" name="グループ化 11"/>
          <p:cNvGrpSpPr>
            <a:grpSpLocks noChangeAspect="1"/>
          </p:cNvGrpSpPr>
          <p:nvPr/>
        </p:nvGrpSpPr>
        <p:grpSpPr>
          <a:xfrm>
            <a:off x="3305264" y="3588908"/>
            <a:ext cx="227387" cy="291655"/>
            <a:chOff x="421903" y="2700859"/>
            <a:chExt cx="792088" cy="1016173"/>
          </a:xfrm>
        </p:grpSpPr>
        <p:sp>
          <p:nvSpPr>
            <p:cNvPr id="455" name="二等辺三角形 454"/>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56"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57"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58"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59"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60"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61"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sp>
        <p:nvSpPr>
          <p:cNvPr id="13" name="角丸四角形 12"/>
          <p:cNvSpPr/>
          <p:nvPr/>
        </p:nvSpPr>
        <p:spPr>
          <a:xfrm>
            <a:off x="3270130" y="3546162"/>
            <a:ext cx="845668" cy="1593974"/>
          </a:xfrm>
          <a:prstGeom prst="roundRect">
            <a:avLst>
              <a:gd name="adj" fmla="val 9008"/>
            </a:avLst>
          </a:prstGeom>
          <a:no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nvGrpSpPr>
          <p:cNvPr id="14" name="グループ化 13"/>
          <p:cNvGrpSpPr>
            <a:grpSpLocks noChangeAspect="1"/>
          </p:cNvGrpSpPr>
          <p:nvPr/>
        </p:nvGrpSpPr>
        <p:grpSpPr>
          <a:xfrm>
            <a:off x="3563044" y="3588908"/>
            <a:ext cx="227387" cy="291655"/>
            <a:chOff x="421903" y="2700859"/>
            <a:chExt cx="792088" cy="1016173"/>
          </a:xfrm>
        </p:grpSpPr>
        <p:sp>
          <p:nvSpPr>
            <p:cNvPr id="448" name="二等辺三角形 447"/>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49"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50"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51"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52"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53"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54"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5" name="グループ化 14"/>
          <p:cNvGrpSpPr>
            <a:grpSpLocks noChangeAspect="1"/>
          </p:cNvGrpSpPr>
          <p:nvPr/>
        </p:nvGrpSpPr>
        <p:grpSpPr>
          <a:xfrm>
            <a:off x="3823584" y="3582243"/>
            <a:ext cx="227387" cy="291655"/>
            <a:chOff x="421903" y="2700859"/>
            <a:chExt cx="792088" cy="1016173"/>
          </a:xfrm>
        </p:grpSpPr>
        <p:sp>
          <p:nvSpPr>
            <p:cNvPr id="441" name="二等辺三角形 440"/>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42"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43"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44"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45"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46" name="フローチャート: 記憶データ 3"/>
            <p:cNvSpPr>
              <a:spLocks noChangeAspect="1"/>
            </p:cNvSpPr>
            <p:nvPr/>
          </p:nvSpPr>
          <p:spPr>
            <a:xfrm rot="5400000">
              <a:off x="359628" y="3107265"/>
              <a:ext cx="557784" cy="373718"/>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47"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6" name="グループ化 15"/>
          <p:cNvGrpSpPr>
            <a:grpSpLocks noChangeAspect="1"/>
          </p:cNvGrpSpPr>
          <p:nvPr/>
        </p:nvGrpSpPr>
        <p:grpSpPr>
          <a:xfrm>
            <a:off x="3309956" y="3887229"/>
            <a:ext cx="227387" cy="291655"/>
            <a:chOff x="421903" y="2700859"/>
            <a:chExt cx="792088" cy="1016173"/>
          </a:xfrm>
        </p:grpSpPr>
        <p:sp>
          <p:nvSpPr>
            <p:cNvPr id="434" name="二等辺三角形 433"/>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35"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36"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37"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38"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39"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40"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7" name="グループ化 16"/>
          <p:cNvGrpSpPr>
            <a:grpSpLocks noChangeAspect="1"/>
          </p:cNvGrpSpPr>
          <p:nvPr/>
        </p:nvGrpSpPr>
        <p:grpSpPr>
          <a:xfrm>
            <a:off x="3567736" y="3887229"/>
            <a:ext cx="227387" cy="291655"/>
            <a:chOff x="421903" y="2700859"/>
            <a:chExt cx="792088" cy="1016173"/>
          </a:xfrm>
        </p:grpSpPr>
        <p:sp>
          <p:nvSpPr>
            <p:cNvPr id="427" name="二等辺三角形 426"/>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28"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29"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30"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31"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32"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33"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8" name="グループ化 17"/>
          <p:cNvGrpSpPr>
            <a:grpSpLocks noChangeAspect="1"/>
          </p:cNvGrpSpPr>
          <p:nvPr/>
        </p:nvGrpSpPr>
        <p:grpSpPr>
          <a:xfrm>
            <a:off x="3828277" y="3880563"/>
            <a:ext cx="227387" cy="291655"/>
            <a:chOff x="421903" y="2700859"/>
            <a:chExt cx="792088" cy="1016173"/>
          </a:xfrm>
        </p:grpSpPr>
        <p:sp>
          <p:nvSpPr>
            <p:cNvPr id="420" name="二等辺三角形 419"/>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21"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22"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23"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24"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25"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26"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9" name="グループ化 18"/>
          <p:cNvGrpSpPr>
            <a:grpSpLocks noChangeAspect="1"/>
          </p:cNvGrpSpPr>
          <p:nvPr/>
        </p:nvGrpSpPr>
        <p:grpSpPr>
          <a:xfrm>
            <a:off x="3309956" y="4185549"/>
            <a:ext cx="227387" cy="291655"/>
            <a:chOff x="421903" y="2700859"/>
            <a:chExt cx="792088" cy="1016173"/>
          </a:xfrm>
        </p:grpSpPr>
        <p:sp>
          <p:nvSpPr>
            <p:cNvPr id="413" name="二等辺三角形 412"/>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4"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5"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6"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7"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8"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9"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0" name="グループ化 19"/>
          <p:cNvGrpSpPr>
            <a:grpSpLocks noChangeAspect="1"/>
          </p:cNvGrpSpPr>
          <p:nvPr/>
        </p:nvGrpSpPr>
        <p:grpSpPr>
          <a:xfrm>
            <a:off x="3567736" y="4185549"/>
            <a:ext cx="227387" cy="291655"/>
            <a:chOff x="421903" y="2700859"/>
            <a:chExt cx="792088" cy="1016173"/>
          </a:xfrm>
        </p:grpSpPr>
        <p:sp>
          <p:nvSpPr>
            <p:cNvPr id="406" name="二等辺三角形 405"/>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7"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8"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9"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0"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1"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2"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1" name="グループ化 20"/>
          <p:cNvGrpSpPr>
            <a:grpSpLocks noChangeAspect="1"/>
          </p:cNvGrpSpPr>
          <p:nvPr/>
        </p:nvGrpSpPr>
        <p:grpSpPr>
          <a:xfrm>
            <a:off x="3828277" y="4178883"/>
            <a:ext cx="227387" cy="291655"/>
            <a:chOff x="421903" y="2700859"/>
            <a:chExt cx="792088" cy="1016173"/>
          </a:xfrm>
        </p:grpSpPr>
        <p:sp>
          <p:nvSpPr>
            <p:cNvPr id="399" name="二等辺三角形 398"/>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0"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1"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2"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3"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4"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5"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sp>
        <p:nvSpPr>
          <p:cNvPr id="22" name="正方形/長方形 21"/>
          <p:cNvSpPr/>
          <p:nvPr/>
        </p:nvSpPr>
        <p:spPr>
          <a:xfrm>
            <a:off x="3287689" y="4150783"/>
            <a:ext cx="826565" cy="30169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050" b="1" dirty="0">
              <a:solidFill>
                <a:prstClr val="black"/>
              </a:solidFill>
              <a:latin typeface="Meiryo UI" panose="020B0604030504040204" pitchFamily="50" charset="-128"/>
              <a:ea typeface="Meiryo UI" panose="020B0604030504040204" pitchFamily="50" charset="-128"/>
            </a:endParaRPr>
          </a:p>
        </p:txBody>
      </p:sp>
      <p:grpSp>
        <p:nvGrpSpPr>
          <p:cNvPr id="23" name="グループ化 22"/>
          <p:cNvGrpSpPr>
            <a:grpSpLocks noChangeAspect="1"/>
          </p:cNvGrpSpPr>
          <p:nvPr/>
        </p:nvGrpSpPr>
        <p:grpSpPr>
          <a:xfrm>
            <a:off x="3326273" y="4517015"/>
            <a:ext cx="227387" cy="291655"/>
            <a:chOff x="421903" y="2700859"/>
            <a:chExt cx="792088" cy="1016173"/>
          </a:xfrm>
        </p:grpSpPr>
        <p:sp>
          <p:nvSpPr>
            <p:cNvPr id="392" name="二等辺三角形 391"/>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3"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4"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5"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6"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7"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8"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4" name="グループ化 23"/>
          <p:cNvGrpSpPr>
            <a:grpSpLocks noChangeAspect="1"/>
          </p:cNvGrpSpPr>
          <p:nvPr/>
        </p:nvGrpSpPr>
        <p:grpSpPr>
          <a:xfrm>
            <a:off x="3584053" y="4517015"/>
            <a:ext cx="227387" cy="291655"/>
            <a:chOff x="421903" y="2700859"/>
            <a:chExt cx="792088" cy="1016173"/>
          </a:xfrm>
        </p:grpSpPr>
        <p:sp>
          <p:nvSpPr>
            <p:cNvPr id="385" name="二等辺三角形 384"/>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6"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7"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8"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9"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0"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1"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5" name="グループ化 24"/>
          <p:cNvGrpSpPr>
            <a:grpSpLocks noChangeAspect="1"/>
          </p:cNvGrpSpPr>
          <p:nvPr/>
        </p:nvGrpSpPr>
        <p:grpSpPr>
          <a:xfrm>
            <a:off x="3844594" y="4510350"/>
            <a:ext cx="227387" cy="291655"/>
            <a:chOff x="421903" y="2700859"/>
            <a:chExt cx="792088" cy="1016173"/>
          </a:xfrm>
        </p:grpSpPr>
        <p:sp>
          <p:nvSpPr>
            <p:cNvPr id="378" name="二等辺三角形 377"/>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9"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0"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1"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2"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3"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4"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6" name="グループ化 25"/>
          <p:cNvGrpSpPr>
            <a:grpSpLocks noChangeAspect="1"/>
          </p:cNvGrpSpPr>
          <p:nvPr/>
        </p:nvGrpSpPr>
        <p:grpSpPr>
          <a:xfrm>
            <a:off x="3326273" y="4815336"/>
            <a:ext cx="227387" cy="291655"/>
            <a:chOff x="421903" y="2700859"/>
            <a:chExt cx="792088" cy="1016173"/>
          </a:xfrm>
        </p:grpSpPr>
        <p:sp>
          <p:nvSpPr>
            <p:cNvPr id="371" name="二等辺三角形 370"/>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2"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3"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4"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5"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6"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7"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7" name="グループ化 26"/>
          <p:cNvGrpSpPr>
            <a:grpSpLocks noChangeAspect="1"/>
          </p:cNvGrpSpPr>
          <p:nvPr/>
        </p:nvGrpSpPr>
        <p:grpSpPr>
          <a:xfrm>
            <a:off x="3584053" y="4815336"/>
            <a:ext cx="227387" cy="291655"/>
            <a:chOff x="421903" y="2700859"/>
            <a:chExt cx="792088" cy="1016173"/>
          </a:xfrm>
        </p:grpSpPr>
        <p:sp>
          <p:nvSpPr>
            <p:cNvPr id="364" name="二等辺三角形 363"/>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5"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6"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7"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8"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9"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0"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8" name="グループ化 27"/>
          <p:cNvGrpSpPr>
            <a:grpSpLocks noChangeAspect="1"/>
          </p:cNvGrpSpPr>
          <p:nvPr/>
        </p:nvGrpSpPr>
        <p:grpSpPr>
          <a:xfrm>
            <a:off x="3844594" y="4808670"/>
            <a:ext cx="227387" cy="291655"/>
            <a:chOff x="421903" y="2700859"/>
            <a:chExt cx="792088" cy="1016173"/>
          </a:xfrm>
        </p:grpSpPr>
        <p:sp>
          <p:nvSpPr>
            <p:cNvPr id="357" name="二等辺三角形 356"/>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8"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9"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0"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1"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2"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3"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sp>
        <p:nvSpPr>
          <p:cNvPr id="29" name="右矢印 28"/>
          <p:cNvSpPr/>
          <p:nvPr/>
        </p:nvSpPr>
        <p:spPr>
          <a:xfrm rot="18994936">
            <a:off x="3839895" y="2940345"/>
            <a:ext cx="1620859" cy="14091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0" name="右矢印 29"/>
          <p:cNvSpPr/>
          <p:nvPr/>
        </p:nvSpPr>
        <p:spPr>
          <a:xfrm rot="18425284">
            <a:off x="4288213" y="3015002"/>
            <a:ext cx="1550045" cy="35263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1" name="右矢印 30"/>
          <p:cNvSpPr/>
          <p:nvPr/>
        </p:nvSpPr>
        <p:spPr>
          <a:xfrm rot="17407703">
            <a:off x="5054991" y="3101045"/>
            <a:ext cx="1197762" cy="35263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2" name="二等辺三角形 31"/>
          <p:cNvSpPr/>
          <p:nvPr/>
        </p:nvSpPr>
        <p:spPr>
          <a:xfrm>
            <a:off x="4200910" y="3972094"/>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3" name="フローチャート: 記憶データ 3"/>
          <p:cNvSpPr>
            <a:spLocks noChangeAspect="1"/>
          </p:cNvSpPr>
          <p:nvPr/>
        </p:nvSpPr>
        <p:spPr>
          <a:xfrm rot="5400000">
            <a:off x="4183050" y="413006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 name="フローチャート: 記憶データ 3"/>
          <p:cNvSpPr>
            <a:spLocks noChangeAspect="1"/>
          </p:cNvSpPr>
          <p:nvPr/>
        </p:nvSpPr>
        <p:spPr>
          <a:xfrm rot="5400000">
            <a:off x="4294609" y="4125476"/>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 name="フローチャート: 記憶データ 3"/>
          <p:cNvSpPr>
            <a:spLocks noChangeAspect="1"/>
          </p:cNvSpPr>
          <p:nvPr/>
        </p:nvSpPr>
        <p:spPr>
          <a:xfrm rot="5400000">
            <a:off x="4183050" y="4108733"/>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 name="フローチャート: 記憶データ 3"/>
          <p:cNvSpPr>
            <a:spLocks noChangeAspect="1"/>
          </p:cNvSpPr>
          <p:nvPr/>
        </p:nvSpPr>
        <p:spPr>
          <a:xfrm rot="5400000">
            <a:off x="4294609" y="410414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 name="フローチャート: 記憶データ 3"/>
          <p:cNvSpPr>
            <a:spLocks noChangeAspect="1"/>
          </p:cNvSpPr>
          <p:nvPr/>
        </p:nvSpPr>
        <p:spPr>
          <a:xfrm rot="5400000">
            <a:off x="4183050" y="408872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 name="フローチャート: 記憶データ 3"/>
          <p:cNvSpPr>
            <a:spLocks noChangeAspect="1"/>
          </p:cNvSpPr>
          <p:nvPr/>
        </p:nvSpPr>
        <p:spPr>
          <a:xfrm rot="5400000">
            <a:off x="4294609" y="4084142"/>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 name="角丸四角形 38"/>
          <p:cNvSpPr/>
          <p:nvPr/>
        </p:nvSpPr>
        <p:spPr>
          <a:xfrm>
            <a:off x="4165775" y="3929348"/>
            <a:ext cx="845666" cy="1593974"/>
          </a:xfrm>
          <a:prstGeom prst="roundRect">
            <a:avLst>
              <a:gd name="adj" fmla="val 9008"/>
            </a:avLst>
          </a:prstGeom>
          <a:no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 name="二等辺三角形 39"/>
          <p:cNvSpPr/>
          <p:nvPr/>
        </p:nvSpPr>
        <p:spPr>
          <a:xfrm>
            <a:off x="4458689" y="3972094"/>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 name="フローチャート: 記憶データ 3"/>
          <p:cNvSpPr>
            <a:spLocks noChangeAspect="1"/>
          </p:cNvSpPr>
          <p:nvPr/>
        </p:nvSpPr>
        <p:spPr>
          <a:xfrm rot="5400000">
            <a:off x="4440829" y="413006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2" name="フローチャート: 記憶データ 3"/>
          <p:cNvSpPr>
            <a:spLocks noChangeAspect="1"/>
          </p:cNvSpPr>
          <p:nvPr/>
        </p:nvSpPr>
        <p:spPr>
          <a:xfrm rot="5400000">
            <a:off x="4552388" y="4125476"/>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3" name="フローチャート: 記憶データ 3"/>
          <p:cNvSpPr>
            <a:spLocks noChangeAspect="1"/>
          </p:cNvSpPr>
          <p:nvPr/>
        </p:nvSpPr>
        <p:spPr>
          <a:xfrm rot="5400000">
            <a:off x="4440829" y="4108733"/>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4" name="フローチャート: 記憶データ 3"/>
          <p:cNvSpPr>
            <a:spLocks noChangeAspect="1"/>
          </p:cNvSpPr>
          <p:nvPr/>
        </p:nvSpPr>
        <p:spPr>
          <a:xfrm rot="5400000">
            <a:off x="4552388" y="410414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5" name="フローチャート: 記憶データ 3"/>
          <p:cNvSpPr>
            <a:spLocks noChangeAspect="1"/>
          </p:cNvSpPr>
          <p:nvPr/>
        </p:nvSpPr>
        <p:spPr>
          <a:xfrm rot="5400000">
            <a:off x="4440829" y="408872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6" name="フローチャート: 記憶データ 3"/>
          <p:cNvSpPr>
            <a:spLocks noChangeAspect="1"/>
          </p:cNvSpPr>
          <p:nvPr/>
        </p:nvSpPr>
        <p:spPr>
          <a:xfrm rot="5400000">
            <a:off x="4552388" y="4084142"/>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7" name="二等辺三角形 46"/>
          <p:cNvSpPr/>
          <p:nvPr/>
        </p:nvSpPr>
        <p:spPr>
          <a:xfrm>
            <a:off x="4719229" y="3965428"/>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8" name="フローチャート: 記憶データ 3"/>
          <p:cNvSpPr>
            <a:spLocks noChangeAspect="1"/>
          </p:cNvSpPr>
          <p:nvPr/>
        </p:nvSpPr>
        <p:spPr>
          <a:xfrm rot="5400000">
            <a:off x="4701369" y="412339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9" name="フローチャート: 記憶データ 3"/>
          <p:cNvSpPr>
            <a:spLocks noChangeAspect="1"/>
          </p:cNvSpPr>
          <p:nvPr/>
        </p:nvSpPr>
        <p:spPr>
          <a:xfrm rot="5400000">
            <a:off x="4812929" y="4118810"/>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0" name="フローチャート: 記憶データ 3"/>
          <p:cNvSpPr>
            <a:spLocks noChangeAspect="1"/>
          </p:cNvSpPr>
          <p:nvPr/>
        </p:nvSpPr>
        <p:spPr>
          <a:xfrm rot="5400000">
            <a:off x="4701369" y="410206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1" name="フローチャート: 記憶データ 3"/>
          <p:cNvSpPr>
            <a:spLocks noChangeAspect="1"/>
          </p:cNvSpPr>
          <p:nvPr/>
        </p:nvSpPr>
        <p:spPr>
          <a:xfrm rot="5400000">
            <a:off x="4812929" y="409748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2" name="フローチャート: 記憶データ 3"/>
          <p:cNvSpPr>
            <a:spLocks noChangeAspect="1"/>
          </p:cNvSpPr>
          <p:nvPr/>
        </p:nvSpPr>
        <p:spPr>
          <a:xfrm rot="5400000">
            <a:off x="4701369" y="408206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3" name="フローチャート: 記憶データ 3"/>
          <p:cNvSpPr>
            <a:spLocks noChangeAspect="1"/>
          </p:cNvSpPr>
          <p:nvPr/>
        </p:nvSpPr>
        <p:spPr>
          <a:xfrm rot="5400000">
            <a:off x="4812929" y="4077476"/>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4" name="二等辺三角形 53"/>
          <p:cNvSpPr/>
          <p:nvPr/>
        </p:nvSpPr>
        <p:spPr>
          <a:xfrm>
            <a:off x="4205602" y="4270414"/>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5" name="フローチャート: 記憶データ 3"/>
          <p:cNvSpPr>
            <a:spLocks noChangeAspect="1"/>
          </p:cNvSpPr>
          <p:nvPr/>
        </p:nvSpPr>
        <p:spPr>
          <a:xfrm rot="5400000">
            <a:off x="4187742" y="442838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6" name="フローチャート: 記憶データ 3"/>
          <p:cNvSpPr>
            <a:spLocks noChangeAspect="1"/>
          </p:cNvSpPr>
          <p:nvPr/>
        </p:nvSpPr>
        <p:spPr>
          <a:xfrm rot="5400000">
            <a:off x="4299302" y="442379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7" name="フローチャート: 記憶データ 3"/>
          <p:cNvSpPr>
            <a:spLocks noChangeAspect="1"/>
          </p:cNvSpPr>
          <p:nvPr/>
        </p:nvSpPr>
        <p:spPr>
          <a:xfrm rot="5400000">
            <a:off x="4187742" y="4407053"/>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8" name="フローチャート: 記憶データ 3"/>
          <p:cNvSpPr>
            <a:spLocks noChangeAspect="1"/>
          </p:cNvSpPr>
          <p:nvPr/>
        </p:nvSpPr>
        <p:spPr>
          <a:xfrm rot="5400000">
            <a:off x="4299302" y="440246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9" name="フローチャート: 記憶データ 3"/>
          <p:cNvSpPr>
            <a:spLocks noChangeAspect="1"/>
          </p:cNvSpPr>
          <p:nvPr/>
        </p:nvSpPr>
        <p:spPr>
          <a:xfrm rot="5400000">
            <a:off x="4187742" y="438704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0" name="フローチャート: 記憶データ 3"/>
          <p:cNvSpPr>
            <a:spLocks noChangeAspect="1"/>
          </p:cNvSpPr>
          <p:nvPr/>
        </p:nvSpPr>
        <p:spPr>
          <a:xfrm rot="5400000">
            <a:off x="4299302" y="4382462"/>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1" name="二等辺三角形 60"/>
          <p:cNvSpPr/>
          <p:nvPr/>
        </p:nvSpPr>
        <p:spPr>
          <a:xfrm>
            <a:off x="4463381" y="4270414"/>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2" name="フローチャート: 記憶データ 3"/>
          <p:cNvSpPr>
            <a:spLocks noChangeAspect="1"/>
          </p:cNvSpPr>
          <p:nvPr/>
        </p:nvSpPr>
        <p:spPr>
          <a:xfrm rot="5400000">
            <a:off x="4445521" y="442838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3" name="フローチャート: 記憶データ 3"/>
          <p:cNvSpPr>
            <a:spLocks noChangeAspect="1"/>
          </p:cNvSpPr>
          <p:nvPr/>
        </p:nvSpPr>
        <p:spPr>
          <a:xfrm rot="5400000">
            <a:off x="4557080" y="442379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4" name="フローチャート: 記憶データ 3"/>
          <p:cNvSpPr>
            <a:spLocks noChangeAspect="1"/>
          </p:cNvSpPr>
          <p:nvPr/>
        </p:nvSpPr>
        <p:spPr>
          <a:xfrm rot="5400000">
            <a:off x="4445521" y="4407053"/>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5" name="フローチャート: 記憶データ 3"/>
          <p:cNvSpPr>
            <a:spLocks noChangeAspect="1"/>
          </p:cNvSpPr>
          <p:nvPr/>
        </p:nvSpPr>
        <p:spPr>
          <a:xfrm rot="5400000">
            <a:off x="4557080" y="440246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6" name="フローチャート: 記憶データ 3"/>
          <p:cNvSpPr>
            <a:spLocks noChangeAspect="1"/>
          </p:cNvSpPr>
          <p:nvPr/>
        </p:nvSpPr>
        <p:spPr>
          <a:xfrm rot="5400000">
            <a:off x="4445521" y="438704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7" name="フローチャート: 記憶データ 3"/>
          <p:cNvSpPr>
            <a:spLocks noChangeAspect="1"/>
          </p:cNvSpPr>
          <p:nvPr/>
        </p:nvSpPr>
        <p:spPr>
          <a:xfrm rot="5400000">
            <a:off x="4557080" y="4382462"/>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8" name="二等辺三角形 67"/>
          <p:cNvSpPr/>
          <p:nvPr/>
        </p:nvSpPr>
        <p:spPr>
          <a:xfrm>
            <a:off x="4723921" y="4263748"/>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9" name="フローチャート: 記憶データ 3"/>
          <p:cNvSpPr>
            <a:spLocks noChangeAspect="1"/>
          </p:cNvSpPr>
          <p:nvPr/>
        </p:nvSpPr>
        <p:spPr>
          <a:xfrm rot="5400000">
            <a:off x="4706060" y="442171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70" name="フローチャート: 記憶データ 3"/>
          <p:cNvSpPr>
            <a:spLocks noChangeAspect="1"/>
          </p:cNvSpPr>
          <p:nvPr/>
        </p:nvSpPr>
        <p:spPr>
          <a:xfrm rot="5400000">
            <a:off x="4817620" y="441713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71" name="フローチャート: 記憶データ 3"/>
          <p:cNvSpPr>
            <a:spLocks noChangeAspect="1"/>
          </p:cNvSpPr>
          <p:nvPr/>
        </p:nvSpPr>
        <p:spPr>
          <a:xfrm rot="5400000">
            <a:off x="4706060" y="4400388"/>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72" name="フローチャート: 記憶データ 3"/>
          <p:cNvSpPr>
            <a:spLocks noChangeAspect="1"/>
          </p:cNvSpPr>
          <p:nvPr/>
        </p:nvSpPr>
        <p:spPr>
          <a:xfrm rot="5400000">
            <a:off x="4817620" y="439580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73" name="フローチャート: 記憶データ 3"/>
          <p:cNvSpPr>
            <a:spLocks noChangeAspect="1"/>
          </p:cNvSpPr>
          <p:nvPr/>
        </p:nvSpPr>
        <p:spPr>
          <a:xfrm rot="5400000">
            <a:off x="4706060" y="438038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74" name="フローチャート: 記憶データ 3"/>
          <p:cNvSpPr>
            <a:spLocks noChangeAspect="1"/>
          </p:cNvSpPr>
          <p:nvPr/>
        </p:nvSpPr>
        <p:spPr>
          <a:xfrm rot="5400000">
            <a:off x="4817620" y="4375796"/>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75" name="二等辺三角形 74"/>
          <p:cNvSpPr/>
          <p:nvPr/>
        </p:nvSpPr>
        <p:spPr>
          <a:xfrm>
            <a:off x="4205602" y="4568734"/>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76" name="フローチャート: 記憶データ 3"/>
          <p:cNvSpPr>
            <a:spLocks noChangeAspect="1"/>
          </p:cNvSpPr>
          <p:nvPr/>
        </p:nvSpPr>
        <p:spPr>
          <a:xfrm rot="5400000">
            <a:off x="4187742" y="472670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77" name="フローチャート: 記憶データ 3"/>
          <p:cNvSpPr>
            <a:spLocks noChangeAspect="1"/>
          </p:cNvSpPr>
          <p:nvPr/>
        </p:nvSpPr>
        <p:spPr>
          <a:xfrm rot="5400000">
            <a:off x="4299302" y="4722116"/>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78" name="フローチャート: 記憶データ 3"/>
          <p:cNvSpPr>
            <a:spLocks noChangeAspect="1"/>
          </p:cNvSpPr>
          <p:nvPr/>
        </p:nvSpPr>
        <p:spPr>
          <a:xfrm rot="5400000">
            <a:off x="4187742" y="4705373"/>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79" name="フローチャート: 記憶データ 3"/>
          <p:cNvSpPr>
            <a:spLocks noChangeAspect="1"/>
          </p:cNvSpPr>
          <p:nvPr/>
        </p:nvSpPr>
        <p:spPr>
          <a:xfrm rot="5400000">
            <a:off x="4299302" y="470078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80" name="フローチャート: 記憶データ 3"/>
          <p:cNvSpPr>
            <a:spLocks noChangeAspect="1"/>
          </p:cNvSpPr>
          <p:nvPr/>
        </p:nvSpPr>
        <p:spPr>
          <a:xfrm rot="5400000">
            <a:off x="4187742" y="468536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81" name="フローチャート: 記憶データ 3"/>
          <p:cNvSpPr>
            <a:spLocks noChangeAspect="1"/>
          </p:cNvSpPr>
          <p:nvPr/>
        </p:nvSpPr>
        <p:spPr>
          <a:xfrm rot="5400000">
            <a:off x="4299302" y="4680782"/>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82" name="二等辺三角形 81"/>
          <p:cNvSpPr/>
          <p:nvPr/>
        </p:nvSpPr>
        <p:spPr>
          <a:xfrm>
            <a:off x="4463381" y="4568734"/>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83" name="フローチャート: 記憶データ 3"/>
          <p:cNvSpPr>
            <a:spLocks noChangeAspect="1"/>
          </p:cNvSpPr>
          <p:nvPr/>
        </p:nvSpPr>
        <p:spPr>
          <a:xfrm rot="5400000">
            <a:off x="4445521" y="472670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84" name="フローチャート: 記憶データ 3"/>
          <p:cNvSpPr>
            <a:spLocks noChangeAspect="1"/>
          </p:cNvSpPr>
          <p:nvPr/>
        </p:nvSpPr>
        <p:spPr>
          <a:xfrm rot="5400000">
            <a:off x="4557080" y="4722116"/>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85" name="フローチャート: 記憶データ 3"/>
          <p:cNvSpPr>
            <a:spLocks noChangeAspect="1"/>
          </p:cNvSpPr>
          <p:nvPr/>
        </p:nvSpPr>
        <p:spPr>
          <a:xfrm rot="5400000">
            <a:off x="4445521" y="4705373"/>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86" name="フローチャート: 記憶データ 3"/>
          <p:cNvSpPr>
            <a:spLocks noChangeAspect="1"/>
          </p:cNvSpPr>
          <p:nvPr/>
        </p:nvSpPr>
        <p:spPr>
          <a:xfrm rot="5400000">
            <a:off x="4557080" y="470078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87" name="フローチャート: 記憶データ 3"/>
          <p:cNvSpPr>
            <a:spLocks noChangeAspect="1"/>
          </p:cNvSpPr>
          <p:nvPr/>
        </p:nvSpPr>
        <p:spPr>
          <a:xfrm rot="5400000">
            <a:off x="4445521" y="468536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88" name="フローチャート: 記憶データ 3"/>
          <p:cNvSpPr>
            <a:spLocks noChangeAspect="1"/>
          </p:cNvSpPr>
          <p:nvPr/>
        </p:nvSpPr>
        <p:spPr>
          <a:xfrm rot="5400000">
            <a:off x="4557080" y="4680782"/>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89" name="二等辺三角形 88"/>
          <p:cNvSpPr/>
          <p:nvPr/>
        </p:nvSpPr>
        <p:spPr>
          <a:xfrm>
            <a:off x="4723921" y="4562069"/>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90" name="フローチャート: 記憶データ 3"/>
          <p:cNvSpPr>
            <a:spLocks noChangeAspect="1"/>
          </p:cNvSpPr>
          <p:nvPr/>
        </p:nvSpPr>
        <p:spPr>
          <a:xfrm rot="5400000">
            <a:off x="4706060" y="4720036"/>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91" name="フローチャート: 記憶データ 3"/>
          <p:cNvSpPr>
            <a:spLocks noChangeAspect="1"/>
          </p:cNvSpPr>
          <p:nvPr/>
        </p:nvSpPr>
        <p:spPr>
          <a:xfrm rot="5400000">
            <a:off x="4817620" y="471545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92" name="フローチャート: 記憶データ 3"/>
          <p:cNvSpPr>
            <a:spLocks noChangeAspect="1"/>
          </p:cNvSpPr>
          <p:nvPr/>
        </p:nvSpPr>
        <p:spPr>
          <a:xfrm rot="5400000">
            <a:off x="4706060" y="4698708"/>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93" name="フローチャート: 記憶データ 3"/>
          <p:cNvSpPr>
            <a:spLocks noChangeAspect="1"/>
          </p:cNvSpPr>
          <p:nvPr/>
        </p:nvSpPr>
        <p:spPr>
          <a:xfrm rot="5400000">
            <a:off x="4817620" y="4694122"/>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94" name="フローチャート: 記憶データ 3"/>
          <p:cNvSpPr>
            <a:spLocks noChangeAspect="1"/>
          </p:cNvSpPr>
          <p:nvPr/>
        </p:nvSpPr>
        <p:spPr>
          <a:xfrm rot="5400000">
            <a:off x="4706060" y="467870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95" name="フローチャート: 記憶データ 3"/>
          <p:cNvSpPr>
            <a:spLocks noChangeAspect="1"/>
          </p:cNvSpPr>
          <p:nvPr/>
        </p:nvSpPr>
        <p:spPr>
          <a:xfrm rot="5400000">
            <a:off x="4817620" y="467411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96" name="正方形/長方形 95"/>
          <p:cNvSpPr/>
          <p:nvPr/>
        </p:nvSpPr>
        <p:spPr>
          <a:xfrm>
            <a:off x="4173654" y="4568226"/>
            <a:ext cx="804886" cy="30169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050" b="1" dirty="0">
              <a:solidFill>
                <a:prstClr val="black"/>
              </a:solidFill>
              <a:latin typeface="Meiryo UI" panose="020B0604030504040204" pitchFamily="50" charset="-128"/>
              <a:ea typeface="Meiryo UI" panose="020B0604030504040204" pitchFamily="50" charset="-128"/>
            </a:endParaRPr>
          </a:p>
        </p:txBody>
      </p:sp>
      <p:sp>
        <p:nvSpPr>
          <p:cNvPr id="97" name="二等辺三角形 96"/>
          <p:cNvSpPr/>
          <p:nvPr/>
        </p:nvSpPr>
        <p:spPr>
          <a:xfrm>
            <a:off x="4221919" y="4900202"/>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98" name="フローチャート: 記憶データ 3"/>
          <p:cNvSpPr>
            <a:spLocks noChangeAspect="1"/>
          </p:cNvSpPr>
          <p:nvPr/>
        </p:nvSpPr>
        <p:spPr>
          <a:xfrm rot="5400000">
            <a:off x="4204059" y="5058169"/>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99" name="フローチャート: 記憶データ 3"/>
          <p:cNvSpPr>
            <a:spLocks noChangeAspect="1"/>
          </p:cNvSpPr>
          <p:nvPr/>
        </p:nvSpPr>
        <p:spPr>
          <a:xfrm rot="5400000">
            <a:off x="4315619" y="5053584"/>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00" name="フローチャート: 記憶データ 3"/>
          <p:cNvSpPr>
            <a:spLocks noChangeAspect="1"/>
          </p:cNvSpPr>
          <p:nvPr/>
        </p:nvSpPr>
        <p:spPr>
          <a:xfrm rot="5400000">
            <a:off x="4204059" y="503684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01" name="フローチャート: 記憶データ 3"/>
          <p:cNvSpPr>
            <a:spLocks noChangeAspect="1"/>
          </p:cNvSpPr>
          <p:nvPr/>
        </p:nvSpPr>
        <p:spPr>
          <a:xfrm rot="5400000">
            <a:off x="4315619" y="503225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02" name="フローチャート: 記憶データ 3"/>
          <p:cNvSpPr>
            <a:spLocks noChangeAspect="1"/>
          </p:cNvSpPr>
          <p:nvPr/>
        </p:nvSpPr>
        <p:spPr>
          <a:xfrm rot="5400000">
            <a:off x="4204059" y="5016834"/>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03" name="フローチャート: 記憶データ 3"/>
          <p:cNvSpPr>
            <a:spLocks noChangeAspect="1"/>
          </p:cNvSpPr>
          <p:nvPr/>
        </p:nvSpPr>
        <p:spPr>
          <a:xfrm rot="5400000">
            <a:off x="4315619" y="5012250"/>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04" name="二等辺三角形 103"/>
          <p:cNvSpPr/>
          <p:nvPr/>
        </p:nvSpPr>
        <p:spPr>
          <a:xfrm>
            <a:off x="4479698" y="4900202"/>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05" name="フローチャート: 記憶データ 3"/>
          <p:cNvSpPr>
            <a:spLocks noChangeAspect="1"/>
          </p:cNvSpPr>
          <p:nvPr/>
        </p:nvSpPr>
        <p:spPr>
          <a:xfrm rot="5400000">
            <a:off x="4461838" y="5058169"/>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06" name="フローチャート: 記憶データ 3"/>
          <p:cNvSpPr>
            <a:spLocks noChangeAspect="1"/>
          </p:cNvSpPr>
          <p:nvPr/>
        </p:nvSpPr>
        <p:spPr>
          <a:xfrm rot="5400000">
            <a:off x="4573397" y="5053584"/>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07" name="フローチャート: 記憶データ 3"/>
          <p:cNvSpPr>
            <a:spLocks noChangeAspect="1"/>
          </p:cNvSpPr>
          <p:nvPr/>
        </p:nvSpPr>
        <p:spPr>
          <a:xfrm rot="5400000">
            <a:off x="4461838" y="503684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08" name="フローチャート: 記憶データ 3"/>
          <p:cNvSpPr>
            <a:spLocks noChangeAspect="1"/>
          </p:cNvSpPr>
          <p:nvPr/>
        </p:nvSpPr>
        <p:spPr>
          <a:xfrm rot="5400000">
            <a:off x="4573397" y="503225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09" name="フローチャート: 記憶データ 3"/>
          <p:cNvSpPr>
            <a:spLocks noChangeAspect="1"/>
          </p:cNvSpPr>
          <p:nvPr/>
        </p:nvSpPr>
        <p:spPr>
          <a:xfrm rot="5400000">
            <a:off x="4461838" y="5016834"/>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10" name="フローチャート: 記憶データ 3"/>
          <p:cNvSpPr>
            <a:spLocks noChangeAspect="1"/>
          </p:cNvSpPr>
          <p:nvPr/>
        </p:nvSpPr>
        <p:spPr>
          <a:xfrm rot="5400000">
            <a:off x="4573397" y="5012250"/>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11" name="二等辺三角形 110"/>
          <p:cNvSpPr/>
          <p:nvPr/>
        </p:nvSpPr>
        <p:spPr>
          <a:xfrm>
            <a:off x="4740237" y="4893535"/>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12" name="フローチャート: 記憶データ 3"/>
          <p:cNvSpPr>
            <a:spLocks noChangeAspect="1"/>
          </p:cNvSpPr>
          <p:nvPr/>
        </p:nvSpPr>
        <p:spPr>
          <a:xfrm rot="5400000">
            <a:off x="4722377" y="5051502"/>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13" name="フローチャート: 記憶データ 3"/>
          <p:cNvSpPr>
            <a:spLocks noChangeAspect="1"/>
          </p:cNvSpPr>
          <p:nvPr/>
        </p:nvSpPr>
        <p:spPr>
          <a:xfrm rot="5400000">
            <a:off x="4833937" y="504691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14" name="フローチャート: 記憶データ 3"/>
          <p:cNvSpPr>
            <a:spLocks noChangeAspect="1"/>
          </p:cNvSpPr>
          <p:nvPr/>
        </p:nvSpPr>
        <p:spPr>
          <a:xfrm rot="5400000">
            <a:off x="4722377" y="5030174"/>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15" name="フローチャート: 記憶データ 3"/>
          <p:cNvSpPr>
            <a:spLocks noChangeAspect="1"/>
          </p:cNvSpPr>
          <p:nvPr/>
        </p:nvSpPr>
        <p:spPr>
          <a:xfrm rot="5400000">
            <a:off x="4833937" y="5025588"/>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16" name="フローチャート: 記憶データ 3"/>
          <p:cNvSpPr>
            <a:spLocks noChangeAspect="1"/>
          </p:cNvSpPr>
          <p:nvPr/>
        </p:nvSpPr>
        <p:spPr>
          <a:xfrm rot="5400000">
            <a:off x="4722377" y="5010168"/>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17" name="フローチャート: 記憶データ 3"/>
          <p:cNvSpPr>
            <a:spLocks noChangeAspect="1"/>
          </p:cNvSpPr>
          <p:nvPr/>
        </p:nvSpPr>
        <p:spPr>
          <a:xfrm rot="5400000">
            <a:off x="4833937" y="5005583"/>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18" name="二等辺三角形 117"/>
          <p:cNvSpPr/>
          <p:nvPr/>
        </p:nvSpPr>
        <p:spPr>
          <a:xfrm>
            <a:off x="4221919" y="5198522"/>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19" name="フローチャート: 記憶データ 3"/>
          <p:cNvSpPr>
            <a:spLocks noChangeAspect="1"/>
          </p:cNvSpPr>
          <p:nvPr/>
        </p:nvSpPr>
        <p:spPr>
          <a:xfrm rot="5400000">
            <a:off x="4204059" y="5356488"/>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20" name="フローチャート: 記憶データ 3"/>
          <p:cNvSpPr>
            <a:spLocks noChangeAspect="1"/>
          </p:cNvSpPr>
          <p:nvPr/>
        </p:nvSpPr>
        <p:spPr>
          <a:xfrm rot="5400000">
            <a:off x="4315619" y="5351904"/>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21" name="フローチャート: 記憶データ 3"/>
          <p:cNvSpPr>
            <a:spLocks noChangeAspect="1"/>
          </p:cNvSpPr>
          <p:nvPr/>
        </p:nvSpPr>
        <p:spPr>
          <a:xfrm rot="5400000">
            <a:off x="4204059" y="533516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22" name="フローチャート: 記憶データ 3"/>
          <p:cNvSpPr>
            <a:spLocks noChangeAspect="1"/>
          </p:cNvSpPr>
          <p:nvPr/>
        </p:nvSpPr>
        <p:spPr>
          <a:xfrm rot="5400000">
            <a:off x="4315619" y="533057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23" name="フローチャート: 記憶データ 3"/>
          <p:cNvSpPr>
            <a:spLocks noChangeAspect="1"/>
          </p:cNvSpPr>
          <p:nvPr/>
        </p:nvSpPr>
        <p:spPr>
          <a:xfrm rot="5400000">
            <a:off x="4204059" y="5315154"/>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24" name="フローチャート: 記憶データ 3"/>
          <p:cNvSpPr>
            <a:spLocks noChangeAspect="1"/>
          </p:cNvSpPr>
          <p:nvPr/>
        </p:nvSpPr>
        <p:spPr>
          <a:xfrm rot="5400000">
            <a:off x="4315619" y="5310569"/>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25" name="二等辺三角形 124"/>
          <p:cNvSpPr/>
          <p:nvPr/>
        </p:nvSpPr>
        <p:spPr>
          <a:xfrm>
            <a:off x="4479698" y="5198522"/>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26" name="フローチャート: 記憶データ 3"/>
          <p:cNvSpPr>
            <a:spLocks noChangeAspect="1"/>
          </p:cNvSpPr>
          <p:nvPr/>
        </p:nvSpPr>
        <p:spPr>
          <a:xfrm rot="5400000">
            <a:off x="4461838" y="5356488"/>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27" name="フローチャート: 記憶データ 3"/>
          <p:cNvSpPr>
            <a:spLocks noChangeAspect="1"/>
          </p:cNvSpPr>
          <p:nvPr/>
        </p:nvSpPr>
        <p:spPr>
          <a:xfrm rot="5400000">
            <a:off x="4573397" y="5351904"/>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28" name="フローチャート: 記憶データ 3"/>
          <p:cNvSpPr>
            <a:spLocks noChangeAspect="1"/>
          </p:cNvSpPr>
          <p:nvPr/>
        </p:nvSpPr>
        <p:spPr>
          <a:xfrm rot="5400000">
            <a:off x="4461838" y="533516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29" name="フローチャート: 記憶データ 3"/>
          <p:cNvSpPr>
            <a:spLocks noChangeAspect="1"/>
          </p:cNvSpPr>
          <p:nvPr/>
        </p:nvSpPr>
        <p:spPr>
          <a:xfrm rot="5400000">
            <a:off x="4573397" y="533057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30" name="フローチャート: 記憶データ 3"/>
          <p:cNvSpPr>
            <a:spLocks noChangeAspect="1"/>
          </p:cNvSpPr>
          <p:nvPr/>
        </p:nvSpPr>
        <p:spPr>
          <a:xfrm rot="5400000">
            <a:off x="4461838" y="5315154"/>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31" name="フローチャート: 記憶データ 3"/>
          <p:cNvSpPr>
            <a:spLocks noChangeAspect="1"/>
          </p:cNvSpPr>
          <p:nvPr/>
        </p:nvSpPr>
        <p:spPr>
          <a:xfrm rot="5400000">
            <a:off x="4573397" y="5310569"/>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32" name="二等辺三角形 131"/>
          <p:cNvSpPr/>
          <p:nvPr/>
        </p:nvSpPr>
        <p:spPr>
          <a:xfrm>
            <a:off x="4740237" y="5191856"/>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33" name="フローチャート: 記憶データ 3"/>
          <p:cNvSpPr>
            <a:spLocks noChangeAspect="1"/>
          </p:cNvSpPr>
          <p:nvPr/>
        </p:nvSpPr>
        <p:spPr>
          <a:xfrm rot="5400000">
            <a:off x="4722377" y="5349822"/>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34" name="フローチャート: 記憶データ 3"/>
          <p:cNvSpPr>
            <a:spLocks noChangeAspect="1"/>
          </p:cNvSpPr>
          <p:nvPr/>
        </p:nvSpPr>
        <p:spPr>
          <a:xfrm rot="5400000">
            <a:off x="4833937" y="5345238"/>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35" name="フローチャート: 記憶データ 3"/>
          <p:cNvSpPr>
            <a:spLocks noChangeAspect="1"/>
          </p:cNvSpPr>
          <p:nvPr/>
        </p:nvSpPr>
        <p:spPr>
          <a:xfrm rot="5400000">
            <a:off x="4722377" y="532849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36" name="フローチャート: 記憶データ 3"/>
          <p:cNvSpPr>
            <a:spLocks noChangeAspect="1"/>
          </p:cNvSpPr>
          <p:nvPr/>
        </p:nvSpPr>
        <p:spPr>
          <a:xfrm rot="5400000">
            <a:off x="4833937" y="5323909"/>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37" name="フローチャート: 記憶データ 3"/>
          <p:cNvSpPr>
            <a:spLocks noChangeAspect="1"/>
          </p:cNvSpPr>
          <p:nvPr/>
        </p:nvSpPr>
        <p:spPr>
          <a:xfrm rot="5400000">
            <a:off x="4722377" y="5308488"/>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38" name="フローチャート: 記憶データ 3"/>
          <p:cNvSpPr>
            <a:spLocks noChangeAspect="1"/>
          </p:cNvSpPr>
          <p:nvPr/>
        </p:nvSpPr>
        <p:spPr>
          <a:xfrm rot="5400000">
            <a:off x="4833937" y="5303903"/>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39" name="角丸四角形 138"/>
          <p:cNvSpPr/>
          <p:nvPr/>
        </p:nvSpPr>
        <p:spPr>
          <a:xfrm>
            <a:off x="4212670" y="3546945"/>
            <a:ext cx="775193" cy="40395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fontAlgn="base">
              <a:spcBef>
                <a:spcPct val="0"/>
              </a:spcBef>
              <a:spcAft>
                <a:spcPct val="0"/>
              </a:spcAft>
            </a:pPr>
            <a:endParaRPr lang="ja-JP" altLang="en-US" sz="1200" b="1" dirty="0">
              <a:solidFill>
                <a:prstClr val="white"/>
              </a:solidFill>
              <a:latin typeface="Meiryo UI" panose="020B0604030504040204" pitchFamily="50" charset="-128"/>
              <a:ea typeface="Meiryo UI" panose="020B0604030504040204" pitchFamily="50" charset="-128"/>
            </a:endParaRPr>
          </a:p>
        </p:txBody>
      </p:sp>
      <p:grpSp>
        <p:nvGrpSpPr>
          <p:cNvPr id="140" name="グループ化 139"/>
          <p:cNvGrpSpPr>
            <a:grpSpLocks noChangeAspect="1"/>
          </p:cNvGrpSpPr>
          <p:nvPr/>
        </p:nvGrpSpPr>
        <p:grpSpPr>
          <a:xfrm>
            <a:off x="5087742" y="4203170"/>
            <a:ext cx="243057" cy="779019"/>
            <a:chOff x="4608962" y="3861048"/>
            <a:chExt cx="755126" cy="2257212"/>
          </a:xfrm>
        </p:grpSpPr>
        <p:sp>
          <p:nvSpPr>
            <p:cNvPr id="352" name="メモ 351"/>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3" name="メモ 352"/>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4" name="メモ 353"/>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5" name="テキスト ボックス 354"/>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356" name="二等辺三角形 355"/>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41" name="グループ化 140"/>
          <p:cNvGrpSpPr>
            <a:grpSpLocks noChangeAspect="1"/>
          </p:cNvGrpSpPr>
          <p:nvPr/>
        </p:nvGrpSpPr>
        <p:grpSpPr>
          <a:xfrm>
            <a:off x="5331624" y="4208269"/>
            <a:ext cx="243057" cy="779019"/>
            <a:chOff x="4608962" y="3861048"/>
            <a:chExt cx="755126" cy="2257212"/>
          </a:xfrm>
        </p:grpSpPr>
        <p:sp>
          <p:nvSpPr>
            <p:cNvPr id="347" name="メモ 346"/>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8" name="メモ 347"/>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9" name="メモ 348"/>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0" name="テキスト ボックス 349"/>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351" name="二等辺三角形 350"/>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42" name="グループ化 141"/>
          <p:cNvGrpSpPr>
            <a:grpSpLocks noChangeAspect="1"/>
          </p:cNvGrpSpPr>
          <p:nvPr/>
        </p:nvGrpSpPr>
        <p:grpSpPr>
          <a:xfrm>
            <a:off x="5573910" y="4208269"/>
            <a:ext cx="243057" cy="779019"/>
            <a:chOff x="4608962" y="3861048"/>
            <a:chExt cx="755126" cy="2257212"/>
          </a:xfrm>
        </p:grpSpPr>
        <p:sp>
          <p:nvSpPr>
            <p:cNvPr id="342" name="メモ 341"/>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3" name="メモ 342"/>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4" name="メモ 343"/>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5" name="テキスト ボックス 344"/>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346" name="二等辺三角形 345"/>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43" name="グループ化 142"/>
          <p:cNvGrpSpPr>
            <a:grpSpLocks noChangeAspect="1"/>
          </p:cNvGrpSpPr>
          <p:nvPr/>
        </p:nvGrpSpPr>
        <p:grpSpPr>
          <a:xfrm>
            <a:off x="5087742" y="4496252"/>
            <a:ext cx="243057" cy="779019"/>
            <a:chOff x="4608962" y="3861048"/>
            <a:chExt cx="755126" cy="2257212"/>
          </a:xfrm>
        </p:grpSpPr>
        <p:sp>
          <p:nvSpPr>
            <p:cNvPr id="337" name="メモ 336"/>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38" name="メモ 337"/>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39" name="メモ 338"/>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0" name="テキスト ボックス 339"/>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341" name="二等辺三角形 340"/>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44" name="グループ化 143"/>
          <p:cNvGrpSpPr>
            <a:grpSpLocks noChangeAspect="1"/>
          </p:cNvGrpSpPr>
          <p:nvPr/>
        </p:nvGrpSpPr>
        <p:grpSpPr>
          <a:xfrm>
            <a:off x="5331624" y="4501352"/>
            <a:ext cx="243057" cy="779019"/>
            <a:chOff x="4608962" y="3861048"/>
            <a:chExt cx="755126" cy="2257212"/>
          </a:xfrm>
        </p:grpSpPr>
        <p:sp>
          <p:nvSpPr>
            <p:cNvPr id="332" name="メモ 331"/>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33" name="メモ 332"/>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34" name="メモ 333"/>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35" name="テキスト ボックス 334"/>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336" name="二等辺三角形 335"/>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45" name="グループ化 144"/>
          <p:cNvGrpSpPr>
            <a:grpSpLocks noChangeAspect="1"/>
          </p:cNvGrpSpPr>
          <p:nvPr/>
        </p:nvGrpSpPr>
        <p:grpSpPr>
          <a:xfrm>
            <a:off x="5573910" y="4501352"/>
            <a:ext cx="243057" cy="779019"/>
            <a:chOff x="4608962" y="3861048"/>
            <a:chExt cx="755126" cy="2257212"/>
          </a:xfrm>
        </p:grpSpPr>
        <p:sp>
          <p:nvSpPr>
            <p:cNvPr id="327" name="メモ 326"/>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28" name="メモ 327"/>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29" name="メモ 328"/>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30" name="テキスト ボックス 329"/>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331" name="二等辺三角形 330"/>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46" name="グループ化 145"/>
          <p:cNvGrpSpPr>
            <a:grpSpLocks noChangeAspect="1"/>
          </p:cNvGrpSpPr>
          <p:nvPr/>
        </p:nvGrpSpPr>
        <p:grpSpPr>
          <a:xfrm>
            <a:off x="5106468" y="4802298"/>
            <a:ext cx="243057" cy="779019"/>
            <a:chOff x="4608962" y="3861048"/>
            <a:chExt cx="755126" cy="2257212"/>
          </a:xfrm>
        </p:grpSpPr>
        <p:sp>
          <p:nvSpPr>
            <p:cNvPr id="322" name="メモ 321"/>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23" name="メモ 322"/>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24" name="メモ 323"/>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25" name="テキスト ボックス 324"/>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326" name="二等辺三角形 325"/>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47" name="グループ化 146"/>
          <p:cNvGrpSpPr>
            <a:grpSpLocks noChangeAspect="1"/>
          </p:cNvGrpSpPr>
          <p:nvPr/>
        </p:nvGrpSpPr>
        <p:grpSpPr>
          <a:xfrm>
            <a:off x="5350349" y="4807397"/>
            <a:ext cx="243057" cy="779019"/>
            <a:chOff x="4608962" y="3861048"/>
            <a:chExt cx="755126" cy="2257212"/>
          </a:xfrm>
        </p:grpSpPr>
        <p:sp>
          <p:nvSpPr>
            <p:cNvPr id="317" name="メモ 316"/>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18" name="メモ 317"/>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19" name="メモ 318"/>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20" name="テキスト ボックス 319"/>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321" name="二等辺三角形 320"/>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48" name="グループ化 147"/>
          <p:cNvGrpSpPr>
            <a:grpSpLocks noChangeAspect="1"/>
          </p:cNvGrpSpPr>
          <p:nvPr/>
        </p:nvGrpSpPr>
        <p:grpSpPr>
          <a:xfrm>
            <a:off x="5592636" y="4807397"/>
            <a:ext cx="243057" cy="779019"/>
            <a:chOff x="4608962" y="3861048"/>
            <a:chExt cx="755126" cy="2257212"/>
          </a:xfrm>
        </p:grpSpPr>
        <p:sp>
          <p:nvSpPr>
            <p:cNvPr id="312" name="メモ 311"/>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13" name="メモ 312"/>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14" name="メモ 313"/>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15" name="テキスト ボックス 314"/>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316" name="二等辺三角形 315"/>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49" name="グループ化 148"/>
          <p:cNvGrpSpPr>
            <a:grpSpLocks noChangeAspect="1"/>
          </p:cNvGrpSpPr>
          <p:nvPr/>
        </p:nvGrpSpPr>
        <p:grpSpPr>
          <a:xfrm>
            <a:off x="5106468" y="5084156"/>
            <a:ext cx="243057" cy="779019"/>
            <a:chOff x="4608962" y="3861048"/>
            <a:chExt cx="755126" cy="2257212"/>
          </a:xfrm>
        </p:grpSpPr>
        <p:sp>
          <p:nvSpPr>
            <p:cNvPr id="307" name="メモ 306"/>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08" name="メモ 307"/>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09" name="メモ 308"/>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10" name="テキスト ボックス 309"/>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311" name="二等辺三角形 310"/>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50" name="グループ化 149"/>
          <p:cNvGrpSpPr>
            <a:grpSpLocks noChangeAspect="1"/>
          </p:cNvGrpSpPr>
          <p:nvPr/>
        </p:nvGrpSpPr>
        <p:grpSpPr>
          <a:xfrm>
            <a:off x="5350349" y="5089256"/>
            <a:ext cx="243057" cy="779019"/>
            <a:chOff x="4608962" y="3861048"/>
            <a:chExt cx="755126" cy="2257212"/>
          </a:xfrm>
        </p:grpSpPr>
        <p:sp>
          <p:nvSpPr>
            <p:cNvPr id="302" name="メモ 301"/>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03" name="メモ 302"/>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04" name="メモ 303"/>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05" name="テキスト ボックス 304"/>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306" name="二等辺三角形 305"/>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51" name="グループ化 150"/>
          <p:cNvGrpSpPr>
            <a:grpSpLocks noChangeAspect="1"/>
          </p:cNvGrpSpPr>
          <p:nvPr/>
        </p:nvGrpSpPr>
        <p:grpSpPr>
          <a:xfrm>
            <a:off x="5592636" y="5089256"/>
            <a:ext cx="243057" cy="779019"/>
            <a:chOff x="4608962" y="3861048"/>
            <a:chExt cx="755126" cy="2257212"/>
          </a:xfrm>
        </p:grpSpPr>
        <p:sp>
          <p:nvSpPr>
            <p:cNvPr id="297" name="メモ 296"/>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98" name="メモ 297"/>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99" name="メモ 298"/>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00" name="テキスト ボックス 299"/>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301" name="二等辺三角形 300"/>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52" name="グループ化 151"/>
          <p:cNvGrpSpPr>
            <a:grpSpLocks noChangeAspect="1"/>
          </p:cNvGrpSpPr>
          <p:nvPr/>
        </p:nvGrpSpPr>
        <p:grpSpPr>
          <a:xfrm>
            <a:off x="5098138" y="5388799"/>
            <a:ext cx="243057" cy="525104"/>
            <a:chOff x="4608962" y="3861048"/>
            <a:chExt cx="755126" cy="1521492"/>
          </a:xfrm>
        </p:grpSpPr>
        <p:sp>
          <p:nvSpPr>
            <p:cNvPr id="292" name="メモ 291"/>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93" name="メモ 292"/>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94" name="メモ 293"/>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95" name="テキスト ボックス 294"/>
            <p:cNvSpPr txBox="1"/>
            <p:nvPr/>
          </p:nvSpPr>
          <p:spPr>
            <a:xfrm>
              <a:off x="4667581" y="4111746"/>
              <a:ext cx="648072" cy="127079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a:t>
              </a:r>
              <a:endParaRPr lang="en-US" altLang="ja-JP" sz="375" dirty="0">
                <a:solidFill>
                  <a:prstClr val="black"/>
                </a:solidFill>
                <a:latin typeface="Meiryo UI" panose="020B0604030504040204" pitchFamily="50" charset="-128"/>
                <a:ea typeface="Meiryo UI" panose="020B0604030504040204" pitchFamily="50" charset="-128"/>
              </a:endParaRPr>
            </a:p>
          </p:txBody>
        </p:sp>
        <p:sp>
          <p:nvSpPr>
            <p:cNvPr id="296" name="二等辺三角形 295"/>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53" name="グループ化 152"/>
          <p:cNvGrpSpPr>
            <a:grpSpLocks noChangeAspect="1"/>
          </p:cNvGrpSpPr>
          <p:nvPr/>
        </p:nvGrpSpPr>
        <p:grpSpPr>
          <a:xfrm>
            <a:off x="5342019" y="5393900"/>
            <a:ext cx="243057" cy="548187"/>
            <a:chOff x="4608962" y="3861048"/>
            <a:chExt cx="755126" cy="1588375"/>
          </a:xfrm>
        </p:grpSpPr>
        <p:sp>
          <p:nvSpPr>
            <p:cNvPr id="287" name="メモ 286"/>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88" name="メモ 287"/>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89" name="メモ 288"/>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90" name="テキスト ボックス 289"/>
            <p:cNvSpPr txBox="1"/>
            <p:nvPr/>
          </p:nvSpPr>
          <p:spPr>
            <a:xfrm>
              <a:off x="4667581" y="4111746"/>
              <a:ext cx="648072" cy="1337677"/>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291" name="二等辺三角形 290"/>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54" name="グループ化 153"/>
          <p:cNvGrpSpPr>
            <a:grpSpLocks noChangeAspect="1"/>
          </p:cNvGrpSpPr>
          <p:nvPr/>
        </p:nvGrpSpPr>
        <p:grpSpPr>
          <a:xfrm>
            <a:off x="5584306" y="5393900"/>
            <a:ext cx="243057" cy="548187"/>
            <a:chOff x="4608962" y="3861048"/>
            <a:chExt cx="755126" cy="1588375"/>
          </a:xfrm>
        </p:grpSpPr>
        <p:sp>
          <p:nvSpPr>
            <p:cNvPr id="282" name="メモ 281"/>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83" name="メモ 282"/>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84" name="メモ 283"/>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85" name="テキスト ボックス 284"/>
            <p:cNvSpPr txBox="1"/>
            <p:nvPr/>
          </p:nvSpPr>
          <p:spPr>
            <a:xfrm>
              <a:off x="4667581" y="4111746"/>
              <a:ext cx="648072" cy="1337677"/>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286" name="二等辺三角形 285"/>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sp>
        <p:nvSpPr>
          <p:cNvPr id="155" name="角丸四角形 154"/>
          <p:cNvSpPr/>
          <p:nvPr/>
        </p:nvSpPr>
        <p:spPr>
          <a:xfrm>
            <a:off x="5054533" y="4150783"/>
            <a:ext cx="821822" cy="1651024"/>
          </a:xfrm>
          <a:prstGeom prst="roundRect">
            <a:avLst>
              <a:gd name="adj" fmla="val 9008"/>
            </a:avLst>
          </a:prstGeom>
          <a:no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56" name="正方形/長方形 155"/>
          <p:cNvSpPr/>
          <p:nvPr/>
        </p:nvSpPr>
        <p:spPr>
          <a:xfrm>
            <a:off x="5102672" y="4779784"/>
            <a:ext cx="727619" cy="302963"/>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350" b="1" dirty="0">
                <a:solidFill>
                  <a:prstClr val="black"/>
                </a:solidFill>
                <a:latin typeface="Meiryo UI" panose="020B0604030504040204" pitchFamily="50" charset="-128"/>
                <a:ea typeface="Meiryo UI" panose="020B0604030504040204" pitchFamily="50" charset="-128"/>
              </a:rPr>
              <a:t>学協会</a:t>
            </a:r>
          </a:p>
        </p:txBody>
      </p:sp>
      <p:sp>
        <p:nvSpPr>
          <p:cNvPr id="157" name="角丸四角形 156"/>
          <p:cNvSpPr/>
          <p:nvPr/>
        </p:nvSpPr>
        <p:spPr>
          <a:xfrm>
            <a:off x="5081518" y="3594054"/>
            <a:ext cx="775685" cy="59422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ltLang="ja-JP" sz="1200" b="1" dirty="0">
              <a:solidFill>
                <a:prstClr val="white"/>
              </a:solidFill>
              <a:latin typeface="Meiryo UI" panose="020B0604030504040204" pitchFamily="50" charset="-128"/>
              <a:ea typeface="Meiryo UI" panose="020B0604030504040204" pitchFamily="50" charset="-128"/>
            </a:endParaRPr>
          </a:p>
        </p:txBody>
      </p:sp>
      <p:sp>
        <p:nvSpPr>
          <p:cNvPr id="158" name="右矢印 157"/>
          <p:cNvSpPr/>
          <p:nvPr/>
        </p:nvSpPr>
        <p:spPr>
          <a:xfrm rot="5031559" flipH="1">
            <a:off x="5704432" y="3124852"/>
            <a:ext cx="1174277" cy="35263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nvGrpSpPr>
          <p:cNvPr id="159" name="グループ化 158"/>
          <p:cNvGrpSpPr>
            <a:grpSpLocks noChangeAspect="1"/>
          </p:cNvGrpSpPr>
          <p:nvPr/>
        </p:nvGrpSpPr>
        <p:grpSpPr>
          <a:xfrm>
            <a:off x="6222617" y="4173849"/>
            <a:ext cx="262842" cy="324834"/>
            <a:chOff x="6143716" y="3802634"/>
            <a:chExt cx="804548" cy="994518"/>
          </a:xfrm>
        </p:grpSpPr>
        <p:sp>
          <p:nvSpPr>
            <p:cNvPr id="280" name="フローチャート: 複数書類 279"/>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81" name="二等辺三角形 280"/>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60" name="グループ化 159"/>
          <p:cNvGrpSpPr>
            <a:grpSpLocks noChangeAspect="1"/>
          </p:cNvGrpSpPr>
          <p:nvPr/>
        </p:nvGrpSpPr>
        <p:grpSpPr>
          <a:xfrm>
            <a:off x="6441676" y="4165579"/>
            <a:ext cx="262842" cy="324834"/>
            <a:chOff x="6143716" y="3802634"/>
            <a:chExt cx="804548" cy="994518"/>
          </a:xfrm>
        </p:grpSpPr>
        <p:sp>
          <p:nvSpPr>
            <p:cNvPr id="278" name="フローチャート: 複数書類 277"/>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79" name="二等辺三角形 278"/>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61" name="グループ化 160"/>
          <p:cNvGrpSpPr>
            <a:grpSpLocks noChangeAspect="1"/>
          </p:cNvGrpSpPr>
          <p:nvPr/>
        </p:nvGrpSpPr>
        <p:grpSpPr>
          <a:xfrm>
            <a:off x="6003557" y="4165579"/>
            <a:ext cx="262842" cy="324834"/>
            <a:chOff x="6143716" y="3802634"/>
            <a:chExt cx="804548" cy="994518"/>
          </a:xfrm>
        </p:grpSpPr>
        <p:sp>
          <p:nvSpPr>
            <p:cNvPr id="276" name="フローチャート: 複数書類 275"/>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77" name="二等辺三角形 276"/>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62" name="グループ化 161"/>
          <p:cNvGrpSpPr>
            <a:grpSpLocks noChangeAspect="1"/>
          </p:cNvGrpSpPr>
          <p:nvPr/>
        </p:nvGrpSpPr>
        <p:grpSpPr>
          <a:xfrm>
            <a:off x="6222646" y="4480464"/>
            <a:ext cx="262842" cy="324834"/>
            <a:chOff x="6143716" y="3802634"/>
            <a:chExt cx="804548" cy="994518"/>
          </a:xfrm>
        </p:grpSpPr>
        <p:sp>
          <p:nvSpPr>
            <p:cNvPr id="274" name="フローチャート: 複数書類 273"/>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75" name="二等辺三角形 274"/>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63" name="グループ化 162"/>
          <p:cNvGrpSpPr>
            <a:grpSpLocks noChangeAspect="1"/>
          </p:cNvGrpSpPr>
          <p:nvPr/>
        </p:nvGrpSpPr>
        <p:grpSpPr>
          <a:xfrm>
            <a:off x="6441705" y="4472195"/>
            <a:ext cx="262842" cy="324834"/>
            <a:chOff x="6143716" y="3802634"/>
            <a:chExt cx="804548" cy="994518"/>
          </a:xfrm>
        </p:grpSpPr>
        <p:sp>
          <p:nvSpPr>
            <p:cNvPr id="272" name="フローチャート: 複数書類 271"/>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73" name="二等辺三角形 272"/>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64" name="グループ化 163"/>
          <p:cNvGrpSpPr>
            <a:grpSpLocks noChangeAspect="1"/>
          </p:cNvGrpSpPr>
          <p:nvPr/>
        </p:nvGrpSpPr>
        <p:grpSpPr>
          <a:xfrm>
            <a:off x="6003586" y="4472195"/>
            <a:ext cx="262842" cy="324834"/>
            <a:chOff x="6143716" y="3802634"/>
            <a:chExt cx="804548" cy="994518"/>
          </a:xfrm>
        </p:grpSpPr>
        <p:sp>
          <p:nvSpPr>
            <p:cNvPr id="270" name="フローチャート: 複数書類 269"/>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71" name="二等辺三角形 270"/>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65" name="グループ化 164"/>
          <p:cNvGrpSpPr>
            <a:grpSpLocks noChangeAspect="1"/>
          </p:cNvGrpSpPr>
          <p:nvPr/>
        </p:nvGrpSpPr>
        <p:grpSpPr>
          <a:xfrm>
            <a:off x="6222617" y="4787080"/>
            <a:ext cx="262842" cy="324834"/>
            <a:chOff x="6143716" y="3802634"/>
            <a:chExt cx="804548" cy="994518"/>
          </a:xfrm>
        </p:grpSpPr>
        <p:sp>
          <p:nvSpPr>
            <p:cNvPr id="268" name="フローチャート: 複数書類 267"/>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69" name="二等辺三角形 268"/>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66" name="グループ化 165"/>
          <p:cNvGrpSpPr>
            <a:grpSpLocks noChangeAspect="1"/>
          </p:cNvGrpSpPr>
          <p:nvPr/>
        </p:nvGrpSpPr>
        <p:grpSpPr>
          <a:xfrm>
            <a:off x="6441676" y="4778810"/>
            <a:ext cx="262842" cy="324834"/>
            <a:chOff x="6143716" y="3802634"/>
            <a:chExt cx="804548" cy="994518"/>
          </a:xfrm>
        </p:grpSpPr>
        <p:sp>
          <p:nvSpPr>
            <p:cNvPr id="266" name="フローチャート: 複数書類 265"/>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67" name="二等辺三角形 266"/>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67" name="グループ化 166"/>
          <p:cNvGrpSpPr>
            <a:grpSpLocks noChangeAspect="1"/>
          </p:cNvGrpSpPr>
          <p:nvPr/>
        </p:nvGrpSpPr>
        <p:grpSpPr>
          <a:xfrm>
            <a:off x="6003557" y="4778810"/>
            <a:ext cx="262842" cy="324834"/>
            <a:chOff x="6143716" y="3802634"/>
            <a:chExt cx="804548" cy="994518"/>
          </a:xfrm>
        </p:grpSpPr>
        <p:sp>
          <p:nvSpPr>
            <p:cNvPr id="264" name="フローチャート: 複数書類 263"/>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65" name="二等辺三角形 264"/>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68" name="グループ化 167"/>
          <p:cNvGrpSpPr>
            <a:grpSpLocks noChangeAspect="1"/>
          </p:cNvGrpSpPr>
          <p:nvPr/>
        </p:nvGrpSpPr>
        <p:grpSpPr>
          <a:xfrm>
            <a:off x="6222617" y="5093696"/>
            <a:ext cx="262842" cy="324834"/>
            <a:chOff x="6143716" y="3802634"/>
            <a:chExt cx="804548" cy="994518"/>
          </a:xfrm>
        </p:grpSpPr>
        <p:sp>
          <p:nvSpPr>
            <p:cNvPr id="262" name="フローチャート: 複数書類 261"/>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63" name="二等辺三角形 262"/>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69" name="グループ化 168"/>
          <p:cNvGrpSpPr>
            <a:grpSpLocks noChangeAspect="1"/>
          </p:cNvGrpSpPr>
          <p:nvPr/>
        </p:nvGrpSpPr>
        <p:grpSpPr>
          <a:xfrm>
            <a:off x="6441676" y="5085426"/>
            <a:ext cx="262842" cy="324834"/>
            <a:chOff x="6143716" y="3802634"/>
            <a:chExt cx="804548" cy="994518"/>
          </a:xfrm>
        </p:grpSpPr>
        <p:sp>
          <p:nvSpPr>
            <p:cNvPr id="260" name="フローチャート: 複数書類 259"/>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61" name="二等辺三角形 260"/>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70" name="グループ化 169"/>
          <p:cNvGrpSpPr>
            <a:grpSpLocks noChangeAspect="1"/>
          </p:cNvGrpSpPr>
          <p:nvPr/>
        </p:nvGrpSpPr>
        <p:grpSpPr>
          <a:xfrm>
            <a:off x="6003557" y="5085426"/>
            <a:ext cx="262842" cy="324834"/>
            <a:chOff x="6143716" y="3802634"/>
            <a:chExt cx="804548" cy="994518"/>
          </a:xfrm>
        </p:grpSpPr>
        <p:sp>
          <p:nvSpPr>
            <p:cNvPr id="258" name="フローチャート: 複数書類 257"/>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59" name="二等辺三角形 258"/>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71" name="グループ化 170"/>
          <p:cNvGrpSpPr>
            <a:grpSpLocks noChangeAspect="1"/>
          </p:cNvGrpSpPr>
          <p:nvPr/>
        </p:nvGrpSpPr>
        <p:grpSpPr>
          <a:xfrm>
            <a:off x="6222646" y="5400311"/>
            <a:ext cx="262842" cy="324834"/>
            <a:chOff x="6143716" y="3802634"/>
            <a:chExt cx="804548" cy="994518"/>
          </a:xfrm>
        </p:grpSpPr>
        <p:sp>
          <p:nvSpPr>
            <p:cNvPr id="256" name="フローチャート: 複数書類 255"/>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57" name="二等辺三角形 256"/>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72" name="グループ化 171"/>
          <p:cNvGrpSpPr>
            <a:grpSpLocks noChangeAspect="1"/>
          </p:cNvGrpSpPr>
          <p:nvPr/>
        </p:nvGrpSpPr>
        <p:grpSpPr>
          <a:xfrm>
            <a:off x="6441705" y="5392042"/>
            <a:ext cx="262842" cy="324834"/>
            <a:chOff x="6143716" y="3802634"/>
            <a:chExt cx="804548" cy="994518"/>
          </a:xfrm>
        </p:grpSpPr>
        <p:sp>
          <p:nvSpPr>
            <p:cNvPr id="254" name="フローチャート: 複数書類 253"/>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55" name="二等辺三角形 254"/>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73" name="グループ化 172"/>
          <p:cNvGrpSpPr>
            <a:grpSpLocks noChangeAspect="1"/>
          </p:cNvGrpSpPr>
          <p:nvPr/>
        </p:nvGrpSpPr>
        <p:grpSpPr>
          <a:xfrm>
            <a:off x="6003586" y="5392042"/>
            <a:ext cx="262842" cy="324834"/>
            <a:chOff x="6143716" y="3802634"/>
            <a:chExt cx="804548" cy="994518"/>
          </a:xfrm>
        </p:grpSpPr>
        <p:sp>
          <p:nvSpPr>
            <p:cNvPr id="252" name="フローチャート: 複数書類 251"/>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53" name="二等辺三角形 252"/>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sp>
        <p:nvSpPr>
          <p:cNvPr id="174" name="角丸四角形 173"/>
          <p:cNvSpPr/>
          <p:nvPr/>
        </p:nvSpPr>
        <p:spPr>
          <a:xfrm>
            <a:off x="5960946" y="4113617"/>
            <a:ext cx="787415" cy="1644587"/>
          </a:xfrm>
          <a:prstGeom prst="roundRect">
            <a:avLst>
              <a:gd name="adj" fmla="val 9008"/>
            </a:avLst>
          </a:prstGeom>
          <a:no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75" name="正方形/長方形 174"/>
          <p:cNvSpPr/>
          <p:nvPr/>
        </p:nvSpPr>
        <p:spPr>
          <a:xfrm>
            <a:off x="5966288" y="4772272"/>
            <a:ext cx="777785" cy="302963"/>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200" b="1" dirty="0">
                <a:solidFill>
                  <a:prstClr val="black"/>
                </a:solidFill>
                <a:latin typeface="Meiryo UI" panose="020B0604030504040204" pitchFamily="50" charset="-128"/>
                <a:ea typeface="Meiryo UI" panose="020B0604030504040204" pitchFamily="50" charset="-128"/>
              </a:rPr>
              <a:t>公文書館</a:t>
            </a:r>
          </a:p>
        </p:txBody>
      </p:sp>
      <p:sp>
        <p:nvSpPr>
          <p:cNvPr id="176" name="角丸四角形 175"/>
          <p:cNvSpPr/>
          <p:nvPr/>
        </p:nvSpPr>
        <p:spPr>
          <a:xfrm>
            <a:off x="5917132" y="3818647"/>
            <a:ext cx="810000" cy="40395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050" b="1" dirty="0">
              <a:solidFill>
                <a:prstClr val="white"/>
              </a:solidFill>
              <a:latin typeface="Meiryo UI" panose="020B0604030504040204" pitchFamily="50" charset="-128"/>
              <a:ea typeface="Meiryo UI" panose="020B0604030504040204" pitchFamily="50" charset="-128"/>
            </a:endParaRPr>
          </a:p>
        </p:txBody>
      </p:sp>
      <p:sp>
        <p:nvSpPr>
          <p:cNvPr id="177" name="右矢印 176"/>
          <p:cNvSpPr/>
          <p:nvPr/>
        </p:nvSpPr>
        <p:spPr>
          <a:xfrm rot="3861406" flipH="1">
            <a:off x="6267352" y="2985090"/>
            <a:ext cx="1268219" cy="35263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78" name="額縁 177"/>
          <p:cNvSpPr/>
          <p:nvPr/>
        </p:nvSpPr>
        <p:spPr>
          <a:xfrm>
            <a:off x="7137974" y="4196098"/>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79" name="額縁 178"/>
          <p:cNvSpPr/>
          <p:nvPr/>
        </p:nvSpPr>
        <p:spPr>
          <a:xfrm>
            <a:off x="7113161" y="417373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80" name="額縁 179"/>
          <p:cNvSpPr/>
          <p:nvPr/>
        </p:nvSpPr>
        <p:spPr>
          <a:xfrm>
            <a:off x="7090935" y="415151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81" name="二等辺三角形 180"/>
          <p:cNvSpPr/>
          <p:nvPr/>
        </p:nvSpPr>
        <p:spPr>
          <a:xfrm>
            <a:off x="7080118" y="4062631"/>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82" name="額縁 181"/>
          <p:cNvSpPr/>
          <p:nvPr/>
        </p:nvSpPr>
        <p:spPr>
          <a:xfrm>
            <a:off x="7346814" y="4196090"/>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83" name="額縁 182"/>
          <p:cNvSpPr/>
          <p:nvPr/>
        </p:nvSpPr>
        <p:spPr>
          <a:xfrm>
            <a:off x="7322000" y="4173725"/>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84" name="額縁 183"/>
          <p:cNvSpPr/>
          <p:nvPr/>
        </p:nvSpPr>
        <p:spPr>
          <a:xfrm>
            <a:off x="7299775" y="4151504"/>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85" name="二等辺三角形 184"/>
          <p:cNvSpPr/>
          <p:nvPr/>
        </p:nvSpPr>
        <p:spPr>
          <a:xfrm>
            <a:off x="7288958" y="4062623"/>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86" name="額縁 185"/>
          <p:cNvSpPr/>
          <p:nvPr/>
        </p:nvSpPr>
        <p:spPr>
          <a:xfrm>
            <a:off x="6939348" y="4196090"/>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87" name="額縁 186"/>
          <p:cNvSpPr/>
          <p:nvPr/>
        </p:nvSpPr>
        <p:spPr>
          <a:xfrm>
            <a:off x="6914535" y="4173725"/>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88" name="額縁 187"/>
          <p:cNvSpPr/>
          <p:nvPr/>
        </p:nvSpPr>
        <p:spPr>
          <a:xfrm>
            <a:off x="6892310" y="4151504"/>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89" name="二等辺三角形 188"/>
          <p:cNvSpPr/>
          <p:nvPr/>
        </p:nvSpPr>
        <p:spPr>
          <a:xfrm>
            <a:off x="6881492" y="4062623"/>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90" name="額縁 189"/>
          <p:cNvSpPr/>
          <p:nvPr/>
        </p:nvSpPr>
        <p:spPr>
          <a:xfrm>
            <a:off x="7137974" y="4492369"/>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91" name="額縁 190"/>
          <p:cNvSpPr/>
          <p:nvPr/>
        </p:nvSpPr>
        <p:spPr>
          <a:xfrm>
            <a:off x="7113161" y="4470003"/>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92" name="額縁 191"/>
          <p:cNvSpPr/>
          <p:nvPr/>
        </p:nvSpPr>
        <p:spPr>
          <a:xfrm>
            <a:off x="7090935" y="4447783"/>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93" name="二等辺三角形 192"/>
          <p:cNvSpPr/>
          <p:nvPr/>
        </p:nvSpPr>
        <p:spPr>
          <a:xfrm>
            <a:off x="7080118" y="4358902"/>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94" name="額縁 193"/>
          <p:cNvSpPr/>
          <p:nvPr/>
        </p:nvSpPr>
        <p:spPr>
          <a:xfrm>
            <a:off x="7346814" y="449236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95" name="額縁 194"/>
          <p:cNvSpPr/>
          <p:nvPr/>
        </p:nvSpPr>
        <p:spPr>
          <a:xfrm>
            <a:off x="7322000" y="4469997"/>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96" name="額縁 195"/>
          <p:cNvSpPr/>
          <p:nvPr/>
        </p:nvSpPr>
        <p:spPr>
          <a:xfrm>
            <a:off x="7299775" y="4447776"/>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97" name="二等辺三角形 196"/>
          <p:cNvSpPr/>
          <p:nvPr/>
        </p:nvSpPr>
        <p:spPr>
          <a:xfrm>
            <a:off x="7288958" y="4358895"/>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98" name="額縁 197"/>
          <p:cNvSpPr/>
          <p:nvPr/>
        </p:nvSpPr>
        <p:spPr>
          <a:xfrm>
            <a:off x="6939348" y="449236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99" name="額縁 198"/>
          <p:cNvSpPr/>
          <p:nvPr/>
        </p:nvSpPr>
        <p:spPr>
          <a:xfrm>
            <a:off x="6914535" y="4469997"/>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00" name="額縁 199"/>
          <p:cNvSpPr/>
          <p:nvPr/>
        </p:nvSpPr>
        <p:spPr>
          <a:xfrm>
            <a:off x="6892310" y="4447776"/>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01" name="二等辺三角形 200"/>
          <p:cNvSpPr/>
          <p:nvPr/>
        </p:nvSpPr>
        <p:spPr>
          <a:xfrm>
            <a:off x="6881492" y="4358895"/>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02" name="額縁 201"/>
          <p:cNvSpPr/>
          <p:nvPr/>
        </p:nvSpPr>
        <p:spPr>
          <a:xfrm>
            <a:off x="7137974" y="482308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03" name="額縁 202"/>
          <p:cNvSpPr/>
          <p:nvPr/>
        </p:nvSpPr>
        <p:spPr>
          <a:xfrm>
            <a:off x="7113161" y="4800717"/>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04" name="額縁 203"/>
          <p:cNvSpPr/>
          <p:nvPr/>
        </p:nvSpPr>
        <p:spPr>
          <a:xfrm>
            <a:off x="7090935" y="4778496"/>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05" name="二等辺三角形 204"/>
          <p:cNvSpPr/>
          <p:nvPr/>
        </p:nvSpPr>
        <p:spPr>
          <a:xfrm>
            <a:off x="7080118" y="4689615"/>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06" name="額縁 205"/>
          <p:cNvSpPr/>
          <p:nvPr/>
        </p:nvSpPr>
        <p:spPr>
          <a:xfrm>
            <a:off x="7346814" y="4823076"/>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07" name="額縁 206"/>
          <p:cNvSpPr/>
          <p:nvPr/>
        </p:nvSpPr>
        <p:spPr>
          <a:xfrm>
            <a:off x="7322000" y="4800710"/>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08" name="額縁 207"/>
          <p:cNvSpPr/>
          <p:nvPr/>
        </p:nvSpPr>
        <p:spPr>
          <a:xfrm>
            <a:off x="7299775" y="4778490"/>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09" name="二等辺三角形 208"/>
          <p:cNvSpPr/>
          <p:nvPr/>
        </p:nvSpPr>
        <p:spPr>
          <a:xfrm>
            <a:off x="7288958" y="4689609"/>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10" name="額縁 209"/>
          <p:cNvSpPr/>
          <p:nvPr/>
        </p:nvSpPr>
        <p:spPr>
          <a:xfrm>
            <a:off x="6939348" y="4823076"/>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11" name="額縁 210"/>
          <p:cNvSpPr/>
          <p:nvPr/>
        </p:nvSpPr>
        <p:spPr>
          <a:xfrm>
            <a:off x="6914535" y="4800710"/>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12" name="額縁 211"/>
          <p:cNvSpPr/>
          <p:nvPr/>
        </p:nvSpPr>
        <p:spPr>
          <a:xfrm>
            <a:off x="6892310" y="4778490"/>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13" name="二等辺三角形 212"/>
          <p:cNvSpPr/>
          <p:nvPr/>
        </p:nvSpPr>
        <p:spPr>
          <a:xfrm>
            <a:off x="6881492" y="4689609"/>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14" name="額縁 213"/>
          <p:cNvSpPr/>
          <p:nvPr/>
        </p:nvSpPr>
        <p:spPr>
          <a:xfrm>
            <a:off x="7137974" y="5156388"/>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15" name="額縁 214"/>
          <p:cNvSpPr/>
          <p:nvPr/>
        </p:nvSpPr>
        <p:spPr>
          <a:xfrm>
            <a:off x="7113161" y="5134023"/>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16" name="額縁 215"/>
          <p:cNvSpPr/>
          <p:nvPr/>
        </p:nvSpPr>
        <p:spPr>
          <a:xfrm>
            <a:off x="7090935" y="511180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17" name="二等辺三角形 216"/>
          <p:cNvSpPr/>
          <p:nvPr/>
        </p:nvSpPr>
        <p:spPr>
          <a:xfrm>
            <a:off x="7080118" y="5022921"/>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18" name="額縁 217"/>
          <p:cNvSpPr/>
          <p:nvPr/>
        </p:nvSpPr>
        <p:spPr>
          <a:xfrm>
            <a:off x="7346814" y="515638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19" name="額縁 218"/>
          <p:cNvSpPr/>
          <p:nvPr/>
        </p:nvSpPr>
        <p:spPr>
          <a:xfrm>
            <a:off x="7322000" y="5134016"/>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20" name="額縁 219"/>
          <p:cNvSpPr/>
          <p:nvPr/>
        </p:nvSpPr>
        <p:spPr>
          <a:xfrm>
            <a:off x="7299775" y="5111796"/>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21" name="二等辺三角形 220"/>
          <p:cNvSpPr/>
          <p:nvPr/>
        </p:nvSpPr>
        <p:spPr>
          <a:xfrm>
            <a:off x="7288958" y="5022915"/>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22" name="額縁 221"/>
          <p:cNvSpPr/>
          <p:nvPr/>
        </p:nvSpPr>
        <p:spPr>
          <a:xfrm>
            <a:off x="6939348" y="515638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23" name="額縁 222"/>
          <p:cNvSpPr/>
          <p:nvPr/>
        </p:nvSpPr>
        <p:spPr>
          <a:xfrm>
            <a:off x="6914535" y="5134016"/>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24" name="額縁 223"/>
          <p:cNvSpPr/>
          <p:nvPr/>
        </p:nvSpPr>
        <p:spPr>
          <a:xfrm>
            <a:off x="6892310" y="5111796"/>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25" name="二等辺三角形 224"/>
          <p:cNvSpPr/>
          <p:nvPr/>
        </p:nvSpPr>
        <p:spPr>
          <a:xfrm>
            <a:off x="6881492" y="5022915"/>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26" name="額縁 225"/>
          <p:cNvSpPr/>
          <p:nvPr/>
        </p:nvSpPr>
        <p:spPr>
          <a:xfrm>
            <a:off x="7137974" y="5489694"/>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27" name="額縁 226"/>
          <p:cNvSpPr/>
          <p:nvPr/>
        </p:nvSpPr>
        <p:spPr>
          <a:xfrm>
            <a:off x="7113161" y="5467329"/>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28" name="額縁 227"/>
          <p:cNvSpPr/>
          <p:nvPr/>
        </p:nvSpPr>
        <p:spPr>
          <a:xfrm>
            <a:off x="7090935" y="5445108"/>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29" name="二等辺三角形 228"/>
          <p:cNvSpPr/>
          <p:nvPr/>
        </p:nvSpPr>
        <p:spPr>
          <a:xfrm>
            <a:off x="7080118" y="5356227"/>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30" name="額縁 229"/>
          <p:cNvSpPr/>
          <p:nvPr/>
        </p:nvSpPr>
        <p:spPr>
          <a:xfrm>
            <a:off x="7346814" y="5489688"/>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31" name="額縁 230"/>
          <p:cNvSpPr/>
          <p:nvPr/>
        </p:nvSpPr>
        <p:spPr>
          <a:xfrm>
            <a:off x="7322000" y="546732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32" name="額縁 231"/>
          <p:cNvSpPr/>
          <p:nvPr/>
        </p:nvSpPr>
        <p:spPr>
          <a:xfrm>
            <a:off x="7299775" y="544510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33" name="二等辺三角形 232"/>
          <p:cNvSpPr/>
          <p:nvPr/>
        </p:nvSpPr>
        <p:spPr>
          <a:xfrm>
            <a:off x="7288958" y="5356221"/>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34" name="額縁 233"/>
          <p:cNvSpPr/>
          <p:nvPr/>
        </p:nvSpPr>
        <p:spPr>
          <a:xfrm>
            <a:off x="6939348" y="5489688"/>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35" name="額縁 234"/>
          <p:cNvSpPr/>
          <p:nvPr/>
        </p:nvSpPr>
        <p:spPr>
          <a:xfrm>
            <a:off x="6914535" y="546732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36" name="額縁 235"/>
          <p:cNvSpPr/>
          <p:nvPr/>
        </p:nvSpPr>
        <p:spPr>
          <a:xfrm>
            <a:off x="6892310" y="544510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37" name="二等辺三角形 236"/>
          <p:cNvSpPr/>
          <p:nvPr/>
        </p:nvSpPr>
        <p:spPr>
          <a:xfrm>
            <a:off x="6881492" y="5356221"/>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38" name="角丸四角形 237"/>
          <p:cNvSpPr/>
          <p:nvPr/>
        </p:nvSpPr>
        <p:spPr>
          <a:xfrm>
            <a:off x="6811167" y="3978152"/>
            <a:ext cx="784539" cy="1766681"/>
          </a:xfrm>
          <a:prstGeom prst="roundRect">
            <a:avLst>
              <a:gd name="adj" fmla="val 9008"/>
            </a:avLst>
          </a:prstGeom>
          <a:no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39" name="角丸四角形 238"/>
          <p:cNvSpPr/>
          <p:nvPr/>
        </p:nvSpPr>
        <p:spPr>
          <a:xfrm>
            <a:off x="6820514" y="3640897"/>
            <a:ext cx="775193" cy="40395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200" b="1" dirty="0">
              <a:solidFill>
                <a:prstClr val="white"/>
              </a:solidFill>
              <a:latin typeface="Meiryo UI" panose="020B0604030504040204" pitchFamily="50" charset="-128"/>
              <a:ea typeface="Meiryo UI" panose="020B0604030504040204" pitchFamily="50" charset="-128"/>
            </a:endParaRPr>
          </a:p>
        </p:txBody>
      </p:sp>
      <p:sp>
        <p:nvSpPr>
          <p:cNvPr id="240" name="正方形/長方形 239"/>
          <p:cNvSpPr/>
          <p:nvPr/>
        </p:nvSpPr>
        <p:spPr>
          <a:xfrm>
            <a:off x="6854259" y="4561313"/>
            <a:ext cx="709329" cy="491389"/>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275" b="1" dirty="0">
                <a:solidFill>
                  <a:prstClr val="black"/>
                </a:solidFill>
                <a:latin typeface="Meiryo UI" panose="020B0604030504040204" pitchFamily="50" charset="-128"/>
                <a:ea typeface="Meiryo UI" panose="020B0604030504040204" pitchFamily="50" charset="-128"/>
              </a:rPr>
              <a:t>美術館・</a:t>
            </a:r>
            <a:endParaRPr lang="en-US" altLang="ja-JP" sz="1275" b="1" dirty="0">
              <a:solidFill>
                <a:prstClr val="black"/>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1275" b="1" dirty="0">
                <a:solidFill>
                  <a:prstClr val="black"/>
                </a:solidFill>
                <a:latin typeface="Meiryo UI" panose="020B0604030504040204" pitchFamily="50" charset="-128"/>
                <a:ea typeface="Meiryo UI" panose="020B0604030504040204" pitchFamily="50" charset="-128"/>
              </a:rPr>
              <a:t>博物館</a:t>
            </a:r>
          </a:p>
        </p:txBody>
      </p:sp>
      <p:sp>
        <p:nvSpPr>
          <p:cNvPr id="241" name="右矢印 240"/>
          <p:cNvSpPr/>
          <p:nvPr/>
        </p:nvSpPr>
        <p:spPr>
          <a:xfrm rot="18994936">
            <a:off x="3625604" y="2875038"/>
            <a:ext cx="1738313" cy="14091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2" name="右矢印 241"/>
          <p:cNvSpPr/>
          <p:nvPr/>
        </p:nvSpPr>
        <p:spPr>
          <a:xfrm rot="18994936">
            <a:off x="3389948" y="2818542"/>
            <a:ext cx="1902747" cy="14091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3" name="右矢印 242"/>
          <p:cNvSpPr/>
          <p:nvPr/>
        </p:nvSpPr>
        <p:spPr>
          <a:xfrm rot="13594936">
            <a:off x="6845043" y="2893543"/>
            <a:ext cx="1831871" cy="14094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4" name="右矢印 243"/>
          <p:cNvSpPr/>
          <p:nvPr/>
        </p:nvSpPr>
        <p:spPr>
          <a:xfrm rot="13594936">
            <a:off x="6779167" y="2947557"/>
            <a:ext cx="1643987" cy="14094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5" name="右矢印 244"/>
          <p:cNvSpPr/>
          <p:nvPr/>
        </p:nvSpPr>
        <p:spPr>
          <a:xfrm rot="13594936">
            <a:off x="6666067" y="3063675"/>
            <a:ext cx="1667473" cy="14094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6" name="角丸四角形 245"/>
          <p:cNvSpPr/>
          <p:nvPr/>
        </p:nvSpPr>
        <p:spPr>
          <a:xfrm>
            <a:off x="8086164" y="3914573"/>
            <a:ext cx="784539" cy="543065"/>
          </a:xfrm>
          <a:prstGeom prst="roundRect">
            <a:avLst>
              <a:gd name="adj" fmla="val 9008"/>
            </a:avLst>
          </a:prstGeom>
          <a:solidFill>
            <a:srgbClr val="CCECFF"/>
          </a:solid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7" name="角丸四角形 246"/>
          <p:cNvSpPr/>
          <p:nvPr/>
        </p:nvSpPr>
        <p:spPr>
          <a:xfrm>
            <a:off x="8003550" y="4222888"/>
            <a:ext cx="784539" cy="543065"/>
          </a:xfrm>
          <a:prstGeom prst="roundRect">
            <a:avLst>
              <a:gd name="adj" fmla="val 9008"/>
            </a:avLst>
          </a:prstGeom>
          <a:solidFill>
            <a:srgbClr val="CCECFF"/>
          </a:solid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8" name="角丸四角形 247"/>
          <p:cNvSpPr/>
          <p:nvPr/>
        </p:nvSpPr>
        <p:spPr>
          <a:xfrm>
            <a:off x="7857430" y="4431560"/>
            <a:ext cx="784539" cy="543065"/>
          </a:xfrm>
          <a:prstGeom prst="roundRect">
            <a:avLst>
              <a:gd name="adj" fmla="val 9008"/>
            </a:avLst>
          </a:prstGeom>
          <a:solidFill>
            <a:srgbClr val="CCECFF"/>
          </a:solid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9" name="角丸四角形 248"/>
          <p:cNvSpPr/>
          <p:nvPr/>
        </p:nvSpPr>
        <p:spPr>
          <a:xfrm>
            <a:off x="7689680" y="4695028"/>
            <a:ext cx="784539" cy="543065"/>
          </a:xfrm>
          <a:prstGeom prst="roundRect">
            <a:avLst>
              <a:gd name="adj" fmla="val 9008"/>
            </a:avLst>
          </a:prstGeom>
          <a:solidFill>
            <a:srgbClr val="CCECFF"/>
          </a:solid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50" name="正方形/長方形 249"/>
          <p:cNvSpPr/>
          <p:nvPr/>
        </p:nvSpPr>
        <p:spPr>
          <a:xfrm>
            <a:off x="7926721" y="4363815"/>
            <a:ext cx="797863" cy="42443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275" b="1" dirty="0">
                <a:solidFill>
                  <a:prstClr val="black"/>
                </a:solidFill>
                <a:latin typeface="Meiryo UI" panose="020B0604030504040204" pitchFamily="50" charset="-128"/>
                <a:ea typeface="Meiryo UI" panose="020B0604030504040204" pitchFamily="50" charset="-128"/>
              </a:rPr>
              <a:t>他の領域</a:t>
            </a:r>
          </a:p>
        </p:txBody>
      </p:sp>
      <p:sp>
        <p:nvSpPr>
          <p:cNvPr id="251" name="角丸四角形 250"/>
          <p:cNvSpPr/>
          <p:nvPr/>
        </p:nvSpPr>
        <p:spPr>
          <a:xfrm>
            <a:off x="7794333" y="3537010"/>
            <a:ext cx="1062280" cy="57365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200" b="1" dirty="0">
              <a:solidFill>
                <a:prstClr val="white"/>
              </a:solidFill>
              <a:latin typeface="Meiryo UI" panose="020B0604030504040204" pitchFamily="50" charset="-128"/>
              <a:ea typeface="Meiryo UI" panose="020B0604030504040204" pitchFamily="50" charset="-128"/>
            </a:endParaRPr>
          </a:p>
        </p:txBody>
      </p:sp>
      <p:sp>
        <p:nvSpPr>
          <p:cNvPr id="477" name="角丸四角形吹き出し 476"/>
          <p:cNvSpPr/>
          <p:nvPr/>
        </p:nvSpPr>
        <p:spPr>
          <a:xfrm>
            <a:off x="996672" y="1660000"/>
            <a:ext cx="2338143" cy="1247873"/>
          </a:xfrm>
          <a:prstGeom prst="wedgeRoundRectCallout">
            <a:avLst>
              <a:gd name="adj1" fmla="val 41658"/>
              <a:gd name="adj2" fmla="val 98877"/>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ja-JP" altLang="en-US" sz="20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公共図書館は、</a:t>
            </a:r>
            <a:r>
              <a:rPr lang="en-US" altLang="ja-JP" sz="20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NDL</a:t>
            </a:r>
            <a:r>
              <a:rPr lang="ja-JP" altLang="en-US" sz="20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が直接連携</a:t>
            </a:r>
          </a:p>
        </p:txBody>
      </p:sp>
      <p:sp>
        <p:nvSpPr>
          <p:cNvPr id="476" name="角丸四角形吹き出し 475"/>
          <p:cNvSpPr/>
          <p:nvPr/>
        </p:nvSpPr>
        <p:spPr>
          <a:xfrm>
            <a:off x="9094775" y="1472068"/>
            <a:ext cx="2621976" cy="1989363"/>
          </a:xfrm>
          <a:prstGeom prst="wedgeRoundRectCallout">
            <a:avLst>
              <a:gd name="adj1" fmla="val -72063"/>
              <a:gd name="adj2" fmla="val 52630"/>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ja-JP" altLang="en-US" sz="20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他の領域は、領域ごとの</a:t>
            </a:r>
            <a:r>
              <a:rPr lang="en-US" altLang="ja-JP" sz="20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aggregator</a:t>
            </a:r>
            <a:r>
              <a:rPr lang="ja-JP" altLang="en-US" sz="20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（候補）との協力関係により連携拡張</a:t>
            </a:r>
          </a:p>
        </p:txBody>
      </p:sp>
      <p:sp>
        <p:nvSpPr>
          <p:cNvPr id="462" name="角丸四角形 461"/>
          <p:cNvSpPr/>
          <p:nvPr/>
        </p:nvSpPr>
        <p:spPr>
          <a:xfrm>
            <a:off x="4166777" y="3552316"/>
            <a:ext cx="904202" cy="40395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350" b="1" dirty="0">
                <a:solidFill>
                  <a:prstClr val="white"/>
                </a:solidFill>
                <a:latin typeface="Meiryo UI" panose="020B0604030504040204" pitchFamily="50" charset="-128"/>
                <a:ea typeface="Meiryo UI" panose="020B0604030504040204" pitchFamily="50" charset="-128"/>
              </a:rPr>
              <a:t>NII</a:t>
            </a:r>
            <a:r>
              <a:rPr lang="ja-JP" altLang="en-US" sz="1350" b="1" dirty="0">
                <a:solidFill>
                  <a:prstClr val="white"/>
                </a:solidFill>
                <a:latin typeface="Meiryo UI" panose="020B0604030504040204" pitchFamily="50" charset="-128"/>
                <a:ea typeface="Meiryo UI" panose="020B0604030504040204" pitchFamily="50" charset="-128"/>
              </a:rPr>
              <a:t>と協力</a:t>
            </a:r>
          </a:p>
        </p:txBody>
      </p:sp>
      <p:sp>
        <p:nvSpPr>
          <p:cNvPr id="464" name="角丸四角形 463"/>
          <p:cNvSpPr/>
          <p:nvPr/>
        </p:nvSpPr>
        <p:spPr>
          <a:xfrm>
            <a:off x="5008525" y="3524519"/>
            <a:ext cx="904202" cy="67626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350" b="1" dirty="0">
                <a:solidFill>
                  <a:prstClr val="white"/>
                </a:solidFill>
                <a:latin typeface="Meiryo UI" panose="020B0604030504040204" pitchFamily="50" charset="-128"/>
                <a:ea typeface="Meiryo UI" panose="020B0604030504040204" pitchFamily="50" charset="-128"/>
              </a:rPr>
              <a:t>JST</a:t>
            </a:r>
            <a:r>
              <a:rPr lang="ja-JP" altLang="en-US" sz="1350" b="1" dirty="0" err="1">
                <a:solidFill>
                  <a:prstClr val="white"/>
                </a:solidFill>
                <a:latin typeface="Meiryo UI" panose="020B0604030504040204" pitchFamily="50" charset="-128"/>
                <a:ea typeface="Meiryo UI" panose="020B0604030504040204" pitchFamily="50" charset="-128"/>
              </a:rPr>
              <a:t>、</a:t>
            </a:r>
            <a:r>
              <a:rPr lang="en-US" altLang="ja-JP" sz="1350" b="1" dirty="0">
                <a:solidFill>
                  <a:prstClr val="white"/>
                </a:solidFill>
                <a:latin typeface="Meiryo UI" panose="020B0604030504040204" pitchFamily="50" charset="-128"/>
                <a:ea typeface="Meiryo UI" panose="020B0604030504040204" pitchFamily="50" charset="-128"/>
              </a:rPr>
              <a:t>NII</a:t>
            </a:r>
          </a:p>
          <a:p>
            <a:pPr algn="ctr" fontAlgn="base">
              <a:spcBef>
                <a:spcPct val="0"/>
              </a:spcBef>
              <a:spcAft>
                <a:spcPct val="0"/>
              </a:spcAft>
            </a:pPr>
            <a:r>
              <a:rPr lang="ja-JP" altLang="en-US" sz="1350" b="1" dirty="0">
                <a:solidFill>
                  <a:prstClr val="white"/>
                </a:solidFill>
                <a:latin typeface="Meiryo UI" panose="020B0604030504040204" pitchFamily="50" charset="-128"/>
                <a:ea typeface="Meiryo UI" panose="020B0604030504040204" pitchFamily="50" charset="-128"/>
              </a:rPr>
              <a:t>と協力</a:t>
            </a:r>
          </a:p>
        </p:txBody>
      </p:sp>
      <p:sp>
        <p:nvSpPr>
          <p:cNvPr id="465" name="角丸四角形 464"/>
          <p:cNvSpPr/>
          <p:nvPr/>
        </p:nvSpPr>
        <p:spPr>
          <a:xfrm>
            <a:off x="5758561" y="3807042"/>
            <a:ext cx="1107503" cy="40395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050" b="1" dirty="0">
                <a:solidFill>
                  <a:prstClr val="white"/>
                </a:solidFill>
                <a:latin typeface="Meiryo UI" panose="020B0604030504040204" pitchFamily="50" charset="-128"/>
                <a:ea typeface="Meiryo UI" panose="020B0604030504040204" pitchFamily="50" charset="-128"/>
              </a:rPr>
              <a:t>国立公文書館等と協力</a:t>
            </a:r>
            <a:endParaRPr lang="en-US" altLang="ja-JP" sz="1050" b="1" dirty="0">
              <a:solidFill>
                <a:prstClr val="white"/>
              </a:solidFill>
              <a:latin typeface="Meiryo UI" panose="020B0604030504040204" pitchFamily="50" charset="-128"/>
              <a:ea typeface="Meiryo UI" panose="020B0604030504040204" pitchFamily="50" charset="-128"/>
            </a:endParaRPr>
          </a:p>
        </p:txBody>
      </p:sp>
      <p:sp>
        <p:nvSpPr>
          <p:cNvPr id="466" name="角丸四角形 465"/>
          <p:cNvSpPr/>
          <p:nvPr/>
        </p:nvSpPr>
        <p:spPr>
          <a:xfrm>
            <a:off x="6748500" y="3638250"/>
            <a:ext cx="904202" cy="40395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275" b="1" dirty="0">
                <a:solidFill>
                  <a:prstClr val="white"/>
                </a:solidFill>
                <a:latin typeface="Meiryo UI" panose="020B0604030504040204" pitchFamily="50" charset="-128"/>
                <a:ea typeface="Meiryo UI" panose="020B0604030504040204" pitchFamily="50" charset="-128"/>
              </a:rPr>
              <a:t>文化庁</a:t>
            </a:r>
            <a:endParaRPr lang="en-US" altLang="ja-JP" sz="1275" b="1" dirty="0">
              <a:solidFill>
                <a:prstClr val="white"/>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1275" b="1" dirty="0">
                <a:solidFill>
                  <a:prstClr val="white"/>
                </a:solidFill>
                <a:latin typeface="Meiryo UI" panose="020B0604030504040204" pitchFamily="50" charset="-128"/>
                <a:ea typeface="Meiryo UI" panose="020B0604030504040204" pitchFamily="50" charset="-128"/>
              </a:rPr>
              <a:t>等と協力</a:t>
            </a:r>
          </a:p>
        </p:txBody>
      </p:sp>
      <p:sp>
        <p:nvSpPr>
          <p:cNvPr id="467" name="角丸四角形 466"/>
          <p:cNvSpPr/>
          <p:nvPr/>
        </p:nvSpPr>
        <p:spPr>
          <a:xfrm>
            <a:off x="7730870" y="3495150"/>
            <a:ext cx="1227444" cy="6480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200" b="1" dirty="0">
                <a:solidFill>
                  <a:prstClr val="white"/>
                </a:solidFill>
                <a:latin typeface="Meiryo UI" panose="020B0604030504040204" pitchFamily="50" charset="-128"/>
                <a:ea typeface="Meiryo UI" panose="020B0604030504040204" pitchFamily="50" charset="-128"/>
              </a:rPr>
              <a:t>各領域の</a:t>
            </a:r>
            <a:r>
              <a:rPr lang="en-US" altLang="ja-JP" sz="1200" b="1" dirty="0">
                <a:solidFill>
                  <a:prstClr val="white"/>
                </a:solidFill>
                <a:latin typeface="Meiryo UI" panose="020B0604030504040204" pitchFamily="50" charset="-128"/>
                <a:ea typeface="Meiryo UI" panose="020B0604030504040204" pitchFamily="50" charset="-128"/>
              </a:rPr>
              <a:t>aggregator</a:t>
            </a:r>
          </a:p>
          <a:p>
            <a:pPr algn="ctr" fontAlgn="base">
              <a:spcBef>
                <a:spcPct val="0"/>
              </a:spcBef>
              <a:spcAft>
                <a:spcPct val="0"/>
              </a:spcAft>
            </a:pPr>
            <a:r>
              <a:rPr lang="ja-JP" altLang="en-US" sz="1200" b="1" dirty="0">
                <a:solidFill>
                  <a:prstClr val="white"/>
                </a:solidFill>
                <a:latin typeface="Meiryo UI" panose="020B0604030504040204" pitchFamily="50" charset="-128"/>
                <a:ea typeface="Meiryo UI" panose="020B0604030504040204" pitchFamily="50" charset="-128"/>
              </a:rPr>
              <a:t>と協力</a:t>
            </a:r>
          </a:p>
        </p:txBody>
      </p:sp>
      <p:sp>
        <p:nvSpPr>
          <p:cNvPr id="468" name="正方形/長方形 467"/>
          <p:cNvSpPr/>
          <p:nvPr/>
        </p:nvSpPr>
        <p:spPr>
          <a:xfrm>
            <a:off x="3121126" y="4153452"/>
            <a:ext cx="1147616" cy="3016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125" b="1" dirty="0">
                <a:solidFill>
                  <a:prstClr val="black"/>
                </a:solidFill>
                <a:latin typeface="Meiryo UI" panose="020B0604030504040204" pitchFamily="50" charset="-128"/>
                <a:ea typeface="Meiryo UI" panose="020B0604030504040204" pitchFamily="50" charset="-128"/>
              </a:rPr>
              <a:t>公共図書館</a:t>
            </a:r>
          </a:p>
        </p:txBody>
      </p:sp>
      <p:sp>
        <p:nvSpPr>
          <p:cNvPr id="469" name="正方形/長方形 468"/>
          <p:cNvSpPr/>
          <p:nvPr/>
        </p:nvSpPr>
        <p:spPr>
          <a:xfrm>
            <a:off x="4008000" y="4563126"/>
            <a:ext cx="1147616" cy="3016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125" b="1" dirty="0">
                <a:solidFill>
                  <a:prstClr val="black"/>
                </a:solidFill>
                <a:latin typeface="Meiryo UI" panose="020B0604030504040204" pitchFamily="50" charset="-128"/>
                <a:ea typeface="Meiryo UI" panose="020B0604030504040204" pitchFamily="50" charset="-128"/>
              </a:rPr>
              <a:t>大学図書館</a:t>
            </a:r>
          </a:p>
        </p:txBody>
      </p:sp>
    </p:spTree>
    <p:extLst>
      <p:ext uri="{BB962C8B-B14F-4D97-AF65-F5344CB8AC3E}">
        <p14:creationId xmlns:p14="http://schemas.microsoft.com/office/powerpoint/2010/main" val="1279679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角丸四角形 84"/>
          <p:cNvSpPr/>
          <p:nvPr/>
        </p:nvSpPr>
        <p:spPr>
          <a:xfrm>
            <a:off x="1772458" y="3847764"/>
            <a:ext cx="10013141" cy="1701000"/>
          </a:xfrm>
          <a:prstGeom prst="roundRect">
            <a:avLst>
              <a:gd name="adj" fmla="val 9361"/>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7" name="Rectangle 2"/>
          <p:cNvSpPr>
            <a:spLocks noGrp="1" noChangeArrowheads="1"/>
          </p:cNvSpPr>
          <p:nvPr>
            <p:ph type="title"/>
          </p:nvPr>
        </p:nvSpPr>
        <p:spPr>
          <a:xfrm>
            <a:off x="0" y="0"/>
            <a:ext cx="12192000" cy="941901"/>
          </a:xfrm>
        </p:spPr>
        <p:txBody>
          <a:bodyPr>
            <a:noAutofit/>
          </a:bodyPr>
          <a:lstStyle/>
          <a:p>
            <a:r>
              <a:rPr lang="ja-JP" altLang="en-US" sz="3600" dirty="0" smtClean="0">
                <a:cs typeface="メイリオ" panose="020B0604030504040204" pitchFamily="50" charset="-128"/>
              </a:rPr>
              <a:t>メタデータ</a:t>
            </a:r>
            <a:r>
              <a:rPr lang="ja-JP" altLang="en-US" sz="3600" dirty="0">
                <a:cs typeface="メイリオ" panose="020B0604030504040204" pitchFamily="50" charset="-128"/>
              </a:rPr>
              <a:t>の流通において、</a:t>
            </a:r>
            <a:r>
              <a:rPr lang="en-US" altLang="ja-JP" sz="3600" dirty="0">
                <a:cs typeface="メイリオ" panose="020B0604030504040204" pitchFamily="50" charset="-128"/>
              </a:rPr>
              <a:t>NDL</a:t>
            </a:r>
            <a:r>
              <a:rPr lang="ja-JP" altLang="en-US" sz="3600" dirty="0">
                <a:cs typeface="メイリオ" panose="020B0604030504040204" pitchFamily="50" charset="-128"/>
              </a:rPr>
              <a:t>サーチが果たす</a:t>
            </a:r>
            <a:r>
              <a:rPr lang="ja-JP" altLang="en-US" sz="3600" dirty="0" smtClean="0">
                <a:cs typeface="メイリオ" panose="020B0604030504040204" pitchFamily="50" charset="-128"/>
              </a:rPr>
              <a:t>役割</a:t>
            </a:r>
            <a:endParaRPr lang="ja-JP" altLang="en-US" sz="3600" dirty="0">
              <a:cs typeface="メイリオ" panose="020B0604030504040204" pitchFamily="50" charset="-128"/>
            </a:endParaRPr>
          </a:p>
        </p:txBody>
      </p:sp>
      <p:sp>
        <p:nvSpPr>
          <p:cNvPr id="10" name="スライド番号プレースホルダ 4"/>
          <p:cNvSpPr>
            <a:spLocks noGrp="1"/>
          </p:cNvSpPr>
          <p:nvPr>
            <p:ph type="sldNum" sz="quarter" idx="4294967295"/>
          </p:nvPr>
        </p:nvSpPr>
        <p:spPr>
          <a:xfrm>
            <a:off x="10164000" y="5582250"/>
            <a:ext cx="342900" cy="342900"/>
          </a:xfrm>
          <a:prstGeom prst="ellipse">
            <a:avLst/>
          </a:prstGeom>
        </p:spPr>
        <p:txBody>
          <a:bodyPr/>
          <a:lstStyle/>
          <a:p>
            <a:pPr>
              <a:defRPr/>
            </a:pPr>
            <a:r>
              <a:rPr lang="en-US" altLang="ja-JP" dirty="0"/>
              <a:t>9</a:t>
            </a:r>
            <a:endParaRPr lang="ja-JP" altLang="en-US" dirty="0"/>
          </a:p>
        </p:txBody>
      </p:sp>
      <p:sp>
        <p:nvSpPr>
          <p:cNvPr id="11" name="角丸四角形 10"/>
          <p:cNvSpPr/>
          <p:nvPr/>
        </p:nvSpPr>
        <p:spPr>
          <a:xfrm>
            <a:off x="1775519" y="1862826"/>
            <a:ext cx="10010079" cy="1313184"/>
          </a:xfrm>
          <a:prstGeom prst="roundRect">
            <a:avLst>
              <a:gd name="adj" fmla="val 9361"/>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pic>
        <p:nvPicPr>
          <p:cNvPr id="13" name="Picture 2"/>
          <p:cNvPicPr>
            <a:picLocks noChangeAspect="1" noChangeArrowheads="1"/>
          </p:cNvPicPr>
          <p:nvPr/>
        </p:nvPicPr>
        <p:blipFill>
          <a:blip r:embed="rId3" cstate="print"/>
          <a:srcRect/>
          <a:stretch>
            <a:fillRect/>
          </a:stretch>
        </p:blipFill>
        <p:spPr bwMode="auto">
          <a:xfrm>
            <a:off x="5789201" y="3743518"/>
            <a:ext cx="635651" cy="443143"/>
          </a:xfrm>
          <a:prstGeom prst="rect">
            <a:avLst/>
          </a:prstGeom>
          <a:ln>
            <a:noFill/>
          </a:ln>
          <a:effectLst/>
        </p:spPr>
      </p:pic>
      <p:sp>
        <p:nvSpPr>
          <p:cNvPr id="14" name="二等辺三角形 13"/>
          <p:cNvSpPr/>
          <p:nvPr/>
        </p:nvSpPr>
        <p:spPr>
          <a:xfrm>
            <a:off x="2451314" y="4394466"/>
            <a:ext cx="594066" cy="22207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5" name="フローチャート: 複数書類 14"/>
          <p:cNvSpPr/>
          <p:nvPr/>
        </p:nvSpPr>
        <p:spPr>
          <a:xfrm>
            <a:off x="7560434" y="4620686"/>
            <a:ext cx="432048" cy="529865"/>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6" name="二等辺三角形 15"/>
          <p:cNvSpPr/>
          <p:nvPr/>
        </p:nvSpPr>
        <p:spPr>
          <a:xfrm>
            <a:off x="7485000" y="4404662"/>
            <a:ext cx="603411" cy="216024"/>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7" name="メモ 16"/>
          <p:cNvSpPr/>
          <p:nvPr/>
        </p:nvSpPr>
        <p:spPr>
          <a:xfrm>
            <a:off x="5995871" y="4704790"/>
            <a:ext cx="392051" cy="437983"/>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8" name="メモ 17"/>
          <p:cNvSpPr/>
          <p:nvPr/>
        </p:nvSpPr>
        <p:spPr>
          <a:xfrm>
            <a:off x="5941865" y="4650784"/>
            <a:ext cx="392051" cy="437983"/>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9" name="メモ 18"/>
          <p:cNvSpPr/>
          <p:nvPr/>
        </p:nvSpPr>
        <p:spPr>
          <a:xfrm>
            <a:off x="5905538" y="4596778"/>
            <a:ext cx="392051" cy="437983"/>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0" name="テキスト ボックス 19"/>
          <p:cNvSpPr txBox="1"/>
          <p:nvPr/>
        </p:nvSpPr>
        <p:spPr>
          <a:xfrm>
            <a:off x="5865539" y="4574713"/>
            <a:ext cx="486054" cy="519373"/>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ja-JP" altLang="en-US" sz="375" dirty="0" err="1">
                <a:solidFill>
                  <a:prstClr val="black"/>
                </a:solidFill>
                <a:latin typeface="Meiryo UI" panose="020B0604030504040204" pitchFamily="50" charset="-128"/>
                <a:ea typeface="Meiryo UI" panose="020B0604030504040204" pitchFamily="50" charset="-128"/>
              </a:rPr>
              <a:t>ー</a:t>
            </a:r>
            <a:r>
              <a:rPr lang="ja-JP" altLang="en-US" sz="375" dirty="0">
                <a:solidFill>
                  <a:prstClr val="black"/>
                </a:solidFill>
                <a:latin typeface="Meiryo UI" panose="020B0604030504040204" pitchFamily="50" charset="-128"/>
                <a:ea typeface="Meiryo UI" panose="020B0604030504040204" pitchFamily="50" charset="-128"/>
              </a:rPr>
              <a:t>ーー</a:t>
            </a:r>
            <a:r>
              <a:rPr lang="ja-JP" altLang="en-US" sz="375" dirty="0" err="1">
                <a:solidFill>
                  <a:prstClr val="black"/>
                </a:solidFill>
                <a:latin typeface="Meiryo UI" panose="020B0604030504040204" pitchFamily="50" charset="-128"/>
                <a:ea typeface="Meiryo UI" panose="020B0604030504040204" pitchFamily="50" charset="-128"/>
              </a:rPr>
              <a:t>ーーーーーーーーーーーーーーーーーーーーーーーー</a:t>
            </a:r>
            <a:r>
              <a:rPr lang="ja-JP" altLang="en-US" sz="375" dirty="0">
                <a:solidFill>
                  <a:prstClr val="black"/>
                </a:solidFill>
                <a:latin typeface="Meiryo UI" panose="020B0604030504040204" pitchFamily="50" charset="-128"/>
                <a:ea typeface="Meiryo UI" panose="020B0604030504040204" pitchFamily="50" charset="-128"/>
              </a:rPr>
              <a:t>ー</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21" name="二等辺三角形 20"/>
          <p:cNvSpPr/>
          <p:nvPr/>
        </p:nvSpPr>
        <p:spPr>
          <a:xfrm>
            <a:off x="5821577" y="4386687"/>
            <a:ext cx="566345" cy="216024"/>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2" name="額縁 21"/>
          <p:cNvSpPr/>
          <p:nvPr/>
        </p:nvSpPr>
        <p:spPr>
          <a:xfrm>
            <a:off x="9314927" y="4712569"/>
            <a:ext cx="432048" cy="491989"/>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3" name="額縁 22"/>
          <p:cNvSpPr/>
          <p:nvPr/>
        </p:nvSpPr>
        <p:spPr>
          <a:xfrm>
            <a:off x="9254633" y="4658209"/>
            <a:ext cx="432048" cy="491989"/>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 name="額縁 23"/>
          <p:cNvSpPr/>
          <p:nvPr/>
        </p:nvSpPr>
        <p:spPr>
          <a:xfrm>
            <a:off x="9200627" y="4604203"/>
            <a:ext cx="432048" cy="491989"/>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5" name="二等辺三角形 24"/>
          <p:cNvSpPr/>
          <p:nvPr/>
        </p:nvSpPr>
        <p:spPr>
          <a:xfrm>
            <a:off x="9174343" y="4388178"/>
            <a:ext cx="566345" cy="216024"/>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6" name="フローチャート: 記憶データ 3"/>
          <p:cNvSpPr>
            <a:spLocks noChangeAspect="1"/>
          </p:cNvSpPr>
          <p:nvPr/>
        </p:nvSpPr>
        <p:spPr>
          <a:xfrm rot="5400000">
            <a:off x="2404607" y="4807283"/>
            <a:ext cx="418338" cy="280288"/>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7" name="フローチャート: 記憶データ 3"/>
          <p:cNvSpPr>
            <a:spLocks noChangeAspect="1"/>
          </p:cNvSpPr>
          <p:nvPr/>
        </p:nvSpPr>
        <p:spPr>
          <a:xfrm rot="5400000">
            <a:off x="2696066" y="4795302"/>
            <a:ext cx="418338" cy="280288"/>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8" name="フローチャート: 記憶データ 3"/>
          <p:cNvSpPr>
            <a:spLocks noChangeAspect="1"/>
          </p:cNvSpPr>
          <p:nvPr/>
        </p:nvSpPr>
        <p:spPr>
          <a:xfrm rot="5400000">
            <a:off x="2404607" y="4751549"/>
            <a:ext cx="418338" cy="280288"/>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9" name="フローチャート: 記憶データ 3"/>
          <p:cNvSpPr>
            <a:spLocks noChangeAspect="1"/>
          </p:cNvSpPr>
          <p:nvPr/>
        </p:nvSpPr>
        <p:spPr>
          <a:xfrm rot="5400000">
            <a:off x="2696066" y="4739568"/>
            <a:ext cx="418338" cy="280288"/>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0" name="フローチャート: 記憶データ 3"/>
          <p:cNvSpPr>
            <a:spLocks noChangeAspect="1"/>
          </p:cNvSpPr>
          <p:nvPr/>
        </p:nvSpPr>
        <p:spPr>
          <a:xfrm rot="5400000">
            <a:off x="2404607" y="4699271"/>
            <a:ext cx="418338" cy="280288"/>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1" name="フローチャート: 記憶データ 3"/>
          <p:cNvSpPr>
            <a:spLocks noChangeAspect="1"/>
          </p:cNvSpPr>
          <p:nvPr/>
        </p:nvSpPr>
        <p:spPr>
          <a:xfrm rot="5400000">
            <a:off x="2696066" y="4687290"/>
            <a:ext cx="418338" cy="280288"/>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9" name="右矢印 58"/>
          <p:cNvSpPr/>
          <p:nvPr/>
        </p:nvSpPr>
        <p:spPr>
          <a:xfrm rot="989331" flipH="1">
            <a:off x="6436076" y="4277886"/>
            <a:ext cx="1111417" cy="20804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0" name="正方形/長方形 59"/>
          <p:cNvSpPr/>
          <p:nvPr/>
        </p:nvSpPr>
        <p:spPr>
          <a:xfrm>
            <a:off x="2423593" y="4718503"/>
            <a:ext cx="658779" cy="263996"/>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350" b="1" dirty="0">
                <a:solidFill>
                  <a:prstClr val="black"/>
                </a:solidFill>
                <a:latin typeface="Meiryo UI" panose="020B0604030504040204" pitchFamily="50" charset="-128"/>
                <a:ea typeface="Meiryo UI" panose="020B0604030504040204" pitchFamily="50" charset="-128"/>
              </a:rPr>
              <a:t>公共　図書館</a:t>
            </a:r>
          </a:p>
        </p:txBody>
      </p:sp>
      <p:sp>
        <p:nvSpPr>
          <p:cNvPr id="61" name="正方形/長方形 60"/>
          <p:cNvSpPr/>
          <p:nvPr/>
        </p:nvSpPr>
        <p:spPr>
          <a:xfrm>
            <a:off x="5763677" y="4716757"/>
            <a:ext cx="658779" cy="263996"/>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350" b="1" dirty="0">
                <a:solidFill>
                  <a:prstClr val="black"/>
                </a:solidFill>
                <a:latin typeface="Meiryo UI" panose="020B0604030504040204" pitchFamily="50" charset="-128"/>
                <a:ea typeface="Meiryo UI" panose="020B0604030504040204" pitchFamily="50" charset="-128"/>
              </a:rPr>
              <a:t>学協会</a:t>
            </a:r>
          </a:p>
        </p:txBody>
      </p:sp>
      <p:sp>
        <p:nvSpPr>
          <p:cNvPr id="62" name="正方形/長方形 61"/>
          <p:cNvSpPr/>
          <p:nvPr/>
        </p:nvSpPr>
        <p:spPr>
          <a:xfrm>
            <a:off x="7422056" y="4736319"/>
            <a:ext cx="780179" cy="273136"/>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200" b="1" dirty="0">
                <a:solidFill>
                  <a:prstClr val="black"/>
                </a:solidFill>
                <a:latin typeface="Meiryo UI" panose="020B0604030504040204" pitchFamily="50" charset="-128"/>
                <a:ea typeface="Meiryo UI" panose="020B0604030504040204" pitchFamily="50" charset="-128"/>
              </a:rPr>
              <a:t>公文書館</a:t>
            </a:r>
          </a:p>
        </p:txBody>
      </p:sp>
      <p:sp>
        <p:nvSpPr>
          <p:cNvPr id="63" name="正方形/長方形 62"/>
          <p:cNvSpPr/>
          <p:nvPr/>
        </p:nvSpPr>
        <p:spPr>
          <a:xfrm>
            <a:off x="9097153" y="4684695"/>
            <a:ext cx="731102" cy="44854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350" b="1" dirty="0">
                <a:solidFill>
                  <a:prstClr val="black"/>
                </a:solidFill>
                <a:latin typeface="Meiryo UI" panose="020B0604030504040204" pitchFamily="50" charset="-128"/>
                <a:ea typeface="Meiryo UI" panose="020B0604030504040204" pitchFamily="50" charset="-128"/>
              </a:rPr>
              <a:t>美術館</a:t>
            </a:r>
            <a:endParaRPr lang="en-US" altLang="ja-JP" sz="1350" b="1" dirty="0">
              <a:solidFill>
                <a:prstClr val="black"/>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en-US" altLang="ja-JP" sz="1350" b="1" dirty="0">
                <a:solidFill>
                  <a:prstClr val="black"/>
                </a:solidFill>
                <a:latin typeface="Meiryo UI" panose="020B0604030504040204" pitchFamily="50" charset="-128"/>
                <a:ea typeface="Meiryo UI" panose="020B0604030504040204" pitchFamily="50" charset="-128"/>
              </a:rPr>
              <a:t>/</a:t>
            </a:r>
            <a:r>
              <a:rPr lang="ja-JP" altLang="en-US" sz="1350" b="1" dirty="0">
                <a:solidFill>
                  <a:prstClr val="black"/>
                </a:solidFill>
                <a:latin typeface="Meiryo UI" panose="020B0604030504040204" pitchFamily="50" charset="-128"/>
                <a:ea typeface="Meiryo UI" panose="020B0604030504040204" pitchFamily="50" charset="-128"/>
              </a:rPr>
              <a:t>博物館</a:t>
            </a:r>
          </a:p>
        </p:txBody>
      </p:sp>
      <p:sp>
        <p:nvSpPr>
          <p:cNvPr id="64" name="正方形/長方形 63"/>
          <p:cNvSpPr>
            <a:spLocks noChangeAspect="1"/>
          </p:cNvSpPr>
          <p:nvPr/>
        </p:nvSpPr>
        <p:spPr>
          <a:xfrm>
            <a:off x="5789201" y="3423722"/>
            <a:ext cx="635651" cy="260519"/>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500" dirty="0">
                <a:solidFill>
                  <a:prstClr val="white"/>
                </a:solidFill>
                <a:latin typeface="Meiryo UI" panose="020B0604030504040204" pitchFamily="50" charset="-128"/>
                <a:ea typeface="Meiryo UI" panose="020B0604030504040204" pitchFamily="50" charset="-128"/>
              </a:rPr>
              <a:t>API</a:t>
            </a:r>
            <a:endParaRPr lang="ja-JP" altLang="en-US" sz="1500" dirty="0">
              <a:solidFill>
                <a:prstClr val="white"/>
              </a:solidFill>
              <a:latin typeface="Meiryo UI" panose="020B0604030504040204" pitchFamily="50" charset="-128"/>
              <a:ea typeface="Meiryo UI" panose="020B0604030504040204" pitchFamily="50" charset="-128"/>
            </a:endParaRPr>
          </a:p>
        </p:txBody>
      </p:sp>
      <p:pic>
        <p:nvPicPr>
          <p:cNvPr id="65" name="図 64"/>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151784" y="2327391"/>
            <a:ext cx="617558" cy="467586"/>
          </a:xfrm>
          <a:prstGeom prst="rect">
            <a:avLst/>
          </a:prstGeom>
        </p:spPr>
      </p:pic>
      <p:pic>
        <p:nvPicPr>
          <p:cNvPr id="66" name="図 65"/>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847486" y="2300427"/>
            <a:ext cx="497543" cy="497543"/>
          </a:xfrm>
          <a:prstGeom prst="rect">
            <a:avLst/>
          </a:prstGeom>
        </p:spPr>
      </p:pic>
      <p:sp>
        <p:nvSpPr>
          <p:cNvPr id="67" name="正方形/長方形 66"/>
          <p:cNvSpPr/>
          <p:nvPr/>
        </p:nvSpPr>
        <p:spPr>
          <a:xfrm>
            <a:off x="4175276" y="2818098"/>
            <a:ext cx="562110" cy="23038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350" dirty="0">
                <a:solidFill>
                  <a:prstClr val="white"/>
                </a:solidFill>
                <a:latin typeface="Meiryo UI" panose="020B0604030504040204" pitchFamily="50" charset="-128"/>
                <a:ea typeface="Meiryo UI" panose="020B0604030504040204" pitchFamily="50" charset="-128"/>
              </a:rPr>
              <a:t>API</a:t>
            </a:r>
            <a:endParaRPr lang="ja-JP" altLang="en-US" sz="1350" dirty="0">
              <a:solidFill>
                <a:prstClr val="white"/>
              </a:solidFill>
              <a:latin typeface="Meiryo UI" panose="020B0604030504040204" pitchFamily="50" charset="-128"/>
              <a:ea typeface="Meiryo UI" panose="020B0604030504040204" pitchFamily="50" charset="-128"/>
            </a:endParaRPr>
          </a:p>
        </p:txBody>
      </p:sp>
      <p:sp>
        <p:nvSpPr>
          <p:cNvPr id="68" name="正方形/長方形 67"/>
          <p:cNvSpPr/>
          <p:nvPr/>
        </p:nvSpPr>
        <p:spPr>
          <a:xfrm>
            <a:off x="5825970" y="2808405"/>
            <a:ext cx="562110" cy="23038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350" dirty="0">
                <a:solidFill>
                  <a:prstClr val="white"/>
                </a:solidFill>
                <a:latin typeface="Meiryo UI" panose="020B0604030504040204" pitchFamily="50" charset="-128"/>
                <a:ea typeface="Meiryo UI" panose="020B0604030504040204" pitchFamily="50" charset="-128"/>
              </a:rPr>
              <a:t>API</a:t>
            </a:r>
            <a:endParaRPr lang="ja-JP" altLang="en-US" sz="1350" dirty="0">
              <a:solidFill>
                <a:prstClr val="white"/>
              </a:solidFill>
              <a:latin typeface="Meiryo UI" panose="020B0604030504040204" pitchFamily="50" charset="-128"/>
              <a:ea typeface="Meiryo UI" panose="020B0604030504040204" pitchFamily="50" charset="-128"/>
            </a:endParaRPr>
          </a:p>
        </p:txBody>
      </p:sp>
      <p:pic>
        <p:nvPicPr>
          <p:cNvPr id="69" name="図 68"/>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476664" y="2316955"/>
            <a:ext cx="617558" cy="467586"/>
          </a:xfrm>
          <a:prstGeom prst="rect">
            <a:avLst/>
          </a:prstGeom>
        </p:spPr>
      </p:pic>
      <p:pic>
        <p:nvPicPr>
          <p:cNvPr id="70" name="図 69"/>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196393" y="2289991"/>
            <a:ext cx="497543" cy="497543"/>
          </a:xfrm>
          <a:prstGeom prst="rect">
            <a:avLst/>
          </a:prstGeom>
        </p:spPr>
      </p:pic>
      <p:sp>
        <p:nvSpPr>
          <p:cNvPr id="71" name="正方形/長方形 70"/>
          <p:cNvSpPr/>
          <p:nvPr/>
        </p:nvSpPr>
        <p:spPr>
          <a:xfrm>
            <a:off x="7499647" y="2807661"/>
            <a:ext cx="562110" cy="23038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350" dirty="0">
                <a:solidFill>
                  <a:prstClr val="white"/>
                </a:solidFill>
                <a:latin typeface="Meiryo UI" panose="020B0604030504040204" pitchFamily="50" charset="-128"/>
                <a:ea typeface="Meiryo UI" panose="020B0604030504040204" pitchFamily="50" charset="-128"/>
              </a:rPr>
              <a:t>API</a:t>
            </a:r>
            <a:endParaRPr lang="ja-JP" altLang="en-US" sz="1350" dirty="0">
              <a:solidFill>
                <a:prstClr val="white"/>
              </a:solidFill>
              <a:latin typeface="Meiryo UI" panose="020B0604030504040204" pitchFamily="50" charset="-128"/>
              <a:ea typeface="Meiryo UI" panose="020B0604030504040204" pitchFamily="50" charset="-128"/>
            </a:endParaRPr>
          </a:p>
        </p:txBody>
      </p:sp>
      <p:sp>
        <p:nvSpPr>
          <p:cNvPr id="72" name="正方形/長方形 71"/>
          <p:cNvSpPr/>
          <p:nvPr/>
        </p:nvSpPr>
        <p:spPr>
          <a:xfrm>
            <a:off x="9174342" y="2797969"/>
            <a:ext cx="562110" cy="23038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350" dirty="0">
                <a:solidFill>
                  <a:prstClr val="white"/>
                </a:solidFill>
                <a:latin typeface="Meiryo UI" panose="020B0604030504040204" pitchFamily="50" charset="-128"/>
                <a:ea typeface="Meiryo UI" panose="020B0604030504040204" pitchFamily="50" charset="-128"/>
              </a:rPr>
              <a:t>API</a:t>
            </a:r>
            <a:endParaRPr lang="ja-JP" altLang="en-US" sz="1350" dirty="0">
              <a:solidFill>
                <a:prstClr val="white"/>
              </a:solidFill>
              <a:latin typeface="Meiryo UI" panose="020B0604030504040204" pitchFamily="50" charset="-128"/>
              <a:ea typeface="Meiryo UI" panose="020B0604030504040204" pitchFamily="50" charset="-128"/>
            </a:endParaRPr>
          </a:p>
        </p:txBody>
      </p:sp>
      <p:sp>
        <p:nvSpPr>
          <p:cNvPr id="74" name="右矢印 73"/>
          <p:cNvSpPr/>
          <p:nvPr/>
        </p:nvSpPr>
        <p:spPr>
          <a:xfrm rot="16200000">
            <a:off x="5946313" y="3127365"/>
            <a:ext cx="324000" cy="20763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75" name="右矢印 74"/>
          <p:cNvSpPr/>
          <p:nvPr/>
        </p:nvSpPr>
        <p:spPr>
          <a:xfrm rot="11363640">
            <a:off x="3060754" y="3203101"/>
            <a:ext cx="2711765" cy="21602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77" name="右矢印 76"/>
          <p:cNvSpPr/>
          <p:nvPr/>
        </p:nvSpPr>
        <p:spPr>
          <a:xfrm rot="997625" flipH="1">
            <a:off x="4722257" y="3155629"/>
            <a:ext cx="1082700" cy="20763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79" name="正方形/長方形 78"/>
          <p:cNvSpPr/>
          <p:nvPr/>
        </p:nvSpPr>
        <p:spPr>
          <a:xfrm>
            <a:off x="4302551" y="1937690"/>
            <a:ext cx="3562595" cy="2425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3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API</a:t>
            </a:r>
            <a:r>
              <a:rPr lang="ja-JP" altLang="en-US" sz="13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利用者を始めとする</a:t>
            </a:r>
            <a:r>
              <a:rPr lang="en-US" altLang="ja-JP" sz="13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NDL</a:t>
            </a:r>
            <a:r>
              <a:rPr lang="ja-JP" altLang="en-US" sz="13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サーチ利用者</a:t>
            </a:r>
          </a:p>
        </p:txBody>
      </p:sp>
      <p:sp>
        <p:nvSpPr>
          <p:cNvPr id="80" name="正方形/長方形 79"/>
          <p:cNvSpPr/>
          <p:nvPr/>
        </p:nvSpPr>
        <p:spPr>
          <a:xfrm>
            <a:off x="4239191" y="5241464"/>
            <a:ext cx="3905411" cy="293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3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領域ごとの</a:t>
            </a:r>
            <a:r>
              <a:rPr lang="en-US" altLang="ja-JP" sz="13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aggregator</a:t>
            </a:r>
            <a:r>
              <a:rPr lang="ja-JP" altLang="en-US" sz="1350" b="1" dirty="0" err="1">
                <a:solidFill>
                  <a:prstClr val="black"/>
                </a:solidFill>
                <a:latin typeface="Meiryo UI" panose="020B0604030504040204" pitchFamily="50" charset="-128"/>
                <a:ea typeface="Meiryo UI" panose="020B0604030504040204" pitchFamily="50" charset="-128"/>
                <a:cs typeface="メイリオ" panose="020B0604030504040204" pitchFamily="50" charset="-128"/>
              </a:rPr>
              <a:t>、</a:t>
            </a:r>
            <a:r>
              <a:rPr lang="en-US" altLang="ja-JP" sz="13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data provider</a:t>
            </a:r>
            <a:endParaRPr lang="ja-JP" altLang="en-US" sz="13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pic>
        <p:nvPicPr>
          <p:cNvPr id="81" name="図 80"/>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499114" y="2257910"/>
            <a:ext cx="497543" cy="497543"/>
          </a:xfrm>
          <a:prstGeom prst="rect">
            <a:avLst/>
          </a:prstGeom>
        </p:spPr>
      </p:pic>
      <p:sp>
        <p:nvSpPr>
          <p:cNvPr id="82" name="正方形/長方形 81"/>
          <p:cNvSpPr/>
          <p:nvPr/>
        </p:nvSpPr>
        <p:spPr>
          <a:xfrm>
            <a:off x="2477598" y="2765888"/>
            <a:ext cx="562110" cy="23038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350" dirty="0">
                <a:solidFill>
                  <a:prstClr val="white"/>
                </a:solidFill>
                <a:latin typeface="Meiryo UI" panose="020B0604030504040204" pitchFamily="50" charset="-128"/>
                <a:ea typeface="Meiryo UI" panose="020B0604030504040204" pitchFamily="50" charset="-128"/>
              </a:rPr>
              <a:t>API</a:t>
            </a:r>
            <a:endParaRPr lang="ja-JP" altLang="en-US" sz="1350" dirty="0">
              <a:solidFill>
                <a:prstClr val="white"/>
              </a:solidFill>
              <a:latin typeface="Meiryo UI" panose="020B0604030504040204" pitchFamily="50" charset="-128"/>
              <a:ea typeface="Meiryo UI" panose="020B0604030504040204" pitchFamily="50" charset="-128"/>
            </a:endParaRPr>
          </a:p>
        </p:txBody>
      </p:sp>
      <p:sp>
        <p:nvSpPr>
          <p:cNvPr id="83" name="右矢印 82"/>
          <p:cNvSpPr/>
          <p:nvPr/>
        </p:nvSpPr>
        <p:spPr>
          <a:xfrm rot="20602375">
            <a:off x="6413942" y="3164556"/>
            <a:ext cx="1082700" cy="20763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84" name="右矢印 83"/>
          <p:cNvSpPr/>
          <p:nvPr/>
        </p:nvSpPr>
        <p:spPr>
          <a:xfrm rot="10236360" flipH="1">
            <a:off x="6447002" y="3204427"/>
            <a:ext cx="2711765" cy="21602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tIns="54000"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86" name="二等辺三角形 85"/>
          <p:cNvSpPr/>
          <p:nvPr/>
        </p:nvSpPr>
        <p:spPr>
          <a:xfrm>
            <a:off x="4114793" y="4388421"/>
            <a:ext cx="594066" cy="22207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87" name="フローチャート: 記憶データ 3"/>
          <p:cNvSpPr>
            <a:spLocks noChangeAspect="1"/>
          </p:cNvSpPr>
          <p:nvPr/>
        </p:nvSpPr>
        <p:spPr>
          <a:xfrm rot="5400000">
            <a:off x="4068086" y="4801237"/>
            <a:ext cx="418338" cy="280288"/>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88" name="フローチャート: 記憶データ 3"/>
          <p:cNvSpPr>
            <a:spLocks noChangeAspect="1"/>
          </p:cNvSpPr>
          <p:nvPr/>
        </p:nvSpPr>
        <p:spPr>
          <a:xfrm rot="5400000">
            <a:off x="4359545" y="4789256"/>
            <a:ext cx="418338" cy="280288"/>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89" name="フローチャート: 記憶データ 3"/>
          <p:cNvSpPr>
            <a:spLocks noChangeAspect="1"/>
          </p:cNvSpPr>
          <p:nvPr/>
        </p:nvSpPr>
        <p:spPr>
          <a:xfrm rot="5400000">
            <a:off x="4068086" y="4745503"/>
            <a:ext cx="418338" cy="280288"/>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90" name="フローチャート: 記憶データ 3"/>
          <p:cNvSpPr>
            <a:spLocks noChangeAspect="1"/>
          </p:cNvSpPr>
          <p:nvPr/>
        </p:nvSpPr>
        <p:spPr>
          <a:xfrm rot="5400000">
            <a:off x="4359545" y="4733522"/>
            <a:ext cx="418338" cy="280288"/>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91" name="フローチャート: 記憶データ 3"/>
          <p:cNvSpPr>
            <a:spLocks noChangeAspect="1"/>
          </p:cNvSpPr>
          <p:nvPr/>
        </p:nvSpPr>
        <p:spPr>
          <a:xfrm rot="5400000">
            <a:off x="4068086" y="4693225"/>
            <a:ext cx="418338" cy="280288"/>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92" name="フローチャート: 記憶データ 3"/>
          <p:cNvSpPr>
            <a:spLocks noChangeAspect="1"/>
          </p:cNvSpPr>
          <p:nvPr/>
        </p:nvSpPr>
        <p:spPr>
          <a:xfrm rot="5400000">
            <a:off x="4359545" y="4681244"/>
            <a:ext cx="418338" cy="280288"/>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93" name="正方形/長方形 92"/>
          <p:cNvSpPr/>
          <p:nvPr/>
        </p:nvSpPr>
        <p:spPr>
          <a:xfrm>
            <a:off x="4087072" y="4712457"/>
            <a:ext cx="658779" cy="263996"/>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350" b="1" dirty="0">
                <a:solidFill>
                  <a:prstClr val="black"/>
                </a:solidFill>
                <a:latin typeface="Meiryo UI" panose="020B0604030504040204" pitchFamily="50" charset="-128"/>
                <a:ea typeface="Meiryo UI" panose="020B0604030504040204" pitchFamily="50" charset="-128"/>
              </a:rPr>
              <a:t>大学　図書館</a:t>
            </a:r>
          </a:p>
        </p:txBody>
      </p:sp>
      <p:sp>
        <p:nvSpPr>
          <p:cNvPr id="94" name="右矢印 93"/>
          <p:cNvSpPr/>
          <p:nvPr/>
        </p:nvSpPr>
        <p:spPr>
          <a:xfrm rot="10236360" flipH="1">
            <a:off x="3063177" y="4144084"/>
            <a:ext cx="2709325" cy="21602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95" name="右矢印 94"/>
          <p:cNvSpPr/>
          <p:nvPr/>
        </p:nvSpPr>
        <p:spPr>
          <a:xfrm rot="16200000">
            <a:off x="6003718" y="4180939"/>
            <a:ext cx="212624" cy="20763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96" name="右矢印 95"/>
          <p:cNvSpPr/>
          <p:nvPr/>
        </p:nvSpPr>
        <p:spPr>
          <a:xfrm rot="11363640">
            <a:off x="6465556" y="4144481"/>
            <a:ext cx="2709325" cy="21602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97" name="右矢印 96"/>
          <p:cNvSpPr/>
          <p:nvPr/>
        </p:nvSpPr>
        <p:spPr>
          <a:xfrm rot="20610669">
            <a:off x="4707884" y="4277886"/>
            <a:ext cx="1111417" cy="20804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97109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角丸四角形 10"/>
          <p:cNvSpPr/>
          <p:nvPr/>
        </p:nvSpPr>
        <p:spPr>
          <a:xfrm>
            <a:off x="303907" y="1706038"/>
            <a:ext cx="11728436" cy="1313184"/>
          </a:xfrm>
          <a:prstGeom prst="roundRect">
            <a:avLst>
              <a:gd name="adj" fmla="val 9361"/>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61" name="正方形/長方形 660"/>
          <p:cNvSpPr/>
          <p:nvPr/>
        </p:nvSpPr>
        <p:spPr>
          <a:xfrm>
            <a:off x="2212038" y="1827740"/>
            <a:ext cx="1269109" cy="115279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85" name="角丸四角形 84"/>
          <p:cNvSpPr/>
          <p:nvPr/>
        </p:nvSpPr>
        <p:spPr>
          <a:xfrm>
            <a:off x="300845" y="3690975"/>
            <a:ext cx="11607471" cy="3061310"/>
          </a:xfrm>
          <a:prstGeom prst="roundRect">
            <a:avLst>
              <a:gd name="adj" fmla="val 9361"/>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56" name="正方形/長方形 655"/>
          <p:cNvSpPr/>
          <p:nvPr/>
        </p:nvSpPr>
        <p:spPr>
          <a:xfrm>
            <a:off x="2479443" y="4171690"/>
            <a:ext cx="1269109" cy="265228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655" name="正方形/長方形 654"/>
          <p:cNvSpPr/>
          <p:nvPr/>
        </p:nvSpPr>
        <p:spPr>
          <a:xfrm>
            <a:off x="10338366" y="3976580"/>
            <a:ext cx="1269109" cy="265228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7" name="Rectangle 2"/>
          <p:cNvSpPr>
            <a:spLocks noGrp="1" noChangeArrowheads="1"/>
          </p:cNvSpPr>
          <p:nvPr>
            <p:ph type="title"/>
          </p:nvPr>
        </p:nvSpPr>
        <p:spPr>
          <a:xfrm>
            <a:off x="0" y="0"/>
            <a:ext cx="12192000" cy="941901"/>
          </a:xfrm>
        </p:spPr>
        <p:txBody>
          <a:bodyPr>
            <a:noAutofit/>
          </a:bodyPr>
          <a:lstStyle/>
          <a:p>
            <a:r>
              <a:rPr lang="ja-JP" altLang="en-US" sz="3200" dirty="0" smtClean="0"/>
              <a:t>　　分野を越えて情報を関連付けたデータベースと目的</a:t>
            </a:r>
            <a:r>
              <a:rPr lang="ja-JP" altLang="en-US" sz="3200" dirty="0"/>
              <a:t>毎</a:t>
            </a:r>
            <a:r>
              <a:rPr lang="ja-JP" altLang="en-US" sz="3200" dirty="0" smtClean="0"/>
              <a:t>のポータルサービス</a:t>
            </a:r>
            <a:endParaRPr lang="ja-JP" altLang="en-US" sz="3200" dirty="0">
              <a:cs typeface="メイリオ" panose="020B0604030504040204" pitchFamily="50" charset="-128"/>
            </a:endParaRPr>
          </a:p>
        </p:txBody>
      </p:sp>
      <p:pic>
        <p:nvPicPr>
          <p:cNvPr id="13" name="Picture 2"/>
          <p:cNvPicPr>
            <a:picLocks noChangeAspect="1" noChangeArrowheads="1"/>
          </p:cNvPicPr>
          <p:nvPr/>
        </p:nvPicPr>
        <p:blipFill>
          <a:blip r:embed="rId3" cstate="print"/>
          <a:srcRect/>
          <a:stretch>
            <a:fillRect/>
          </a:stretch>
        </p:blipFill>
        <p:spPr bwMode="auto">
          <a:xfrm>
            <a:off x="4317588" y="3586730"/>
            <a:ext cx="635651" cy="443143"/>
          </a:xfrm>
          <a:prstGeom prst="rect">
            <a:avLst/>
          </a:prstGeom>
          <a:ln>
            <a:noFill/>
          </a:ln>
          <a:effectLst/>
        </p:spPr>
      </p:pic>
      <p:sp>
        <p:nvSpPr>
          <p:cNvPr id="59" name="右矢印 58"/>
          <p:cNvSpPr/>
          <p:nvPr/>
        </p:nvSpPr>
        <p:spPr>
          <a:xfrm rot="989331" flipH="1">
            <a:off x="4964463" y="4121098"/>
            <a:ext cx="1111417" cy="20804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4" name="正方形/長方形 63"/>
          <p:cNvSpPr>
            <a:spLocks noChangeAspect="1"/>
          </p:cNvSpPr>
          <p:nvPr/>
        </p:nvSpPr>
        <p:spPr>
          <a:xfrm>
            <a:off x="4317588" y="3266934"/>
            <a:ext cx="635651" cy="260519"/>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500" dirty="0">
                <a:solidFill>
                  <a:prstClr val="white"/>
                </a:solidFill>
                <a:latin typeface="Meiryo UI" panose="020B0604030504040204" pitchFamily="50" charset="-128"/>
                <a:ea typeface="Meiryo UI" panose="020B0604030504040204" pitchFamily="50" charset="-128"/>
              </a:rPr>
              <a:t>API</a:t>
            </a:r>
            <a:endParaRPr lang="ja-JP" altLang="en-US" sz="1500" dirty="0">
              <a:solidFill>
                <a:prstClr val="white"/>
              </a:solidFill>
              <a:latin typeface="Meiryo UI" panose="020B0604030504040204" pitchFamily="50" charset="-128"/>
              <a:ea typeface="Meiryo UI" panose="020B0604030504040204" pitchFamily="50" charset="-128"/>
            </a:endParaRPr>
          </a:p>
        </p:txBody>
      </p:sp>
      <p:pic>
        <p:nvPicPr>
          <p:cNvPr id="65" name="図 64"/>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80171" y="2170603"/>
            <a:ext cx="617558" cy="467586"/>
          </a:xfrm>
          <a:prstGeom prst="rect">
            <a:avLst/>
          </a:prstGeom>
        </p:spPr>
      </p:pic>
      <p:pic>
        <p:nvPicPr>
          <p:cNvPr id="66" name="図 65"/>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375873" y="2143639"/>
            <a:ext cx="497543" cy="497543"/>
          </a:xfrm>
          <a:prstGeom prst="rect">
            <a:avLst/>
          </a:prstGeom>
        </p:spPr>
      </p:pic>
      <p:sp>
        <p:nvSpPr>
          <p:cNvPr id="67" name="正方形/長方形 66"/>
          <p:cNvSpPr/>
          <p:nvPr/>
        </p:nvSpPr>
        <p:spPr>
          <a:xfrm>
            <a:off x="2703663" y="2661310"/>
            <a:ext cx="562110" cy="23038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350" dirty="0">
                <a:solidFill>
                  <a:prstClr val="white"/>
                </a:solidFill>
                <a:latin typeface="Meiryo UI" panose="020B0604030504040204" pitchFamily="50" charset="-128"/>
                <a:ea typeface="Meiryo UI" panose="020B0604030504040204" pitchFamily="50" charset="-128"/>
              </a:rPr>
              <a:t>API</a:t>
            </a:r>
            <a:endParaRPr lang="ja-JP" altLang="en-US" sz="1350" dirty="0">
              <a:solidFill>
                <a:prstClr val="white"/>
              </a:solidFill>
              <a:latin typeface="Meiryo UI" panose="020B0604030504040204" pitchFamily="50" charset="-128"/>
              <a:ea typeface="Meiryo UI" panose="020B0604030504040204" pitchFamily="50" charset="-128"/>
            </a:endParaRPr>
          </a:p>
        </p:txBody>
      </p:sp>
      <p:sp>
        <p:nvSpPr>
          <p:cNvPr id="68" name="正方形/長方形 67"/>
          <p:cNvSpPr/>
          <p:nvPr/>
        </p:nvSpPr>
        <p:spPr>
          <a:xfrm>
            <a:off x="4354357" y="2651617"/>
            <a:ext cx="562110" cy="23038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350" dirty="0">
                <a:solidFill>
                  <a:prstClr val="white"/>
                </a:solidFill>
                <a:latin typeface="Meiryo UI" panose="020B0604030504040204" pitchFamily="50" charset="-128"/>
                <a:ea typeface="Meiryo UI" panose="020B0604030504040204" pitchFamily="50" charset="-128"/>
              </a:rPr>
              <a:t>API</a:t>
            </a:r>
            <a:endParaRPr lang="ja-JP" altLang="en-US" sz="1350" dirty="0">
              <a:solidFill>
                <a:prstClr val="white"/>
              </a:solidFill>
              <a:latin typeface="Meiryo UI" panose="020B0604030504040204" pitchFamily="50" charset="-128"/>
              <a:ea typeface="Meiryo UI" panose="020B0604030504040204" pitchFamily="50" charset="-128"/>
            </a:endParaRPr>
          </a:p>
        </p:txBody>
      </p:sp>
      <p:pic>
        <p:nvPicPr>
          <p:cNvPr id="69" name="図 68"/>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05051" y="2160167"/>
            <a:ext cx="617558" cy="467586"/>
          </a:xfrm>
          <a:prstGeom prst="rect">
            <a:avLst/>
          </a:prstGeom>
        </p:spPr>
      </p:pic>
      <p:pic>
        <p:nvPicPr>
          <p:cNvPr id="70" name="図 69"/>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724780" y="2133203"/>
            <a:ext cx="497543" cy="497543"/>
          </a:xfrm>
          <a:prstGeom prst="rect">
            <a:avLst/>
          </a:prstGeom>
        </p:spPr>
      </p:pic>
      <p:sp>
        <p:nvSpPr>
          <p:cNvPr id="71" name="正方形/長方形 70"/>
          <p:cNvSpPr/>
          <p:nvPr/>
        </p:nvSpPr>
        <p:spPr>
          <a:xfrm>
            <a:off x="6028034" y="2650873"/>
            <a:ext cx="562110" cy="23038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350" dirty="0">
                <a:solidFill>
                  <a:prstClr val="white"/>
                </a:solidFill>
                <a:latin typeface="Meiryo UI" panose="020B0604030504040204" pitchFamily="50" charset="-128"/>
                <a:ea typeface="Meiryo UI" panose="020B0604030504040204" pitchFamily="50" charset="-128"/>
              </a:rPr>
              <a:t>API</a:t>
            </a:r>
            <a:endParaRPr lang="ja-JP" altLang="en-US" sz="1350" dirty="0">
              <a:solidFill>
                <a:prstClr val="white"/>
              </a:solidFill>
              <a:latin typeface="Meiryo UI" panose="020B0604030504040204" pitchFamily="50" charset="-128"/>
              <a:ea typeface="Meiryo UI" panose="020B0604030504040204" pitchFamily="50" charset="-128"/>
            </a:endParaRPr>
          </a:p>
        </p:txBody>
      </p:sp>
      <p:sp>
        <p:nvSpPr>
          <p:cNvPr id="72" name="正方形/長方形 71"/>
          <p:cNvSpPr/>
          <p:nvPr/>
        </p:nvSpPr>
        <p:spPr>
          <a:xfrm>
            <a:off x="7702729" y="2641181"/>
            <a:ext cx="562110" cy="23038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350" dirty="0">
                <a:solidFill>
                  <a:prstClr val="white"/>
                </a:solidFill>
                <a:latin typeface="Meiryo UI" panose="020B0604030504040204" pitchFamily="50" charset="-128"/>
                <a:ea typeface="Meiryo UI" panose="020B0604030504040204" pitchFamily="50" charset="-128"/>
              </a:rPr>
              <a:t>API</a:t>
            </a:r>
            <a:endParaRPr lang="ja-JP" altLang="en-US" sz="1350" dirty="0">
              <a:solidFill>
                <a:prstClr val="white"/>
              </a:solidFill>
              <a:latin typeface="Meiryo UI" panose="020B0604030504040204" pitchFamily="50" charset="-128"/>
              <a:ea typeface="Meiryo UI" panose="020B0604030504040204" pitchFamily="50" charset="-128"/>
            </a:endParaRPr>
          </a:p>
        </p:txBody>
      </p:sp>
      <p:sp>
        <p:nvSpPr>
          <p:cNvPr id="74" name="右矢印 73"/>
          <p:cNvSpPr/>
          <p:nvPr/>
        </p:nvSpPr>
        <p:spPr>
          <a:xfrm rot="16200000">
            <a:off x="4474700" y="2970577"/>
            <a:ext cx="324000" cy="20763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75" name="右矢印 74"/>
          <p:cNvSpPr/>
          <p:nvPr/>
        </p:nvSpPr>
        <p:spPr>
          <a:xfrm rot="11363640">
            <a:off x="1589141" y="3046313"/>
            <a:ext cx="2711765" cy="21602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77" name="右矢印 76"/>
          <p:cNvSpPr/>
          <p:nvPr/>
        </p:nvSpPr>
        <p:spPr>
          <a:xfrm rot="997625" flipH="1">
            <a:off x="3250644" y="2998841"/>
            <a:ext cx="1082700" cy="207633"/>
          </a:xfrm>
          <a:prstGeom prst="rightArrow">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79" name="正方形/長方形 78"/>
          <p:cNvSpPr/>
          <p:nvPr/>
        </p:nvSpPr>
        <p:spPr>
          <a:xfrm>
            <a:off x="4101459" y="1809700"/>
            <a:ext cx="3562595" cy="2425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3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API</a:t>
            </a:r>
            <a:r>
              <a:rPr lang="ja-JP" altLang="en-US" sz="13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利用者を始めとする</a:t>
            </a:r>
            <a:r>
              <a:rPr lang="en-US" altLang="ja-JP" sz="13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NDL</a:t>
            </a:r>
            <a:r>
              <a:rPr lang="ja-JP" altLang="en-US" sz="13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サーチ利用者</a:t>
            </a:r>
          </a:p>
        </p:txBody>
      </p:sp>
      <p:sp>
        <p:nvSpPr>
          <p:cNvPr id="80" name="正方形/長方形 79"/>
          <p:cNvSpPr/>
          <p:nvPr/>
        </p:nvSpPr>
        <p:spPr>
          <a:xfrm>
            <a:off x="210843" y="6458293"/>
            <a:ext cx="3905411" cy="293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3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領域ごとの</a:t>
            </a:r>
            <a:r>
              <a:rPr lang="en-US" altLang="ja-JP" sz="13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aggregator</a:t>
            </a:r>
            <a:r>
              <a:rPr lang="ja-JP" altLang="en-US" sz="1350" b="1" dirty="0" err="1">
                <a:solidFill>
                  <a:prstClr val="black"/>
                </a:solidFill>
                <a:latin typeface="Meiryo UI" panose="020B0604030504040204" pitchFamily="50" charset="-128"/>
                <a:ea typeface="Meiryo UI" panose="020B0604030504040204" pitchFamily="50" charset="-128"/>
                <a:cs typeface="メイリオ" panose="020B0604030504040204" pitchFamily="50" charset="-128"/>
              </a:rPr>
              <a:t>、</a:t>
            </a:r>
            <a:r>
              <a:rPr lang="en-US" altLang="ja-JP" sz="13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data provider</a:t>
            </a:r>
            <a:endParaRPr lang="ja-JP" altLang="en-US" sz="1350" b="1"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p:txBody>
      </p:sp>
      <p:pic>
        <p:nvPicPr>
          <p:cNvPr id="81" name="図 80"/>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27501" y="2101122"/>
            <a:ext cx="497543" cy="497543"/>
          </a:xfrm>
          <a:prstGeom prst="rect">
            <a:avLst/>
          </a:prstGeom>
        </p:spPr>
      </p:pic>
      <p:sp>
        <p:nvSpPr>
          <p:cNvPr id="82" name="正方形/長方形 81"/>
          <p:cNvSpPr/>
          <p:nvPr/>
        </p:nvSpPr>
        <p:spPr>
          <a:xfrm>
            <a:off x="1005985" y="2609100"/>
            <a:ext cx="562110" cy="23038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350" dirty="0">
                <a:solidFill>
                  <a:prstClr val="white"/>
                </a:solidFill>
                <a:latin typeface="Meiryo UI" panose="020B0604030504040204" pitchFamily="50" charset="-128"/>
                <a:ea typeface="Meiryo UI" panose="020B0604030504040204" pitchFamily="50" charset="-128"/>
              </a:rPr>
              <a:t>API</a:t>
            </a:r>
            <a:endParaRPr lang="ja-JP" altLang="en-US" sz="1350" dirty="0">
              <a:solidFill>
                <a:prstClr val="white"/>
              </a:solidFill>
              <a:latin typeface="Meiryo UI" panose="020B0604030504040204" pitchFamily="50" charset="-128"/>
              <a:ea typeface="Meiryo UI" panose="020B0604030504040204" pitchFamily="50" charset="-128"/>
            </a:endParaRPr>
          </a:p>
        </p:txBody>
      </p:sp>
      <p:sp>
        <p:nvSpPr>
          <p:cNvPr id="83" name="右矢印 82"/>
          <p:cNvSpPr/>
          <p:nvPr/>
        </p:nvSpPr>
        <p:spPr>
          <a:xfrm rot="20602375">
            <a:off x="4942329" y="3007768"/>
            <a:ext cx="1082700" cy="20763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84" name="右矢印 83"/>
          <p:cNvSpPr/>
          <p:nvPr/>
        </p:nvSpPr>
        <p:spPr>
          <a:xfrm rot="10236360" flipH="1">
            <a:off x="4975389" y="3047639"/>
            <a:ext cx="2711765" cy="21602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tIns="54000"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94" name="右矢印 93"/>
          <p:cNvSpPr/>
          <p:nvPr/>
        </p:nvSpPr>
        <p:spPr>
          <a:xfrm rot="10236360" flipH="1">
            <a:off x="1591564" y="3987296"/>
            <a:ext cx="2709325" cy="21602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96" name="右矢印 95"/>
          <p:cNvSpPr/>
          <p:nvPr/>
        </p:nvSpPr>
        <p:spPr>
          <a:xfrm rot="11363640">
            <a:off x="4993943" y="3987693"/>
            <a:ext cx="2709325" cy="21602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97" name="右矢印 96"/>
          <p:cNvSpPr/>
          <p:nvPr/>
        </p:nvSpPr>
        <p:spPr>
          <a:xfrm rot="20610669">
            <a:off x="3236271" y="4121098"/>
            <a:ext cx="1111417" cy="208041"/>
          </a:xfrm>
          <a:prstGeom prst="rightArrow">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nvGrpSpPr>
          <p:cNvPr id="111" name="グループ化 110"/>
          <p:cNvGrpSpPr>
            <a:grpSpLocks noChangeAspect="1"/>
          </p:cNvGrpSpPr>
          <p:nvPr/>
        </p:nvGrpSpPr>
        <p:grpSpPr>
          <a:xfrm>
            <a:off x="10534845" y="4698643"/>
            <a:ext cx="243057" cy="779019"/>
            <a:chOff x="4608962" y="3861048"/>
            <a:chExt cx="755126" cy="2257212"/>
          </a:xfrm>
        </p:grpSpPr>
        <p:sp>
          <p:nvSpPr>
            <p:cNvPr id="112" name="メモ 111"/>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13" name="メモ 112"/>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14" name="メモ 113"/>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15" name="テキスト ボックス 114"/>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116" name="二等辺三角形 115"/>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17" name="グループ化 116"/>
          <p:cNvGrpSpPr>
            <a:grpSpLocks noChangeAspect="1"/>
          </p:cNvGrpSpPr>
          <p:nvPr/>
        </p:nvGrpSpPr>
        <p:grpSpPr>
          <a:xfrm>
            <a:off x="10778727" y="4703742"/>
            <a:ext cx="243057" cy="779019"/>
            <a:chOff x="4608962" y="3861048"/>
            <a:chExt cx="755126" cy="2257212"/>
          </a:xfrm>
        </p:grpSpPr>
        <p:sp>
          <p:nvSpPr>
            <p:cNvPr id="118" name="メモ 117"/>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19" name="メモ 118"/>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20" name="メモ 119"/>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21" name="テキスト ボックス 120"/>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122" name="二等辺三角形 121"/>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23" name="グループ化 122"/>
          <p:cNvGrpSpPr>
            <a:grpSpLocks noChangeAspect="1"/>
          </p:cNvGrpSpPr>
          <p:nvPr/>
        </p:nvGrpSpPr>
        <p:grpSpPr>
          <a:xfrm>
            <a:off x="11021013" y="4703742"/>
            <a:ext cx="243057" cy="779019"/>
            <a:chOff x="4608962" y="3861048"/>
            <a:chExt cx="755126" cy="2257212"/>
          </a:xfrm>
        </p:grpSpPr>
        <p:sp>
          <p:nvSpPr>
            <p:cNvPr id="124" name="メモ 123"/>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25" name="メモ 124"/>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26" name="メモ 125"/>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27" name="テキスト ボックス 126"/>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128" name="二等辺三角形 127"/>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29" name="グループ化 128"/>
          <p:cNvGrpSpPr>
            <a:grpSpLocks noChangeAspect="1"/>
          </p:cNvGrpSpPr>
          <p:nvPr/>
        </p:nvGrpSpPr>
        <p:grpSpPr>
          <a:xfrm>
            <a:off x="10534845" y="4991725"/>
            <a:ext cx="243057" cy="779019"/>
            <a:chOff x="4608962" y="3861048"/>
            <a:chExt cx="755126" cy="2257212"/>
          </a:xfrm>
        </p:grpSpPr>
        <p:sp>
          <p:nvSpPr>
            <p:cNvPr id="130" name="メモ 129"/>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31" name="メモ 130"/>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32" name="メモ 131"/>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33" name="テキスト ボックス 132"/>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134" name="二等辺三角形 133"/>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35" name="グループ化 134"/>
          <p:cNvGrpSpPr>
            <a:grpSpLocks noChangeAspect="1"/>
          </p:cNvGrpSpPr>
          <p:nvPr/>
        </p:nvGrpSpPr>
        <p:grpSpPr>
          <a:xfrm>
            <a:off x="10778727" y="4996825"/>
            <a:ext cx="243057" cy="779019"/>
            <a:chOff x="4608962" y="3861048"/>
            <a:chExt cx="755126" cy="2257212"/>
          </a:xfrm>
        </p:grpSpPr>
        <p:sp>
          <p:nvSpPr>
            <p:cNvPr id="136" name="メモ 135"/>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37" name="メモ 136"/>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38" name="メモ 137"/>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39" name="テキスト ボックス 138"/>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140" name="二等辺三角形 139"/>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41" name="グループ化 140"/>
          <p:cNvGrpSpPr>
            <a:grpSpLocks noChangeAspect="1"/>
          </p:cNvGrpSpPr>
          <p:nvPr/>
        </p:nvGrpSpPr>
        <p:grpSpPr>
          <a:xfrm>
            <a:off x="11021013" y="4996825"/>
            <a:ext cx="243057" cy="779019"/>
            <a:chOff x="4608962" y="3861048"/>
            <a:chExt cx="755126" cy="2257212"/>
          </a:xfrm>
        </p:grpSpPr>
        <p:sp>
          <p:nvSpPr>
            <p:cNvPr id="142" name="メモ 141"/>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43" name="メモ 142"/>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44" name="メモ 143"/>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45" name="テキスト ボックス 144"/>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146" name="二等辺三角形 145"/>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47" name="グループ化 146"/>
          <p:cNvGrpSpPr>
            <a:grpSpLocks noChangeAspect="1"/>
          </p:cNvGrpSpPr>
          <p:nvPr/>
        </p:nvGrpSpPr>
        <p:grpSpPr>
          <a:xfrm>
            <a:off x="10553571" y="5297771"/>
            <a:ext cx="243057" cy="779019"/>
            <a:chOff x="4608962" y="3861048"/>
            <a:chExt cx="755126" cy="2257212"/>
          </a:xfrm>
        </p:grpSpPr>
        <p:sp>
          <p:nvSpPr>
            <p:cNvPr id="148" name="メモ 147"/>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49" name="メモ 148"/>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50" name="メモ 149"/>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51" name="テキスト ボックス 150"/>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152" name="二等辺三角形 151"/>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53" name="グループ化 152"/>
          <p:cNvGrpSpPr>
            <a:grpSpLocks noChangeAspect="1"/>
          </p:cNvGrpSpPr>
          <p:nvPr/>
        </p:nvGrpSpPr>
        <p:grpSpPr>
          <a:xfrm>
            <a:off x="10797452" y="5302870"/>
            <a:ext cx="243057" cy="779019"/>
            <a:chOff x="4608962" y="3861048"/>
            <a:chExt cx="755126" cy="2257212"/>
          </a:xfrm>
        </p:grpSpPr>
        <p:sp>
          <p:nvSpPr>
            <p:cNvPr id="154" name="メモ 153"/>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55" name="メモ 154"/>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56" name="メモ 155"/>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57" name="テキスト ボックス 156"/>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158" name="二等辺三角形 157"/>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59" name="グループ化 158"/>
          <p:cNvGrpSpPr>
            <a:grpSpLocks noChangeAspect="1"/>
          </p:cNvGrpSpPr>
          <p:nvPr/>
        </p:nvGrpSpPr>
        <p:grpSpPr>
          <a:xfrm>
            <a:off x="11039739" y="5302870"/>
            <a:ext cx="243057" cy="779019"/>
            <a:chOff x="4608962" y="3861048"/>
            <a:chExt cx="755126" cy="2257212"/>
          </a:xfrm>
        </p:grpSpPr>
        <p:sp>
          <p:nvSpPr>
            <p:cNvPr id="160" name="メモ 159"/>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61" name="メモ 160"/>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62" name="メモ 161"/>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63" name="テキスト ボックス 162"/>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164" name="二等辺三角形 163"/>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65" name="グループ化 164"/>
          <p:cNvGrpSpPr>
            <a:grpSpLocks noChangeAspect="1"/>
          </p:cNvGrpSpPr>
          <p:nvPr/>
        </p:nvGrpSpPr>
        <p:grpSpPr>
          <a:xfrm>
            <a:off x="10553571" y="5579629"/>
            <a:ext cx="243057" cy="779019"/>
            <a:chOff x="4608962" y="3861048"/>
            <a:chExt cx="755126" cy="2257212"/>
          </a:xfrm>
        </p:grpSpPr>
        <p:sp>
          <p:nvSpPr>
            <p:cNvPr id="166" name="メモ 165"/>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67" name="メモ 166"/>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68" name="メモ 167"/>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69" name="テキスト ボックス 168"/>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170" name="二等辺三角形 169"/>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71" name="グループ化 170"/>
          <p:cNvGrpSpPr>
            <a:grpSpLocks noChangeAspect="1"/>
          </p:cNvGrpSpPr>
          <p:nvPr/>
        </p:nvGrpSpPr>
        <p:grpSpPr>
          <a:xfrm>
            <a:off x="10797452" y="5584729"/>
            <a:ext cx="243057" cy="779019"/>
            <a:chOff x="4608962" y="3861048"/>
            <a:chExt cx="755126" cy="2257212"/>
          </a:xfrm>
        </p:grpSpPr>
        <p:sp>
          <p:nvSpPr>
            <p:cNvPr id="172" name="メモ 171"/>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73" name="メモ 172"/>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74" name="メモ 173"/>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75" name="テキスト ボックス 174"/>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176" name="二等辺三角形 175"/>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77" name="グループ化 176"/>
          <p:cNvGrpSpPr>
            <a:grpSpLocks noChangeAspect="1"/>
          </p:cNvGrpSpPr>
          <p:nvPr/>
        </p:nvGrpSpPr>
        <p:grpSpPr>
          <a:xfrm>
            <a:off x="11039739" y="5584729"/>
            <a:ext cx="243057" cy="779019"/>
            <a:chOff x="4608962" y="3861048"/>
            <a:chExt cx="755126" cy="2257212"/>
          </a:xfrm>
        </p:grpSpPr>
        <p:sp>
          <p:nvSpPr>
            <p:cNvPr id="178" name="メモ 177"/>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79" name="メモ 178"/>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80" name="メモ 179"/>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81" name="テキスト ボックス 180"/>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182" name="二等辺三角形 181"/>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83" name="グループ化 182"/>
          <p:cNvGrpSpPr>
            <a:grpSpLocks noChangeAspect="1"/>
          </p:cNvGrpSpPr>
          <p:nvPr/>
        </p:nvGrpSpPr>
        <p:grpSpPr>
          <a:xfrm>
            <a:off x="10545241" y="5884272"/>
            <a:ext cx="243057" cy="525104"/>
            <a:chOff x="4608962" y="3861048"/>
            <a:chExt cx="755126" cy="1521492"/>
          </a:xfrm>
        </p:grpSpPr>
        <p:sp>
          <p:nvSpPr>
            <p:cNvPr id="184" name="メモ 183"/>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85" name="メモ 184"/>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86" name="メモ 185"/>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87" name="テキスト ボックス 186"/>
            <p:cNvSpPr txBox="1"/>
            <p:nvPr/>
          </p:nvSpPr>
          <p:spPr>
            <a:xfrm>
              <a:off x="4667581" y="4111746"/>
              <a:ext cx="648072" cy="127079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a:t>
              </a:r>
              <a:endParaRPr lang="en-US" altLang="ja-JP" sz="375" dirty="0">
                <a:solidFill>
                  <a:prstClr val="black"/>
                </a:solidFill>
                <a:latin typeface="Meiryo UI" panose="020B0604030504040204" pitchFamily="50" charset="-128"/>
                <a:ea typeface="Meiryo UI" panose="020B0604030504040204" pitchFamily="50" charset="-128"/>
              </a:endParaRPr>
            </a:p>
          </p:txBody>
        </p:sp>
        <p:sp>
          <p:nvSpPr>
            <p:cNvPr id="188" name="二等辺三角形 187"/>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89" name="グループ化 188"/>
          <p:cNvGrpSpPr>
            <a:grpSpLocks noChangeAspect="1"/>
          </p:cNvGrpSpPr>
          <p:nvPr/>
        </p:nvGrpSpPr>
        <p:grpSpPr>
          <a:xfrm>
            <a:off x="10789122" y="5889373"/>
            <a:ext cx="243057" cy="548187"/>
            <a:chOff x="4608962" y="3861048"/>
            <a:chExt cx="755126" cy="1588375"/>
          </a:xfrm>
        </p:grpSpPr>
        <p:sp>
          <p:nvSpPr>
            <p:cNvPr id="190" name="メモ 189"/>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91" name="メモ 190"/>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92" name="メモ 191"/>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93" name="テキスト ボックス 192"/>
            <p:cNvSpPr txBox="1"/>
            <p:nvPr/>
          </p:nvSpPr>
          <p:spPr>
            <a:xfrm>
              <a:off x="4667581" y="4111746"/>
              <a:ext cx="648072" cy="1337677"/>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194" name="二等辺三角形 193"/>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195" name="グループ化 194"/>
          <p:cNvGrpSpPr>
            <a:grpSpLocks noChangeAspect="1"/>
          </p:cNvGrpSpPr>
          <p:nvPr/>
        </p:nvGrpSpPr>
        <p:grpSpPr>
          <a:xfrm>
            <a:off x="11031409" y="5889373"/>
            <a:ext cx="243057" cy="548187"/>
            <a:chOff x="4608962" y="3861048"/>
            <a:chExt cx="755126" cy="1588375"/>
          </a:xfrm>
        </p:grpSpPr>
        <p:sp>
          <p:nvSpPr>
            <p:cNvPr id="196" name="メモ 195"/>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97" name="メモ 196"/>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98" name="メモ 197"/>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199" name="テキスト ボックス 198"/>
            <p:cNvSpPr txBox="1"/>
            <p:nvPr/>
          </p:nvSpPr>
          <p:spPr>
            <a:xfrm>
              <a:off x="4667581" y="4111746"/>
              <a:ext cx="648072" cy="1337677"/>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200" name="二等辺三角形 199"/>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sp>
        <p:nvSpPr>
          <p:cNvPr id="201" name="角丸四角形 200"/>
          <p:cNvSpPr/>
          <p:nvPr/>
        </p:nvSpPr>
        <p:spPr>
          <a:xfrm>
            <a:off x="10501636" y="4646256"/>
            <a:ext cx="821822" cy="1651024"/>
          </a:xfrm>
          <a:prstGeom prst="roundRect">
            <a:avLst>
              <a:gd name="adj" fmla="val 9008"/>
            </a:avLst>
          </a:prstGeom>
          <a:no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02" name="正方形/長方形 201"/>
          <p:cNvSpPr/>
          <p:nvPr/>
        </p:nvSpPr>
        <p:spPr>
          <a:xfrm>
            <a:off x="10549775" y="5275257"/>
            <a:ext cx="727619" cy="302963"/>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350" b="1" dirty="0" smtClean="0">
                <a:solidFill>
                  <a:prstClr val="black"/>
                </a:solidFill>
                <a:latin typeface="Meiryo UI" panose="020B0604030504040204" pitchFamily="50" charset="-128"/>
                <a:ea typeface="Meiryo UI" panose="020B0604030504040204" pitchFamily="50" charset="-128"/>
              </a:rPr>
              <a:t>出版社</a:t>
            </a:r>
            <a:endParaRPr lang="ja-JP" altLang="en-US" sz="1350" b="1" dirty="0">
              <a:solidFill>
                <a:prstClr val="black"/>
              </a:solidFill>
              <a:latin typeface="Meiryo UI" panose="020B0604030504040204" pitchFamily="50" charset="-128"/>
              <a:ea typeface="Meiryo UI" panose="020B0604030504040204" pitchFamily="50" charset="-128"/>
            </a:endParaRPr>
          </a:p>
        </p:txBody>
      </p:sp>
      <p:sp>
        <p:nvSpPr>
          <p:cNvPr id="203" name="角丸四角形 202"/>
          <p:cNvSpPr/>
          <p:nvPr/>
        </p:nvSpPr>
        <p:spPr>
          <a:xfrm>
            <a:off x="10528621" y="4089527"/>
            <a:ext cx="775685" cy="594222"/>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fontAlgn="base">
              <a:spcBef>
                <a:spcPct val="0"/>
              </a:spcBef>
              <a:spcAft>
                <a:spcPct val="0"/>
              </a:spcAft>
            </a:pPr>
            <a:endParaRPr lang="en-US" altLang="ja-JP" sz="1200" b="1" dirty="0">
              <a:solidFill>
                <a:prstClr val="white"/>
              </a:solidFill>
              <a:latin typeface="Meiryo UI" panose="020B0604030504040204" pitchFamily="50" charset="-128"/>
              <a:ea typeface="Meiryo UI" panose="020B0604030504040204" pitchFamily="50" charset="-128"/>
            </a:endParaRPr>
          </a:p>
        </p:txBody>
      </p:sp>
      <p:sp>
        <p:nvSpPr>
          <p:cNvPr id="204" name="角丸四角形 203"/>
          <p:cNvSpPr/>
          <p:nvPr/>
        </p:nvSpPr>
        <p:spPr>
          <a:xfrm>
            <a:off x="10455628" y="4019992"/>
            <a:ext cx="904202" cy="67626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350" b="1" dirty="0" smtClean="0">
                <a:solidFill>
                  <a:prstClr val="white"/>
                </a:solidFill>
                <a:latin typeface="Meiryo UI" panose="020B0604030504040204" pitchFamily="50" charset="-128"/>
                <a:ea typeface="Meiryo UI" panose="020B0604030504040204" pitchFamily="50" charset="-128"/>
              </a:rPr>
              <a:t>出版界</a:t>
            </a:r>
            <a:endParaRPr lang="ja-JP" altLang="en-US" sz="1350" b="1" dirty="0">
              <a:solidFill>
                <a:prstClr val="white"/>
              </a:solidFill>
              <a:latin typeface="Meiryo UI" panose="020B0604030504040204" pitchFamily="50" charset="-128"/>
              <a:ea typeface="Meiryo UI" panose="020B0604030504040204" pitchFamily="50" charset="-128"/>
            </a:endParaRPr>
          </a:p>
        </p:txBody>
      </p:sp>
      <p:sp>
        <p:nvSpPr>
          <p:cNvPr id="2" name="正方形/長方形 1"/>
          <p:cNvSpPr/>
          <p:nvPr/>
        </p:nvSpPr>
        <p:spPr>
          <a:xfrm>
            <a:off x="11372592" y="6382953"/>
            <a:ext cx="535724" cy="369332"/>
          </a:xfrm>
          <a:prstGeom prst="rect">
            <a:avLst/>
          </a:prstGeom>
        </p:spPr>
        <p:txBody>
          <a:bodyPr wrap="none">
            <a:spAutoFit/>
          </a:bodyPr>
          <a:lstStyle/>
          <a:p>
            <a:fld id="{AE81233C-BF56-4BFB-98E8-8EF39C2E5007}" type="slidenum">
              <a:rPr lang="ja-JP" altLang="en-US"/>
              <a:pPr/>
              <a:t>28</a:t>
            </a:fld>
            <a:endParaRPr lang="ja-JP" altLang="en-US" dirty="0"/>
          </a:p>
        </p:txBody>
      </p:sp>
      <p:grpSp>
        <p:nvGrpSpPr>
          <p:cNvPr id="205" name="グループ化 204"/>
          <p:cNvGrpSpPr>
            <a:grpSpLocks noChangeAspect="1"/>
          </p:cNvGrpSpPr>
          <p:nvPr/>
        </p:nvGrpSpPr>
        <p:grpSpPr>
          <a:xfrm>
            <a:off x="1166386" y="4479495"/>
            <a:ext cx="227387" cy="291655"/>
            <a:chOff x="421903" y="2700859"/>
            <a:chExt cx="792088" cy="1016173"/>
          </a:xfrm>
        </p:grpSpPr>
        <p:sp>
          <p:nvSpPr>
            <p:cNvPr id="206" name="二等辺三角形 205"/>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07"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08"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09"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10"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11"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12"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sp>
        <p:nvSpPr>
          <p:cNvPr id="213" name="角丸四角形 212"/>
          <p:cNvSpPr/>
          <p:nvPr/>
        </p:nvSpPr>
        <p:spPr>
          <a:xfrm>
            <a:off x="1131252" y="4436749"/>
            <a:ext cx="845668" cy="1593974"/>
          </a:xfrm>
          <a:prstGeom prst="roundRect">
            <a:avLst>
              <a:gd name="adj" fmla="val 9008"/>
            </a:avLst>
          </a:prstGeom>
          <a:no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nvGrpSpPr>
          <p:cNvPr id="214" name="グループ化 213"/>
          <p:cNvGrpSpPr>
            <a:grpSpLocks noChangeAspect="1"/>
          </p:cNvGrpSpPr>
          <p:nvPr/>
        </p:nvGrpSpPr>
        <p:grpSpPr>
          <a:xfrm>
            <a:off x="1424166" y="4479495"/>
            <a:ext cx="227387" cy="291655"/>
            <a:chOff x="421903" y="2700859"/>
            <a:chExt cx="792088" cy="1016173"/>
          </a:xfrm>
        </p:grpSpPr>
        <p:sp>
          <p:nvSpPr>
            <p:cNvPr id="215" name="二等辺三角形 214"/>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16"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17"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18"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19"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20"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21"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22" name="グループ化 221"/>
          <p:cNvGrpSpPr>
            <a:grpSpLocks noChangeAspect="1"/>
          </p:cNvGrpSpPr>
          <p:nvPr/>
        </p:nvGrpSpPr>
        <p:grpSpPr>
          <a:xfrm>
            <a:off x="1684706" y="4472830"/>
            <a:ext cx="227387" cy="291655"/>
            <a:chOff x="421903" y="2700859"/>
            <a:chExt cx="792088" cy="1016173"/>
          </a:xfrm>
        </p:grpSpPr>
        <p:sp>
          <p:nvSpPr>
            <p:cNvPr id="223" name="二等辺三角形 222"/>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24"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25"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26"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27"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28" name="フローチャート: 記憶データ 3"/>
            <p:cNvSpPr>
              <a:spLocks noChangeAspect="1"/>
            </p:cNvSpPr>
            <p:nvPr/>
          </p:nvSpPr>
          <p:spPr>
            <a:xfrm rot="5400000">
              <a:off x="359628" y="3107265"/>
              <a:ext cx="557784" cy="373718"/>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29"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30" name="グループ化 229"/>
          <p:cNvGrpSpPr>
            <a:grpSpLocks noChangeAspect="1"/>
          </p:cNvGrpSpPr>
          <p:nvPr/>
        </p:nvGrpSpPr>
        <p:grpSpPr>
          <a:xfrm>
            <a:off x="1171078" y="4777816"/>
            <a:ext cx="227387" cy="291655"/>
            <a:chOff x="421903" y="2700859"/>
            <a:chExt cx="792088" cy="1016173"/>
          </a:xfrm>
        </p:grpSpPr>
        <p:sp>
          <p:nvSpPr>
            <p:cNvPr id="231" name="二等辺三角形 230"/>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32"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33"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34"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35"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36"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37"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38" name="グループ化 237"/>
          <p:cNvGrpSpPr>
            <a:grpSpLocks noChangeAspect="1"/>
          </p:cNvGrpSpPr>
          <p:nvPr/>
        </p:nvGrpSpPr>
        <p:grpSpPr>
          <a:xfrm>
            <a:off x="1428858" y="4777816"/>
            <a:ext cx="227387" cy="291655"/>
            <a:chOff x="421903" y="2700859"/>
            <a:chExt cx="792088" cy="1016173"/>
          </a:xfrm>
        </p:grpSpPr>
        <p:sp>
          <p:nvSpPr>
            <p:cNvPr id="239" name="二等辺三角形 238"/>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0"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1"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2"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3"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4"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5"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46" name="グループ化 245"/>
          <p:cNvGrpSpPr>
            <a:grpSpLocks noChangeAspect="1"/>
          </p:cNvGrpSpPr>
          <p:nvPr/>
        </p:nvGrpSpPr>
        <p:grpSpPr>
          <a:xfrm>
            <a:off x="1689399" y="4771150"/>
            <a:ext cx="227387" cy="291655"/>
            <a:chOff x="421903" y="2700859"/>
            <a:chExt cx="792088" cy="1016173"/>
          </a:xfrm>
        </p:grpSpPr>
        <p:sp>
          <p:nvSpPr>
            <p:cNvPr id="247" name="二等辺三角形 246"/>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8"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49"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50"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51"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52"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53"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54" name="グループ化 253"/>
          <p:cNvGrpSpPr>
            <a:grpSpLocks noChangeAspect="1"/>
          </p:cNvGrpSpPr>
          <p:nvPr/>
        </p:nvGrpSpPr>
        <p:grpSpPr>
          <a:xfrm>
            <a:off x="1171078" y="5076136"/>
            <a:ext cx="227387" cy="291655"/>
            <a:chOff x="421903" y="2700859"/>
            <a:chExt cx="792088" cy="1016173"/>
          </a:xfrm>
        </p:grpSpPr>
        <p:sp>
          <p:nvSpPr>
            <p:cNvPr id="255" name="二等辺三角形 254"/>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56"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57"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58"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59"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60"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61"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62" name="グループ化 261"/>
          <p:cNvGrpSpPr>
            <a:grpSpLocks noChangeAspect="1"/>
          </p:cNvGrpSpPr>
          <p:nvPr/>
        </p:nvGrpSpPr>
        <p:grpSpPr>
          <a:xfrm>
            <a:off x="1428858" y="5076136"/>
            <a:ext cx="227387" cy="291655"/>
            <a:chOff x="421903" y="2700859"/>
            <a:chExt cx="792088" cy="1016173"/>
          </a:xfrm>
        </p:grpSpPr>
        <p:sp>
          <p:nvSpPr>
            <p:cNvPr id="263" name="二等辺三角形 262"/>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64"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65"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66"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67"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68"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69"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70" name="グループ化 269"/>
          <p:cNvGrpSpPr>
            <a:grpSpLocks noChangeAspect="1"/>
          </p:cNvGrpSpPr>
          <p:nvPr/>
        </p:nvGrpSpPr>
        <p:grpSpPr>
          <a:xfrm>
            <a:off x="1689399" y="5069470"/>
            <a:ext cx="227387" cy="291655"/>
            <a:chOff x="421903" y="2700859"/>
            <a:chExt cx="792088" cy="1016173"/>
          </a:xfrm>
        </p:grpSpPr>
        <p:sp>
          <p:nvSpPr>
            <p:cNvPr id="271" name="二等辺三角形 270"/>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72"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73"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74"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75"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76"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77"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sp>
        <p:nvSpPr>
          <p:cNvPr id="278" name="正方形/長方形 277"/>
          <p:cNvSpPr/>
          <p:nvPr/>
        </p:nvSpPr>
        <p:spPr>
          <a:xfrm>
            <a:off x="1148811" y="5041370"/>
            <a:ext cx="826565" cy="30169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050" b="1" dirty="0">
              <a:solidFill>
                <a:prstClr val="black"/>
              </a:solidFill>
              <a:latin typeface="Meiryo UI" panose="020B0604030504040204" pitchFamily="50" charset="-128"/>
              <a:ea typeface="Meiryo UI" panose="020B0604030504040204" pitchFamily="50" charset="-128"/>
            </a:endParaRPr>
          </a:p>
        </p:txBody>
      </p:sp>
      <p:grpSp>
        <p:nvGrpSpPr>
          <p:cNvPr id="279" name="グループ化 278"/>
          <p:cNvGrpSpPr>
            <a:grpSpLocks noChangeAspect="1"/>
          </p:cNvGrpSpPr>
          <p:nvPr/>
        </p:nvGrpSpPr>
        <p:grpSpPr>
          <a:xfrm>
            <a:off x="1187395" y="5407602"/>
            <a:ext cx="227387" cy="291655"/>
            <a:chOff x="421903" y="2700859"/>
            <a:chExt cx="792088" cy="1016173"/>
          </a:xfrm>
        </p:grpSpPr>
        <p:sp>
          <p:nvSpPr>
            <p:cNvPr id="280" name="二等辺三角形 279"/>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81"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82"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83"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84"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85"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86"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87" name="グループ化 286"/>
          <p:cNvGrpSpPr>
            <a:grpSpLocks noChangeAspect="1"/>
          </p:cNvGrpSpPr>
          <p:nvPr/>
        </p:nvGrpSpPr>
        <p:grpSpPr>
          <a:xfrm>
            <a:off x="1445175" y="5407602"/>
            <a:ext cx="227387" cy="291655"/>
            <a:chOff x="421903" y="2700859"/>
            <a:chExt cx="792088" cy="1016173"/>
          </a:xfrm>
        </p:grpSpPr>
        <p:sp>
          <p:nvSpPr>
            <p:cNvPr id="288" name="二等辺三角形 287"/>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89"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90"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91"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92"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93"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94"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295" name="グループ化 294"/>
          <p:cNvGrpSpPr>
            <a:grpSpLocks noChangeAspect="1"/>
          </p:cNvGrpSpPr>
          <p:nvPr/>
        </p:nvGrpSpPr>
        <p:grpSpPr>
          <a:xfrm>
            <a:off x="1705716" y="5400937"/>
            <a:ext cx="227387" cy="291655"/>
            <a:chOff x="421903" y="2700859"/>
            <a:chExt cx="792088" cy="1016173"/>
          </a:xfrm>
        </p:grpSpPr>
        <p:sp>
          <p:nvSpPr>
            <p:cNvPr id="296" name="二等辺三角形 295"/>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97"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98"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299"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00"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01"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02"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303" name="グループ化 302"/>
          <p:cNvGrpSpPr>
            <a:grpSpLocks noChangeAspect="1"/>
          </p:cNvGrpSpPr>
          <p:nvPr/>
        </p:nvGrpSpPr>
        <p:grpSpPr>
          <a:xfrm>
            <a:off x="1187395" y="5705923"/>
            <a:ext cx="227387" cy="291655"/>
            <a:chOff x="421903" y="2700859"/>
            <a:chExt cx="792088" cy="1016173"/>
          </a:xfrm>
        </p:grpSpPr>
        <p:sp>
          <p:nvSpPr>
            <p:cNvPr id="304" name="二等辺三角形 303"/>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05"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06"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07"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08"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09"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10"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311" name="グループ化 310"/>
          <p:cNvGrpSpPr>
            <a:grpSpLocks noChangeAspect="1"/>
          </p:cNvGrpSpPr>
          <p:nvPr/>
        </p:nvGrpSpPr>
        <p:grpSpPr>
          <a:xfrm>
            <a:off x="1445175" y="5705923"/>
            <a:ext cx="227387" cy="291655"/>
            <a:chOff x="421903" y="2700859"/>
            <a:chExt cx="792088" cy="1016173"/>
          </a:xfrm>
        </p:grpSpPr>
        <p:sp>
          <p:nvSpPr>
            <p:cNvPr id="312" name="二等辺三角形 311"/>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13"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14"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15"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16"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17"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18"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319" name="グループ化 318"/>
          <p:cNvGrpSpPr>
            <a:grpSpLocks noChangeAspect="1"/>
          </p:cNvGrpSpPr>
          <p:nvPr/>
        </p:nvGrpSpPr>
        <p:grpSpPr>
          <a:xfrm>
            <a:off x="1705716" y="5699257"/>
            <a:ext cx="227387" cy="291655"/>
            <a:chOff x="421903" y="2700859"/>
            <a:chExt cx="792088" cy="1016173"/>
          </a:xfrm>
        </p:grpSpPr>
        <p:sp>
          <p:nvSpPr>
            <p:cNvPr id="320" name="二等辺三角形 319"/>
            <p:cNvSpPr/>
            <p:nvPr/>
          </p:nvSpPr>
          <p:spPr>
            <a:xfrm>
              <a:off x="421903" y="2700859"/>
              <a:ext cx="792088" cy="29609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21" name="フローチャート: 記憶データ 3"/>
            <p:cNvSpPr>
              <a:spLocks noChangeAspect="1"/>
            </p:cNvSpPr>
            <p:nvPr/>
          </p:nvSpPr>
          <p:spPr>
            <a:xfrm rot="5400000">
              <a:off x="359628" y="3251281"/>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22" name="フローチャート: 記憶データ 3"/>
            <p:cNvSpPr>
              <a:spLocks noChangeAspect="1"/>
            </p:cNvSpPr>
            <p:nvPr/>
          </p:nvSpPr>
          <p:spPr>
            <a:xfrm rot="5400000">
              <a:off x="748240" y="3235306"/>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23" name="フローチャート: 記憶データ 3"/>
            <p:cNvSpPr>
              <a:spLocks noChangeAspect="1"/>
            </p:cNvSpPr>
            <p:nvPr/>
          </p:nvSpPr>
          <p:spPr>
            <a:xfrm rot="5400000">
              <a:off x="359628" y="3176969"/>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24" name="フローチャート: 記憶データ 3"/>
            <p:cNvSpPr>
              <a:spLocks noChangeAspect="1"/>
            </p:cNvSpPr>
            <p:nvPr/>
          </p:nvSpPr>
          <p:spPr>
            <a:xfrm rot="5400000">
              <a:off x="748240" y="3160994"/>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25" name="フローチャート: 記憶データ 3"/>
            <p:cNvSpPr>
              <a:spLocks noChangeAspect="1"/>
            </p:cNvSpPr>
            <p:nvPr/>
          </p:nvSpPr>
          <p:spPr>
            <a:xfrm rot="5400000">
              <a:off x="359628" y="3107265"/>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26" name="フローチャート: 記憶データ 3"/>
            <p:cNvSpPr>
              <a:spLocks noChangeAspect="1"/>
            </p:cNvSpPr>
            <p:nvPr/>
          </p:nvSpPr>
          <p:spPr>
            <a:xfrm rot="5400000">
              <a:off x="748240" y="3091290"/>
              <a:ext cx="557784" cy="37371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sp>
        <p:nvSpPr>
          <p:cNvPr id="327" name="二等辺三角形 326"/>
          <p:cNvSpPr/>
          <p:nvPr/>
        </p:nvSpPr>
        <p:spPr>
          <a:xfrm>
            <a:off x="2775459" y="4919418"/>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28" name="フローチャート: 記憶データ 3"/>
          <p:cNvSpPr>
            <a:spLocks noChangeAspect="1"/>
          </p:cNvSpPr>
          <p:nvPr/>
        </p:nvSpPr>
        <p:spPr>
          <a:xfrm rot="5400000">
            <a:off x="2757599" y="507738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29" name="フローチャート: 記憶データ 3"/>
          <p:cNvSpPr>
            <a:spLocks noChangeAspect="1"/>
          </p:cNvSpPr>
          <p:nvPr/>
        </p:nvSpPr>
        <p:spPr>
          <a:xfrm rot="5400000">
            <a:off x="2869158" y="5072800"/>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30" name="フローチャート: 記憶データ 3"/>
          <p:cNvSpPr>
            <a:spLocks noChangeAspect="1"/>
          </p:cNvSpPr>
          <p:nvPr/>
        </p:nvSpPr>
        <p:spPr>
          <a:xfrm rot="5400000">
            <a:off x="2757599" y="505605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31" name="フローチャート: 記憶データ 3"/>
          <p:cNvSpPr>
            <a:spLocks noChangeAspect="1"/>
          </p:cNvSpPr>
          <p:nvPr/>
        </p:nvSpPr>
        <p:spPr>
          <a:xfrm rot="5400000">
            <a:off x="2869158" y="505147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32" name="フローチャート: 記憶データ 3"/>
          <p:cNvSpPr>
            <a:spLocks noChangeAspect="1"/>
          </p:cNvSpPr>
          <p:nvPr/>
        </p:nvSpPr>
        <p:spPr>
          <a:xfrm rot="5400000">
            <a:off x="2757599" y="503605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33" name="フローチャート: 記憶データ 3"/>
          <p:cNvSpPr>
            <a:spLocks noChangeAspect="1"/>
          </p:cNvSpPr>
          <p:nvPr/>
        </p:nvSpPr>
        <p:spPr>
          <a:xfrm rot="5400000">
            <a:off x="2869158" y="5031466"/>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34" name="角丸四角形 333"/>
          <p:cNvSpPr/>
          <p:nvPr/>
        </p:nvSpPr>
        <p:spPr>
          <a:xfrm>
            <a:off x="2740324" y="4876672"/>
            <a:ext cx="845666" cy="1593974"/>
          </a:xfrm>
          <a:prstGeom prst="roundRect">
            <a:avLst>
              <a:gd name="adj" fmla="val 9008"/>
            </a:avLst>
          </a:prstGeom>
          <a:no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35" name="二等辺三角形 334"/>
          <p:cNvSpPr/>
          <p:nvPr/>
        </p:nvSpPr>
        <p:spPr>
          <a:xfrm>
            <a:off x="3033238" y="4919418"/>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36" name="フローチャート: 記憶データ 3"/>
          <p:cNvSpPr>
            <a:spLocks noChangeAspect="1"/>
          </p:cNvSpPr>
          <p:nvPr/>
        </p:nvSpPr>
        <p:spPr>
          <a:xfrm rot="5400000">
            <a:off x="3015378" y="507738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37" name="フローチャート: 記憶データ 3"/>
          <p:cNvSpPr>
            <a:spLocks noChangeAspect="1"/>
          </p:cNvSpPr>
          <p:nvPr/>
        </p:nvSpPr>
        <p:spPr>
          <a:xfrm rot="5400000">
            <a:off x="3126937" y="5072800"/>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38" name="フローチャート: 記憶データ 3"/>
          <p:cNvSpPr>
            <a:spLocks noChangeAspect="1"/>
          </p:cNvSpPr>
          <p:nvPr/>
        </p:nvSpPr>
        <p:spPr>
          <a:xfrm rot="5400000">
            <a:off x="3015378" y="505605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39" name="フローチャート: 記憶データ 3"/>
          <p:cNvSpPr>
            <a:spLocks noChangeAspect="1"/>
          </p:cNvSpPr>
          <p:nvPr/>
        </p:nvSpPr>
        <p:spPr>
          <a:xfrm rot="5400000">
            <a:off x="3126937" y="505147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0" name="フローチャート: 記憶データ 3"/>
          <p:cNvSpPr>
            <a:spLocks noChangeAspect="1"/>
          </p:cNvSpPr>
          <p:nvPr/>
        </p:nvSpPr>
        <p:spPr>
          <a:xfrm rot="5400000">
            <a:off x="3015378" y="503605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1" name="フローチャート: 記憶データ 3"/>
          <p:cNvSpPr>
            <a:spLocks noChangeAspect="1"/>
          </p:cNvSpPr>
          <p:nvPr/>
        </p:nvSpPr>
        <p:spPr>
          <a:xfrm rot="5400000">
            <a:off x="3126937" y="5031466"/>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2" name="二等辺三角形 341"/>
          <p:cNvSpPr/>
          <p:nvPr/>
        </p:nvSpPr>
        <p:spPr>
          <a:xfrm>
            <a:off x="3293778" y="4912752"/>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3" name="フローチャート: 記憶データ 3"/>
          <p:cNvSpPr>
            <a:spLocks noChangeAspect="1"/>
          </p:cNvSpPr>
          <p:nvPr/>
        </p:nvSpPr>
        <p:spPr>
          <a:xfrm rot="5400000">
            <a:off x="3275918" y="5070719"/>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4" name="フローチャート: 記憶データ 3"/>
          <p:cNvSpPr>
            <a:spLocks noChangeAspect="1"/>
          </p:cNvSpPr>
          <p:nvPr/>
        </p:nvSpPr>
        <p:spPr>
          <a:xfrm rot="5400000">
            <a:off x="3387478" y="5066134"/>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5" name="フローチャート: 記憶データ 3"/>
          <p:cNvSpPr>
            <a:spLocks noChangeAspect="1"/>
          </p:cNvSpPr>
          <p:nvPr/>
        </p:nvSpPr>
        <p:spPr>
          <a:xfrm rot="5400000">
            <a:off x="3275918" y="504939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6" name="フローチャート: 記憶データ 3"/>
          <p:cNvSpPr>
            <a:spLocks noChangeAspect="1"/>
          </p:cNvSpPr>
          <p:nvPr/>
        </p:nvSpPr>
        <p:spPr>
          <a:xfrm rot="5400000">
            <a:off x="3387478" y="504480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7" name="フローチャート: 記憶データ 3"/>
          <p:cNvSpPr>
            <a:spLocks noChangeAspect="1"/>
          </p:cNvSpPr>
          <p:nvPr/>
        </p:nvSpPr>
        <p:spPr>
          <a:xfrm rot="5400000">
            <a:off x="3275918" y="502938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8" name="フローチャート: 記憶データ 3"/>
          <p:cNvSpPr>
            <a:spLocks noChangeAspect="1"/>
          </p:cNvSpPr>
          <p:nvPr/>
        </p:nvSpPr>
        <p:spPr>
          <a:xfrm rot="5400000">
            <a:off x="3387478" y="5024800"/>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49" name="二等辺三角形 348"/>
          <p:cNvSpPr/>
          <p:nvPr/>
        </p:nvSpPr>
        <p:spPr>
          <a:xfrm>
            <a:off x="2780151" y="5217738"/>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0" name="フローチャート: 記憶データ 3"/>
          <p:cNvSpPr>
            <a:spLocks noChangeAspect="1"/>
          </p:cNvSpPr>
          <p:nvPr/>
        </p:nvSpPr>
        <p:spPr>
          <a:xfrm rot="5400000">
            <a:off x="2762291" y="537570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1" name="フローチャート: 記憶データ 3"/>
          <p:cNvSpPr>
            <a:spLocks noChangeAspect="1"/>
          </p:cNvSpPr>
          <p:nvPr/>
        </p:nvSpPr>
        <p:spPr>
          <a:xfrm rot="5400000">
            <a:off x="2873851" y="537112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2" name="フローチャート: 記憶データ 3"/>
          <p:cNvSpPr>
            <a:spLocks noChangeAspect="1"/>
          </p:cNvSpPr>
          <p:nvPr/>
        </p:nvSpPr>
        <p:spPr>
          <a:xfrm rot="5400000">
            <a:off x="2762291" y="535437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3" name="フローチャート: 記憶データ 3"/>
          <p:cNvSpPr>
            <a:spLocks noChangeAspect="1"/>
          </p:cNvSpPr>
          <p:nvPr/>
        </p:nvSpPr>
        <p:spPr>
          <a:xfrm rot="5400000">
            <a:off x="2873851" y="534979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4" name="フローチャート: 記憶データ 3"/>
          <p:cNvSpPr>
            <a:spLocks noChangeAspect="1"/>
          </p:cNvSpPr>
          <p:nvPr/>
        </p:nvSpPr>
        <p:spPr>
          <a:xfrm rot="5400000">
            <a:off x="2762291" y="533437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5" name="フローチャート: 記憶データ 3"/>
          <p:cNvSpPr>
            <a:spLocks noChangeAspect="1"/>
          </p:cNvSpPr>
          <p:nvPr/>
        </p:nvSpPr>
        <p:spPr>
          <a:xfrm rot="5400000">
            <a:off x="2873851" y="5329786"/>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6" name="二等辺三角形 355"/>
          <p:cNvSpPr/>
          <p:nvPr/>
        </p:nvSpPr>
        <p:spPr>
          <a:xfrm>
            <a:off x="3037930" y="5217738"/>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7" name="フローチャート: 記憶データ 3"/>
          <p:cNvSpPr>
            <a:spLocks noChangeAspect="1"/>
          </p:cNvSpPr>
          <p:nvPr/>
        </p:nvSpPr>
        <p:spPr>
          <a:xfrm rot="5400000">
            <a:off x="3020070" y="537570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8" name="フローチャート: 記憶データ 3"/>
          <p:cNvSpPr>
            <a:spLocks noChangeAspect="1"/>
          </p:cNvSpPr>
          <p:nvPr/>
        </p:nvSpPr>
        <p:spPr>
          <a:xfrm rot="5400000">
            <a:off x="3131629" y="537112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59" name="フローチャート: 記憶データ 3"/>
          <p:cNvSpPr>
            <a:spLocks noChangeAspect="1"/>
          </p:cNvSpPr>
          <p:nvPr/>
        </p:nvSpPr>
        <p:spPr>
          <a:xfrm rot="5400000">
            <a:off x="3020070" y="535437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0" name="フローチャート: 記憶データ 3"/>
          <p:cNvSpPr>
            <a:spLocks noChangeAspect="1"/>
          </p:cNvSpPr>
          <p:nvPr/>
        </p:nvSpPr>
        <p:spPr>
          <a:xfrm rot="5400000">
            <a:off x="3131629" y="534979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1" name="フローチャート: 記憶データ 3"/>
          <p:cNvSpPr>
            <a:spLocks noChangeAspect="1"/>
          </p:cNvSpPr>
          <p:nvPr/>
        </p:nvSpPr>
        <p:spPr>
          <a:xfrm rot="5400000">
            <a:off x="3020070" y="533437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2" name="フローチャート: 記憶データ 3"/>
          <p:cNvSpPr>
            <a:spLocks noChangeAspect="1"/>
          </p:cNvSpPr>
          <p:nvPr/>
        </p:nvSpPr>
        <p:spPr>
          <a:xfrm rot="5400000">
            <a:off x="3131629" y="5329786"/>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3" name="二等辺三角形 362"/>
          <p:cNvSpPr/>
          <p:nvPr/>
        </p:nvSpPr>
        <p:spPr>
          <a:xfrm>
            <a:off x="3298470" y="5211072"/>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4" name="フローチャート: 記憶データ 3"/>
          <p:cNvSpPr>
            <a:spLocks noChangeAspect="1"/>
          </p:cNvSpPr>
          <p:nvPr/>
        </p:nvSpPr>
        <p:spPr>
          <a:xfrm rot="5400000">
            <a:off x="3280609" y="5369039"/>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5" name="フローチャート: 記憶データ 3"/>
          <p:cNvSpPr>
            <a:spLocks noChangeAspect="1"/>
          </p:cNvSpPr>
          <p:nvPr/>
        </p:nvSpPr>
        <p:spPr>
          <a:xfrm rot="5400000">
            <a:off x="3392169" y="536445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6" name="フローチャート: 記憶データ 3"/>
          <p:cNvSpPr>
            <a:spLocks noChangeAspect="1"/>
          </p:cNvSpPr>
          <p:nvPr/>
        </p:nvSpPr>
        <p:spPr>
          <a:xfrm rot="5400000">
            <a:off x="3280609" y="5347712"/>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7" name="フローチャート: 記憶データ 3"/>
          <p:cNvSpPr>
            <a:spLocks noChangeAspect="1"/>
          </p:cNvSpPr>
          <p:nvPr/>
        </p:nvSpPr>
        <p:spPr>
          <a:xfrm rot="5400000">
            <a:off x="3392169" y="534312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8" name="フローチャート: 記憶データ 3"/>
          <p:cNvSpPr>
            <a:spLocks noChangeAspect="1"/>
          </p:cNvSpPr>
          <p:nvPr/>
        </p:nvSpPr>
        <p:spPr>
          <a:xfrm rot="5400000">
            <a:off x="3280609" y="532770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69" name="フローチャート: 記憶データ 3"/>
          <p:cNvSpPr>
            <a:spLocks noChangeAspect="1"/>
          </p:cNvSpPr>
          <p:nvPr/>
        </p:nvSpPr>
        <p:spPr>
          <a:xfrm rot="5400000">
            <a:off x="3392169" y="5323120"/>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0" name="二等辺三角形 369"/>
          <p:cNvSpPr/>
          <p:nvPr/>
        </p:nvSpPr>
        <p:spPr>
          <a:xfrm>
            <a:off x="2780151" y="5516058"/>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1" name="フローチャート: 記憶データ 3"/>
          <p:cNvSpPr>
            <a:spLocks noChangeAspect="1"/>
          </p:cNvSpPr>
          <p:nvPr/>
        </p:nvSpPr>
        <p:spPr>
          <a:xfrm rot="5400000">
            <a:off x="2762291" y="567402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2" name="フローチャート: 記憶データ 3"/>
          <p:cNvSpPr>
            <a:spLocks noChangeAspect="1"/>
          </p:cNvSpPr>
          <p:nvPr/>
        </p:nvSpPr>
        <p:spPr>
          <a:xfrm rot="5400000">
            <a:off x="2873851" y="5669440"/>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3" name="フローチャート: 記憶データ 3"/>
          <p:cNvSpPr>
            <a:spLocks noChangeAspect="1"/>
          </p:cNvSpPr>
          <p:nvPr/>
        </p:nvSpPr>
        <p:spPr>
          <a:xfrm rot="5400000">
            <a:off x="2762291" y="565269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4" name="フローチャート: 記憶データ 3"/>
          <p:cNvSpPr>
            <a:spLocks noChangeAspect="1"/>
          </p:cNvSpPr>
          <p:nvPr/>
        </p:nvSpPr>
        <p:spPr>
          <a:xfrm rot="5400000">
            <a:off x="2873851" y="564811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5" name="フローチャート: 記憶データ 3"/>
          <p:cNvSpPr>
            <a:spLocks noChangeAspect="1"/>
          </p:cNvSpPr>
          <p:nvPr/>
        </p:nvSpPr>
        <p:spPr>
          <a:xfrm rot="5400000">
            <a:off x="2762291" y="563269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6" name="フローチャート: 記憶データ 3"/>
          <p:cNvSpPr>
            <a:spLocks noChangeAspect="1"/>
          </p:cNvSpPr>
          <p:nvPr/>
        </p:nvSpPr>
        <p:spPr>
          <a:xfrm rot="5400000">
            <a:off x="2873851" y="5628106"/>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7" name="二等辺三角形 376"/>
          <p:cNvSpPr/>
          <p:nvPr/>
        </p:nvSpPr>
        <p:spPr>
          <a:xfrm>
            <a:off x="3037930" y="5516058"/>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8" name="フローチャート: 記憶データ 3"/>
          <p:cNvSpPr>
            <a:spLocks noChangeAspect="1"/>
          </p:cNvSpPr>
          <p:nvPr/>
        </p:nvSpPr>
        <p:spPr>
          <a:xfrm rot="5400000">
            <a:off x="3020070" y="567402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79" name="フローチャート: 記憶データ 3"/>
          <p:cNvSpPr>
            <a:spLocks noChangeAspect="1"/>
          </p:cNvSpPr>
          <p:nvPr/>
        </p:nvSpPr>
        <p:spPr>
          <a:xfrm rot="5400000">
            <a:off x="3131629" y="5669440"/>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0" name="フローチャート: 記憶データ 3"/>
          <p:cNvSpPr>
            <a:spLocks noChangeAspect="1"/>
          </p:cNvSpPr>
          <p:nvPr/>
        </p:nvSpPr>
        <p:spPr>
          <a:xfrm rot="5400000">
            <a:off x="3020070" y="565269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1" name="フローチャート: 記憶データ 3"/>
          <p:cNvSpPr>
            <a:spLocks noChangeAspect="1"/>
          </p:cNvSpPr>
          <p:nvPr/>
        </p:nvSpPr>
        <p:spPr>
          <a:xfrm rot="5400000">
            <a:off x="3131629" y="564811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2" name="フローチャート: 記憶データ 3"/>
          <p:cNvSpPr>
            <a:spLocks noChangeAspect="1"/>
          </p:cNvSpPr>
          <p:nvPr/>
        </p:nvSpPr>
        <p:spPr>
          <a:xfrm rot="5400000">
            <a:off x="3020070" y="563269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3" name="フローチャート: 記憶データ 3"/>
          <p:cNvSpPr>
            <a:spLocks noChangeAspect="1"/>
          </p:cNvSpPr>
          <p:nvPr/>
        </p:nvSpPr>
        <p:spPr>
          <a:xfrm rot="5400000">
            <a:off x="3131629" y="5628106"/>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4" name="二等辺三角形 383"/>
          <p:cNvSpPr/>
          <p:nvPr/>
        </p:nvSpPr>
        <p:spPr>
          <a:xfrm>
            <a:off x="3298470" y="5509393"/>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5" name="フローチャート: 記憶データ 3"/>
          <p:cNvSpPr>
            <a:spLocks noChangeAspect="1"/>
          </p:cNvSpPr>
          <p:nvPr/>
        </p:nvSpPr>
        <p:spPr>
          <a:xfrm rot="5400000">
            <a:off x="3280609" y="5667360"/>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6" name="フローチャート: 記憶データ 3"/>
          <p:cNvSpPr>
            <a:spLocks noChangeAspect="1"/>
          </p:cNvSpPr>
          <p:nvPr/>
        </p:nvSpPr>
        <p:spPr>
          <a:xfrm rot="5400000">
            <a:off x="3392169" y="566277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7" name="フローチャート: 記憶データ 3"/>
          <p:cNvSpPr>
            <a:spLocks noChangeAspect="1"/>
          </p:cNvSpPr>
          <p:nvPr/>
        </p:nvSpPr>
        <p:spPr>
          <a:xfrm rot="5400000">
            <a:off x="3280609" y="5646032"/>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8" name="フローチャート: 記憶データ 3"/>
          <p:cNvSpPr>
            <a:spLocks noChangeAspect="1"/>
          </p:cNvSpPr>
          <p:nvPr/>
        </p:nvSpPr>
        <p:spPr>
          <a:xfrm rot="5400000">
            <a:off x="3392169" y="5641446"/>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89" name="フローチャート: 記憶データ 3"/>
          <p:cNvSpPr>
            <a:spLocks noChangeAspect="1"/>
          </p:cNvSpPr>
          <p:nvPr/>
        </p:nvSpPr>
        <p:spPr>
          <a:xfrm rot="5400000">
            <a:off x="3280609" y="562602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0" name="フローチャート: 記憶データ 3"/>
          <p:cNvSpPr>
            <a:spLocks noChangeAspect="1"/>
          </p:cNvSpPr>
          <p:nvPr/>
        </p:nvSpPr>
        <p:spPr>
          <a:xfrm rot="5400000">
            <a:off x="3392169" y="562144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1" name="正方形/長方形 390"/>
          <p:cNvSpPr/>
          <p:nvPr/>
        </p:nvSpPr>
        <p:spPr>
          <a:xfrm>
            <a:off x="2748203" y="5515550"/>
            <a:ext cx="804886" cy="30169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050" b="1" dirty="0">
              <a:solidFill>
                <a:prstClr val="black"/>
              </a:solidFill>
              <a:latin typeface="Meiryo UI" panose="020B0604030504040204" pitchFamily="50" charset="-128"/>
              <a:ea typeface="Meiryo UI" panose="020B0604030504040204" pitchFamily="50" charset="-128"/>
            </a:endParaRPr>
          </a:p>
        </p:txBody>
      </p:sp>
      <p:sp>
        <p:nvSpPr>
          <p:cNvPr id="392" name="二等辺三角形 391"/>
          <p:cNvSpPr/>
          <p:nvPr/>
        </p:nvSpPr>
        <p:spPr>
          <a:xfrm>
            <a:off x="2796468" y="5847526"/>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3" name="フローチャート: 記憶データ 3"/>
          <p:cNvSpPr>
            <a:spLocks noChangeAspect="1"/>
          </p:cNvSpPr>
          <p:nvPr/>
        </p:nvSpPr>
        <p:spPr>
          <a:xfrm rot="5400000">
            <a:off x="2778608" y="6005493"/>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4" name="フローチャート: 記憶データ 3"/>
          <p:cNvSpPr>
            <a:spLocks noChangeAspect="1"/>
          </p:cNvSpPr>
          <p:nvPr/>
        </p:nvSpPr>
        <p:spPr>
          <a:xfrm rot="5400000">
            <a:off x="2890168" y="6000908"/>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5" name="フローチャート: 記憶データ 3"/>
          <p:cNvSpPr>
            <a:spLocks noChangeAspect="1"/>
          </p:cNvSpPr>
          <p:nvPr/>
        </p:nvSpPr>
        <p:spPr>
          <a:xfrm rot="5400000">
            <a:off x="2778608" y="598416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6" name="フローチャート: 記憶データ 3"/>
          <p:cNvSpPr>
            <a:spLocks noChangeAspect="1"/>
          </p:cNvSpPr>
          <p:nvPr/>
        </p:nvSpPr>
        <p:spPr>
          <a:xfrm rot="5400000">
            <a:off x="2890168" y="5979579"/>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7" name="フローチャート: 記憶データ 3"/>
          <p:cNvSpPr>
            <a:spLocks noChangeAspect="1"/>
          </p:cNvSpPr>
          <p:nvPr/>
        </p:nvSpPr>
        <p:spPr>
          <a:xfrm rot="5400000">
            <a:off x="2778608" y="5964158"/>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8" name="フローチャート: 記憶データ 3"/>
          <p:cNvSpPr>
            <a:spLocks noChangeAspect="1"/>
          </p:cNvSpPr>
          <p:nvPr/>
        </p:nvSpPr>
        <p:spPr>
          <a:xfrm rot="5400000">
            <a:off x="2890168" y="5959574"/>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399" name="二等辺三角形 398"/>
          <p:cNvSpPr/>
          <p:nvPr/>
        </p:nvSpPr>
        <p:spPr>
          <a:xfrm>
            <a:off x="3054247" y="5847526"/>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0" name="フローチャート: 記憶データ 3"/>
          <p:cNvSpPr>
            <a:spLocks noChangeAspect="1"/>
          </p:cNvSpPr>
          <p:nvPr/>
        </p:nvSpPr>
        <p:spPr>
          <a:xfrm rot="5400000">
            <a:off x="3036387" y="6005493"/>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1" name="フローチャート: 記憶データ 3"/>
          <p:cNvSpPr>
            <a:spLocks noChangeAspect="1"/>
          </p:cNvSpPr>
          <p:nvPr/>
        </p:nvSpPr>
        <p:spPr>
          <a:xfrm rot="5400000">
            <a:off x="3147946" y="6000908"/>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2" name="フローチャート: 記憶データ 3"/>
          <p:cNvSpPr>
            <a:spLocks noChangeAspect="1"/>
          </p:cNvSpPr>
          <p:nvPr/>
        </p:nvSpPr>
        <p:spPr>
          <a:xfrm rot="5400000">
            <a:off x="3036387" y="598416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3" name="フローチャート: 記憶データ 3"/>
          <p:cNvSpPr>
            <a:spLocks noChangeAspect="1"/>
          </p:cNvSpPr>
          <p:nvPr/>
        </p:nvSpPr>
        <p:spPr>
          <a:xfrm rot="5400000">
            <a:off x="3147946" y="5979579"/>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4" name="フローチャート: 記憶データ 3"/>
          <p:cNvSpPr>
            <a:spLocks noChangeAspect="1"/>
          </p:cNvSpPr>
          <p:nvPr/>
        </p:nvSpPr>
        <p:spPr>
          <a:xfrm rot="5400000">
            <a:off x="3036387" y="5964158"/>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5" name="フローチャート: 記憶データ 3"/>
          <p:cNvSpPr>
            <a:spLocks noChangeAspect="1"/>
          </p:cNvSpPr>
          <p:nvPr/>
        </p:nvSpPr>
        <p:spPr>
          <a:xfrm rot="5400000">
            <a:off x="3147946" y="5959574"/>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6" name="二等辺三角形 405"/>
          <p:cNvSpPr/>
          <p:nvPr/>
        </p:nvSpPr>
        <p:spPr>
          <a:xfrm>
            <a:off x="3314786" y="5840859"/>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7" name="フローチャート: 記憶データ 3"/>
          <p:cNvSpPr>
            <a:spLocks noChangeAspect="1"/>
          </p:cNvSpPr>
          <p:nvPr/>
        </p:nvSpPr>
        <p:spPr>
          <a:xfrm rot="5400000">
            <a:off x="3296926" y="5998826"/>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8" name="フローチャート: 記憶データ 3"/>
          <p:cNvSpPr>
            <a:spLocks noChangeAspect="1"/>
          </p:cNvSpPr>
          <p:nvPr/>
        </p:nvSpPr>
        <p:spPr>
          <a:xfrm rot="5400000">
            <a:off x="3408486" y="5994241"/>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09" name="フローチャート: 記憶データ 3"/>
          <p:cNvSpPr>
            <a:spLocks noChangeAspect="1"/>
          </p:cNvSpPr>
          <p:nvPr/>
        </p:nvSpPr>
        <p:spPr>
          <a:xfrm rot="5400000">
            <a:off x="3296926" y="5977498"/>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0" name="フローチャート: 記憶データ 3"/>
          <p:cNvSpPr>
            <a:spLocks noChangeAspect="1"/>
          </p:cNvSpPr>
          <p:nvPr/>
        </p:nvSpPr>
        <p:spPr>
          <a:xfrm rot="5400000">
            <a:off x="3408486" y="5972912"/>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1" name="フローチャート: 記憶データ 3"/>
          <p:cNvSpPr>
            <a:spLocks noChangeAspect="1"/>
          </p:cNvSpPr>
          <p:nvPr/>
        </p:nvSpPr>
        <p:spPr>
          <a:xfrm rot="5400000">
            <a:off x="3296926" y="5957492"/>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2" name="フローチャート: 記憶データ 3"/>
          <p:cNvSpPr>
            <a:spLocks noChangeAspect="1"/>
          </p:cNvSpPr>
          <p:nvPr/>
        </p:nvSpPr>
        <p:spPr>
          <a:xfrm rot="5400000">
            <a:off x="3408486" y="595290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3" name="二等辺三角形 412"/>
          <p:cNvSpPr/>
          <p:nvPr/>
        </p:nvSpPr>
        <p:spPr>
          <a:xfrm>
            <a:off x="2796468" y="6145846"/>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4" name="フローチャート: 記憶データ 3"/>
          <p:cNvSpPr>
            <a:spLocks noChangeAspect="1"/>
          </p:cNvSpPr>
          <p:nvPr/>
        </p:nvSpPr>
        <p:spPr>
          <a:xfrm rot="5400000">
            <a:off x="2778608" y="6303812"/>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5" name="フローチャート: 記憶データ 3"/>
          <p:cNvSpPr>
            <a:spLocks noChangeAspect="1"/>
          </p:cNvSpPr>
          <p:nvPr/>
        </p:nvSpPr>
        <p:spPr>
          <a:xfrm rot="5400000">
            <a:off x="2890168" y="6299228"/>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6" name="フローチャート: 記憶データ 3"/>
          <p:cNvSpPr>
            <a:spLocks noChangeAspect="1"/>
          </p:cNvSpPr>
          <p:nvPr/>
        </p:nvSpPr>
        <p:spPr>
          <a:xfrm rot="5400000">
            <a:off x="2778608" y="628248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7" name="フローチャート: 記憶データ 3"/>
          <p:cNvSpPr>
            <a:spLocks noChangeAspect="1"/>
          </p:cNvSpPr>
          <p:nvPr/>
        </p:nvSpPr>
        <p:spPr>
          <a:xfrm rot="5400000">
            <a:off x="2890168" y="6277899"/>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8" name="フローチャート: 記憶データ 3"/>
          <p:cNvSpPr>
            <a:spLocks noChangeAspect="1"/>
          </p:cNvSpPr>
          <p:nvPr/>
        </p:nvSpPr>
        <p:spPr>
          <a:xfrm rot="5400000">
            <a:off x="2778608" y="6262478"/>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19" name="フローチャート: 記憶データ 3"/>
          <p:cNvSpPr>
            <a:spLocks noChangeAspect="1"/>
          </p:cNvSpPr>
          <p:nvPr/>
        </p:nvSpPr>
        <p:spPr>
          <a:xfrm rot="5400000">
            <a:off x="2890168" y="6257893"/>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20" name="二等辺三角形 419"/>
          <p:cNvSpPr/>
          <p:nvPr/>
        </p:nvSpPr>
        <p:spPr>
          <a:xfrm>
            <a:off x="3054247" y="6145846"/>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21" name="フローチャート: 記憶データ 3"/>
          <p:cNvSpPr>
            <a:spLocks noChangeAspect="1"/>
          </p:cNvSpPr>
          <p:nvPr/>
        </p:nvSpPr>
        <p:spPr>
          <a:xfrm rot="5400000">
            <a:off x="3036387" y="6303812"/>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22" name="フローチャート: 記憶データ 3"/>
          <p:cNvSpPr>
            <a:spLocks noChangeAspect="1"/>
          </p:cNvSpPr>
          <p:nvPr/>
        </p:nvSpPr>
        <p:spPr>
          <a:xfrm rot="5400000">
            <a:off x="3147946" y="6299228"/>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23" name="フローチャート: 記憶データ 3"/>
          <p:cNvSpPr>
            <a:spLocks noChangeAspect="1"/>
          </p:cNvSpPr>
          <p:nvPr/>
        </p:nvSpPr>
        <p:spPr>
          <a:xfrm rot="5400000">
            <a:off x="3036387" y="6282485"/>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24" name="フローチャート: 記憶データ 3"/>
          <p:cNvSpPr>
            <a:spLocks noChangeAspect="1"/>
          </p:cNvSpPr>
          <p:nvPr/>
        </p:nvSpPr>
        <p:spPr>
          <a:xfrm rot="5400000">
            <a:off x="3147946" y="6277899"/>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25" name="フローチャート: 記憶データ 3"/>
          <p:cNvSpPr>
            <a:spLocks noChangeAspect="1"/>
          </p:cNvSpPr>
          <p:nvPr/>
        </p:nvSpPr>
        <p:spPr>
          <a:xfrm rot="5400000">
            <a:off x="3036387" y="6262478"/>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26" name="フローチャート: 記憶データ 3"/>
          <p:cNvSpPr>
            <a:spLocks noChangeAspect="1"/>
          </p:cNvSpPr>
          <p:nvPr/>
        </p:nvSpPr>
        <p:spPr>
          <a:xfrm rot="5400000">
            <a:off x="3147946" y="6257893"/>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27" name="二等辺三角形 426"/>
          <p:cNvSpPr/>
          <p:nvPr/>
        </p:nvSpPr>
        <p:spPr>
          <a:xfrm>
            <a:off x="3314786" y="6139180"/>
            <a:ext cx="227387" cy="84983"/>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28" name="フローチャート: 記憶データ 3"/>
          <p:cNvSpPr>
            <a:spLocks noChangeAspect="1"/>
          </p:cNvSpPr>
          <p:nvPr/>
        </p:nvSpPr>
        <p:spPr>
          <a:xfrm rot="5400000">
            <a:off x="3296926" y="6297146"/>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29" name="フローチャート: 記憶データ 3"/>
          <p:cNvSpPr>
            <a:spLocks noChangeAspect="1"/>
          </p:cNvSpPr>
          <p:nvPr/>
        </p:nvSpPr>
        <p:spPr>
          <a:xfrm rot="5400000">
            <a:off x="3408486" y="6292562"/>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30" name="フローチャート: 記憶データ 3"/>
          <p:cNvSpPr>
            <a:spLocks noChangeAspect="1"/>
          </p:cNvSpPr>
          <p:nvPr/>
        </p:nvSpPr>
        <p:spPr>
          <a:xfrm rot="5400000">
            <a:off x="3296926" y="6275819"/>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31" name="フローチャート: 記憶データ 3"/>
          <p:cNvSpPr>
            <a:spLocks noChangeAspect="1"/>
          </p:cNvSpPr>
          <p:nvPr/>
        </p:nvSpPr>
        <p:spPr>
          <a:xfrm rot="5400000">
            <a:off x="3408486" y="6271233"/>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32" name="フローチャート: 記憶データ 3"/>
          <p:cNvSpPr>
            <a:spLocks noChangeAspect="1"/>
          </p:cNvSpPr>
          <p:nvPr/>
        </p:nvSpPr>
        <p:spPr>
          <a:xfrm rot="5400000">
            <a:off x="3296926" y="6255812"/>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33" name="フローチャート: 記憶データ 3"/>
          <p:cNvSpPr>
            <a:spLocks noChangeAspect="1"/>
          </p:cNvSpPr>
          <p:nvPr/>
        </p:nvSpPr>
        <p:spPr>
          <a:xfrm rot="5400000">
            <a:off x="3408486" y="6251227"/>
            <a:ext cx="160091" cy="107283"/>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1667 w 10000"/>
              <a:gd name="connsiteY0" fmla="*/ 0 h 10000"/>
              <a:gd name="connsiteX1" fmla="*/ 10000 w 10000"/>
              <a:gd name="connsiteY1" fmla="*/ 0 h 10000"/>
              <a:gd name="connsiteX2" fmla="*/ 9092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667" y="0"/>
                </a:moveTo>
                <a:lnTo>
                  <a:pt x="10000" y="0"/>
                </a:lnTo>
                <a:cubicBezTo>
                  <a:pt x="9079" y="0"/>
                  <a:pt x="9092" y="2239"/>
                  <a:pt x="9092" y="5000"/>
                </a:cubicBezTo>
                <a:cubicBezTo>
                  <a:pt x="9092" y="7761"/>
                  <a:pt x="9079" y="10000"/>
                  <a:pt x="10000" y="10000"/>
                </a:cubicBezTo>
                <a:lnTo>
                  <a:pt x="1667" y="10000"/>
                </a:lnTo>
                <a:cubicBezTo>
                  <a:pt x="746" y="10000"/>
                  <a:pt x="0" y="7761"/>
                  <a:pt x="0" y="5000"/>
                </a:cubicBezTo>
                <a:cubicBezTo>
                  <a:pt x="0" y="2239"/>
                  <a:pt x="746" y="0"/>
                  <a:pt x="1667"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34" name="角丸四角形 433"/>
          <p:cNvSpPr/>
          <p:nvPr/>
        </p:nvSpPr>
        <p:spPr>
          <a:xfrm>
            <a:off x="2787219" y="4494269"/>
            <a:ext cx="775193" cy="40395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fontAlgn="base">
              <a:spcBef>
                <a:spcPct val="0"/>
              </a:spcBef>
              <a:spcAft>
                <a:spcPct val="0"/>
              </a:spcAft>
            </a:pPr>
            <a:endParaRPr lang="ja-JP" altLang="en-US" sz="1200" b="1" dirty="0">
              <a:solidFill>
                <a:prstClr val="white"/>
              </a:solidFill>
              <a:latin typeface="Meiryo UI" panose="020B0604030504040204" pitchFamily="50" charset="-128"/>
              <a:ea typeface="Meiryo UI" panose="020B0604030504040204" pitchFamily="50" charset="-128"/>
            </a:endParaRPr>
          </a:p>
        </p:txBody>
      </p:sp>
      <p:grpSp>
        <p:nvGrpSpPr>
          <p:cNvPr id="435" name="グループ化 434"/>
          <p:cNvGrpSpPr>
            <a:grpSpLocks noChangeAspect="1"/>
          </p:cNvGrpSpPr>
          <p:nvPr/>
        </p:nvGrpSpPr>
        <p:grpSpPr>
          <a:xfrm>
            <a:off x="4134668" y="5104201"/>
            <a:ext cx="243057" cy="779019"/>
            <a:chOff x="4608962" y="3861048"/>
            <a:chExt cx="755126" cy="2257212"/>
          </a:xfrm>
        </p:grpSpPr>
        <p:sp>
          <p:nvSpPr>
            <p:cNvPr id="436" name="メモ 435"/>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37" name="メモ 436"/>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38" name="メモ 437"/>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39" name="テキスト ボックス 438"/>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440" name="二等辺三角形 439"/>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441" name="グループ化 440"/>
          <p:cNvGrpSpPr>
            <a:grpSpLocks noChangeAspect="1"/>
          </p:cNvGrpSpPr>
          <p:nvPr/>
        </p:nvGrpSpPr>
        <p:grpSpPr>
          <a:xfrm>
            <a:off x="4378550" y="5109300"/>
            <a:ext cx="243057" cy="779019"/>
            <a:chOff x="4608962" y="3861048"/>
            <a:chExt cx="755126" cy="2257212"/>
          </a:xfrm>
        </p:grpSpPr>
        <p:sp>
          <p:nvSpPr>
            <p:cNvPr id="442" name="メモ 441"/>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43" name="メモ 442"/>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44" name="メモ 443"/>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45" name="テキスト ボックス 444"/>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446" name="二等辺三角形 445"/>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447" name="グループ化 446"/>
          <p:cNvGrpSpPr>
            <a:grpSpLocks noChangeAspect="1"/>
          </p:cNvGrpSpPr>
          <p:nvPr/>
        </p:nvGrpSpPr>
        <p:grpSpPr>
          <a:xfrm>
            <a:off x="4620836" y="5109300"/>
            <a:ext cx="243057" cy="779019"/>
            <a:chOff x="4608962" y="3861048"/>
            <a:chExt cx="755126" cy="2257212"/>
          </a:xfrm>
        </p:grpSpPr>
        <p:sp>
          <p:nvSpPr>
            <p:cNvPr id="448" name="メモ 447"/>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49" name="メモ 448"/>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50" name="メモ 449"/>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51" name="テキスト ボックス 450"/>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452" name="二等辺三角形 451"/>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453" name="グループ化 452"/>
          <p:cNvGrpSpPr>
            <a:grpSpLocks noChangeAspect="1"/>
          </p:cNvGrpSpPr>
          <p:nvPr/>
        </p:nvGrpSpPr>
        <p:grpSpPr>
          <a:xfrm>
            <a:off x="4134668" y="5397283"/>
            <a:ext cx="243057" cy="779019"/>
            <a:chOff x="4608962" y="3861048"/>
            <a:chExt cx="755126" cy="2257212"/>
          </a:xfrm>
        </p:grpSpPr>
        <p:sp>
          <p:nvSpPr>
            <p:cNvPr id="454" name="メモ 453"/>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55" name="メモ 454"/>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56" name="メモ 455"/>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57" name="テキスト ボックス 456"/>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458" name="二等辺三角形 457"/>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459" name="グループ化 458"/>
          <p:cNvGrpSpPr>
            <a:grpSpLocks noChangeAspect="1"/>
          </p:cNvGrpSpPr>
          <p:nvPr/>
        </p:nvGrpSpPr>
        <p:grpSpPr>
          <a:xfrm>
            <a:off x="4378550" y="5402383"/>
            <a:ext cx="243057" cy="779019"/>
            <a:chOff x="4608962" y="3861048"/>
            <a:chExt cx="755126" cy="2257212"/>
          </a:xfrm>
        </p:grpSpPr>
        <p:sp>
          <p:nvSpPr>
            <p:cNvPr id="460" name="メモ 459"/>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61" name="メモ 460"/>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62" name="メモ 461"/>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63" name="テキスト ボックス 462"/>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464" name="二等辺三角形 463"/>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465" name="グループ化 464"/>
          <p:cNvGrpSpPr>
            <a:grpSpLocks noChangeAspect="1"/>
          </p:cNvGrpSpPr>
          <p:nvPr/>
        </p:nvGrpSpPr>
        <p:grpSpPr>
          <a:xfrm>
            <a:off x="4620836" y="5402383"/>
            <a:ext cx="243057" cy="779019"/>
            <a:chOff x="4608962" y="3861048"/>
            <a:chExt cx="755126" cy="2257212"/>
          </a:xfrm>
        </p:grpSpPr>
        <p:sp>
          <p:nvSpPr>
            <p:cNvPr id="466" name="メモ 465"/>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67" name="メモ 466"/>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68" name="メモ 467"/>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69" name="テキスト ボックス 468"/>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470" name="二等辺三角形 469"/>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471" name="グループ化 470"/>
          <p:cNvGrpSpPr>
            <a:grpSpLocks noChangeAspect="1"/>
          </p:cNvGrpSpPr>
          <p:nvPr/>
        </p:nvGrpSpPr>
        <p:grpSpPr>
          <a:xfrm>
            <a:off x="4153394" y="5703329"/>
            <a:ext cx="243057" cy="779019"/>
            <a:chOff x="4608962" y="3861048"/>
            <a:chExt cx="755126" cy="2257212"/>
          </a:xfrm>
        </p:grpSpPr>
        <p:sp>
          <p:nvSpPr>
            <p:cNvPr id="472" name="メモ 471"/>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73" name="メモ 472"/>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74" name="メモ 473"/>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75" name="テキスト ボックス 474"/>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476" name="二等辺三角形 475"/>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477" name="グループ化 476"/>
          <p:cNvGrpSpPr>
            <a:grpSpLocks noChangeAspect="1"/>
          </p:cNvGrpSpPr>
          <p:nvPr/>
        </p:nvGrpSpPr>
        <p:grpSpPr>
          <a:xfrm>
            <a:off x="4397275" y="5708428"/>
            <a:ext cx="243057" cy="779019"/>
            <a:chOff x="4608962" y="3861048"/>
            <a:chExt cx="755126" cy="2257212"/>
          </a:xfrm>
        </p:grpSpPr>
        <p:sp>
          <p:nvSpPr>
            <p:cNvPr id="478" name="メモ 477"/>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79" name="メモ 478"/>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80" name="メモ 479"/>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81" name="テキスト ボックス 480"/>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482" name="二等辺三角形 481"/>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483" name="グループ化 482"/>
          <p:cNvGrpSpPr>
            <a:grpSpLocks noChangeAspect="1"/>
          </p:cNvGrpSpPr>
          <p:nvPr/>
        </p:nvGrpSpPr>
        <p:grpSpPr>
          <a:xfrm>
            <a:off x="4639562" y="5708428"/>
            <a:ext cx="243057" cy="779019"/>
            <a:chOff x="4608962" y="3861048"/>
            <a:chExt cx="755126" cy="2257212"/>
          </a:xfrm>
        </p:grpSpPr>
        <p:sp>
          <p:nvSpPr>
            <p:cNvPr id="484" name="メモ 483"/>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85" name="メモ 484"/>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86" name="メモ 485"/>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87" name="テキスト ボックス 486"/>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488" name="二等辺三角形 487"/>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489" name="グループ化 488"/>
          <p:cNvGrpSpPr>
            <a:grpSpLocks noChangeAspect="1"/>
          </p:cNvGrpSpPr>
          <p:nvPr/>
        </p:nvGrpSpPr>
        <p:grpSpPr>
          <a:xfrm>
            <a:off x="4153394" y="5985187"/>
            <a:ext cx="243057" cy="779019"/>
            <a:chOff x="4608962" y="3861048"/>
            <a:chExt cx="755126" cy="2257212"/>
          </a:xfrm>
        </p:grpSpPr>
        <p:sp>
          <p:nvSpPr>
            <p:cNvPr id="490" name="メモ 489"/>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91" name="メモ 490"/>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92" name="メモ 491"/>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93" name="テキスト ボックス 492"/>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494" name="二等辺三角形 493"/>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495" name="グループ化 494"/>
          <p:cNvGrpSpPr>
            <a:grpSpLocks noChangeAspect="1"/>
          </p:cNvGrpSpPr>
          <p:nvPr/>
        </p:nvGrpSpPr>
        <p:grpSpPr>
          <a:xfrm>
            <a:off x="4397275" y="5990287"/>
            <a:ext cx="243057" cy="779019"/>
            <a:chOff x="4608962" y="3861048"/>
            <a:chExt cx="755126" cy="2257212"/>
          </a:xfrm>
        </p:grpSpPr>
        <p:sp>
          <p:nvSpPr>
            <p:cNvPr id="496" name="メモ 495"/>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97" name="メモ 496"/>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98" name="メモ 497"/>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499" name="テキスト ボックス 498"/>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500" name="二等辺三角形 499"/>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501" name="グループ化 500"/>
          <p:cNvGrpSpPr>
            <a:grpSpLocks noChangeAspect="1"/>
          </p:cNvGrpSpPr>
          <p:nvPr/>
        </p:nvGrpSpPr>
        <p:grpSpPr>
          <a:xfrm>
            <a:off x="4639562" y="5990287"/>
            <a:ext cx="243057" cy="779019"/>
            <a:chOff x="4608962" y="3861048"/>
            <a:chExt cx="755126" cy="2257212"/>
          </a:xfrm>
        </p:grpSpPr>
        <p:sp>
          <p:nvSpPr>
            <p:cNvPr id="502" name="メモ 501"/>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03" name="メモ 502"/>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04" name="メモ 503"/>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05" name="テキスト ボックス 504"/>
            <p:cNvSpPr txBox="1"/>
            <p:nvPr/>
          </p:nvSpPr>
          <p:spPr>
            <a:xfrm>
              <a:off x="4667581" y="4111746"/>
              <a:ext cx="648072" cy="200651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506" name="二等辺三角形 505"/>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507" name="グループ化 506"/>
          <p:cNvGrpSpPr>
            <a:grpSpLocks noChangeAspect="1"/>
          </p:cNvGrpSpPr>
          <p:nvPr/>
        </p:nvGrpSpPr>
        <p:grpSpPr>
          <a:xfrm>
            <a:off x="4145064" y="6289830"/>
            <a:ext cx="243057" cy="525104"/>
            <a:chOff x="4608962" y="3861048"/>
            <a:chExt cx="755126" cy="1521492"/>
          </a:xfrm>
        </p:grpSpPr>
        <p:sp>
          <p:nvSpPr>
            <p:cNvPr id="508" name="メモ 507"/>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09" name="メモ 508"/>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10" name="メモ 509"/>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11" name="テキスト ボックス 510"/>
            <p:cNvSpPr txBox="1"/>
            <p:nvPr/>
          </p:nvSpPr>
          <p:spPr>
            <a:xfrm>
              <a:off x="4667581" y="4111746"/>
              <a:ext cx="648072" cy="1270794"/>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a:t>
              </a:r>
              <a:endParaRPr lang="en-US" altLang="ja-JP" sz="375" dirty="0">
                <a:solidFill>
                  <a:prstClr val="black"/>
                </a:solidFill>
                <a:latin typeface="Meiryo UI" panose="020B0604030504040204" pitchFamily="50" charset="-128"/>
                <a:ea typeface="Meiryo UI" panose="020B0604030504040204" pitchFamily="50" charset="-128"/>
              </a:endParaRPr>
            </a:p>
          </p:txBody>
        </p:sp>
        <p:sp>
          <p:nvSpPr>
            <p:cNvPr id="512" name="二等辺三角形 511"/>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513" name="グループ化 512"/>
          <p:cNvGrpSpPr>
            <a:grpSpLocks noChangeAspect="1"/>
          </p:cNvGrpSpPr>
          <p:nvPr/>
        </p:nvGrpSpPr>
        <p:grpSpPr>
          <a:xfrm>
            <a:off x="4388945" y="6294931"/>
            <a:ext cx="243057" cy="548187"/>
            <a:chOff x="4608962" y="3861048"/>
            <a:chExt cx="755126" cy="1588375"/>
          </a:xfrm>
        </p:grpSpPr>
        <p:sp>
          <p:nvSpPr>
            <p:cNvPr id="514" name="メモ 513"/>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15" name="メモ 514"/>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16" name="メモ 515"/>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17" name="テキスト ボックス 516"/>
            <p:cNvSpPr txBox="1"/>
            <p:nvPr/>
          </p:nvSpPr>
          <p:spPr>
            <a:xfrm>
              <a:off x="4667581" y="4111746"/>
              <a:ext cx="648072" cy="1337677"/>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518" name="二等辺三角形 517"/>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519" name="グループ化 518"/>
          <p:cNvGrpSpPr>
            <a:grpSpLocks noChangeAspect="1"/>
          </p:cNvGrpSpPr>
          <p:nvPr/>
        </p:nvGrpSpPr>
        <p:grpSpPr>
          <a:xfrm>
            <a:off x="4631232" y="6294931"/>
            <a:ext cx="243057" cy="548187"/>
            <a:chOff x="4608962" y="3861048"/>
            <a:chExt cx="755126" cy="1588375"/>
          </a:xfrm>
        </p:grpSpPr>
        <p:sp>
          <p:nvSpPr>
            <p:cNvPr id="520" name="メモ 519"/>
            <p:cNvSpPr/>
            <p:nvPr/>
          </p:nvSpPr>
          <p:spPr>
            <a:xfrm>
              <a:off x="4841354" y="4285183"/>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21" name="メモ 520"/>
            <p:cNvSpPr/>
            <p:nvPr/>
          </p:nvSpPr>
          <p:spPr>
            <a:xfrm>
              <a:off x="4769346" y="4213175"/>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22" name="メモ 521"/>
            <p:cNvSpPr/>
            <p:nvPr/>
          </p:nvSpPr>
          <p:spPr>
            <a:xfrm>
              <a:off x="4720910" y="4141167"/>
              <a:ext cx="522734" cy="583977"/>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23" name="テキスト ボックス 522"/>
            <p:cNvSpPr txBox="1"/>
            <p:nvPr/>
          </p:nvSpPr>
          <p:spPr>
            <a:xfrm>
              <a:off x="4667581" y="4111746"/>
              <a:ext cx="648072" cy="1337677"/>
            </a:xfrm>
            <a:prstGeom prst="rect">
              <a:avLst/>
            </a:prstGeom>
            <a:noFill/>
          </p:spPr>
          <p:txBody>
            <a:bodyPr wrap="square" rtlCol="0">
              <a:spAutoFit/>
            </a:bodyPr>
            <a:lstStyle/>
            <a:p>
              <a:pPr fontAlgn="base">
                <a:spcBef>
                  <a:spcPct val="0"/>
                </a:spcBef>
                <a:spcAft>
                  <a:spcPct val="0"/>
                </a:spcAft>
              </a:pPr>
              <a:r>
                <a:rPr lang="ja-JP" altLang="en-US" sz="375" dirty="0">
                  <a:solidFill>
                    <a:prstClr val="black"/>
                  </a:solidFill>
                  <a:latin typeface="Meiryo UI" panose="020B0604030504040204" pitchFamily="50" charset="-128"/>
                  <a:ea typeface="Meiryo UI" panose="020B0604030504040204" pitchFamily="50" charset="-128"/>
                </a:rPr>
                <a:t>ＸＸＸＸＸＸ</a:t>
              </a:r>
              <a:endParaRPr lang="en-US" altLang="ja-JP" sz="375"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sz="150" dirty="0">
                  <a:solidFill>
                    <a:prstClr val="black"/>
                  </a:solidFill>
                  <a:latin typeface="Meiryo UI" panose="020B0604030504040204" pitchFamily="50" charset="-128"/>
                  <a:ea typeface="Meiryo UI" panose="020B0604030504040204" pitchFamily="50" charset="-128"/>
                </a:rPr>
                <a:t>--</a:t>
              </a:r>
              <a:endParaRPr lang="ja-JP" altLang="en-US" sz="150" dirty="0">
                <a:solidFill>
                  <a:prstClr val="black"/>
                </a:solidFill>
                <a:latin typeface="Meiryo UI" panose="020B0604030504040204" pitchFamily="50" charset="-128"/>
                <a:ea typeface="Meiryo UI" panose="020B0604030504040204" pitchFamily="50" charset="-128"/>
              </a:endParaRPr>
            </a:p>
          </p:txBody>
        </p:sp>
        <p:sp>
          <p:nvSpPr>
            <p:cNvPr id="524" name="二等辺三角形 523"/>
            <p:cNvSpPr/>
            <p:nvPr/>
          </p:nvSpPr>
          <p:spPr>
            <a:xfrm>
              <a:off x="4608962" y="3861048"/>
              <a:ext cx="755126"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sp>
        <p:nvSpPr>
          <p:cNvPr id="525" name="角丸四角形 524"/>
          <p:cNvSpPr/>
          <p:nvPr/>
        </p:nvSpPr>
        <p:spPr>
          <a:xfrm>
            <a:off x="4101459" y="5051814"/>
            <a:ext cx="821822" cy="1651024"/>
          </a:xfrm>
          <a:prstGeom prst="roundRect">
            <a:avLst>
              <a:gd name="adj" fmla="val 9008"/>
            </a:avLst>
          </a:prstGeom>
          <a:no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26" name="正方形/長方形 525"/>
          <p:cNvSpPr/>
          <p:nvPr/>
        </p:nvSpPr>
        <p:spPr>
          <a:xfrm>
            <a:off x="4149598" y="5503113"/>
            <a:ext cx="727619" cy="48066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200" b="1" dirty="0">
                <a:solidFill>
                  <a:prstClr val="black"/>
                </a:solidFill>
                <a:latin typeface="Meiryo UI" panose="020B0604030504040204" pitchFamily="50" charset="-128"/>
                <a:ea typeface="Meiryo UI" panose="020B0604030504040204" pitchFamily="50" charset="-128"/>
              </a:rPr>
              <a:t>大学</a:t>
            </a:r>
            <a:r>
              <a:rPr lang="ja-JP" altLang="en-US" sz="1200" b="1" dirty="0" smtClean="0">
                <a:solidFill>
                  <a:prstClr val="black"/>
                </a:solidFill>
                <a:latin typeface="Meiryo UI" panose="020B0604030504040204" pitchFamily="50" charset="-128"/>
                <a:ea typeface="Meiryo UI" panose="020B0604030504040204" pitchFamily="50" charset="-128"/>
              </a:rPr>
              <a:t>図書館</a:t>
            </a:r>
            <a:endParaRPr lang="en-US" altLang="ja-JP" sz="1200" b="1" dirty="0" smtClean="0">
              <a:solidFill>
                <a:prstClr val="black"/>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1200" b="1" dirty="0" smtClean="0">
                <a:solidFill>
                  <a:prstClr val="black"/>
                </a:solidFill>
                <a:latin typeface="Meiryo UI" panose="020B0604030504040204" pitchFamily="50" charset="-128"/>
                <a:ea typeface="Meiryo UI" panose="020B0604030504040204" pitchFamily="50" charset="-128"/>
              </a:rPr>
              <a:t>学</a:t>
            </a:r>
            <a:r>
              <a:rPr lang="ja-JP" altLang="en-US" sz="1200" b="1" dirty="0">
                <a:solidFill>
                  <a:prstClr val="black"/>
                </a:solidFill>
                <a:latin typeface="Meiryo UI" panose="020B0604030504040204" pitchFamily="50" charset="-128"/>
                <a:ea typeface="Meiryo UI" panose="020B0604030504040204" pitchFamily="50" charset="-128"/>
              </a:rPr>
              <a:t>協会</a:t>
            </a:r>
          </a:p>
        </p:txBody>
      </p:sp>
      <p:sp>
        <p:nvSpPr>
          <p:cNvPr id="527" name="角丸四角形 526"/>
          <p:cNvSpPr/>
          <p:nvPr/>
        </p:nvSpPr>
        <p:spPr>
          <a:xfrm>
            <a:off x="4128444" y="4495085"/>
            <a:ext cx="775685" cy="59422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ltLang="ja-JP" sz="1200" b="1" dirty="0">
              <a:solidFill>
                <a:prstClr val="white"/>
              </a:solidFill>
              <a:latin typeface="Meiryo UI" panose="020B0604030504040204" pitchFamily="50" charset="-128"/>
              <a:ea typeface="Meiryo UI" panose="020B0604030504040204" pitchFamily="50" charset="-128"/>
            </a:endParaRPr>
          </a:p>
        </p:txBody>
      </p:sp>
      <p:grpSp>
        <p:nvGrpSpPr>
          <p:cNvPr id="528" name="グループ化 527"/>
          <p:cNvGrpSpPr>
            <a:grpSpLocks noChangeAspect="1"/>
          </p:cNvGrpSpPr>
          <p:nvPr/>
        </p:nvGrpSpPr>
        <p:grpSpPr>
          <a:xfrm>
            <a:off x="5553843" y="4847039"/>
            <a:ext cx="262842" cy="324834"/>
            <a:chOff x="6143716" y="3802634"/>
            <a:chExt cx="804548" cy="994518"/>
          </a:xfrm>
        </p:grpSpPr>
        <p:sp>
          <p:nvSpPr>
            <p:cNvPr id="529" name="フローチャート: 複数書類 528"/>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30" name="二等辺三角形 529"/>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531" name="グループ化 530"/>
          <p:cNvGrpSpPr>
            <a:grpSpLocks noChangeAspect="1"/>
          </p:cNvGrpSpPr>
          <p:nvPr/>
        </p:nvGrpSpPr>
        <p:grpSpPr>
          <a:xfrm>
            <a:off x="5772902" y="4838769"/>
            <a:ext cx="262842" cy="324834"/>
            <a:chOff x="6143716" y="3802634"/>
            <a:chExt cx="804548" cy="994518"/>
          </a:xfrm>
        </p:grpSpPr>
        <p:sp>
          <p:nvSpPr>
            <p:cNvPr id="532" name="フローチャート: 複数書類 531"/>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33" name="二等辺三角形 532"/>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534" name="グループ化 533"/>
          <p:cNvGrpSpPr>
            <a:grpSpLocks noChangeAspect="1"/>
          </p:cNvGrpSpPr>
          <p:nvPr/>
        </p:nvGrpSpPr>
        <p:grpSpPr>
          <a:xfrm>
            <a:off x="5334783" y="4838769"/>
            <a:ext cx="262842" cy="324834"/>
            <a:chOff x="6143716" y="3802634"/>
            <a:chExt cx="804548" cy="994518"/>
          </a:xfrm>
        </p:grpSpPr>
        <p:sp>
          <p:nvSpPr>
            <p:cNvPr id="535" name="フローチャート: 複数書類 534"/>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36" name="二等辺三角形 535"/>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537" name="グループ化 536"/>
          <p:cNvGrpSpPr>
            <a:grpSpLocks noChangeAspect="1"/>
          </p:cNvGrpSpPr>
          <p:nvPr/>
        </p:nvGrpSpPr>
        <p:grpSpPr>
          <a:xfrm>
            <a:off x="5553872" y="5153654"/>
            <a:ext cx="262842" cy="324834"/>
            <a:chOff x="6143716" y="3802634"/>
            <a:chExt cx="804548" cy="994518"/>
          </a:xfrm>
        </p:grpSpPr>
        <p:sp>
          <p:nvSpPr>
            <p:cNvPr id="538" name="フローチャート: 複数書類 537"/>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39" name="二等辺三角形 538"/>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540" name="グループ化 539"/>
          <p:cNvGrpSpPr>
            <a:grpSpLocks noChangeAspect="1"/>
          </p:cNvGrpSpPr>
          <p:nvPr/>
        </p:nvGrpSpPr>
        <p:grpSpPr>
          <a:xfrm>
            <a:off x="5772931" y="5145385"/>
            <a:ext cx="262842" cy="324834"/>
            <a:chOff x="6143716" y="3802634"/>
            <a:chExt cx="804548" cy="994518"/>
          </a:xfrm>
        </p:grpSpPr>
        <p:sp>
          <p:nvSpPr>
            <p:cNvPr id="541" name="フローチャート: 複数書類 540"/>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42" name="二等辺三角形 541"/>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543" name="グループ化 542"/>
          <p:cNvGrpSpPr>
            <a:grpSpLocks noChangeAspect="1"/>
          </p:cNvGrpSpPr>
          <p:nvPr/>
        </p:nvGrpSpPr>
        <p:grpSpPr>
          <a:xfrm>
            <a:off x="5334812" y="5145385"/>
            <a:ext cx="262842" cy="324834"/>
            <a:chOff x="6143716" y="3802634"/>
            <a:chExt cx="804548" cy="994518"/>
          </a:xfrm>
        </p:grpSpPr>
        <p:sp>
          <p:nvSpPr>
            <p:cNvPr id="544" name="フローチャート: 複数書類 543"/>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45" name="二等辺三角形 544"/>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546" name="グループ化 545"/>
          <p:cNvGrpSpPr>
            <a:grpSpLocks noChangeAspect="1"/>
          </p:cNvGrpSpPr>
          <p:nvPr/>
        </p:nvGrpSpPr>
        <p:grpSpPr>
          <a:xfrm>
            <a:off x="5553843" y="5460270"/>
            <a:ext cx="262842" cy="324834"/>
            <a:chOff x="6143716" y="3802634"/>
            <a:chExt cx="804548" cy="994518"/>
          </a:xfrm>
        </p:grpSpPr>
        <p:sp>
          <p:nvSpPr>
            <p:cNvPr id="547" name="フローチャート: 複数書類 546"/>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48" name="二等辺三角形 547"/>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549" name="グループ化 548"/>
          <p:cNvGrpSpPr>
            <a:grpSpLocks noChangeAspect="1"/>
          </p:cNvGrpSpPr>
          <p:nvPr/>
        </p:nvGrpSpPr>
        <p:grpSpPr>
          <a:xfrm>
            <a:off x="5772902" y="5452000"/>
            <a:ext cx="262842" cy="324834"/>
            <a:chOff x="6143716" y="3802634"/>
            <a:chExt cx="804548" cy="994518"/>
          </a:xfrm>
        </p:grpSpPr>
        <p:sp>
          <p:nvSpPr>
            <p:cNvPr id="550" name="フローチャート: 複数書類 549"/>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51" name="二等辺三角形 550"/>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552" name="グループ化 551"/>
          <p:cNvGrpSpPr>
            <a:grpSpLocks noChangeAspect="1"/>
          </p:cNvGrpSpPr>
          <p:nvPr/>
        </p:nvGrpSpPr>
        <p:grpSpPr>
          <a:xfrm>
            <a:off x="5334783" y="5452000"/>
            <a:ext cx="262842" cy="324834"/>
            <a:chOff x="6143716" y="3802634"/>
            <a:chExt cx="804548" cy="994518"/>
          </a:xfrm>
        </p:grpSpPr>
        <p:sp>
          <p:nvSpPr>
            <p:cNvPr id="553" name="フローチャート: 複数書類 552"/>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54" name="二等辺三角形 553"/>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555" name="グループ化 554"/>
          <p:cNvGrpSpPr>
            <a:grpSpLocks noChangeAspect="1"/>
          </p:cNvGrpSpPr>
          <p:nvPr/>
        </p:nvGrpSpPr>
        <p:grpSpPr>
          <a:xfrm>
            <a:off x="5553843" y="5766886"/>
            <a:ext cx="262842" cy="324834"/>
            <a:chOff x="6143716" y="3802634"/>
            <a:chExt cx="804548" cy="994518"/>
          </a:xfrm>
        </p:grpSpPr>
        <p:sp>
          <p:nvSpPr>
            <p:cNvPr id="556" name="フローチャート: 複数書類 555"/>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57" name="二等辺三角形 556"/>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558" name="グループ化 557"/>
          <p:cNvGrpSpPr>
            <a:grpSpLocks noChangeAspect="1"/>
          </p:cNvGrpSpPr>
          <p:nvPr/>
        </p:nvGrpSpPr>
        <p:grpSpPr>
          <a:xfrm>
            <a:off x="5772902" y="5758616"/>
            <a:ext cx="262842" cy="324834"/>
            <a:chOff x="6143716" y="3802634"/>
            <a:chExt cx="804548" cy="994518"/>
          </a:xfrm>
        </p:grpSpPr>
        <p:sp>
          <p:nvSpPr>
            <p:cNvPr id="559" name="フローチャート: 複数書類 558"/>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60" name="二等辺三角形 559"/>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561" name="グループ化 560"/>
          <p:cNvGrpSpPr>
            <a:grpSpLocks noChangeAspect="1"/>
          </p:cNvGrpSpPr>
          <p:nvPr/>
        </p:nvGrpSpPr>
        <p:grpSpPr>
          <a:xfrm>
            <a:off x="5334783" y="5758616"/>
            <a:ext cx="262842" cy="324834"/>
            <a:chOff x="6143716" y="3802634"/>
            <a:chExt cx="804548" cy="994518"/>
          </a:xfrm>
        </p:grpSpPr>
        <p:sp>
          <p:nvSpPr>
            <p:cNvPr id="562" name="フローチャート: 複数書類 561"/>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63" name="二等辺三角形 562"/>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564" name="グループ化 563"/>
          <p:cNvGrpSpPr>
            <a:grpSpLocks noChangeAspect="1"/>
          </p:cNvGrpSpPr>
          <p:nvPr/>
        </p:nvGrpSpPr>
        <p:grpSpPr>
          <a:xfrm>
            <a:off x="5553872" y="6073501"/>
            <a:ext cx="262842" cy="324834"/>
            <a:chOff x="6143716" y="3802634"/>
            <a:chExt cx="804548" cy="994518"/>
          </a:xfrm>
        </p:grpSpPr>
        <p:sp>
          <p:nvSpPr>
            <p:cNvPr id="565" name="フローチャート: 複数書類 564"/>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66" name="二等辺三角形 565"/>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567" name="グループ化 566"/>
          <p:cNvGrpSpPr>
            <a:grpSpLocks noChangeAspect="1"/>
          </p:cNvGrpSpPr>
          <p:nvPr/>
        </p:nvGrpSpPr>
        <p:grpSpPr>
          <a:xfrm>
            <a:off x="5772931" y="6065232"/>
            <a:ext cx="262842" cy="324834"/>
            <a:chOff x="6143716" y="3802634"/>
            <a:chExt cx="804548" cy="994518"/>
          </a:xfrm>
        </p:grpSpPr>
        <p:sp>
          <p:nvSpPr>
            <p:cNvPr id="568" name="フローチャート: 複数書類 567"/>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69" name="二等辺三角形 568"/>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grpSp>
        <p:nvGrpSpPr>
          <p:cNvPr id="570" name="グループ化 569"/>
          <p:cNvGrpSpPr>
            <a:grpSpLocks noChangeAspect="1"/>
          </p:cNvGrpSpPr>
          <p:nvPr/>
        </p:nvGrpSpPr>
        <p:grpSpPr>
          <a:xfrm>
            <a:off x="5334812" y="6065232"/>
            <a:ext cx="262842" cy="324834"/>
            <a:chOff x="6143716" y="3802634"/>
            <a:chExt cx="804548" cy="994518"/>
          </a:xfrm>
        </p:grpSpPr>
        <p:sp>
          <p:nvSpPr>
            <p:cNvPr id="571" name="フローチャート: 複数書類 570"/>
            <p:cNvSpPr/>
            <p:nvPr/>
          </p:nvSpPr>
          <p:spPr>
            <a:xfrm>
              <a:off x="6244296" y="4090666"/>
              <a:ext cx="576064" cy="706486"/>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72" name="二等辺三角形 571"/>
            <p:cNvSpPr/>
            <p:nvPr/>
          </p:nvSpPr>
          <p:spPr>
            <a:xfrm>
              <a:off x="6143716" y="3802634"/>
              <a:ext cx="804548" cy="28803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grpSp>
      <p:sp>
        <p:nvSpPr>
          <p:cNvPr id="573" name="角丸四角形 572"/>
          <p:cNvSpPr/>
          <p:nvPr/>
        </p:nvSpPr>
        <p:spPr>
          <a:xfrm>
            <a:off x="5292172" y="4786807"/>
            <a:ext cx="787415" cy="1644587"/>
          </a:xfrm>
          <a:prstGeom prst="roundRect">
            <a:avLst>
              <a:gd name="adj" fmla="val 9008"/>
            </a:avLst>
          </a:prstGeom>
          <a:no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74" name="正方形/長方形 573"/>
          <p:cNvSpPr/>
          <p:nvPr/>
        </p:nvSpPr>
        <p:spPr>
          <a:xfrm>
            <a:off x="5297514" y="5445462"/>
            <a:ext cx="777785" cy="302963"/>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200" b="1" dirty="0">
                <a:solidFill>
                  <a:prstClr val="black"/>
                </a:solidFill>
                <a:latin typeface="Meiryo UI" panose="020B0604030504040204" pitchFamily="50" charset="-128"/>
                <a:ea typeface="Meiryo UI" panose="020B0604030504040204" pitchFamily="50" charset="-128"/>
              </a:rPr>
              <a:t>公文書館</a:t>
            </a:r>
          </a:p>
        </p:txBody>
      </p:sp>
      <p:sp>
        <p:nvSpPr>
          <p:cNvPr id="575" name="角丸四角形 574"/>
          <p:cNvSpPr/>
          <p:nvPr/>
        </p:nvSpPr>
        <p:spPr>
          <a:xfrm>
            <a:off x="5248358" y="4491837"/>
            <a:ext cx="810000" cy="40395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050" b="1" dirty="0">
              <a:solidFill>
                <a:prstClr val="white"/>
              </a:solidFill>
              <a:latin typeface="Meiryo UI" panose="020B0604030504040204" pitchFamily="50" charset="-128"/>
              <a:ea typeface="Meiryo UI" panose="020B0604030504040204" pitchFamily="50" charset="-128"/>
            </a:endParaRPr>
          </a:p>
        </p:txBody>
      </p:sp>
      <p:sp>
        <p:nvSpPr>
          <p:cNvPr id="576" name="額縁 575"/>
          <p:cNvSpPr/>
          <p:nvPr/>
        </p:nvSpPr>
        <p:spPr>
          <a:xfrm>
            <a:off x="6741302" y="5011664"/>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77" name="額縁 576"/>
          <p:cNvSpPr/>
          <p:nvPr/>
        </p:nvSpPr>
        <p:spPr>
          <a:xfrm>
            <a:off x="6716489" y="4989298"/>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78" name="額縁 577"/>
          <p:cNvSpPr/>
          <p:nvPr/>
        </p:nvSpPr>
        <p:spPr>
          <a:xfrm>
            <a:off x="6694263" y="4967078"/>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79" name="二等辺三角形 578"/>
          <p:cNvSpPr/>
          <p:nvPr/>
        </p:nvSpPr>
        <p:spPr>
          <a:xfrm>
            <a:off x="6683446" y="4878197"/>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80" name="額縁 579"/>
          <p:cNvSpPr/>
          <p:nvPr/>
        </p:nvSpPr>
        <p:spPr>
          <a:xfrm>
            <a:off x="6950142" y="5011656"/>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81" name="額縁 580"/>
          <p:cNvSpPr/>
          <p:nvPr/>
        </p:nvSpPr>
        <p:spPr>
          <a:xfrm>
            <a:off x="6925328" y="4989291"/>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82" name="額縁 581"/>
          <p:cNvSpPr/>
          <p:nvPr/>
        </p:nvSpPr>
        <p:spPr>
          <a:xfrm>
            <a:off x="6903103" y="4967070"/>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83" name="二等辺三角形 582"/>
          <p:cNvSpPr/>
          <p:nvPr/>
        </p:nvSpPr>
        <p:spPr>
          <a:xfrm>
            <a:off x="6892286" y="4878189"/>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84" name="額縁 583"/>
          <p:cNvSpPr/>
          <p:nvPr/>
        </p:nvSpPr>
        <p:spPr>
          <a:xfrm>
            <a:off x="6542676" y="5011656"/>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85" name="額縁 584"/>
          <p:cNvSpPr/>
          <p:nvPr/>
        </p:nvSpPr>
        <p:spPr>
          <a:xfrm>
            <a:off x="6517863" y="4989291"/>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86" name="額縁 585"/>
          <p:cNvSpPr/>
          <p:nvPr/>
        </p:nvSpPr>
        <p:spPr>
          <a:xfrm>
            <a:off x="6495638" y="4967070"/>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87" name="二等辺三角形 586"/>
          <p:cNvSpPr/>
          <p:nvPr/>
        </p:nvSpPr>
        <p:spPr>
          <a:xfrm>
            <a:off x="6484820" y="4878189"/>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88" name="額縁 587"/>
          <p:cNvSpPr/>
          <p:nvPr/>
        </p:nvSpPr>
        <p:spPr>
          <a:xfrm>
            <a:off x="6741302" y="5307935"/>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89" name="額縁 588"/>
          <p:cNvSpPr/>
          <p:nvPr/>
        </p:nvSpPr>
        <p:spPr>
          <a:xfrm>
            <a:off x="6716489" y="5285569"/>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90" name="額縁 589"/>
          <p:cNvSpPr/>
          <p:nvPr/>
        </p:nvSpPr>
        <p:spPr>
          <a:xfrm>
            <a:off x="6694263" y="5263349"/>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91" name="二等辺三角形 590"/>
          <p:cNvSpPr/>
          <p:nvPr/>
        </p:nvSpPr>
        <p:spPr>
          <a:xfrm>
            <a:off x="6683446" y="5174468"/>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92" name="額縁 591"/>
          <p:cNvSpPr/>
          <p:nvPr/>
        </p:nvSpPr>
        <p:spPr>
          <a:xfrm>
            <a:off x="6950142" y="5307928"/>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93" name="額縁 592"/>
          <p:cNvSpPr/>
          <p:nvPr/>
        </p:nvSpPr>
        <p:spPr>
          <a:xfrm>
            <a:off x="6925328" y="5285563"/>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94" name="額縁 593"/>
          <p:cNvSpPr/>
          <p:nvPr/>
        </p:nvSpPr>
        <p:spPr>
          <a:xfrm>
            <a:off x="6903103" y="526334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95" name="二等辺三角形 594"/>
          <p:cNvSpPr/>
          <p:nvPr/>
        </p:nvSpPr>
        <p:spPr>
          <a:xfrm>
            <a:off x="6892286" y="5174461"/>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96" name="額縁 595"/>
          <p:cNvSpPr/>
          <p:nvPr/>
        </p:nvSpPr>
        <p:spPr>
          <a:xfrm>
            <a:off x="6542676" y="5307928"/>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97" name="額縁 596"/>
          <p:cNvSpPr/>
          <p:nvPr/>
        </p:nvSpPr>
        <p:spPr>
          <a:xfrm>
            <a:off x="6517863" y="5285563"/>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98" name="額縁 597"/>
          <p:cNvSpPr/>
          <p:nvPr/>
        </p:nvSpPr>
        <p:spPr>
          <a:xfrm>
            <a:off x="6495638" y="526334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599" name="二等辺三角形 598"/>
          <p:cNvSpPr/>
          <p:nvPr/>
        </p:nvSpPr>
        <p:spPr>
          <a:xfrm>
            <a:off x="6484820" y="5174461"/>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00" name="額縁 599"/>
          <p:cNvSpPr/>
          <p:nvPr/>
        </p:nvSpPr>
        <p:spPr>
          <a:xfrm>
            <a:off x="6741302" y="5638648"/>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01" name="額縁 600"/>
          <p:cNvSpPr/>
          <p:nvPr/>
        </p:nvSpPr>
        <p:spPr>
          <a:xfrm>
            <a:off x="6716489" y="5616283"/>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02" name="額縁 601"/>
          <p:cNvSpPr/>
          <p:nvPr/>
        </p:nvSpPr>
        <p:spPr>
          <a:xfrm>
            <a:off x="6694263" y="559406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03" name="二等辺三角形 602"/>
          <p:cNvSpPr/>
          <p:nvPr/>
        </p:nvSpPr>
        <p:spPr>
          <a:xfrm>
            <a:off x="6683446" y="5505181"/>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04" name="額縁 603"/>
          <p:cNvSpPr/>
          <p:nvPr/>
        </p:nvSpPr>
        <p:spPr>
          <a:xfrm>
            <a:off x="6950142" y="563864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05" name="額縁 604"/>
          <p:cNvSpPr/>
          <p:nvPr/>
        </p:nvSpPr>
        <p:spPr>
          <a:xfrm>
            <a:off x="6925328" y="5616276"/>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06" name="額縁 605"/>
          <p:cNvSpPr/>
          <p:nvPr/>
        </p:nvSpPr>
        <p:spPr>
          <a:xfrm>
            <a:off x="6903103" y="5594056"/>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07" name="二等辺三角形 606"/>
          <p:cNvSpPr/>
          <p:nvPr/>
        </p:nvSpPr>
        <p:spPr>
          <a:xfrm>
            <a:off x="6892286" y="5505175"/>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08" name="額縁 607"/>
          <p:cNvSpPr/>
          <p:nvPr/>
        </p:nvSpPr>
        <p:spPr>
          <a:xfrm>
            <a:off x="6542676" y="563864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09" name="額縁 608"/>
          <p:cNvSpPr/>
          <p:nvPr/>
        </p:nvSpPr>
        <p:spPr>
          <a:xfrm>
            <a:off x="6517863" y="5616276"/>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10" name="額縁 609"/>
          <p:cNvSpPr/>
          <p:nvPr/>
        </p:nvSpPr>
        <p:spPr>
          <a:xfrm>
            <a:off x="6495638" y="5594056"/>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11" name="二等辺三角形 610"/>
          <p:cNvSpPr/>
          <p:nvPr/>
        </p:nvSpPr>
        <p:spPr>
          <a:xfrm>
            <a:off x="6484820" y="5505175"/>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12" name="額縁 611"/>
          <p:cNvSpPr/>
          <p:nvPr/>
        </p:nvSpPr>
        <p:spPr>
          <a:xfrm>
            <a:off x="6741302" y="5971954"/>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13" name="額縁 612"/>
          <p:cNvSpPr/>
          <p:nvPr/>
        </p:nvSpPr>
        <p:spPr>
          <a:xfrm>
            <a:off x="6716489" y="5949589"/>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14" name="額縁 613"/>
          <p:cNvSpPr/>
          <p:nvPr/>
        </p:nvSpPr>
        <p:spPr>
          <a:xfrm>
            <a:off x="6694263" y="5927368"/>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15" name="二等辺三角形 614"/>
          <p:cNvSpPr/>
          <p:nvPr/>
        </p:nvSpPr>
        <p:spPr>
          <a:xfrm>
            <a:off x="6683446" y="5838487"/>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16" name="額縁 615"/>
          <p:cNvSpPr/>
          <p:nvPr/>
        </p:nvSpPr>
        <p:spPr>
          <a:xfrm>
            <a:off x="6950142" y="5971948"/>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17" name="額縁 616"/>
          <p:cNvSpPr/>
          <p:nvPr/>
        </p:nvSpPr>
        <p:spPr>
          <a:xfrm>
            <a:off x="6925328" y="594958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18" name="額縁 617"/>
          <p:cNvSpPr/>
          <p:nvPr/>
        </p:nvSpPr>
        <p:spPr>
          <a:xfrm>
            <a:off x="6903103" y="592736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19" name="二等辺三角形 618"/>
          <p:cNvSpPr/>
          <p:nvPr/>
        </p:nvSpPr>
        <p:spPr>
          <a:xfrm>
            <a:off x="6892286" y="5838481"/>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20" name="額縁 619"/>
          <p:cNvSpPr/>
          <p:nvPr/>
        </p:nvSpPr>
        <p:spPr>
          <a:xfrm>
            <a:off x="6542676" y="5971948"/>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21" name="額縁 620"/>
          <p:cNvSpPr/>
          <p:nvPr/>
        </p:nvSpPr>
        <p:spPr>
          <a:xfrm>
            <a:off x="6517863" y="594958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22" name="額縁 621"/>
          <p:cNvSpPr/>
          <p:nvPr/>
        </p:nvSpPr>
        <p:spPr>
          <a:xfrm>
            <a:off x="6495638" y="5927362"/>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23" name="二等辺三角形 622"/>
          <p:cNvSpPr/>
          <p:nvPr/>
        </p:nvSpPr>
        <p:spPr>
          <a:xfrm>
            <a:off x="6484820" y="5838481"/>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24" name="額縁 623"/>
          <p:cNvSpPr/>
          <p:nvPr/>
        </p:nvSpPr>
        <p:spPr>
          <a:xfrm>
            <a:off x="6741302" y="6305260"/>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25" name="額縁 624"/>
          <p:cNvSpPr/>
          <p:nvPr/>
        </p:nvSpPr>
        <p:spPr>
          <a:xfrm>
            <a:off x="6716489" y="6282895"/>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26" name="額縁 625"/>
          <p:cNvSpPr/>
          <p:nvPr/>
        </p:nvSpPr>
        <p:spPr>
          <a:xfrm>
            <a:off x="6694263" y="6260674"/>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27" name="二等辺三角形 626"/>
          <p:cNvSpPr/>
          <p:nvPr/>
        </p:nvSpPr>
        <p:spPr>
          <a:xfrm>
            <a:off x="6683446" y="6171793"/>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28" name="額縁 627"/>
          <p:cNvSpPr/>
          <p:nvPr/>
        </p:nvSpPr>
        <p:spPr>
          <a:xfrm>
            <a:off x="6950142" y="6305254"/>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29" name="額縁 628"/>
          <p:cNvSpPr/>
          <p:nvPr/>
        </p:nvSpPr>
        <p:spPr>
          <a:xfrm>
            <a:off x="6925328" y="6282888"/>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30" name="額縁 629"/>
          <p:cNvSpPr/>
          <p:nvPr/>
        </p:nvSpPr>
        <p:spPr>
          <a:xfrm>
            <a:off x="6903103" y="6260668"/>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31" name="二等辺三角形 630"/>
          <p:cNvSpPr/>
          <p:nvPr/>
        </p:nvSpPr>
        <p:spPr>
          <a:xfrm>
            <a:off x="6892286" y="6171787"/>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32" name="額縁 631"/>
          <p:cNvSpPr/>
          <p:nvPr/>
        </p:nvSpPr>
        <p:spPr>
          <a:xfrm>
            <a:off x="6542676" y="6305254"/>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33" name="額縁 632"/>
          <p:cNvSpPr/>
          <p:nvPr/>
        </p:nvSpPr>
        <p:spPr>
          <a:xfrm>
            <a:off x="6517863" y="6282888"/>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34" name="額縁 633"/>
          <p:cNvSpPr/>
          <p:nvPr/>
        </p:nvSpPr>
        <p:spPr>
          <a:xfrm>
            <a:off x="6495638" y="6260668"/>
            <a:ext cx="177803" cy="20242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35" name="二等辺三角形 634"/>
          <p:cNvSpPr/>
          <p:nvPr/>
        </p:nvSpPr>
        <p:spPr>
          <a:xfrm>
            <a:off x="6484820" y="6171787"/>
            <a:ext cx="233071" cy="88881"/>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36" name="角丸四角形 635"/>
          <p:cNvSpPr/>
          <p:nvPr/>
        </p:nvSpPr>
        <p:spPr>
          <a:xfrm>
            <a:off x="6414495" y="4793718"/>
            <a:ext cx="784539" cy="1766681"/>
          </a:xfrm>
          <a:prstGeom prst="roundRect">
            <a:avLst>
              <a:gd name="adj" fmla="val 9008"/>
            </a:avLst>
          </a:prstGeom>
          <a:no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37" name="角丸四角形 636"/>
          <p:cNvSpPr/>
          <p:nvPr/>
        </p:nvSpPr>
        <p:spPr>
          <a:xfrm>
            <a:off x="6423842" y="4456463"/>
            <a:ext cx="775193" cy="40395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200" b="1" dirty="0">
              <a:solidFill>
                <a:prstClr val="white"/>
              </a:solidFill>
              <a:latin typeface="Meiryo UI" panose="020B0604030504040204" pitchFamily="50" charset="-128"/>
              <a:ea typeface="Meiryo UI" panose="020B0604030504040204" pitchFamily="50" charset="-128"/>
            </a:endParaRPr>
          </a:p>
        </p:txBody>
      </p:sp>
      <p:sp>
        <p:nvSpPr>
          <p:cNvPr id="638" name="正方形/長方形 637"/>
          <p:cNvSpPr/>
          <p:nvPr/>
        </p:nvSpPr>
        <p:spPr>
          <a:xfrm>
            <a:off x="6457587" y="5376879"/>
            <a:ext cx="709329" cy="491389"/>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275" b="1" dirty="0">
                <a:solidFill>
                  <a:prstClr val="black"/>
                </a:solidFill>
                <a:latin typeface="Meiryo UI" panose="020B0604030504040204" pitchFamily="50" charset="-128"/>
                <a:ea typeface="Meiryo UI" panose="020B0604030504040204" pitchFamily="50" charset="-128"/>
              </a:rPr>
              <a:t>美術館・</a:t>
            </a:r>
            <a:endParaRPr lang="en-US" altLang="ja-JP" sz="1275" b="1" dirty="0">
              <a:solidFill>
                <a:prstClr val="black"/>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1275" b="1" dirty="0">
                <a:solidFill>
                  <a:prstClr val="black"/>
                </a:solidFill>
                <a:latin typeface="Meiryo UI" panose="020B0604030504040204" pitchFamily="50" charset="-128"/>
                <a:ea typeface="Meiryo UI" panose="020B0604030504040204" pitchFamily="50" charset="-128"/>
              </a:rPr>
              <a:t>博物館</a:t>
            </a:r>
          </a:p>
        </p:txBody>
      </p:sp>
      <p:sp>
        <p:nvSpPr>
          <p:cNvPr id="639" name="角丸四角形 638"/>
          <p:cNvSpPr/>
          <p:nvPr/>
        </p:nvSpPr>
        <p:spPr>
          <a:xfrm>
            <a:off x="7962806" y="4873239"/>
            <a:ext cx="784539" cy="543065"/>
          </a:xfrm>
          <a:prstGeom prst="roundRect">
            <a:avLst>
              <a:gd name="adj" fmla="val 9008"/>
            </a:avLst>
          </a:prstGeom>
          <a:solidFill>
            <a:srgbClr val="CCECFF"/>
          </a:solid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40" name="角丸四角形 639"/>
          <p:cNvSpPr/>
          <p:nvPr/>
        </p:nvSpPr>
        <p:spPr>
          <a:xfrm>
            <a:off x="7880192" y="5181554"/>
            <a:ext cx="784539" cy="543065"/>
          </a:xfrm>
          <a:prstGeom prst="roundRect">
            <a:avLst>
              <a:gd name="adj" fmla="val 9008"/>
            </a:avLst>
          </a:prstGeom>
          <a:solidFill>
            <a:srgbClr val="CCECFF"/>
          </a:solid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41" name="角丸四角形 640"/>
          <p:cNvSpPr/>
          <p:nvPr/>
        </p:nvSpPr>
        <p:spPr>
          <a:xfrm>
            <a:off x="7734072" y="5390226"/>
            <a:ext cx="784539" cy="543065"/>
          </a:xfrm>
          <a:prstGeom prst="roundRect">
            <a:avLst>
              <a:gd name="adj" fmla="val 9008"/>
            </a:avLst>
          </a:prstGeom>
          <a:solidFill>
            <a:srgbClr val="CCECFF"/>
          </a:solid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42" name="角丸四角形 641"/>
          <p:cNvSpPr/>
          <p:nvPr/>
        </p:nvSpPr>
        <p:spPr>
          <a:xfrm>
            <a:off x="7566322" y="5653694"/>
            <a:ext cx="784539" cy="543065"/>
          </a:xfrm>
          <a:prstGeom prst="roundRect">
            <a:avLst>
              <a:gd name="adj" fmla="val 9008"/>
            </a:avLst>
          </a:prstGeom>
          <a:solidFill>
            <a:srgbClr val="CCECFF"/>
          </a:solidFill>
          <a:ln>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43" name="正方形/長方形 642"/>
          <p:cNvSpPr/>
          <p:nvPr/>
        </p:nvSpPr>
        <p:spPr>
          <a:xfrm>
            <a:off x="7803363" y="5322481"/>
            <a:ext cx="797863" cy="42443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275" b="1" dirty="0">
                <a:solidFill>
                  <a:prstClr val="black"/>
                </a:solidFill>
                <a:latin typeface="Meiryo UI" panose="020B0604030504040204" pitchFamily="50" charset="-128"/>
                <a:ea typeface="Meiryo UI" panose="020B0604030504040204" pitchFamily="50" charset="-128"/>
              </a:rPr>
              <a:t>他の領域</a:t>
            </a:r>
          </a:p>
        </p:txBody>
      </p:sp>
      <p:sp>
        <p:nvSpPr>
          <p:cNvPr id="644" name="角丸四角形 643"/>
          <p:cNvSpPr/>
          <p:nvPr/>
        </p:nvSpPr>
        <p:spPr>
          <a:xfrm>
            <a:off x="7670975" y="4495676"/>
            <a:ext cx="1062280" cy="57365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200" b="1" dirty="0">
              <a:solidFill>
                <a:prstClr val="white"/>
              </a:solidFill>
              <a:latin typeface="Meiryo UI" panose="020B0604030504040204" pitchFamily="50" charset="-128"/>
              <a:ea typeface="Meiryo UI" panose="020B0604030504040204" pitchFamily="50" charset="-128"/>
            </a:endParaRPr>
          </a:p>
        </p:txBody>
      </p:sp>
      <p:sp>
        <p:nvSpPr>
          <p:cNvPr id="645" name="角丸四角形 644"/>
          <p:cNvSpPr/>
          <p:nvPr/>
        </p:nvSpPr>
        <p:spPr>
          <a:xfrm>
            <a:off x="2741326" y="4499640"/>
            <a:ext cx="904202" cy="40395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350" b="1" dirty="0" smtClean="0">
                <a:solidFill>
                  <a:prstClr val="white"/>
                </a:solidFill>
                <a:latin typeface="Meiryo UI" panose="020B0604030504040204" pitchFamily="50" charset="-128"/>
                <a:ea typeface="Meiryo UI" panose="020B0604030504040204" pitchFamily="50" charset="-128"/>
              </a:rPr>
              <a:t>NIFU</a:t>
            </a:r>
            <a:r>
              <a:rPr lang="ja-JP" altLang="en-US" sz="1350" b="1" dirty="0" smtClean="0">
                <a:solidFill>
                  <a:prstClr val="white"/>
                </a:solidFill>
                <a:latin typeface="Meiryo UI" panose="020B0604030504040204" pitchFamily="50" charset="-128"/>
                <a:ea typeface="Meiryo UI" panose="020B0604030504040204" pitchFamily="50" charset="-128"/>
              </a:rPr>
              <a:t>との連携</a:t>
            </a:r>
            <a:endParaRPr lang="ja-JP" altLang="en-US" sz="1350" b="1" dirty="0">
              <a:solidFill>
                <a:prstClr val="white"/>
              </a:solidFill>
              <a:latin typeface="Meiryo UI" panose="020B0604030504040204" pitchFamily="50" charset="-128"/>
              <a:ea typeface="Meiryo UI" panose="020B0604030504040204" pitchFamily="50" charset="-128"/>
            </a:endParaRPr>
          </a:p>
        </p:txBody>
      </p:sp>
      <p:sp>
        <p:nvSpPr>
          <p:cNvPr id="646" name="角丸四角形 645"/>
          <p:cNvSpPr/>
          <p:nvPr/>
        </p:nvSpPr>
        <p:spPr>
          <a:xfrm>
            <a:off x="4055451" y="4425550"/>
            <a:ext cx="904202" cy="67626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350" b="1" dirty="0" smtClean="0">
                <a:solidFill>
                  <a:prstClr val="white"/>
                </a:solidFill>
                <a:latin typeface="Meiryo UI" panose="020B0604030504040204" pitchFamily="50" charset="-128"/>
                <a:ea typeface="Meiryo UI" panose="020B0604030504040204" pitchFamily="50" charset="-128"/>
              </a:rPr>
              <a:t>NII</a:t>
            </a:r>
            <a:r>
              <a:rPr lang="ja-JP" altLang="en-US" sz="1350" b="1" dirty="0" err="1" smtClean="0">
                <a:solidFill>
                  <a:prstClr val="white"/>
                </a:solidFill>
                <a:latin typeface="Meiryo UI" panose="020B0604030504040204" pitchFamily="50" charset="-128"/>
                <a:ea typeface="Meiryo UI" panose="020B0604030504040204" pitchFamily="50" charset="-128"/>
              </a:rPr>
              <a:t>、</a:t>
            </a:r>
            <a:r>
              <a:rPr lang="en-US" altLang="ja-JP" sz="1350" b="1" dirty="0" smtClean="0">
                <a:solidFill>
                  <a:prstClr val="white"/>
                </a:solidFill>
                <a:latin typeface="Meiryo UI" panose="020B0604030504040204" pitchFamily="50" charset="-128"/>
                <a:ea typeface="Meiryo UI" panose="020B0604030504040204" pitchFamily="50" charset="-128"/>
              </a:rPr>
              <a:t>JST</a:t>
            </a:r>
            <a:r>
              <a:rPr lang="ja-JP" altLang="en-US" sz="1350" b="1" dirty="0" smtClean="0">
                <a:solidFill>
                  <a:prstClr val="white"/>
                </a:solidFill>
                <a:latin typeface="Meiryo UI" panose="020B0604030504040204" pitchFamily="50" charset="-128"/>
                <a:ea typeface="Meiryo UI" panose="020B0604030504040204" pitchFamily="50" charset="-128"/>
              </a:rPr>
              <a:t>と</a:t>
            </a:r>
            <a:r>
              <a:rPr lang="ja-JP" altLang="en-US" sz="1350" b="1" dirty="0">
                <a:solidFill>
                  <a:prstClr val="white"/>
                </a:solidFill>
                <a:latin typeface="Meiryo UI" panose="020B0604030504040204" pitchFamily="50" charset="-128"/>
                <a:ea typeface="Meiryo UI" panose="020B0604030504040204" pitchFamily="50" charset="-128"/>
              </a:rPr>
              <a:t>協力</a:t>
            </a:r>
          </a:p>
        </p:txBody>
      </p:sp>
      <p:sp>
        <p:nvSpPr>
          <p:cNvPr id="647" name="角丸四角形 646"/>
          <p:cNvSpPr/>
          <p:nvPr/>
        </p:nvSpPr>
        <p:spPr>
          <a:xfrm>
            <a:off x="5089787" y="4480232"/>
            <a:ext cx="1107503" cy="40395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050" b="1" dirty="0">
                <a:solidFill>
                  <a:prstClr val="white"/>
                </a:solidFill>
                <a:latin typeface="Meiryo UI" panose="020B0604030504040204" pitchFamily="50" charset="-128"/>
                <a:ea typeface="Meiryo UI" panose="020B0604030504040204" pitchFamily="50" charset="-128"/>
              </a:rPr>
              <a:t>国立公文書館等と協力</a:t>
            </a:r>
            <a:endParaRPr lang="en-US" altLang="ja-JP" sz="1050" b="1" dirty="0">
              <a:solidFill>
                <a:prstClr val="white"/>
              </a:solidFill>
              <a:latin typeface="Meiryo UI" panose="020B0604030504040204" pitchFamily="50" charset="-128"/>
              <a:ea typeface="Meiryo UI" panose="020B0604030504040204" pitchFamily="50" charset="-128"/>
            </a:endParaRPr>
          </a:p>
        </p:txBody>
      </p:sp>
      <p:sp>
        <p:nvSpPr>
          <p:cNvPr id="648" name="角丸四角形 647"/>
          <p:cNvSpPr/>
          <p:nvPr/>
        </p:nvSpPr>
        <p:spPr>
          <a:xfrm>
            <a:off x="6351828" y="4453816"/>
            <a:ext cx="904202" cy="40395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275" b="1" dirty="0">
                <a:solidFill>
                  <a:prstClr val="white"/>
                </a:solidFill>
                <a:latin typeface="Meiryo UI" panose="020B0604030504040204" pitchFamily="50" charset="-128"/>
                <a:ea typeface="Meiryo UI" panose="020B0604030504040204" pitchFamily="50" charset="-128"/>
              </a:rPr>
              <a:t>文化庁</a:t>
            </a:r>
            <a:endParaRPr lang="en-US" altLang="ja-JP" sz="1275" b="1" dirty="0">
              <a:solidFill>
                <a:prstClr val="white"/>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1275" b="1" dirty="0">
                <a:solidFill>
                  <a:prstClr val="white"/>
                </a:solidFill>
                <a:latin typeface="Meiryo UI" panose="020B0604030504040204" pitchFamily="50" charset="-128"/>
                <a:ea typeface="Meiryo UI" panose="020B0604030504040204" pitchFamily="50" charset="-128"/>
              </a:rPr>
              <a:t>等と協力</a:t>
            </a:r>
          </a:p>
        </p:txBody>
      </p:sp>
      <p:sp>
        <p:nvSpPr>
          <p:cNvPr id="649" name="角丸四角形 648"/>
          <p:cNvSpPr/>
          <p:nvPr/>
        </p:nvSpPr>
        <p:spPr>
          <a:xfrm>
            <a:off x="7607512" y="4453816"/>
            <a:ext cx="1227444" cy="6480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200" b="1" dirty="0">
                <a:solidFill>
                  <a:prstClr val="white"/>
                </a:solidFill>
                <a:latin typeface="Meiryo UI" panose="020B0604030504040204" pitchFamily="50" charset="-128"/>
                <a:ea typeface="Meiryo UI" panose="020B0604030504040204" pitchFamily="50" charset="-128"/>
              </a:rPr>
              <a:t>各領域の</a:t>
            </a:r>
            <a:r>
              <a:rPr lang="en-US" altLang="ja-JP" sz="1200" b="1" dirty="0">
                <a:solidFill>
                  <a:prstClr val="white"/>
                </a:solidFill>
                <a:latin typeface="Meiryo UI" panose="020B0604030504040204" pitchFamily="50" charset="-128"/>
                <a:ea typeface="Meiryo UI" panose="020B0604030504040204" pitchFamily="50" charset="-128"/>
              </a:rPr>
              <a:t>aggregator</a:t>
            </a:r>
          </a:p>
          <a:p>
            <a:pPr algn="ctr" fontAlgn="base">
              <a:spcBef>
                <a:spcPct val="0"/>
              </a:spcBef>
              <a:spcAft>
                <a:spcPct val="0"/>
              </a:spcAft>
            </a:pPr>
            <a:r>
              <a:rPr lang="ja-JP" altLang="en-US" sz="1200" b="1" dirty="0">
                <a:solidFill>
                  <a:prstClr val="white"/>
                </a:solidFill>
                <a:latin typeface="Meiryo UI" panose="020B0604030504040204" pitchFamily="50" charset="-128"/>
                <a:ea typeface="Meiryo UI" panose="020B0604030504040204" pitchFamily="50" charset="-128"/>
              </a:rPr>
              <a:t>と協力</a:t>
            </a:r>
          </a:p>
        </p:txBody>
      </p:sp>
      <p:sp>
        <p:nvSpPr>
          <p:cNvPr id="650" name="正方形/長方形 649"/>
          <p:cNvSpPr/>
          <p:nvPr/>
        </p:nvSpPr>
        <p:spPr>
          <a:xfrm>
            <a:off x="982248" y="5044039"/>
            <a:ext cx="1147616" cy="3016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125" b="1" dirty="0">
                <a:solidFill>
                  <a:prstClr val="black"/>
                </a:solidFill>
                <a:latin typeface="Meiryo UI" panose="020B0604030504040204" pitchFamily="50" charset="-128"/>
                <a:ea typeface="Meiryo UI" panose="020B0604030504040204" pitchFamily="50" charset="-128"/>
              </a:rPr>
              <a:t>公共図書館</a:t>
            </a:r>
          </a:p>
        </p:txBody>
      </p:sp>
      <p:sp>
        <p:nvSpPr>
          <p:cNvPr id="651" name="正方形/長方形 650"/>
          <p:cNvSpPr/>
          <p:nvPr/>
        </p:nvSpPr>
        <p:spPr>
          <a:xfrm>
            <a:off x="2552743" y="5396414"/>
            <a:ext cx="1147616" cy="4710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125" b="1" dirty="0" smtClean="0">
                <a:solidFill>
                  <a:prstClr val="black"/>
                </a:solidFill>
                <a:latin typeface="Meiryo UI" panose="020B0604030504040204" pitchFamily="50" charset="-128"/>
                <a:ea typeface="Meiryo UI" panose="020B0604030504040204" pitchFamily="50" charset="-128"/>
              </a:rPr>
              <a:t>NIFU</a:t>
            </a:r>
            <a:r>
              <a:rPr lang="ja-JP" altLang="en-US" sz="1125" b="1" dirty="0" smtClean="0">
                <a:solidFill>
                  <a:prstClr val="black"/>
                </a:solidFill>
                <a:latin typeface="Meiryo UI" panose="020B0604030504040204" pitchFamily="50" charset="-128"/>
                <a:ea typeface="Meiryo UI" panose="020B0604030504040204" pitchFamily="50" charset="-128"/>
              </a:rPr>
              <a:t>の各機関</a:t>
            </a:r>
            <a:endParaRPr lang="en-US" altLang="ja-JP" sz="1125" b="1" dirty="0" smtClean="0">
              <a:solidFill>
                <a:prstClr val="black"/>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1125" b="1" dirty="0" smtClean="0">
                <a:solidFill>
                  <a:prstClr val="black"/>
                </a:solidFill>
                <a:latin typeface="Meiryo UI" panose="020B0604030504040204" pitchFamily="50" charset="-128"/>
                <a:ea typeface="Meiryo UI" panose="020B0604030504040204" pitchFamily="50" charset="-128"/>
              </a:rPr>
              <a:t>大学</a:t>
            </a:r>
            <a:r>
              <a:rPr lang="ja-JP" altLang="en-US" sz="1125" b="1" dirty="0">
                <a:solidFill>
                  <a:prstClr val="black"/>
                </a:solidFill>
                <a:latin typeface="Meiryo UI" panose="020B0604030504040204" pitchFamily="50" charset="-128"/>
                <a:ea typeface="Meiryo UI" panose="020B0604030504040204" pitchFamily="50" charset="-128"/>
              </a:rPr>
              <a:t>図書館</a:t>
            </a:r>
          </a:p>
        </p:txBody>
      </p:sp>
      <p:sp>
        <p:nvSpPr>
          <p:cNvPr id="652" name="右矢印 651"/>
          <p:cNvSpPr/>
          <p:nvPr/>
        </p:nvSpPr>
        <p:spPr>
          <a:xfrm rot="11148925">
            <a:off x="5205317" y="3892571"/>
            <a:ext cx="5046027" cy="208833"/>
          </a:xfrm>
          <a:prstGeom prst="rightArrow">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sp>
        <p:nvSpPr>
          <p:cNvPr id="653" name="コンテンツ プレースホルダー 2"/>
          <p:cNvSpPr>
            <a:spLocks noGrp="1"/>
          </p:cNvSpPr>
          <p:nvPr>
            <p:ph idx="1"/>
          </p:nvPr>
        </p:nvSpPr>
        <p:spPr>
          <a:xfrm>
            <a:off x="8062666" y="963931"/>
            <a:ext cx="3969677" cy="518744"/>
          </a:xfrm>
        </p:spPr>
        <p:txBody>
          <a:bodyPr>
            <a:normAutofit fontScale="70000" lnSpcReduction="20000"/>
          </a:bodyPr>
          <a:lstStyle/>
          <a:p>
            <a:r>
              <a:rPr kumimoji="1" lang="ja-JP" altLang="en-US" dirty="0" smtClean="0"/>
              <a:t>分野特定の検索サービスに、異分野情報も参考情報として提供</a:t>
            </a:r>
            <a:endParaRPr kumimoji="1" lang="ja-JP" altLang="en-US" dirty="0"/>
          </a:p>
        </p:txBody>
      </p:sp>
      <p:sp>
        <p:nvSpPr>
          <p:cNvPr id="657" name="正方形/長方形 656"/>
          <p:cNvSpPr/>
          <p:nvPr/>
        </p:nvSpPr>
        <p:spPr>
          <a:xfrm>
            <a:off x="9867005" y="1718767"/>
            <a:ext cx="1269109" cy="115279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658" name="右矢印 657"/>
          <p:cNvSpPr/>
          <p:nvPr/>
        </p:nvSpPr>
        <p:spPr>
          <a:xfrm rot="21050269">
            <a:off x="4932561" y="3036413"/>
            <a:ext cx="4948803" cy="216171"/>
          </a:xfrm>
          <a:prstGeom prst="rightArrow">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fontAlgn="base">
              <a:spcBef>
                <a:spcPct val="0"/>
              </a:spcBef>
              <a:spcAft>
                <a:spcPct val="0"/>
              </a:spcAft>
            </a:pPr>
            <a:endParaRPr lang="ja-JP" altLang="en-US" sz="1350">
              <a:solidFill>
                <a:prstClr val="white"/>
              </a:solidFill>
              <a:latin typeface="Meiryo UI" panose="020B0604030504040204" pitchFamily="50" charset="-128"/>
              <a:ea typeface="Meiryo UI" panose="020B0604030504040204" pitchFamily="50" charset="-128"/>
            </a:endParaRPr>
          </a:p>
        </p:txBody>
      </p:sp>
      <p:pic>
        <p:nvPicPr>
          <p:cNvPr id="659" name="図 658"/>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121576" y="1978166"/>
            <a:ext cx="617558" cy="467586"/>
          </a:xfrm>
          <a:prstGeom prst="rect">
            <a:avLst/>
          </a:prstGeom>
        </p:spPr>
      </p:pic>
      <p:sp>
        <p:nvSpPr>
          <p:cNvPr id="660" name="正方形/長方形 659"/>
          <p:cNvSpPr/>
          <p:nvPr/>
        </p:nvSpPr>
        <p:spPr>
          <a:xfrm>
            <a:off x="10144559" y="2468872"/>
            <a:ext cx="562110" cy="23038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altLang="ja-JP" sz="1350" dirty="0">
                <a:solidFill>
                  <a:prstClr val="white"/>
                </a:solidFill>
                <a:latin typeface="Meiryo UI" panose="020B0604030504040204" pitchFamily="50" charset="-128"/>
                <a:ea typeface="Meiryo UI" panose="020B0604030504040204" pitchFamily="50" charset="-128"/>
              </a:rPr>
              <a:t>API</a:t>
            </a:r>
            <a:endParaRPr lang="ja-JP" altLang="en-US" sz="1350" dirty="0">
              <a:solidFill>
                <a:prstClr val="white"/>
              </a:solidFill>
              <a:latin typeface="Meiryo UI" panose="020B0604030504040204" pitchFamily="50" charset="-128"/>
              <a:ea typeface="Meiryo UI" panose="020B0604030504040204" pitchFamily="50" charset="-128"/>
            </a:endParaRPr>
          </a:p>
        </p:txBody>
      </p:sp>
      <p:sp>
        <p:nvSpPr>
          <p:cNvPr id="662" name="正方形/長方形 661"/>
          <p:cNvSpPr/>
          <p:nvPr/>
        </p:nvSpPr>
        <p:spPr>
          <a:xfrm>
            <a:off x="493174" y="3189465"/>
            <a:ext cx="826565" cy="30169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ja-JP" altLang="en-US" sz="1050" b="1" dirty="0">
              <a:solidFill>
                <a:prstClr val="black"/>
              </a:solidFill>
              <a:latin typeface="Meiryo UI" panose="020B0604030504040204" pitchFamily="50" charset="-128"/>
              <a:ea typeface="Meiryo UI" panose="020B0604030504040204" pitchFamily="50" charset="-128"/>
            </a:endParaRPr>
          </a:p>
        </p:txBody>
      </p:sp>
      <p:sp>
        <p:nvSpPr>
          <p:cNvPr id="664" name="正方形/長方形 663"/>
          <p:cNvSpPr/>
          <p:nvPr/>
        </p:nvSpPr>
        <p:spPr>
          <a:xfrm>
            <a:off x="2137687" y="1743600"/>
            <a:ext cx="1723113" cy="42443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275" b="1" dirty="0" smtClean="0">
                <a:solidFill>
                  <a:prstClr val="black"/>
                </a:solidFill>
                <a:latin typeface="Meiryo UI" panose="020B0604030504040204" pitchFamily="50" charset="-128"/>
                <a:ea typeface="Meiryo UI" panose="020B0604030504040204" pitchFamily="50" charset="-128"/>
              </a:rPr>
              <a:t>日本語歴史的典籍</a:t>
            </a:r>
            <a:r>
              <a:rPr lang="en-US" altLang="ja-JP" sz="1275" b="1" dirty="0" smtClean="0">
                <a:solidFill>
                  <a:prstClr val="black"/>
                </a:solidFill>
                <a:latin typeface="Meiryo UI" panose="020B0604030504040204" pitchFamily="50" charset="-128"/>
                <a:ea typeface="Meiryo UI" panose="020B0604030504040204" pitchFamily="50" charset="-128"/>
              </a:rPr>
              <a:t>DB</a:t>
            </a:r>
            <a:r>
              <a:rPr lang="ja-JP" altLang="en-US" sz="1275" b="1" dirty="0" smtClean="0">
                <a:solidFill>
                  <a:prstClr val="black"/>
                </a:solidFill>
                <a:latin typeface="Meiryo UI" panose="020B0604030504040204" pitchFamily="50" charset="-128"/>
                <a:ea typeface="Meiryo UI" panose="020B0604030504040204" pitchFamily="50" charset="-128"/>
              </a:rPr>
              <a:t>（国文研）</a:t>
            </a:r>
            <a:endParaRPr lang="ja-JP" altLang="en-US" sz="1275" b="1" dirty="0">
              <a:solidFill>
                <a:prstClr val="black"/>
              </a:solidFill>
              <a:latin typeface="Meiryo UI" panose="020B0604030504040204" pitchFamily="50" charset="-128"/>
              <a:ea typeface="Meiryo UI" panose="020B0604030504040204" pitchFamily="50" charset="-128"/>
            </a:endParaRPr>
          </a:p>
        </p:txBody>
      </p:sp>
      <p:sp>
        <p:nvSpPr>
          <p:cNvPr id="665" name="正方形/長方形 664"/>
          <p:cNvSpPr/>
          <p:nvPr/>
        </p:nvSpPr>
        <p:spPr>
          <a:xfrm>
            <a:off x="9743638" y="1474598"/>
            <a:ext cx="1723113" cy="42443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275" b="1" dirty="0" smtClean="0">
                <a:solidFill>
                  <a:prstClr val="black"/>
                </a:solidFill>
                <a:latin typeface="Meiryo UI" panose="020B0604030504040204" pitchFamily="50" charset="-128"/>
                <a:ea typeface="Meiryo UI" panose="020B0604030504040204" pitchFamily="50" charset="-128"/>
              </a:rPr>
              <a:t>商用電子書籍</a:t>
            </a:r>
            <a:endParaRPr lang="en-US" altLang="ja-JP" sz="1275" b="1" dirty="0" smtClean="0">
              <a:solidFill>
                <a:prstClr val="black"/>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1275" b="1" dirty="0">
                <a:solidFill>
                  <a:prstClr val="black"/>
                </a:solidFill>
                <a:latin typeface="Meiryo UI" panose="020B0604030504040204" pitchFamily="50" charset="-128"/>
                <a:ea typeface="Meiryo UI" panose="020B0604030504040204" pitchFamily="50" charset="-128"/>
              </a:rPr>
              <a:t>ポータル</a:t>
            </a:r>
          </a:p>
        </p:txBody>
      </p:sp>
      <p:sp>
        <p:nvSpPr>
          <p:cNvPr id="3" name="四角形吹き出し 2"/>
          <p:cNvSpPr/>
          <p:nvPr/>
        </p:nvSpPr>
        <p:spPr>
          <a:xfrm>
            <a:off x="493174" y="3189465"/>
            <a:ext cx="2569617" cy="776291"/>
          </a:xfrm>
          <a:prstGeom prst="wedgeRectCallout">
            <a:avLst>
              <a:gd name="adj1" fmla="val 98046"/>
              <a:gd name="adj2" fmla="val 17747"/>
            </a:avLst>
          </a:prstGeom>
        </p:spPr>
        <p:style>
          <a:lnRef idx="1">
            <a:schemeClr val="dk1"/>
          </a:lnRef>
          <a:fillRef idx="3">
            <a:schemeClr val="dk1"/>
          </a:fillRef>
          <a:effectRef idx="2">
            <a:schemeClr val="dk1"/>
          </a:effectRef>
          <a:fontRef idx="minor">
            <a:schemeClr val="lt1"/>
          </a:fontRef>
        </p:style>
        <p:txBody>
          <a:bodyPr rtlCol="0" anchor="ctr"/>
          <a:lstStyle/>
          <a:p>
            <a:pPr algn="ctr"/>
            <a:r>
              <a:rPr kumimoji="1" lang="ja-JP" altLang="en-US" sz="1400" dirty="0" smtClean="0"/>
              <a:t>分野共通の組織化</a:t>
            </a:r>
            <a:endParaRPr kumimoji="1" lang="en-US" altLang="ja-JP" sz="1400" dirty="0" smtClean="0"/>
          </a:p>
          <a:p>
            <a:pPr algn="ctr"/>
            <a:r>
              <a:rPr kumimoji="1" lang="ja-JP" altLang="en-US" sz="1400" dirty="0" smtClean="0"/>
              <a:t>分野を越えて情報の関連付け</a:t>
            </a:r>
            <a:endParaRPr kumimoji="1" lang="en-US" altLang="ja-JP" sz="1400" dirty="0" smtClean="0"/>
          </a:p>
          <a:p>
            <a:pPr algn="ctr"/>
            <a:r>
              <a:rPr lang="ja-JP" altLang="en-US" sz="1400" dirty="0" smtClean="0"/>
              <a:t>（</a:t>
            </a:r>
            <a:r>
              <a:rPr lang="en-US" altLang="ja-JP" sz="1400" dirty="0" smtClean="0"/>
              <a:t>Linked Data</a:t>
            </a:r>
            <a:r>
              <a:rPr lang="ja-JP" altLang="en-US" sz="1400" dirty="0" smtClean="0"/>
              <a:t>化）</a:t>
            </a:r>
            <a:endParaRPr kumimoji="1" lang="ja-JP" altLang="en-US" sz="1400" dirty="0"/>
          </a:p>
        </p:txBody>
      </p:sp>
      <p:sp>
        <p:nvSpPr>
          <p:cNvPr id="666" name="四角形吹き出し 665"/>
          <p:cNvSpPr/>
          <p:nvPr/>
        </p:nvSpPr>
        <p:spPr>
          <a:xfrm>
            <a:off x="573745" y="1019136"/>
            <a:ext cx="1905698" cy="578167"/>
          </a:xfrm>
          <a:prstGeom prst="wedgeRectCallout">
            <a:avLst>
              <a:gd name="adj1" fmla="val 43911"/>
              <a:gd name="adj2" fmla="val 155385"/>
            </a:avLst>
          </a:prstGeom>
        </p:spPr>
        <p:style>
          <a:lnRef idx="1">
            <a:schemeClr val="dk1"/>
          </a:lnRef>
          <a:fillRef idx="3">
            <a:schemeClr val="dk1"/>
          </a:fillRef>
          <a:effectRef idx="2">
            <a:schemeClr val="dk1"/>
          </a:effectRef>
          <a:fontRef idx="minor">
            <a:schemeClr val="lt1"/>
          </a:fontRef>
        </p:style>
        <p:txBody>
          <a:bodyPr rtlCol="0" anchor="ctr"/>
          <a:lstStyle/>
          <a:p>
            <a:pPr algn="ctr"/>
            <a:r>
              <a:rPr kumimoji="1" lang="ja-JP" altLang="en-US" sz="1400" dirty="0" smtClean="0"/>
              <a:t>典籍に特化した情報の組織化と閲覧サービス</a:t>
            </a:r>
            <a:endParaRPr kumimoji="1" lang="ja-JP" altLang="en-US" sz="1400" dirty="0"/>
          </a:p>
        </p:txBody>
      </p:sp>
      <p:sp>
        <p:nvSpPr>
          <p:cNvPr id="663" name="円/楕円 662"/>
          <p:cNvSpPr/>
          <p:nvPr/>
        </p:nvSpPr>
        <p:spPr>
          <a:xfrm>
            <a:off x="94593" y="61915"/>
            <a:ext cx="622859" cy="5711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67" name="四角形吹き出し 666"/>
          <p:cNvSpPr/>
          <p:nvPr/>
        </p:nvSpPr>
        <p:spPr>
          <a:xfrm>
            <a:off x="9980799" y="2999819"/>
            <a:ext cx="1905698" cy="578167"/>
          </a:xfrm>
          <a:prstGeom prst="wedgeRectCallout">
            <a:avLst>
              <a:gd name="adj1" fmla="val -97751"/>
              <a:gd name="adj2" fmla="val -32895"/>
            </a:avLst>
          </a:prstGeom>
        </p:spPr>
        <p:style>
          <a:lnRef idx="1">
            <a:schemeClr val="dk1"/>
          </a:lnRef>
          <a:fillRef idx="3">
            <a:schemeClr val="dk1"/>
          </a:fillRef>
          <a:effectRef idx="2">
            <a:schemeClr val="dk1"/>
          </a:effectRef>
          <a:fontRef idx="minor">
            <a:schemeClr val="lt1"/>
          </a:fontRef>
        </p:style>
        <p:txBody>
          <a:bodyPr rtlCol="0" anchor="ctr"/>
          <a:lstStyle/>
          <a:p>
            <a:pPr algn="ctr"/>
            <a:r>
              <a:rPr kumimoji="1" lang="ja-JP" altLang="en-US" sz="1400" dirty="0" smtClean="0"/>
              <a:t>出版界と図書館界が連携したサービス</a:t>
            </a:r>
            <a:endParaRPr kumimoji="1" lang="ja-JP" altLang="en-US" sz="1400" dirty="0"/>
          </a:p>
        </p:txBody>
      </p:sp>
    </p:spTree>
    <p:extLst>
      <p:ext uri="{BB962C8B-B14F-4D97-AF65-F5344CB8AC3E}">
        <p14:creationId xmlns:p14="http://schemas.microsoft.com/office/powerpoint/2010/main" val="42154365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正方形/長方形 68"/>
          <p:cNvSpPr/>
          <p:nvPr/>
        </p:nvSpPr>
        <p:spPr>
          <a:xfrm>
            <a:off x="7185025" y="2205039"/>
            <a:ext cx="2808288" cy="18002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67" name="正方形/長方形 66"/>
          <p:cNvSpPr/>
          <p:nvPr/>
        </p:nvSpPr>
        <p:spPr>
          <a:xfrm>
            <a:off x="7032625" y="2349501"/>
            <a:ext cx="2808288" cy="18002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grpSp>
        <p:nvGrpSpPr>
          <p:cNvPr id="36868" name="グループ化 68"/>
          <p:cNvGrpSpPr>
            <a:grpSpLocks/>
          </p:cNvGrpSpPr>
          <p:nvPr/>
        </p:nvGrpSpPr>
        <p:grpSpPr bwMode="auto">
          <a:xfrm>
            <a:off x="1192214" y="284913"/>
            <a:ext cx="8715375" cy="6607175"/>
            <a:chOff x="214313" y="251101"/>
            <a:chExt cx="8715375" cy="6606899"/>
          </a:xfrm>
        </p:grpSpPr>
        <p:cxnSp>
          <p:nvCxnSpPr>
            <p:cNvPr id="114" name="直線矢印コネクタ 113"/>
            <p:cNvCxnSpPr/>
            <p:nvPr/>
          </p:nvCxnSpPr>
          <p:spPr>
            <a:xfrm rot="16200000" flipH="1">
              <a:off x="6008711" y="1913145"/>
              <a:ext cx="1158827"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8" name="カギ線コネクタ 117"/>
            <p:cNvCxnSpPr/>
            <p:nvPr/>
          </p:nvCxnSpPr>
          <p:spPr>
            <a:xfrm rot="10800000">
              <a:off x="4071938" y="928936"/>
              <a:ext cx="1928812" cy="1571559"/>
            </a:xfrm>
            <a:prstGeom prst="bentConnector3">
              <a:avLst>
                <a:gd name="adj1" fmla="val -155"/>
              </a:avLst>
            </a:prstGeom>
            <a:ln>
              <a:tailEnd type="arrow"/>
            </a:ln>
          </p:spPr>
          <p:style>
            <a:lnRef idx="3">
              <a:schemeClr val="accent2"/>
            </a:lnRef>
            <a:fillRef idx="0">
              <a:schemeClr val="accent2"/>
            </a:fillRef>
            <a:effectRef idx="2">
              <a:schemeClr val="accent2"/>
            </a:effectRef>
            <a:fontRef idx="minor">
              <a:schemeClr val="tx1"/>
            </a:fontRef>
          </p:style>
        </p:cxnSp>
        <p:sp>
          <p:nvSpPr>
            <p:cNvPr id="36874" name="Rectangle 10"/>
            <p:cNvSpPr>
              <a:spLocks noChangeArrowheads="1"/>
            </p:cNvSpPr>
            <p:nvPr/>
          </p:nvSpPr>
          <p:spPr bwMode="auto">
            <a:xfrm>
              <a:off x="357188" y="2500313"/>
              <a:ext cx="4429125" cy="3214687"/>
            </a:xfrm>
            <a:prstGeom prst="rect">
              <a:avLst/>
            </a:prstGeom>
            <a:solidFill>
              <a:schemeClr val="accent1">
                <a:alpha val="65097"/>
              </a:schemeClr>
            </a:solidFill>
            <a:ln w="9525">
              <a:solidFill>
                <a:schemeClr val="tx1"/>
              </a:solidFill>
              <a:miter lim="800000"/>
              <a:headEnd/>
              <a:tailEnd/>
            </a:ln>
          </p:spPr>
          <p:txBody>
            <a:bodyPr wrap="none" anchor="ctr"/>
            <a:lstStyle/>
            <a:p>
              <a:endParaRPr lang="ja-JP" altLang="en-US">
                <a:latin typeface="Calibri" pitchFamily="34" charset="0"/>
              </a:endParaRPr>
            </a:p>
          </p:txBody>
        </p:sp>
        <p:sp>
          <p:nvSpPr>
            <p:cNvPr id="36875" name="Rectangle 41"/>
            <p:cNvSpPr>
              <a:spLocks noChangeArrowheads="1"/>
            </p:cNvSpPr>
            <p:nvPr/>
          </p:nvSpPr>
          <p:spPr bwMode="auto">
            <a:xfrm>
              <a:off x="6357938" y="983356"/>
              <a:ext cx="1285875" cy="357187"/>
            </a:xfrm>
            <a:prstGeom prst="rect">
              <a:avLst/>
            </a:prstGeom>
            <a:solidFill>
              <a:schemeClr val="accent1">
                <a:alpha val="65097"/>
              </a:schemeClr>
            </a:solidFill>
            <a:ln w="9525">
              <a:solidFill>
                <a:schemeClr val="tx1"/>
              </a:solidFill>
              <a:miter lim="800000"/>
              <a:headEnd/>
              <a:tailEnd/>
            </a:ln>
          </p:spPr>
          <p:txBody>
            <a:bodyPr wrap="none" anchor="ctr"/>
            <a:lstStyle/>
            <a:p>
              <a:endParaRPr lang="ja-JP" altLang="en-US">
                <a:latin typeface="Calibri" pitchFamily="34" charset="0"/>
              </a:endParaRPr>
            </a:p>
          </p:txBody>
        </p:sp>
        <p:pic>
          <p:nvPicPr>
            <p:cNvPr id="36876" name="Picture 48" descr="MCj0397412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43188" y="4857750"/>
              <a:ext cx="601662"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7" name="Rectangle 41"/>
            <p:cNvSpPr>
              <a:spLocks noChangeArrowheads="1"/>
            </p:cNvSpPr>
            <p:nvPr/>
          </p:nvSpPr>
          <p:spPr bwMode="auto">
            <a:xfrm>
              <a:off x="571500" y="642938"/>
              <a:ext cx="3500438" cy="357187"/>
            </a:xfrm>
            <a:prstGeom prst="rect">
              <a:avLst/>
            </a:prstGeom>
            <a:solidFill>
              <a:schemeClr val="accent1">
                <a:alpha val="65097"/>
              </a:schemeClr>
            </a:solidFill>
            <a:ln w="9525">
              <a:solidFill>
                <a:schemeClr val="tx1"/>
              </a:solidFill>
              <a:miter lim="800000"/>
              <a:headEnd/>
              <a:tailEnd/>
            </a:ln>
          </p:spPr>
          <p:txBody>
            <a:bodyPr wrap="none" anchor="ctr"/>
            <a:lstStyle/>
            <a:p>
              <a:endParaRPr lang="ja-JP" altLang="en-US">
                <a:latin typeface="Calibri" pitchFamily="34" charset="0"/>
              </a:endParaRPr>
            </a:p>
          </p:txBody>
        </p:sp>
        <p:sp>
          <p:nvSpPr>
            <p:cNvPr id="36878" name="Rectangle 41"/>
            <p:cNvSpPr>
              <a:spLocks noChangeArrowheads="1"/>
            </p:cNvSpPr>
            <p:nvPr/>
          </p:nvSpPr>
          <p:spPr bwMode="auto">
            <a:xfrm>
              <a:off x="5429250" y="2500313"/>
              <a:ext cx="2786063" cy="1714500"/>
            </a:xfrm>
            <a:prstGeom prst="rect">
              <a:avLst/>
            </a:prstGeom>
            <a:solidFill>
              <a:schemeClr val="accent1">
                <a:alpha val="65097"/>
              </a:schemeClr>
            </a:solidFill>
            <a:ln w="9525">
              <a:solidFill>
                <a:schemeClr val="tx1"/>
              </a:solidFill>
              <a:miter lim="800000"/>
              <a:headEnd/>
              <a:tailEnd/>
            </a:ln>
          </p:spPr>
          <p:txBody>
            <a:bodyPr wrap="none" anchor="ctr"/>
            <a:lstStyle/>
            <a:p>
              <a:endParaRPr lang="ja-JP" altLang="en-US">
                <a:latin typeface="Calibri" pitchFamily="34" charset="0"/>
              </a:endParaRPr>
            </a:p>
          </p:txBody>
        </p:sp>
        <p:sp>
          <p:nvSpPr>
            <p:cNvPr id="36879" name="Rectangle 41"/>
            <p:cNvSpPr>
              <a:spLocks noChangeArrowheads="1"/>
            </p:cNvSpPr>
            <p:nvPr/>
          </p:nvSpPr>
          <p:spPr bwMode="auto">
            <a:xfrm>
              <a:off x="571500" y="1285875"/>
              <a:ext cx="1357313" cy="571500"/>
            </a:xfrm>
            <a:prstGeom prst="rect">
              <a:avLst/>
            </a:prstGeom>
            <a:solidFill>
              <a:schemeClr val="accent1">
                <a:alpha val="65097"/>
              </a:schemeClr>
            </a:solidFill>
            <a:ln w="9525">
              <a:solidFill>
                <a:schemeClr val="tx1"/>
              </a:solidFill>
              <a:miter lim="800000"/>
              <a:headEnd/>
              <a:tailEnd/>
            </a:ln>
          </p:spPr>
          <p:txBody>
            <a:bodyPr wrap="none" anchor="ctr"/>
            <a:lstStyle/>
            <a:p>
              <a:endParaRPr lang="ja-JP" altLang="en-US">
                <a:latin typeface="Calibri" pitchFamily="34" charset="0"/>
              </a:endParaRPr>
            </a:p>
          </p:txBody>
        </p:sp>
        <p:sp>
          <p:nvSpPr>
            <p:cNvPr id="36880" name="Rectangle 41"/>
            <p:cNvSpPr>
              <a:spLocks noChangeArrowheads="1"/>
            </p:cNvSpPr>
            <p:nvPr/>
          </p:nvSpPr>
          <p:spPr bwMode="auto">
            <a:xfrm>
              <a:off x="2786063" y="1285875"/>
              <a:ext cx="1285875" cy="571500"/>
            </a:xfrm>
            <a:prstGeom prst="rect">
              <a:avLst/>
            </a:prstGeom>
            <a:solidFill>
              <a:schemeClr val="accent1">
                <a:alpha val="65097"/>
              </a:schemeClr>
            </a:solidFill>
            <a:ln w="9525">
              <a:solidFill>
                <a:schemeClr val="tx1"/>
              </a:solidFill>
              <a:miter lim="800000"/>
              <a:headEnd/>
              <a:tailEnd/>
            </a:ln>
          </p:spPr>
          <p:txBody>
            <a:bodyPr wrap="none" anchor="ctr"/>
            <a:lstStyle/>
            <a:p>
              <a:endParaRPr lang="ja-JP" altLang="en-US">
                <a:latin typeface="Calibri" pitchFamily="34" charset="0"/>
              </a:endParaRPr>
            </a:p>
          </p:txBody>
        </p:sp>
        <p:sp>
          <p:nvSpPr>
            <p:cNvPr id="36881" name="Text Box 9"/>
            <p:cNvSpPr txBox="1">
              <a:spLocks noChangeArrowheads="1"/>
            </p:cNvSpPr>
            <p:nvPr/>
          </p:nvSpPr>
          <p:spPr bwMode="auto">
            <a:xfrm>
              <a:off x="5673799" y="3140816"/>
              <a:ext cx="27146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ja-JP" altLang="en-US" sz="1400">
                  <a:latin typeface="Calibri" pitchFamily="34" charset="0"/>
                </a:rPr>
                <a:t>・出版社からの販売</a:t>
              </a:r>
            </a:p>
            <a:p>
              <a:pPr eaLnBrk="1" hangingPunct="1">
                <a:spcBef>
                  <a:spcPct val="50000"/>
                </a:spcBef>
              </a:pPr>
              <a:r>
                <a:rPr lang="ja-JP" altLang="en-US" sz="1400">
                  <a:latin typeface="Calibri" pitchFamily="34" charset="0"/>
                </a:rPr>
                <a:t>・有償の貸出し</a:t>
              </a:r>
            </a:p>
            <a:p>
              <a:pPr eaLnBrk="1" hangingPunct="1">
                <a:spcBef>
                  <a:spcPct val="50000"/>
                </a:spcBef>
              </a:pPr>
              <a:r>
                <a:rPr lang="ja-JP" altLang="en-US" sz="1400">
                  <a:latin typeface="Calibri" pitchFamily="34" charset="0"/>
                </a:rPr>
                <a:t>・権利者への配分</a:t>
              </a:r>
              <a:endParaRPr lang="en-US" altLang="ja-JP" sz="1400">
                <a:latin typeface="Calibri" pitchFamily="34" charset="0"/>
              </a:endParaRPr>
            </a:p>
          </p:txBody>
        </p:sp>
        <p:sp>
          <p:nvSpPr>
            <p:cNvPr id="36882" name="Text Box 9"/>
            <p:cNvSpPr txBox="1">
              <a:spLocks noChangeArrowheads="1"/>
            </p:cNvSpPr>
            <p:nvPr/>
          </p:nvSpPr>
          <p:spPr bwMode="auto">
            <a:xfrm>
              <a:off x="1071563" y="1416050"/>
              <a:ext cx="428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spcBef>
                  <a:spcPct val="50000"/>
                </a:spcBef>
              </a:pPr>
              <a:r>
                <a:rPr lang="ja-JP" altLang="en-US">
                  <a:latin typeface="Calibri" pitchFamily="34" charset="0"/>
                </a:rPr>
                <a:t>紙</a:t>
              </a:r>
            </a:p>
          </p:txBody>
        </p:sp>
        <p:sp>
          <p:nvSpPr>
            <p:cNvPr id="36883" name="Text Box 9"/>
            <p:cNvSpPr txBox="1">
              <a:spLocks noChangeArrowheads="1"/>
            </p:cNvSpPr>
            <p:nvPr/>
          </p:nvSpPr>
          <p:spPr bwMode="auto">
            <a:xfrm>
              <a:off x="2857500" y="1416050"/>
              <a:ext cx="12144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spcBef>
                  <a:spcPct val="50000"/>
                </a:spcBef>
              </a:pPr>
              <a:r>
                <a:rPr lang="ja-JP" altLang="en-US">
                  <a:latin typeface="Calibri" pitchFamily="34" charset="0"/>
                </a:rPr>
                <a:t>ディジタル</a:t>
              </a:r>
            </a:p>
          </p:txBody>
        </p:sp>
        <p:sp>
          <p:nvSpPr>
            <p:cNvPr id="36884" name="Rectangle 41"/>
            <p:cNvSpPr>
              <a:spLocks noChangeArrowheads="1"/>
            </p:cNvSpPr>
            <p:nvPr/>
          </p:nvSpPr>
          <p:spPr bwMode="auto">
            <a:xfrm>
              <a:off x="1214438" y="1000125"/>
              <a:ext cx="214312" cy="285750"/>
            </a:xfrm>
            <a:prstGeom prst="rect">
              <a:avLst/>
            </a:prstGeom>
            <a:solidFill>
              <a:schemeClr val="accent1">
                <a:alpha val="65097"/>
              </a:schemeClr>
            </a:solidFill>
            <a:ln w="9525">
              <a:solidFill>
                <a:schemeClr val="tx1"/>
              </a:solidFill>
              <a:miter lim="800000"/>
              <a:headEnd/>
              <a:tailEnd/>
            </a:ln>
          </p:spPr>
          <p:txBody>
            <a:bodyPr wrap="none" anchor="ctr"/>
            <a:lstStyle/>
            <a:p>
              <a:endParaRPr lang="ja-JP" altLang="en-US">
                <a:latin typeface="Calibri" pitchFamily="34" charset="0"/>
              </a:endParaRPr>
            </a:p>
          </p:txBody>
        </p:sp>
        <p:cxnSp>
          <p:nvCxnSpPr>
            <p:cNvPr id="32" name="直線矢印コネクタ 31"/>
            <p:cNvCxnSpPr/>
            <p:nvPr/>
          </p:nvCxnSpPr>
          <p:spPr>
            <a:xfrm>
              <a:off x="4214813" y="3857750"/>
              <a:ext cx="1214437"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6886" name="Text Box 9"/>
            <p:cNvSpPr txBox="1">
              <a:spLocks noChangeArrowheads="1"/>
            </p:cNvSpPr>
            <p:nvPr/>
          </p:nvSpPr>
          <p:spPr bwMode="auto">
            <a:xfrm>
              <a:off x="1143000" y="642938"/>
              <a:ext cx="22145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dist" eaLnBrk="1" hangingPunct="1">
                <a:spcBef>
                  <a:spcPct val="50000"/>
                </a:spcBef>
              </a:pPr>
              <a:r>
                <a:rPr lang="ja-JP" altLang="en-US" b="1">
                  <a:latin typeface="Calibri" pitchFamily="34" charset="0"/>
                </a:rPr>
                <a:t>出版社（権利者）</a:t>
              </a:r>
            </a:p>
          </p:txBody>
        </p:sp>
        <p:sp>
          <p:nvSpPr>
            <p:cNvPr id="36887" name="Text Box 9"/>
            <p:cNvSpPr txBox="1">
              <a:spLocks noChangeArrowheads="1"/>
            </p:cNvSpPr>
            <p:nvPr/>
          </p:nvSpPr>
          <p:spPr bwMode="auto">
            <a:xfrm>
              <a:off x="5929313" y="2564904"/>
              <a:ext cx="18573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ja-JP" altLang="en-US" b="1">
                  <a:latin typeface="Calibri" pitchFamily="34" charset="0"/>
                </a:rPr>
                <a:t>電子出版物流通センター　</a:t>
              </a:r>
              <a:r>
                <a:rPr lang="ja-JP" altLang="en-US" sz="1600" b="1">
                  <a:latin typeface="Calibri" pitchFamily="34" charset="0"/>
                </a:rPr>
                <a:t>（仮称）</a:t>
              </a:r>
              <a:endParaRPr lang="en-US" altLang="ja-JP" sz="1600" b="1">
                <a:latin typeface="Calibri" pitchFamily="34" charset="0"/>
              </a:endParaRPr>
            </a:p>
          </p:txBody>
        </p:sp>
        <p:sp>
          <p:nvSpPr>
            <p:cNvPr id="36888" name="Rectangle 41"/>
            <p:cNvSpPr>
              <a:spLocks noChangeArrowheads="1"/>
            </p:cNvSpPr>
            <p:nvPr/>
          </p:nvSpPr>
          <p:spPr bwMode="auto">
            <a:xfrm>
              <a:off x="1285875" y="5929313"/>
              <a:ext cx="3214688" cy="393700"/>
            </a:xfrm>
            <a:prstGeom prst="rect">
              <a:avLst/>
            </a:prstGeom>
            <a:solidFill>
              <a:schemeClr val="accent1">
                <a:alpha val="65097"/>
              </a:schemeClr>
            </a:solidFill>
            <a:ln w="9525">
              <a:solidFill>
                <a:schemeClr val="tx1"/>
              </a:solidFill>
              <a:miter lim="800000"/>
              <a:headEnd/>
              <a:tailEnd/>
            </a:ln>
          </p:spPr>
          <p:txBody>
            <a:bodyPr wrap="none" anchor="ctr"/>
            <a:lstStyle/>
            <a:p>
              <a:endParaRPr lang="ja-JP" altLang="en-US">
                <a:latin typeface="Calibri" pitchFamily="34" charset="0"/>
              </a:endParaRPr>
            </a:p>
          </p:txBody>
        </p:sp>
        <p:sp>
          <p:nvSpPr>
            <p:cNvPr id="36889" name="Text Box 9"/>
            <p:cNvSpPr txBox="1">
              <a:spLocks noChangeArrowheads="1"/>
            </p:cNvSpPr>
            <p:nvPr/>
          </p:nvSpPr>
          <p:spPr bwMode="auto">
            <a:xfrm>
              <a:off x="2071688" y="5929313"/>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ja-JP" altLang="en-US" b="1">
                  <a:latin typeface="Calibri" pitchFamily="34" charset="0"/>
                </a:rPr>
                <a:t>公共図書館等</a:t>
              </a:r>
            </a:p>
          </p:txBody>
        </p:sp>
        <p:sp>
          <p:nvSpPr>
            <p:cNvPr id="33" name="Text Box 9"/>
            <p:cNvSpPr txBox="1">
              <a:spLocks noChangeArrowheads="1"/>
            </p:cNvSpPr>
            <p:nvPr/>
          </p:nvSpPr>
          <p:spPr bwMode="auto">
            <a:xfrm>
              <a:off x="2000250" y="5357876"/>
              <a:ext cx="1285875" cy="276213"/>
            </a:xfrm>
            <a:prstGeom prst="rect">
              <a:avLst/>
            </a:prstGeom>
            <a:noFill/>
            <a:ln w="9525">
              <a:solidFill>
                <a:schemeClr val="tx1">
                  <a:lumMod val="50000"/>
                  <a:lumOff val="50000"/>
                </a:schemeClr>
              </a:solidFill>
              <a:miter lim="800000"/>
              <a:headEnd/>
              <a:tailEnd/>
            </a:ln>
          </p:spPr>
          <p:txBody>
            <a:bodyPr>
              <a:spAutoFit/>
            </a:bodyPr>
            <a:lstStyle/>
            <a:p>
              <a:pPr algn="ctr">
                <a:spcBef>
                  <a:spcPct val="50000"/>
                </a:spcBef>
                <a:defRPr/>
              </a:pPr>
              <a:r>
                <a:rPr lang="ja-JP" altLang="en-US" sz="1200" dirty="0"/>
                <a:t>　館内利用者</a:t>
              </a:r>
            </a:p>
          </p:txBody>
        </p:sp>
        <p:pic>
          <p:nvPicPr>
            <p:cNvPr id="36891" name="Picture 31" descr="C:\Documents and Settings\matsumo\Local Settings\Temporary Internet Files\Content.IE5\3MIJ4PSP\MCj03973260000[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28813" y="4786313"/>
              <a:ext cx="6429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92" name="Text Box 9"/>
            <p:cNvSpPr txBox="1">
              <a:spLocks noChangeArrowheads="1"/>
            </p:cNvSpPr>
            <p:nvPr/>
          </p:nvSpPr>
          <p:spPr bwMode="auto">
            <a:xfrm rot="10800000" flipV="1">
              <a:off x="6357938" y="980488"/>
              <a:ext cx="12858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spcBef>
                  <a:spcPct val="50000"/>
                </a:spcBef>
              </a:pPr>
              <a:r>
                <a:rPr lang="ja-JP" altLang="en-US" sz="1600" b="1">
                  <a:latin typeface="Calibri" pitchFamily="34" charset="0"/>
                </a:rPr>
                <a:t>広告主</a:t>
              </a:r>
            </a:p>
          </p:txBody>
        </p:sp>
        <p:cxnSp>
          <p:nvCxnSpPr>
            <p:cNvPr id="76" name="直線矢印コネクタ 75"/>
            <p:cNvCxnSpPr/>
            <p:nvPr/>
          </p:nvCxnSpPr>
          <p:spPr>
            <a:xfrm rot="16200000" flipH="1">
              <a:off x="678687" y="5179289"/>
              <a:ext cx="1500125"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78" name="直線矢印コネクタ 77"/>
            <p:cNvCxnSpPr/>
            <p:nvPr/>
          </p:nvCxnSpPr>
          <p:spPr>
            <a:xfrm rot="16200000" flipH="1">
              <a:off x="3286155" y="5215007"/>
              <a:ext cx="1428690" cy="0"/>
            </a:xfrm>
            <a:prstGeom prst="straightConnector1">
              <a:avLst/>
            </a:prstGeom>
            <a:ln>
              <a:prstDash val="sysDot"/>
              <a:tailEnd type="arrow"/>
            </a:ln>
          </p:spPr>
          <p:style>
            <a:lnRef idx="3">
              <a:schemeClr val="accent2"/>
            </a:lnRef>
            <a:fillRef idx="0">
              <a:schemeClr val="accent2"/>
            </a:fillRef>
            <a:effectRef idx="2">
              <a:schemeClr val="accent2"/>
            </a:effectRef>
            <a:fontRef idx="minor">
              <a:schemeClr val="tx1"/>
            </a:fontRef>
          </p:style>
        </p:cxnSp>
        <p:sp>
          <p:nvSpPr>
            <p:cNvPr id="36895" name="Text Box 9"/>
            <p:cNvSpPr txBox="1">
              <a:spLocks noChangeArrowheads="1"/>
            </p:cNvSpPr>
            <p:nvPr/>
          </p:nvSpPr>
          <p:spPr bwMode="auto">
            <a:xfrm rot="10800000" flipV="1">
              <a:off x="357188" y="4286250"/>
              <a:ext cx="7858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ja-JP" altLang="en-US" sz="1200">
                  <a:latin typeface="Calibri" pitchFamily="34" charset="0"/>
                </a:rPr>
                <a:t>書庫</a:t>
              </a:r>
            </a:p>
          </p:txBody>
        </p:sp>
        <p:sp>
          <p:nvSpPr>
            <p:cNvPr id="36896" name="テキスト ボックス 67"/>
            <p:cNvSpPr txBox="1">
              <a:spLocks noChangeArrowheads="1"/>
            </p:cNvSpPr>
            <p:nvPr/>
          </p:nvSpPr>
          <p:spPr bwMode="auto">
            <a:xfrm>
              <a:off x="1144141" y="6357938"/>
              <a:ext cx="35718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ja-JP" altLang="en-US" sz="1200">
                  <a:latin typeface="Calibri" pitchFamily="34" charset="0"/>
                </a:rPr>
                <a:t>公共図書館へ貸し出した資料は館内でのみの利用</a:t>
              </a:r>
            </a:p>
          </p:txBody>
        </p:sp>
        <p:sp>
          <p:nvSpPr>
            <p:cNvPr id="36897" name="テキスト ボックス 68"/>
            <p:cNvSpPr txBox="1">
              <a:spLocks noChangeArrowheads="1"/>
            </p:cNvSpPr>
            <p:nvPr/>
          </p:nvSpPr>
          <p:spPr bwMode="auto">
            <a:xfrm>
              <a:off x="1071563" y="2000250"/>
              <a:ext cx="857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1200">
                  <a:latin typeface="Calibri" pitchFamily="34" charset="0"/>
                </a:rPr>
                <a:t>納本制度</a:t>
              </a:r>
            </a:p>
          </p:txBody>
        </p:sp>
        <p:cxnSp>
          <p:nvCxnSpPr>
            <p:cNvPr id="91" name="直線矢印コネクタ 90"/>
            <p:cNvCxnSpPr/>
            <p:nvPr/>
          </p:nvCxnSpPr>
          <p:spPr>
            <a:xfrm>
              <a:off x="1643063" y="3843464"/>
              <a:ext cx="1857375" cy="1587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6899" name="テキスト ボックス 92"/>
            <p:cNvSpPr txBox="1">
              <a:spLocks noChangeArrowheads="1"/>
            </p:cNvSpPr>
            <p:nvPr/>
          </p:nvSpPr>
          <p:spPr bwMode="auto">
            <a:xfrm>
              <a:off x="2286000" y="3429000"/>
              <a:ext cx="1000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ja-JP" altLang="en-US" sz="1200">
                  <a:latin typeface="Calibri" pitchFamily="34" charset="0"/>
                </a:rPr>
                <a:t>ディジタル化</a:t>
              </a:r>
            </a:p>
          </p:txBody>
        </p:sp>
        <p:sp>
          <p:nvSpPr>
            <p:cNvPr id="36900" name="テキスト ボックス 69"/>
            <p:cNvSpPr txBox="1">
              <a:spLocks noChangeArrowheads="1"/>
            </p:cNvSpPr>
            <p:nvPr/>
          </p:nvSpPr>
          <p:spPr bwMode="auto">
            <a:xfrm>
              <a:off x="2786063" y="2000250"/>
              <a:ext cx="1000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just" eaLnBrk="1" hangingPunct="1"/>
              <a:r>
                <a:rPr lang="ja-JP" altLang="en-US" sz="1200">
                  <a:latin typeface="Calibri" pitchFamily="34" charset="0"/>
                </a:rPr>
                <a:t>（納本制度）</a:t>
              </a:r>
            </a:p>
          </p:txBody>
        </p:sp>
        <p:sp>
          <p:nvSpPr>
            <p:cNvPr id="36901" name="Text Box 9"/>
            <p:cNvSpPr txBox="1">
              <a:spLocks noChangeArrowheads="1"/>
            </p:cNvSpPr>
            <p:nvPr/>
          </p:nvSpPr>
          <p:spPr bwMode="auto">
            <a:xfrm>
              <a:off x="1357313" y="2714624"/>
              <a:ext cx="2500312" cy="44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lnSpc>
                  <a:spcPts val="1000"/>
                </a:lnSpc>
                <a:spcBef>
                  <a:spcPct val="50000"/>
                </a:spcBef>
              </a:pPr>
              <a:r>
                <a:rPr lang="ja-JP" altLang="en-US" b="1">
                  <a:latin typeface="Calibri" pitchFamily="34" charset="0"/>
                </a:rPr>
                <a:t>国立国会図書館</a:t>
              </a:r>
              <a:endParaRPr lang="en-US" altLang="ja-JP" b="1">
                <a:latin typeface="Calibri" pitchFamily="34" charset="0"/>
              </a:endParaRPr>
            </a:p>
            <a:p>
              <a:pPr algn="ctr" eaLnBrk="1" hangingPunct="1">
                <a:lnSpc>
                  <a:spcPts val="1000"/>
                </a:lnSpc>
                <a:spcBef>
                  <a:spcPct val="50000"/>
                </a:spcBef>
              </a:pPr>
              <a:r>
                <a:rPr lang="ja-JP" altLang="en-US" sz="1200" b="1">
                  <a:latin typeface="Calibri" pitchFamily="34" charset="0"/>
                </a:rPr>
                <a:t>（クラウド）</a:t>
              </a:r>
              <a:endParaRPr lang="en-US" altLang="ja-JP" sz="1200" b="1">
                <a:latin typeface="Calibri" pitchFamily="34" charset="0"/>
              </a:endParaRPr>
            </a:p>
          </p:txBody>
        </p:sp>
        <p:sp>
          <p:nvSpPr>
            <p:cNvPr id="36902" name="テキスト ボックス 69"/>
            <p:cNvSpPr txBox="1">
              <a:spLocks noChangeArrowheads="1"/>
            </p:cNvSpPr>
            <p:nvPr/>
          </p:nvSpPr>
          <p:spPr bwMode="auto">
            <a:xfrm>
              <a:off x="4643438" y="251101"/>
              <a:ext cx="4249042" cy="64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r" eaLnBrk="1" hangingPunct="1"/>
              <a:r>
                <a:rPr lang="ja-JP" altLang="en-US" b="1" dirty="0">
                  <a:latin typeface="Calibri" pitchFamily="34" charset="0"/>
                </a:rPr>
                <a:t>ディジタル時代の図書館と出版社・</a:t>
              </a:r>
              <a:r>
                <a:rPr lang="ja-JP" altLang="en-US" b="1" dirty="0" smtClean="0">
                  <a:latin typeface="Calibri" pitchFamily="34" charset="0"/>
                </a:rPr>
                <a:t>読者</a:t>
              </a:r>
              <a:endParaRPr lang="en-US" altLang="ja-JP" b="1" dirty="0" smtClean="0">
                <a:latin typeface="Calibri" pitchFamily="34" charset="0"/>
              </a:endParaRPr>
            </a:p>
            <a:p>
              <a:pPr algn="r" eaLnBrk="1" hangingPunct="1"/>
              <a:r>
                <a:rPr lang="ja-JP" altLang="en-US" b="1" dirty="0" smtClean="0">
                  <a:latin typeface="Calibri" pitchFamily="34" charset="0"/>
                </a:rPr>
                <a:t>（長尾前館長資料）</a:t>
              </a:r>
              <a:endParaRPr lang="ja-JP" altLang="en-US" b="1" dirty="0">
                <a:latin typeface="Calibri" pitchFamily="34" charset="0"/>
              </a:endParaRPr>
            </a:p>
          </p:txBody>
        </p:sp>
        <p:sp>
          <p:nvSpPr>
            <p:cNvPr id="36903" name="Rectangle 41"/>
            <p:cNvSpPr>
              <a:spLocks noChangeArrowheads="1"/>
            </p:cNvSpPr>
            <p:nvPr/>
          </p:nvSpPr>
          <p:spPr bwMode="auto">
            <a:xfrm>
              <a:off x="3286125" y="1000125"/>
              <a:ext cx="214313" cy="285750"/>
            </a:xfrm>
            <a:prstGeom prst="rect">
              <a:avLst/>
            </a:prstGeom>
            <a:solidFill>
              <a:schemeClr val="accent1">
                <a:alpha val="65097"/>
              </a:schemeClr>
            </a:solidFill>
            <a:ln w="9525">
              <a:solidFill>
                <a:schemeClr val="tx1"/>
              </a:solidFill>
              <a:miter lim="800000"/>
              <a:headEnd/>
              <a:tailEnd/>
            </a:ln>
          </p:spPr>
          <p:txBody>
            <a:bodyPr wrap="none" anchor="ctr"/>
            <a:lstStyle/>
            <a:p>
              <a:endParaRPr lang="ja-JP" altLang="en-US">
                <a:latin typeface="Calibri" pitchFamily="34" charset="0"/>
              </a:endParaRPr>
            </a:p>
          </p:txBody>
        </p:sp>
        <p:pic>
          <p:nvPicPr>
            <p:cNvPr id="36904" name="Picture 67" descr="C:\Documents and Settings\matsumo\Local Settings\Temporary Internet Files\Content.IE5\DSLDWP51\MCj04290050000[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00875" y="5592131"/>
              <a:ext cx="271463"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05" name="Picture 69" descr="C:\Documents and Settings\matsumo\Local Settings\Temporary Internet Files\Content.IE5\W1OJP1HC\MCj04289450000[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52320" y="5550856"/>
              <a:ext cx="557213"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06" name="Picture 67" descr="C:\Documents and Settings\matsumo\Local Settings\Temporary Internet Files\Content.IE5\DSLDWP51\MCj04290050000[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29313" y="5592131"/>
              <a:ext cx="271462"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07" name="Picture 68" descr="C:\Documents and Settings\matsumo\Local Settings\Temporary Internet Files\Content.IE5\PH3THY6G\MCj04289570000[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095307" y="5596893"/>
              <a:ext cx="3651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08" name="Text Box 9"/>
            <p:cNvSpPr txBox="1">
              <a:spLocks noChangeArrowheads="1"/>
            </p:cNvSpPr>
            <p:nvPr/>
          </p:nvSpPr>
          <p:spPr bwMode="auto">
            <a:xfrm rot="10800000" flipV="1">
              <a:off x="4000500" y="2930525"/>
              <a:ext cx="9286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ja-JP" altLang="en-US" sz="1200">
                  <a:latin typeface="Calibri" pitchFamily="34" charset="0"/>
                </a:rPr>
                <a:t>ディジタルアーカイブ</a:t>
              </a:r>
            </a:p>
          </p:txBody>
        </p:sp>
        <p:cxnSp>
          <p:nvCxnSpPr>
            <p:cNvPr id="92" name="直線矢印コネクタ 91"/>
            <p:cNvCxnSpPr>
              <a:endCxn id="36888" idx="0"/>
            </p:cNvCxnSpPr>
            <p:nvPr/>
          </p:nvCxnSpPr>
          <p:spPr>
            <a:xfrm rot="16200000" flipH="1">
              <a:off x="1625613" y="4160938"/>
              <a:ext cx="642911" cy="6080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93" name="直線矢印コネクタ 92"/>
            <p:cNvCxnSpPr/>
            <p:nvPr/>
          </p:nvCxnSpPr>
          <p:spPr>
            <a:xfrm rot="10800000" flipV="1">
              <a:off x="2857500" y="4357792"/>
              <a:ext cx="928688" cy="42860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6911" name="Text Box 9"/>
            <p:cNvSpPr txBox="1">
              <a:spLocks noChangeArrowheads="1"/>
            </p:cNvSpPr>
            <p:nvPr/>
          </p:nvSpPr>
          <p:spPr bwMode="auto">
            <a:xfrm rot="10800000" flipV="1">
              <a:off x="1928813" y="4214813"/>
              <a:ext cx="5000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ja-JP" altLang="en-US" sz="1200">
                  <a:latin typeface="Calibri" pitchFamily="34" charset="0"/>
                </a:rPr>
                <a:t>無料</a:t>
              </a:r>
            </a:p>
          </p:txBody>
        </p:sp>
        <p:sp>
          <p:nvSpPr>
            <p:cNvPr id="36912" name="Text Box 9"/>
            <p:cNvSpPr txBox="1">
              <a:spLocks noChangeArrowheads="1"/>
            </p:cNvSpPr>
            <p:nvPr/>
          </p:nvSpPr>
          <p:spPr bwMode="auto">
            <a:xfrm rot="10800000" flipV="1">
              <a:off x="3071813" y="4214813"/>
              <a:ext cx="5000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ja-JP" altLang="en-US" sz="1200">
                  <a:latin typeface="Calibri" pitchFamily="34" charset="0"/>
                </a:rPr>
                <a:t>無料　　　</a:t>
              </a:r>
            </a:p>
          </p:txBody>
        </p:sp>
        <p:sp>
          <p:nvSpPr>
            <p:cNvPr id="36913" name="テキスト ボックス 99"/>
            <p:cNvSpPr txBox="1">
              <a:spLocks noChangeArrowheads="1"/>
            </p:cNvSpPr>
            <p:nvPr/>
          </p:nvSpPr>
          <p:spPr bwMode="auto">
            <a:xfrm>
              <a:off x="5572125" y="6011460"/>
              <a:ext cx="2857500" cy="369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en-US" altLang="ja-JP">
                  <a:latin typeface="Calibri" pitchFamily="34" charset="0"/>
                </a:rPr>
                <a:t> </a:t>
              </a:r>
              <a:r>
                <a:rPr lang="ja-JP" altLang="en-US">
                  <a:latin typeface="Calibri" pitchFamily="34" charset="0"/>
                </a:rPr>
                <a:t>利　用　者</a:t>
              </a:r>
            </a:p>
          </p:txBody>
        </p:sp>
        <p:cxnSp>
          <p:nvCxnSpPr>
            <p:cNvPr id="107" name="直線矢印コネクタ 106"/>
            <p:cNvCxnSpPr/>
            <p:nvPr/>
          </p:nvCxnSpPr>
          <p:spPr>
            <a:xfrm rot="5400000">
              <a:off x="428652" y="2500495"/>
              <a:ext cx="1285821"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09" name="直線矢印コネクタ 108"/>
            <p:cNvCxnSpPr/>
            <p:nvPr/>
          </p:nvCxnSpPr>
          <p:spPr>
            <a:xfrm rot="5400000">
              <a:off x="3215512" y="2571135"/>
              <a:ext cx="1428690" cy="158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6916" name="テキスト ボックス 114"/>
            <p:cNvSpPr txBox="1">
              <a:spLocks noChangeArrowheads="1"/>
            </p:cNvSpPr>
            <p:nvPr/>
          </p:nvSpPr>
          <p:spPr bwMode="auto">
            <a:xfrm>
              <a:off x="6660232" y="1340542"/>
              <a:ext cx="1428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ja-JP" altLang="en-US" sz="1200">
                  <a:latin typeface="Calibri" pitchFamily="34" charset="0"/>
                </a:rPr>
                <a:t>広告掲載料支払い</a:t>
              </a:r>
            </a:p>
          </p:txBody>
        </p:sp>
        <p:sp>
          <p:nvSpPr>
            <p:cNvPr id="36917" name="Text Box 9"/>
            <p:cNvSpPr txBox="1">
              <a:spLocks noChangeArrowheads="1"/>
            </p:cNvSpPr>
            <p:nvPr/>
          </p:nvSpPr>
          <p:spPr bwMode="auto">
            <a:xfrm rot="10800000" flipV="1">
              <a:off x="4857750" y="3395663"/>
              <a:ext cx="571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ja-JP" altLang="en-US" sz="1200">
                  <a:latin typeface="Calibri" pitchFamily="34" charset="0"/>
                </a:rPr>
                <a:t>無料貸出</a:t>
              </a:r>
            </a:p>
          </p:txBody>
        </p:sp>
        <p:sp>
          <p:nvSpPr>
            <p:cNvPr id="36918" name="Text Box 9"/>
            <p:cNvSpPr txBox="1">
              <a:spLocks noChangeArrowheads="1"/>
            </p:cNvSpPr>
            <p:nvPr/>
          </p:nvSpPr>
          <p:spPr bwMode="auto">
            <a:xfrm rot="10800000" flipV="1">
              <a:off x="4929188" y="1038225"/>
              <a:ext cx="1071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ja-JP" altLang="en-US" sz="1200">
                  <a:latin typeface="Calibri" pitchFamily="34" charset="0"/>
                </a:rPr>
                <a:t>アクセス料金の支払い</a:t>
              </a:r>
              <a:endParaRPr lang="en-US" altLang="ja-JP" sz="1200">
                <a:latin typeface="Calibri" pitchFamily="34" charset="0"/>
              </a:endParaRPr>
            </a:p>
          </p:txBody>
        </p:sp>
        <p:sp>
          <p:nvSpPr>
            <p:cNvPr id="36919" name="テキスト ボックス 150"/>
            <p:cNvSpPr txBox="1">
              <a:spLocks noChangeArrowheads="1"/>
            </p:cNvSpPr>
            <p:nvPr/>
          </p:nvSpPr>
          <p:spPr bwMode="auto">
            <a:xfrm>
              <a:off x="5643563" y="5786438"/>
              <a:ext cx="31432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endParaRPr lang="en-US" altLang="ja-JP" sz="1200">
                <a:latin typeface="Calibri" pitchFamily="34" charset="0"/>
              </a:endParaRPr>
            </a:p>
          </p:txBody>
        </p:sp>
        <p:cxnSp>
          <p:nvCxnSpPr>
            <p:cNvPr id="153" name="直線矢印コネクタ 152"/>
            <p:cNvCxnSpPr/>
            <p:nvPr/>
          </p:nvCxnSpPr>
          <p:spPr>
            <a:xfrm rot="16200000" flipH="1">
              <a:off x="7500967" y="4821319"/>
              <a:ext cx="1376305" cy="1762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5" name="直線矢印コネクタ 154"/>
            <p:cNvCxnSpPr/>
            <p:nvPr/>
          </p:nvCxnSpPr>
          <p:spPr>
            <a:xfrm rot="5400000">
              <a:off x="5380067" y="4900695"/>
              <a:ext cx="1377892" cy="635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1" name="直線矢印コネクタ 160"/>
            <p:cNvCxnSpPr>
              <a:endCxn id="36903" idx="0"/>
            </p:cNvCxnSpPr>
            <p:nvPr/>
          </p:nvCxnSpPr>
          <p:spPr>
            <a:xfrm rot="5400000">
              <a:off x="7070753" y="4881645"/>
              <a:ext cx="1330269" cy="952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pic>
          <p:nvPicPr>
            <p:cNvPr id="36924" name="Picture 68" descr="C:\Documents and Settings\matsumo\Local Settings\Temporary Internet Files\Content.IE5\PH3THY6G\MCj04289570000[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57938" y="5596893"/>
              <a:ext cx="3651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6" name="直線矢印コネクタ 165"/>
            <p:cNvCxnSpPr/>
            <p:nvPr/>
          </p:nvCxnSpPr>
          <p:spPr>
            <a:xfrm rot="5400000">
              <a:off x="5866635" y="4890376"/>
              <a:ext cx="1381067" cy="3333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pic>
          <p:nvPicPr>
            <p:cNvPr id="36926" name="Picture 54" descr="MCj04247700000[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52825" y="3286125"/>
              <a:ext cx="947738"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27" name="Picture 6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5813" y="3143250"/>
              <a:ext cx="928687"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正方形/長方形 102"/>
            <p:cNvSpPr/>
            <p:nvPr/>
          </p:nvSpPr>
          <p:spPr>
            <a:xfrm>
              <a:off x="214313" y="4643531"/>
              <a:ext cx="8715375" cy="20716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36929" name="テキスト ボックス 103"/>
            <p:cNvSpPr txBox="1">
              <a:spLocks noChangeArrowheads="1"/>
            </p:cNvSpPr>
            <p:nvPr/>
          </p:nvSpPr>
          <p:spPr bwMode="auto">
            <a:xfrm>
              <a:off x="5357813" y="6488113"/>
              <a:ext cx="714375"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dist" eaLnBrk="1" hangingPunct="1"/>
              <a:r>
                <a:rPr lang="ja-JP" altLang="en-US">
                  <a:latin typeface="Calibri" pitchFamily="34" charset="0"/>
                </a:rPr>
                <a:t>読者</a:t>
              </a:r>
            </a:p>
          </p:txBody>
        </p:sp>
        <p:cxnSp>
          <p:nvCxnSpPr>
            <p:cNvPr id="99" name="直線矢印コネクタ 98"/>
            <p:cNvCxnSpPr/>
            <p:nvPr/>
          </p:nvCxnSpPr>
          <p:spPr>
            <a:xfrm rot="16200000" flipH="1">
              <a:off x="3000405" y="2571929"/>
              <a:ext cx="142869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6931" name="テキスト ボックス 69"/>
            <p:cNvSpPr txBox="1">
              <a:spLocks noChangeArrowheads="1"/>
            </p:cNvSpPr>
            <p:nvPr/>
          </p:nvSpPr>
          <p:spPr bwMode="auto">
            <a:xfrm>
              <a:off x="3929063" y="2000250"/>
              <a:ext cx="12858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ja-JP" altLang="en-US" sz="1200">
                  <a:latin typeface="Calibri" pitchFamily="34" charset="0"/>
                </a:rPr>
                <a:t>（</a:t>
              </a:r>
              <a:r>
                <a:rPr lang="en-US" altLang="ja-JP" sz="1200">
                  <a:latin typeface="Calibri" pitchFamily="34" charset="0"/>
                </a:rPr>
                <a:t>X</a:t>
              </a:r>
              <a:r>
                <a:rPr lang="ja-JP" altLang="en-US" sz="1200">
                  <a:latin typeface="Calibri" pitchFamily="34" charset="0"/>
                </a:rPr>
                <a:t>円</a:t>
              </a:r>
              <a:r>
                <a:rPr lang="en-US" altLang="ja-JP" sz="1200">
                  <a:latin typeface="Calibri" pitchFamily="34" charset="0"/>
                </a:rPr>
                <a:t>/</a:t>
              </a:r>
              <a:r>
                <a:rPr lang="ja-JP" altLang="en-US" sz="1200">
                  <a:latin typeface="Calibri" pitchFamily="34" charset="0"/>
                </a:rPr>
                <a:t>頁で購入）</a:t>
              </a:r>
            </a:p>
          </p:txBody>
        </p:sp>
      </p:grpSp>
      <p:cxnSp>
        <p:nvCxnSpPr>
          <p:cNvPr id="73" name="直線矢印コネクタ 72"/>
          <p:cNvCxnSpPr/>
          <p:nvPr/>
        </p:nvCxnSpPr>
        <p:spPr bwMode="auto">
          <a:xfrm rot="5400000">
            <a:off x="5556251" y="4618038"/>
            <a:ext cx="2016125" cy="1079500"/>
          </a:xfrm>
          <a:prstGeom prst="straightConnector1">
            <a:avLst/>
          </a:prstGeom>
          <a:ln>
            <a:prstDash val="sysDot"/>
            <a:tailEnd type="arrow"/>
          </a:ln>
        </p:spPr>
        <p:style>
          <a:lnRef idx="3">
            <a:schemeClr val="accent2"/>
          </a:lnRef>
          <a:fillRef idx="0">
            <a:schemeClr val="accent2"/>
          </a:fillRef>
          <a:effectRef idx="2">
            <a:schemeClr val="accent2"/>
          </a:effectRef>
          <a:fontRef idx="minor">
            <a:schemeClr val="tx1"/>
          </a:fontRef>
        </p:style>
      </p:cxnSp>
      <p:cxnSp>
        <p:nvCxnSpPr>
          <p:cNvPr id="75" name="直線矢印コネクタ 74"/>
          <p:cNvCxnSpPr>
            <a:stCxn id="36888" idx="3"/>
            <a:endCxn id="36913" idx="1"/>
          </p:cNvCxnSpPr>
          <p:nvPr/>
        </p:nvCxnSpPr>
        <p:spPr bwMode="auto">
          <a:xfrm>
            <a:off x="5478464" y="6160220"/>
            <a:ext cx="1071562" cy="70245"/>
          </a:xfrm>
          <a:prstGeom prst="straightConnector1">
            <a:avLst/>
          </a:prstGeom>
          <a:ln>
            <a:prstDash val="sysDot"/>
            <a:tailEnd type="arrow"/>
          </a:ln>
        </p:spPr>
        <p:style>
          <a:lnRef idx="3">
            <a:schemeClr val="accent2"/>
          </a:lnRef>
          <a:fillRef idx="0">
            <a:schemeClr val="accent2"/>
          </a:fillRef>
          <a:effectRef idx="2">
            <a:schemeClr val="accent2"/>
          </a:effectRef>
          <a:fontRef idx="minor">
            <a:schemeClr val="tx1"/>
          </a:fontRef>
        </p:style>
      </p:cxnSp>
      <p:sp>
        <p:nvSpPr>
          <p:cNvPr id="68" name="スライド番号プレースホルダ 67"/>
          <p:cNvSpPr>
            <a:spLocks noGrp="1"/>
          </p:cNvSpPr>
          <p:nvPr>
            <p:ph type="sldNum" sz="quarter" idx="12"/>
          </p:nvPr>
        </p:nvSpPr>
        <p:spPr/>
        <p:txBody>
          <a:bodyPr/>
          <a:lstStyle/>
          <a:p>
            <a:pPr>
              <a:defRPr/>
            </a:pPr>
            <a:fld id="{0AA622AD-3283-4A56-B8C1-451CF2504C8B}" type="slidenum">
              <a:rPr lang="ja-JP" altLang="en-US"/>
              <a:pPr>
                <a:defRPr/>
              </a:pPr>
              <a:t>29</a:t>
            </a:fld>
            <a:endParaRPr lang="ja-JP" altLang="en-US"/>
          </a:p>
        </p:txBody>
      </p:sp>
    </p:spTree>
    <p:extLst>
      <p:ext uri="{BB962C8B-B14F-4D97-AF65-F5344CB8AC3E}">
        <p14:creationId xmlns:p14="http://schemas.microsoft.com/office/powerpoint/2010/main" val="35715711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12"/>
          </p:nvPr>
        </p:nvSpPr>
        <p:spPr/>
        <p:txBody>
          <a:bodyPr/>
          <a:lstStyle/>
          <a:p>
            <a:fld id="{FFC13D97-5267-4C40-9A98-CB59BD53E85D}" type="slidenum">
              <a:rPr lang="en-US" altLang="ja-JP">
                <a:solidFill>
                  <a:srgbClr val="000000"/>
                </a:solidFill>
              </a:rPr>
              <a:pPr/>
              <a:t>3</a:t>
            </a:fld>
            <a:endParaRPr lang="en-US" altLang="ja-JP">
              <a:solidFill>
                <a:srgbClr val="000000"/>
              </a:solidFill>
            </a:endParaRPr>
          </a:p>
        </p:txBody>
      </p:sp>
      <p:sp>
        <p:nvSpPr>
          <p:cNvPr id="1043458" name="Rectangle 2"/>
          <p:cNvSpPr>
            <a:spLocks noGrp="1" noChangeArrowheads="1"/>
          </p:cNvSpPr>
          <p:nvPr>
            <p:ph type="title"/>
          </p:nvPr>
        </p:nvSpPr>
        <p:spPr>
          <a:xfrm>
            <a:off x="0" y="0"/>
            <a:ext cx="12192000" cy="1149353"/>
          </a:xfrm>
        </p:spPr>
        <p:txBody>
          <a:bodyPr>
            <a:normAutofit/>
          </a:bodyPr>
          <a:lstStyle/>
          <a:p>
            <a:r>
              <a:rPr lang="ja-JP" altLang="en-US" sz="4000" dirty="0"/>
              <a:t>☆出版者、著作者等との連携協力</a:t>
            </a:r>
          </a:p>
        </p:txBody>
      </p:sp>
      <p:sp>
        <p:nvSpPr>
          <p:cNvPr id="1043459" name="Rectangle 3"/>
          <p:cNvSpPr>
            <a:spLocks noGrp="1" noChangeArrowheads="1"/>
          </p:cNvSpPr>
          <p:nvPr>
            <p:ph type="body" idx="1"/>
          </p:nvPr>
        </p:nvSpPr>
        <p:spPr>
          <a:xfrm>
            <a:off x="1049311" y="958645"/>
            <a:ext cx="10493114" cy="5347491"/>
          </a:xfrm>
          <a:ln>
            <a:headEnd/>
            <a:tailEnd/>
          </a:ln>
        </p:spPr>
        <p:style>
          <a:lnRef idx="2">
            <a:schemeClr val="accent4"/>
          </a:lnRef>
          <a:fillRef idx="1">
            <a:schemeClr val="lt1"/>
          </a:fillRef>
          <a:effectRef idx="0">
            <a:schemeClr val="accent4"/>
          </a:effectRef>
          <a:fontRef idx="minor">
            <a:schemeClr val="dk1"/>
          </a:fontRef>
        </p:style>
        <p:txBody>
          <a:bodyPr>
            <a:normAutofit/>
          </a:bodyPr>
          <a:lstStyle/>
          <a:p>
            <a:pPr marL="457200" indent="-457200">
              <a:lnSpc>
                <a:spcPct val="80000"/>
              </a:lnSpc>
            </a:pPr>
            <a:r>
              <a:rPr lang="ja-JP" altLang="en-US" sz="2100" b="1" dirty="0"/>
              <a:t>資料の長期保存と利用の促進のために</a:t>
            </a:r>
          </a:p>
          <a:p>
            <a:pPr marL="838200" lvl="1" indent="-381000">
              <a:lnSpc>
                <a:spcPct val="80000"/>
              </a:lnSpc>
            </a:pPr>
            <a:r>
              <a:rPr lang="ja-JP" altLang="en-US" sz="1900" b="1" dirty="0"/>
              <a:t>当館はデジタルコンテンツを長期保存</a:t>
            </a:r>
          </a:p>
          <a:p>
            <a:pPr marL="1257300" lvl="2" indent="-342900">
              <a:lnSpc>
                <a:spcPct val="80000"/>
              </a:lnSpc>
            </a:pPr>
            <a:r>
              <a:rPr lang="ja-JP" altLang="en-US" sz="1700" dirty="0"/>
              <a:t>デジタルコンテンツの収集</a:t>
            </a:r>
            <a:endParaRPr lang="ja-JP" altLang="en-US" sz="1900" dirty="0"/>
          </a:p>
          <a:p>
            <a:pPr marL="1676400" lvl="3" indent="-304800">
              <a:lnSpc>
                <a:spcPct val="80000"/>
              </a:lnSpc>
            </a:pPr>
            <a:r>
              <a:rPr lang="ja-JP" altLang="en-US" sz="1600" dirty="0"/>
              <a:t>マルチユースコンテンツの原本、印刷用原本等、</a:t>
            </a:r>
            <a:r>
              <a:rPr lang="en-US" altLang="ja-JP" sz="1600" dirty="0"/>
              <a:t>DRM</a:t>
            </a:r>
            <a:r>
              <a:rPr lang="ja-JP" altLang="en-US" sz="1600" dirty="0"/>
              <a:t>のないもの</a:t>
            </a:r>
          </a:p>
          <a:p>
            <a:pPr marL="1676400" lvl="3" indent="-304800">
              <a:lnSpc>
                <a:spcPct val="80000"/>
              </a:lnSpc>
            </a:pPr>
            <a:r>
              <a:rPr lang="ja-JP" altLang="en-US" sz="1700" dirty="0"/>
              <a:t>可能な限り詳細なメタデータの提供 </a:t>
            </a:r>
          </a:p>
          <a:p>
            <a:pPr marL="1257300" lvl="2" indent="-342900">
              <a:lnSpc>
                <a:spcPct val="80000"/>
              </a:lnSpc>
            </a:pPr>
            <a:r>
              <a:rPr lang="ja-JP" altLang="en-US" sz="1700" dirty="0"/>
              <a:t>資料のデジタル化</a:t>
            </a:r>
          </a:p>
          <a:p>
            <a:pPr marL="1676400" lvl="3" indent="-304800">
              <a:lnSpc>
                <a:spcPct val="80000"/>
              </a:lnSpc>
            </a:pPr>
            <a:r>
              <a:rPr lang="ja-JP" altLang="en-US" sz="1600" dirty="0" smtClean="0"/>
              <a:t>保存のために過去の出版物</a:t>
            </a:r>
            <a:r>
              <a:rPr lang="ja-JP" altLang="en-US" sz="1600" dirty="0"/>
              <a:t>を当館がデジタル化することの許諾</a:t>
            </a:r>
          </a:p>
          <a:p>
            <a:pPr marL="457200" indent="-457200">
              <a:lnSpc>
                <a:spcPct val="80000"/>
              </a:lnSpc>
            </a:pPr>
            <a:r>
              <a:rPr lang="ja-JP" altLang="en-US" sz="2100" b="1" dirty="0"/>
              <a:t>出版者のビジネス支援</a:t>
            </a:r>
          </a:p>
          <a:p>
            <a:pPr marL="838200" lvl="1" indent="-381000">
              <a:lnSpc>
                <a:spcPct val="80000"/>
              </a:lnSpc>
            </a:pPr>
            <a:r>
              <a:rPr lang="ja-JP" altLang="en-US" sz="1900" b="1" dirty="0"/>
              <a:t>各出版者の電子書籍作成支援</a:t>
            </a:r>
          </a:p>
          <a:p>
            <a:pPr marL="1257300" lvl="2" indent="-342900">
              <a:lnSpc>
                <a:spcPct val="80000"/>
              </a:lnSpc>
            </a:pPr>
            <a:r>
              <a:rPr lang="ja-JP" altLang="en-US" sz="1700" dirty="0"/>
              <a:t>当館がデジタル化したコンテンツを電子出版用に提供</a:t>
            </a:r>
          </a:p>
          <a:p>
            <a:pPr marL="838200" lvl="1" indent="-381000">
              <a:lnSpc>
                <a:spcPct val="80000"/>
              </a:lnSpc>
            </a:pPr>
            <a:r>
              <a:rPr lang="ja-JP" altLang="en-US" sz="2100" b="1" dirty="0"/>
              <a:t>各出版者の電子書籍データベースの立上げ支援</a:t>
            </a:r>
          </a:p>
          <a:p>
            <a:pPr marL="1257300" lvl="2" indent="-342900">
              <a:lnSpc>
                <a:spcPct val="80000"/>
              </a:lnSpc>
            </a:pPr>
            <a:r>
              <a:rPr lang="ja-JP" altLang="en-US" sz="1700" dirty="0"/>
              <a:t>当館デジタルアーカイブを利用して、出版者</a:t>
            </a:r>
            <a:r>
              <a:rPr lang="ja-JP" altLang="en-US" sz="1700" dirty="0" smtClean="0"/>
              <a:t>が電子書籍を販売</a:t>
            </a:r>
            <a:r>
              <a:rPr lang="ja-JP" altLang="en-US" sz="1700" dirty="0"/>
              <a:t>することも検討</a:t>
            </a:r>
          </a:p>
          <a:p>
            <a:pPr marL="838200" lvl="1" indent="-381000">
              <a:lnSpc>
                <a:spcPct val="80000"/>
              </a:lnSpc>
            </a:pPr>
            <a:r>
              <a:rPr lang="ja-JP" altLang="en-US" sz="2100" b="1" dirty="0"/>
              <a:t>各出版者サイトへのナビゲーション</a:t>
            </a:r>
          </a:p>
          <a:p>
            <a:pPr marL="1257300" lvl="2" indent="-342900">
              <a:lnSpc>
                <a:spcPct val="80000"/>
              </a:lnSpc>
            </a:pPr>
            <a:r>
              <a:rPr lang="ja-JP" altLang="en-US" sz="1900" dirty="0"/>
              <a:t>出版者の電子書籍データベースを、</a:t>
            </a:r>
            <a:r>
              <a:rPr lang="en-US" altLang="ja-JP" sz="1900" dirty="0"/>
              <a:t>PORTA</a:t>
            </a:r>
            <a:r>
              <a:rPr lang="ja-JP" altLang="en-US" sz="1900" dirty="0"/>
              <a:t>で統合検索</a:t>
            </a:r>
          </a:p>
          <a:p>
            <a:pPr marL="1676400" lvl="3" indent="-304800">
              <a:lnSpc>
                <a:spcPct val="80000"/>
              </a:lnSpc>
            </a:pPr>
            <a:r>
              <a:rPr lang="ja-JP" altLang="en-US" sz="1700" dirty="0"/>
              <a:t>電子出版物の購読が促進されるように</a:t>
            </a:r>
          </a:p>
          <a:p>
            <a:pPr marL="1257300" lvl="2" indent="-342900">
              <a:lnSpc>
                <a:spcPct val="80000"/>
              </a:lnSpc>
            </a:pPr>
            <a:r>
              <a:rPr lang="en-US" altLang="ja-JP" sz="1900" dirty="0"/>
              <a:t>PORTA</a:t>
            </a:r>
            <a:r>
              <a:rPr lang="ja-JP" altLang="en-US" sz="1900" dirty="0" err="1"/>
              <a:t>での</a:t>
            </a:r>
            <a:r>
              <a:rPr lang="ja-JP" altLang="en-US" sz="1900" dirty="0"/>
              <a:t>統合検索結果に、入手先として出版者へのリンクを表示</a:t>
            </a:r>
          </a:p>
        </p:txBody>
      </p:sp>
      <p:sp>
        <p:nvSpPr>
          <p:cNvPr id="1043460" name="Rectangle 4"/>
          <p:cNvSpPr>
            <a:spLocks noChangeArrowheads="1"/>
          </p:cNvSpPr>
          <p:nvPr/>
        </p:nvSpPr>
        <p:spPr bwMode="auto">
          <a:xfrm>
            <a:off x="2424114" y="6306136"/>
            <a:ext cx="7788398" cy="33855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nchor="ctr">
            <a:spAutoFit/>
          </a:bodyPr>
          <a:lstStyle/>
          <a:p>
            <a:pPr algn="ctr" fontAlgn="base">
              <a:spcBef>
                <a:spcPct val="0"/>
              </a:spcBef>
              <a:spcAft>
                <a:spcPct val="0"/>
              </a:spcAft>
            </a:pPr>
            <a:r>
              <a:rPr lang="en-US" altLang="ja-JP" sz="1600" b="1" dirty="0">
                <a:solidFill>
                  <a:srgbClr val="3333CC"/>
                </a:solidFill>
                <a:latin typeface="Meiryo UI" panose="020B0604030504040204" pitchFamily="50" charset="-128"/>
                <a:ea typeface="Meiryo UI" panose="020B0604030504040204" pitchFamily="50" charset="-128"/>
              </a:rPr>
              <a:t>⇒</a:t>
            </a:r>
            <a:r>
              <a:rPr lang="ja-JP" altLang="en-US" sz="1600" b="1" dirty="0">
                <a:solidFill>
                  <a:srgbClr val="3333CC"/>
                </a:solidFill>
                <a:latin typeface="Meiryo UI" panose="020B0604030504040204" pitchFamily="50" charset="-128"/>
                <a:ea typeface="Meiryo UI" panose="020B0604030504040204" pitchFamily="50" charset="-128"/>
              </a:rPr>
              <a:t>　出版者、著作権者と利用者の橋渡し。出版者等のビジネスが拡大できる形で連携・協力</a:t>
            </a:r>
            <a:endParaRPr lang="ja-JP" altLang="en-US" sz="1600" b="1" dirty="0">
              <a:solidFill>
                <a:srgbClr val="0000FF"/>
              </a:solidFill>
              <a:latin typeface="Meiryo UI" panose="020B0604030504040204" pitchFamily="50" charset="-128"/>
              <a:ea typeface="Meiryo UI" panose="020B0604030504040204" pitchFamily="50" charset="-128"/>
            </a:endParaRPr>
          </a:p>
        </p:txBody>
      </p:sp>
      <p:sp>
        <p:nvSpPr>
          <p:cNvPr id="2" name="テキスト ボックス 1"/>
          <p:cNvSpPr txBox="1"/>
          <p:nvPr/>
        </p:nvSpPr>
        <p:spPr>
          <a:xfrm>
            <a:off x="11188558" y="108416"/>
            <a:ext cx="883575" cy="369332"/>
          </a:xfrm>
          <a:prstGeom prst="rect">
            <a:avLst/>
          </a:prstGeom>
          <a:noFill/>
        </p:spPr>
        <p:txBody>
          <a:bodyPr wrap="none" rtlCol="0">
            <a:spAutoFit/>
          </a:bodyPr>
          <a:lstStyle/>
          <a:p>
            <a:r>
              <a:rPr kumimoji="1" lang="en-US" altLang="ja-JP" dirty="0" smtClean="0"/>
              <a:t>2009</a:t>
            </a:r>
            <a:r>
              <a:rPr kumimoji="1" lang="ja-JP" altLang="en-US" dirty="0" smtClean="0"/>
              <a:t>年</a:t>
            </a:r>
            <a:endParaRPr kumimoji="1" lang="ja-JP" altLang="en-US" dirty="0"/>
          </a:p>
        </p:txBody>
      </p:sp>
      <p:sp>
        <p:nvSpPr>
          <p:cNvPr id="7" name="円/楕円 6"/>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96655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正方形/長方形 68"/>
          <p:cNvSpPr/>
          <p:nvPr/>
        </p:nvSpPr>
        <p:spPr>
          <a:xfrm>
            <a:off x="7185025" y="2205039"/>
            <a:ext cx="2808288" cy="18002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67" name="正方形/長方形 66"/>
          <p:cNvSpPr/>
          <p:nvPr/>
        </p:nvSpPr>
        <p:spPr>
          <a:xfrm>
            <a:off x="7032625" y="2349501"/>
            <a:ext cx="2808288" cy="18002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grpSp>
        <p:nvGrpSpPr>
          <p:cNvPr id="36868" name="グループ化 68"/>
          <p:cNvGrpSpPr>
            <a:grpSpLocks/>
          </p:cNvGrpSpPr>
          <p:nvPr/>
        </p:nvGrpSpPr>
        <p:grpSpPr bwMode="auto">
          <a:xfrm>
            <a:off x="1738314" y="250826"/>
            <a:ext cx="8715375" cy="6607175"/>
            <a:chOff x="214313" y="251101"/>
            <a:chExt cx="8715375" cy="6606899"/>
          </a:xfrm>
        </p:grpSpPr>
        <p:cxnSp>
          <p:nvCxnSpPr>
            <p:cNvPr id="114" name="直線矢印コネクタ 113"/>
            <p:cNvCxnSpPr/>
            <p:nvPr/>
          </p:nvCxnSpPr>
          <p:spPr>
            <a:xfrm rot="16200000" flipH="1">
              <a:off x="6008711" y="1913145"/>
              <a:ext cx="1158827"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8" name="カギ線コネクタ 117"/>
            <p:cNvCxnSpPr/>
            <p:nvPr/>
          </p:nvCxnSpPr>
          <p:spPr>
            <a:xfrm rot="10800000">
              <a:off x="4071938" y="928936"/>
              <a:ext cx="1928812" cy="1571559"/>
            </a:xfrm>
            <a:prstGeom prst="bentConnector3">
              <a:avLst>
                <a:gd name="adj1" fmla="val -155"/>
              </a:avLst>
            </a:prstGeom>
            <a:ln>
              <a:tailEnd type="arrow"/>
            </a:ln>
          </p:spPr>
          <p:style>
            <a:lnRef idx="3">
              <a:schemeClr val="accent2"/>
            </a:lnRef>
            <a:fillRef idx="0">
              <a:schemeClr val="accent2"/>
            </a:fillRef>
            <a:effectRef idx="2">
              <a:schemeClr val="accent2"/>
            </a:effectRef>
            <a:fontRef idx="minor">
              <a:schemeClr val="tx1"/>
            </a:fontRef>
          </p:style>
        </p:cxnSp>
        <p:sp>
          <p:nvSpPr>
            <p:cNvPr id="36874" name="Rectangle 10"/>
            <p:cNvSpPr>
              <a:spLocks noChangeArrowheads="1"/>
            </p:cNvSpPr>
            <p:nvPr/>
          </p:nvSpPr>
          <p:spPr bwMode="auto">
            <a:xfrm>
              <a:off x="357188" y="2500313"/>
              <a:ext cx="4429125" cy="3214687"/>
            </a:xfrm>
            <a:prstGeom prst="rect">
              <a:avLst/>
            </a:prstGeom>
            <a:solidFill>
              <a:schemeClr val="accent1">
                <a:alpha val="65097"/>
              </a:schemeClr>
            </a:solidFill>
            <a:ln w="9525">
              <a:solidFill>
                <a:schemeClr val="tx1"/>
              </a:solidFill>
              <a:miter lim="800000"/>
              <a:headEnd/>
              <a:tailEnd/>
            </a:ln>
          </p:spPr>
          <p:txBody>
            <a:bodyPr wrap="none" anchor="ctr"/>
            <a:lstStyle/>
            <a:p>
              <a:endParaRPr lang="ja-JP" altLang="en-US">
                <a:solidFill>
                  <a:prstClr val="black"/>
                </a:solidFill>
              </a:endParaRPr>
            </a:p>
          </p:txBody>
        </p:sp>
        <p:sp>
          <p:nvSpPr>
            <p:cNvPr id="36875" name="Rectangle 41"/>
            <p:cNvSpPr>
              <a:spLocks noChangeArrowheads="1"/>
            </p:cNvSpPr>
            <p:nvPr/>
          </p:nvSpPr>
          <p:spPr bwMode="auto">
            <a:xfrm>
              <a:off x="6357938" y="983356"/>
              <a:ext cx="1285875" cy="357187"/>
            </a:xfrm>
            <a:prstGeom prst="rect">
              <a:avLst/>
            </a:prstGeom>
            <a:solidFill>
              <a:schemeClr val="accent1">
                <a:alpha val="65097"/>
              </a:schemeClr>
            </a:solidFill>
            <a:ln w="9525">
              <a:solidFill>
                <a:schemeClr val="tx1"/>
              </a:solidFill>
              <a:miter lim="800000"/>
              <a:headEnd/>
              <a:tailEnd/>
            </a:ln>
          </p:spPr>
          <p:txBody>
            <a:bodyPr wrap="none" anchor="ctr"/>
            <a:lstStyle/>
            <a:p>
              <a:endParaRPr lang="ja-JP" altLang="en-US">
                <a:solidFill>
                  <a:prstClr val="black"/>
                </a:solidFill>
              </a:endParaRPr>
            </a:p>
          </p:txBody>
        </p:sp>
        <p:pic>
          <p:nvPicPr>
            <p:cNvPr id="36876" name="Picture 48" descr="MCj0397412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43188" y="4857750"/>
              <a:ext cx="601662"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7" name="Rectangle 41"/>
            <p:cNvSpPr>
              <a:spLocks noChangeArrowheads="1"/>
            </p:cNvSpPr>
            <p:nvPr/>
          </p:nvSpPr>
          <p:spPr bwMode="auto">
            <a:xfrm>
              <a:off x="571500" y="642938"/>
              <a:ext cx="3500438" cy="357187"/>
            </a:xfrm>
            <a:prstGeom prst="rect">
              <a:avLst/>
            </a:prstGeom>
            <a:solidFill>
              <a:schemeClr val="accent1">
                <a:alpha val="65097"/>
              </a:schemeClr>
            </a:solidFill>
            <a:ln w="9525">
              <a:solidFill>
                <a:schemeClr val="tx1"/>
              </a:solidFill>
              <a:miter lim="800000"/>
              <a:headEnd/>
              <a:tailEnd/>
            </a:ln>
          </p:spPr>
          <p:txBody>
            <a:bodyPr wrap="none" anchor="ctr"/>
            <a:lstStyle/>
            <a:p>
              <a:endParaRPr lang="ja-JP" altLang="en-US">
                <a:solidFill>
                  <a:prstClr val="black"/>
                </a:solidFill>
              </a:endParaRPr>
            </a:p>
          </p:txBody>
        </p:sp>
        <p:sp>
          <p:nvSpPr>
            <p:cNvPr id="36878" name="Rectangle 41"/>
            <p:cNvSpPr>
              <a:spLocks noChangeArrowheads="1"/>
            </p:cNvSpPr>
            <p:nvPr/>
          </p:nvSpPr>
          <p:spPr bwMode="auto">
            <a:xfrm>
              <a:off x="5429250" y="2500313"/>
              <a:ext cx="2786063" cy="1714500"/>
            </a:xfrm>
            <a:prstGeom prst="rect">
              <a:avLst/>
            </a:prstGeom>
            <a:solidFill>
              <a:schemeClr val="accent1">
                <a:alpha val="65097"/>
              </a:schemeClr>
            </a:solidFill>
            <a:ln w="9525">
              <a:solidFill>
                <a:schemeClr val="tx1"/>
              </a:solidFill>
              <a:miter lim="800000"/>
              <a:headEnd/>
              <a:tailEnd/>
            </a:ln>
          </p:spPr>
          <p:txBody>
            <a:bodyPr wrap="none" anchor="ctr"/>
            <a:lstStyle/>
            <a:p>
              <a:endParaRPr lang="ja-JP" altLang="en-US">
                <a:solidFill>
                  <a:prstClr val="black"/>
                </a:solidFill>
              </a:endParaRPr>
            </a:p>
          </p:txBody>
        </p:sp>
        <p:sp>
          <p:nvSpPr>
            <p:cNvPr id="36879" name="Rectangle 41"/>
            <p:cNvSpPr>
              <a:spLocks noChangeArrowheads="1"/>
            </p:cNvSpPr>
            <p:nvPr/>
          </p:nvSpPr>
          <p:spPr bwMode="auto">
            <a:xfrm>
              <a:off x="571500" y="1285875"/>
              <a:ext cx="1357313" cy="571500"/>
            </a:xfrm>
            <a:prstGeom prst="rect">
              <a:avLst/>
            </a:prstGeom>
            <a:solidFill>
              <a:schemeClr val="accent1">
                <a:alpha val="65097"/>
              </a:schemeClr>
            </a:solidFill>
            <a:ln w="9525">
              <a:solidFill>
                <a:schemeClr val="tx1"/>
              </a:solidFill>
              <a:miter lim="800000"/>
              <a:headEnd/>
              <a:tailEnd/>
            </a:ln>
          </p:spPr>
          <p:txBody>
            <a:bodyPr wrap="none" anchor="ctr"/>
            <a:lstStyle/>
            <a:p>
              <a:endParaRPr lang="ja-JP" altLang="en-US">
                <a:solidFill>
                  <a:prstClr val="black"/>
                </a:solidFill>
              </a:endParaRPr>
            </a:p>
          </p:txBody>
        </p:sp>
        <p:sp>
          <p:nvSpPr>
            <p:cNvPr id="36880" name="Rectangle 41"/>
            <p:cNvSpPr>
              <a:spLocks noChangeArrowheads="1"/>
            </p:cNvSpPr>
            <p:nvPr/>
          </p:nvSpPr>
          <p:spPr bwMode="auto">
            <a:xfrm>
              <a:off x="2786063" y="1285875"/>
              <a:ext cx="1285875" cy="571500"/>
            </a:xfrm>
            <a:prstGeom prst="rect">
              <a:avLst/>
            </a:prstGeom>
            <a:solidFill>
              <a:schemeClr val="accent1">
                <a:alpha val="65097"/>
              </a:schemeClr>
            </a:solidFill>
            <a:ln w="9525">
              <a:solidFill>
                <a:schemeClr val="tx1"/>
              </a:solidFill>
              <a:miter lim="800000"/>
              <a:headEnd/>
              <a:tailEnd/>
            </a:ln>
          </p:spPr>
          <p:txBody>
            <a:bodyPr wrap="none" anchor="ctr"/>
            <a:lstStyle/>
            <a:p>
              <a:endParaRPr lang="ja-JP" altLang="en-US">
                <a:solidFill>
                  <a:prstClr val="black"/>
                </a:solidFill>
              </a:endParaRPr>
            </a:p>
          </p:txBody>
        </p:sp>
        <p:sp>
          <p:nvSpPr>
            <p:cNvPr id="36881" name="Text Box 9"/>
            <p:cNvSpPr txBox="1">
              <a:spLocks noChangeArrowheads="1"/>
            </p:cNvSpPr>
            <p:nvPr/>
          </p:nvSpPr>
          <p:spPr bwMode="auto">
            <a:xfrm>
              <a:off x="5673799" y="3140816"/>
              <a:ext cx="27146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ja-JP" altLang="en-US" sz="1400">
                  <a:solidFill>
                    <a:prstClr val="black"/>
                  </a:solidFill>
                  <a:latin typeface="Calibri" pitchFamily="34" charset="0"/>
                </a:rPr>
                <a:t>・出版社からの販売</a:t>
              </a:r>
            </a:p>
            <a:p>
              <a:pPr eaLnBrk="1" hangingPunct="1">
                <a:spcBef>
                  <a:spcPct val="50000"/>
                </a:spcBef>
              </a:pPr>
              <a:r>
                <a:rPr lang="ja-JP" altLang="en-US" sz="1400">
                  <a:solidFill>
                    <a:prstClr val="black"/>
                  </a:solidFill>
                  <a:latin typeface="Calibri" pitchFamily="34" charset="0"/>
                </a:rPr>
                <a:t>・有償の貸出し</a:t>
              </a:r>
            </a:p>
            <a:p>
              <a:pPr eaLnBrk="1" hangingPunct="1">
                <a:spcBef>
                  <a:spcPct val="50000"/>
                </a:spcBef>
              </a:pPr>
              <a:r>
                <a:rPr lang="ja-JP" altLang="en-US" sz="1400">
                  <a:solidFill>
                    <a:prstClr val="black"/>
                  </a:solidFill>
                  <a:latin typeface="Calibri" pitchFamily="34" charset="0"/>
                </a:rPr>
                <a:t>・権利者への配分</a:t>
              </a:r>
              <a:endParaRPr lang="en-US" altLang="ja-JP" sz="1400">
                <a:solidFill>
                  <a:prstClr val="black"/>
                </a:solidFill>
                <a:latin typeface="Calibri" pitchFamily="34" charset="0"/>
              </a:endParaRPr>
            </a:p>
          </p:txBody>
        </p:sp>
        <p:sp>
          <p:nvSpPr>
            <p:cNvPr id="36882" name="Text Box 9"/>
            <p:cNvSpPr txBox="1">
              <a:spLocks noChangeArrowheads="1"/>
            </p:cNvSpPr>
            <p:nvPr/>
          </p:nvSpPr>
          <p:spPr bwMode="auto">
            <a:xfrm>
              <a:off x="1071563" y="1416050"/>
              <a:ext cx="428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spcBef>
                  <a:spcPct val="50000"/>
                </a:spcBef>
              </a:pPr>
              <a:r>
                <a:rPr lang="ja-JP" altLang="en-US">
                  <a:solidFill>
                    <a:prstClr val="black"/>
                  </a:solidFill>
                  <a:latin typeface="Calibri" pitchFamily="34" charset="0"/>
                </a:rPr>
                <a:t>紙</a:t>
              </a:r>
            </a:p>
          </p:txBody>
        </p:sp>
        <p:sp>
          <p:nvSpPr>
            <p:cNvPr id="36883" name="Text Box 9"/>
            <p:cNvSpPr txBox="1">
              <a:spLocks noChangeArrowheads="1"/>
            </p:cNvSpPr>
            <p:nvPr/>
          </p:nvSpPr>
          <p:spPr bwMode="auto">
            <a:xfrm>
              <a:off x="2857500" y="1416050"/>
              <a:ext cx="12144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spcBef>
                  <a:spcPct val="50000"/>
                </a:spcBef>
              </a:pPr>
              <a:r>
                <a:rPr lang="ja-JP" altLang="en-US">
                  <a:solidFill>
                    <a:prstClr val="black"/>
                  </a:solidFill>
                  <a:latin typeface="Calibri" pitchFamily="34" charset="0"/>
                </a:rPr>
                <a:t>ディジタル</a:t>
              </a:r>
            </a:p>
          </p:txBody>
        </p:sp>
        <p:sp>
          <p:nvSpPr>
            <p:cNvPr id="36884" name="Rectangle 41"/>
            <p:cNvSpPr>
              <a:spLocks noChangeArrowheads="1"/>
            </p:cNvSpPr>
            <p:nvPr/>
          </p:nvSpPr>
          <p:spPr bwMode="auto">
            <a:xfrm>
              <a:off x="1214438" y="1000125"/>
              <a:ext cx="214312" cy="285750"/>
            </a:xfrm>
            <a:prstGeom prst="rect">
              <a:avLst/>
            </a:prstGeom>
            <a:solidFill>
              <a:schemeClr val="accent1">
                <a:alpha val="65097"/>
              </a:schemeClr>
            </a:solidFill>
            <a:ln w="9525">
              <a:solidFill>
                <a:schemeClr val="tx1"/>
              </a:solidFill>
              <a:miter lim="800000"/>
              <a:headEnd/>
              <a:tailEnd/>
            </a:ln>
          </p:spPr>
          <p:txBody>
            <a:bodyPr wrap="none" anchor="ctr"/>
            <a:lstStyle/>
            <a:p>
              <a:endParaRPr lang="ja-JP" altLang="en-US">
                <a:solidFill>
                  <a:prstClr val="black"/>
                </a:solidFill>
              </a:endParaRPr>
            </a:p>
          </p:txBody>
        </p:sp>
        <p:cxnSp>
          <p:nvCxnSpPr>
            <p:cNvPr id="32" name="直線矢印コネクタ 31"/>
            <p:cNvCxnSpPr/>
            <p:nvPr/>
          </p:nvCxnSpPr>
          <p:spPr>
            <a:xfrm>
              <a:off x="4214813" y="3857750"/>
              <a:ext cx="1214437"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6886" name="Text Box 9"/>
            <p:cNvSpPr txBox="1">
              <a:spLocks noChangeArrowheads="1"/>
            </p:cNvSpPr>
            <p:nvPr/>
          </p:nvSpPr>
          <p:spPr bwMode="auto">
            <a:xfrm>
              <a:off x="1143000" y="642938"/>
              <a:ext cx="22145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dist" eaLnBrk="1" hangingPunct="1">
                <a:spcBef>
                  <a:spcPct val="50000"/>
                </a:spcBef>
              </a:pPr>
              <a:r>
                <a:rPr lang="ja-JP" altLang="en-US" b="1">
                  <a:solidFill>
                    <a:prstClr val="black"/>
                  </a:solidFill>
                  <a:latin typeface="Calibri" pitchFamily="34" charset="0"/>
                </a:rPr>
                <a:t>出版社（権利者）</a:t>
              </a:r>
            </a:p>
          </p:txBody>
        </p:sp>
        <p:sp>
          <p:nvSpPr>
            <p:cNvPr id="36887" name="Text Box 9"/>
            <p:cNvSpPr txBox="1">
              <a:spLocks noChangeArrowheads="1"/>
            </p:cNvSpPr>
            <p:nvPr/>
          </p:nvSpPr>
          <p:spPr bwMode="auto">
            <a:xfrm>
              <a:off x="5929313" y="2564904"/>
              <a:ext cx="18573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ja-JP" altLang="en-US" b="1">
                  <a:solidFill>
                    <a:prstClr val="black"/>
                  </a:solidFill>
                  <a:latin typeface="Calibri" pitchFamily="34" charset="0"/>
                </a:rPr>
                <a:t>電子出版物流通センター　</a:t>
              </a:r>
              <a:r>
                <a:rPr lang="ja-JP" altLang="en-US" sz="1600" b="1">
                  <a:solidFill>
                    <a:prstClr val="black"/>
                  </a:solidFill>
                  <a:latin typeface="Calibri" pitchFamily="34" charset="0"/>
                </a:rPr>
                <a:t>（仮称）</a:t>
              </a:r>
              <a:endParaRPr lang="en-US" altLang="ja-JP" sz="1600" b="1">
                <a:solidFill>
                  <a:prstClr val="black"/>
                </a:solidFill>
                <a:latin typeface="Calibri" pitchFamily="34" charset="0"/>
              </a:endParaRPr>
            </a:p>
          </p:txBody>
        </p:sp>
        <p:sp>
          <p:nvSpPr>
            <p:cNvPr id="36888" name="Rectangle 41"/>
            <p:cNvSpPr>
              <a:spLocks noChangeArrowheads="1"/>
            </p:cNvSpPr>
            <p:nvPr/>
          </p:nvSpPr>
          <p:spPr bwMode="auto">
            <a:xfrm>
              <a:off x="1285875" y="5929313"/>
              <a:ext cx="3214688" cy="393700"/>
            </a:xfrm>
            <a:prstGeom prst="rect">
              <a:avLst/>
            </a:prstGeom>
            <a:solidFill>
              <a:schemeClr val="accent1">
                <a:alpha val="65097"/>
              </a:schemeClr>
            </a:solidFill>
            <a:ln w="9525">
              <a:solidFill>
                <a:schemeClr val="tx1"/>
              </a:solidFill>
              <a:miter lim="800000"/>
              <a:headEnd/>
              <a:tailEnd/>
            </a:ln>
          </p:spPr>
          <p:txBody>
            <a:bodyPr wrap="none" anchor="ctr"/>
            <a:lstStyle/>
            <a:p>
              <a:endParaRPr lang="ja-JP" altLang="en-US">
                <a:solidFill>
                  <a:prstClr val="black"/>
                </a:solidFill>
              </a:endParaRPr>
            </a:p>
          </p:txBody>
        </p:sp>
        <p:sp>
          <p:nvSpPr>
            <p:cNvPr id="36889" name="Text Box 9"/>
            <p:cNvSpPr txBox="1">
              <a:spLocks noChangeArrowheads="1"/>
            </p:cNvSpPr>
            <p:nvPr/>
          </p:nvSpPr>
          <p:spPr bwMode="auto">
            <a:xfrm>
              <a:off x="2071688" y="5929313"/>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ja-JP" altLang="en-US" b="1">
                  <a:solidFill>
                    <a:prstClr val="black"/>
                  </a:solidFill>
                  <a:latin typeface="Calibri" pitchFamily="34" charset="0"/>
                </a:rPr>
                <a:t>公共図書館等</a:t>
              </a:r>
            </a:p>
          </p:txBody>
        </p:sp>
        <p:sp>
          <p:nvSpPr>
            <p:cNvPr id="33" name="Text Box 9"/>
            <p:cNvSpPr txBox="1">
              <a:spLocks noChangeArrowheads="1"/>
            </p:cNvSpPr>
            <p:nvPr/>
          </p:nvSpPr>
          <p:spPr bwMode="auto">
            <a:xfrm>
              <a:off x="2000250" y="5357876"/>
              <a:ext cx="1285875" cy="276213"/>
            </a:xfrm>
            <a:prstGeom prst="rect">
              <a:avLst/>
            </a:prstGeom>
            <a:noFill/>
            <a:ln w="9525">
              <a:solidFill>
                <a:schemeClr val="tx1">
                  <a:lumMod val="50000"/>
                  <a:lumOff val="50000"/>
                </a:schemeClr>
              </a:solidFill>
              <a:miter lim="800000"/>
              <a:headEnd/>
              <a:tailEnd/>
            </a:ln>
          </p:spPr>
          <p:txBody>
            <a:bodyPr>
              <a:spAutoFit/>
            </a:bodyPr>
            <a:lstStyle/>
            <a:p>
              <a:pPr algn="ctr">
                <a:spcBef>
                  <a:spcPct val="50000"/>
                </a:spcBef>
                <a:defRPr/>
              </a:pPr>
              <a:r>
                <a:rPr lang="ja-JP" altLang="en-US" sz="1200" dirty="0">
                  <a:solidFill>
                    <a:prstClr val="black"/>
                  </a:solidFill>
                </a:rPr>
                <a:t>　館内利用者</a:t>
              </a:r>
            </a:p>
          </p:txBody>
        </p:sp>
        <p:pic>
          <p:nvPicPr>
            <p:cNvPr id="36891" name="Picture 31" descr="C:\Documents and Settings\matsumo\Local Settings\Temporary Internet Files\Content.IE5\3MIJ4PSP\MCj03973260000[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28813" y="4786313"/>
              <a:ext cx="6429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92" name="Text Box 9"/>
            <p:cNvSpPr txBox="1">
              <a:spLocks noChangeArrowheads="1"/>
            </p:cNvSpPr>
            <p:nvPr/>
          </p:nvSpPr>
          <p:spPr bwMode="auto">
            <a:xfrm rot="10800000" flipV="1">
              <a:off x="6357938" y="980488"/>
              <a:ext cx="12858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spcBef>
                  <a:spcPct val="50000"/>
                </a:spcBef>
              </a:pPr>
              <a:r>
                <a:rPr lang="ja-JP" altLang="en-US" sz="1600" b="1">
                  <a:solidFill>
                    <a:prstClr val="black"/>
                  </a:solidFill>
                  <a:latin typeface="Calibri" pitchFamily="34" charset="0"/>
                </a:rPr>
                <a:t>広告主</a:t>
              </a:r>
            </a:p>
          </p:txBody>
        </p:sp>
        <p:cxnSp>
          <p:nvCxnSpPr>
            <p:cNvPr id="76" name="直線矢印コネクタ 75"/>
            <p:cNvCxnSpPr/>
            <p:nvPr/>
          </p:nvCxnSpPr>
          <p:spPr>
            <a:xfrm rot="16200000" flipH="1">
              <a:off x="678687" y="5179289"/>
              <a:ext cx="1500125"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78" name="直線矢印コネクタ 77"/>
            <p:cNvCxnSpPr/>
            <p:nvPr/>
          </p:nvCxnSpPr>
          <p:spPr>
            <a:xfrm rot="16200000" flipH="1">
              <a:off x="3286155" y="5215007"/>
              <a:ext cx="1428690" cy="0"/>
            </a:xfrm>
            <a:prstGeom prst="straightConnector1">
              <a:avLst/>
            </a:prstGeom>
            <a:ln>
              <a:prstDash val="sysDot"/>
              <a:tailEnd type="arrow"/>
            </a:ln>
          </p:spPr>
          <p:style>
            <a:lnRef idx="3">
              <a:schemeClr val="accent2"/>
            </a:lnRef>
            <a:fillRef idx="0">
              <a:schemeClr val="accent2"/>
            </a:fillRef>
            <a:effectRef idx="2">
              <a:schemeClr val="accent2"/>
            </a:effectRef>
            <a:fontRef idx="minor">
              <a:schemeClr val="tx1"/>
            </a:fontRef>
          </p:style>
        </p:cxnSp>
        <p:sp>
          <p:nvSpPr>
            <p:cNvPr id="36895" name="Text Box 9"/>
            <p:cNvSpPr txBox="1">
              <a:spLocks noChangeArrowheads="1"/>
            </p:cNvSpPr>
            <p:nvPr/>
          </p:nvSpPr>
          <p:spPr bwMode="auto">
            <a:xfrm rot="10800000" flipV="1">
              <a:off x="357188" y="4286250"/>
              <a:ext cx="7858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ja-JP" altLang="en-US" sz="1200">
                  <a:solidFill>
                    <a:prstClr val="black"/>
                  </a:solidFill>
                  <a:latin typeface="Calibri" pitchFamily="34" charset="0"/>
                </a:rPr>
                <a:t>書庫</a:t>
              </a:r>
            </a:p>
          </p:txBody>
        </p:sp>
        <p:sp>
          <p:nvSpPr>
            <p:cNvPr id="36896" name="テキスト ボックス 67"/>
            <p:cNvSpPr txBox="1">
              <a:spLocks noChangeArrowheads="1"/>
            </p:cNvSpPr>
            <p:nvPr/>
          </p:nvSpPr>
          <p:spPr bwMode="auto">
            <a:xfrm>
              <a:off x="1144141" y="6357938"/>
              <a:ext cx="35718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ja-JP" altLang="en-US" sz="1200">
                  <a:solidFill>
                    <a:prstClr val="black"/>
                  </a:solidFill>
                  <a:latin typeface="Calibri" pitchFamily="34" charset="0"/>
                </a:rPr>
                <a:t>公共図書館へ貸し出した資料は館内でのみの利用</a:t>
              </a:r>
            </a:p>
          </p:txBody>
        </p:sp>
        <p:sp>
          <p:nvSpPr>
            <p:cNvPr id="36897" name="テキスト ボックス 68"/>
            <p:cNvSpPr txBox="1">
              <a:spLocks noChangeArrowheads="1"/>
            </p:cNvSpPr>
            <p:nvPr/>
          </p:nvSpPr>
          <p:spPr bwMode="auto">
            <a:xfrm>
              <a:off x="1071563" y="2000250"/>
              <a:ext cx="857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ja-JP" altLang="en-US" sz="1200">
                  <a:solidFill>
                    <a:prstClr val="black"/>
                  </a:solidFill>
                  <a:latin typeface="Calibri" pitchFamily="34" charset="0"/>
                </a:rPr>
                <a:t>納本制度</a:t>
              </a:r>
            </a:p>
          </p:txBody>
        </p:sp>
        <p:cxnSp>
          <p:nvCxnSpPr>
            <p:cNvPr id="91" name="直線矢印コネクタ 90"/>
            <p:cNvCxnSpPr/>
            <p:nvPr/>
          </p:nvCxnSpPr>
          <p:spPr>
            <a:xfrm>
              <a:off x="1643063" y="3843464"/>
              <a:ext cx="1857375" cy="1587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6899" name="テキスト ボックス 92"/>
            <p:cNvSpPr txBox="1">
              <a:spLocks noChangeArrowheads="1"/>
            </p:cNvSpPr>
            <p:nvPr/>
          </p:nvSpPr>
          <p:spPr bwMode="auto">
            <a:xfrm>
              <a:off x="2286000" y="3429000"/>
              <a:ext cx="1000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ja-JP" altLang="en-US" sz="1200">
                  <a:solidFill>
                    <a:prstClr val="black"/>
                  </a:solidFill>
                  <a:latin typeface="Calibri" pitchFamily="34" charset="0"/>
                </a:rPr>
                <a:t>ディジタル化</a:t>
              </a:r>
            </a:p>
          </p:txBody>
        </p:sp>
        <p:sp>
          <p:nvSpPr>
            <p:cNvPr id="36900" name="テキスト ボックス 69"/>
            <p:cNvSpPr txBox="1">
              <a:spLocks noChangeArrowheads="1"/>
            </p:cNvSpPr>
            <p:nvPr/>
          </p:nvSpPr>
          <p:spPr bwMode="auto">
            <a:xfrm>
              <a:off x="2786063" y="2000250"/>
              <a:ext cx="1000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just" eaLnBrk="1" hangingPunct="1"/>
              <a:r>
                <a:rPr lang="ja-JP" altLang="en-US" sz="1200">
                  <a:solidFill>
                    <a:prstClr val="black"/>
                  </a:solidFill>
                  <a:latin typeface="Calibri" pitchFamily="34" charset="0"/>
                </a:rPr>
                <a:t>（納本制度）</a:t>
              </a:r>
            </a:p>
          </p:txBody>
        </p:sp>
        <p:sp>
          <p:nvSpPr>
            <p:cNvPr id="36901" name="Text Box 9"/>
            <p:cNvSpPr txBox="1">
              <a:spLocks noChangeArrowheads="1"/>
            </p:cNvSpPr>
            <p:nvPr/>
          </p:nvSpPr>
          <p:spPr bwMode="auto">
            <a:xfrm>
              <a:off x="1357313" y="2714624"/>
              <a:ext cx="2500312" cy="44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lnSpc>
                  <a:spcPts val="1000"/>
                </a:lnSpc>
                <a:spcBef>
                  <a:spcPct val="50000"/>
                </a:spcBef>
              </a:pPr>
              <a:r>
                <a:rPr lang="ja-JP" altLang="en-US" b="1">
                  <a:solidFill>
                    <a:prstClr val="black"/>
                  </a:solidFill>
                  <a:latin typeface="Calibri" pitchFamily="34" charset="0"/>
                </a:rPr>
                <a:t>国立国会図書館</a:t>
              </a:r>
              <a:endParaRPr lang="en-US" altLang="ja-JP" b="1">
                <a:solidFill>
                  <a:prstClr val="black"/>
                </a:solidFill>
                <a:latin typeface="Calibri" pitchFamily="34" charset="0"/>
              </a:endParaRPr>
            </a:p>
            <a:p>
              <a:pPr algn="ctr" eaLnBrk="1" hangingPunct="1">
                <a:lnSpc>
                  <a:spcPts val="1000"/>
                </a:lnSpc>
                <a:spcBef>
                  <a:spcPct val="50000"/>
                </a:spcBef>
              </a:pPr>
              <a:r>
                <a:rPr lang="ja-JP" altLang="en-US" sz="1200" b="1">
                  <a:solidFill>
                    <a:prstClr val="black"/>
                  </a:solidFill>
                  <a:latin typeface="Calibri" pitchFamily="34" charset="0"/>
                </a:rPr>
                <a:t>（クラウド）</a:t>
              </a:r>
              <a:endParaRPr lang="en-US" altLang="ja-JP" sz="1200" b="1">
                <a:solidFill>
                  <a:prstClr val="black"/>
                </a:solidFill>
                <a:latin typeface="Calibri" pitchFamily="34" charset="0"/>
              </a:endParaRPr>
            </a:p>
          </p:txBody>
        </p:sp>
        <p:sp>
          <p:nvSpPr>
            <p:cNvPr id="36902" name="テキスト ボックス 69"/>
            <p:cNvSpPr txBox="1">
              <a:spLocks noChangeArrowheads="1"/>
            </p:cNvSpPr>
            <p:nvPr/>
          </p:nvSpPr>
          <p:spPr bwMode="auto">
            <a:xfrm>
              <a:off x="4788024" y="251101"/>
              <a:ext cx="4104455" cy="64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ja-JP" altLang="en-US" b="1" dirty="0">
                  <a:solidFill>
                    <a:prstClr val="black"/>
                  </a:solidFill>
                  <a:latin typeface="Calibri" pitchFamily="34" charset="0"/>
                </a:rPr>
                <a:t>ディジタル時代の図書館と出版社・</a:t>
              </a:r>
              <a:r>
                <a:rPr lang="ja-JP" altLang="en-US" b="1" dirty="0" smtClean="0">
                  <a:solidFill>
                    <a:prstClr val="black"/>
                  </a:solidFill>
                  <a:latin typeface="Calibri" pitchFamily="34" charset="0"/>
                </a:rPr>
                <a:t>読者</a:t>
              </a:r>
              <a:endParaRPr lang="en-US" altLang="ja-JP" b="1" dirty="0" smtClean="0">
                <a:solidFill>
                  <a:prstClr val="black"/>
                </a:solidFill>
                <a:latin typeface="Calibri" pitchFamily="34" charset="0"/>
              </a:endParaRPr>
            </a:p>
            <a:p>
              <a:pPr algn="r" eaLnBrk="1" hangingPunct="1"/>
              <a:r>
                <a:rPr lang="ja-JP" altLang="en-US" b="1" dirty="0" smtClean="0">
                  <a:solidFill>
                    <a:prstClr val="black"/>
                  </a:solidFill>
                  <a:latin typeface="Calibri" pitchFamily="34" charset="0"/>
                </a:rPr>
                <a:t>長尾前館長</a:t>
              </a:r>
              <a:r>
                <a:rPr lang="ja-JP" altLang="en-US" b="1" dirty="0">
                  <a:solidFill>
                    <a:prstClr val="black"/>
                  </a:solidFill>
                  <a:latin typeface="Calibri" pitchFamily="34" charset="0"/>
                </a:rPr>
                <a:t>資料</a:t>
              </a:r>
              <a:r>
                <a:rPr lang="ja-JP" altLang="en-US" b="1" dirty="0" smtClean="0">
                  <a:solidFill>
                    <a:prstClr val="black"/>
                  </a:solidFill>
                  <a:latin typeface="Calibri" pitchFamily="34" charset="0"/>
                </a:rPr>
                <a:t>にコメント（私見）</a:t>
              </a:r>
              <a:endParaRPr lang="ja-JP" altLang="en-US" b="1" dirty="0">
                <a:solidFill>
                  <a:prstClr val="black"/>
                </a:solidFill>
                <a:latin typeface="Calibri" pitchFamily="34" charset="0"/>
              </a:endParaRPr>
            </a:p>
          </p:txBody>
        </p:sp>
        <p:sp>
          <p:nvSpPr>
            <p:cNvPr id="36903" name="Rectangle 41"/>
            <p:cNvSpPr>
              <a:spLocks noChangeArrowheads="1"/>
            </p:cNvSpPr>
            <p:nvPr/>
          </p:nvSpPr>
          <p:spPr bwMode="auto">
            <a:xfrm>
              <a:off x="3286125" y="1000125"/>
              <a:ext cx="214313" cy="285750"/>
            </a:xfrm>
            <a:prstGeom prst="rect">
              <a:avLst/>
            </a:prstGeom>
            <a:solidFill>
              <a:schemeClr val="accent1">
                <a:alpha val="65097"/>
              </a:schemeClr>
            </a:solidFill>
            <a:ln w="9525">
              <a:solidFill>
                <a:schemeClr val="tx1"/>
              </a:solidFill>
              <a:miter lim="800000"/>
              <a:headEnd/>
              <a:tailEnd/>
            </a:ln>
          </p:spPr>
          <p:txBody>
            <a:bodyPr wrap="none" anchor="ctr"/>
            <a:lstStyle/>
            <a:p>
              <a:endParaRPr lang="ja-JP" altLang="en-US">
                <a:solidFill>
                  <a:prstClr val="black"/>
                </a:solidFill>
              </a:endParaRPr>
            </a:p>
          </p:txBody>
        </p:sp>
        <p:pic>
          <p:nvPicPr>
            <p:cNvPr id="36904" name="Picture 67" descr="C:\Documents and Settings\matsumo\Local Settings\Temporary Internet Files\Content.IE5\DSLDWP51\MCj04290050000[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00875" y="5592131"/>
              <a:ext cx="271463"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05" name="Picture 69" descr="C:\Documents and Settings\matsumo\Local Settings\Temporary Internet Files\Content.IE5\W1OJP1HC\MCj04289450000[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52320" y="5550856"/>
              <a:ext cx="557213"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06" name="Picture 67" descr="C:\Documents and Settings\matsumo\Local Settings\Temporary Internet Files\Content.IE5\DSLDWP51\MCj04290050000[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29313" y="5592131"/>
              <a:ext cx="271462"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07" name="Picture 68" descr="C:\Documents and Settings\matsumo\Local Settings\Temporary Internet Files\Content.IE5\PH3THY6G\MCj04289570000[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095307" y="5596893"/>
              <a:ext cx="3651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08" name="Text Box 9"/>
            <p:cNvSpPr txBox="1">
              <a:spLocks noChangeArrowheads="1"/>
            </p:cNvSpPr>
            <p:nvPr/>
          </p:nvSpPr>
          <p:spPr bwMode="auto">
            <a:xfrm rot="10800000" flipV="1">
              <a:off x="4000500" y="2930525"/>
              <a:ext cx="9286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ja-JP" altLang="en-US" sz="1200">
                  <a:solidFill>
                    <a:prstClr val="black"/>
                  </a:solidFill>
                  <a:latin typeface="Calibri" pitchFamily="34" charset="0"/>
                </a:rPr>
                <a:t>ディジタルアーカイブ</a:t>
              </a:r>
            </a:p>
          </p:txBody>
        </p:sp>
        <p:cxnSp>
          <p:nvCxnSpPr>
            <p:cNvPr id="92" name="直線矢印コネクタ 91"/>
            <p:cNvCxnSpPr>
              <a:endCxn id="36888" idx="0"/>
            </p:cNvCxnSpPr>
            <p:nvPr/>
          </p:nvCxnSpPr>
          <p:spPr>
            <a:xfrm rot="16200000" flipH="1">
              <a:off x="1625613" y="4160938"/>
              <a:ext cx="642911" cy="6080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93" name="直線矢印コネクタ 92"/>
            <p:cNvCxnSpPr/>
            <p:nvPr/>
          </p:nvCxnSpPr>
          <p:spPr>
            <a:xfrm rot="10800000" flipV="1">
              <a:off x="2857500" y="4357792"/>
              <a:ext cx="928688" cy="42860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6911" name="Text Box 9"/>
            <p:cNvSpPr txBox="1">
              <a:spLocks noChangeArrowheads="1"/>
            </p:cNvSpPr>
            <p:nvPr/>
          </p:nvSpPr>
          <p:spPr bwMode="auto">
            <a:xfrm rot="10800000" flipV="1">
              <a:off x="1928813" y="4214813"/>
              <a:ext cx="5000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ja-JP" altLang="en-US" sz="1200">
                  <a:solidFill>
                    <a:prstClr val="black"/>
                  </a:solidFill>
                  <a:latin typeface="Calibri" pitchFamily="34" charset="0"/>
                </a:rPr>
                <a:t>無料</a:t>
              </a:r>
            </a:p>
          </p:txBody>
        </p:sp>
        <p:sp>
          <p:nvSpPr>
            <p:cNvPr id="36912" name="Text Box 9"/>
            <p:cNvSpPr txBox="1">
              <a:spLocks noChangeArrowheads="1"/>
            </p:cNvSpPr>
            <p:nvPr/>
          </p:nvSpPr>
          <p:spPr bwMode="auto">
            <a:xfrm rot="10800000" flipV="1">
              <a:off x="3071813" y="4214813"/>
              <a:ext cx="5000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ja-JP" altLang="en-US" sz="1200">
                  <a:solidFill>
                    <a:prstClr val="black"/>
                  </a:solidFill>
                  <a:latin typeface="Calibri" pitchFamily="34" charset="0"/>
                </a:rPr>
                <a:t>無料　　　</a:t>
              </a:r>
            </a:p>
          </p:txBody>
        </p:sp>
        <p:sp>
          <p:nvSpPr>
            <p:cNvPr id="36913" name="テキスト ボックス 99"/>
            <p:cNvSpPr txBox="1">
              <a:spLocks noChangeArrowheads="1"/>
            </p:cNvSpPr>
            <p:nvPr/>
          </p:nvSpPr>
          <p:spPr bwMode="auto">
            <a:xfrm>
              <a:off x="5572125" y="6011460"/>
              <a:ext cx="2857500" cy="369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ctr" eaLnBrk="1" hangingPunct="1"/>
              <a:r>
                <a:rPr lang="en-US" altLang="ja-JP">
                  <a:solidFill>
                    <a:prstClr val="black"/>
                  </a:solidFill>
                  <a:latin typeface="Calibri" pitchFamily="34" charset="0"/>
                </a:rPr>
                <a:t> </a:t>
              </a:r>
              <a:r>
                <a:rPr lang="ja-JP" altLang="en-US">
                  <a:solidFill>
                    <a:prstClr val="black"/>
                  </a:solidFill>
                  <a:latin typeface="Calibri" pitchFamily="34" charset="0"/>
                </a:rPr>
                <a:t>利　用　者</a:t>
              </a:r>
            </a:p>
          </p:txBody>
        </p:sp>
        <p:cxnSp>
          <p:nvCxnSpPr>
            <p:cNvPr id="107" name="直線矢印コネクタ 106"/>
            <p:cNvCxnSpPr/>
            <p:nvPr/>
          </p:nvCxnSpPr>
          <p:spPr>
            <a:xfrm rot="5400000">
              <a:off x="428652" y="2500495"/>
              <a:ext cx="1285821"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09" name="直線矢印コネクタ 108"/>
            <p:cNvCxnSpPr/>
            <p:nvPr/>
          </p:nvCxnSpPr>
          <p:spPr>
            <a:xfrm rot="5400000">
              <a:off x="3215512" y="2571135"/>
              <a:ext cx="1428690" cy="158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6916" name="テキスト ボックス 114"/>
            <p:cNvSpPr txBox="1">
              <a:spLocks noChangeArrowheads="1"/>
            </p:cNvSpPr>
            <p:nvPr/>
          </p:nvSpPr>
          <p:spPr bwMode="auto">
            <a:xfrm>
              <a:off x="6660232" y="1340542"/>
              <a:ext cx="1428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ja-JP" altLang="en-US" sz="1200">
                  <a:solidFill>
                    <a:prstClr val="black"/>
                  </a:solidFill>
                  <a:latin typeface="Calibri" pitchFamily="34" charset="0"/>
                </a:rPr>
                <a:t>広告掲載料支払い</a:t>
              </a:r>
            </a:p>
          </p:txBody>
        </p:sp>
        <p:sp>
          <p:nvSpPr>
            <p:cNvPr id="36917" name="Text Box 9"/>
            <p:cNvSpPr txBox="1">
              <a:spLocks noChangeArrowheads="1"/>
            </p:cNvSpPr>
            <p:nvPr/>
          </p:nvSpPr>
          <p:spPr bwMode="auto">
            <a:xfrm rot="10800000" flipV="1">
              <a:off x="4857750" y="3395663"/>
              <a:ext cx="571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ja-JP" altLang="en-US" sz="1200">
                  <a:solidFill>
                    <a:prstClr val="black"/>
                  </a:solidFill>
                  <a:latin typeface="Calibri" pitchFamily="34" charset="0"/>
                </a:rPr>
                <a:t>無料貸出</a:t>
              </a:r>
            </a:p>
          </p:txBody>
        </p:sp>
        <p:sp>
          <p:nvSpPr>
            <p:cNvPr id="36918" name="Text Box 9"/>
            <p:cNvSpPr txBox="1">
              <a:spLocks noChangeArrowheads="1"/>
            </p:cNvSpPr>
            <p:nvPr/>
          </p:nvSpPr>
          <p:spPr bwMode="auto">
            <a:xfrm rot="10800000" flipV="1">
              <a:off x="4929188" y="1038225"/>
              <a:ext cx="1071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spcBef>
                  <a:spcPct val="50000"/>
                </a:spcBef>
              </a:pPr>
              <a:r>
                <a:rPr lang="ja-JP" altLang="en-US" sz="1200">
                  <a:solidFill>
                    <a:prstClr val="black"/>
                  </a:solidFill>
                  <a:latin typeface="Calibri" pitchFamily="34" charset="0"/>
                </a:rPr>
                <a:t>アクセス料金の支払い</a:t>
              </a:r>
              <a:endParaRPr lang="en-US" altLang="ja-JP" sz="1200">
                <a:solidFill>
                  <a:prstClr val="black"/>
                </a:solidFill>
                <a:latin typeface="Calibri" pitchFamily="34" charset="0"/>
              </a:endParaRPr>
            </a:p>
          </p:txBody>
        </p:sp>
        <p:sp>
          <p:nvSpPr>
            <p:cNvPr id="36919" name="テキスト ボックス 150"/>
            <p:cNvSpPr txBox="1">
              <a:spLocks noChangeArrowheads="1"/>
            </p:cNvSpPr>
            <p:nvPr/>
          </p:nvSpPr>
          <p:spPr bwMode="auto">
            <a:xfrm>
              <a:off x="5643563" y="5786438"/>
              <a:ext cx="31432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endParaRPr lang="en-US" altLang="ja-JP" sz="1200">
                <a:solidFill>
                  <a:prstClr val="black"/>
                </a:solidFill>
                <a:latin typeface="Calibri" pitchFamily="34" charset="0"/>
              </a:endParaRPr>
            </a:p>
          </p:txBody>
        </p:sp>
        <p:cxnSp>
          <p:nvCxnSpPr>
            <p:cNvPr id="153" name="直線矢印コネクタ 152"/>
            <p:cNvCxnSpPr/>
            <p:nvPr/>
          </p:nvCxnSpPr>
          <p:spPr>
            <a:xfrm rot="16200000" flipH="1">
              <a:off x="7500967" y="4821319"/>
              <a:ext cx="1376305" cy="1762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5" name="直線矢印コネクタ 154"/>
            <p:cNvCxnSpPr/>
            <p:nvPr/>
          </p:nvCxnSpPr>
          <p:spPr>
            <a:xfrm rot="5400000">
              <a:off x="5380067" y="4900695"/>
              <a:ext cx="1377892" cy="635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1" name="直線矢印コネクタ 160"/>
            <p:cNvCxnSpPr>
              <a:endCxn id="36903" idx="0"/>
            </p:cNvCxnSpPr>
            <p:nvPr/>
          </p:nvCxnSpPr>
          <p:spPr>
            <a:xfrm rot="5400000">
              <a:off x="7070753" y="4881645"/>
              <a:ext cx="1330269" cy="952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pic>
          <p:nvPicPr>
            <p:cNvPr id="36924" name="Picture 68" descr="C:\Documents and Settings\matsumo\Local Settings\Temporary Internet Files\Content.IE5\PH3THY6G\MCj04289570000[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57938" y="5596893"/>
              <a:ext cx="3651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6" name="直線矢印コネクタ 165"/>
            <p:cNvCxnSpPr/>
            <p:nvPr/>
          </p:nvCxnSpPr>
          <p:spPr>
            <a:xfrm rot="5400000">
              <a:off x="5866635" y="4890376"/>
              <a:ext cx="1381067" cy="3333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pic>
          <p:nvPicPr>
            <p:cNvPr id="36926" name="Picture 54" descr="MCj04247700000[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52825" y="3286125"/>
              <a:ext cx="947738"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27" name="Picture 6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5813" y="3143250"/>
              <a:ext cx="928687"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正方形/長方形 102"/>
            <p:cNvSpPr/>
            <p:nvPr/>
          </p:nvSpPr>
          <p:spPr>
            <a:xfrm>
              <a:off x="214313" y="4643531"/>
              <a:ext cx="8715375" cy="20716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solidFill>
                  <a:prstClr val="white"/>
                </a:solidFill>
              </a:endParaRPr>
            </a:p>
          </p:txBody>
        </p:sp>
        <p:sp>
          <p:nvSpPr>
            <p:cNvPr id="36929" name="テキスト ボックス 103"/>
            <p:cNvSpPr txBox="1">
              <a:spLocks noChangeArrowheads="1"/>
            </p:cNvSpPr>
            <p:nvPr/>
          </p:nvSpPr>
          <p:spPr bwMode="auto">
            <a:xfrm>
              <a:off x="5357813" y="6488113"/>
              <a:ext cx="714375"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algn="dist" eaLnBrk="1" hangingPunct="1"/>
              <a:r>
                <a:rPr lang="ja-JP" altLang="en-US">
                  <a:solidFill>
                    <a:prstClr val="black"/>
                  </a:solidFill>
                  <a:latin typeface="Calibri" pitchFamily="34" charset="0"/>
                </a:rPr>
                <a:t>読者</a:t>
              </a:r>
            </a:p>
          </p:txBody>
        </p:sp>
        <p:cxnSp>
          <p:nvCxnSpPr>
            <p:cNvPr id="99" name="直線矢印コネクタ 98"/>
            <p:cNvCxnSpPr/>
            <p:nvPr/>
          </p:nvCxnSpPr>
          <p:spPr>
            <a:xfrm rot="16200000" flipH="1">
              <a:off x="3000405" y="2571929"/>
              <a:ext cx="142869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6931" name="テキスト ボックス 69"/>
            <p:cNvSpPr txBox="1">
              <a:spLocks noChangeArrowheads="1"/>
            </p:cNvSpPr>
            <p:nvPr/>
          </p:nvSpPr>
          <p:spPr bwMode="auto">
            <a:xfrm>
              <a:off x="3929063" y="2000250"/>
              <a:ext cx="12858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ja-JP" altLang="en-US" sz="1200">
                  <a:solidFill>
                    <a:prstClr val="black"/>
                  </a:solidFill>
                  <a:latin typeface="Calibri" pitchFamily="34" charset="0"/>
                </a:rPr>
                <a:t>（</a:t>
              </a:r>
              <a:r>
                <a:rPr lang="en-US" altLang="ja-JP" sz="1200">
                  <a:solidFill>
                    <a:prstClr val="black"/>
                  </a:solidFill>
                  <a:latin typeface="Calibri" pitchFamily="34" charset="0"/>
                </a:rPr>
                <a:t>X</a:t>
              </a:r>
              <a:r>
                <a:rPr lang="ja-JP" altLang="en-US" sz="1200">
                  <a:solidFill>
                    <a:prstClr val="black"/>
                  </a:solidFill>
                  <a:latin typeface="Calibri" pitchFamily="34" charset="0"/>
                </a:rPr>
                <a:t>円</a:t>
              </a:r>
              <a:r>
                <a:rPr lang="en-US" altLang="ja-JP" sz="1200">
                  <a:solidFill>
                    <a:prstClr val="black"/>
                  </a:solidFill>
                  <a:latin typeface="Calibri" pitchFamily="34" charset="0"/>
                </a:rPr>
                <a:t>/</a:t>
              </a:r>
              <a:r>
                <a:rPr lang="ja-JP" altLang="en-US" sz="1200">
                  <a:solidFill>
                    <a:prstClr val="black"/>
                  </a:solidFill>
                  <a:latin typeface="Calibri" pitchFamily="34" charset="0"/>
                </a:rPr>
                <a:t>頁で購入）</a:t>
              </a:r>
            </a:p>
          </p:txBody>
        </p:sp>
      </p:grpSp>
      <p:cxnSp>
        <p:nvCxnSpPr>
          <p:cNvPr id="73" name="直線矢印コネクタ 72"/>
          <p:cNvCxnSpPr/>
          <p:nvPr/>
        </p:nvCxnSpPr>
        <p:spPr bwMode="auto">
          <a:xfrm rot="5400000">
            <a:off x="5556251" y="4618038"/>
            <a:ext cx="2016125" cy="1079500"/>
          </a:xfrm>
          <a:prstGeom prst="straightConnector1">
            <a:avLst/>
          </a:prstGeom>
          <a:ln>
            <a:prstDash val="sysDot"/>
            <a:tailEnd type="arrow"/>
          </a:ln>
        </p:spPr>
        <p:style>
          <a:lnRef idx="3">
            <a:schemeClr val="accent2"/>
          </a:lnRef>
          <a:fillRef idx="0">
            <a:schemeClr val="accent2"/>
          </a:fillRef>
          <a:effectRef idx="2">
            <a:schemeClr val="accent2"/>
          </a:effectRef>
          <a:fontRef idx="minor">
            <a:schemeClr val="tx1"/>
          </a:fontRef>
        </p:style>
      </p:cxnSp>
      <p:cxnSp>
        <p:nvCxnSpPr>
          <p:cNvPr id="75" name="直線矢印コネクタ 74"/>
          <p:cNvCxnSpPr>
            <a:stCxn id="36888" idx="3"/>
            <a:endCxn id="36913" idx="1"/>
          </p:cNvCxnSpPr>
          <p:nvPr/>
        </p:nvCxnSpPr>
        <p:spPr bwMode="auto">
          <a:xfrm>
            <a:off x="6024563" y="6126163"/>
            <a:ext cx="1071562" cy="69850"/>
          </a:xfrm>
          <a:prstGeom prst="straightConnector1">
            <a:avLst/>
          </a:prstGeom>
          <a:ln>
            <a:prstDash val="sysDot"/>
            <a:tailEnd type="arrow"/>
          </a:ln>
        </p:spPr>
        <p:style>
          <a:lnRef idx="3">
            <a:schemeClr val="accent2"/>
          </a:lnRef>
          <a:fillRef idx="0">
            <a:schemeClr val="accent2"/>
          </a:fillRef>
          <a:effectRef idx="2">
            <a:schemeClr val="accent2"/>
          </a:effectRef>
          <a:fontRef idx="minor">
            <a:schemeClr val="tx1"/>
          </a:fontRef>
        </p:style>
      </p:cxnSp>
      <p:sp>
        <p:nvSpPr>
          <p:cNvPr id="68" name="スライド番号プレースホルダ 67"/>
          <p:cNvSpPr>
            <a:spLocks noGrp="1"/>
          </p:cNvSpPr>
          <p:nvPr>
            <p:ph type="sldNum" sz="quarter" idx="12"/>
          </p:nvPr>
        </p:nvSpPr>
        <p:spPr/>
        <p:txBody>
          <a:bodyPr/>
          <a:lstStyle/>
          <a:p>
            <a:pPr>
              <a:defRPr/>
            </a:pPr>
            <a:fld id="{0AA622AD-3283-4A56-B8C1-451CF2504C8B}" type="slidenum">
              <a:rPr lang="ja-JP" altLang="en-US">
                <a:solidFill>
                  <a:prstClr val="black">
                    <a:tint val="75000"/>
                  </a:prstClr>
                </a:solidFill>
              </a:rPr>
              <a:pPr>
                <a:defRPr/>
              </a:pPr>
              <a:t>30</a:t>
            </a:fld>
            <a:endParaRPr lang="ja-JP" altLang="en-US">
              <a:solidFill>
                <a:prstClr val="black">
                  <a:tint val="75000"/>
                </a:prstClr>
              </a:solidFill>
            </a:endParaRPr>
          </a:p>
        </p:txBody>
      </p:sp>
      <p:sp>
        <p:nvSpPr>
          <p:cNvPr id="2" name="四角形吹き出し 1"/>
          <p:cNvSpPr/>
          <p:nvPr/>
        </p:nvSpPr>
        <p:spPr>
          <a:xfrm>
            <a:off x="4543235" y="4865481"/>
            <a:ext cx="1105469" cy="485983"/>
          </a:xfrm>
          <a:prstGeom prst="wedgeRectCallout">
            <a:avLst>
              <a:gd name="adj1" fmla="val 38426"/>
              <a:gd name="adj2" fmla="val -10538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100" dirty="0"/>
              <a:t>無償コンテンツ</a:t>
            </a:r>
            <a:endParaRPr lang="en-US" altLang="ja-JP" sz="1100" dirty="0"/>
          </a:p>
          <a:p>
            <a:pPr algn="ctr"/>
            <a:r>
              <a:rPr lang="ja-JP" altLang="en-US" sz="1100" dirty="0"/>
              <a:t>図書館送信</a:t>
            </a:r>
          </a:p>
        </p:txBody>
      </p:sp>
      <p:sp>
        <p:nvSpPr>
          <p:cNvPr id="3" name="角丸四角形 2"/>
          <p:cNvSpPr/>
          <p:nvPr/>
        </p:nvSpPr>
        <p:spPr>
          <a:xfrm>
            <a:off x="8733051" y="3428857"/>
            <a:ext cx="1728574" cy="533762"/>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ja-JP" altLang="en-US" sz="1100" dirty="0"/>
              <a:t>各種電子書籍販売サイト</a:t>
            </a:r>
            <a:endParaRPr lang="en-US" altLang="ja-JP" sz="1100" dirty="0"/>
          </a:p>
          <a:p>
            <a:pPr algn="ctr"/>
            <a:r>
              <a:rPr lang="ja-JP" altLang="en-US" sz="1100" dirty="0"/>
              <a:t>（</a:t>
            </a:r>
            <a:r>
              <a:rPr lang="en-US" altLang="ja-JP" sz="1100" dirty="0" err="1"/>
              <a:t>kinoppy</a:t>
            </a:r>
            <a:r>
              <a:rPr lang="en-US" altLang="ja-JP" sz="1100" dirty="0"/>
              <a:t>, </a:t>
            </a:r>
            <a:r>
              <a:rPr lang="en-US" altLang="ja-JP" sz="1100" dirty="0" err="1"/>
              <a:t>honto</a:t>
            </a:r>
            <a:r>
              <a:rPr lang="en-US" altLang="ja-JP" sz="1100" dirty="0"/>
              <a:t>,,, </a:t>
            </a:r>
            <a:r>
              <a:rPr lang="ja-JP" altLang="en-US" sz="1100" dirty="0"/>
              <a:t>）</a:t>
            </a:r>
          </a:p>
        </p:txBody>
      </p:sp>
      <p:sp>
        <p:nvSpPr>
          <p:cNvPr id="70" name="角丸四角形 69"/>
          <p:cNvSpPr/>
          <p:nvPr/>
        </p:nvSpPr>
        <p:spPr>
          <a:xfrm>
            <a:off x="6743277" y="4107776"/>
            <a:ext cx="1578447" cy="510253"/>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ja-JP" altLang="en-US" sz="1200" dirty="0"/>
              <a:t>電子図書館サービス</a:t>
            </a:r>
            <a:endParaRPr lang="en-US" altLang="ja-JP" sz="1200" dirty="0"/>
          </a:p>
          <a:p>
            <a:pPr algn="ctr"/>
            <a:r>
              <a:rPr lang="ja-JP" altLang="en-US" sz="1200" dirty="0"/>
              <a:t>（</a:t>
            </a:r>
            <a:r>
              <a:rPr lang="en-US" altLang="ja-JP" sz="1200" dirty="0"/>
              <a:t>JDLS, Media do, ,,,</a:t>
            </a:r>
            <a:r>
              <a:rPr lang="ja-JP" altLang="en-US" sz="1200" dirty="0"/>
              <a:t>）</a:t>
            </a:r>
          </a:p>
        </p:txBody>
      </p:sp>
      <p:sp>
        <p:nvSpPr>
          <p:cNvPr id="71" name="四角形吹き出し 70"/>
          <p:cNvSpPr/>
          <p:nvPr/>
        </p:nvSpPr>
        <p:spPr>
          <a:xfrm>
            <a:off x="6989646" y="4965400"/>
            <a:ext cx="1105469" cy="330907"/>
          </a:xfrm>
          <a:prstGeom prst="wedgeRectCallout">
            <a:avLst>
              <a:gd name="adj1" fmla="val -62809"/>
              <a:gd name="adj2" fmla="val -8888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100" dirty="0"/>
              <a:t>有償コンテンツ</a:t>
            </a:r>
          </a:p>
        </p:txBody>
      </p:sp>
      <p:sp>
        <p:nvSpPr>
          <p:cNvPr id="74" name="四角形吹き出し 73"/>
          <p:cNvSpPr/>
          <p:nvPr/>
        </p:nvSpPr>
        <p:spPr>
          <a:xfrm>
            <a:off x="5855646" y="2704909"/>
            <a:ext cx="1105469" cy="463432"/>
          </a:xfrm>
          <a:prstGeom prst="wedgeRectCallout">
            <a:avLst>
              <a:gd name="adj1" fmla="val -2315"/>
              <a:gd name="adj2" fmla="val 212944"/>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100" dirty="0"/>
              <a:t>有償コンテンツの出版者による自由利用</a:t>
            </a:r>
          </a:p>
        </p:txBody>
      </p:sp>
      <p:cxnSp>
        <p:nvCxnSpPr>
          <p:cNvPr id="77" name="カギ線コネクタ 76"/>
          <p:cNvCxnSpPr/>
          <p:nvPr/>
        </p:nvCxnSpPr>
        <p:spPr bwMode="auto">
          <a:xfrm rot="16200000" flipV="1">
            <a:off x="3790694" y="2472406"/>
            <a:ext cx="1827588" cy="596935"/>
          </a:xfrm>
          <a:prstGeom prst="bentConnector3">
            <a:avLst>
              <a:gd name="adj1" fmla="val 713"/>
            </a:avLst>
          </a:prstGeom>
          <a:ln w="57150">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80" name="角丸四角形 79"/>
          <p:cNvSpPr/>
          <p:nvPr/>
        </p:nvSpPr>
        <p:spPr>
          <a:xfrm>
            <a:off x="8733051" y="2616664"/>
            <a:ext cx="1593636" cy="43400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ja-JP" altLang="en-US" sz="1100" dirty="0"/>
              <a:t>電子書籍化支援サイト（</a:t>
            </a:r>
            <a:r>
              <a:rPr lang="en-US" altLang="ja-JP" sz="1100" dirty="0" err="1"/>
              <a:t>Pubridge</a:t>
            </a:r>
            <a:r>
              <a:rPr lang="en-US" altLang="ja-JP" sz="1100" dirty="0"/>
              <a:t>,,, </a:t>
            </a:r>
            <a:r>
              <a:rPr lang="ja-JP" altLang="en-US" sz="1100" dirty="0"/>
              <a:t>）</a:t>
            </a:r>
          </a:p>
        </p:txBody>
      </p:sp>
      <p:sp>
        <p:nvSpPr>
          <p:cNvPr id="82" name="四角形吹き出し 81"/>
          <p:cNvSpPr/>
          <p:nvPr/>
        </p:nvSpPr>
        <p:spPr>
          <a:xfrm>
            <a:off x="3715068" y="4007343"/>
            <a:ext cx="1105469" cy="367673"/>
          </a:xfrm>
          <a:prstGeom prst="wedgeRectCallout">
            <a:avLst>
              <a:gd name="adj1" fmla="val 84105"/>
              <a:gd name="adj2" fmla="val -7606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100" dirty="0"/>
              <a:t>恒久的保管庫</a:t>
            </a:r>
            <a:endParaRPr lang="en-US" altLang="ja-JP" sz="1100" dirty="0"/>
          </a:p>
        </p:txBody>
      </p:sp>
      <p:sp>
        <p:nvSpPr>
          <p:cNvPr id="83" name="四角形吹き出し 82"/>
          <p:cNvSpPr/>
          <p:nvPr/>
        </p:nvSpPr>
        <p:spPr>
          <a:xfrm>
            <a:off x="3130726" y="1470065"/>
            <a:ext cx="1105469" cy="685565"/>
          </a:xfrm>
          <a:prstGeom prst="wedgeRectCallout">
            <a:avLst>
              <a:gd name="adj1" fmla="val 59413"/>
              <a:gd name="adj2" fmla="val 7220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100" dirty="0"/>
              <a:t>当館デジタル化資料の二次利用による電子書籍化</a:t>
            </a:r>
          </a:p>
        </p:txBody>
      </p:sp>
      <p:sp>
        <p:nvSpPr>
          <p:cNvPr id="84" name="四角形吹き出し 83"/>
          <p:cNvSpPr/>
          <p:nvPr/>
        </p:nvSpPr>
        <p:spPr>
          <a:xfrm>
            <a:off x="5903171" y="1539487"/>
            <a:ext cx="1186096" cy="483408"/>
          </a:xfrm>
          <a:prstGeom prst="wedgeRectCallout">
            <a:avLst>
              <a:gd name="adj1" fmla="val 85339"/>
              <a:gd name="adj2" fmla="val -7424"/>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100" dirty="0"/>
              <a:t>著作物毎の提供対価の支払い</a:t>
            </a:r>
          </a:p>
        </p:txBody>
      </p:sp>
      <p:sp>
        <p:nvSpPr>
          <p:cNvPr id="85" name="四角形吹き出し 84"/>
          <p:cNvSpPr/>
          <p:nvPr/>
        </p:nvSpPr>
        <p:spPr>
          <a:xfrm>
            <a:off x="9356156" y="4442671"/>
            <a:ext cx="1210244" cy="483408"/>
          </a:xfrm>
          <a:prstGeom prst="wedgeRectCallout">
            <a:avLst>
              <a:gd name="adj1" fmla="val -107254"/>
              <a:gd name="adj2" fmla="val 4621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100" dirty="0"/>
              <a:t>電子書籍販売サイトからの販売</a:t>
            </a:r>
          </a:p>
        </p:txBody>
      </p:sp>
      <p:sp>
        <p:nvSpPr>
          <p:cNvPr id="87" name="四角形吹き出し 86"/>
          <p:cNvSpPr/>
          <p:nvPr/>
        </p:nvSpPr>
        <p:spPr>
          <a:xfrm>
            <a:off x="6943868" y="6175822"/>
            <a:ext cx="1105469" cy="638965"/>
          </a:xfrm>
          <a:prstGeom prst="wedgeRectCallout">
            <a:avLst>
              <a:gd name="adj1" fmla="val -83796"/>
              <a:gd name="adj2" fmla="val -4225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100" dirty="0"/>
              <a:t>電子図書館サービスとの契約により館外貸し出しも可</a:t>
            </a:r>
          </a:p>
        </p:txBody>
      </p:sp>
      <p:sp>
        <p:nvSpPr>
          <p:cNvPr id="88" name="角丸四角形 87"/>
          <p:cNvSpPr/>
          <p:nvPr/>
        </p:nvSpPr>
        <p:spPr>
          <a:xfrm>
            <a:off x="4418484" y="5646627"/>
            <a:ext cx="5676310" cy="26670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ja-JP" sz="1400" dirty="0"/>
              <a:t>NDL</a:t>
            </a:r>
            <a:r>
              <a:rPr lang="ja-JP" altLang="en-US" sz="1400" dirty="0"/>
              <a:t>サーチ</a:t>
            </a:r>
            <a:r>
              <a:rPr lang="ja-JP" altLang="en-US" sz="1100" dirty="0"/>
              <a:t>（図書館と出版社の相互リンク・有償・無償の電子書籍の入手先にナビゲート）</a:t>
            </a:r>
          </a:p>
        </p:txBody>
      </p:sp>
      <p:cxnSp>
        <p:nvCxnSpPr>
          <p:cNvPr id="89" name="直線矢印コネクタ 88"/>
          <p:cNvCxnSpPr/>
          <p:nvPr/>
        </p:nvCxnSpPr>
        <p:spPr bwMode="auto">
          <a:xfrm>
            <a:off x="5892098" y="3892407"/>
            <a:ext cx="1745364" cy="2146646"/>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94" name="四角形吹き出し 93"/>
          <p:cNvSpPr/>
          <p:nvPr/>
        </p:nvSpPr>
        <p:spPr>
          <a:xfrm>
            <a:off x="5138857" y="5269560"/>
            <a:ext cx="1105469" cy="367673"/>
          </a:xfrm>
          <a:prstGeom prst="wedgeRectCallout">
            <a:avLst>
              <a:gd name="adj1" fmla="val 55710"/>
              <a:gd name="adj2" fmla="val -26537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100" dirty="0"/>
              <a:t>無償配信許諾コンテンツ</a:t>
            </a:r>
            <a:endParaRPr lang="en-US" altLang="ja-JP" sz="1100" dirty="0"/>
          </a:p>
        </p:txBody>
      </p:sp>
      <p:sp>
        <p:nvSpPr>
          <p:cNvPr id="95" name="四角形吹き出し 94"/>
          <p:cNvSpPr/>
          <p:nvPr/>
        </p:nvSpPr>
        <p:spPr>
          <a:xfrm>
            <a:off x="2023178" y="5047675"/>
            <a:ext cx="659274" cy="310139"/>
          </a:xfrm>
          <a:prstGeom prst="wedgeRectCallout">
            <a:avLst>
              <a:gd name="adj1" fmla="val 88245"/>
              <a:gd name="adj2" fmla="val -7606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1100"/>
              <a:t>ILL</a:t>
            </a:r>
            <a:endParaRPr lang="en-US" altLang="ja-JP" sz="1100" dirty="0"/>
          </a:p>
        </p:txBody>
      </p:sp>
      <p:sp>
        <p:nvSpPr>
          <p:cNvPr id="11" name="フローチャート: 磁気ディスク 10"/>
          <p:cNvSpPr/>
          <p:nvPr/>
        </p:nvSpPr>
        <p:spPr>
          <a:xfrm>
            <a:off x="3067535" y="3005616"/>
            <a:ext cx="1216642" cy="553560"/>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200" dirty="0"/>
              <a:t>権利情報</a:t>
            </a:r>
            <a:r>
              <a:rPr lang="en-US" altLang="ja-JP" sz="1200" dirty="0"/>
              <a:t>DB</a:t>
            </a:r>
          </a:p>
          <a:p>
            <a:pPr algn="ctr"/>
            <a:r>
              <a:rPr lang="ja-JP" altLang="en-US" sz="1200" dirty="0"/>
              <a:t>著作者・著作物単位許諾情報</a:t>
            </a:r>
          </a:p>
        </p:txBody>
      </p:sp>
      <p:sp>
        <p:nvSpPr>
          <p:cNvPr id="96" name="フローチャート: 磁気ディスク 95"/>
          <p:cNvSpPr/>
          <p:nvPr/>
        </p:nvSpPr>
        <p:spPr>
          <a:xfrm>
            <a:off x="8961437" y="2204928"/>
            <a:ext cx="911535" cy="372871"/>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200" dirty="0"/>
              <a:t>出版権</a:t>
            </a:r>
            <a:r>
              <a:rPr lang="en-US" altLang="ja-JP" sz="1200" dirty="0"/>
              <a:t>DB</a:t>
            </a:r>
            <a:endParaRPr lang="ja-JP" altLang="en-US" sz="1200" dirty="0"/>
          </a:p>
        </p:txBody>
      </p:sp>
      <p:sp>
        <p:nvSpPr>
          <p:cNvPr id="12" name="横巻き 11"/>
          <p:cNvSpPr/>
          <p:nvPr/>
        </p:nvSpPr>
        <p:spPr>
          <a:xfrm>
            <a:off x="1693958" y="-14621"/>
            <a:ext cx="2081117" cy="642964"/>
          </a:xfrm>
          <a:prstGeom prst="horizontalScroll">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ja-JP" altLang="en-US" sz="1200" dirty="0"/>
              <a:t>長尾構想</a:t>
            </a:r>
            <a:r>
              <a:rPr lang="ja-JP" altLang="en-US" sz="1200" dirty="0" smtClean="0"/>
              <a:t>に</a:t>
            </a:r>
            <a:r>
              <a:rPr lang="en-US" altLang="ja-JP" sz="1200" dirty="0" smtClean="0"/>
              <a:t>NDL</a:t>
            </a:r>
            <a:r>
              <a:rPr lang="ja-JP" altLang="en-US" sz="1200" dirty="0" smtClean="0"/>
              <a:t>の事業想定</a:t>
            </a:r>
            <a:r>
              <a:rPr lang="ja-JP" altLang="en-US" sz="1200" dirty="0"/>
              <a:t>をマッピング</a:t>
            </a:r>
          </a:p>
        </p:txBody>
      </p:sp>
      <p:sp>
        <p:nvSpPr>
          <p:cNvPr id="97" name="角丸四角形 96"/>
          <p:cNvSpPr/>
          <p:nvPr/>
        </p:nvSpPr>
        <p:spPr>
          <a:xfrm>
            <a:off x="4707543" y="6154164"/>
            <a:ext cx="1664937" cy="541912"/>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ja-JP" altLang="en-US" sz="1100" dirty="0"/>
              <a:t>地域電子図書館</a:t>
            </a:r>
            <a:endParaRPr lang="en-US" altLang="ja-JP" sz="1100" dirty="0"/>
          </a:p>
          <a:p>
            <a:pPr algn="ctr"/>
            <a:r>
              <a:rPr lang="ja-JP" altLang="en-US" sz="1100" dirty="0"/>
              <a:t>（地域資料＋</a:t>
            </a:r>
            <a:r>
              <a:rPr lang="en-US" altLang="ja-JP" sz="1100" dirty="0"/>
              <a:t>NDL</a:t>
            </a:r>
            <a:r>
              <a:rPr lang="ja-JP" altLang="en-US" sz="1100" dirty="0"/>
              <a:t>＋電子書籍サイト）</a:t>
            </a:r>
          </a:p>
        </p:txBody>
      </p:sp>
      <p:cxnSp>
        <p:nvCxnSpPr>
          <p:cNvPr id="98" name="直線矢印コネクタ 97"/>
          <p:cNvCxnSpPr>
            <a:stCxn id="97" idx="0"/>
          </p:cNvCxnSpPr>
          <p:nvPr/>
        </p:nvCxnSpPr>
        <p:spPr bwMode="auto">
          <a:xfrm flipH="1" flipV="1">
            <a:off x="5411787" y="4407044"/>
            <a:ext cx="128224" cy="174712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101" name="四角形吹き出し 100"/>
          <p:cNvSpPr/>
          <p:nvPr/>
        </p:nvSpPr>
        <p:spPr>
          <a:xfrm>
            <a:off x="3064721" y="6162820"/>
            <a:ext cx="721946" cy="434829"/>
          </a:xfrm>
          <a:prstGeom prst="wedgeRectCallout">
            <a:avLst>
              <a:gd name="adj1" fmla="val 292316"/>
              <a:gd name="adj2" fmla="val -9654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100" dirty="0"/>
              <a:t>オンライン資料収集</a:t>
            </a:r>
            <a:endParaRPr lang="en-US" altLang="ja-JP" sz="1100" dirty="0"/>
          </a:p>
        </p:txBody>
      </p:sp>
      <p:sp>
        <p:nvSpPr>
          <p:cNvPr id="90" name="円/楕円 89"/>
          <p:cNvSpPr/>
          <p:nvPr/>
        </p:nvSpPr>
        <p:spPr>
          <a:xfrm>
            <a:off x="94593" y="61915"/>
            <a:ext cx="622859" cy="571132"/>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916522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3"/>
                                        </p:tgtEl>
                                        <p:attrNameLst>
                                          <p:attrName>style.visibility</p:attrName>
                                        </p:attrNameLst>
                                      </p:cBhvr>
                                      <p:to>
                                        <p:strVal val="visible"/>
                                      </p:to>
                                    </p:set>
                                    <p:anim calcmode="lin" valueType="num">
                                      <p:cBhvr>
                                        <p:cTn id="12" dur="500" fill="hold"/>
                                        <p:tgtEl>
                                          <p:spTgt spid="83"/>
                                        </p:tgtEl>
                                        <p:attrNameLst>
                                          <p:attrName>ppt_w</p:attrName>
                                        </p:attrNameLst>
                                      </p:cBhvr>
                                      <p:tavLst>
                                        <p:tav tm="0">
                                          <p:val>
                                            <p:fltVal val="0"/>
                                          </p:val>
                                        </p:tav>
                                        <p:tav tm="100000">
                                          <p:val>
                                            <p:strVal val="#ppt_w"/>
                                          </p:val>
                                        </p:tav>
                                      </p:tavLst>
                                    </p:anim>
                                    <p:anim calcmode="lin" valueType="num">
                                      <p:cBhvr>
                                        <p:cTn id="13" dur="500" fill="hold"/>
                                        <p:tgtEl>
                                          <p:spTgt spid="83"/>
                                        </p:tgtEl>
                                        <p:attrNameLst>
                                          <p:attrName>ppt_h</p:attrName>
                                        </p:attrNameLst>
                                      </p:cBhvr>
                                      <p:tavLst>
                                        <p:tav tm="0">
                                          <p:val>
                                            <p:fltVal val="0"/>
                                          </p:val>
                                        </p:tav>
                                        <p:tav tm="100000">
                                          <p:val>
                                            <p:strVal val="#ppt_h"/>
                                          </p:val>
                                        </p:tav>
                                      </p:tavLst>
                                    </p:anim>
                                    <p:animEffect transition="in" filter="fade">
                                      <p:cBhvr>
                                        <p:cTn id="14" dur="500"/>
                                        <p:tgtEl>
                                          <p:spTgt spid="8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4"/>
                                        </p:tgtEl>
                                        <p:attrNameLst>
                                          <p:attrName>style.visibility</p:attrName>
                                        </p:attrNameLst>
                                      </p:cBhvr>
                                      <p:to>
                                        <p:strVal val="visible"/>
                                      </p:to>
                                    </p:set>
                                    <p:anim calcmode="lin" valueType="num">
                                      <p:cBhvr>
                                        <p:cTn id="17" dur="500" fill="hold"/>
                                        <p:tgtEl>
                                          <p:spTgt spid="84"/>
                                        </p:tgtEl>
                                        <p:attrNameLst>
                                          <p:attrName>ppt_w</p:attrName>
                                        </p:attrNameLst>
                                      </p:cBhvr>
                                      <p:tavLst>
                                        <p:tav tm="0">
                                          <p:val>
                                            <p:fltVal val="0"/>
                                          </p:val>
                                        </p:tav>
                                        <p:tav tm="100000">
                                          <p:val>
                                            <p:strVal val="#ppt_w"/>
                                          </p:val>
                                        </p:tav>
                                      </p:tavLst>
                                    </p:anim>
                                    <p:anim calcmode="lin" valueType="num">
                                      <p:cBhvr>
                                        <p:cTn id="18" dur="500" fill="hold"/>
                                        <p:tgtEl>
                                          <p:spTgt spid="84"/>
                                        </p:tgtEl>
                                        <p:attrNameLst>
                                          <p:attrName>ppt_h</p:attrName>
                                        </p:attrNameLst>
                                      </p:cBhvr>
                                      <p:tavLst>
                                        <p:tav tm="0">
                                          <p:val>
                                            <p:fltVal val="0"/>
                                          </p:val>
                                        </p:tav>
                                        <p:tav tm="100000">
                                          <p:val>
                                            <p:strVal val="#ppt_h"/>
                                          </p:val>
                                        </p:tav>
                                      </p:tavLst>
                                    </p:anim>
                                    <p:animEffect transition="in" filter="fade">
                                      <p:cBhvr>
                                        <p:cTn id="19" dur="500"/>
                                        <p:tgtEl>
                                          <p:spTgt spid="8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96"/>
                                        </p:tgtEl>
                                        <p:attrNameLst>
                                          <p:attrName>style.visibility</p:attrName>
                                        </p:attrNameLst>
                                      </p:cBhvr>
                                      <p:to>
                                        <p:strVal val="visible"/>
                                      </p:to>
                                    </p:set>
                                    <p:anim calcmode="lin" valueType="num">
                                      <p:cBhvr>
                                        <p:cTn id="22" dur="500" fill="hold"/>
                                        <p:tgtEl>
                                          <p:spTgt spid="96"/>
                                        </p:tgtEl>
                                        <p:attrNameLst>
                                          <p:attrName>ppt_w</p:attrName>
                                        </p:attrNameLst>
                                      </p:cBhvr>
                                      <p:tavLst>
                                        <p:tav tm="0">
                                          <p:val>
                                            <p:fltVal val="0"/>
                                          </p:val>
                                        </p:tav>
                                        <p:tav tm="100000">
                                          <p:val>
                                            <p:strVal val="#ppt_w"/>
                                          </p:val>
                                        </p:tav>
                                      </p:tavLst>
                                    </p:anim>
                                    <p:anim calcmode="lin" valueType="num">
                                      <p:cBhvr>
                                        <p:cTn id="23" dur="500" fill="hold"/>
                                        <p:tgtEl>
                                          <p:spTgt spid="96"/>
                                        </p:tgtEl>
                                        <p:attrNameLst>
                                          <p:attrName>ppt_h</p:attrName>
                                        </p:attrNameLst>
                                      </p:cBhvr>
                                      <p:tavLst>
                                        <p:tav tm="0">
                                          <p:val>
                                            <p:fltVal val="0"/>
                                          </p:val>
                                        </p:tav>
                                        <p:tav tm="100000">
                                          <p:val>
                                            <p:strVal val="#ppt_h"/>
                                          </p:val>
                                        </p:tav>
                                      </p:tavLst>
                                    </p:anim>
                                    <p:animEffect transition="in" filter="fade">
                                      <p:cBhvr>
                                        <p:cTn id="24" dur="500"/>
                                        <p:tgtEl>
                                          <p:spTgt spid="9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anim calcmode="lin" valueType="num">
                                      <p:cBhvr>
                                        <p:cTn id="27" dur="500" fill="hold"/>
                                        <p:tgtEl>
                                          <p:spTgt spid="80"/>
                                        </p:tgtEl>
                                        <p:attrNameLst>
                                          <p:attrName>ppt_w</p:attrName>
                                        </p:attrNameLst>
                                      </p:cBhvr>
                                      <p:tavLst>
                                        <p:tav tm="0">
                                          <p:val>
                                            <p:fltVal val="0"/>
                                          </p:val>
                                        </p:tav>
                                        <p:tav tm="100000">
                                          <p:val>
                                            <p:strVal val="#ppt_w"/>
                                          </p:val>
                                        </p:tav>
                                      </p:tavLst>
                                    </p:anim>
                                    <p:anim calcmode="lin" valueType="num">
                                      <p:cBhvr>
                                        <p:cTn id="28" dur="500" fill="hold"/>
                                        <p:tgtEl>
                                          <p:spTgt spid="80"/>
                                        </p:tgtEl>
                                        <p:attrNameLst>
                                          <p:attrName>ppt_h</p:attrName>
                                        </p:attrNameLst>
                                      </p:cBhvr>
                                      <p:tavLst>
                                        <p:tav tm="0">
                                          <p:val>
                                            <p:fltVal val="0"/>
                                          </p:val>
                                        </p:tav>
                                        <p:tav tm="100000">
                                          <p:val>
                                            <p:strVal val="#ppt_h"/>
                                          </p:val>
                                        </p:tav>
                                      </p:tavLst>
                                    </p:anim>
                                    <p:animEffect transition="in" filter="fade">
                                      <p:cBhvr>
                                        <p:cTn id="29" dur="500"/>
                                        <p:tgtEl>
                                          <p:spTgt spid="8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fltVal val="0"/>
                                          </p:val>
                                        </p:tav>
                                        <p:tav tm="100000">
                                          <p:val>
                                            <p:strVal val="#ppt_h"/>
                                          </p:val>
                                        </p:tav>
                                      </p:tavLst>
                                    </p:anim>
                                    <p:animEffect transition="in" filter="fade">
                                      <p:cBhvr>
                                        <p:cTn id="34" dur="500"/>
                                        <p:tgtEl>
                                          <p:spTgt spid="3"/>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85"/>
                                        </p:tgtEl>
                                        <p:attrNameLst>
                                          <p:attrName>style.visibility</p:attrName>
                                        </p:attrNameLst>
                                      </p:cBhvr>
                                      <p:to>
                                        <p:strVal val="visible"/>
                                      </p:to>
                                    </p:set>
                                    <p:anim calcmode="lin" valueType="num">
                                      <p:cBhvr>
                                        <p:cTn id="37" dur="500" fill="hold"/>
                                        <p:tgtEl>
                                          <p:spTgt spid="85"/>
                                        </p:tgtEl>
                                        <p:attrNameLst>
                                          <p:attrName>ppt_w</p:attrName>
                                        </p:attrNameLst>
                                      </p:cBhvr>
                                      <p:tavLst>
                                        <p:tav tm="0">
                                          <p:val>
                                            <p:fltVal val="0"/>
                                          </p:val>
                                        </p:tav>
                                        <p:tav tm="100000">
                                          <p:val>
                                            <p:strVal val="#ppt_w"/>
                                          </p:val>
                                        </p:tav>
                                      </p:tavLst>
                                    </p:anim>
                                    <p:anim calcmode="lin" valueType="num">
                                      <p:cBhvr>
                                        <p:cTn id="38" dur="500" fill="hold"/>
                                        <p:tgtEl>
                                          <p:spTgt spid="85"/>
                                        </p:tgtEl>
                                        <p:attrNameLst>
                                          <p:attrName>ppt_h</p:attrName>
                                        </p:attrNameLst>
                                      </p:cBhvr>
                                      <p:tavLst>
                                        <p:tav tm="0">
                                          <p:val>
                                            <p:fltVal val="0"/>
                                          </p:val>
                                        </p:tav>
                                        <p:tav tm="100000">
                                          <p:val>
                                            <p:strVal val="#ppt_h"/>
                                          </p:val>
                                        </p:tav>
                                      </p:tavLst>
                                    </p:anim>
                                    <p:animEffect transition="in" filter="fade">
                                      <p:cBhvr>
                                        <p:cTn id="39" dur="500"/>
                                        <p:tgtEl>
                                          <p:spTgt spid="85"/>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70"/>
                                        </p:tgtEl>
                                        <p:attrNameLst>
                                          <p:attrName>style.visibility</p:attrName>
                                        </p:attrNameLst>
                                      </p:cBhvr>
                                      <p:to>
                                        <p:strVal val="visible"/>
                                      </p:to>
                                    </p:set>
                                    <p:anim calcmode="lin" valueType="num">
                                      <p:cBhvr>
                                        <p:cTn id="42" dur="500" fill="hold"/>
                                        <p:tgtEl>
                                          <p:spTgt spid="70"/>
                                        </p:tgtEl>
                                        <p:attrNameLst>
                                          <p:attrName>ppt_w</p:attrName>
                                        </p:attrNameLst>
                                      </p:cBhvr>
                                      <p:tavLst>
                                        <p:tav tm="0">
                                          <p:val>
                                            <p:fltVal val="0"/>
                                          </p:val>
                                        </p:tav>
                                        <p:tav tm="100000">
                                          <p:val>
                                            <p:strVal val="#ppt_w"/>
                                          </p:val>
                                        </p:tav>
                                      </p:tavLst>
                                    </p:anim>
                                    <p:anim calcmode="lin" valueType="num">
                                      <p:cBhvr>
                                        <p:cTn id="43" dur="500" fill="hold"/>
                                        <p:tgtEl>
                                          <p:spTgt spid="70"/>
                                        </p:tgtEl>
                                        <p:attrNameLst>
                                          <p:attrName>ppt_h</p:attrName>
                                        </p:attrNameLst>
                                      </p:cBhvr>
                                      <p:tavLst>
                                        <p:tav tm="0">
                                          <p:val>
                                            <p:fltVal val="0"/>
                                          </p:val>
                                        </p:tav>
                                        <p:tav tm="100000">
                                          <p:val>
                                            <p:strVal val="#ppt_h"/>
                                          </p:val>
                                        </p:tav>
                                      </p:tavLst>
                                    </p:anim>
                                    <p:animEffect transition="in" filter="fade">
                                      <p:cBhvr>
                                        <p:cTn id="44" dur="500"/>
                                        <p:tgtEl>
                                          <p:spTgt spid="70"/>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71"/>
                                        </p:tgtEl>
                                        <p:attrNameLst>
                                          <p:attrName>style.visibility</p:attrName>
                                        </p:attrNameLst>
                                      </p:cBhvr>
                                      <p:to>
                                        <p:strVal val="visible"/>
                                      </p:to>
                                    </p:set>
                                    <p:anim calcmode="lin" valueType="num">
                                      <p:cBhvr>
                                        <p:cTn id="47" dur="500" fill="hold"/>
                                        <p:tgtEl>
                                          <p:spTgt spid="71"/>
                                        </p:tgtEl>
                                        <p:attrNameLst>
                                          <p:attrName>ppt_w</p:attrName>
                                        </p:attrNameLst>
                                      </p:cBhvr>
                                      <p:tavLst>
                                        <p:tav tm="0">
                                          <p:val>
                                            <p:fltVal val="0"/>
                                          </p:val>
                                        </p:tav>
                                        <p:tav tm="100000">
                                          <p:val>
                                            <p:strVal val="#ppt_w"/>
                                          </p:val>
                                        </p:tav>
                                      </p:tavLst>
                                    </p:anim>
                                    <p:anim calcmode="lin" valueType="num">
                                      <p:cBhvr>
                                        <p:cTn id="48" dur="500" fill="hold"/>
                                        <p:tgtEl>
                                          <p:spTgt spid="71"/>
                                        </p:tgtEl>
                                        <p:attrNameLst>
                                          <p:attrName>ppt_h</p:attrName>
                                        </p:attrNameLst>
                                      </p:cBhvr>
                                      <p:tavLst>
                                        <p:tav tm="0">
                                          <p:val>
                                            <p:fltVal val="0"/>
                                          </p:val>
                                        </p:tav>
                                        <p:tav tm="100000">
                                          <p:val>
                                            <p:strVal val="#ppt_h"/>
                                          </p:val>
                                        </p:tav>
                                      </p:tavLst>
                                    </p:anim>
                                    <p:animEffect transition="in" filter="fade">
                                      <p:cBhvr>
                                        <p:cTn id="49" dur="500"/>
                                        <p:tgtEl>
                                          <p:spTgt spid="71"/>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87"/>
                                        </p:tgtEl>
                                        <p:attrNameLst>
                                          <p:attrName>style.visibility</p:attrName>
                                        </p:attrNameLst>
                                      </p:cBhvr>
                                      <p:to>
                                        <p:strVal val="visible"/>
                                      </p:to>
                                    </p:set>
                                    <p:anim calcmode="lin" valueType="num">
                                      <p:cBhvr>
                                        <p:cTn id="52" dur="500" fill="hold"/>
                                        <p:tgtEl>
                                          <p:spTgt spid="87"/>
                                        </p:tgtEl>
                                        <p:attrNameLst>
                                          <p:attrName>ppt_w</p:attrName>
                                        </p:attrNameLst>
                                      </p:cBhvr>
                                      <p:tavLst>
                                        <p:tav tm="0">
                                          <p:val>
                                            <p:fltVal val="0"/>
                                          </p:val>
                                        </p:tav>
                                        <p:tav tm="100000">
                                          <p:val>
                                            <p:strVal val="#ppt_w"/>
                                          </p:val>
                                        </p:tav>
                                      </p:tavLst>
                                    </p:anim>
                                    <p:anim calcmode="lin" valueType="num">
                                      <p:cBhvr>
                                        <p:cTn id="53" dur="500" fill="hold"/>
                                        <p:tgtEl>
                                          <p:spTgt spid="87"/>
                                        </p:tgtEl>
                                        <p:attrNameLst>
                                          <p:attrName>ppt_h</p:attrName>
                                        </p:attrNameLst>
                                      </p:cBhvr>
                                      <p:tavLst>
                                        <p:tav tm="0">
                                          <p:val>
                                            <p:fltVal val="0"/>
                                          </p:val>
                                        </p:tav>
                                        <p:tav tm="100000">
                                          <p:val>
                                            <p:strVal val="#ppt_h"/>
                                          </p:val>
                                        </p:tav>
                                      </p:tavLst>
                                    </p:anim>
                                    <p:animEffect transition="in" filter="fade">
                                      <p:cBhvr>
                                        <p:cTn id="54" dur="500"/>
                                        <p:tgtEl>
                                          <p:spTgt spid="87"/>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97"/>
                                        </p:tgtEl>
                                        <p:attrNameLst>
                                          <p:attrName>style.visibility</p:attrName>
                                        </p:attrNameLst>
                                      </p:cBhvr>
                                      <p:to>
                                        <p:strVal val="visible"/>
                                      </p:to>
                                    </p:set>
                                    <p:anim calcmode="lin" valueType="num">
                                      <p:cBhvr>
                                        <p:cTn id="57" dur="500" fill="hold"/>
                                        <p:tgtEl>
                                          <p:spTgt spid="97"/>
                                        </p:tgtEl>
                                        <p:attrNameLst>
                                          <p:attrName>ppt_w</p:attrName>
                                        </p:attrNameLst>
                                      </p:cBhvr>
                                      <p:tavLst>
                                        <p:tav tm="0">
                                          <p:val>
                                            <p:fltVal val="0"/>
                                          </p:val>
                                        </p:tav>
                                        <p:tav tm="100000">
                                          <p:val>
                                            <p:strVal val="#ppt_w"/>
                                          </p:val>
                                        </p:tav>
                                      </p:tavLst>
                                    </p:anim>
                                    <p:anim calcmode="lin" valueType="num">
                                      <p:cBhvr>
                                        <p:cTn id="58" dur="500" fill="hold"/>
                                        <p:tgtEl>
                                          <p:spTgt spid="97"/>
                                        </p:tgtEl>
                                        <p:attrNameLst>
                                          <p:attrName>ppt_h</p:attrName>
                                        </p:attrNameLst>
                                      </p:cBhvr>
                                      <p:tavLst>
                                        <p:tav tm="0">
                                          <p:val>
                                            <p:fltVal val="0"/>
                                          </p:val>
                                        </p:tav>
                                        <p:tav tm="100000">
                                          <p:val>
                                            <p:strVal val="#ppt_h"/>
                                          </p:val>
                                        </p:tav>
                                      </p:tavLst>
                                    </p:anim>
                                    <p:animEffect transition="in" filter="fade">
                                      <p:cBhvr>
                                        <p:cTn id="59" dur="500"/>
                                        <p:tgtEl>
                                          <p:spTgt spid="97"/>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88"/>
                                        </p:tgtEl>
                                        <p:attrNameLst>
                                          <p:attrName>style.visibility</p:attrName>
                                        </p:attrNameLst>
                                      </p:cBhvr>
                                      <p:to>
                                        <p:strVal val="visible"/>
                                      </p:to>
                                    </p:set>
                                    <p:anim calcmode="lin" valueType="num">
                                      <p:cBhvr>
                                        <p:cTn id="62" dur="500" fill="hold"/>
                                        <p:tgtEl>
                                          <p:spTgt spid="88"/>
                                        </p:tgtEl>
                                        <p:attrNameLst>
                                          <p:attrName>ppt_w</p:attrName>
                                        </p:attrNameLst>
                                      </p:cBhvr>
                                      <p:tavLst>
                                        <p:tav tm="0">
                                          <p:val>
                                            <p:fltVal val="0"/>
                                          </p:val>
                                        </p:tav>
                                        <p:tav tm="100000">
                                          <p:val>
                                            <p:strVal val="#ppt_w"/>
                                          </p:val>
                                        </p:tav>
                                      </p:tavLst>
                                    </p:anim>
                                    <p:anim calcmode="lin" valueType="num">
                                      <p:cBhvr>
                                        <p:cTn id="63" dur="500" fill="hold"/>
                                        <p:tgtEl>
                                          <p:spTgt spid="88"/>
                                        </p:tgtEl>
                                        <p:attrNameLst>
                                          <p:attrName>ppt_h</p:attrName>
                                        </p:attrNameLst>
                                      </p:cBhvr>
                                      <p:tavLst>
                                        <p:tav tm="0">
                                          <p:val>
                                            <p:fltVal val="0"/>
                                          </p:val>
                                        </p:tav>
                                        <p:tav tm="100000">
                                          <p:val>
                                            <p:strVal val="#ppt_h"/>
                                          </p:val>
                                        </p:tav>
                                      </p:tavLst>
                                    </p:anim>
                                    <p:animEffect transition="in" filter="fade">
                                      <p:cBhvr>
                                        <p:cTn id="64" dur="500"/>
                                        <p:tgtEl>
                                          <p:spTgt spid="88"/>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01"/>
                                        </p:tgtEl>
                                        <p:attrNameLst>
                                          <p:attrName>style.visibility</p:attrName>
                                        </p:attrNameLst>
                                      </p:cBhvr>
                                      <p:to>
                                        <p:strVal val="visible"/>
                                      </p:to>
                                    </p:set>
                                    <p:anim calcmode="lin" valueType="num">
                                      <p:cBhvr>
                                        <p:cTn id="67" dur="500" fill="hold"/>
                                        <p:tgtEl>
                                          <p:spTgt spid="101"/>
                                        </p:tgtEl>
                                        <p:attrNameLst>
                                          <p:attrName>ppt_w</p:attrName>
                                        </p:attrNameLst>
                                      </p:cBhvr>
                                      <p:tavLst>
                                        <p:tav tm="0">
                                          <p:val>
                                            <p:fltVal val="0"/>
                                          </p:val>
                                        </p:tav>
                                        <p:tav tm="100000">
                                          <p:val>
                                            <p:strVal val="#ppt_w"/>
                                          </p:val>
                                        </p:tav>
                                      </p:tavLst>
                                    </p:anim>
                                    <p:anim calcmode="lin" valueType="num">
                                      <p:cBhvr>
                                        <p:cTn id="68" dur="500" fill="hold"/>
                                        <p:tgtEl>
                                          <p:spTgt spid="101"/>
                                        </p:tgtEl>
                                        <p:attrNameLst>
                                          <p:attrName>ppt_h</p:attrName>
                                        </p:attrNameLst>
                                      </p:cBhvr>
                                      <p:tavLst>
                                        <p:tav tm="0">
                                          <p:val>
                                            <p:fltVal val="0"/>
                                          </p:val>
                                        </p:tav>
                                        <p:tav tm="100000">
                                          <p:val>
                                            <p:strVal val="#ppt_h"/>
                                          </p:val>
                                        </p:tav>
                                      </p:tavLst>
                                    </p:anim>
                                    <p:animEffect transition="in" filter="fade">
                                      <p:cBhvr>
                                        <p:cTn id="69" dur="500"/>
                                        <p:tgtEl>
                                          <p:spTgt spid="101"/>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94"/>
                                        </p:tgtEl>
                                        <p:attrNameLst>
                                          <p:attrName>style.visibility</p:attrName>
                                        </p:attrNameLst>
                                      </p:cBhvr>
                                      <p:to>
                                        <p:strVal val="visible"/>
                                      </p:to>
                                    </p:set>
                                    <p:anim calcmode="lin" valueType="num">
                                      <p:cBhvr>
                                        <p:cTn id="72" dur="500" fill="hold"/>
                                        <p:tgtEl>
                                          <p:spTgt spid="94"/>
                                        </p:tgtEl>
                                        <p:attrNameLst>
                                          <p:attrName>ppt_w</p:attrName>
                                        </p:attrNameLst>
                                      </p:cBhvr>
                                      <p:tavLst>
                                        <p:tav tm="0">
                                          <p:val>
                                            <p:fltVal val="0"/>
                                          </p:val>
                                        </p:tav>
                                        <p:tav tm="100000">
                                          <p:val>
                                            <p:strVal val="#ppt_w"/>
                                          </p:val>
                                        </p:tav>
                                      </p:tavLst>
                                    </p:anim>
                                    <p:anim calcmode="lin" valueType="num">
                                      <p:cBhvr>
                                        <p:cTn id="73" dur="500" fill="hold"/>
                                        <p:tgtEl>
                                          <p:spTgt spid="94"/>
                                        </p:tgtEl>
                                        <p:attrNameLst>
                                          <p:attrName>ppt_h</p:attrName>
                                        </p:attrNameLst>
                                      </p:cBhvr>
                                      <p:tavLst>
                                        <p:tav tm="0">
                                          <p:val>
                                            <p:fltVal val="0"/>
                                          </p:val>
                                        </p:tav>
                                        <p:tav tm="100000">
                                          <p:val>
                                            <p:strVal val="#ppt_h"/>
                                          </p:val>
                                        </p:tav>
                                      </p:tavLst>
                                    </p:anim>
                                    <p:animEffect transition="in" filter="fade">
                                      <p:cBhvr>
                                        <p:cTn id="74" dur="500"/>
                                        <p:tgtEl>
                                          <p:spTgt spid="94"/>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
                                        </p:tgtEl>
                                        <p:attrNameLst>
                                          <p:attrName>style.visibility</p:attrName>
                                        </p:attrNameLst>
                                      </p:cBhvr>
                                      <p:to>
                                        <p:strVal val="visible"/>
                                      </p:to>
                                    </p:set>
                                    <p:anim calcmode="lin" valueType="num">
                                      <p:cBhvr>
                                        <p:cTn id="77" dur="500" fill="hold"/>
                                        <p:tgtEl>
                                          <p:spTgt spid="2"/>
                                        </p:tgtEl>
                                        <p:attrNameLst>
                                          <p:attrName>ppt_w</p:attrName>
                                        </p:attrNameLst>
                                      </p:cBhvr>
                                      <p:tavLst>
                                        <p:tav tm="0">
                                          <p:val>
                                            <p:fltVal val="0"/>
                                          </p:val>
                                        </p:tav>
                                        <p:tav tm="100000">
                                          <p:val>
                                            <p:strVal val="#ppt_w"/>
                                          </p:val>
                                        </p:tav>
                                      </p:tavLst>
                                    </p:anim>
                                    <p:anim calcmode="lin" valueType="num">
                                      <p:cBhvr>
                                        <p:cTn id="78" dur="500" fill="hold"/>
                                        <p:tgtEl>
                                          <p:spTgt spid="2"/>
                                        </p:tgtEl>
                                        <p:attrNameLst>
                                          <p:attrName>ppt_h</p:attrName>
                                        </p:attrNameLst>
                                      </p:cBhvr>
                                      <p:tavLst>
                                        <p:tav tm="0">
                                          <p:val>
                                            <p:fltVal val="0"/>
                                          </p:val>
                                        </p:tav>
                                        <p:tav tm="100000">
                                          <p:val>
                                            <p:strVal val="#ppt_h"/>
                                          </p:val>
                                        </p:tav>
                                      </p:tavLst>
                                    </p:anim>
                                    <p:animEffect transition="in" filter="fade">
                                      <p:cBhvr>
                                        <p:cTn id="79" dur="500"/>
                                        <p:tgtEl>
                                          <p:spTgt spid="2"/>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82"/>
                                        </p:tgtEl>
                                        <p:attrNameLst>
                                          <p:attrName>style.visibility</p:attrName>
                                        </p:attrNameLst>
                                      </p:cBhvr>
                                      <p:to>
                                        <p:strVal val="visible"/>
                                      </p:to>
                                    </p:set>
                                    <p:anim calcmode="lin" valueType="num">
                                      <p:cBhvr>
                                        <p:cTn id="82" dur="500" fill="hold"/>
                                        <p:tgtEl>
                                          <p:spTgt spid="82"/>
                                        </p:tgtEl>
                                        <p:attrNameLst>
                                          <p:attrName>ppt_w</p:attrName>
                                        </p:attrNameLst>
                                      </p:cBhvr>
                                      <p:tavLst>
                                        <p:tav tm="0">
                                          <p:val>
                                            <p:fltVal val="0"/>
                                          </p:val>
                                        </p:tav>
                                        <p:tav tm="100000">
                                          <p:val>
                                            <p:strVal val="#ppt_w"/>
                                          </p:val>
                                        </p:tav>
                                      </p:tavLst>
                                    </p:anim>
                                    <p:anim calcmode="lin" valueType="num">
                                      <p:cBhvr>
                                        <p:cTn id="83" dur="500" fill="hold"/>
                                        <p:tgtEl>
                                          <p:spTgt spid="82"/>
                                        </p:tgtEl>
                                        <p:attrNameLst>
                                          <p:attrName>ppt_h</p:attrName>
                                        </p:attrNameLst>
                                      </p:cBhvr>
                                      <p:tavLst>
                                        <p:tav tm="0">
                                          <p:val>
                                            <p:fltVal val="0"/>
                                          </p:val>
                                        </p:tav>
                                        <p:tav tm="100000">
                                          <p:val>
                                            <p:strVal val="#ppt_h"/>
                                          </p:val>
                                        </p:tav>
                                      </p:tavLst>
                                    </p:anim>
                                    <p:animEffect transition="in" filter="fade">
                                      <p:cBhvr>
                                        <p:cTn id="84" dur="500"/>
                                        <p:tgtEl>
                                          <p:spTgt spid="82"/>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11"/>
                                        </p:tgtEl>
                                        <p:attrNameLst>
                                          <p:attrName>style.visibility</p:attrName>
                                        </p:attrNameLst>
                                      </p:cBhvr>
                                      <p:to>
                                        <p:strVal val="visible"/>
                                      </p:to>
                                    </p:set>
                                    <p:anim calcmode="lin" valueType="num">
                                      <p:cBhvr>
                                        <p:cTn id="87" dur="500" fill="hold"/>
                                        <p:tgtEl>
                                          <p:spTgt spid="11"/>
                                        </p:tgtEl>
                                        <p:attrNameLst>
                                          <p:attrName>ppt_w</p:attrName>
                                        </p:attrNameLst>
                                      </p:cBhvr>
                                      <p:tavLst>
                                        <p:tav tm="0">
                                          <p:val>
                                            <p:fltVal val="0"/>
                                          </p:val>
                                        </p:tav>
                                        <p:tav tm="100000">
                                          <p:val>
                                            <p:strVal val="#ppt_w"/>
                                          </p:val>
                                        </p:tav>
                                      </p:tavLst>
                                    </p:anim>
                                    <p:anim calcmode="lin" valueType="num">
                                      <p:cBhvr>
                                        <p:cTn id="88" dur="500" fill="hold"/>
                                        <p:tgtEl>
                                          <p:spTgt spid="11"/>
                                        </p:tgtEl>
                                        <p:attrNameLst>
                                          <p:attrName>ppt_h</p:attrName>
                                        </p:attrNameLst>
                                      </p:cBhvr>
                                      <p:tavLst>
                                        <p:tav tm="0">
                                          <p:val>
                                            <p:fltVal val="0"/>
                                          </p:val>
                                        </p:tav>
                                        <p:tav tm="100000">
                                          <p:val>
                                            <p:strVal val="#ppt_h"/>
                                          </p:val>
                                        </p:tav>
                                      </p:tavLst>
                                    </p:anim>
                                    <p:animEffect transition="in" filter="fade">
                                      <p:cBhvr>
                                        <p:cTn id="89" dur="500"/>
                                        <p:tgtEl>
                                          <p:spTgt spid="11"/>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95"/>
                                        </p:tgtEl>
                                        <p:attrNameLst>
                                          <p:attrName>style.visibility</p:attrName>
                                        </p:attrNameLst>
                                      </p:cBhvr>
                                      <p:to>
                                        <p:strVal val="visible"/>
                                      </p:to>
                                    </p:set>
                                    <p:anim calcmode="lin" valueType="num">
                                      <p:cBhvr>
                                        <p:cTn id="92" dur="500" fill="hold"/>
                                        <p:tgtEl>
                                          <p:spTgt spid="95"/>
                                        </p:tgtEl>
                                        <p:attrNameLst>
                                          <p:attrName>ppt_w</p:attrName>
                                        </p:attrNameLst>
                                      </p:cBhvr>
                                      <p:tavLst>
                                        <p:tav tm="0">
                                          <p:val>
                                            <p:fltVal val="0"/>
                                          </p:val>
                                        </p:tav>
                                        <p:tav tm="100000">
                                          <p:val>
                                            <p:strVal val="#ppt_w"/>
                                          </p:val>
                                        </p:tav>
                                      </p:tavLst>
                                    </p:anim>
                                    <p:anim calcmode="lin" valueType="num">
                                      <p:cBhvr>
                                        <p:cTn id="93" dur="500" fill="hold"/>
                                        <p:tgtEl>
                                          <p:spTgt spid="95"/>
                                        </p:tgtEl>
                                        <p:attrNameLst>
                                          <p:attrName>ppt_h</p:attrName>
                                        </p:attrNameLst>
                                      </p:cBhvr>
                                      <p:tavLst>
                                        <p:tav tm="0">
                                          <p:val>
                                            <p:fltVal val="0"/>
                                          </p:val>
                                        </p:tav>
                                        <p:tav tm="100000">
                                          <p:val>
                                            <p:strVal val="#ppt_h"/>
                                          </p:val>
                                        </p:tav>
                                      </p:tavLst>
                                    </p:anim>
                                    <p:animEffect transition="in" filter="fade">
                                      <p:cBhvr>
                                        <p:cTn id="94" dur="500"/>
                                        <p:tgtEl>
                                          <p:spTgt spid="95"/>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74"/>
                                        </p:tgtEl>
                                        <p:attrNameLst>
                                          <p:attrName>style.visibility</p:attrName>
                                        </p:attrNameLst>
                                      </p:cBhvr>
                                      <p:to>
                                        <p:strVal val="visible"/>
                                      </p:to>
                                    </p:set>
                                    <p:anim calcmode="lin" valueType="num">
                                      <p:cBhvr>
                                        <p:cTn id="97" dur="500" fill="hold"/>
                                        <p:tgtEl>
                                          <p:spTgt spid="74"/>
                                        </p:tgtEl>
                                        <p:attrNameLst>
                                          <p:attrName>ppt_w</p:attrName>
                                        </p:attrNameLst>
                                      </p:cBhvr>
                                      <p:tavLst>
                                        <p:tav tm="0">
                                          <p:val>
                                            <p:fltVal val="0"/>
                                          </p:val>
                                        </p:tav>
                                        <p:tav tm="100000">
                                          <p:val>
                                            <p:strVal val="#ppt_w"/>
                                          </p:val>
                                        </p:tav>
                                      </p:tavLst>
                                    </p:anim>
                                    <p:anim calcmode="lin" valueType="num">
                                      <p:cBhvr>
                                        <p:cTn id="98" dur="500" fill="hold"/>
                                        <p:tgtEl>
                                          <p:spTgt spid="74"/>
                                        </p:tgtEl>
                                        <p:attrNameLst>
                                          <p:attrName>ppt_h</p:attrName>
                                        </p:attrNameLst>
                                      </p:cBhvr>
                                      <p:tavLst>
                                        <p:tav tm="0">
                                          <p:val>
                                            <p:fltVal val="0"/>
                                          </p:val>
                                        </p:tav>
                                        <p:tav tm="100000">
                                          <p:val>
                                            <p:strVal val="#ppt_h"/>
                                          </p:val>
                                        </p:tav>
                                      </p:tavLst>
                                    </p:anim>
                                    <p:animEffect transition="in" filter="fade">
                                      <p:cBhvr>
                                        <p:cTn id="99"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0" grpId="0" animBg="1"/>
      <p:bldP spid="71" grpId="0" animBg="1"/>
      <p:bldP spid="74" grpId="0" animBg="1"/>
      <p:bldP spid="80" grpId="0" animBg="1"/>
      <p:bldP spid="82" grpId="0" animBg="1"/>
      <p:bldP spid="83" grpId="0" animBg="1"/>
      <p:bldP spid="84" grpId="0" animBg="1"/>
      <p:bldP spid="85" grpId="0" animBg="1"/>
      <p:bldP spid="87" grpId="0" animBg="1"/>
      <p:bldP spid="88" grpId="0" animBg="1"/>
      <p:bldP spid="94" grpId="0" animBg="1"/>
      <p:bldP spid="95" grpId="0" animBg="1"/>
      <p:bldP spid="11" grpId="0" animBg="1"/>
      <p:bldP spid="96" grpId="0" animBg="1"/>
      <p:bldP spid="12" grpId="0" animBg="1"/>
      <p:bldP spid="97" grpId="0" animBg="1"/>
      <p:bldP spid="10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国全体の統合ポータルの構築のために</a:t>
            </a:r>
            <a:endParaRPr lang="en-US" altLang="ja-JP" dirty="0"/>
          </a:p>
        </p:txBody>
      </p:sp>
      <p:sp>
        <p:nvSpPr>
          <p:cNvPr id="3" name="コンテンツ プレースホルダー 2"/>
          <p:cNvSpPr>
            <a:spLocks noGrp="1"/>
          </p:cNvSpPr>
          <p:nvPr>
            <p:ph idx="1"/>
          </p:nvPr>
        </p:nvSpPr>
        <p:spPr>
          <a:xfrm>
            <a:off x="609601" y="1052185"/>
            <a:ext cx="11219542" cy="5522785"/>
          </a:xfrm>
        </p:spPr>
        <p:txBody>
          <a:bodyPr>
            <a:normAutofit fontScale="92500" lnSpcReduction="20000"/>
          </a:bodyPr>
          <a:lstStyle/>
          <a:p>
            <a:r>
              <a:rPr lang="ja-JP" altLang="en-US" dirty="0" smtClean="0"/>
              <a:t>① 国全体の分野横断型統合ポータルの構築・提供</a:t>
            </a:r>
            <a:endParaRPr lang="en-US" altLang="ja-JP" dirty="0" smtClean="0"/>
          </a:p>
          <a:p>
            <a:pPr lvl="2">
              <a:lnSpc>
                <a:spcPct val="120000"/>
              </a:lnSpc>
              <a:spcBef>
                <a:spcPts val="0"/>
              </a:spcBef>
            </a:pPr>
            <a:r>
              <a:rPr lang="en-US" altLang="ja-JP" u="sng" dirty="0" smtClean="0">
                <a:solidFill>
                  <a:schemeClr val="tx1"/>
                </a:solidFill>
              </a:rPr>
              <a:t>NDL</a:t>
            </a:r>
            <a:r>
              <a:rPr lang="ja-JP" altLang="en-US" u="sng" dirty="0" smtClean="0">
                <a:solidFill>
                  <a:schemeClr val="tx1"/>
                </a:solidFill>
              </a:rPr>
              <a:t>サーチの連携拡張</a:t>
            </a:r>
            <a:r>
              <a:rPr lang="ja-JP" altLang="en-US" sz="1600" dirty="0"/>
              <a:t>（「</a:t>
            </a:r>
            <a:r>
              <a:rPr lang="en-US" altLang="ja-JP" sz="1600" dirty="0"/>
              <a:t>NDL</a:t>
            </a:r>
            <a:r>
              <a:rPr lang="ja-JP" altLang="en-US" sz="1600" dirty="0"/>
              <a:t>サーチ連携拡張に係る実施計画」平成</a:t>
            </a:r>
            <a:r>
              <a:rPr lang="en-US" altLang="ja-JP" sz="1600" dirty="0"/>
              <a:t>27</a:t>
            </a:r>
            <a:r>
              <a:rPr lang="ja-JP" altLang="en-US" sz="1600" dirty="0"/>
              <a:t>年</a:t>
            </a:r>
            <a:r>
              <a:rPr lang="en-US" altLang="ja-JP" sz="1600" dirty="0"/>
              <a:t>4</a:t>
            </a:r>
            <a:r>
              <a:rPr lang="ja-JP" altLang="en-US" sz="1600" dirty="0"/>
              <a:t>月策定；参考資料参照）</a:t>
            </a:r>
            <a:r>
              <a:rPr lang="en-US" altLang="ja-JP" sz="1600" u="sng" dirty="0">
                <a:hlinkClick r:id="rId2"/>
              </a:rPr>
              <a:t> </a:t>
            </a:r>
            <a:endParaRPr lang="en-US" altLang="ja-JP" sz="1600" u="sng" dirty="0"/>
          </a:p>
          <a:p>
            <a:pPr lvl="3">
              <a:lnSpc>
                <a:spcPct val="100000"/>
              </a:lnSpc>
            </a:pPr>
            <a:r>
              <a:rPr lang="ja-JP" altLang="en-US" dirty="0" smtClean="0"/>
              <a:t>国内デジタル資源へのナビゲーションの充実を図るため、国全体のメタデータの集約機能を目指す</a:t>
            </a:r>
            <a:endParaRPr lang="en-US" altLang="ja-JP" dirty="0" smtClean="0"/>
          </a:p>
          <a:p>
            <a:pPr lvl="3">
              <a:lnSpc>
                <a:spcPct val="100000"/>
              </a:lnSpc>
            </a:pPr>
            <a:r>
              <a:rPr lang="ja-JP" altLang="en-US" dirty="0" smtClean="0"/>
              <a:t>分野別・地域別にメタデータを集約するアグリゲータとの連携によって、国全体のカバーを目指す</a:t>
            </a:r>
            <a:endParaRPr lang="en-US" altLang="ja-JP" dirty="0"/>
          </a:p>
          <a:p>
            <a:pPr lvl="3">
              <a:lnSpc>
                <a:spcPct val="100000"/>
              </a:lnSpc>
            </a:pPr>
            <a:r>
              <a:rPr lang="ja-JP" altLang="en-US" dirty="0" smtClean="0"/>
              <a:t>先ず、文化財分野については文化遺産オンラインとの早期の連携を目指す</a:t>
            </a:r>
            <a:endParaRPr lang="en-US" altLang="ja-JP" dirty="0" smtClean="0"/>
          </a:p>
          <a:p>
            <a:pPr lvl="2">
              <a:spcBef>
                <a:spcPts val="600"/>
              </a:spcBef>
            </a:pPr>
            <a:r>
              <a:rPr lang="ja-JP" altLang="en-US" u="sng" dirty="0" smtClean="0">
                <a:solidFill>
                  <a:schemeClr val="tx1"/>
                </a:solidFill>
              </a:rPr>
              <a:t>メタデータの標準化・オープンライセンス化の推進</a:t>
            </a:r>
            <a:endParaRPr lang="en-US" altLang="ja-JP" u="sng" dirty="0" smtClean="0">
              <a:solidFill>
                <a:schemeClr val="tx1"/>
              </a:solidFill>
            </a:endParaRPr>
          </a:p>
          <a:p>
            <a:pPr lvl="3"/>
            <a:r>
              <a:rPr lang="ja-JP" altLang="en-US" dirty="0" smtClean="0"/>
              <a:t>利活用の共通ルール化も含め、</a:t>
            </a:r>
            <a:r>
              <a:rPr lang="ja-JP" altLang="en-US" dirty="0"/>
              <a:t>推奨</a:t>
            </a:r>
            <a:r>
              <a:rPr lang="ja-JP" altLang="en-US" dirty="0" smtClean="0"/>
              <a:t>ガイドラインの策定が喫緊の課題</a:t>
            </a:r>
            <a:endParaRPr lang="en-US" altLang="ja-JP" dirty="0" smtClean="0"/>
          </a:p>
          <a:p>
            <a:r>
              <a:rPr lang="ja-JP" altLang="en-US" dirty="0" smtClean="0"/>
              <a:t>② 集約したメタデータの利活用促進</a:t>
            </a:r>
            <a:endParaRPr lang="en-US" altLang="ja-JP" dirty="0"/>
          </a:p>
          <a:p>
            <a:pPr lvl="2">
              <a:spcBef>
                <a:spcPts val="600"/>
              </a:spcBef>
            </a:pPr>
            <a:r>
              <a:rPr lang="ja-JP" altLang="en-US" sz="2100" u="sng" dirty="0"/>
              <a:t>目的別・分野別ポータルの提供及びその支援</a:t>
            </a:r>
            <a:endParaRPr lang="en-US" altLang="ja-JP" sz="2100" u="sng" dirty="0"/>
          </a:p>
          <a:p>
            <a:pPr lvl="3"/>
            <a:r>
              <a:rPr lang="ja-JP" altLang="en-US" dirty="0" smtClean="0"/>
              <a:t>震災関連コンテンツに関しては、集約したメタデータを用いて「</a:t>
            </a:r>
            <a:r>
              <a:rPr lang="en-US" altLang="ja-JP" dirty="0" smtClean="0"/>
              <a:t>NDL</a:t>
            </a:r>
            <a:r>
              <a:rPr lang="ja-JP" altLang="en-US" dirty="0" smtClean="0"/>
              <a:t>東日本大震災アーカイブ」を充実</a:t>
            </a:r>
            <a:endParaRPr lang="en-US" altLang="ja-JP" dirty="0" smtClean="0"/>
          </a:p>
          <a:p>
            <a:pPr lvl="3">
              <a:lnSpc>
                <a:spcPct val="110000"/>
              </a:lnSpc>
            </a:pPr>
            <a:r>
              <a:rPr lang="en-US" altLang="ja-JP" dirty="0" smtClean="0"/>
              <a:t>NDL</a:t>
            </a:r>
            <a:r>
              <a:rPr lang="ja-JP" altLang="en-US" dirty="0" smtClean="0"/>
              <a:t>サーチが集約・提供するメタデータを使って、海外への発信</a:t>
            </a:r>
            <a:r>
              <a:rPr lang="ja-JP" altLang="en-US" dirty="0"/>
              <a:t>・</a:t>
            </a:r>
            <a:r>
              <a:rPr lang="ja-JP" altLang="en-US" dirty="0" smtClean="0"/>
              <a:t>地方からの発信など目的別ポータルの</a:t>
            </a:r>
            <a:r>
              <a:rPr lang="ja-JP" altLang="en-US" dirty="0"/>
              <a:t>構築</a:t>
            </a:r>
            <a:r>
              <a:rPr lang="ja-JP" altLang="en-US" dirty="0" smtClean="0"/>
              <a:t>を（関係府省・関係機関と協力して）支援</a:t>
            </a:r>
            <a:endParaRPr lang="en-US" altLang="ja-JP" dirty="0" smtClean="0"/>
          </a:p>
          <a:p>
            <a:r>
              <a:rPr lang="ja-JP" altLang="en-US" dirty="0" smtClean="0"/>
              <a:t>③ コンテンツ利活用促進のための制度整備への協力</a:t>
            </a:r>
            <a:endParaRPr lang="en-US" altLang="ja-JP" dirty="0" smtClean="0"/>
          </a:p>
          <a:p>
            <a:pPr lvl="2"/>
            <a:r>
              <a:rPr lang="ja-JP" altLang="en-US" u="sng" dirty="0" smtClean="0">
                <a:solidFill>
                  <a:schemeClr val="tx1"/>
                </a:solidFill>
              </a:rPr>
              <a:t>人材育成</a:t>
            </a:r>
            <a:endParaRPr lang="en-US" altLang="ja-JP" u="sng" dirty="0" smtClean="0">
              <a:solidFill>
                <a:schemeClr val="tx1"/>
              </a:solidFill>
            </a:endParaRPr>
          </a:p>
          <a:p>
            <a:pPr lvl="3">
              <a:lnSpc>
                <a:spcPct val="110000"/>
              </a:lnSpc>
            </a:pPr>
            <a:r>
              <a:rPr lang="ja-JP" altLang="en-US" dirty="0" smtClean="0"/>
              <a:t>デジタル化研修（</a:t>
            </a:r>
            <a:r>
              <a:rPr lang="en-US" altLang="ja-JP" dirty="0" smtClean="0"/>
              <a:t>1.</a:t>
            </a:r>
            <a:r>
              <a:rPr lang="ja-JP" altLang="en-US" dirty="0"/>
              <a:t>②</a:t>
            </a:r>
            <a:r>
              <a:rPr lang="ja-JP" altLang="en-US" dirty="0" smtClean="0"/>
              <a:t>再掲）のほか、イベントの実施　（事例：平成</a:t>
            </a:r>
            <a:r>
              <a:rPr lang="en-US" altLang="ja-JP" dirty="0" smtClean="0"/>
              <a:t>27</a:t>
            </a:r>
            <a:r>
              <a:rPr lang="ja-JP" altLang="en-US" dirty="0" smtClean="0"/>
              <a:t>年</a:t>
            </a:r>
            <a:r>
              <a:rPr lang="en-US" altLang="ja-JP" dirty="0" smtClean="0"/>
              <a:t>1</a:t>
            </a:r>
            <a:r>
              <a:rPr lang="ja-JP" altLang="en-US" dirty="0" smtClean="0"/>
              <a:t>月に実施した「</a:t>
            </a:r>
            <a:r>
              <a:rPr lang="en-US" altLang="ja-JP" dirty="0" err="1" smtClean="0"/>
              <a:t>Europeana</a:t>
            </a:r>
            <a:r>
              <a:rPr lang="ja-JP" altLang="en-US" dirty="0" smtClean="0"/>
              <a:t>」担当者及び国内有識者を招いたデジタルアーカイブに関するシンポジウムの開催）</a:t>
            </a:r>
            <a:endParaRPr lang="en-US" altLang="ja-JP" dirty="0" smtClean="0"/>
          </a:p>
          <a:p>
            <a:pPr lvl="2">
              <a:spcBef>
                <a:spcPts val="600"/>
              </a:spcBef>
            </a:pPr>
            <a:r>
              <a:rPr lang="ja-JP" altLang="en-US" u="sng" dirty="0" smtClean="0">
                <a:solidFill>
                  <a:schemeClr val="tx1"/>
                </a:solidFill>
              </a:rPr>
              <a:t>法制度整備</a:t>
            </a:r>
            <a:endParaRPr lang="en-US" altLang="ja-JP" u="sng" dirty="0" smtClean="0">
              <a:solidFill>
                <a:schemeClr val="tx1"/>
              </a:solidFill>
            </a:endParaRPr>
          </a:p>
          <a:p>
            <a:pPr lvl="3"/>
            <a:r>
              <a:rPr lang="ja-JP" altLang="en-US" dirty="0" smtClean="0"/>
              <a:t>文化庁著作権課が進める孤児著作物の制度整備などへの協力</a:t>
            </a:r>
            <a:endParaRPr lang="en-US" altLang="ja-JP" dirty="0" smtClean="0"/>
          </a:p>
          <a:p>
            <a:pPr lvl="2"/>
            <a:endParaRPr lang="en-US" altLang="ja-JP" dirty="0" smtClean="0"/>
          </a:p>
          <a:p>
            <a:endParaRPr lang="ja-JP" altLang="en-US" dirty="0"/>
          </a:p>
        </p:txBody>
      </p:sp>
      <p:sp>
        <p:nvSpPr>
          <p:cNvPr id="4" name="スライド番号プレースホルダー 3"/>
          <p:cNvSpPr>
            <a:spLocks noGrp="1"/>
          </p:cNvSpPr>
          <p:nvPr>
            <p:ph type="sldNum" sz="quarter" idx="12"/>
          </p:nvPr>
        </p:nvSpPr>
        <p:spPr/>
        <p:txBody>
          <a:bodyPr/>
          <a:lstStyle/>
          <a:p>
            <a:fld id="{D025DA5A-1F6D-422E-92D9-762B18148987}" type="slidenum">
              <a:rPr lang="ja-JP" altLang="en-US" smtClean="0"/>
              <a:pPr/>
              <a:t>31</a:t>
            </a:fld>
            <a:endParaRPr lang="ja-JP" altLang="en-US" dirty="0"/>
          </a:p>
        </p:txBody>
      </p:sp>
    </p:spTree>
    <p:extLst>
      <p:ext uri="{BB962C8B-B14F-4D97-AF65-F5344CB8AC3E}">
        <p14:creationId xmlns:p14="http://schemas.microsoft.com/office/powerpoint/2010/main" val="2320126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ja-JP" altLang="en-US" dirty="0"/>
              <a:t>資料デジタル化の社会的意義</a:t>
            </a:r>
            <a:endParaRPr kumimoji="1" lang="ja-JP" altLang="en-US" dirty="0"/>
          </a:p>
        </p:txBody>
      </p:sp>
      <p:sp>
        <p:nvSpPr>
          <p:cNvPr id="5" name="正方形/長方形 4"/>
          <p:cNvSpPr/>
          <p:nvPr/>
        </p:nvSpPr>
        <p:spPr>
          <a:xfrm>
            <a:off x="515007" y="4773250"/>
            <a:ext cx="6096000" cy="1200329"/>
          </a:xfrm>
          <a:prstGeom prst="rect">
            <a:avLst/>
          </a:prstGeom>
        </p:spPr>
        <p:txBody>
          <a:bodyPr>
            <a:spAutoFit/>
          </a:bodyPr>
          <a:lstStyle/>
          <a:p>
            <a:r>
              <a:rPr lang="ja-JP" altLang="en-US" dirty="0"/>
              <a:t>まとめ</a:t>
            </a:r>
          </a:p>
          <a:p>
            <a:r>
              <a:rPr lang="ja-JP" altLang="en-US" dirty="0"/>
              <a:t>「ナショナルアーカイブ」構築に向けて</a:t>
            </a:r>
          </a:p>
          <a:p>
            <a:r>
              <a:rPr lang="ja-JP" altLang="en-US" dirty="0"/>
              <a:t>国立国会図書館の役割</a:t>
            </a:r>
          </a:p>
          <a:p>
            <a:r>
              <a:rPr lang="ja-JP" altLang="en-US" dirty="0"/>
              <a:t>デジタルアーカイブ促進のために</a:t>
            </a:r>
          </a:p>
        </p:txBody>
      </p:sp>
    </p:spTree>
    <p:extLst>
      <p:ext uri="{BB962C8B-B14F-4D97-AF65-F5344CB8AC3E}">
        <p14:creationId xmlns:p14="http://schemas.microsoft.com/office/powerpoint/2010/main" val="8900596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12192000" cy="1116377"/>
          </a:xfrm>
        </p:spPr>
        <p:txBody>
          <a:bodyPr>
            <a:normAutofit/>
          </a:bodyPr>
          <a:lstStyle/>
          <a:p>
            <a:r>
              <a:rPr lang="ja-JP" altLang="en-US" sz="4900" dirty="0">
                <a:solidFill>
                  <a:schemeClr val="accent5">
                    <a:lumMod val="50000"/>
                  </a:schemeClr>
                </a:solidFill>
              </a:rPr>
              <a:t>資料デジタル化の社会的意義</a:t>
            </a:r>
            <a:r>
              <a:rPr lang="ja-JP" altLang="en-US" sz="3600" dirty="0">
                <a:solidFill>
                  <a:schemeClr val="accent5">
                    <a:lumMod val="50000"/>
                  </a:schemeClr>
                </a:solidFill>
              </a:rPr>
              <a:t>（まとめ）</a:t>
            </a:r>
            <a:endParaRPr kumimoji="1" lang="ja-JP" altLang="en-US" dirty="0">
              <a:solidFill>
                <a:schemeClr val="accent5">
                  <a:lumMod val="50000"/>
                </a:schemeClr>
              </a:solidFill>
            </a:endParaRPr>
          </a:p>
        </p:txBody>
      </p:sp>
      <p:sp>
        <p:nvSpPr>
          <p:cNvPr id="3" name="コンテンツ プレースホルダー 2"/>
          <p:cNvSpPr>
            <a:spLocks noGrp="1"/>
          </p:cNvSpPr>
          <p:nvPr>
            <p:ph idx="1"/>
          </p:nvPr>
        </p:nvSpPr>
        <p:spPr>
          <a:xfrm>
            <a:off x="1810950" y="1620433"/>
            <a:ext cx="8676456" cy="3032703"/>
          </a:xfrm>
        </p:spPr>
        <p:txBody>
          <a:bodyPr>
            <a:normAutofit/>
          </a:bodyPr>
          <a:lstStyle/>
          <a:p>
            <a:r>
              <a:rPr kumimoji="1" lang="ja-JP" altLang="en-US" dirty="0" smtClean="0"/>
              <a:t>国民共有の情報資源の保存と利用の両立</a:t>
            </a:r>
            <a:endParaRPr kumimoji="1" lang="en-US" altLang="ja-JP" dirty="0" smtClean="0"/>
          </a:p>
          <a:p>
            <a:r>
              <a:rPr lang="ja-JP" altLang="en-US" dirty="0" smtClean="0"/>
              <a:t>デジタル時代の人びとの利便性の向上</a:t>
            </a:r>
            <a:endParaRPr kumimoji="1" lang="en-US" altLang="ja-JP" dirty="0" smtClean="0"/>
          </a:p>
          <a:p>
            <a:r>
              <a:rPr lang="ja-JP" altLang="en-US" dirty="0" smtClean="0"/>
              <a:t>情報格差の解消</a:t>
            </a:r>
            <a:r>
              <a:rPr lang="ja-JP" altLang="en-US" sz="2400" dirty="0"/>
              <a:t>－だれでも、いつでも、どこからでも－</a:t>
            </a:r>
            <a:endParaRPr lang="en-US" altLang="ja-JP" dirty="0"/>
          </a:p>
          <a:p>
            <a:r>
              <a:rPr lang="ja-JP" altLang="en-US" dirty="0" smtClean="0"/>
              <a:t>日本の出版文化の発信</a:t>
            </a:r>
            <a:endParaRPr lang="en-US" altLang="ja-JP" dirty="0" smtClean="0"/>
          </a:p>
          <a:p>
            <a:r>
              <a:rPr lang="ja-JP" altLang="en-US" dirty="0" smtClean="0"/>
              <a:t>出版</a:t>
            </a:r>
            <a:r>
              <a:rPr lang="ja-JP" altLang="en-US" dirty="0"/>
              <a:t>文化の隆盛に</a:t>
            </a:r>
            <a:r>
              <a:rPr lang="ja-JP" altLang="en-US" dirty="0" smtClean="0"/>
              <a:t>資する</a:t>
            </a:r>
            <a:endParaRPr lang="en-US" altLang="ja-JP" dirty="0" smtClean="0"/>
          </a:p>
        </p:txBody>
      </p:sp>
      <p:sp>
        <p:nvSpPr>
          <p:cNvPr id="5" name="コンテンツ プレースホルダー 2"/>
          <p:cNvSpPr txBox="1">
            <a:spLocks/>
          </p:cNvSpPr>
          <p:nvPr/>
        </p:nvSpPr>
        <p:spPr>
          <a:xfrm>
            <a:off x="2423592" y="5157192"/>
            <a:ext cx="6884910" cy="1384888"/>
          </a:xfrm>
          <a:prstGeom prst="rect">
            <a:avLst/>
          </a:prstGeom>
          <a:solidFill>
            <a:schemeClr val="accent5">
              <a:lumMod val="20000"/>
              <a:lumOff val="80000"/>
            </a:schemeClr>
          </a:solidFill>
          <a:ln cmpd="dbl"/>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lgn="ctr">
              <a:spcBef>
                <a:spcPts val="0"/>
              </a:spcBef>
              <a:buNone/>
            </a:pPr>
            <a:r>
              <a:rPr lang="ja-JP" altLang="en-US" sz="2800" dirty="0">
                <a:latin typeface="Meiryo UI" panose="020B0604030504040204" pitchFamily="50" charset="-128"/>
                <a:ea typeface="Meiryo UI" panose="020B0604030504040204" pitchFamily="50" charset="-128"/>
              </a:rPr>
              <a:t>これらは、国全体として取り組む</a:t>
            </a:r>
            <a:endParaRPr lang="en-US" altLang="ja-JP" sz="2800" dirty="0">
              <a:latin typeface="Meiryo UI" panose="020B0604030504040204" pitchFamily="50" charset="-128"/>
              <a:ea typeface="Meiryo UI" panose="020B0604030504040204" pitchFamily="50" charset="-128"/>
            </a:endParaRPr>
          </a:p>
          <a:p>
            <a:pPr marL="0" indent="0" algn="ctr">
              <a:spcBef>
                <a:spcPts val="0"/>
              </a:spcBef>
              <a:buNone/>
            </a:pPr>
            <a:r>
              <a:rPr lang="ja-JP" altLang="en-US" sz="2800" dirty="0">
                <a:latin typeface="Meiryo UI" panose="020B0604030504040204" pitchFamily="50" charset="-128"/>
                <a:ea typeface="Meiryo UI" panose="020B0604030504040204" pitchFamily="50" charset="-128"/>
              </a:rPr>
              <a:t>「ナショナルアーカイブ」構築に関連</a:t>
            </a:r>
            <a:endParaRPr lang="en-US" altLang="ja-JP" sz="2800" dirty="0">
              <a:latin typeface="Meiryo UI" panose="020B0604030504040204" pitchFamily="50" charset="-128"/>
              <a:ea typeface="Meiryo UI" panose="020B0604030504040204" pitchFamily="50" charset="-128"/>
            </a:endParaRPr>
          </a:p>
          <a:p>
            <a:pPr marL="0" indent="0" algn="ctr">
              <a:spcBef>
                <a:spcPts val="0"/>
              </a:spcBef>
              <a:buNone/>
            </a:pPr>
            <a:r>
              <a:rPr lang="ja-JP" altLang="en-US" sz="2800" dirty="0">
                <a:latin typeface="Meiryo UI" panose="020B0604030504040204" pitchFamily="50" charset="-128"/>
                <a:ea typeface="Meiryo UI" panose="020B0604030504040204" pitchFamily="50" charset="-128"/>
              </a:rPr>
              <a:t>づけられ、社会的意義が増すことになる</a:t>
            </a:r>
            <a:endParaRPr lang="en-US" altLang="ja-JP" sz="2800" dirty="0">
              <a:latin typeface="Meiryo UI" panose="020B0604030504040204" pitchFamily="50" charset="-128"/>
              <a:ea typeface="Meiryo UI" panose="020B0604030504040204" pitchFamily="50" charset="-128"/>
            </a:endParaRPr>
          </a:p>
          <a:p>
            <a:endParaRPr lang="ja-JP" altLang="en-US" dirty="0">
              <a:latin typeface="Meiryo UI" panose="020B0604030504040204" pitchFamily="50" charset="-128"/>
              <a:ea typeface="Meiryo UI" panose="020B0604030504040204" pitchFamily="50" charset="-128"/>
            </a:endParaRPr>
          </a:p>
        </p:txBody>
      </p:sp>
      <p:sp>
        <p:nvSpPr>
          <p:cNvPr id="6" name="フローチャート: 組合せ 5"/>
          <p:cNvSpPr/>
          <p:nvPr/>
        </p:nvSpPr>
        <p:spPr>
          <a:xfrm>
            <a:off x="4605907" y="4653136"/>
            <a:ext cx="2520280" cy="432049"/>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スライド番号プレースホルダー 6"/>
          <p:cNvSpPr>
            <a:spLocks noGrp="1"/>
          </p:cNvSpPr>
          <p:nvPr>
            <p:ph type="sldNum" sz="quarter" idx="12"/>
          </p:nvPr>
        </p:nvSpPr>
        <p:spPr/>
        <p:txBody>
          <a:bodyPr/>
          <a:lstStyle/>
          <a:p>
            <a:fld id="{AE81233C-BF56-4BFB-98E8-8EF39C2E5007}" type="slidenum">
              <a:rPr kumimoji="1" lang="ja-JP" altLang="en-US" smtClean="0">
                <a:solidFill>
                  <a:schemeClr val="tx1"/>
                </a:solidFill>
              </a:rPr>
              <a:t>33</a:t>
            </a:fld>
            <a:endParaRPr kumimoji="1" lang="ja-JP" altLang="en-US" dirty="0">
              <a:solidFill>
                <a:schemeClr val="tx1"/>
              </a:solidFill>
            </a:endParaRPr>
          </a:p>
        </p:txBody>
      </p:sp>
      <p:sp>
        <p:nvSpPr>
          <p:cNvPr id="8" name="円/楕円 7"/>
          <p:cNvSpPr/>
          <p:nvPr/>
        </p:nvSpPr>
        <p:spPr>
          <a:xfrm>
            <a:off x="94593" y="61915"/>
            <a:ext cx="622859" cy="5711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249724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
            <a:ext cx="12191999" cy="1082039"/>
          </a:xfrm>
        </p:spPr>
        <p:txBody>
          <a:bodyPr>
            <a:normAutofit/>
          </a:bodyPr>
          <a:lstStyle/>
          <a:p>
            <a:r>
              <a:rPr lang="ja-JP" altLang="en-US" sz="4000" dirty="0"/>
              <a:t>☆ 「ナショナルアーカイブ</a:t>
            </a:r>
            <a:r>
              <a:rPr lang="ja-JP" altLang="en-US" sz="4000" dirty="0" smtClean="0"/>
              <a:t>」構築に向けて</a:t>
            </a:r>
            <a:endParaRPr lang="ja-JP" altLang="en-US" sz="4000" dirty="0"/>
          </a:p>
        </p:txBody>
      </p:sp>
      <p:sp>
        <p:nvSpPr>
          <p:cNvPr id="3" name="コンテンツ プレースホルダ 2"/>
          <p:cNvSpPr>
            <a:spLocks noGrp="1"/>
          </p:cNvSpPr>
          <p:nvPr>
            <p:ph idx="1"/>
          </p:nvPr>
        </p:nvSpPr>
        <p:spPr>
          <a:xfrm>
            <a:off x="716280" y="1600200"/>
            <a:ext cx="11109960" cy="5069160"/>
          </a:xfrm>
        </p:spPr>
        <p:txBody>
          <a:bodyPr>
            <a:noAutofit/>
          </a:bodyPr>
          <a:lstStyle/>
          <a:p>
            <a:r>
              <a:rPr lang="ja-JP" altLang="en-US" dirty="0"/>
              <a:t>平成</a:t>
            </a:r>
            <a:r>
              <a:rPr lang="en-US" altLang="ja-JP" dirty="0"/>
              <a:t>26</a:t>
            </a:r>
            <a:r>
              <a:rPr lang="ja-JP" altLang="en-US" dirty="0"/>
              <a:t>年著作権法改正に際して</a:t>
            </a:r>
            <a:r>
              <a:rPr lang="ja-JP" altLang="en-US" dirty="0" smtClean="0"/>
              <a:t>の参議院</a:t>
            </a:r>
            <a:r>
              <a:rPr lang="ja-JP" altLang="en-US" dirty="0"/>
              <a:t>文教科学委員会附帯決議</a:t>
            </a:r>
            <a:r>
              <a:rPr lang="ja-JP" altLang="en-US" dirty="0" smtClean="0"/>
              <a:t>（</a:t>
            </a:r>
            <a:r>
              <a:rPr lang="en-US" altLang="ja-JP" dirty="0" smtClean="0"/>
              <a:t>2014</a:t>
            </a:r>
            <a:r>
              <a:rPr lang="ja-JP" altLang="en-US" dirty="0" smtClean="0"/>
              <a:t>年</a:t>
            </a:r>
            <a:r>
              <a:rPr lang="en-US" altLang="ja-JP" dirty="0"/>
              <a:t>4</a:t>
            </a:r>
            <a:r>
              <a:rPr lang="ja-JP" altLang="en-US" dirty="0"/>
              <a:t>月</a:t>
            </a:r>
            <a:r>
              <a:rPr lang="en-US" altLang="ja-JP" dirty="0"/>
              <a:t>24</a:t>
            </a:r>
            <a:r>
              <a:rPr lang="ja-JP" altLang="en-US" dirty="0"/>
              <a:t>日）</a:t>
            </a:r>
          </a:p>
          <a:p>
            <a:pPr marL="0" indent="0">
              <a:buNone/>
            </a:pPr>
            <a:endParaRPr lang="en-US" altLang="ja-JP" sz="1050" dirty="0"/>
          </a:p>
          <a:p>
            <a:pPr marL="0" indent="0">
              <a:lnSpc>
                <a:spcPct val="100000"/>
              </a:lnSpc>
              <a:spcBef>
                <a:spcPts val="0"/>
              </a:spcBef>
              <a:buNone/>
            </a:pPr>
            <a:r>
              <a:rPr lang="ja-JP" altLang="en-US" dirty="0"/>
              <a:t>「</a:t>
            </a:r>
            <a:r>
              <a:rPr lang="ja-JP" altLang="en-US" u="sng" dirty="0">
                <a:solidFill>
                  <a:srgbClr val="FF0000"/>
                </a:solidFill>
              </a:rPr>
              <a:t>ナショナルアーカイブ</a:t>
            </a:r>
            <a:r>
              <a:rPr lang="ja-JP" altLang="en-US" dirty="0"/>
              <a:t>が、図書を始めとする</a:t>
            </a:r>
            <a:r>
              <a:rPr lang="ja-JP" altLang="en-US" dirty="0">
                <a:solidFill>
                  <a:srgbClr val="FF0000"/>
                </a:solidFill>
              </a:rPr>
              <a:t>我が国の貴重な文化関係資料を次世代に継承し、その活用を図る上で重要な役割を果たすもの</a:t>
            </a:r>
            <a:r>
              <a:rPr lang="ja-JP" altLang="en-US" dirty="0"/>
              <a:t>であることに鑑み、その構築に向けて、国立国会図書館を始めとする関係機関と連携・協力しつつ、著作権制度上の課題等について調査・研究を行うなど取組を推進すること。」</a:t>
            </a:r>
            <a:r>
              <a:rPr lang="en-US" altLang="ja-JP" dirty="0"/>
              <a:t/>
            </a:r>
            <a:br>
              <a:rPr lang="en-US" altLang="ja-JP" dirty="0"/>
            </a:br>
            <a:endParaRPr lang="en-US" altLang="ja-JP" sz="1800" dirty="0"/>
          </a:p>
          <a:p>
            <a:pPr marL="0" indent="0">
              <a:lnSpc>
                <a:spcPct val="100000"/>
              </a:lnSpc>
              <a:spcBef>
                <a:spcPts val="0"/>
              </a:spcBef>
              <a:buNone/>
            </a:pPr>
            <a:r>
              <a:rPr lang="ja-JP" altLang="en-US" dirty="0"/>
              <a:t>　　　　　　</a:t>
            </a:r>
            <a:endParaRPr lang="en-US" altLang="ja-JP" dirty="0" smtClean="0"/>
          </a:p>
          <a:p>
            <a:pPr marL="0" indent="0">
              <a:lnSpc>
                <a:spcPct val="100000"/>
              </a:lnSpc>
              <a:spcBef>
                <a:spcPts val="0"/>
              </a:spcBef>
              <a:buNone/>
            </a:pPr>
            <a:r>
              <a:rPr lang="ja-JP" altLang="en-US" dirty="0"/>
              <a:t>　</a:t>
            </a:r>
            <a:r>
              <a:rPr lang="ja-JP" altLang="en-US" dirty="0" smtClean="0"/>
              <a:t>　　　　国立</a:t>
            </a:r>
            <a:r>
              <a:rPr lang="ja-JP" altLang="en-US" dirty="0"/>
              <a:t>国会図書館のデジタルアーカイブ</a:t>
            </a:r>
            <a:r>
              <a:rPr lang="ja-JP" altLang="en-US" dirty="0" smtClean="0"/>
              <a:t>がその</a:t>
            </a:r>
            <a:r>
              <a:rPr lang="ja-JP" altLang="en-US" dirty="0"/>
              <a:t>中心的な役割を担う</a:t>
            </a:r>
          </a:p>
        </p:txBody>
      </p:sp>
      <p:sp>
        <p:nvSpPr>
          <p:cNvPr id="4" name="右矢印 3"/>
          <p:cNvSpPr/>
          <p:nvPr/>
        </p:nvSpPr>
        <p:spPr>
          <a:xfrm>
            <a:off x="1342624" y="5445126"/>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6" name="スライド番号プレースホルダー 5"/>
          <p:cNvSpPr>
            <a:spLocks noGrp="1"/>
          </p:cNvSpPr>
          <p:nvPr>
            <p:ph type="sldNum" sz="quarter" idx="12"/>
          </p:nvPr>
        </p:nvSpPr>
        <p:spPr/>
        <p:txBody>
          <a:bodyPr/>
          <a:lstStyle/>
          <a:p>
            <a:fld id="{AE81233C-BF56-4BFB-98E8-8EF39C2E5007}" type="slidenum">
              <a:rPr kumimoji="1" lang="ja-JP" altLang="en-US" smtClean="0">
                <a:solidFill>
                  <a:schemeClr val="tx1"/>
                </a:solidFill>
              </a:rPr>
              <a:t>34</a:t>
            </a:fld>
            <a:endParaRPr kumimoji="1" lang="ja-JP" altLang="en-US" dirty="0">
              <a:solidFill>
                <a:schemeClr val="tx1"/>
              </a:solidFill>
            </a:endParaRPr>
          </a:p>
        </p:txBody>
      </p:sp>
      <p:sp>
        <p:nvSpPr>
          <p:cNvPr id="7" name="円/楕円 6"/>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84349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06680"/>
            <a:ext cx="12192000" cy="975360"/>
          </a:xfrm>
        </p:spPr>
        <p:txBody>
          <a:bodyPr>
            <a:noAutofit/>
          </a:bodyPr>
          <a:lstStyle/>
          <a:p>
            <a:r>
              <a:rPr lang="ja-JP" altLang="en-US" sz="4000" dirty="0"/>
              <a:t>☆</a:t>
            </a:r>
            <a:r>
              <a:rPr lang="ja-JP" altLang="en-US" sz="4000" dirty="0" smtClean="0">
                <a:latin typeface="+mn-ea"/>
              </a:rPr>
              <a:t>デジタルアーカイブ</a:t>
            </a:r>
            <a:r>
              <a:rPr lang="ja-JP" altLang="en-US" sz="4000" dirty="0">
                <a:latin typeface="+mn-ea"/>
              </a:rPr>
              <a:t>促進のために</a:t>
            </a:r>
          </a:p>
        </p:txBody>
      </p:sp>
      <p:sp>
        <p:nvSpPr>
          <p:cNvPr id="3" name="コンテンツ プレースホルダー 2"/>
          <p:cNvSpPr>
            <a:spLocks noGrp="1"/>
          </p:cNvSpPr>
          <p:nvPr>
            <p:ph idx="1"/>
          </p:nvPr>
        </p:nvSpPr>
        <p:spPr>
          <a:xfrm>
            <a:off x="381000" y="1268760"/>
            <a:ext cx="11597640" cy="5452715"/>
          </a:xfrm>
        </p:spPr>
        <p:txBody>
          <a:bodyPr>
            <a:noAutofit/>
          </a:bodyPr>
          <a:lstStyle/>
          <a:p>
            <a:r>
              <a:rPr kumimoji="1" lang="ja-JP" altLang="en-US" sz="3200" dirty="0" smtClean="0"/>
              <a:t>国立国会図書館のデジタル化資料の利活用</a:t>
            </a:r>
            <a:endParaRPr kumimoji="1" lang="en-US" altLang="ja-JP" sz="3200" dirty="0" smtClean="0"/>
          </a:p>
          <a:p>
            <a:pPr lvl="1"/>
            <a:r>
              <a:rPr lang="ja-JP" altLang="en-US" sz="2800" dirty="0">
                <a:solidFill>
                  <a:schemeClr val="accent2">
                    <a:lumMod val="75000"/>
                  </a:schemeClr>
                </a:solidFill>
              </a:rPr>
              <a:t>出版社等による復刻、翻刻、電子書籍出版等の二次利用の促進　</a:t>
            </a:r>
            <a:r>
              <a:rPr lang="en-US" altLang="ja-JP" sz="2800" dirty="0" smtClean="0">
                <a:solidFill>
                  <a:schemeClr val="accent2">
                    <a:lumMod val="75000"/>
                  </a:schemeClr>
                </a:solidFill>
              </a:rPr>
              <a:t/>
            </a:r>
            <a:br>
              <a:rPr lang="en-US" altLang="ja-JP" sz="2800" dirty="0" smtClean="0">
                <a:solidFill>
                  <a:schemeClr val="accent2">
                    <a:lumMod val="75000"/>
                  </a:schemeClr>
                </a:solidFill>
              </a:rPr>
            </a:br>
            <a:r>
              <a:rPr lang="ja-JP" altLang="en-US" sz="1800" dirty="0" smtClean="0"/>
              <a:t>⇒</a:t>
            </a:r>
            <a:r>
              <a:rPr lang="en-US" altLang="ja-JP" sz="1800" dirty="0" smtClean="0"/>
              <a:t>2015</a:t>
            </a:r>
            <a:r>
              <a:rPr lang="ja-JP" altLang="en-US" sz="1800" dirty="0" smtClean="0"/>
              <a:t>年裁定</a:t>
            </a:r>
            <a:r>
              <a:rPr lang="ja-JP" altLang="en-US" sz="1800" dirty="0"/>
              <a:t>制度の見直しにより、事務的負担が軽減</a:t>
            </a:r>
            <a:r>
              <a:rPr lang="en-US" altLang="ja-JP" sz="1800" dirty="0"/>
              <a:t/>
            </a:r>
            <a:br>
              <a:rPr lang="en-US" altLang="ja-JP" sz="1800" dirty="0"/>
            </a:br>
            <a:r>
              <a:rPr lang="ja-JP" altLang="en-US" sz="1800" dirty="0"/>
              <a:t>⇒デジタルアーカイブ促進に向け、更なる取組を＝国立国会図書館を含む公的機関の裁定結果の第三者による活用／著作物・著作者単位での裁定結果の共有／権利情報管理組織の充実等</a:t>
            </a:r>
            <a:endParaRPr lang="en-US" altLang="ja-JP" sz="1800" dirty="0"/>
          </a:p>
          <a:p>
            <a:pPr lvl="1">
              <a:lnSpc>
                <a:spcPct val="100000"/>
              </a:lnSpc>
              <a:spcBef>
                <a:spcPts val="600"/>
              </a:spcBef>
            </a:pPr>
            <a:r>
              <a:rPr lang="ja-JP" altLang="en-US" sz="2800" dirty="0">
                <a:solidFill>
                  <a:schemeClr val="accent2">
                    <a:lumMod val="75000"/>
                  </a:schemeClr>
                </a:solidFill>
              </a:rPr>
              <a:t>海外の図書館等へのデジタル化した絶版等資料の送信サービス　</a:t>
            </a:r>
            <a:r>
              <a:rPr lang="en-US" altLang="ja-JP" sz="2800" dirty="0" smtClean="0">
                <a:solidFill>
                  <a:schemeClr val="accent2">
                    <a:lumMod val="75000"/>
                  </a:schemeClr>
                </a:solidFill>
              </a:rPr>
              <a:t/>
            </a:r>
            <a:br>
              <a:rPr lang="en-US" altLang="ja-JP" sz="2800" dirty="0" smtClean="0">
                <a:solidFill>
                  <a:schemeClr val="accent2">
                    <a:lumMod val="75000"/>
                  </a:schemeClr>
                </a:solidFill>
              </a:rPr>
            </a:br>
            <a:r>
              <a:rPr lang="ja-JP" altLang="en-US" sz="1800" dirty="0" smtClean="0"/>
              <a:t>⇒</a:t>
            </a:r>
            <a:r>
              <a:rPr lang="ja-JP" altLang="en-US" sz="1800" dirty="0"/>
              <a:t>海外の日本研究図書館等から強い要望／日本文化の発信力強化</a:t>
            </a:r>
            <a:endParaRPr lang="en-US" altLang="ja-JP" sz="1800" dirty="0"/>
          </a:p>
          <a:p>
            <a:r>
              <a:rPr lang="ja-JP" altLang="en-US" sz="3200" dirty="0" smtClean="0"/>
              <a:t>広く</a:t>
            </a:r>
            <a:r>
              <a:rPr kumimoji="1" lang="ja-JP" altLang="en-US" sz="3200" dirty="0" smtClean="0"/>
              <a:t>図書館等におけるデジタル化の促進</a:t>
            </a:r>
            <a:endParaRPr kumimoji="1" lang="en-US" altLang="ja-JP" sz="3200" dirty="0" smtClean="0"/>
          </a:p>
          <a:p>
            <a:pPr lvl="1"/>
            <a:r>
              <a:rPr lang="ja-JP" altLang="en-US" sz="2800" dirty="0">
                <a:solidFill>
                  <a:schemeClr val="accent2">
                    <a:lumMod val="75000"/>
                  </a:schemeClr>
                </a:solidFill>
              </a:rPr>
              <a:t>各図書館等の所蔵資料の原本保存目的のデジタル化</a:t>
            </a:r>
            <a:endParaRPr lang="en-US" altLang="ja-JP" sz="2800" dirty="0">
              <a:solidFill>
                <a:schemeClr val="accent2">
                  <a:lumMod val="75000"/>
                </a:schemeClr>
              </a:solidFill>
            </a:endParaRPr>
          </a:p>
          <a:p>
            <a:pPr marL="548640" lvl="2" indent="0">
              <a:lnSpc>
                <a:spcPct val="100000"/>
              </a:lnSpc>
              <a:spcBef>
                <a:spcPts val="0"/>
              </a:spcBef>
              <a:buNone/>
            </a:pPr>
            <a:r>
              <a:rPr lang="ja-JP" altLang="en-US" sz="1800" dirty="0"/>
              <a:t>⇒各図書館等におけるデジタル化推進が課題。特に</a:t>
            </a:r>
            <a:r>
              <a:rPr lang="ja-JP" altLang="en-US" sz="1800" u="sng" dirty="0">
                <a:solidFill>
                  <a:srgbClr val="FF0000"/>
                </a:solidFill>
              </a:rPr>
              <a:t>「地域資料</a:t>
            </a:r>
            <a:r>
              <a:rPr lang="ja-JP" altLang="en-US" sz="1800" dirty="0">
                <a:solidFill>
                  <a:srgbClr val="FF0000"/>
                </a:solidFill>
              </a:rPr>
              <a:t>」</a:t>
            </a:r>
            <a:r>
              <a:rPr lang="en-US" altLang="ja-JP" sz="1800" dirty="0">
                <a:solidFill>
                  <a:srgbClr val="FF0000"/>
                </a:solidFill>
              </a:rPr>
              <a:t/>
            </a:r>
            <a:br>
              <a:rPr lang="en-US" altLang="ja-JP" sz="1800" dirty="0">
                <a:solidFill>
                  <a:srgbClr val="FF0000"/>
                </a:solidFill>
              </a:rPr>
            </a:br>
            <a:r>
              <a:rPr lang="ja-JP" altLang="en-US" sz="1800" dirty="0"/>
              <a:t>⇒デジタル化データの複製物の国立国会図書館による長期保存・提供が可能</a:t>
            </a:r>
            <a:r>
              <a:rPr lang="ja-JP" altLang="en-US" sz="1800" dirty="0" smtClean="0"/>
              <a:t>にならない</a:t>
            </a:r>
            <a:r>
              <a:rPr lang="ja-JP" altLang="en-US" sz="1800" dirty="0"/>
              <a:t>か</a:t>
            </a:r>
            <a:endParaRPr lang="en-US" altLang="ja-JP" sz="1800" dirty="0"/>
          </a:p>
          <a:p>
            <a:pPr lvl="1">
              <a:lnSpc>
                <a:spcPct val="110000"/>
              </a:lnSpc>
            </a:pPr>
            <a:r>
              <a:rPr lang="ja-JP" altLang="en-US" sz="2800" dirty="0">
                <a:solidFill>
                  <a:schemeClr val="accent2">
                    <a:lumMod val="75000"/>
                  </a:schemeClr>
                </a:solidFill>
              </a:rPr>
              <a:t>各図書館等がデジタル化した絶版等資料の図書館等への送信</a:t>
            </a:r>
            <a:r>
              <a:rPr lang="ja-JP" altLang="en-US" sz="2800" dirty="0">
                <a:solidFill>
                  <a:schemeClr val="accent2"/>
                </a:solidFill>
              </a:rPr>
              <a:t>　</a:t>
            </a:r>
            <a:r>
              <a:rPr lang="en-US" altLang="ja-JP" sz="2800" dirty="0" smtClean="0">
                <a:solidFill>
                  <a:schemeClr val="accent2"/>
                </a:solidFill>
              </a:rPr>
              <a:t/>
            </a:r>
            <a:br>
              <a:rPr lang="en-US" altLang="ja-JP" sz="2800" dirty="0" smtClean="0">
                <a:solidFill>
                  <a:schemeClr val="accent2"/>
                </a:solidFill>
              </a:rPr>
            </a:br>
            <a:r>
              <a:rPr lang="ja-JP" altLang="en-US" sz="1800" dirty="0" smtClean="0"/>
              <a:t>⇒</a:t>
            </a:r>
            <a:r>
              <a:rPr lang="ja-JP" altLang="en-US" sz="1800" dirty="0"/>
              <a:t>デジタル化した各図書館からの送信／国立国会図書館からの送信</a:t>
            </a:r>
            <a:endParaRPr lang="en-US" altLang="ja-JP" sz="1800" dirty="0"/>
          </a:p>
        </p:txBody>
      </p:sp>
      <p:sp>
        <p:nvSpPr>
          <p:cNvPr id="4" name="スライド番号プレースホルダー 3"/>
          <p:cNvSpPr>
            <a:spLocks noGrp="1"/>
          </p:cNvSpPr>
          <p:nvPr>
            <p:ph type="sldNum" sz="quarter" idx="12"/>
          </p:nvPr>
        </p:nvSpPr>
        <p:spPr/>
        <p:txBody>
          <a:bodyPr/>
          <a:lstStyle/>
          <a:p>
            <a:fld id="{AE81233C-BF56-4BFB-98E8-8EF39C2E5007}" type="slidenum">
              <a:rPr kumimoji="1" lang="ja-JP" altLang="en-US" smtClean="0">
                <a:solidFill>
                  <a:schemeClr val="tx1"/>
                </a:solidFill>
              </a:rPr>
              <a:t>35</a:t>
            </a:fld>
            <a:endParaRPr kumimoji="1" lang="ja-JP" altLang="en-US" dirty="0">
              <a:solidFill>
                <a:schemeClr val="tx1"/>
              </a:solidFill>
            </a:endParaRPr>
          </a:p>
        </p:txBody>
      </p:sp>
      <p:sp>
        <p:nvSpPr>
          <p:cNvPr id="6" name="円/楕円 5"/>
          <p:cNvSpPr/>
          <p:nvPr/>
        </p:nvSpPr>
        <p:spPr>
          <a:xfrm>
            <a:off x="246993" y="214315"/>
            <a:ext cx="622859" cy="5711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550255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ctrTitle"/>
          </p:nvPr>
        </p:nvSpPr>
        <p:spPr/>
        <p:style>
          <a:lnRef idx="2">
            <a:schemeClr val="accent3"/>
          </a:lnRef>
          <a:fillRef idx="1">
            <a:schemeClr val="lt1"/>
          </a:fillRef>
          <a:effectRef idx="0">
            <a:schemeClr val="accent3"/>
          </a:effectRef>
          <a:fontRef idx="minor">
            <a:schemeClr val="dk1"/>
          </a:fontRef>
        </p:style>
        <p:txBody>
          <a:bodyPr>
            <a:normAutofit/>
          </a:bodyPr>
          <a:lstStyle/>
          <a:p>
            <a:r>
              <a:rPr lang="ja-JP" altLang="en-US" sz="4000" dirty="0" smtClean="0">
                <a:latin typeface="HG丸ｺﾞｼｯｸM-PRO" pitchFamily="50" charset="-128"/>
                <a:ea typeface="HG丸ｺﾞｼｯｸM-PRO" pitchFamily="50" charset="-128"/>
              </a:rPr>
              <a:t>出版物関連での問題提起と</a:t>
            </a:r>
            <a:r>
              <a:rPr lang="en-US" altLang="ja-JP" sz="4000" dirty="0" smtClean="0">
                <a:latin typeface="HG丸ｺﾞｼｯｸM-PRO" pitchFamily="50" charset="-128"/>
                <a:ea typeface="HG丸ｺﾞｼｯｸM-PRO" pitchFamily="50" charset="-128"/>
              </a:rPr>
              <a:t/>
            </a:r>
            <a:br>
              <a:rPr lang="en-US" altLang="ja-JP" sz="4000" dirty="0" smtClean="0">
                <a:latin typeface="HG丸ｺﾞｼｯｸM-PRO" pitchFamily="50" charset="-128"/>
                <a:ea typeface="HG丸ｺﾞｼｯｸM-PRO" pitchFamily="50" charset="-128"/>
              </a:rPr>
            </a:br>
            <a:r>
              <a:rPr lang="ja-JP" altLang="en-US" sz="4000" dirty="0"/>
              <a:t>課題解決に当たっての私の</a:t>
            </a:r>
            <a:r>
              <a:rPr lang="ja-JP" altLang="en-US" sz="4000" dirty="0" smtClean="0"/>
              <a:t>意識</a:t>
            </a:r>
            <a:endParaRPr lang="ja-JP" altLang="en-US" sz="4000" dirty="0">
              <a:latin typeface="HG丸ｺﾞｼｯｸM-PRO" pitchFamily="50" charset="-128"/>
              <a:ea typeface="HG丸ｺﾞｼｯｸM-PRO" pitchFamily="50" charset="-128"/>
            </a:endParaRPr>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36</a:t>
            </a:fld>
            <a:endParaRPr kumimoji="0" lang="en-US"/>
          </a:p>
        </p:txBody>
      </p:sp>
      <p:sp>
        <p:nvSpPr>
          <p:cNvPr id="2" name="フッター プレースホルダー 1"/>
          <p:cNvSpPr>
            <a:spLocks noGrp="1"/>
          </p:cNvSpPr>
          <p:nvPr>
            <p:ph type="ftr" sz="quarter" idx="11"/>
          </p:nvPr>
        </p:nvSpPr>
        <p:spPr/>
        <p:txBody>
          <a:bodyPr/>
          <a:lstStyle/>
          <a:p>
            <a:pPr>
              <a:defRPr/>
            </a:pPr>
            <a:endParaRPr lang="ja-JP" altLang="en-US" dirty="0"/>
          </a:p>
        </p:txBody>
      </p:sp>
      <p:sp>
        <p:nvSpPr>
          <p:cNvPr id="5" name="円/楕円 4"/>
          <p:cNvSpPr/>
          <p:nvPr/>
        </p:nvSpPr>
        <p:spPr>
          <a:xfrm>
            <a:off x="94593" y="61915"/>
            <a:ext cx="622859" cy="5711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095042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ボックス 14"/>
          <p:cNvSpPr txBox="1"/>
          <p:nvPr/>
        </p:nvSpPr>
        <p:spPr>
          <a:xfrm>
            <a:off x="1703512" y="1302721"/>
            <a:ext cx="8784976" cy="5555280"/>
          </a:xfrm>
          <a:prstGeom prst="rect">
            <a:avLst/>
          </a:prstGeom>
          <a:ln/>
        </p:spPr>
        <p:style>
          <a:lnRef idx="1">
            <a:schemeClr val="accent3"/>
          </a:lnRef>
          <a:fillRef idx="2">
            <a:schemeClr val="accent3"/>
          </a:fillRef>
          <a:effectRef idx="1">
            <a:schemeClr val="accent3"/>
          </a:effectRef>
          <a:fontRef idx="minor">
            <a:schemeClr val="dk1"/>
          </a:fontRef>
        </p:style>
        <p:txBody>
          <a:bodyPr wrap="square" lIns="91353" tIns="45677" rIns="91353" bIns="45677">
            <a:spAutoFit/>
          </a:bodyPr>
          <a:lstStyle/>
          <a:p>
            <a:pPr marL="84058" indent="-84058">
              <a:defRPr/>
            </a:pPr>
            <a:r>
              <a:rPr lang="ja-JP" altLang="en-US" sz="2000" u="sng" dirty="0">
                <a:solidFill>
                  <a:srgbClr val="000000"/>
                </a:solidFill>
                <a:latin typeface="HG丸ｺﾞｼｯｸM-PRO" pitchFamily="50" charset="-128"/>
                <a:ea typeface="HG丸ｺﾞｼｯｸM-PRO" pitchFamily="50" charset="-128"/>
              </a:rPr>
              <a:t>１　背景・目的</a:t>
            </a:r>
            <a:endParaRPr lang="en-US" altLang="ja-JP" sz="2000" u="sng" dirty="0">
              <a:solidFill>
                <a:srgbClr val="000000"/>
              </a:solidFill>
              <a:latin typeface="HG丸ｺﾞｼｯｸM-PRO" pitchFamily="50" charset="-128"/>
              <a:ea typeface="HG丸ｺﾞｼｯｸM-PRO" pitchFamily="50" charset="-128"/>
            </a:endParaRPr>
          </a:p>
          <a:p>
            <a:pPr marL="263274">
              <a:defRPr/>
            </a:pPr>
            <a:r>
              <a:rPr lang="ja-JP" altLang="en-US" sz="2000" dirty="0">
                <a:solidFill>
                  <a:srgbClr val="000000"/>
                </a:solidFill>
                <a:latin typeface="HG丸ｺﾞｼｯｸM-PRO" pitchFamily="50" charset="-128"/>
                <a:ea typeface="HG丸ｺﾞｼｯｸM-PRO" pitchFamily="50" charset="-128"/>
              </a:rPr>
              <a:t>　デジタル・ネットワーク社会に対応した知の拡大再生産を実現し、我が国の豊かな出版文化を次代へ着実に継承しつつ、広く国民が出版物にアクセスできる環境を整備することが重要な課題となっている。</a:t>
            </a:r>
            <a:endParaRPr lang="en-US" altLang="ja-JP" sz="2000" dirty="0">
              <a:solidFill>
                <a:srgbClr val="000000"/>
              </a:solidFill>
              <a:latin typeface="HG丸ｺﾞｼｯｸM-PRO" pitchFamily="50" charset="-128"/>
              <a:ea typeface="HG丸ｺﾞｼｯｸM-PRO" pitchFamily="50" charset="-128"/>
            </a:endParaRPr>
          </a:p>
          <a:p>
            <a:pPr marL="263274">
              <a:spcAft>
                <a:spcPts val="600"/>
              </a:spcAft>
              <a:defRPr/>
            </a:pPr>
            <a:r>
              <a:rPr lang="ja-JP" altLang="en-US" sz="2000" dirty="0">
                <a:solidFill>
                  <a:srgbClr val="000000"/>
                </a:solidFill>
                <a:latin typeface="HG丸ｺﾞｼｯｸM-PRO" pitchFamily="50" charset="-128"/>
                <a:ea typeface="HG丸ｺﾞｼｯｸM-PRO" pitchFamily="50" charset="-128"/>
              </a:rPr>
              <a:t>　そのため、関係者が広く集まり、デジタル・ネットワーク社会における出版物の利活用の推進に向けた検討を行う懇談会（</a:t>
            </a:r>
            <a:r>
              <a:rPr lang="ja-JP" altLang="ja-JP" sz="2000" u="sng" dirty="0">
                <a:latin typeface="HG丸ｺﾞｼｯｸM-PRO" pitchFamily="50" charset="-128"/>
                <a:ea typeface="HG丸ｺﾞｼｯｸM-PRO" pitchFamily="50" charset="-128"/>
              </a:rPr>
              <a:t>総務省、文部科学省、経済産業省の副大臣・大臣政務官</a:t>
            </a:r>
            <a:r>
              <a:rPr lang="ja-JP" altLang="en-US" sz="2000" u="sng" dirty="0">
                <a:solidFill>
                  <a:srgbClr val="000000"/>
                </a:solidFill>
                <a:latin typeface="HG丸ｺﾞｼｯｸM-PRO" pitchFamily="50" charset="-128"/>
                <a:ea typeface="HG丸ｺﾞｼｯｸM-PRO" pitchFamily="50" charset="-128"/>
              </a:rPr>
              <a:t>の共同懇談会</a:t>
            </a:r>
            <a:r>
              <a:rPr lang="ja-JP" altLang="en-US" sz="2000" dirty="0">
                <a:solidFill>
                  <a:srgbClr val="000000"/>
                </a:solidFill>
                <a:latin typeface="HG丸ｺﾞｼｯｸM-PRO" pitchFamily="50" charset="-128"/>
                <a:ea typeface="HG丸ｺﾞｼｯｸM-PRO" pitchFamily="50" charset="-128"/>
              </a:rPr>
              <a:t>）を開催する。</a:t>
            </a:r>
          </a:p>
          <a:p>
            <a:pPr>
              <a:defRPr/>
            </a:pPr>
            <a:r>
              <a:rPr lang="ja-JP" altLang="en-US" sz="2000" u="sng" dirty="0">
                <a:solidFill>
                  <a:srgbClr val="000000"/>
                </a:solidFill>
                <a:latin typeface="HG丸ｺﾞｼｯｸM-PRO" pitchFamily="50" charset="-128"/>
                <a:ea typeface="HG丸ｺﾞｼｯｸM-PRO" pitchFamily="50" charset="-128"/>
              </a:rPr>
              <a:t>２　検討内容</a:t>
            </a:r>
          </a:p>
          <a:p>
            <a:pPr indent="84058">
              <a:defRPr/>
            </a:pPr>
            <a:r>
              <a:rPr lang="ja-JP" altLang="en-US" sz="2000" dirty="0">
                <a:solidFill>
                  <a:srgbClr val="000000"/>
                </a:solidFill>
                <a:latin typeface="HG丸ｺﾞｼｯｸM-PRO" pitchFamily="50" charset="-128"/>
                <a:ea typeface="HG丸ｺﾞｼｯｸM-PRO" pitchFamily="50" charset="-128"/>
              </a:rPr>
              <a:t>１デジタル・ネットワーク社会における出版物の収集・保存の在り方</a:t>
            </a:r>
          </a:p>
          <a:p>
            <a:pPr indent="84058">
              <a:defRPr/>
            </a:pPr>
            <a:r>
              <a:rPr lang="ja-JP" altLang="en-US" sz="2000" dirty="0">
                <a:solidFill>
                  <a:srgbClr val="000000"/>
                </a:solidFill>
                <a:latin typeface="HG丸ｺﾞｼｯｸM-PRO" pitchFamily="50" charset="-128"/>
                <a:ea typeface="HG丸ｺﾞｼｯｸM-PRO" pitchFamily="50" charset="-128"/>
              </a:rPr>
              <a:t>２デジタル・ネットワーク社会における出版物の円滑な利活用の在り方</a:t>
            </a:r>
          </a:p>
          <a:p>
            <a:pPr indent="84058">
              <a:spcAft>
                <a:spcPts val="600"/>
              </a:spcAft>
              <a:defRPr/>
            </a:pPr>
            <a:r>
              <a:rPr lang="ja-JP" altLang="en-US" sz="2000" dirty="0">
                <a:solidFill>
                  <a:srgbClr val="000000"/>
                </a:solidFill>
                <a:latin typeface="HG丸ｺﾞｼｯｸM-PRO" pitchFamily="50" charset="-128"/>
                <a:ea typeface="HG丸ｺﾞｼｯｸM-PRO" pitchFamily="50" charset="-128"/>
              </a:rPr>
              <a:t>３国民の誰もが出版物にアクセスできる環境の整備　等　　</a:t>
            </a:r>
            <a:r>
              <a:rPr lang="en-US" sz="2000" dirty="0">
                <a:solidFill>
                  <a:srgbClr val="000000"/>
                </a:solidFill>
                <a:latin typeface="HG丸ｺﾞｼｯｸM-PRO" pitchFamily="50" charset="-128"/>
                <a:ea typeface="HG丸ｺﾞｼｯｸM-PRO" pitchFamily="50" charset="-128"/>
              </a:rPr>
              <a:t>  </a:t>
            </a:r>
          </a:p>
          <a:p>
            <a:pPr>
              <a:defRPr/>
            </a:pPr>
            <a:r>
              <a:rPr lang="ja-JP" altLang="en-US" sz="2000" u="sng" dirty="0">
                <a:solidFill>
                  <a:srgbClr val="000000"/>
                </a:solidFill>
                <a:latin typeface="HG丸ｺﾞｼｯｸM-PRO" pitchFamily="50" charset="-128"/>
                <a:ea typeface="HG丸ｺﾞｼｯｸM-PRO" pitchFamily="50" charset="-128"/>
              </a:rPr>
              <a:t>３　運用</a:t>
            </a:r>
          </a:p>
          <a:p>
            <a:pPr indent="84058">
              <a:spcAft>
                <a:spcPts val="600"/>
              </a:spcAft>
              <a:defRPr/>
            </a:pPr>
            <a:r>
              <a:rPr lang="ja-JP" altLang="en-US" sz="2000" dirty="0">
                <a:solidFill>
                  <a:srgbClr val="000000"/>
                </a:solidFill>
                <a:latin typeface="HG丸ｺﾞｼｯｸM-PRO" pitchFamily="50" charset="-128"/>
                <a:ea typeface="HG丸ｺﾞｼｯｸM-PRO" pitchFamily="50" charset="-128"/>
              </a:rPr>
              <a:t>　</a:t>
            </a:r>
            <a:r>
              <a:rPr lang="ja-JP" altLang="en-US" sz="2000" dirty="0">
                <a:latin typeface="HG丸ｺﾞｼｯｸM-PRO" pitchFamily="50" charset="-128"/>
                <a:ea typeface="HG丸ｺﾞｼｯｸM-PRO" pitchFamily="50" charset="-128"/>
              </a:rPr>
              <a:t>懇談会の下に、技術に関するワーキングチーム、利活用の在り方に関するワーキングチームを設置し、検討。</a:t>
            </a:r>
            <a:endParaRPr lang="en-US" sz="2000" dirty="0">
              <a:solidFill>
                <a:srgbClr val="000000"/>
              </a:solidFill>
              <a:latin typeface="HG丸ｺﾞｼｯｸM-PRO" pitchFamily="50" charset="-128"/>
              <a:ea typeface="HG丸ｺﾞｼｯｸM-PRO" pitchFamily="50" charset="-128"/>
            </a:endParaRPr>
          </a:p>
          <a:p>
            <a:pPr>
              <a:defRPr/>
            </a:pPr>
            <a:r>
              <a:rPr lang="ja-JP" altLang="en-US" sz="2000" dirty="0">
                <a:solidFill>
                  <a:srgbClr val="000000"/>
                </a:solidFill>
                <a:latin typeface="HG丸ｺﾞｼｯｸM-PRO" pitchFamily="50" charset="-128"/>
                <a:ea typeface="HG丸ｺﾞｼｯｸM-PRO" pitchFamily="50" charset="-128"/>
              </a:rPr>
              <a:t>４</a:t>
            </a:r>
            <a:r>
              <a:rPr lang="ja-JP" altLang="en-US" sz="2000" u="sng" dirty="0">
                <a:solidFill>
                  <a:srgbClr val="000000"/>
                </a:solidFill>
                <a:latin typeface="HG丸ｺﾞｼｯｸM-PRO" pitchFamily="50" charset="-128"/>
                <a:ea typeface="HG丸ｺﾞｼｯｸM-PRO" pitchFamily="50" charset="-128"/>
              </a:rPr>
              <a:t>　開催期間</a:t>
            </a:r>
          </a:p>
          <a:p>
            <a:pPr indent="263274">
              <a:defRPr/>
            </a:pPr>
            <a:r>
              <a:rPr lang="en-US" altLang="ja-JP" sz="2000" dirty="0">
                <a:solidFill>
                  <a:srgbClr val="000000"/>
                </a:solidFill>
                <a:latin typeface="HG丸ｺﾞｼｯｸM-PRO" pitchFamily="50" charset="-128"/>
                <a:ea typeface="HG丸ｺﾞｼｯｸM-PRO" pitchFamily="50" charset="-128"/>
              </a:rPr>
              <a:t>2010</a:t>
            </a:r>
            <a:r>
              <a:rPr lang="ja-JP" altLang="en-US" sz="2000" dirty="0">
                <a:solidFill>
                  <a:srgbClr val="000000"/>
                </a:solidFill>
                <a:latin typeface="HG丸ｺﾞｼｯｸM-PRO" pitchFamily="50" charset="-128"/>
                <a:ea typeface="HG丸ｺﾞｼｯｸM-PRO" pitchFamily="50" charset="-128"/>
              </a:rPr>
              <a:t>年３月１７日に第１回会合を開催。６月２８日に一定の取りまとめとして、懇談会報告を発表。</a:t>
            </a:r>
          </a:p>
        </p:txBody>
      </p:sp>
      <p:sp>
        <p:nvSpPr>
          <p:cNvPr id="11" name="正方形/長方形 10"/>
          <p:cNvSpPr/>
          <p:nvPr/>
        </p:nvSpPr>
        <p:spPr>
          <a:xfrm>
            <a:off x="1524000" y="0"/>
            <a:ext cx="9144000" cy="908720"/>
          </a:xfrm>
          <a:prstGeom prst="rect">
            <a:avLst/>
          </a:prstGeom>
          <a:noFill/>
        </p:spPr>
        <p:style>
          <a:lnRef idx="0">
            <a:schemeClr val="accent5"/>
          </a:lnRef>
          <a:fillRef idx="3">
            <a:schemeClr val="accent5"/>
          </a:fillRef>
          <a:effectRef idx="3">
            <a:schemeClr val="accent5"/>
          </a:effectRef>
          <a:fontRef idx="minor">
            <a:schemeClr val="lt1"/>
          </a:fontRef>
        </p:style>
        <p:txBody>
          <a:bodyPr rtlCol="0" anchor="ctr"/>
          <a:lstStyle/>
          <a:p>
            <a:pPr algn="ctr" eaLnBrk="0" fontAlgn="base" hangingPunct="0">
              <a:spcBef>
                <a:spcPct val="0"/>
              </a:spcBef>
              <a:spcAft>
                <a:spcPct val="0"/>
              </a:spcAft>
              <a:defRPr/>
            </a:pPr>
            <a:r>
              <a:rPr lang="ja-JP" altLang="en-US" sz="2400" dirty="0">
                <a:solidFill>
                  <a:schemeClr val="tx1"/>
                </a:solidFill>
                <a:latin typeface="HG丸ｺﾞｼｯｸM-PRO" pitchFamily="50" charset="-128"/>
                <a:ea typeface="HG丸ｺﾞｼｯｸM-PRO" pitchFamily="50" charset="-128"/>
              </a:rPr>
              <a:t>　デジタル・ネットワーク社会における</a:t>
            </a:r>
            <a:endParaRPr lang="en-US" altLang="ja-JP" sz="2400" dirty="0">
              <a:solidFill>
                <a:schemeClr val="tx1"/>
              </a:solidFill>
              <a:latin typeface="HG丸ｺﾞｼｯｸM-PRO" pitchFamily="50" charset="-128"/>
              <a:ea typeface="HG丸ｺﾞｼｯｸM-PRO" pitchFamily="50" charset="-128"/>
            </a:endParaRPr>
          </a:p>
          <a:p>
            <a:pPr algn="ctr" eaLnBrk="0" fontAlgn="base" hangingPunct="0">
              <a:spcBef>
                <a:spcPct val="0"/>
              </a:spcBef>
              <a:spcAft>
                <a:spcPct val="0"/>
              </a:spcAft>
              <a:defRPr/>
            </a:pPr>
            <a:r>
              <a:rPr lang="ja-JP" altLang="en-US" sz="2400" dirty="0">
                <a:solidFill>
                  <a:schemeClr val="tx1"/>
                </a:solidFill>
                <a:latin typeface="HG丸ｺﾞｼｯｸM-PRO" pitchFamily="50" charset="-128"/>
                <a:ea typeface="HG丸ｺﾞｼｯｸM-PRO" pitchFamily="50" charset="-128"/>
              </a:rPr>
              <a:t>出版物の利活用の推進に関する懇談会</a:t>
            </a:r>
            <a:endParaRPr lang="en-US" altLang="ja-JP" sz="2400" dirty="0">
              <a:solidFill>
                <a:schemeClr val="tx1"/>
              </a:solidFill>
              <a:latin typeface="HG丸ｺﾞｼｯｸM-PRO" pitchFamily="50" charset="-128"/>
              <a:ea typeface="HG丸ｺﾞｼｯｸM-PRO" pitchFamily="50" charset="-128"/>
            </a:endParaRPr>
          </a:p>
        </p:txBody>
      </p:sp>
      <p:sp>
        <p:nvSpPr>
          <p:cNvPr id="4" name="フッター プレースホルダ 3"/>
          <p:cNvSpPr>
            <a:spLocks noGrp="1"/>
          </p:cNvSpPr>
          <p:nvPr>
            <p:ph type="ftr" sz="quarter" idx="11"/>
          </p:nvPr>
        </p:nvSpPr>
        <p:spPr/>
        <p:txBody>
          <a:bodyPr/>
          <a:lstStyle/>
          <a:p>
            <a:r>
              <a:rPr kumimoji="0" lang="en-US" smtClean="0"/>
              <a:t>National Diet Library (NDL)</a:t>
            </a:r>
            <a:endParaRPr kumimoji="0" lang="en-US"/>
          </a:p>
        </p:txBody>
      </p:sp>
      <p:sp>
        <p:nvSpPr>
          <p:cNvPr id="5" name="スライド番号プレースホルダ 4"/>
          <p:cNvSpPr>
            <a:spLocks noGrp="1"/>
          </p:cNvSpPr>
          <p:nvPr>
            <p:ph type="sldNum" sz="quarter" idx="12"/>
          </p:nvPr>
        </p:nvSpPr>
        <p:spPr/>
        <p:txBody>
          <a:bodyPr/>
          <a:lstStyle/>
          <a:p>
            <a:fld id="{042AED99-7FB4-404E-8A97-64753DCE42EC}" type="slidenum">
              <a:rPr kumimoji="0" lang="en-US" smtClean="0"/>
              <a:pPr/>
              <a:t>37</a:t>
            </a:fld>
            <a:endParaRPr kumimoji="0" lang="en-US"/>
          </a:p>
        </p:txBody>
      </p:sp>
      <p:sp>
        <p:nvSpPr>
          <p:cNvPr id="6" name="日付プレースホルダ 5"/>
          <p:cNvSpPr>
            <a:spLocks noGrp="1"/>
          </p:cNvSpPr>
          <p:nvPr>
            <p:ph type="dt" sz="half" idx="10"/>
          </p:nvPr>
        </p:nvSpPr>
        <p:spPr/>
        <p:txBody>
          <a:bodyPr/>
          <a:lstStyle/>
          <a:p>
            <a:r>
              <a:rPr lang="en-US" altLang="ja-JP" smtClean="0"/>
              <a:t>2010/12/11</a:t>
            </a:r>
            <a:endParaRPr lang="en-US"/>
          </a:p>
        </p:txBody>
      </p:sp>
      <p:sp>
        <p:nvSpPr>
          <p:cNvPr id="2" name="正方形/長方形 1"/>
          <p:cNvSpPr/>
          <p:nvPr/>
        </p:nvSpPr>
        <p:spPr>
          <a:xfrm>
            <a:off x="9390421" y="933389"/>
            <a:ext cx="1101584" cy="369332"/>
          </a:xfrm>
          <a:prstGeom prst="rect">
            <a:avLst/>
          </a:prstGeom>
        </p:spPr>
        <p:txBody>
          <a:bodyPr wrap="none">
            <a:spAutoFit/>
          </a:bodyPr>
          <a:lstStyle/>
          <a:p>
            <a:r>
              <a:rPr lang="en-US" altLang="ja-JP" dirty="0">
                <a:solidFill>
                  <a:srgbClr val="000000"/>
                </a:solidFill>
                <a:latin typeface="HG丸ｺﾞｼｯｸM-PRO" pitchFamily="50" charset="-128"/>
                <a:ea typeface="HG丸ｺﾞｼｯｸM-PRO" pitchFamily="50" charset="-128"/>
              </a:rPr>
              <a:t>2010</a:t>
            </a:r>
            <a:r>
              <a:rPr lang="ja-JP" altLang="en-US" dirty="0">
                <a:solidFill>
                  <a:srgbClr val="000000"/>
                </a:solidFill>
                <a:latin typeface="HG丸ｺﾞｼｯｸM-PRO" pitchFamily="50" charset="-128"/>
                <a:ea typeface="HG丸ｺﾞｼｯｸM-PRO" pitchFamily="50" charset="-128"/>
              </a:rPr>
              <a:t>年</a:t>
            </a:r>
            <a:endParaRPr lang="ja-JP" altLang="en-US" dirty="0"/>
          </a:p>
        </p:txBody>
      </p:sp>
    </p:spTree>
    <p:extLst>
      <p:ext uri="{BB962C8B-B14F-4D97-AF65-F5344CB8AC3E}">
        <p14:creationId xmlns:p14="http://schemas.microsoft.com/office/powerpoint/2010/main" val="437568685"/>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p:cNvSpPr/>
          <p:nvPr/>
        </p:nvSpPr>
        <p:spPr>
          <a:xfrm>
            <a:off x="1524000" y="0"/>
            <a:ext cx="9144000" cy="908720"/>
          </a:xfrm>
          <a:prstGeom prst="rect">
            <a:avLst/>
          </a:prstGeom>
          <a:noFill/>
        </p:spPr>
        <p:style>
          <a:lnRef idx="0">
            <a:schemeClr val="accent5"/>
          </a:lnRef>
          <a:fillRef idx="3">
            <a:schemeClr val="accent5"/>
          </a:fillRef>
          <a:effectRef idx="3">
            <a:schemeClr val="accent5"/>
          </a:effectRef>
          <a:fontRef idx="minor">
            <a:schemeClr val="lt1"/>
          </a:fontRef>
        </p:style>
        <p:txBody>
          <a:bodyPr rtlCol="0" anchor="ctr"/>
          <a:lstStyle/>
          <a:p>
            <a:pPr algn="ctr" eaLnBrk="0" fontAlgn="base" hangingPunct="0">
              <a:spcBef>
                <a:spcPct val="0"/>
              </a:spcBef>
              <a:spcAft>
                <a:spcPct val="0"/>
              </a:spcAft>
              <a:defRPr/>
            </a:pPr>
            <a:r>
              <a:rPr lang="ja-JP" altLang="en-US" sz="2400" dirty="0" smtClean="0">
                <a:solidFill>
                  <a:schemeClr val="tx1"/>
                </a:solidFill>
                <a:latin typeface="HG丸ｺﾞｼｯｸM-PRO" pitchFamily="50" charset="-128"/>
                <a:ea typeface="HG丸ｺﾞｼｯｸM-PRO" pitchFamily="50" charset="-128"/>
              </a:rPr>
              <a:t>「デジタルネットワーク社会における図書館と公共サービスの在り方に関する事項」に関する議論の整理（案）　</a:t>
            </a:r>
            <a:endParaRPr lang="en-US" altLang="ja-JP" sz="2400" dirty="0">
              <a:solidFill>
                <a:schemeClr val="tx1"/>
              </a:solidFill>
              <a:latin typeface="HG丸ｺﾞｼｯｸM-PRO" pitchFamily="50" charset="-128"/>
              <a:ea typeface="HG丸ｺﾞｼｯｸM-PRO" pitchFamily="50" charset="-128"/>
            </a:endParaRPr>
          </a:p>
        </p:txBody>
      </p:sp>
      <p:sp>
        <p:nvSpPr>
          <p:cNvPr id="4" name="フッター プレースホルダ 3"/>
          <p:cNvSpPr>
            <a:spLocks noGrp="1"/>
          </p:cNvSpPr>
          <p:nvPr>
            <p:ph type="ftr" sz="quarter" idx="11"/>
          </p:nvPr>
        </p:nvSpPr>
        <p:spPr/>
        <p:txBody>
          <a:bodyPr/>
          <a:lstStyle/>
          <a:p>
            <a:r>
              <a:rPr kumimoji="0" lang="en-US" dirty="0" smtClean="0"/>
              <a:t>National Diet Library (NDL)</a:t>
            </a:r>
            <a:endParaRPr kumimoji="0" lang="en-US" dirty="0"/>
          </a:p>
        </p:txBody>
      </p:sp>
      <p:sp>
        <p:nvSpPr>
          <p:cNvPr id="5" name="スライド番号プレースホルダ 4"/>
          <p:cNvSpPr>
            <a:spLocks noGrp="1"/>
          </p:cNvSpPr>
          <p:nvPr>
            <p:ph type="sldNum" sz="quarter" idx="12"/>
          </p:nvPr>
        </p:nvSpPr>
        <p:spPr>
          <a:xfrm>
            <a:off x="8040216" y="6237313"/>
            <a:ext cx="2133600" cy="365125"/>
          </a:xfrm>
        </p:spPr>
        <p:txBody>
          <a:bodyPr/>
          <a:lstStyle/>
          <a:p>
            <a:fld id="{042AED99-7FB4-404E-8A97-64753DCE42EC}" type="slidenum">
              <a:rPr kumimoji="0" lang="en-US" smtClean="0"/>
              <a:pPr/>
              <a:t>38</a:t>
            </a:fld>
            <a:endParaRPr kumimoji="0" lang="en-US" dirty="0"/>
          </a:p>
        </p:txBody>
      </p:sp>
      <p:sp>
        <p:nvSpPr>
          <p:cNvPr id="6" name="日付プレースホルダ 5"/>
          <p:cNvSpPr>
            <a:spLocks noGrp="1"/>
          </p:cNvSpPr>
          <p:nvPr>
            <p:ph type="dt" sz="half" idx="10"/>
          </p:nvPr>
        </p:nvSpPr>
        <p:spPr/>
        <p:txBody>
          <a:bodyPr/>
          <a:lstStyle/>
          <a:p>
            <a:r>
              <a:rPr lang="en-US" altLang="ja-JP" dirty="0" smtClean="0"/>
              <a:t>2010/12/11</a:t>
            </a:r>
            <a:endParaRPr lang="en-US" dirty="0"/>
          </a:p>
        </p:txBody>
      </p:sp>
      <p:sp>
        <p:nvSpPr>
          <p:cNvPr id="7" name="正方形/長方形 6"/>
          <p:cNvSpPr/>
          <p:nvPr/>
        </p:nvSpPr>
        <p:spPr>
          <a:xfrm>
            <a:off x="1703512" y="980729"/>
            <a:ext cx="8784976" cy="646331"/>
          </a:xfrm>
          <a:prstGeom prst="rect">
            <a:avLst/>
          </a:prstGeom>
        </p:spPr>
        <p:txBody>
          <a:bodyPr wrap="square">
            <a:spAutoFit/>
          </a:bodyPr>
          <a:lstStyle/>
          <a:p>
            <a:pPr algn="ctr" eaLnBrk="0" fontAlgn="base" hangingPunct="0">
              <a:spcBef>
                <a:spcPct val="0"/>
              </a:spcBef>
              <a:spcAft>
                <a:spcPct val="0"/>
              </a:spcAft>
              <a:defRPr/>
            </a:pPr>
            <a:r>
              <a:rPr lang="ja-JP" altLang="en-US" dirty="0">
                <a:solidFill>
                  <a:schemeClr val="bg1"/>
                </a:solidFill>
                <a:latin typeface="HG丸ｺﾞｼｯｸM-PRO" pitchFamily="50" charset="-128"/>
                <a:ea typeface="HG丸ｺﾞｼｯｸM-PRO" pitchFamily="50" charset="-128"/>
              </a:rPr>
              <a:t>電子書籍の利用と流通の円滑化に関する検討会議（</a:t>
            </a:r>
            <a:r>
              <a:rPr lang="en-US" altLang="ja-JP" dirty="0">
                <a:solidFill>
                  <a:schemeClr val="bg1"/>
                </a:solidFill>
                <a:latin typeface="HG丸ｺﾞｼｯｸM-PRO" pitchFamily="50" charset="-128"/>
                <a:ea typeface="HG丸ｺﾞｼｯｸM-PRO" pitchFamily="50" charset="-128"/>
              </a:rPr>
              <a:t>2010</a:t>
            </a:r>
            <a:r>
              <a:rPr lang="ja-JP" altLang="en-US" dirty="0">
                <a:solidFill>
                  <a:schemeClr val="bg1"/>
                </a:solidFill>
                <a:latin typeface="HG丸ｺﾞｼｯｸM-PRO" pitchFamily="50" charset="-128"/>
                <a:ea typeface="HG丸ｺﾞｼｯｸM-PRO" pitchFamily="50" charset="-128"/>
              </a:rPr>
              <a:t>年</a:t>
            </a:r>
            <a:r>
              <a:rPr lang="en-US" altLang="ja-JP" dirty="0">
                <a:solidFill>
                  <a:schemeClr val="bg1"/>
                </a:solidFill>
                <a:latin typeface="HG丸ｺﾞｼｯｸM-PRO" pitchFamily="50" charset="-128"/>
                <a:ea typeface="HG丸ｺﾞｼｯｸM-PRO" pitchFamily="50" charset="-128"/>
              </a:rPr>
              <a:t>4</a:t>
            </a:r>
            <a:r>
              <a:rPr lang="ja-JP" altLang="en-US" dirty="0">
                <a:solidFill>
                  <a:schemeClr val="bg1"/>
                </a:solidFill>
                <a:latin typeface="HG丸ｺﾞｼｯｸM-PRO" pitchFamily="50" charset="-128"/>
                <a:ea typeface="HG丸ｺﾞｼｯｸM-PRO" pitchFamily="50" charset="-128"/>
              </a:rPr>
              <a:t>月</a:t>
            </a:r>
            <a:r>
              <a:rPr lang="en-US" altLang="ja-JP" dirty="0">
                <a:solidFill>
                  <a:schemeClr val="bg1"/>
                </a:solidFill>
                <a:latin typeface="HG丸ｺﾞｼｯｸM-PRO" pitchFamily="50" charset="-128"/>
                <a:ea typeface="HG丸ｺﾞｼｯｸM-PRO" pitchFamily="50" charset="-128"/>
              </a:rPr>
              <a:t>27</a:t>
            </a:r>
            <a:r>
              <a:rPr lang="ja-JP" altLang="en-US" dirty="0">
                <a:solidFill>
                  <a:schemeClr val="bg1"/>
                </a:solidFill>
                <a:latin typeface="HG丸ｺﾞｼｯｸM-PRO" pitchFamily="50" charset="-128"/>
                <a:ea typeface="HG丸ｺﾞｼｯｸM-PRO" pitchFamily="50" charset="-128"/>
              </a:rPr>
              <a:t>日、第</a:t>
            </a:r>
            <a:r>
              <a:rPr lang="en-US" altLang="ja-JP" dirty="0">
                <a:solidFill>
                  <a:schemeClr val="bg1"/>
                </a:solidFill>
                <a:latin typeface="HG丸ｺﾞｼｯｸM-PRO" pitchFamily="50" charset="-128"/>
                <a:ea typeface="HG丸ｺﾞｼｯｸM-PRO" pitchFamily="50" charset="-128"/>
              </a:rPr>
              <a:t>7</a:t>
            </a:r>
            <a:r>
              <a:rPr lang="ja-JP" altLang="en-US" dirty="0">
                <a:solidFill>
                  <a:schemeClr val="bg1"/>
                </a:solidFill>
                <a:latin typeface="HG丸ｺﾞｼｯｸM-PRO" pitchFamily="50" charset="-128"/>
                <a:ea typeface="HG丸ｺﾞｼｯｸM-PRO" pitchFamily="50" charset="-128"/>
              </a:rPr>
              <a:t>回会議）</a:t>
            </a:r>
            <a:endParaRPr lang="en-US" altLang="ja-JP" dirty="0">
              <a:solidFill>
                <a:schemeClr val="bg1"/>
              </a:solidFill>
              <a:effectLst>
                <a:outerShdw blurRad="38100" dist="38100" dir="2700000" algn="tl">
                  <a:srgbClr val="000000">
                    <a:alpha val="43137"/>
                  </a:srgbClr>
                </a:outerShdw>
              </a:effectLst>
              <a:latin typeface="HG丸ｺﾞｼｯｸM-PRO" pitchFamily="50" charset="-128"/>
              <a:ea typeface="HG丸ｺﾞｼｯｸM-PRO" pitchFamily="50" charset="-128"/>
            </a:endParaRPr>
          </a:p>
        </p:txBody>
      </p:sp>
      <p:sp>
        <p:nvSpPr>
          <p:cNvPr id="8" name="コンテンツ プレースホルダ 5"/>
          <p:cNvSpPr txBox="1">
            <a:spLocks/>
          </p:cNvSpPr>
          <p:nvPr/>
        </p:nvSpPr>
        <p:spPr>
          <a:xfrm>
            <a:off x="1981200" y="1600204"/>
            <a:ext cx="8229600" cy="4781124"/>
          </a:xfrm>
          <a:prstGeom prst="rect">
            <a:avLst/>
          </a:prstGeom>
        </p:spPr>
        <p:txBody>
          <a:bodyPr>
            <a:normAutofit fontScale="92500"/>
          </a:bodyPr>
          <a:lstStyle/>
          <a:p>
            <a:pPr marL="84058" indent="-84058">
              <a:buFont typeface="Arial" pitchFamily="34" charset="0"/>
              <a:buChar char="•"/>
              <a:defRPr/>
            </a:pPr>
            <a:r>
              <a:rPr lang="ja-JP" altLang="en-US" sz="1600" dirty="0">
                <a:latin typeface="HG丸ｺﾞｼｯｸM-PRO" pitchFamily="50" charset="-128"/>
                <a:ea typeface="HG丸ｺﾞｼｯｸM-PRO" pitchFamily="50" charset="-128"/>
              </a:rPr>
              <a:t>国立国会図書館からの送信サービスについて</a:t>
            </a:r>
          </a:p>
          <a:p>
            <a:pPr marL="541258" lvl="1" indent="-84058">
              <a:spcBef>
                <a:spcPct val="20000"/>
              </a:spcBef>
              <a:buFont typeface="Arial" pitchFamily="34" charset="0"/>
              <a:buChar char="•"/>
              <a:defRPr/>
            </a:pPr>
            <a:r>
              <a:rPr lang="ja-JP" altLang="en-US" sz="1600" dirty="0">
                <a:latin typeface="HG丸ｺﾞｼｯｸM-PRO" pitchFamily="50" charset="-128"/>
                <a:ea typeface="HG丸ｺﾞｼｯｸM-PRO" pitchFamily="50" charset="-128"/>
              </a:rPr>
              <a:t>第一段階として公立図書館等までの送信の実現を目指すことが適切</a:t>
            </a:r>
          </a:p>
          <a:p>
            <a:pPr marL="541258" lvl="1" indent="-84058">
              <a:spcBef>
                <a:spcPct val="20000"/>
              </a:spcBef>
              <a:buFont typeface="Arial" pitchFamily="34" charset="0"/>
              <a:buChar char="•"/>
              <a:defRPr/>
            </a:pPr>
            <a:r>
              <a:rPr lang="en-US" altLang="ja-JP" sz="1600" dirty="0">
                <a:latin typeface="HG丸ｺﾞｼｯｸM-PRO" pitchFamily="50" charset="-128"/>
                <a:ea typeface="HG丸ｺﾞｼｯｸM-PRO" pitchFamily="50" charset="-128"/>
              </a:rPr>
              <a:t>ⅰ)</a:t>
            </a:r>
            <a:r>
              <a:rPr lang="ja-JP" altLang="en-US" sz="1600" dirty="0">
                <a:latin typeface="HG丸ｺﾞｼｯｸM-PRO" pitchFamily="50" charset="-128"/>
                <a:ea typeface="HG丸ｺﾞｼｯｸM-PRO" pitchFamily="50" charset="-128"/>
              </a:rPr>
              <a:t>閲覧のみとし、</a:t>
            </a:r>
            <a:r>
              <a:rPr lang="en-US" altLang="ja-JP" sz="1600" dirty="0">
                <a:latin typeface="HG丸ｺﾞｼｯｸM-PRO" pitchFamily="50" charset="-128"/>
                <a:ea typeface="HG丸ｺﾞｼｯｸM-PRO" pitchFamily="50" charset="-128"/>
              </a:rPr>
              <a:t>ⅱ)</a:t>
            </a:r>
            <a:r>
              <a:rPr lang="ja-JP" altLang="en-US" sz="1600" dirty="0">
                <a:latin typeface="HG丸ｺﾞｼｯｸM-PRO" pitchFamily="50" charset="-128"/>
                <a:ea typeface="HG丸ｺﾞｼｯｸM-PRO" pitchFamily="50" charset="-128"/>
              </a:rPr>
              <a:t>プリントアウトを認めない、</a:t>
            </a:r>
            <a:r>
              <a:rPr lang="en-US" altLang="ja-JP" sz="1600" dirty="0">
                <a:latin typeface="HG丸ｺﾞｼｯｸM-PRO" pitchFamily="50" charset="-128"/>
                <a:ea typeface="HG丸ｺﾞｼｯｸM-PRO" pitchFamily="50" charset="-128"/>
              </a:rPr>
              <a:t>ⅲ)</a:t>
            </a:r>
            <a:r>
              <a:rPr lang="ja-JP" altLang="en-US" sz="1600" dirty="0">
                <a:latin typeface="HG丸ｺﾞｼｯｸM-PRO" pitchFamily="50" charset="-128"/>
                <a:ea typeface="HG丸ｺﾞｼｯｸM-PRO" pitchFamily="50" charset="-128"/>
              </a:rPr>
              <a:t>出版物の所蔵冊数を超える複数者の同時閲覧は認めない</a:t>
            </a:r>
          </a:p>
          <a:p>
            <a:pPr marL="541258" lvl="1" indent="-84058">
              <a:spcBef>
                <a:spcPct val="20000"/>
              </a:spcBef>
              <a:buFont typeface="Arial" pitchFamily="34" charset="0"/>
              <a:buChar char="•"/>
              <a:defRPr/>
            </a:pPr>
            <a:r>
              <a:rPr lang="ja-JP" altLang="en-US" sz="1600" dirty="0">
                <a:latin typeface="HG丸ｺﾞｼｯｸM-PRO" pitchFamily="50" charset="-128"/>
                <a:ea typeface="HG丸ｺﾞｼｯｸM-PRO" pitchFamily="50" charset="-128"/>
              </a:rPr>
              <a:t>対象出版物の範囲については、市場における入手が困難な出版物等</a:t>
            </a:r>
          </a:p>
          <a:p>
            <a:pPr marL="541258" lvl="1" indent="-84058">
              <a:spcBef>
                <a:spcPct val="20000"/>
              </a:spcBef>
              <a:buFont typeface="Arial" pitchFamily="34" charset="0"/>
              <a:buChar char="•"/>
              <a:defRPr/>
            </a:pPr>
            <a:r>
              <a:rPr lang="ja-JP" altLang="en-US" sz="1600" dirty="0">
                <a:latin typeface="HG丸ｺﾞｼｯｸM-PRO" pitchFamily="50" charset="-128"/>
                <a:ea typeface="HG丸ｺﾞｼｯｸM-PRO" pitchFamily="50" charset="-128"/>
              </a:rPr>
              <a:t>利用者に対し無償提供は可能</a:t>
            </a:r>
          </a:p>
          <a:p>
            <a:pPr marL="541258" lvl="1" indent="-84058">
              <a:spcBef>
                <a:spcPct val="20000"/>
              </a:spcBef>
              <a:buFont typeface="Arial" pitchFamily="34" charset="0"/>
              <a:buChar char="•"/>
              <a:defRPr/>
            </a:pPr>
            <a:r>
              <a:rPr lang="ja-JP" altLang="en-US" sz="1600" dirty="0">
                <a:latin typeface="HG丸ｺﾞｼｯｸM-PRO" pitchFamily="50" charset="-128"/>
                <a:ea typeface="HG丸ｺﾞｼｯｸM-PRO" pitchFamily="50" charset="-128"/>
              </a:rPr>
              <a:t>著作権者等の求めがあった場合に送信サービスの対象から除外する方式を導入すべき</a:t>
            </a:r>
          </a:p>
          <a:p>
            <a:pPr marL="84058" indent="-84058">
              <a:buFont typeface="Arial" pitchFamily="34" charset="0"/>
              <a:buChar char="•"/>
              <a:defRPr/>
            </a:pPr>
            <a:r>
              <a:rPr lang="ja-JP" altLang="en-US" sz="1600" dirty="0">
                <a:latin typeface="HG丸ｺﾞｼｯｸM-PRO" pitchFamily="50" charset="-128"/>
                <a:ea typeface="HG丸ｺﾞｼｯｸM-PRO" pitchFamily="50" charset="-128"/>
              </a:rPr>
              <a:t>国立国会図書館の蔵書を対象にした検索サービスについて</a:t>
            </a:r>
          </a:p>
          <a:p>
            <a:pPr marL="541258" lvl="1" indent="-84058">
              <a:spcBef>
                <a:spcPct val="20000"/>
              </a:spcBef>
              <a:buFont typeface="Arial" pitchFamily="34" charset="0"/>
              <a:buChar char="•"/>
              <a:defRPr/>
            </a:pPr>
            <a:r>
              <a:rPr lang="ja-JP" altLang="en-US" sz="1600" dirty="0">
                <a:latin typeface="HG丸ｺﾞｼｯｸM-PRO" pitchFamily="50" charset="-128"/>
                <a:ea typeface="HG丸ｺﾞｼｯｸM-PRO" pitchFamily="50" charset="-128"/>
              </a:rPr>
              <a:t>国民の出版物に対する新しいニーズの発掘に資する面もある</a:t>
            </a:r>
          </a:p>
          <a:p>
            <a:pPr marL="541258" lvl="1" indent="-84058">
              <a:spcBef>
                <a:spcPct val="20000"/>
              </a:spcBef>
              <a:buFont typeface="Arial" pitchFamily="34" charset="0"/>
              <a:buChar char="•"/>
              <a:defRPr/>
            </a:pPr>
            <a:r>
              <a:rPr lang="ja-JP" altLang="en-US" sz="1600" dirty="0">
                <a:latin typeface="HG丸ｺﾞｼｯｸM-PRO" pitchFamily="50" charset="-128"/>
                <a:ea typeface="HG丸ｺﾞｼｯｸM-PRO" pitchFamily="50" charset="-128"/>
              </a:rPr>
              <a:t>検索対象として利用するためのテキスト化までは許容できる</a:t>
            </a:r>
          </a:p>
          <a:p>
            <a:pPr marL="541258" lvl="1" indent="-84058">
              <a:spcBef>
                <a:spcPct val="20000"/>
              </a:spcBef>
              <a:buFont typeface="Arial" pitchFamily="34" charset="0"/>
              <a:buChar char="•"/>
              <a:defRPr/>
            </a:pPr>
            <a:r>
              <a:rPr lang="ja-JP" altLang="en-US" sz="1600" dirty="0">
                <a:latin typeface="HG丸ｺﾞｼｯｸM-PRO" pitchFamily="50" charset="-128"/>
                <a:ea typeface="HG丸ｺﾞｼｯｸM-PRO" pitchFamily="50" charset="-128"/>
              </a:rPr>
              <a:t>表示については、書誌事項又は一行程度のスニペット表示とするかは、今後の協議</a:t>
            </a:r>
          </a:p>
          <a:p>
            <a:pPr marL="84058" indent="-84058">
              <a:buFont typeface="Arial" pitchFamily="34" charset="0"/>
              <a:buChar char="•"/>
              <a:defRPr/>
            </a:pPr>
            <a:r>
              <a:rPr lang="ja-JP" altLang="en-US" sz="1600" dirty="0">
                <a:latin typeface="HG丸ｺﾞｼｯｸM-PRO" pitchFamily="50" charset="-128"/>
                <a:ea typeface="HG丸ｺﾞｼｯｸM-PRO" pitchFamily="50" charset="-128"/>
              </a:rPr>
              <a:t>デジタル化資料の民間事業者への提供の是非について</a:t>
            </a:r>
          </a:p>
          <a:p>
            <a:pPr marL="541258" lvl="1" indent="-84058">
              <a:spcBef>
                <a:spcPct val="20000"/>
              </a:spcBef>
              <a:buFont typeface="Arial" pitchFamily="34" charset="0"/>
              <a:buChar char="•"/>
              <a:defRPr/>
            </a:pPr>
            <a:r>
              <a:rPr lang="ja-JP" altLang="en-US" sz="1600" dirty="0">
                <a:latin typeface="HG丸ｺﾞｼｯｸM-PRO" pitchFamily="50" charset="-128"/>
                <a:ea typeface="HG丸ｺﾞｼｯｸM-PRO" pitchFamily="50" charset="-128"/>
              </a:rPr>
              <a:t>適切な仕組みを定めた上で実施すべき</a:t>
            </a:r>
          </a:p>
          <a:p>
            <a:pPr marL="541258" lvl="1" indent="-84058">
              <a:spcBef>
                <a:spcPct val="20000"/>
              </a:spcBef>
              <a:buFont typeface="Arial" pitchFamily="34" charset="0"/>
              <a:buChar char="•"/>
              <a:defRPr/>
            </a:pPr>
            <a:r>
              <a:rPr lang="ja-JP" altLang="en-US" sz="1600" dirty="0">
                <a:latin typeface="HG丸ｺﾞｼｯｸM-PRO" pitchFamily="50" charset="-128"/>
                <a:ea typeface="HG丸ｺﾞｼｯｸM-PRO" pitchFamily="50" charset="-128"/>
              </a:rPr>
              <a:t>簡易、迅速な許諾システムを構築することが必要</a:t>
            </a:r>
          </a:p>
          <a:p>
            <a:pPr marL="541258" lvl="1" indent="-84058">
              <a:spcBef>
                <a:spcPct val="20000"/>
              </a:spcBef>
              <a:buFont typeface="Arial" pitchFamily="34" charset="0"/>
              <a:buChar char="•"/>
              <a:defRPr/>
            </a:pPr>
            <a:r>
              <a:rPr lang="ja-JP" altLang="en-US" sz="1600" dirty="0">
                <a:latin typeface="HG丸ｺﾞｼｯｸM-PRO" pitchFamily="50" charset="-128"/>
                <a:ea typeface="HG丸ｺﾞｼｯｸM-PRO" pitchFamily="50" charset="-128"/>
              </a:rPr>
              <a:t>デジタル化資料を活用した新たなビジネスモデルの開発も必要</a:t>
            </a:r>
          </a:p>
          <a:p>
            <a:pPr marL="84058" indent="-84058">
              <a:buFont typeface="Arial" pitchFamily="34" charset="0"/>
              <a:buChar char="•"/>
              <a:defRPr/>
            </a:pPr>
            <a:r>
              <a:rPr lang="ja-JP" altLang="en-US" sz="1600" dirty="0">
                <a:latin typeface="HG丸ｺﾞｼｯｸM-PRO" pitchFamily="50" charset="-128"/>
                <a:ea typeface="HG丸ｺﾞｼｯｸM-PRO" pitchFamily="50" charset="-128"/>
              </a:rPr>
              <a:t>今年度末を目途に一定の取りまとめを行う予定</a:t>
            </a:r>
          </a:p>
          <a:p>
            <a:pPr marL="541258" lvl="1" indent="-84058">
              <a:spcBef>
                <a:spcPct val="20000"/>
              </a:spcBef>
              <a:buFont typeface="Arial" pitchFamily="34" charset="0"/>
              <a:buChar char="•"/>
              <a:defRPr/>
            </a:pPr>
            <a:r>
              <a:rPr lang="ja-JP" altLang="en-US" sz="1600" dirty="0">
                <a:latin typeface="HG丸ｺﾞｼｯｸM-PRO" pitchFamily="50" charset="-128"/>
                <a:ea typeface="HG丸ｺﾞｼｯｸM-PRO" pitchFamily="50" charset="-128"/>
              </a:rPr>
              <a:t>法制度に関する部分については、今後、文化審議会著作権分科会、同法制問題小委員会等の場で、検討が行われる想定</a:t>
            </a:r>
          </a:p>
        </p:txBody>
      </p:sp>
    </p:spTree>
    <p:extLst>
      <p:ext uri="{BB962C8B-B14F-4D97-AF65-F5344CB8AC3E}">
        <p14:creationId xmlns:p14="http://schemas.microsoft.com/office/powerpoint/2010/main" val="1258339157"/>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1637414" y="1145103"/>
            <a:ext cx="8928992" cy="5472613"/>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ja-JP" altLang="en-US">
              <a:solidFill>
                <a:prstClr val="white"/>
              </a:solidFill>
              <a:latin typeface="HG丸ｺﾞｼｯｸM-PRO" pitchFamily="50" charset="-128"/>
              <a:ea typeface="HG丸ｺﾞｼｯｸM-PRO" pitchFamily="50" charset="-128"/>
            </a:endParaRPr>
          </a:p>
        </p:txBody>
      </p:sp>
      <p:sp>
        <p:nvSpPr>
          <p:cNvPr id="3" name="Rectangle 7"/>
          <p:cNvSpPr>
            <a:spLocks noChangeArrowheads="1"/>
          </p:cNvSpPr>
          <p:nvPr/>
        </p:nvSpPr>
        <p:spPr bwMode="auto">
          <a:xfrm>
            <a:off x="1668458" y="1746724"/>
            <a:ext cx="8928992" cy="64098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00" tIns="46800" rIns="90000" bIns="46800"/>
          <a:lstStyle/>
          <a:p>
            <a:r>
              <a:rPr lang="ja-JP" altLang="en-US" dirty="0">
                <a:solidFill>
                  <a:prstClr val="black"/>
                </a:solidFill>
                <a:latin typeface="HG丸ｺﾞｼｯｸM-PRO" pitchFamily="50" charset="-128"/>
                <a:ea typeface="HG丸ｺﾞｼｯｸM-PRO" pitchFamily="50" charset="-128"/>
              </a:rPr>
              <a:t>①国内ファイルフォーマット</a:t>
            </a:r>
            <a:r>
              <a:rPr lang="en-US" altLang="ja-JP" dirty="0">
                <a:solidFill>
                  <a:prstClr val="black"/>
                </a:solidFill>
                <a:latin typeface="HG丸ｺﾞｼｯｸM-PRO" pitchFamily="50" charset="-128"/>
                <a:ea typeface="HG丸ｺﾞｼｯｸM-PRO" pitchFamily="50" charset="-128"/>
              </a:rPr>
              <a:t>(</a:t>
            </a:r>
            <a:r>
              <a:rPr lang="ja-JP" altLang="en-US" dirty="0">
                <a:solidFill>
                  <a:prstClr val="black"/>
                </a:solidFill>
                <a:latin typeface="HG丸ｺﾞｼｯｸM-PRO" pitchFamily="50" charset="-128"/>
                <a:ea typeface="HG丸ｺﾞｼｯｸM-PRO" pitchFamily="50" charset="-128"/>
              </a:rPr>
              <a:t>中間</a:t>
            </a:r>
            <a:r>
              <a:rPr lang="en-US" altLang="ja-JP" dirty="0">
                <a:solidFill>
                  <a:prstClr val="black"/>
                </a:solidFill>
                <a:latin typeface="HG丸ｺﾞｼｯｸM-PRO" pitchFamily="50" charset="-128"/>
                <a:ea typeface="HG丸ｺﾞｼｯｸM-PRO" pitchFamily="50" charset="-128"/>
              </a:rPr>
              <a:t>(</a:t>
            </a:r>
            <a:r>
              <a:rPr lang="ja-JP" altLang="en-US" dirty="0">
                <a:solidFill>
                  <a:prstClr val="black"/>
                </a:solidFill>
                <a:latin typeface="HG丸ｺﾞｼｯｸM-PRO" pitchFamily="50" charset="-128"/>
                <a:ea typeface="HG丸ｺﾞｼｯｸM-PRO" pitchFamily="50" charset="-128"/>
              </a:rPr>
              <a:t>交換</a:t>
            </a:r>
            <a:r>
              <a:rPr lang="en-US" altLang="ja-JP" dirty="0">
                <a:solidFill>
                  <a:prstClr val="black"/>
                </a:solidFill>
                <a:latin typeface="HG丸ｺﾞｼｯｸM-PRO" pitchFamily="50" charset="-128"/>
                <a:ea typeface="HG丸ｺﾞｼｯｸM-PRO" pitchFamily="50" charset="-128"/>
              </a:rPr>
              <a:t>)</a:t>
            </a:r>
            <a:r>
              <a:rPr lang="ja-JP" altLang="en-US" dirty="0">
                <a:solidFill>
                  <a:prstClr val="black"/>
                </a:solidFill>
                <a:latin typeface="HG丸ｺﾞｼｯｸM-PRO" pitchFamily="50" charset="-128"/>
                <a:ea typeface="HG丸ｺﾞｼｯｸM-PRO" pitchFamily="50" charset="-128"/>
              </a:rPr>
              <a:t>フォーマット</a:t>
            </a:r>
            <a:r>
              <a:rPr lang="en-US" altLang="ja-JP" dirty="0">
                <a:solidFill>
                  <a:prstClr val="black"/>
                </a:solidFill>
                <a:latin typeface="HG丸ｺﾞｼｯｸM-PRO" pitchFamily="50" charset="-128"/>
                <a:ea typeface="HG丸ｺﾞｼｯｸM-PRO" pitchFamily="50" charset="-128"/>
              </a:rPr>
              <a:t>)</a:t>
            </a:r>
            <a:r>
              <a:rPr lang="ja-JP" altLang="en-US" dirty="0">
                <a:solidFill>
                  <a:prstClr val="black"/>
                </a:solidFill>
                <a:latin typeface="HG丸ｺﾞｼｯｸM-PRO" pitchFamily="50" charset="-128"/>
                <a:ea typeface="HG丸ｺﾞｼｯｸM-PRO" pitchFamily="50" charset="-128"/>
              </a:rPr>
              <a:t>の共通化に向けた環境整備</a:t>
            </a:r>
            <a:endParaRPr lang="en-US" altLang="ja-JP" dirty="0">
              <a:solidFill>
                <a:prstClr val="black"/>
              </a:solidFill>
              <a:latin typeface="HG丸ｺﾞｼｯｸM-PRO" pitchFamily="50" charset="-128"/>
              <a:ea typeface="HG丸ｺﾞｼｯｸM-PRO" pitchFamily="50" charset="-128"/>
            </a:endParaRPr>
          </a:p>
          <a:p>
            <a:r>
              <a:rPr lang="ja-JP" altLang="en-US" dirty="0">
                <a:solidFill>
                  <a:prstClr val="black"/>
                </a:solidFill>
                <a:latin typeface="HG丸ｺﾞｼｯｸM-PRO" pitchFamily="50" charset="-128"/>
                <a:ea typeface="HG丸ｺﾞｼｯｸM-PRO" pitchFamily="50" charset="-128"/>
              </a:rPr>
              <a:t>　（「電子出版日本語フォーマット統一規格会議（仮称）」の設置・運営を含む。）</a:t>
            </a:r>
            <a:endParaRPr lang="en-US" altLang="ja-JP" dirty="0">
              <a:solidFill>
                <a:prstClr val="black"/>
              </a:solidFill>
              <a:latin typeface="HG丸ｺﾞｼｯｸM-PRO" pitchFamily="50" charset="-128"/>
              <a:ea typeface="HG丸ｺﾞｼｯｸM-PRO" pitchFamily="50" charset="-128"/>
            </a:endParaRPr>
          </a:p>
          <a:p>
            <a:endParaRPr lang="en-US" altLang="ja-JP" dirty="0">
              <a:solidFill>
                <a:prstClr val="black"/>
              </a:solidFill>
              <a:latin typeface="HG丸ｺﾞｼｯｸM-PRO" pitchFamily="50" charset="-128"/>
              <a:ea typeface="HG丸ｺﾞｼｯｸM-PRO" pitchFamily="50" charset="-128"/>
            </a:endParaRPr>
          </a:p>
          <a:p>
            <a:endParaRPr lang="en-US" altLang="ja-JP" dirty="0">
              <a:solidFill>
                <a:prstClr val="black"/>
              </a:solidFill>
              <a:latin typeface="HG丸ｺﾞｼｯｸM-PRO" pitchFamily="50" charset="-128"/>
              <a:ea typeface="HG丸ｺﾞｼｯｸM-PRO" pitchFamily="50" charset="-128"/>
            </a:endParaRPr>
          </a:p>
          <a:p>
            <a:endParaRPr lang="en-US" altLang="ja-JP" dirty="0">
              <a:solidFill>
                <a:prstClr val="black"/>
              </a:solidFill>
              <a:latin typeface="HG丸ｺﾞｼｯｸM-PRO" pitchFamily="50" charset="-128"/>
              <a:ea typeface="HG丸ｺﾞｼｯｸM-PRO" pitchFamily="50" charset="-128"/>
            </a:endParaRPr>
          </a:p>
          <a:p>
            <a:endParaRPr lang="en-US" altLang="ja-JP" dirty="0">
              <a:solidFill>
                <a:prstClr val="black"/>
              </a:solidFill>
              <a:latin typeface="HG丸ｺﾞｼｯｸM-PRO" pitchFamily="50" charset="-128"/>
              <a:ea typeface="HG丸ｺﾞｼｯｸM-PRO" pitchFamily="50" charset="-128"/>
            </a:endParaRPr>
          </a:p>
          <a:p>
            <a:endParaRPr lang="en-US" altLang="ja-JP" dirty="0">
              <a:solidFill>
                <a:prstClr val="black"/>
              </a:solidFill>
              <a:latin typeface="HG丸ｺﾞｼｯｸM-PRO" pitchFamily="50" charset="-128"/>
              <a:ea typeface="HG丸ｺﾞｼｯｸM-PRO" pitchFamily="50" charset="-128"/>
            </a:endParaRPr>
          </a:p>
          <a:p>
            <a:endParaRPr lang="en-US" altLang="ja-JP" dirty="0">
              <a:solidFill>
                <a:prstClr val="black"/>
              </a:solidFill>
              <a:latin typeface="HG丸ｺﾞｼｯｸM-PRO" pitchFamily="50" charset="-128"/>
              <a:ea typeface="HG丸ｺﾞｼｯｸM-PRO" pitchFamily="50" charset="-128"/>
            </a:endParaRPr>
          </a:p>
          <a:p>
            <a:endParaRPr lang="en-US" altLang="ja-JP" dirty="0">
              <a:solidFill>
                <a:prstClr val="black"/>
              </a:solidFill>
              <a:latin typeface="HG丸ｺﾞｼｯｸM-PRO" pitchFamily="50" charset="-128"/>
              <a:ea typeface="HG丸ｺﾞｼｯｸM-PRO" pitchFamily="50" charset="-128"/>
            </a:endParaRPr>
          </a:p>
          <a:p>
            <a:endParaRPr lang="en-US" altLang="ja-JP" dirty="0">
              <a:solidFill>
                <a:prstClr val="black"/>
              </a:solidFill>
              <a:latin typeface="HG丸ｺﾞｼｯｸM-PRO" pitchFamily="50" charset="-128"/>
              <a:ea typeface="HG丸ｺﾞｼｯｸM-PRO" pitchFamily="50" charset="-128"/>
            </a:endParaRPr>
          </a:p>
          <a:p>
            <a:endParaRPr lang="en-US" altLang="ja-JP" dirty="0">
              <a:solidFill>
                <a:prstClr val="black"/>
              </a:solidFill>
              <a:latin typeface="HG丸ｺﾞｼｯｸM-PRO" pitchFamily="50" charset="-128"/>
              <a:ea typeface="HG丸ｺﾞｼｯｸM-PRO" pitchFamily="50" charset="-128"/>
            </a:endParaRPr>
          </a:p>
          <a:p>
            <a:endParaRPr lang="en-US" altLang="ja-JP" dirty="0">
              <a:solidFill>
                <a:prstClr val="black"/>
              </a:solidFill>
              <a:latin typeface="HG丸ｺﾞｼｯｸM-PRO" pitchFamily="50" charset="-128"/>
              <a:ea typeface="HG丸ｺﾞｼｯｸM-PRO" pitchFamily="50" charset="-128"/>
            </a:endParaRPr>
          </a:p>
          <a:p>
            <a:endParaRPr lang="en-US" altLang="ja-JP" dirty="0">
              <a:solidFill>
                <a:prstClr val="black"/>
              </a:solidFill>
              <a:latin typeface="HG丸ｺﾞｼｯｸM-PRO" pitchFamily="50" charset="-128"/>
              <a:ea typeface="HG丸ｺﾞｼｯｸM-PRO" pitchFamily="50" charset="-128"/>
            </a:endParaRPr>
          </a:p>
          <a:p>
            <a:endParaRPr lang="ja-JP" altLang="en-US" dirty="0">
              <a:solidFill>
                <a:prstClr val="black"/>
              </a:solidFill>
              <a:latin typeface="HG丸ｺﾞｼｯｸM-PRO" pitchFamily="50" charset="-128"/>
              <a:ea typeface="HG丸ｺﾞｼｯｸM-PRO" pitchFamily="50" charset="-128"/>
            </a:endParaRPr>
          </a:p>
          <a:p>
            <a:pPr>
              <a:lnSpc>
                <a:spcPct val="93000"/>
              </a:lnSpc>
              <a:spcBef>
                <a:spcPts val="3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ja-JP" sz="2000" dirty="0">
              <a:solidFill>
                <a:srgbClr val="000000"/>
              </a:solidFill>
              <a:latin typeface="HG丸ｺﾞｼｯｸM-PRO" pitchFamily="50" charset="-128"/>
              <a:ea typeface="HG丸ｺﾞｼｯｸM-PRO" pitchFamily="50" charset="-128"/>
            </a:endParaRPr>
          </a:p>
          <a:p>
            <a:pPr>
              <a:lnSpc>
                <a:spcPct val="93000"/>
              </a:lnSpc>
              <a:spcBef>
                <a:spcPts val="3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ja-JP" sz="2000" dirty="0">
              <a:solidFill>
                <a:srgbClr val="000000"/>
              </a:solidFill>
              <a:latin typeface="HG丸ｺﾞｼｯｸM-PRO" pitchFamily="50" charset="-128"/>
              <a:ea typeface="HG丸ｺﾞｼｯｸM-PRO" pitchFamily="50" charset="-128"/>
            </a:endParaRPr>
          </a:p>
          <a:p>
            <a:pPr>
              <a:lnSpc>
                <a:spcPct val="93000"/>
              </a:lnSpc>
              <a:spcBef>
                <a:spcPts val="3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ja-JP" sz="2000" dirty="0">
              <a:solidFill>
                <a:srgbClr val="000000"/>
              </a:solidFill>
              <a:latin typeface="HG丸ｺﾞｼｯｸM-PRO" pitchFamily="50" charset="-128"/>
              <a:ea typeface="HG丸ｺﾞｼｯｸM-PRO" pitchFamily="50" charset="-128"/>
            </a:endParaRPr>
          </a:p>
        </p:txBody>
      </p:sp>
      <p:sp>
        <p:nvSpPr>
          <p:cNvPr id="13" name="Rectangle 14"/>
          <p:cNvSpPr>
            <a:spLocks noChangeArrowheads="1"/>
          </p:cNvSpPr>
          <p:nvPr/>
        </p:nvSpPr>
        <p:spPr bwMode="auto">
          <a:xfrm>
            <a:off x="1524025" y="8873"/>
            <a:ext cx="9142535" cy="431652"/>
          </a:xfrm>
          <a:prstGeom prst="rect">
            <a:avLst/>
          </a:prstGeom>
          <a:noFill/>
          <a:ln w="9525">
            <a:noFill/>
            <a:round/>
            <a:headEnd/>
            <a:tailEnd/>
          </a:ln>
        </p:spPr>
        <p:txBody>
          <a:bodyPr lIns="90000" tIns="46800" rIns="90000" bIns="46800" anchor="ctr"/>
          <a:lstStyle/>
          <a:p>
            <a:pPr algn="ctr">
              <a:lnSpc>
                <a:spcPct val="8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endParaRPr lang="ja-JP" altLang="en-GB" sz="2400" dirty="0">
              <a:solidFill>
                <a:srgbClr val="000000"/>
              </a:solidFill>
              <a:latin typeface="HG丸ｺﾞｼｯｸM-PRO" pitchFamily="50" charset="-128"/>
              <a:ea typeface="HG丸ｺﾞｼｯｸM-PRO" pitchFamily="50" charset="-128"/>
            </a:endParaRPr>
          </a:p>
        </p:txBody>
      </p:sp>
      <p:sp>
        <p:nvSpPr>
          <p:cNvPr id="8" name="テキスト ボックス 7"/>
          <p:cNvSpPr txBox="1"/>
          <p:nvPr/>
        </p:nvSpPr>
        <p:spPr>
          <a:xfrm>
            <a:off x="1771763" y="1307584"/>
            <a:ext cx="3604158" cy="369332"/>
          </a:xfrm>
          <a:prstGeom prst="rect">
            <a:avLst/>
          </a:prstGeom>
          <a:solidFill>
            <a:schemeClr val="accent6">
              <a:lumMod val="20000"/>
              <a:lumOff val="80000"/>
            </a:schemeClr>
          </a:solidFill>
          <a:ln>
            <a:solidFill>
              <a:schemeClr val="accent6">
                <a:lumMod val="60000"/>
                <a:lumOff val="40000"/>
              </a:schemeClr>
            </a:solidFill>
          </a:ln>
        </p:spPr>
        <p:txBody>
          <a:bodyPr wrap="square" rtlCol="0">
            <a:spAutoFit/>
          </a:bodyPr>
          <a:lstStyle/>
          <a:p>
            <a:r>
              <a:rPr lang="ja-JP" altLang="en-US" dirty="0">
                <a:solidFill>
                  <a:prstClr val="black"/>
                </a:solidFill>
                <a:latin typeface="HG丸ｺﾞｼｯｸM-PRO" pitchFamily="50" charset="-128"/>
                <a:ea typeface="HG丸ｺﾞｼｯｸM-PRO" pitchFamily="50" charset="-128"/>
              </a:rPr>
              <a:t>日本語基本フォーマットの確立</a:t>
            </a:r>
          </a:p>
        </p:txBody>
      </p:sp>
      <p:sp>
        <p:nvSpPr>
          <p:cNvPr id="9" name="テキスト ボックス 8"/>
          <p:cNvSpPr txBox="1"/>
          <p:nvPr/>
        </p:nvSpPr>
        <p:spPr>
          <a:xfrm>
            <a:off x="1703518" y="2891815"/>
            <a:ext cx="8964482"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ja-JP" altLang="en-US" dirty="0">
                <a:solidFill>
                  <a:prstClr val="black"/>
                </a:solidFill>
                <a:latin typeface="HG丸ｺﾞｼｯｸM-PRO" pitchFamily="50" charset="-128"/>
                <a:ea typeface="HG丸ｺﾞｼｯｸM-PRO" pitchFamily="50" charset="-128"/>
              </a:rPr>
              <a:t>②書誌情報（</a:t>
            </a:r>
            <a:r>
              <a:rPr lang="en-US" altLang="ja-JP" dirty="0">
                <a:solidFill>
                  <a:prstClr val="black"/>
                </a:solidFill>
                <a:latin typeface="HG丸ｺﾞｼｯｸM-PRO" pitchFamily="50" charset="-128"/>
                <a:ea typeface="HG丸ｺﾞｼｯｸM-PRO" pitchFamily="50" charset="-128"/>
              </a:rPr>
              <a:t>MARC</a:t>
            </a:r>
            <a:r>
              <a:rPr lang="ja-JP" altLang="en-US" dirty="0">
                <a:solidFill>
                  <a:prstClr val="black"/>
                </a:solidFill>
                <a:latin typeface="HG丸ｺﾞｼｯｸM-PRO" pitchFamily="50" charset="-128"/>
                <a:ea typeface="HG丸ｺﾞｼｯｸM-PRO" pitchFamily="50" charset="-128"/>
              </a:rPr>
              <a:t>等）フォーマットの確立に向けた環境整備</a:t>
            </a:r>
            <a:endParaRPr lang="en-US" altLang="ja-JP" dirty="0">
              <a:solidFill>
                <a:prstClr val="black"/>
              </a:solidFill>
              <a:latin typeface="HG丸ｺﾞｼｯｸM-PRO" pitchFamily="50" charset="-128"/>
              <a:ea typeface="HG丸ｺﾞｼｯｸM-PRO" pitchFamily="50" charset="-128"/>
            </a:endParaRPr>
          </a:p>
          <a:p>
            <a:r>
              <a:rPr lang="ja-JP" altLang="en-US" dirty="0">
                <a:solidFill>
                  <a:prstClr val="black"/>
                </a:solidFill>
                <a:latin typeface="HG丸ｺﾞｼｯｸM-PRO" pitchFamily="50" charset="-128"/>
                <a:ea typeface="HG丸ｺﾞｼｯｸM-PRO" pitchFamily="50" charset="-128"/>
              </a:rPr>
              <a:t>　</a:t>
            </a:r>
            <a:r>
              <a:rPr lang="en-US" altLang="ja-JP" dirty="0">
                <a:solidFill>
                  <a:prstClr val="black"/>
                </a:solidFill>
                <a:latin typeface="HG丸ｺﾞｼｯｸM-PRO" pitchFamily="50" charset="-128"/>
                <a:ea typeface="HG丸ｺﾞｼｯｸM-PRO" pitchFamily="50" charset="-128"/>
              </a:rPr>
              <a:t>(</a:t>
            </a:r>
            <a:r>
              <a:rPr lang="ja-JP" altLang="en-US" dirty="0">
                <a:solidFill>
                  <a:prstClr val="black"/>
                </a:solidFill>
                <a:latin typeface="HG丸ｺﾞｼｯｸM-PRO" pitchFamily="50" charset="-128"/>
                <a:ea typeface="HG丸ｺﾞｼｯｸM-PRO" pitchFamily="50" charset="-128"/>
              </a:rPr>
              <a:t>「電子出版書誌データフォーマット標準化会議（仮称）」の設置・運営を含む。</a:t>
            </a:r>
            <a:r>
              <a:rPr lang="en-US" altLang="ja-JP" dirty="0">
                <a:solidFill>
                  <a:prstClr val="black"/>
                </a:solidFill>
                <a:latin typeface="HG丸ｺﾞｼｯｸM-PRO" pitchFamily="50" charset="-128"/>
                <a:ea typeface="HG丸ｺﾞｼｯｸM-PRO" pitchFamily="50" charset="-128"/>
              </a:rPr>
              <a:t>)</a:t>
            </a:r>
          </a:p>
        </p:txBody>
      </p:sp>
      <p:sp>
        <p:nvSpPr>
          <p:cNvPr id="10" name="テキスト ボックス 9"/>
          <p:cNvSpPr txBox="1"/>
          <p:nvPr/>
        </p:nvSpPr>
        <p:spPr>
          <a:xfrm>
            <a:off x="1764404" y="2459712"/>
            <a:ext cx="1944216" cy="369332"/>
          </a:xfrm>
          <a:prstGeom prst="rect">
            <a:avLst/>
          </a:prstGeom>
          <a:solidFill>
            <a:schemeClr val="accent6">
              <a:lumMod val="20000"/>
              <a:lumOff val="80000"/>
            </a:schemeClr>
          </a:solidFill>
          <a:ln>
            <a:solidFill>
              <a:schemeClr val="accent6">
                <a:lumMod val="60000"/>
                <a:lumOff val="40000"/>
              </a:schemeClr>
            </a:solidFill>
          </a:ln>
        </p:spPr>
        <p:txBody>
          <a:bodyPr wrap="square" rtlCol="0">
            <a:spAutoFit/>
          </a:bodyPr>
          <a:lstStyle/>
          <a:p>
            <a:r>
              <a:rPr lang="ja-JP" altLang="en-US" dirty="0">
                <a:solidFill>
                  <a:prstClr val="black"/>
                </a:solidFill>
                <a:latin typeface="HG丸ｺﾞｼｯｸM-PRO" pitchFamily="50" charset="-128"/>
                <a:ea typeface="HG丸ｺﾞｼｯｸM-PRO" pitchFamily="50" charset="-128"/>
              </a:rPr>
              <a:t>検索技術の確立</a:t>
            </a:r>
          </a:p>
        </p:txBody>
      </p:sp>
      <p:sp>
        <p:nvSpPr>
          <p:cNvPr id="11" name="テキスト ボックス 10"/>
          <p:cNvSpPr txBox="1"/>
          <p:nvPr/>
        </p:nvSpPr>
        <p:spPr>
          <a:xfrm>
            <a:off x="1703512" y="3539836"/>
            <a:ext cx="842493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ja-JP" altLang="en-US" dirty="0">
                <a:solidFill>
                  <a:prstClr val="black"/>
                </a:solidFill>
                <a:latin typeface="HG丸ｺﾞｼｯｸM-PRO" pitchFamily="50" charset="-128"/>
                <a:ea typeface="HG丸ｺﾞｼｯｸM-PRO" pitchFamily="50" charset="-128"/>
              </a:rPr>
              <a:t>③メタデータの相互運用性の確保に向けた環境整備</a:t>
            </a:r>
            <a:endParaRPr lang="en-US" altLang="ja-JP" dirty="0">
              <a:solidFill>
                <a:prstClr val="black"/>
              </a:solidFill>
              <a:latin typeface="HG丸ｺﾞｼｯｸM-PRO" pitchFamily="50" charset="-128"/>
              <a:ea typeface="HG丸ｺﾞｼｯｸM-PRO" pitchFamily="50" charset="-128"/>
            </a:endParaRPr>
          </a:p>
          <a:p>
            <a:r>
              <a:rPr lang="ja-JP" altLang="en-US" dirty="0">
                <a:solidFill>
                  <a:prstClr val="black"/>
                </a:solidFill>
                <a:latin typeface="HG丸ｺﾞｼｯｸM-PRO" pitchFamily="50" charset="-128"/>
                <a:ea typeface="HG丸ｺﾞｼｯｸM-PRO" pitchFamily="50" charset="-128"/>
              </a:rPr>
              <a:t>④記事、目次等の単位で細分化されたコンテンツ配信等の実現に向けた環境整備</a:t>
            </a:r>
            <a:endParaRPr lang="en-US" altLang="ja-JP" dirty="0">
              <a:solidFill>
                <a:prstClr val="black"/>
              </a:solidFill>
              <a:latin typeface="HG丸ｺﾞｼｯｸM-PRO" pitchFamily="50" charset="-128"/>
              <a:ea typeface="HG丸ｺﾞｼｯｸM-PRO" pitchFamily="50" charset="-128"/>
            </a:endParaRPr>
          </a:p>
        </p:txBody>
      </p:sp>
      <p:sp>
        <p:nvSpPr>
          <p:cNvPr id="12" name="テキスト ボックス 11"/>
          <p:cNvSpPr txBox="1"/>
          <p:nvPr/>
        </p:nvSpPr>
        <p:spPr>
          <a:xfrm>
            <a:off x="1768164" y="4331920"/>
            <a:ext cx="3672408" cy="369332"/>
          </a:xfrm>
          <a:prstGeom prst="rect">
            <a:avLst/>
          </a:prstGeom>
          <a:solidFill>
            <a:schemeClr val="accent6">
              <a:lumMod val="20000"/>
              <a:lumOff val="80000"/>
            </a:schemeClr>
          </a:solidFill>
          <a:ln>
            <a:solidFill>
              <a:schemeClr val="accent6">
                <a:lumMod val="60000"/>
                <a:lumOff val="40000"/>
              </a:schemeClr>
            </a:solidFill>
          </a:ln>
        </p:spPr>
        <p:txBody>
          <a:bodyPr wrap="square" rtlCol="0">
            <a:spAutoFit/>
          </a:bodyPr>
          <a:lstStyle/>
          <a:p>
            <a:r>
              <a:rPr lang="ja-JP" altLang="en-US" dirty="0" err="1">
                <a:solidFill>
                  <a:prstClr val="black"/>
                </a:solidFill>
                <a:latin typeface="HG丸ｺﾞｼｯｸM-PRO" pitchFamily="50" charset="-128"/>
                <a:ea typeface="HG丸ｺﾞｼｯｸM-PRO" pitchFamily="50" charset="-128"/>
              </a:rPr>
              <a:t>障がい</a:t>
            </a:r>
            <a:r>
              <a:rPr lang="ja-JP" altLang="en-US" dirty="0">
                <a:solidFill>
                  <a:prstClr val="black"/>
                </a:solidFill>
                <a:latin typeface="HG丸ｺﾞｼｯｸM-PRO" pitchFamily="50" charset="-128"/>
                <a:ea typeface="HG丸ｺﾞｼｯｸM-PRO" pitchFamily="50" charset="-128"/>
              </a:rPr>
              <a:t>者・高齢者等の利用促進</a:t>
            </a:r>
          </a:p>
        </p:txBody>
      </p:sp>
      <p:sp>
        <p:nvSpPr>
          <p:cNvPr id="15" name="テキスト ボックス 14"/>
          <p:cNvSpPr txBox="1"/>
          <p:nvPr/>
        </p:nvSpPr>
        <p:spPr>
          <a:xfrm>
            <a:off x="1703512" y="4835976"/>
            <a:ext cx="4176464"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ja-JP" altLang="en-US" dirty="0">
                <a:solidFill>
                  <a:prstClr val="black"/>
                </a:solidFill>
                <a:latin typeface="HG丸ｺﾞｼｯｸM-PRO" pitchFamily="50" charset="-128"/>
                <a:ea typeface="HG丸ｺﾞｼｯｸM-PRO" pitchFamily="50" charset="-128"/>
              </a:rPr>
              <a:t>⑤電子出版のアクセシビリティの確保</a:t>
            </a:r>
          </a:p>
        </p:txBody>
      </p:sp>
      <p:sp>
        <p:nvSpPr>
          <p:cNvPr id="16" name="テキスト ボックス 15"/>
          <p:cNvSpPr txBox="1"/>
          <p:nvPr/>
        </p:nvSpPr>
        <p:spPr>
          <a:xfrm>
            <a:off x="1699753" y="5869971"/>
            <a:ext cx="6417141"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ja-JP" altLang="en-US" dirty="0">
                <a:solidFill>
                  <a:prstClr val="black"/>
                </a:solidFill>
                <a:latin typeface="HG丸ｺﾞｼｯｸM-PRO" pitchFamily="50" charset="-128"/>
                <a:ea typeface="HG丸ｺﾞｼｯｸM-PRO" pitchFamily="50" charset="-128"/>
              </a:rPr>
              <a:t>⑥書店を通じた電子出版と紙の出版物のシナジー効果の発揮</a:t>
            </a:r>
            <a:endParaRPr lang="en-US" altLang="ja-JP" dirty="0">
              <a:solidFill>
                <a:prstClr val="black"/>
              </a:solidFill>
              <a:latin typeface="HG丸ｺﾞｼｯｸM-PRO" pitchFamily="50" charset="-128"/>
              <a:ea typeface="HG丸ｺﾞｼｯｸM-PRO" pitchFamily="50" charset="-128"/>
            </a:endParaRPr>
          </a:p>
          <a:p>
            <a:r>
              <a:rPr lang="ja-JP" altLang="en-US" dirty="0">
                <a:solidFill>
                  <a:prstClr val="black"/>
                </a:solidFill>
                <a:latin typeface="HG丸ｺﾞｼｯｸM-PRO" pitchFamily="50" charset="-128"/>
                <a:ea typeface="HG丸ｺﾞｼｯｸM-PRO" pitchFamily="50" charset="-128"/>
              </a:rPr>
              <a:t>⑦その他電子出版の制作・流通の促進に向けた環境整備</a:t>
            </a:r>
          </a:p>
        </p:txBody>
      </p:sp>
      <p:sp>
        <p:nvSpPr>
          <p:cNvPr id="17" name="テキスト ボックス 16"/>
          <p:cNvSpPr txBox="1"/>
          <p:nvPr/>
        </p:nvSpPr>
        <p:spPr>
          <a:xfrm>
            <a:off x="1786642" y="5393568"/>
            <a:ext cx="4248472" cy="369332"/>
          </a:xfrm>
          <a:prstGeom prst="rect">
            <a:avLst/>
          </a:prstGeom>
          <a:solidFill>
            <a:schemeClr val="accent6">
              <a:lumMod val="20000"/>
              <a:lumOff val="80000"/>
            </a:schemeClr>
          </a:solidFill>
          <a:ln>
            <a:solidFill>
              <a:schemeClr val="accent6">
                <a:lumMod val="60000"/>
                <a:lumOff val="40000"/>
              </a:schemeClr>
            </a:solidFill>
          </a:ln>
        </p:spPr>
        <p:txBody>
          <a:bodyPr wrap="square" rtlCol="0">
            <a:spAutoFit/>
          </a:bodyPr>
          <a:lstStyle/>
          <a:p>
            <a:r>
              <a:rPr lang="ja-JP" altLang="en-US" dirty="0">
                <a:solidFill>
                  <a:prstClr val="black"/>
                </a:solidFill>
                <a:latin typeface="HG丸ｺﾞｼｯｸM-PRO" pitchFamily="50" charset="-128"/>
                <a:ea typeface="HG丸ｺﾞｼｯｸM-PRO" pitchFamily="50" charset="-128"/>
              </a:rPr>
              <a:t>知のインフラへのアクセス環境の整備</a:t>
            </a:r>
          </a:p>
        </p:txBody>
      </p:sp>
      <p:sp>
        <p:nvSpPr>
          <p:cNvPr id="19" name="Text Box 1"/>
          <p:cNvSpPr txBox="1">
            <a:spLocks noChangeArrowheads="1"/>
          </p:cNvSpPr>
          <p:nvPr/>
        </p:nvSpPr>
        <p:spPr bwMode="auto">
          <a:xfrm>
            <a:off x="1524000" y="1"/>
            <a:ext cx="9144000" cy="779316"/>
          </a:xfrm>
          <a:prstGeom prst="rect">
            <a:avLst/>
          </a:prstGeom>
          <a:noFill/>
          <a:ln w="9525">
            <a:noFill/>
            <a:round/>
            <a:headEnd/>
            <a:tailEnd/>
          </a:ln>
        </p:spPr>
        <p:txBody>
          <a:bodyPr wrap="square" anchor="ctr">
            <a:spAutoFit/>
          </a:bodyPr>
          <a:lstStyle/>
          <a:p>
            <a:pPr algn="ctr">
              <a:lnSpc>
                <a:spcPct val="9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ja-JP" altLang="en-US" sz="2800" dirty="0">
                <a:latin typeface="HG丸ｺﾞｼｯｸM-PRO" pitchFamily="50" charset="-128"/>
                <a:ea typeface="HG丸ｺﾞｼｯｸM-PRO" pitchFamily="50" charset="-128"/>
              </a:rPr>
              <a:t>「新ＩＣＴ利活用サービス創出支援事業」（総務省）</a:t>
            </a:r>
            <a:endParaRPr lang="en-US" altLang="ja-JP" sz="2800" dirty="0">
              <a:latin typeface="HG丸ｺﾞｼｯｸM-PRO" pitchFamily="50" charset="-128"/>
              <a:ea typeface="HG丸ｺﾞｼｯｸM-PRO" pitchFamily="50" charset="-128"/>
            </a:endParaRPr>
          </a:p>
          <a:p>
            <a:pPr algn="ctr">
              <a:lnSpc>
                <a:spcPct val="9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ja-JP" altLang="en-US" sz="2000" dirty="0">
                <a:latin typeface="HG丸ｺﾞｼｯｸM-PRO" pitchFamily="50" charset="-128"/>
                <a:ea typeface="HG丸ｺﾞｼｯｸM-PRO" pitchFamily="50" charset="-128"/>
              </a:rPr>
              <a:t>（電子出版の環境整備）</a:t>
            </a:r>
            <a:endParaRPr lang="en-US" altLang="ja-JP" sz="2800" dirty="0">
              <a:latin typeface="HG丸ｺﾞｼｯｸM-PRO" pitchFamily="50" charset="-128"/>
              <a:ea typeface="HG丸ｺﾞｼｯｸM-PRO" pitchFamily="50" charset="-128"/>
            </a:endParaRPr>
          </a:p>
        </p:txBody>
      </p:sp>
      <p:sp>
        <p:nvSpPr>
          <p:cNvPr id="14" name="フッター プレースホルダ 13"/>
          <p:cNvSpPr>
            <a:spLocks noGrp="1"/>
          </p:cNvSpPr>
          <p:nvPr>
            <p:ph type="ftr" sz="quarter" idx="11"/>
          </p:nvPr>
        </p:nvSpPr>
        <p:spPr/>
        <p:txBody>
          <a:bodyPr/>
          <a:lstStyle/>
          <a:p>
            <a:r>
              <a:rPr kumimoji="0" lang="en-US" smtClean="0"/>
              <a:t>National Diet Library (NDL)</a:t>
            </a:r>
            <a:endParaRPr kumimoji="0" lang="en-US"/>
          </a:p>
        </p:txBody>
      </p:sp>
      <p:sp>
        <p:nvSpPr>
          <p:cNvPr id="18" name="スライド番号プレースホルダ 17"/>
          <p:cNvSpPr>
            <a:spLocks noGrp="1"/>
          </p:cNvSpPr>
          <p:nvPr>
            <p:ph type="sldNum" sz="quarter" idx="12"/>
          </p:nvPr>
        </p:nvSpPr>
        <p:spPr/>
        <p:txBody>
          <a:bodyPr/>
          <a:lstStyle/>
          <a:p>
            <a:fld id="{042AED99-7FB4-404E-8A97-64753DCE42EC}" type="slidenum">
              <a:rPr kumimoji="0" lang="en-US" smtClean="0"/>
              <a:pPr/>
              <a:t>39</a:t>
            </a:fld>
            <a:endParaRPr kumimoji="0" lang="en-US"/>
          </a:p>
        </p:txBody>
      </p:sp>
      <p:sp>
        <p:nvSpPr>
          <p:cNvPr id="20" name="日付プレースホルダ 19"/>
          <p:cNvSpPr>
            <a:spLocks noGrp="1"/>
          </p:cNvSpPr>
          <p:nvPr>
            <p:ph type="dt" sz="half" idx="10"/>
          </p:nvPr>
        </p:nvSpPr>
        <p:spPr/>
        <p:txBody>
          <a:bodyPr/>
          <a:lstStyle/>
          <a:p>
            <a:r>
              <a:rPr lang="en-US" altLang="ja-JP" smtClean="0"/>
              <a:t>2010/12/11</a:t>
            </a:r>
            <a:endParaRPr lang="en-US"/>
          </a:p>
        </p:txBody>
      </p:sp>
      <p:sp>
        <p:nvSpPr>
          <p:cNvPr id="4" name="正方形/長方形 3"/>
          <p:cNvSpPr/>
          <p:nvPr/>
        </p:nvSpPr>
        <p:spPr>
          <a:xfrm>
            <a:off x="9464822" y="985993"/>
            <a:ext cx="1101584" cy="369332"/>
          </a:xfrm>
          <a:prstGeom prst="rect">
            <a:avLst/>
          </a:prstGeom>
        </p:spPr>
        <p:txBody>
          <a:bodyPr wrap="none">
            <a:spAutoFit/>
          </a:bodyPr>
          <a:lstStyle/>
          <a:p>
            <a:r>
              <a:rPr lang="en-US" altLang="ja-JP" dirty="0">
                <a:solidFill>
                  <a:srgbClr val="000000"/>
                </a:solidFill>
                <a:latin typeface="HG丸ｺﾞｼｯｸM-PRO" pitchFamily="50" charset="-128"/>
                <a:ea typeface="HG丸ｺﾞｼｯｸM-PRO" pitchFamily="50" charset="-128"/>
              </a:rPr>
              <a:t>2010</a:t>
            </a:r>
            <a:r>
              <a:rPr lang="ja-JP" altLang="en-US" dirty="0">
                <a:solidFill>
                  <a:srgbClr val="000000"/>
                </a:solidFill>
                <a:latin typeface="HG丸ｺﾞｼｯｸM-PRO" pitchFamily="50" charset="-128"/>
                <a:ea typeface="HG丸ｺﾞｼｯｸM-PRO" pitchFamily="50" charset="-128"/>
              </a:rPr>
              <a:t>年</a:t>
            </a:r>
            <a:endParaRPr lang="ja-JP" altLang="en-US" dirty="0"/>
          </a:p>
        </p:txBody>
      </p:sp>
    </p:spTree>
    <p:extLst>
      <p:ext uri="{BB962C8B-B14F-4D97-AF65-F5344CB8AC3E}">
        <p14:creationId xmlns:p14="http://schemas.microsoft.com/office/powerpoint/2010/main" val="301947519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 name="AutoShape 14"/>
          <p:cNvSpPr>
            <a:spLocks noChangeArrowheads="1"/>
          </p:cNvSpPr>
          <p:nvPr/>
        </p:nvSpPr>
        <p:spPr bwMode="auto">
          <a:xfrm>
            <a:off x="7347248" y="2348880"/>
            <a:ext cx="3320752" cy="4032448"/>
          </a:xfrm>
          <a:prstGeom prst="roundRect">
            <a:avLst>
              <a:gd name="adj" fmla="val 20750"/>
            </a:avLst>
          </a:prstGeom>
          <a:ln>
            <a:headEnd/>
            <a:tailEnd/>
          </a:ln>
        </p:spPr>
        <p:style>
          <a:lnRef idx="1">
            <a:schemeClr val="accent1"/>
          </a:lnRef>
          <a:fillRef idx="2">
            <a:schemeClr val="accent1"/>
          </a:fillRef>
          <a:effectRef idx="1">
            <a:schemeClr val="accent1"/>
          </a:effectRef>
          <a:fontRef idx="minor">
            <a:schemeClr val="dk1"/>
          </a:fontRef>
        </p:style>
        <p:txBody>
          <a:bodyPr wrap="none"/>
          <a:lstStyle/>
          <a:p>
            <a:pPr algn="ctr"/>
            <a:r>
              <a:rPr lang="ja-JP" altLang="en-US" sz="2400" b="1" dirty="0">
                <a:solidFill>
                  <a:schemeClr val="tx1"/>
                </a:solidFill>
                <a:latin typeface="Meiryo UI" panose="020B0604030504040204" pitchFamily="50" charset="-128"/>
                <a:ea typeface="Meiryo UI" panose="020B0604030504040204" pitchFamily="50" charset="-128"/>
              </a:rPr>
              <a:t>国立国会図書館</a:t>
            </a:r>
            <a:endParaRPr lang="ja-JP" altLang="en-US" b="1" dirty="0">
              <a:solidFill>
                <a:schemeClr val="tx1"/>
              </a:solidFill>
              <a:latin typeface="Meiryo UI" panose="020B0604030504040204" pitchFamily="50" charset="-128"/>
              <a:ea typeface="Meiryo UI" panose="020B0604030504040204" pitchFamily="50" charset="-128"/>
            </a:endParaRPr>
          </a:p>
        </p:txBody>
      </p:sp>
      <p:sp>
        <p:nvSpPr>
          <p:cNvPr id="54" name="AutoShape 14"/>
          <p:cNvSpPr>
            <a:spLocks noChangeArrowheads="1"/>
          </p:cNvSpPr>
          <p:nvPr/>
        </p:nvSpPr>
        <p:spPr bwMode="auto">
          <a:xfrm>
            <a:off x="1524000" y="2348880"/>
            <a:ext cx="2987824" cy="4032448"/>
          </a:xfrm>
          <a:prstGeom prst="roundRect">
            <a:avLst>
              <a:gd name="adj" fmla="val 20750"/>
            </a:avLst>
          </a:prstGeom>
          <a:ln>
            <a:headEnd/>
            <a:tailEnd/>
          </a:ln>
        </p:spPr>
        <p:style>
          <a:lnRef idx="1">
            <a:schemeClr val="accent4"/>
          </a:lnRef>
          <a:fillRef idx="2">
            <a:schemeClr val="accent4"/>
          </a:fillRef>
          <a:effectRef idx="1">
            <a:schemeClr val="accent4"/>
          </a:effectRef>
          <a:fontRef idx="minor">
            <a:schemeClr val="dk1"/>
          </a:fontRef>
        </p:style>
        <p:txBody>
          <a:bodyPr wrap="none"/>
          <a:lstStyle/>
          <a:p>
            <a:pPr algn="ctr"/>
            <a:r>
              <a:rPr lang="ja-JP" altLang="en-US" sz="2000" b="1" dirty="0">
                <a:solidFill>
                  <a:schemeClr val="tx1"/>
                </a:solidFill>
                <a:latin typeface="Meiryo UI" panose="020B0604030504040204" pitchFamily="50" charset="-128"/>
                <a:ea typeface="Meiryo UI" panose="020B0604030504040204" pitchFamily="50" charset="-128"/>
              </a:rPr>
              <a:t>出版者・著作者</a:t>
            </a:r>
          </a:p>
        </p:txBody>
      </p:sp>
      <p:sp>
        <p:nvSpPr>
          <p:cNvPr id="10242" name="タイトル 2"/>
          <p:cNvSpPr>
            <a:spLocks noGrp="1"/>
          </p:cNvSpPr>
          <p:nvPr>
            <p:ph type="title"/>
          </p:nvPr>
        </p:nvSpPr>
        <p:spPr>
          <a:xfrm>
            <a:off x="94593" y="0"/>
            <a:ext cx="12111072" cy="928688"/>
          </a:xfrm>
        </p:spPr>
        <p:txBody>
          <a:bodyPr>
            <a:normAutofit/>
          </a:bodyPr>
          <a:lstStyle/>
          <a:p>
            <a:r>
              <a:rPr lang="ja-JP" altLang="en-US" dirty="0"/>
              <a:t>☆電子</a:t>
            </a:r>
            <a:r>
              <a:rPr lang="ja-JP" altLang="en-US" dirty="0" smtClean="0"/>
              <a:t>書籍出版者等との連携協力</a:t>
            </a:r>
          </a:p>
        </p:txBody>
      </p:sp>
      <p:sp>
        <p:nvSpPr>
          <p:cNvPr id="6" name="スライド番号プレースホルダ 5"/>
          <p:cNvSpPr>
            <a:spLocks noGrp="1"/>
          </p:cNvSpPr>
          <p:nvPr>
            <p:ph type="sldNum" sz="quarter" idx="4294967295"/>
          </p:nvPr>
        </p:nvSpPr>
        <p:spPr>
          <a:xfrm>
            <a:off x="8882064" y="6356351"/>
            <a:ext cx="1328737" cy="365125"/>
          </a:xfrm>
          <a:prstGeom prst="rect">
            <a:avLst/>
          </a:prstGeom>
        </p:spPr>
        <p:txBody>
          <a:bodyPr/>
          <a:lstStyle/>
          <a:p>
            <a:pPr>
              <a:defRPr/>
            </a:pPr>
            <a:fld id="{BE15A605-07C9-40F0-9E04-17195E3A886A}" type="slidenum">
              <a:rPr lang="ja-JP" altLang="en-US"/>
              <a:pPr>
                <a:defRPr/>
              </a:pPr>
              <a:t>4</a:t>
            </a:fld>
            <a:endParaRPr lang="ja-JP" altLang="en-US" dirty="0"/>
          </a:p>
        </p:txBody>
      </p:sp>
      <p:grpSp>
        <p:nvGrpSpPr>
          <p:cNvPr id="2" name="グループ化 156"/>
          <p:cNvGrpSpPr>
            <a:grpSpLocks/>
          </p:cNvGrpSpPr>
          <p:nvPr/>
        </p:nvGrpSpPr>
        <p:grpSpPr bwMode="auto">
          <a:xfrm flipH="1">
            <a:off x="6168008" y="2276872"/>
            <a:ext cx="1296144" cy="360041"/>
            <a:chOff x="6072193" y="2357433"/>
            <a:chExt cx="1357312" cy="1785945"/>
          </a:xfrm>
        </p:grpSpPr>
        <p:cxnSp>
          <p:nvCxnSpPr>
            <p:cNvPr id="104" name="直線矢印コネクタ 103"/>
            <p:cNvCxnSpPr/>
            <p:nvPr/>
          </p:nvCxnSpPr>
          <p:spPr bwMode="auto">
            <a:xfrm rot="5400000" flipH="1" flipV="1">
              <a:off x="6500727" y="2500550"/>
              <a:ext cx="1071895" cy="785661"/>
            </a:xfrm>
            <a:prstGeom prst="straightConnector1">
              <a:avLst/>
            </a:prstGeom>
            <a:ln w="88900" cmpd="sng">
              <a:solidFill>
                <a:schemeClr val="accent1"/>
              </a:solidFill>
              <a:prstDash val="sysDot"/>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bwMode="auto">
            <a:xfrm rot="5400000" flipH="1" flipV="1">
              <a:off x="6000993" y="3500527"/>
              <a:ext cx="714050" cy="571651"/>
            </a:xfrm>
            <a:prstGeom prst="straightConnector1">
              <a:avLst/>
            </a:prstGeom>
            <a:ln w="88900">
              <a:solidFill>
                <a:schemeClr val="accent1"/>
              </a:solidFill>
              <a:prstDash val="solid"/>
              <a:headEnd type="none"/>
              <a:tailEnd type="none" w="lg" len="med"/>
            </a:ln>
          </p:spPr>
          <p:style>
            <a:lnRef idx="1">
              <a:schemeClr val="accent1"/>
            </a:lnRef>
            <a:fillRef idx="0">
              <a:schemeClr val="accent1"/>
            </a:fillRef>
            <a:effectRef idx="0">
              <a:schemeClr val="accent1"/>
            </a:effectRef>
            <a:fontRef idx="minor">
              <a:schemeClr val="tx1"/>
            </a:fontRef>
          </p:style>
        </p:cxnSp>
      </p:grpSp>
      <p:cxnSp>
        <p:nvCxnSpPr>
          <p:cNvPr id="107" name="直線矢印コネクタ 106"/>
          <p:cNvCxnSpPr>
            <a:stCxn id="57" idx="0"/>
            <a:endCxn id="45" idx="2"/>
          </p:cNvCxnSpPr>
          <p:nvPr/>
        </p:nvCxnSpPr>
        <p:spPr bwMode="auto">
          <a:xfrm rot="16200000" flipV="1">
            <a:off x="6885739" y="226994"/>
            <a:ext cx="936105" cy="3307668"/>
          </a:xfrm>
          <a:prstGeom prst="straightConnector1">
            <a:avLst/>
          </a:prstGeom>
          <a:ln w="101600">
            <a:headEnd type="none"/>
            <a:tailEnd type="triangle" w="med" len="med"/>
          </a:ln>
        </p:spPr>
        <p:style>
          <a:lnRef idx="3">
            <a:schemeClr val="accent1"/>
          </a:lnRef>
          <a:fillRef idx="0">
            <a:schemeClr val="accent1"/>
          </a:fillRef>
          <a:effectRef idx="2">
            <a:schemeClr val="accent1"/>
          </a:effectRef>
          <a:fontRef idx="minor">
            <a:schemeClr val="tx1"/>
          </a:fontRef>
        </p:style>
      </p:cxnSp>
      <p:sp>
        <p:nvSpPr>
          <p:cNvPr id="10253" name="AutoShape 14"/>
          <p:cNvSpPr>
            <a:spLocks noChangeArrowheads="1"/>
          </p:cNvSpPr>
          <p:nvPr/>
        </p:nvSpPr>
        <p:spPr bwMode="auto">
          <a:xfrm>
            <a:off x="7859688" y="2996952"/>
            <a:ext cx="2520280" cy="936104"/>
          </a:xfrm>
          <a:prstGeom prst="roundRect">
            <a:avLst>
              <a:gd name="adj" fmla="val 20750"/>
            </a:avLst>
          </a:prstGeom>
          <a:gradFill rotWithShape="1">
            <a:gsLst>
              <a:gs pos="0">
                <a:srgbClr val="3366CC"/>
              </a:gs>
              <a:gs pos="100000">
                <a:srgbClr val="112244"/>
              </a:gs>
            </a:gsLst>
            <a:lin ang="16200000" scaled="1"/>
          </a:gradFill>
          <a:ln w="19050" algn="ctr">
            <a:noFill/>
            <a:round/>
            <a:headEnd/>
            <a:tailEnd/>
          </a:ln>
        </p:spPr>
        <p:txBody>
          <a:bodyPr wrap="none"/>
          <a:lstStyle/>
          <a:p>
            <a:pPr algn="ctr"/>
            <a:r>
              <a:rPr lang="en-US" altLang="ja-JP" dirty="0">
                <a:solidFill>
                  <a:schemeClr val="bg1"/>
                </a:solidFill>
                <a:latin typeface="Meiryo UI" panose="020B0604030504040204" pitchFamily="50" charset="-128"/>
                <a:ea typeface="Meiryo UI" panose="020B0604030504040204" pitchFamily="50" charset="-128"/>
              </a:rPr>
              <a:t>NDL</a:t>
            </a:r>
            <a:r>
              <a:rPr lang="ja-JP" altLang="en-US" dirty="0">
                <a:solidFill>
                  <a:schemeClr val="bg1"/>
                </a:solidFill>
                <a:latin typeface="Meiryo UI" panose="020B0604030504040204" pitchFamily="50" charset="-128"/>
                <a:ea typeface="Meiryo UI" panose="020B0604030504040204" pitchFamily="50" charset="-128"/>
              </a:rPr>
              <a:t>サーチ</a:t>
            </a:r>
            <a:endParaRPr lang="en-US" altLang="ja-JP" dirty="0">
              <a:solidFill>
                <a:schemeClr val="bg1"/>
              </a:solidFill>
              <a:latin typeface="Meiryo UI" panose="020B0604030504040204" pitchFamily="50" charset="-128"/>
              <a:ea typeface="Meiryo UI" panose="020B0604030504040204" pitchFamily="50" charset="-128"/>
            </a:endParaRPr>
          </a:p>
          <a:p>
            <a:pPr algn="ctr"/>
            <a:r>
              <a:rPr lang="ja-JP" altLang="en-US" sz="1600" dirty="0">
                <a:solidFill>
                  <a:schemeClr val="bg1"/>
                </a:solidFill>
                <a:latin typeface="Meiryo UI" panose="020B0604030504040204" pitchFamily="50" charset="-128"/>
                <a:ea typeface="Meiryo UI" panose="020B0604030504040204" pitchFamily="50" charset="-128"/>
              </a:rPr>
              <a:t>（電子書籍の検索</a:t>
            </a:r>
            <a:endParaRPr lang="en-US" altLang="ja-JP" sz="1600" dirty="0">
              <a:solidFill>
                <a:schemeClr val="bg1"/>
              </a:solidFill>
              <a:latin typeface="Meiryo UI" panose="020B0604030504040204" pitchFamily="50" charset="-128"/>
              <a:ea typeface="Meiryo UI" panose="020B0604030504040204" pitchFamily="50" charset="-128"/>
            </a:endParaRPr>
          </a:p>
          <a:p>
            <a:pPr algn="ctr"/>
            <a:r>
              <a:rPr lang="ja-JP" altLang="en-US" sz="1600" dirty="0">
                <a:solidFill>
                  <a:schemeClr val="bg1"/>
                </a:solidFill>
                <a:latin typeface="Meiryo UI" panose="020B0604030504040204" pitchFamily="50" charset="-128"/>
                <a:ea typeface="Meiryo UI" panose="020B0604030504040204" pitchFamily="50" charset="-128"/>
              </a:rPr>
              <a:t>とナビゲーション）</a:t>
            </a:r>
          </a:p>
        </p:txBody>
      </p:sp>
      <p:sp>
        <p:nvSpPr>
          <p:cNvPr id="45" name="AutoShape 18"/>
          <p:cNvSpPr>
            <a:spLocks noChangeArrowheads="1"/>
          </p:cNvSpPr>
          <p:nvPr/>
        </p:nvSpPr>
        <p:spPr bwMode="auto">
          <a:xfrm>
            <a:off x="3791744" y="980729"/>
            <a:ext cx="3816424" cy="432047"/>
          </a:xfrm>
          <a:prstGeom prst="roundRect">
            <a:avLst>
              <a:gd name="adj" fmla="val 50000"/>
            </a:avLst>
          </a:prstGeom>
          <a:ln>
            <a:headEnd/>
            <a:tailEnd/>
          </a:ln>
        </p:spPr>
        <p:style>
          <a:lnRef idx="1">
            <a:schemeClr val="accent5"/>
          </a:lnRef>
          <a:fillRef idx="2">
            <a:schemeClr val="accent5"/>
          </a:fillRef>
          <a:effectRef idx="1">
            <a:schemeClr val="accent5"/>
          </a:effectRef>
          <a:fontRef idx="minor">
            <a:schemeClr val="dk1"/>
          </a:fontRef>
        </p:style>
        <p:txBody>
          <a:bodyPr wrap="none"/>
          <a:lstStyle/>
          <a:p>
            <a:pPr algn="ctr">
              <a:lnSpc>
                <a:spcPct val="120000"/>
              </a:lnSpc>
              <a:defRPr/>
            </a:pPr>
            <a:r>
              <a:rPr lang="ja-JP" altLang="en-US" sz="2000" b="1" dirty="0">
                <a:solidFill>
                  <a:schemeClr val="tx1">
                    <a:lumMod val="85000"/>
                    <a:lumOff val="15000"/>
                  </a:schemeClr>
                </a:solidFill>
                <a:latin typeface="Meiryo UI" panose="020B0604030504040204" pitchFamily="50" charset="-128"/>
                <a:ea typeface="Meiryo UI" panose="020B0604030504040204" pitchFamily="50" charset="-128"/>
              </a:rPr>
              <a:t>利用者</a:t>
            </a:r>
          </a:p>
        </p:txBody>
      </p:sp>
      <p:sp>
        <p:nvSpPr>
          <p:cNvPr id="64" name="AutoShape 18"/>
          <p:cNvSpPr>
            <a:spLocks noChangeArrowheads="1"/>
          </p:cNvSpPr>
          <p:nvPr/>
        </p:nvSpPr>
        <p:spPr bwMode="auto">
          <a:xfrm>
            <a:off x="5087889" y="1844825"/>
            <a:ext cx="1869093" cy="432047"/>
          </a:xfrm>
          <a:prstGeom prst="roundRect">
            <a:avLst>
              <a:gd name="adj" fmla="val 50000"/>
            </a:avLst>
          </a:prstGeom>
          <a:ln>
            <a:headEnd/>
            <a:tailEnd/>
          </a:ln>
        </p:spPr>
        <p:style>
          <a:lnRef idx="2">
            <a:schemeClr val="accent2"/>
          </a:lnRef>
          <a:fillRef idx="1">
            <a:schemeClr val="lt1"/>
          </a:fillRef>
          <a:effectRef idx="0">
            <a:schemeClr val="accent2"/>
          </a:effectRef>
          <a:fontRef idx="minor">
            <a:schemeClr val="dk1"/>
          </a:fontRef>
        </p:style>
        <p:txBody>
          <a:bodyPr wrap="none"/>
          <a:lstStyle/>
          <a:p>
            <a:pPr algn="ctr">
              <a:lnSpc>
                <a:spcPct val="120000"/>
              </a:lnSpc>
              <a:defRPr/>
            </a:pPr>
            <a:r>
              <a:rPr lang="ja-JP" altLang="en-US" sz="2000" b="1" dirty="0">
                <a:solidFill>
                  <a:schemeClr val="tx1">
                    <a:lumMod val="85000"/>
                    <a:lumOff val="15000"/>
                  </a:schemeClr>
                </a:solidFill>
                <a:latin typeface="Meiryo UI" panose="020B0604030504040204" pitchFamily="50" charset="-128"/>
                <a:ea typeface="Meiryo UI" panose="020B0604030504040204" pitchFamily="50" charset="-128"/>
              </a:rPr>
              <a:t>図書館等</a:t>
            </a:r>
          </a:p>
        </p:txBody>
      </p:sp>
      <p:sp>
        <p:nvSpPr>
          <p:cNvPr id="70" name="左右矢印 69"/>
          <p:cNvSpPr/>
          <p:nvPr/>
        </p:nvSpPr>
        <p:spPr>
          <a:xfrm>
            <a:off x="4583832" y="2420888"/>
            <a:ext cx="2736304" cy="864096"/>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400" dirty="0">
                <a:latin typeface="Meiryo UI" panose="020B0604030504040204" pitchFamily="50" charset="-128"/>
                <a:ea typeface="Meiryo UI" panose="020B0604030504040204" pitchFamily="50" charset="-128"/>
              </a:rPr>
              <a:t>電子書籍ビジネスプラットフォーム整備の協力</a:t>
            </a:r>
          </a:p>
        </p:txBody>
      </p:sp>
      <p:grpSp>
        <p:nvGrpSpPr>
          <p:cNvPr id="3" name="グループ化 156"/>
          <p:cNvGrpSpPr>
            <a:grpSpLocks/>
          </p:cNvGrpSpPr>
          <p:nvPr/>
        </p:nvGrpSpPr>
        <p:grpSpPr bwMode="auto">
          <a:xfrm>
            <a:off x="4295800" y="2276872"/>
            <a:ext cx="1296144" cy="288032"/>
            <a:chOff x="6072193" y="2357433"/>
            <a:chExt cx="1357312" cy="1785945"/>
          </a:xfrm>
        </p:grpSpPr>
        <p:cxnSp>
          <p:nvCxnSpPr>
            <p:cNvPr id="85" name="直線矢印コネクタ 84"/>
            <p:cNvCxnSpPr/>
            <p:nvPr/>
          </p:nvCxnSpPr>
          <p:spPr bwMode="auto">
            <a:xfrm rot="5400000" flipH="1" flipV="1">
              <a:off x="6500727" y="2500550"/>
              <a:ext cx="1071895" cy="785661"/>
            </a:xfrm>
            <a:prstGeom prst="straightConnector1">
              <a:avLst/>
            </a:prstGeom>
            <a:ln w="88900" cmpd="sng">
              <a:solidFill>
                <a:schemeClr val="accent1"/>
              </a:solidFill>
              <a:prstDash val="sysDot"/>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bwMode="auto">
            <a:xfrm rot="5400000" flipH="1" flipV="1">
              <a:off x="6000993" y="3500527"/>
              <a:ext cx="714050" cy="571651"/>
            </a:xfrm>
            <a:prstGeom prst="straightConnector1">
              <a:avLst/>
            </a:prstGeom>
            <a:ln w="88900">
              <a:solidFill>
                <a:schemeClr val="accent1"/>
              </a:solidFill>
              <a:prstDash val="solid"/>
              <a:headEnd type="none"/>
              <a:tailEnd type="none" w="lg" len="med"/>
            </a:ln>
          </p:spPr>
          <p:style>
            <a:lnRef idx="1">
              <a:schemeClr val="accent1"/>
            </a:lnRef>
            <a:fillRef idx="0">
              <a:schemeClr val="accent1"/>
            </a:fillRef>
            <a:effectRef idx="0">
              <a:schemeClr val="accent1"/>
            </a:effectRef>
            <a:fontRef idx="minor">
              <a:schemeClr val="tx1"/>
            </a:fontRef>
          </p:style>
        </p:cxnSp>
      </p:grpSp>
      <p:cxnSp>
        <p:nvCxnSpPr>
          <p:cNvPr id="92" name="直線矢印コネクタ 91"/>
          <p:cNvCxnSpPr>
            <a:stCxn id="54" idx="0"/>
          </p:cNvCxnSpPr>
          <p:nvPr/>
        </p:nvCxnSpPr>
        <p:spPr bwMode="auto">
          <a:xfrm rot="5400000" flipH="1" flipV="1">
            <a:off x="4124908" y="305780"/>
            <a:ext cx="936104" cy="3150096"/>
          </a:xfrm>
          <a:prstGeom prst="straightConnector1">
            <a:avLst/>
          </a:prstGeom>
          <a:ln w="101600">
            <a:headEnd type="none"/>
            <a:tailEnd type="triangle" w="med" len="med"/>
          </a:ln>
        </p:spPr>
        <p:style>
          <a:lnRef idx="3">
            <a:schemeClr val="accent1"/>
          </a:lnRef>
          <a:fillRef idx="0">
            <a:schemeClr val="accent1"/>
          </a:fillRef>
          <a:effectRef idx="2">
            <a:schemeClr val="accent1"/>
          </a:effectRef>
          <a:fontRef idx="minor">
            <a:schemeClr val="tx1"/>
          </a:fontRef>
        </p:style>
      </p:cxnSp>
      <p:sp>
        <p:nvSpPr>
          <p:cNvPr id="95" name="左矢印 94"/>
          <p:cNvSpPr/>
          <p:nvPr/>
        </p:nvSpPr>
        <p:spPr>
          <a:xfrm>
            <a:off x="4511824" y="5733256"/>
            <a:ext cx="2736304" cy="864096"/>
          </a:xfrm>
          <a:prstGeom prst="lef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400" dirty="0">
                <a:latin typeface="Meiryo UI" panose="020B0604030504040204" pitchFamily="50" charset="-128"/>
                <a:ea typeface="Meiryo UI" panose="020B0604030504040204" pitchFamily="50" charset="-128"/>
              </a:rPr>
              <a:t>NDL</a:t>
            </a:r>
            <a:r>
              <a:rPr lang="ja-JP" altLang="en-US" sz="1400" dirty="0">
                <a:latin typeface="Meiryo UI" panose="020B0604030504040204" pitchFamily="50" charset="-128"/>
                <a:ea typeface="Meiryo UI" panose="020B0604030504040204" pitchFamily="50" charset="-128"/>
              </a:rPr>
              <a:t>デジタル化コンテンツの利活用</a:t>
            </a:r>
          </a:p>
        </p:txBody>
      </p:sp>
      <p:sp>
        <p:nvSpPr>
          <p:cNvPr id="96" name="左右矢印 95"/>
          <p:cNvSpPr/>
          <p:nvPr/>
        </p:nvSpPr>
        <p:spPr>
          <a:xfrm>
            <a:off x="4583832" y="3284984"/>
            <a:ext cx="2736304" cy="864096"/>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400" dirty="0">
                <a:latin typeface="Meiryo UI" panose="020B0604030504040204" pitchFamily="50" charset="-128"/>
                <a:ea typeface="Meiryo UI" panose="020B0604030504040204" pitchFamily="50" charset="-128"/>
              </a:rPr>
              <a:t>電子書籍の仕様（フォーマット、メタデータ等）の共通化</a:t>
            </a:r>
          </a:p>
        </p:txBody>
      </p:sp>
      <p:sp>
        <p:nvSpPr>
          <p:cNvPr id="97" name="左右矢印 96"/>
          <p:cNvSpPr/>
          <p:nvPr/>
        </p:nvSpPr>
        <p:spPr>
          <a:xfrm>
            <a:off x="4583832" y="4941168"/>
            <a:ext cx="2736304" cy="864096"/>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400" dirty="0">
                <a:latin typeface="Meiryo UI" panose="020B0604030504040204" pitchFamily="50" charset="-128"/>
                <a:ea typeface="Meiryo UI" panose="020B0604030504040204" pitchFamily="50" charset="-128"/>
              </a:rPr>
              <a:t>公共図書館での提供環境の共通化</a:t>
            </a:r>
          </a:p>
        </p:txBody>
      </p:sp>
      <p:sp>
        <p:nvSpPr>
          <p:cNvPr id="98" name="左右矢印 97"/>
          <p:cNvSpPr/>
          <p:nvPr/>
        </p:nvSpPr>
        <p:spPr>
          <a:xfrm>
            <a:off x="4583832" y="4077072"/>
            <a:ext cx="2736304" cy="864096"/>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400" dirty="0">
                <a:latin typeface="Meiryo UI" panose="020B0604030504040204" pitchFamily="50" charset="-128"/>
                <a:ea typeface="Meiryo UI" panose="020B0604030504040204" pitchFamily="50" charset="-128"/>
              </a:rPr>
              <a:t>著作権管理データベースの共同構築・運用</a:t>
            </a:r>
          </a:p>
        </p:txBody>
      </p:sp>
      <p:sp>
        <p:nvSpPr>
          <p:cNvPr id="101" name="AutoShape 14"/>
          <p:cNvSpPr>
            <a:spLocks noChangeArrowheads="1"/>
          </p:cNvSpPr>
          <p:nvPr/>
        </p:nvSpPr>
        <p:spPr bwMode="auto">
          <a:xfrm>
            <a:off x="1703512" y="4293096"/>
            <a:ext cx="2520280" cy="648072"/>
          </a:xfrm>
          <a:prstGeom prst="roundRect">
            <a:avLst>
              <a:gd name="adj" fmla="val 20750"/>
            </a:avLst>
          </a:prstGeom>
          <a:ln>
            <a:headEnd/>
            <a:tailEnd/>
          </a:ln>
        </p:spPr>
        <p:style>
          <a:lnRef idx="1">
            <a:schemeClr val="accent2"/>
          </a:lnRef>
          <a:fillRef idx="3">
            <a:schemeClr val="accent2"/>
          </a:fillRef>
          <a:effectRef idx="2">
            <a:schemeClr val="accent2"/>
          </a:effectRef>
          <a:fontRef idx="minor">
            <a:schemeClr val="lt1"/>
          </a:fontRef>
        </p:style>
        <p:txBody>
          <a:bodyPr wrap="none"/>
          <a:lstStyle/>
          <a:p>
            <a:pPr algn="ctr"/>
            <a:r>
              <a:rPr lang="ja-JP" altLang="en-US" dirty="0">
                <a:solidFill>
                  <a:schemeClr val="bg1"/>
                </a:solidFill>
                <a:latin typeface="Meiryo UI" panose="020B0604030504040204" pitchFamily="50" charset="-128"/>
                <a:ea typeface="Meiryo UI" panose="020B0604030504040204" pitchFamily="50" charset="-128"/>
              </a:rPr>
              <a:t>電子書籍ポータル</a:t>
            </a:r>
            <a:endParaRPr lang="en-US" altLang="ja-JP" dirty="0">
              <a:solidFill>
                <a:schemeClr val="bg1"/>
              </a:solidFill>
              <a:latin typeface="Meiryo UI" panose="020B0604030504040204" pitchFamily="50" charset="-128"/>
              <a:ea typeface="Meiryo UI" panose="020B0604030504040204" pitchFamily="50" charset="-128"/>
            </a:endParaRPr>
          </a:p>
          <a:p>
            <a:pPr algn="ctr"/>
            <a:r>
              <a:rPr lang="ja-JP" altLang="en-US" dirty="0">
                <a:solidFill>
                  <a:schemeClr val="bg1"/>
                </a:solidFill>
                <a:latin typeface="Meiryo UI" panose="020B0604030504040204" pitchFamily="50" charset="-128"/>
                <a:ea typeface="Meiryo UI" panose="020B0604030504040204" pitchFamily="50" charset="-128"/>
              </a:rPr>
              <a:t>電子書籍データベース</a:t>
            </a:r>
          </a:p>
        </p:txBody>
      </p:sp>
      <p:sp>
        <p:nvSpPr>
          <p:cNvPr id="102" name="AutoShape 14"/>
          <p:cNvSpPr>
            <a:spLocks noChangeArrowheads="1"/>
          </p:cNvSpPr>
          <p:nvPr/>
        </p:nvSpPr>
        <p:spPr bwMode="auto">
          <a:xfrm>
            <a:off x="2783632" y="3356992"/>
            <a:ext cx="1584176" cy="432048"/>
          </a:xfrm>
          <a:prstGeom prst="roundRect">
            <a:avLst>
              <a:gd name="adj" fmla="val 20750"/>
            </a:avLst>
          </a:prstGeom>
          <a:ln>
            <a:headEnd/>
            <a:tailEnd/>
          </a:ln>
        </p:spPr>
        <p:style>
          <a:lnRef idx="1">
            <a:schemeClr val="accent2"/>
          </a:lnRef>
          <a:fillRef idx="3">
            <a:schemeClr val="accent2"/>
          </a:fillRef>
          <a:effectRef idx="2">
            <a:schemeClr val="accent2"/>
          </a:effectRef>
          <a:fontRef idx="minor">
            <a:schemeClr val="lt1"/>
          </a:fontRef>
        </p:style>
        <p:txBody>
          <a:bodyPr wrap="none"/>
          <a:lstStyle/>
          <a:p>
            <a:pPr algn="ctr"/>
            <a:r>
              <a:rPr lang="en-US" altLang="ja-JP" dirty="0" err="1">
                <a:solidFill>
                  <a:schemeClr val="bg1"/>
                </a:solidFill>
                <a:latin typeface="Meiryo UI" panose="020B0604030504040204" pitchFamily="50" charset="-128"/>
                <a:ea typeface="Meiryo UI" panose="020B0604030504040204" pitchFamily="50" charset="-128"/>
              </a:rPr>
              <a:t>Pubridge</a:t>
            </a:r>
            <a:endParaRPr lang="ja-JP" altLang="en-US" dirty="0">
              <a:solidFill>
                <a:schemeClr val="bg1"/>
              </a:solidFill>
              <a:latin typeface="Meiryo UI" panose="020B0604030504040204" pitchFamily="50" charset="-128"/>
              <a:ea typeface="Meiryo UI" panose="020B0604030504040204" pitchFamily="50" charset="-128"/>
            </a:endParaRPr>
          </a:p>
        </p:txBody>
      </p:sp>
      <p:sp>
        <p:nvSpPr>
          <p:cNvPr id="103" name="AutoShape 14"/>
          <p:cNvSpPr>
            <a:spLocks noChangeArrowheads="1"/>
          </p:cNvSpPr>
          <p:nvPr/>
        </p:nvSpPr>
        <p:spPr bwMode="auto">
          <a:xfrm>
            <a:off x="1703512" y="3356992"/>
            <a:ext cx="1008112" cy="432048"/>
          </a:xfrm>
          <a:prstGeom prst="roundRect">
            <a:avLst>
              <a:gd name="adj" fmla="val 20750"/>
            </a:avLst>
          </a:prstGeom>
          <a:ln>
            <a:headEnd/>
            <a:tailEnd/>
          </a:ln>
        </p:spPr>
        <p:style>
          <a:lnRef idx="1">
            <a:schemeClr val="accent2"/>
          </a:lnRef>
          <a:fillRef idx="3">
            <a:schemeClr val="accent2"/>
          </a:fillRef>
          <a:effectRef idx="2">
            <a:schemeClr val="accent2"/>
          </a:effectRef>
          <a:fontRef idx="minor">
            <a:schemeClr val="lt1"/>
          </a:fontRef>
        </p:style>
        <p:txBody>
          <a:bodyPr wrap="none"/>
          <a:lstStyle/>
          <a:p>
            <a:pPr algn="ctr"/>
            <a:r>
              <a:rPr lang="en-US" altLang="ja-JP" dirty="0">
                <a:solidFill>
                  <a:schemeClr val="bg1"/>
                </a:solidFill>
                <a:latin typeface="Meiryo UI" panose="020B0604030504040204" pitchFamily="50" charset="-128"/>
                <a:ea typeface="Meiryo UI" panose="020B0604030504040204" pitchFamily="50" charset="-128"/>
              </a:rPr>
              <a:t>JPO</a:t>
            </a:r>
            <a:endParaRPr lang="ja-JP" altLang="en-US" dirty="0">
              <a:solidFill>
                <a:schemeClr val="bg1"/>
              </a:solidFill>
              <a:latin typeface="Meiryo UI" panose="020B0604030504040204" pitchFamily="50" charset="-128"/>
              <a:ea typeface="Meiryo UI" panose="020B0604030504040204" pitchFamily="50" charset="-128"/>
            </a:endParaRPr>
          </a:p>
        </p:txBody>
      </p:sp>
      <p:sp>
        <p:nvSpPr>
          <p:cNvPr id="108" name="AutoShape 14"/>
          <p:cNvSpPr>
            <a:spLocks noChangeArrowheads="1"/>
          </p:cNvSpPr>
          <p:nvPr/>
        </p:nvSpPr>
        <p:spPr bwMode="auto">
          <a:xfrm>
            <a:off x="1703512" y="5229200"/>
            <a:ext cx="2520280" cy="432048"/>
          </a:xfrm>
          <a:prstGeom prst="roundRect">
            <a:avLst>
              <a:gd name="adj" fmla="val 20750"/>
            </a:avLst>
          </a:prstGeom>
          <a:ln>
            <a:headEnd/>
            <a:tailEnd/>
          </a:ln>
        </p:spPr>
        <p:style>
          <a:lnRef idx="1">
            <a:schemeClr val="accent2"/>
          </a:lnRef>
          <a:fillRef idx="3">
            <a:schemeClr val="accent2"/>
          </a:fillRef>
          <a:effectRef idx="2">
            <a:schemeClr val="accent2"/>
          </a:effectRef>
          <a:fontRef idx="minor">
            <a:schemeClr val="lt1"/>
          </a:fontRef>
        </p:style>
        <p:txBody>
          <a:bodyPr wrap="none"/>
          <a:lstStyle/>
          <a:p>
            <a:pPr algn="ctr"/>
            <a:r>
              <a:rPr lang="ja-JP" altLang="en-US" dirty="0">
                <a:solidFill>
                  <a:schemeClr val="bg1"/>
                </a:solidFill>
                <a:latin typeface="Meiryo UI" panose="020B0604030504040204" pitchFamily="50" charset="-128"/>
                <a:ea typeface="Meiryo UI" panose="020B0604030504040204" pitchFamily="50" charset="-128"/>
              </a:rPr>
              <a:t>電子書籍出版社</a:t>
            </a:r>
          </a:p>
        </p:txBody>
      </p:sp>
      <p:sp>
        <p:nvSpPr>
          <p:cNvPr id="117" name="AutoShape 14"/>
          <p:cNvSpPr>
            <a:spLocks noChangeArrowheads="1"/>
          </p:cNvSpPr>
          <p:nvPr/>
        </p:nvSpPr>
        <p:spPr bwMode="auto">
          <a:xfrm>
            <a:off x="7859688" y="4005064"/>
            <a:ext cx="2520280" cy="648072"/>
          </a:xfrm>
          <a:prstGeom prst="roundRect">
            <a:avLst>
              <a:gd name="adj" fmla="val 20750"/>
            </a:avLst>
          </a:prstGeom>
          <a:gradFill rotWithShape="1">
            <a:gsLst>
              <a:gs pos="0">
                <a:srgbClr val="3366CC"/>
              </a:gs>
              <a:gs pos="100000">
                <a:srgbClr val="112244"/>
              </a:gs>
            </a:gsLst>
            <a:lin ang="16200000" scaled="1"/>
          </a:gradFill>
          <a:ln w="19050" algn="ctr">
            <a:noFill/>
            <a:round/>
            <a:headEnd/>
            <a:tailEnd/>
          </a:ln>
        </p:spPr>
        <p:txBody>
          <a:bodyPr wrap="none"/>
          <a:lstStyle/>
          <a:p>
            <a:pPr algn="ctr"/>
            <a:r>
              <a:rPr lang="en-US" altLang="ja-JP" dirty="0">
                <a:solidFill>
                  <a:schemeClr val="bg1"/>
                </a:solidFill>
                <a:latin typeface="Meiryo UI" panose="020B0604030504040204" pitchFamily="50" charset="-128"/>
                <a:ea typeface="Meiryo UI" panose="020B0604030504040204" pitchFamily="50" charset="-128"/>
              </a:rPr>
              <a:t>NDL</a:t>
            </a:r>
            <a:r>
              <a:rPr lang="ja-JP" altLang="en-US" dirty="0">
                <a:solidFill>
                  <a:schemeClr val="bg1"/>
                </a:solidFill>
                <a:latin typeface="Meiryo UI" panose="020B0604030504040204" pitchFamily="50" charset="-128"/>
                <a:ea typeface="Meiryo UI" panose="020B0604030504040204" pitchFamily="50" charset="-128"/>
              </a:rPr>
              <a:t>デジタルアーカイブ</a:t>
            </a:r>
            <a:endParaRPr lang="en-US" altLang="ja-JP" dirty="0">
              <a:solidFill>
                <a:schemeClr val="bg1"/>
              </a:solidFill>
              <a:latin typeface="Meiryo UI" panose="020B0604030504040204" pitchFamily="50" charset="-128"/>
              <a:ea typeface="Meiryo UI" panose="020B0604030504040204" pitchFamily="50" charset="-128"/>
            </a:endParaRPr>
          </a:p>
          <a:p>
            <a:pPr algn="ctr"/>
            <a:r>
              <a:rPr lang="ja-JP" altLang="en-US" sz="1600" dirty="0">
                <a:solidFill>
                  <a:schemeClr val="bg1"/>
                </a:solidFill>
                <a:latin typeface="Meiryo UI" panose="020B0604030504040204" pitchFamily="50" charset="-128"/>
                <a:ea typeface="Meiryo UI" panose="020B0604030504040204" pitchFamily="50" charset="-128"/>
              </a:rPr>
              <a:t>（電子書籍の長期保存）</a:t>
            </a:r>
          </a:p>
        </p:txBody>
      </p:sp>
      <p:sp>
        <p:nvSpPr>
          <p:cNvPr id="123" name="AutoShape 14"/>
          <p:cNvSpPr>
            <a:spLocks noChangeArrowheads="1"/>
          </p:cNvSpPr>
          <p:nvPr/>
        </p:nvSpPr>
        <p:spPr bwMode="auto">
          <a:xfrm>
            <a:off x="7859688" y="4653136"/>
            <a:ext cx="2664296" cy="648072"/>
          </a:xfrm>
          <a:prstGeom prst="roundRect">
            <a:avLst>
              <a:gd name="adj" fmla="val 20750"/>
            </a:avLst>
          </a:prstGeom>
          <a:gradFill rotWithShape="1">
            <a:gsLst>
              <a:gs pos="0">
                <a:srgbClr val="3366CC"/>
              </a:gs>
              <a:gs pos="100000">
                <a:srgbClr val="112244"/>
              </a:gs>
            </a:gsLst>
            <a:lin ang="16200000" scaled="1"/>
          </a:gradFill>
          <a:ln w="19050" algn="ctr">
            <a:noFill/>
            <a:round/>
            <a:headEnd/>
            <a:tailEnd/>
          </a:ln>
        </p:spPr>
        <p:txBody>
          <a:bodyPr wrap="none"/>
          <a:lstStyle/>
          <a:p>
            <a:pPr algn="ctr"/>
            <a:r>
              <a:rPr lang="ja-JP" altLang="en-US" dirty="0">
                <a:solidFill>
                  <a:schemeClr val="bg1"/>
                </a:solidFill>
                <a:latin typeface="Meiryo UI" panose="020B0604030504040204" pitchFamily="50" charset="-128"/>
                <a:ea typeface="Meiryo UI" panose="020B0604030504040204" pitchFamily="50" charset="-128"/>
              </a:rPr>
              <a:t>組織化</a:t>
            </a:r>
            <a:r>
              <a:rPr lang="ja-JP" altLang="en-US" sz="1600" dirty="0">
                <a:solidFill>
                  <a:schemeClr val="bg1"/>
                </a:solidFill>
                <a:latin typeface="Meiryo UI" panose="020B0604030504040204" pitchFamily="50" charset="-128"/>
                <a:ea typeface="Meiryo UI" panose="020B0604030504040204" pitchFamily="50" charset="-128"/>
              </a:rPr>
              <a:t>（メタデータ付与</a:t>
            </a:r>
            <a:endParaRPr lang="en-US" altLang="ja-JP" sz="1600" dirty="0">
              <a:solidFill>
                <a:schemeClr val="bg1"/>
              </a:solidFill>
              <a:latin typeface="Meiryo UI" panose="020B0604030504040204" pitchFamily="50" charset="-128"/>
              <a:ea typeface="Meiryo UI" panose="020B0604030504040204" pitchFamily="50" charset="-128"/>
            </a:endParaRPr>
          </a:p>
          <a:p>
            <a:pPr algn="ctr"/>
            <a:r>
              <a:rPr lang="ja-JP" altLang="en-US" sz="1600" dirty="0">
                <a:solidFill>
                  <a:schemeClr val="bg1"/>
                </a:solidFill>
                <a:latin typeface="Meiryo UI" panose="020B0604030504040204" pitchFamily="50" charset="-128"/>
                <a:ea typeface="Meiryo UI" panose="020B0604030504040204" pitchFamily="50" charset="-128"/>
              </a:rPr>
              <a:t>永続的識別子付与）</a:t>
            </a:r>
          </a:p>
        </p:txBody>
      </p:sp>
      <p:sp>
        <p:nvSpPr>
          <p:cNvPr id="124" name="AutoShape 14"/>
          <p:cNvSpPr>
            <a:spLocks noChangeArrowheads="1"/>
          </p:cNvSpPr>
          <p:nvPr/>
        </p:nvSpPr>
        <p:spPr bwMode="auto">
          <a:xfrm>
            <a:off x="7680176" y="5373216"/>
            <a:ext cx="1440160" cy="792088"/>
          </a:xfrm>
          <a:prstGeom prst="roundRect">
            <a:avLst>
              <a:gd name="adj" fmla="val 20750"/>
            </a:avLst>
          </a:prstGeom>
          <a:gradFill rotWithShape="1">
            <a:gsLst>
              <a:gs pos="0">
                <a:srgbClr val="3366CC"/>
              </a:gs>
              <a:gs pos="100000">
                <a:srgbClr val="112244"/>
              </a:gs>
            </a:gsLst>
            <a:lin ang="16200000" scaled="1"/>
          </a:gradFill>
          <a:ln w="19050" algn="ctr">
            <a:noFill/>
            <a:round/>
            <a:headEnd/>
            <a:tailEnd/>
          </a:ln>
        </p:spPr>
        <p:txBody>
          <a:bodyPr wrap="none"/>
          <a:lstStyle/>
          <a:p>
            <a:pPr algn="ctr"/>
            <a:r>
              <a:rPr lang="ja-JP" altLang="en-US" sz="1600" dirty="0">
                <a:solidFill>
                  <a:schemeClr val="bg1"/>
                </a:solidFill>
                <a:latin typeface="Meiryo UI" panose="020B0604030504040204" pitchFamily="50" charset="-128"/>
                <a:ea typeface="Meiryo UI" panose="020B0604030504040204" pitchFamily="50" charset="-128"/>
              </a:rPr>
              <a:t>電子書籍の収集</a:t>
            </a:r>
            <a:endParaRPr lang="en-US" altLang="ja-JP" sz="1600" dirty="0">
              <a:solidFill>
                <a:schemeClr val="bg1"/>
              </a:solidFill>
              <a:latin typeface="Meiryo UI" panose="020B0604030504040204" pitchFamily="50" charset="-128"/>
              <a:ea typeface="Meiryo UI" panose="020B0604030504040204" pitchFamily="50" charset="-128"/>
            </a:endParaRPr>
          </a:p>
          <a:p>
            <a:pPr algn="ctr"/>
            <a:r>
              <a:rPr lang="ja-JP" altLang="en-US" sz="1600" dirty="0">
                <a:solidFill>
                  <a:schemeClr val="bg1"/>
                </a:solidFill>
                <a:latin typeface="Meiryo UI" panose="020B0604030504040204" pitchFamily="50" charset="-128"/>
                <a:ea typeface="Meiryo UI" panose="020B0604030504040204" pitchFamily="50" charset="-128"/>
              </a:rPr>
              <a:t>（制度的収集）</a:t>
            </a:r>
          </a:p>
        </p:txBody>
      </p:sp>
      <p:sp>
        <p:nvSpPr>
          <p:cNvPr id="125" name="AutoShape 14"/>
          <p:cNvSpPr>
            <a:spLocks noChangeArrowheads="1"/>
          </p:cNvSpPr>
          <p:nvPr/>
        </p:nvSpPr>
        <p:spPr bwMode="auto">
          <a:xfrm>
            <a:off x="9192344" y="5373216"/>
            <a:ext cx="1440160" cy="864096"/>
          </a:xfrm>
          <a:prstGeom prst="roundRect">
            <a:avLst>
              <a:gd name="adj" fmla="val 20750"/>
            </a:avLst>
          </a:prstGeom>
          <a:gradFill rotWithShape="1">
            <a:gsLst>
              <a:gs pos="0">
                <a:srgbClr val="3366CC"/>
              </a:gs>
              <a:gs pos="100000">
                <a:srgbClr val="112244"/>
              </a:gs>
            </a:gsLst>
            <a:lin ang="16200000" scaled="1"/>
          </a:gradFill>
          <a:ln w="19050" algn="ctr">
            <a:noFill/>
            <a:round/>
            <a:headEnd/>
            <a:tailEnd/>
          </a:ln>
        </p:spPr>
        <p:txBody>
          <a:bodyPr wrap="none"/>
          <a:lstStyle/>
          <a:p>
            <a:pPr algn="ctr"/>
            <a:r>
              <a:rPr lang="ja-JP" altLang="en-US" sz="1600" dirty="0">
                <a:solidFill>
                  <a:schemeClr val="bg1"/>
                </a:solidFill>
                <a:latin typeface="Meiryo UI" panose="020B0604030504040204" pitchFamily="50" charset="-128"/>
                <a:ea typeface="Meiryo UI" panose="020B0604030504040204" pitchFamily="50" charset="-128"/>
              </a:rPr>
              <a:t>資料の</a:t>
            </a:r>
            <a:endParaRPr lang="en-US" altLang="ja-JP" sz="1600" dirty="0">
              <a:solidFill>
                <a:schemeClr val="bg1"/>
              </a:solidFill>
              <a:latin typeface="Meiryo UI" panose="020B0604030504040204" pitchFamily="50" charset="-128"/>
              <a:ea typeface="Meiryo UI" panose="020B0604030504040204" pitchFamily="50" charset="-128"/>
            </a:endParaRPr>
          </a:p>
          <a:p>
            <a:pPr algn="ctr"/>
            <a:r>
              <a:rPr lang="ja-JP" altLang="en-US" sz="1600" dirty="0">
                <a:solidFill>
                  <a:schemeClr val="bg1"/>
                </a:solidFill>
                <a:latin typeface="Meiryo UI" panose="020B0604030504040204" pitchFamily="50" charset="-128"/>
                <a:ea typeface="Meiryo UI" panose="020B0604030504040204" pitchFamily="50" charset="-128"/>
              </a:rPr>
              <a:t>デジタル化</a:t>
            </a:r>
            <a:endParaRPr lang="en-US" altLang="ja-JP" sz="1600" dirty="0">
              <a:solidFill>
                <a:schemeClr val="bg1"/>
              </a:solidFill>
              <a:latin typeface="Meiryo UI" panose="020B0604030504040204" pitchFamily="50" charset="-128"/>
              <a:ea typeface="Meiryo UI" panose="020B0604030504040204" pitchFamily="50" charset="-128"/>
            </a:endParaRPr>
          </a:p>
          <a:p>
            <a:pPr algn="ctr"/>
            <a:r>
              <a:rPr lang="ja-JP" altLang="en-US" sz="1600" dirty="0">
                <a:solidFill>
                  <a:schemeClr val="bg1"/>
                </a:solidFill>
                <a:latin typeface="Meiryo UI" panose="020B0604030504040204" pitchFamily="50" charset="-128"/>
                <a:ea typeface="Meiryo UI" panose="020B0604030504040204" pitchFamily="50" charset="-128"/>
              </a:rPr>
              <a:t>（原資料の保存）</a:t>
            </a:r>
          </a:p>
        </p:txBody>
      </p:sp>
      <p:sp>
        <p:nvSpPr>
          <p:cNvPr id="126" name="AutoShape 14"/>
          <p:cNvSpPr>
            <a:spLocks noChangeArrowheads="1"/>
          </p:cNvSpPr>
          <p:nvPr/>
        </p:nvSpPr>
        <p:spPr bwMode="auto">
          <a:xfrm>
            <a:off x="1703512" y="5949280"/>
            <a:ext cx="2520280" cy="432048"/>
          </a:xfrm>
          <a:prstGeom prst="roundRect">
            <a:avLst>
              <a:gd name="adj" fmla="val 20750"/>
            </a:avLst>
          </a:prstGeom>
          <a:ln>
            <a:headEnd/>
            <a:tailEnd/>
          </a:ln>
        </p:spPr>
        <p:style>
          <a:lnRef idx="1">
            <a:schemeClr val="accent2"/>
          </a:lnRef>
          <a:fillRef idx="3">
            <a:schemeClr val="accent2"/>
          </a:fillRef>
          <a:effectRef idx="2">
            <a:schemeClr val="accent2"/>
          </a:effectRef>
          <a:fontRef idx="minor">
            <a:schemeClr val="lt1"/>
          </a:fontRef>
        </p:style>
        <p:txBody>
          <a:bodyPr wrap="none"/>
          <a:lstStyle/>
          <a:p>
            <a:pPr algn="ctr"/>
            <a:r>
              <a:rPr lang="ja-JP" altLang="en-US" dirty="0">
                <a:solidFill>
                  <a:schemeClr val="bg1"/>
                </a:solidFill>
                <a:latin typeface="Meiryo UI" panose="020B0604030504040204" pitchFamily="50" charset="-128"/>
                <a:ea typeface="Meiryo UI" panose="020B0604030504040204" pitchFamily="50" charset="-128"/>
              </a:rPr>
              <a:t>著作者</a:t>
            </a:r>
          </a:p>
        </p:txBody>
      </p:sp>
      <p:cxnSp>
        <p:nvCxnSpPr>
          <p:cNvPr id="132" name="直線矢印コネクタ 131"/>
          <p:cNvCxnSpPr>
            <a:stCxn id="64" idx="0"/>
          </p:cNvCxnSpPr>
          <p:nvPr/>
        </p:nvCxnSpPr>
        <p:spPr bwMode="auto">
          <a:xfrm rot="16200000" flipV="1">
            <a:off x="5807190" y="1629579"/>
            <a:ext cx="360040" cy="70451"/>
          </a:xfrm>
          <a:prstGeom prst="straightConnector1">
            <a:avLst/>
          </a:prstGeom>
          <a:ln w="101600">
            <a:headEnd type="none"/>
            <a:tailEnd type="triangle" w="med" len="med"/>
          </a:ln>
        </p:spPr>
        <p:style>
          <a:lnRef idx="3">
            <a:schemeClr val="accent1"/>
          </a:lnRef>
          <a:fillRef idx="0">
            <a:schemeClr val="accent1"/>
          </a:fillRef>
          <a:effectRef idx="2">
            <a:schemeClr val="accent1"/>
          </a:effectRef>
          <a:fontRef idx="minor">
            <a:schemeClr val="tx1"/>
          </a:fontRef>
        </p:style>
      </p:cxnSp>
      <p:sp>
        <p:nvSpPr>
          <p:cNvPr id="33" name="日付プレースホルダ 32"/>
          <p:cNvSpPr>
            <a:spLocks noGrp="1"/>
          </p:cNvSpPr>
          <p:nvPr>
            <p:ph type="dt" sz="half" idx="10"/>
          </p:nvPr>
        </p:nvSpPr>
        <p:spPr/>
        <p:txBody>
          <a:bodyPr/>
          <a:lstStyle/>
          <a:p>
            <a:r>
              <a:rPr lang="en-US" altLang="ja-JP" dirty="0" smtClean="0"/>
              <a:t>2012/10/28</a:t>
            </a:r>
            <a:endParaRPr lang="en-US" dirty="0"/>
          </a:p>
        </p:txBody>
      </p:sp>
      <p:sp>
        <p:nvSpPr>
          <p:cNvPr id="4" name="正方形/長方形 3"/>
          <p:cNvSpPr/>
          <p:nvPr/>
        </p:nvSpPr>
        <p:spPr>
          <a:xfrm>
            <a:off x="10668000" y="90144"/>
            <a:ext cx="1537665" cy="369332"/>
          </a:xfrm>
          <a:prstGeom prst="rect">
            <a:avLst/>
          </a:prstGeom>
        </p:spPr>
        <p:txBody>
          <a:bodyPr wrap="none">
            <a:spAutoFit/>
          </a:bodyPr>
          <a:lstStyle/>
          <a:p>
            <a:r>
              <a:rPr lang="en-US" altLang="ja-JP" dirty="0">
                <a:latin typeface="Meiryo UI" panose="020B0604030504040204" pitchFamily="50" charset="-128"/>
                <a:ea typeface="Meiryo UI" panose="020B0604030504040204" pitchFamily="50" charset="-128"/>
              </a:rPr>
              <a:t>2012/10/28</a:t>
            </a:r>
          </a:p>
        </p:txBody>
      </p:sp>
      <p:sp>
        <p:nvSpPr>
          <p:cNvPr id="34" name="円/楕円 33"/>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25411835"/>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524002" y="3"/>
            <a:ext cx="8964488" cy="981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2800" dirty="0">
                <a:solidFill>
                  <a:schemeClr val="tx1"/>
                </a:solidFill>
                <a:latin typeface="HG丸ｺﾞｼｯｸM-PRO" pitchFamily="50" charset="-128"/>
                <a:ea typeface="HG丸ｺﾞｼｯｸM-PRO" pitchFamily="50" charset="-128"/>
              </a:rPr>
              <a:t>次世代図書館システムに関する調査研究及び実証実験</a:t>
            </a:r>
          </a:p>
        </p:txBody>
      </p:sp>
      <p:sp>
        <p:nvSpPr>
          <p:cNvPr id="9" name="正方形/長方形 8"/>
          <p:cNvSpPr/>
          <p:nvPr/>
        </p:nvSpPr>
        <p:spPr>
          <a:xfrm>
            <a:off x="1919536" y="1556792"/>
            <a:ext cx="8568954" cy="5112568"/>
          </a:xfrm>
          <a:prstGeom prst="rect">
            <a:avLst/>
          </a:prstGeom>
          <a:noFill/>
          <a:ln w="28575" cmpd="dbl"/>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defRPr/>
            </a:pPr>
            <a:r>
              <a:rPr lang="ja-JP" altLang="en-US" sz="2000" dirty="0">
                <a:solidFill>
                  <a:schemeClr val="tx1"/>
                </a:solidFill>
                <a:latin typeface="HG丸ｺﾞｼｯｸM-PRO" pitchFamily="50" charset="-128"/>
                <a:ea typeface="HG丸ｺﾞｼｯｸM-PRO" pitchFamily="50" charset="-128"/>
              </a:rPr>
              <a:t>（１） 著作権法改正への対応</a:t>
            </a:r>
            <a:endParaRPr lang="en-US" altLang="ja-JP" sz="1600" dirty="0">
              <a:solidFill>
                <a:schemeClr val="tx1"/>
              </a:solidFill>
              <a:latin typeface="HG丸ｺﾞｼｯｸM-PRO" pitchFamily="50" charset="-128"/>
              <a:ea typeface="HG丸ｺﾞｼｯｸM-PRO" pitchFamily="50" charset="-128"/>
            </a:endParaRPr>
          </a:p>
          <a:p>
            <a:pPr>
              <a:buFont typeface="Wingdings" pitchFamily="2" charset="2"/>
              <a:buChar char="n"/>
              <a:defRPr/>
            </a:pPr>
            <a:r>
              <a:rPr lang="ja-JP" altLang="en-US" sz="1400" dirty="0">
                <a:solidFill>
                  <a:schemeClr val="tx1"/>
                </a:solidFill>
                <a:latin typeface="HG丸ｺﾞｼｯｸM-PRO" pitchFamily="50" charset="-128"/>
                <a:ea typeface="HG丸ｺﾞｼｯｸM-PRO" pitchFamily="50" charset="-128"/>
              </a:rPr>
              <a:t> 平成</a:t>
            </a:r>
            <a:r>
              <a:rPr lang="en-US" altLang="ja-JP" sz="1400" dirty="0">
                <a:solidFill>
                  <a:schemeClr val="tx1"/>
                </a:solidFill>
                <a:latin typeface="HG丸ｺﾞｼｯｸM-PRO" pitchFamily="50" charset="-128"/>
                <a:ea typeface="HG丸ｺﾞｼｯｸM-PRO" pitchFamily="50" charset="-128"/>
              </a:rPr>
              <a:t>21</a:t>
            </a:r>
            <a:r>
              <a:rPr lang="ja-JP" altLang="en-US" sz="1400" dirty="0">
                <a:solidFill>
                  <a:schemeClr val="tx1"/>
                </a:solidFill>
                <a:latin typeface="HG丸ｺﾞｼｯｸM-PRO" pitchFamily="50" charset="-128"/>
                <a:ea typeface="HG丸ｺﾞｼｯｸM-PRO" pitchFamily="50" charset="-128"/>
              </a:rPr>
              <a:t>年度の法改正により、国立国会図書館を含む図書館等において、視覚障害者等のための著作物の複製及び自動公衆送信が著作権者の許諾なく行うことが可能に</a:t>
            </a:r>
            <a:endParaRPr lang="en-US" altLang="ja-JP" sz="1400" dirty="0">
              <a:solidFill>
                <a:schemeClr val="tx1"/>
              </a:solidFill>
              <a:latin typeface="HG丸ｺﾞｼｯｸM-PRO" pitchFamily="50" charset="-128"/>
              <a:ea typeface="HG丸ｺﾞｼｯｸM-PRO" pitchFamily="50" charset="-128"/>
            </a:endParaRPr>
          </a:p>
          <a:p>
            <a:pPr>
              <a:buFont typeface="Wingdings" pitchFamily="2" charset="2"/>
              <a:buChar char="n"/>
              <a:defRPr/>
            </a:pPr>
            <a:r>
              <a:rPr lang="ja-JP" altLang="en-US" sz="1400" dirty="0">
                <a:solidFill>
                  <a:schemeClr val="tx1"/>
                </a:solidFill>
                <a:latin typeface="HG丸ｺﾞｼｯｸM-PRO" pitchFamily="50" charset="-128"/>
                <a:ea typeface="HG丸ｺﾞｼｯｸM-PRO" pitchFamily="50" charset="-128"/>
              </a:rPr>
              <a:t> 法改正に当たり、衆議院・参議院において、附帯決議</a:t>
            </a:r>
            <a:endParaRPr lang="en-US" altLang="ja-JP" sz="1400" dirty="0">
              <a:solidFill>
                <a:schemeClr val="tx1"/>
              </a:solidFill>
              <a:latin typeface="HG丸ｺﾞｼｯｸM-PRO" pitchFamily="50" charset="-128"/>
              <a:ea typeface="HG丸ｺﾞｼｯｸM-PRO" pitchFamily="50" charset="-128"/>
            </a:endParaRPr>
          </a:p>
          <a:p>
            <a:pPr>
              <a:buFont typeface="Wingdings" pitchFamily="2" charset="2"/>
              <a:buChar char="n"/>
              <a:defRPr/>
            </a:pPr>
            <a:r>
              <a:rPr lang="ja-JP" altLang="en-US" sz="1400" dirty="0">
                <a:solidFill>
                  <a:schemeClr val="tx1"/>
                </a:solidFill>
                <a:latin typeface="HG丸ｺﾞｼｯｸM-PRO" pitchFamily="50" charset="-128"/>
                <a:ea typeface="HG丸ｺﾞｼｯｸM-PRO" pitchFamily="50" charset="-128"/>
              </a:rPr>
              <a:t> 障害者団体等は、国立国会図書館が整備するデジタルコンテンツへのアクセシビリティの確保を強く要請</a:t>
            </a:r>
            <a:endParaRPr lang="en-US" altLang="ja-JP" sz="1400" dirty="0">
              <a:solidFill>
                <a:schemeClr val="tx1"/>
              </a:solidFill>
              <a:latin typeface="HG丸ｺﾞｼｯｸM-PRO" pitchFamily="50" charset="-128"/>
              <a:ea typeface="HG丸ｺﾞｼｯｸM-PRO" pitchFamily="50" charset="-128"/>
            </a:endParaRPr>
          </a:p>
          <a:p>
            <a:pPr>
              <a:buFont typeface="Wingdings" pitchFamily="2" charset="2"/>
              <a:buChar char="n"/>
              <a:defRPr/>
            </a:pPr>
            <a:r>
              <a:rPr lang="ja-JP" altLang="en-US" sz="1400" dirty="0">
                <a:solidFill>
                  <a:schemeClr val="tx1"/>
                </a:solidFill>
                <a:latin typeface="HG丸ｺﾞｼｯｸM-PRO" pitchFamily="50" charset="-128"/>
                <a:ea typeface="HG丸ｺﾞｼｯｸM-PRO" pitchFamily="50" charset="-128"/>
              </a:rPr>
              <a:t> 大規模デジタル化コンテンツをテキスト化し、読上げソフト等で円滑に利用できるようにするためには、テキストデータの構造化が必須であり、大量のテキストデータを構造化するためには自動化が不可欠であるため、実証実験により早期に実用化に目途</a:t>
            </a:r>
            <a:endParaRPr lang="en-US" altLang="ja-JP" sz="1400" dirty="0">
              <a:solidFill>
                <a:schemeClr val="tx1"/>
              </a:solidFill>
              <a:latin typeface="HG丸ｺﾞｼｯｸM-PRO" pitchFamily="50" charset="-128"/>
              <a:ea typeface="HG丸ｺﾞｼｯｸM-PRO" pitchFamily="50" charset="-128"/>
            </a:endParaRPr>
          </a:p>
          <a:p>
            <a:pPr>
              <a:lnSpc>
                <a:spcPct val="200000"/>
              </a:lnSpc>
              <a:defRPr/>
            </a:pPr>
            <a:r>
              <a:rPr lang="ja-JP" altLang="en-US" sz="2000" dirty="0">
                <a:solidFill>
                  <a:schemeClr val="tx1"/>
                </a:solidFill>
                <a:latin typeface="HG丸ｺﾞｼｯｸM-PRO" pitchFamily="50" charset="-128"/>
                <a:ea typeface="HG丸ｺﾞｼｯｸM-PRO" pitchFamily="50" charset="-128"/>
              </a:rPr>
              <a:t>（２） 国の科学技術基本計画への対応</a:t>
            </a:r>
            <a:endParaRPr lang="en-US" altLang="ja-JP" sz="2000" dirty="0">
              <a:solidFill>
                <a:schemeClr val="tx1"/>
              </a:solidFill>
              <a:latin typeface="HG丸ｺﾞｼｯｸM-PRO" pitchFamily="50" charset="-128"/>
              <a:ea typeface="HG丸ｺﾞｼｯｸM-PRO" pitchFamily="50" charset="-128"/>
            </a:endParaRPr>
          </a:p>
          <a:p>
            <a:pPr>
              <a:buFont typeface="Wingdings" pitchFamily="2" charset="2"/>
              <a:buChar char="n"/>
              <a:defRPr/>
            </a:pPr>
            <a:r>
              <a:rPr lang="ja-JP" altLang="en-US" sz="1400" dirty="0">
                <a:solidFill>
                  <a:schemeClr val="tx1"/>
                </a:solidFill>
                <a:latin typeface="HG丸ｺﾞｼｯｸM-PRO" pitchFamily="50" charset="-128"/>
                <a:ea typeface="HG丸ｺﾞｼｯｸM-PRO" pitchFamily="50" charset="-128"/>
              </a:rPr>
              <a:t> 「科学技術に関する基本政策について」において、知識インフラの構築・展開を図ることとされたことを受けて、これを実現するために、特に優先度が高い「領域横断的な統合検索」及び「自動構造化」に対応するものとして、実証実験を早期に実施</a:t>
            </a:r>
            <a:endParaRPr lang="en-US" altLang="ja-JP" sz="1400" dirty="0">
              <a:solidFill>
                <a:schemeClr val="tx1"/>
              </a:solidFill>
              <a:latin typeface="HG丸ｺﾞｼｯｸM-PRO" pitchFamily="50" charset="-128"/>
              <a:ea typeface="HG丸ｺﾞｼｯｸM-PRO" pitchFamily="50" charset="-128"/>
            </a:endParaRPr>
          </a:p>
          <a:p>
            <a:pPr>
              <a:lnSpc>
                <a:spcPct val="200000"/>
              </a:lnSpc>
              <a:defRPr/>
            </a:pPr>
            <a:r>
              <a:rPr lang="ja-JP" altLang="en-US" sz="2000" dirty="0">
                <a:solidFill>
                  <a:schemeClr val="tx1"/>
                </a:solidFill>
                <a:latin typeface="HG丸ｺﾞｼｯｸM-PRO" pitchFamily="50" charset="-128"/>
                <a:ea typeface="HG丸ｺﾞｼｯｸM-PRO" pitchFamily="50" charset="-128"/>
              </a:rPr>
              <a:t>（３） 三省懇談会への対応</a:t>
            </a:r>
            <a:endParaRPr lang="en-US" altLang="ja-JP" sz="2000" dirty="0">
              <a:solidFill>
                <a:schemeClr val="tx1"/>
              </a:solidFill>
              <a:latin typeface="HG丸ｺﾞｼｯｸM-PRO" pitchFamily="50" charset="-128"/>
              <a:ea typeface="HG丸ｺﾞｼｯｸM-PRO" pitchFamily="50" charset="-128"/>
            </a:endParaRPr>
          </a:p>
          <a:p>
            <a:pPr>
              <a:buFont typeface="Wingdings" pitchFamily="2" charset="2"/>
              <a:buChar char="n"/>
              <a:defRPr/>
            </a:pPr>
            <a:r>
              <a:rPr lang="ja-JP" altLang="en-US" sz="1400" dirty="0">
                <a:solidFill>
                  <a:schemeClr val="tx1"/>
                </a:solidFill>
                <a:latin typeface="HG丸ｺﾞｼｯｸM-PRO" pitchFamily="50" charset="-128"/>
                <a:ea typeface="HG丸ｺﾞｼｯｸM-PRO" pitchFamily="50" charset="-128"/>
              </a:rPr>
              <a:t> 「デジタルネットワーク社会における出版物の利活用の推進に関する懇談会」（総務・文科・経産省の副大臣・大臣政務官による懇談会）の報告書において、「全文テキスト検索については、様々な課題が存在するため、国立国会図書館と出版物のつくり手等との連携による実証実験等を通じて、課題解決について検討を進めること」とされたことを受け、出版社等の協力を得て、実証実験を早急に実施</a:t>
            </a:r>
            <a:endParaRPr lang="en-US" altLang="ja-JP" sz="1400" dirty="0">
              <a:solidFill>
                <a:schemeClr val="tx1"/>
              </a:solidFill>
              <a:latin typeface="HG丸ｺﾞｼｯｸM-PRO" pitchFamily="50" charset="-128"/>
              <a:ea typeface="HG丸ｺﾞｼｯｸM-PRO" pitchFamily="50" charset="-128"/>
            </a:endParaRPr>
          </a:p>
        </p:txBody>
      </p:sp>
      <p:sp>
        <p:nvSpPr>
          <p:cNvPr id="10" name="正方形/長方形 9"/>
          <p:cNvSpPr/>
          <p:nvPr/>
        </p:nvSpPr>
        <p:spPr>
          <a:xfrm>
            <a:off x="1919536" y="1052736"/>
            <a:ext cx="1656184" cy="432048"/>
          </a:xfrm>
          <a:prstGeom prst="rect">
            <a:avLst/>
          </a:prstGeom>
          <a:solidFill>
            <a:schemeClr val="accent1">
              <a:alpha val="30000"/>
            </a:schemeClr>
          </a:solidFill>
          <a:ln w="28575" cmpd="dbl"/>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1600" dirty="0">
                <a:solidFill>
                  <a:schemeClr val="tx1"/>
                </a:solidFill>
                <a:latin typeface="HG丸ｺﾞｼｯｸM-PRO" pitchFamily="50" charset="-128"/>
                <a:ea typeface="HG丸ｺﾞｼｯｸM-PRO" pitchFamily="50" charset="-128"/>
              </a:rPr>
              <a:t>必要性</a:t>
            </a:r>
            <a:endParaRPr lang="en-US" altLang="ja-JP" sz="1600" dirty="0">
              <a:solidFill>
                <a:schemeClr val="tx1"/>
              </a:solidFill>
              <a:latin typeface="HG丸ｺﾞｼｯｸM-PRO" pitchFamily="50" charset="-128"/>
              <a:ea typeface="HG丸ｺﾞｼｯｸM-PRO" pitchFamily="50" charset="-128"/>
            </a:endParaRPr>
          </a:p>
        </p:txBody>
      </p:sp>
      <p:sp>
        <p:nvSpPr>
          <p:cNvPr id="5" name="フッター プレースホルダ 4"/>
          <p:cNvSpPr>
            <a:spLocks noGrp="1"/>
          </p:cNvSpPr>
          <p:nvPr>
            <p:ph type="ftr" sz="quarter" idx="11"/>
          </p:nvPr>
        </p:nvSpPr>
        <p:spPr/>
        <p:txBody>
          <a:bodyPr/>
          <a:lstStyle/>
          <a:p>
            <a:r>
              <a:rPr kumimoji="0" lang="en-US" smtClean="0"/>
              <a:t>National Diet Library (NDL)</a:t>
            </a:r>
            <a:endParaRPr kumimoji="0" lang="en-US"/>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40</a:t>
            </a:fld>
            <a:endParaRPr kumimoji="0" lang="en-US"/>
          </a:p>
        </p:txBody>
      </p:sp>
      <p:sp>
        <p:nvSpPr>
          <p:cNvPr id="7" name="日付プレースホルダ 6"/>
          <p:cNvSpPr>
            <a:spLocks noGrp="1"/>
          </p:cNvSpPr>
          <p:nvPr>
            <p:ph type="dt" sz="half" idx="10"/>
          </p:nvPr>
        </p:nvSpPr>
        <p:spPr/>
        <p:txBody>
          <a:bodyPr/>
          <a:lstStyle/>
          <a:p>
            <a:r>
              <a:rPr lang="en-US" altLang="ja-JP" smtClean="0"/>
              <a:t>2010/12/11</a:t>
            </a:r>
            <a:endParaRPr lang="en-US"/>
          </a:p>
        </p:txBody>
      </p:sp>
    </p:spTree>
    <p:extLst>
      <p:ext uri="{BB962C8B-B14F-4D97-AF65-F5344CB8AC3E}">
        <p14:creationId xmlns:p14="http://schemas.microsoft.com/office/powerpoint/2010/main" val="123465929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1775520" y="-29668"/>
            <a:ext cx="8892480" cy="794372"/>
          </a:xfrm>
          <a:prstGeom prst="rect">
            <a:avLst/>
          </a:prstGeom>
          <a:noFill/>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sz="4000" dirty="0">
                <a:solidFill>
                  <a:schemeClr val="tx1"/>
                </a:solidFill>
                <a:latin typeface="HG丸ｺﾞｼｯｸM-PRO" pitchFamily="50" charset="-128"/>
                <a:ea typeface="HG丸ｺﾞｼｯｸM-PRO" pitchFamily="50" charset="-128"/>
              </a:rPr>
              <a:t>全文テキスト検索の実証実験</a:t>
            </a:r>
          </a:p>
        </p:txBody>
      </p:sp>
      <p:sp>
        <p:nvSpPr>
          <p:cNvPr id="28" name="正方形/長方形 27"/>
          <p:cNvSpPr/>
          <p:nvPr/>
        </p:nvSpPr>
        <p:spPr>
          <a:xfrm>
            <a:off x="1775520" y="1484785"/>
            <a:ext cx="8677472" cy="5112569"/>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r>
              <a:rPr lang="ja-JP" altLang="en-US" sz="1600" dirty="0">
                <a:solidFill>
                  <a:prstClr val="black"/>
                </a:solidFill>
                <a:latin typeface="HG丸ｺﾞｼｯｸM-PRO" pitchFamily="50" charset="-128"/>
                <a:ea typeface="HG丸ｺﾞｼｯｸM-PRO" pitchFamily="50" charset="-128"/>
              </a:rPr>
              <a:t>デジタル出版データの利活用に向けた動きに対応するため、過去から現在に至る出版物を対象とした、統合的かつ高度な全文テキスト検索及び視覚障害者向けの読み上げサービス等の技術的課題に関する実証実験を行う。</a:t>
            </a:r>
            <a:endParaRPr lang="en-US" altLang="ja-JP" sz="1600" dirty="0">
              <a:solidFill>
                <a:prstClr val="black"/>
              </a:solidFill>
              <a:latin typeface="HG丸ｺﾞｼｯｸM-PRO" pitchFamily="50" charset="-128"/>
              <a:ea typeface="HG丸ｺﾞｼｯｸM-PRO" pitchFamily="50" charset="-128"/>
            </a:endParaRPr>
          </a:p>
          <a:p>
            <a:pPr>
              <a:buFont typeface="Wingdings" pitchFamily="2" charset="2"/>
              <a:buChar char="l"/>
            </a:pPr>
            <a:r>
              <a:rPr lang="ja-JP" altLang="en-US" sz="1600" dirty="0">
                <a:latin typeface="HG丸ｺﾞｼｯｸM-PRO" pitchFamily="50" charset="-128"/>
                <a:ea typeface="HG丸ｺﾞｼｯｸM-PRO" pitchFamily="50" charset="-128"/>
              </a:rPr>
              <a:t>実施内容</a:t>
            </a:r>
            <a:endParaRPr lang="en-US" altLang="ja-JP" sz="1600" dirty="0">
              <a:solidFill>
                <a:prstClr val="black"/>
              </a:solidFill>
              <a:latin typeface="HG丸ｺﾞｼｯｸM-PRO" pitchFamily="50" charset="-128"/>
              <a:ea typeface="HG丸ｺﾞｼｯｸM-PRO" pitchFamily="50" charset="-128"/>
            </a:endParaRPr>
          </a:p>
          <a:p>
            <a:pPr lvl="1">
              <a:buFont typeface="Wingdings" pitchFamily="2" charset="2"/>
              <a:buChar char="Ø"/>
            </a:pPr>
            <a:r>
              <a:rPr lang="ja-JP" altLang="en-US" sz="1600" b="1" dirty="0">
                <a:latin typeface="HG丸ｺﾞｼｯｸM-PRO" pitchFamily="50" charset="-128"/>
                <a:ea typeface="HG丸ｺﾞｼｯｸM-PRO" pitchFamily="50" charset="-128"/>
              </a:rPr>
              <a:t>テキストデータの作成に関する検証実証実験 </a:t>
            </a:r>
            <a:endParaRPr lang="en-US" altLang="ja-JP" sz="1600" b="1" dirty="0">
              <a:latin typeface="HG丸ｺﾞｼｯｸM-PRO" pitchFamily="50" charset="-128"/>
              <a:ea typeface="HG丸ｺﾞｼｯｸM-PRO" pitchFamily="50" charset="-128"/>
            </a:endParaRPr>
          </a:p>
          <a:p>
            <a:pPr lvl="2">
              <a:buFont typeface="Wingdings" pitchFamily="2" charset="2"/>
              <a:buChar char="ü"/>
            </a:pPr>
            <a:r>
              <a:rPr lang="ja-JP" altLang="en-US" sz="1600" dirty="0">
                <a:latin typeface="HG丸ｺﾞｼｯｸM-PRO" pitchFamily="50" charset="-128"/>
                <a:ea typeface="HG丸ｺﾞｼｯｸM-PRO" pitchFamily="50" charset="-128"/>
              </a:rPr>
              <a:t>デジタル出版データからのテキストデータ抽出 、各種データの汎用フォーマット化 等 </a:t>
            </a:r>
          </a:p>
          <a:p>
            <a:pPr lvl="1">
              <a:buFont typeface="Wingdings" pitchFamily="2" charset="2"/>
              <a:buChar char="Ø"/>
            </a:pPr>
            <a:r>
              <a:rPr lang="ja-JP" altLang="en-US" sz="1600" b="1" dirty="0">
                <a:latin typeface="HG丸ｺﾞｼｯｸM-PRO" pitchFamily="50" charset="-128"/>
                <a:ea typeface="HG丸ｺﾞｼｯｸM-PRO" pitchFamily="50" charset="-128"/>
              </a:rPr>
              <a:t>テキストデータの検索・表示等に関する検証実証実験 </a:t>
            </a:r>
            <a:endParaRPr lang="en-US" altLang="ja-JP" sz="1600" b="1" dirty="0">
              <a:latin typeface="HG丸ｺﾞｼｯｸM-PRO" pitchFamily="50" charset="-128"/>
              <a:ea typeface="HG丸ｺﾞｼｯｸM-PRO" pitchFamily="50" charset="-128"/>
            </a:endParaRPr>
          </a:p>
          <a:p>
            <a:pPr marL="987425">
              <a:buFont typeface="Wingdings" pitchFamily="2" charset="2"/>
              <a:buChar char="ü"/>
            </a:pPr>
            <a:r>
              <a:rPr lang="ja-JP" altLang="en-US" sz="1600" dirty="0">
                <a:latin typeface="HG丸ｺﾞｼｯｸM-PRO" pitchFamily="50" charset="-128"/>
                <a:ea typeface="HG丸ｺﾞｼｯｸM-PRO" pitchFamily="50" charset="-128"/>
              </a:rPr>
              <a:t>実証実験用システムに搭載するテキストデータの検索・表示、</a:t>
            </a:r>
            <a:r>
              <a:rPr lang="en-US" altLang="ja-JP" sz="1600" dirty="0">
                <a:latin typeface="HG丸ｺﾞｼｯｸM-PRO" pitchFamily="50" charset="-128"/>
                <a:ea typeface="HG丸ｺﾞｼｯｸM-PRO" pitchFamily="50" charset="-128"/>
              </a:rPr>
              <a:t>API</a:t>
            </a:r>
            <a:r>
              <a:rPr lang="ja-JP" altLang="en-US" sz="1600" dirty="0">
                <a:latin typeface="HG丸ｺﾞｼｯｸM-PRO" pitchFamily="50" charset="-128"/>
                <a:ea typeface="HG丸ｺﾞｼｯｸM-PRO" pitchFamily="50" charset="-128"/>
              </a:rPr>
              <a:t>機能、視覚障害者向けの読み上げサービス 等 </a:t>
            </a:r>
            <a:endParaRPr lang="en-US" altLang="ja-JP" sz="1600" dirty="0">
              <a:latin typeface="HG丸ｺﾞｼｯｸM-PRO" pitchFamily="50" charset="-128"/>
              <a:ea typeface="HG丸ｺﾞｼｯｸM-PRO" pitchFamily="50" charset="-128"/>
            </a:endParaRPr>
          </a:p>
          <a:p>
            <a:pPr>
              <a:buFont typeface="Wingdings" pitchFamily="2" charset="2"/>
              <a:buChar char="l"/>
            </a:pPr>
            <a:r>
              <a:rPr lang="ja-JP" altLang="en-US" sz="1600" dirty="0">
                <a:latin typeface="HG丸ｺﾞｼｯｸM-PRO" pitchFamily="50" charset="-128"/>
                <a:ea typeface="HG丸ｺﾞｼｯｸM-PRO" pitchFamily="50" charset="-128"/>
              </a:rPr>
              <a:t>実施スケジュール</a:t>
            </a:r>
            <a:endParaRPr lang="en-US" altLang="ja-JP" sz="1600" dirty="0">
              <a:solidFill>
                <a:prstClr val="black"/>
              </a:solidFill>
              <a:latin typeface="HG丸ｺﾞｼｯｸM-PRO" pitchFamily="50" charset="-128"/>
              <a:ea typeface="HG丸ｺﾞｼｯｸM-PRO" pitchFamily="50" charset="-128"/>
            </a:endParaRPr>
          </a:p>
          <a:p>
            <a:pPr lvl="1">
              <a:buFont typeface="Wingdings" pitchFamily="2" charset="2"/>
              <a:buChar char="Ø"/>
            </a:pPr>
            <a:r>
              <a:rPr lang="ja-JP" altLang="en-US" sz="1600" dirty="0">
                <a:latin typeface="HG丸ｺﾞｼｯｸM-PRO" pitchFamily="50" charset="-128"/>
                <a:ea typeface="HG丸ｺﾞｼｯｸM-PRO" pitchFamily="50" charset="-128"/>
              </a:rPr>
              <a:t>平成２２年１０月～２３年１月　実証実験用システムの構築</a:t>
            </a:r>
            <a:endParaRPr lang="en-US" altLang="ja-JP" sz="1600" dirty="0">
              <a:latin typeface="HG丸ｺﾞｼｯｸM-PRO" pitchFamily="50" charset="-128"/>
              <a:ea typeface="HG丸ｺﾞｼｯｸM-PRO" pitchFamily="50" charset="-128"/>
            </a:endParaRPr>
          </a:p>
          <a:p>
            <a:pPr lvl="1">
              <a:buFont typeface="Wingdings" pitchFamily="2" charset="2"/>
              <a:buChar char="Ø"/>
            </a:pPr>
            <a:r>
              <a:rPr lang="ja-JP" altLang="en-US" sz="1600" dirty="0">
                <a:solidFill>
                  <a:prstClr val="black"/>
                </a:solidFill>
                <a:latin typeface="HG丸ｺﾞｼｯｸM-PRO" pitchFamily="50" charset="-128"/>
                <a:ea typeface="HG丸ｺﾞｼｯｸM-PRO" pitchFamily="50" charset="-128"/>
              </a:rPr>
              <a:t>平成２３年２月～２３年３月　　実証実験の実施及び結果の取りまとめ</a:t>
            </a:r>
            <a:endParaRPr lang="ja-JP" altLang="ja-JP" sz="1600" dirty="0">
              <a:solidFill>
                <a:prstClr val="black"/>
              </a:solidFill>
              <a:latin typeface="HG丸ｺﾞｼｯｸM-PRO" pitchFamily="50" charset="-128"/>
              <a:ea typeface="HG丸ｺﾞｼｯｸM-PRO" pitchFamily="50" charset="-128"/>
            </a:endParaRPr>
          </a:p>
          <a:p>
            <a:pPr>
              <a:buFont typeface="Wingdings" pitchFamily="2" charset="2"/>
              <a:buChar char="l"/>
            </a:pPr>
            <a:r>
              <a:rPr lang="ja-JP" altLang="en-US" sz="1600" dirty="0">
                <a:latin typeface="HG丸ｺﾞｼｯｸM-PRO" pitchFamily="50" charset="-128"/>
                <a:ea typeface="HG丸ｺﾞｼｯｸM-PRO" pitchFamily="50" charset="-128"/>
              </a:rPr>
              <a:t>参加協力会社の概要</a:t>
            </a:r>
            <a:endParaRPr lang="en-US" altLang="ja-JP" sz="1600" dirty="0">
              <a:solidFill>
                <a:prstClr val="black"/>
              </a:solidFill>
              <a:latin typeface="HG丸ｺﾞｼｯｸM-PRO" pitchFamily="50" charset="-128"/>
              <a:ea typeface="HG丸ｺﾞｼｯｸM-PRO" pitchFamily="50" charset="-128"/>
            </a:endParaRPr>
          </a:p>
          <a:p>
            <a:pPr lvl="1">
              <a:buFont typeface="Wingdings" pitchFamily="2" charset="2"/>
              <a:buChar char="Ø"/>
            </a:pPr>
            <a:r>
              <a:rPr lang="ja-JP" altLang="en-US" sz="1600" dirty="0">
                <a:latin typeface="HG丸ｺﾞｼｯｸM-PRO" pitchFamily="50" charset="-128"/>
                <a:ea typeface="HG丸ｺﾞｼｯｸM-PRO" pitchFamily="50" charset="-128"/>
              </a:rPr>
              <a:t>協力会社数　　　　</a:t>
            </a:r>
            <a:r>
              <a:rPr lang="en-US" altLang="ja-JP" sz="1600" dirty="0">
                <a:latin typeface="HG丸ｺﾞｼｯｸM-PRO" pitchFamily="50" charset="-128"/>
                <a:ea typeface="HG丸ｺﾞｼｯｸM-PRO" pitchFamily="50" charset="-128"/>
              </a:rPr>
              <a:t>39</a:t>
            </a:r>
            <a:r>
              <a:rPr lang="ja-JP" altLang="en-US" sz="1600" dirty="0">
                <a:latin typeface="HG丸ｺﾞｼｯｸM-PRO" pitchFamily="50" charset="-128"/>
                <a:ea typeface="HG丸ｺﾞｼｯｸM-PRO" pitchFamily="50" charset="-128"/>
              </a:rPr>
              <a:t>社（</a:t>
            </a:r>
            <a:r>
              <a:rPr lang="en-US" altLang="ja-JP" sz="1600" dirty="0">
                <a:latin typeface="HG丸ｺﾞｼｯｸM-PRO" pitchFamily="50" charset="-128"/>
                <a:ea typeface="HG丸ｺﾞｼｯｸM-PRO" pitchFamily="50" charset="-128"/>
              </a:rPr>
              <a:t>10</a:t>
            </a:r>
            <a:r>
              <a:rPr lang="ja-JP" altLang="en-US" sz="1600" dirty="0">
                <a:latin typeface="HG丸ｺﾞｼｯｸM-PRO" pitchFamily="50" charset="-128"/>
                <a:ea typeface="HG丸ｺﾞｼｯｸM-PRO" pitchFamily="50" charset="-128"/>
              </a:rPr>
              <a:t>月</a:t>
            </a:r>
            <a:r>
              <a:rPr lang="en-US" altLang="ja-JP" sz="1600" dirty="0">
                <a:latin typeface="HG丸ｺﾞｼｯｸM-PRO" pitchFamily="50" charset="-128"/>
                <a:ea typeface="HG丸ｺﾞｼｯｸM-PRO" pitchFamily="50" charset="-128"/>
              </a:rPr>
              <a:t>12</a:t>
            </a:r>
            <a:r>
              <a:rPr lang="ja-JP" altLang="en-US" sz="1600" dirty="0">
                <a:latin typeface="HG丸ｺﾞｼｯｸM-PRO" pitchFamily="50" charset="-128"/>
                <a:ea typeface="HG丸ｺﾞｼｯｸM-PRO" pitchFamily="50" charset="-128"/>
              </a:rPr>
              <a:t>日現在）</a:t>
            </a:r>
            <a:endParaRPr lang="en-US" altLang="ja-JP" sz="1600" dirty="0">
              <a:latin typeface="HG丸ｺﾞｼｯｸM-PRO" pitchFamily="50" charset="-128"/>
              <a:ea typeface="HG丸ｺﾞｼｯｸM-PRO" pitchFamily="50" charset="-128"/>
            </a:endParaRPr>
          </a:p>
          <a:p>
            <a:pPr marL="449263" lvl="1" indent="-6350">
              <a:buFont typeface="Wingdings" pitchFamily="2" charset="2"/>
              <a:buChar char="Ø"/>
            </a:pPr>
            <a:r>
              <a:rPr lang="ja-JP" altLang="en-US" sz="1600" dirty="0">
                <a:latin typeface="HG丸ｺﾞｼｯｸM-PRO" pitchFamily="50" charset="-128"/>
                <a:ea typeface="HG丸ｺﾞｼｯｸM-PRO" pitchFamily="50" charset="-128"/>
              </a:rPr>
              <a:t>出版社提供データ数（</a:t>
            </a:r>
            <a:r>
              <a:rPr lang="en-US" altLang="ja-JP" sz="1600" dirty="0">
                <a:latin typeface="HG丸ｺﾞｼｯｸM-PRO" pitchFamily="50" charset="-128"/>
                <a:ea typeface="HG丸ｺﾞｼｯｸM-PRO" pitchFamily="50" charset="-128"/>
              </a:rPr>
              <a:t>10</a:t>
            </a:r>
            <a:r>
              <a:rPr lang="ja-JP" altLang="en-US" sz="1600" dirty="0">
                <a:latin typeface="HG丸ｺﾞｼｯｸM-PRO" pitchFamily="50" charset="-128"/>
                <a:ea typeface="HG丸ｺﾞｼｯｸM-PRO" pitchFamily="50" charset="-128"/>
              </a:rPr>
              <a:t>月</a:t>
            </a:r>
            <a:r>
              <a:rPr lang="en-US" altLang="ja-JP" sz="1600" dirty="0">
                <a:latin typeface="HG丸ｺﾞｼｯｸM-PRO" pitchFamily="50" charset="-128"/>
                <a:ea typeface="HG丸ｺﾞｼｯｸM-PRO" pitchFamily="50" charset="-128"/>
              </a:rPr>
              <a:t>29</a:t>
            </a:r>
            <a:r>
              <a:rPr lang="ja-JP" altLang="en-US" sz="1600" dirty="0">
                <a:latin typeface="HG丸ｺﾞｼｯｸM-PRO" pitchFamily="50" charset="-128"/>
                <a:ea typeface="HG丸ｺﾞｼｯｸM-PRO" pitchFamily="50" charset="-128"/>
              </a:rPr>
              <a:t>日時点）　タイトル数：約３００</a:t>
            </a:r>
            <a:endParaRPr lang="en-US" altLang="ja-JP" sz="1600" dirty="0">
              <a:latin typeface="HG丸ｺﾞｼｯｸM-PRO" pitchFamily="50" charset="-128"/>
              <a:ea typeface="HG丸ｺﾞｼｯｸM-PRO" pitchFamily="50" charset="-128"/>
            </a:endParaRPr>
          </a:p>
          <a:p>
            <a:pPr marL="725488" lvl="1" indent="-268288">
              <a:buFont typeface="Wingdings" pitchFamily="2" charset="2"/>
              <a:buChar char="Ø"/>
            </a:pPr>
            <a:r>
              <a:rPr lang="ja-JP" altLang="en-US" sz="1600" dirty="0">
                <a:latin typeface="HG丸ｺﾞｼｯｸM-PRO" pitchFamily="50" charset="-128"/>
                <a:ea typeface="HG丸ｺﾞｼｯｸM-PRO" pitchFamily="50" charset="-128"/>
              </a:rPr>
              <a:t>提供データ形式　　　</a:t>
            </a:r>
            <a:r>
              <a:rPr lang="en-US" altLang="ja-JP" sz="1600" dirty="0">
                <a:latin typeface="HG丸ｺﾞｼｯｸM-PRO" pitchFamily="50" charset="-128"/>
                <a:ea typeface="HG丸ｺﾞｼｯｸM-PRO" pitchFamily="50" charset="-128"/>
              </a:rPr>
              <a:t>PDF</a:t>
            </a:r>
            <a:r>
              <a:rPr lang="ja-JP" altLang="en-US" sz="1600" dirty="0" err="1">
                <a:latin typeface="HG丸ｺﾞｼｯｸM-PRO" pitchFamily="50" charset="-128"/>
                <a:ea typeface="HG丸ｺﾞｼｯｸM-PRO" pitchFamily="50" charset="-128"/>
              </a:rPr>
              <a:t>、</a:t>
            </a:r>
            <a:r>
              <a:rPr lang="en-US" altLang="ja-JP" sz="1600" dirty="0">
                <a:latin typeface="HG丸ｺﾞｼｯｸM-PRO" pitchFamily="50" charset="-128"/>
                <a:ea typeface="HG丸ｺﾞｼｯｸM-PRO" pitchFamily="50" charset="-128"/>
              </a:rPr>
              <a:t>XMDF</a:t>
            </a:r>
            <a:r>
              <a:rPr lang="ja-JP" altLang="en-US" sz="1600" dirty="0" err="1">
                <a:latin typeface="HG丸ｺﾞｼｯｸM-PRO" pitchFamily="50" charset="-128"/>
                <a:ea typeface="HG丸ｺﾞｼｯｸM-PRO" pitchFamily="50" charset="-128"/>
              </a:rPr>
              <a:t>、</a:t>
            </a:r>
            <a:r>
              <a:rPr lang="en-US" altLang="ja-JP" sz="1600" dirty="0">
                <a:latin typeface="HG丸ｺﾞｼｯｸM-PRO" pitchFamily="50" charset="-128"/>
                <a:ea typeface="HG丸ｺﾞｼｯｸM-PRO" pitchFamily="50" charset="-128"/>
              </a:rPr>
              <a:t>TEXT</a:t>
            </a:r>
          </a:p>
          <a:p>
            <a:pPr marL="268288" indent="-268288">
              <a:buFont typeface="Wingdings" pitchFamily="2" charset="2"/>
              <a:buChar char="n"/>
            </a:pPr>
            <a:r>
              <a:rPr lang="ja-JP" altLang="en-US" sz="1600" dirty="0">
                <a:latin typeface="HG丸ｺﾞｼｯｸM-PRO" pitchFamily="50" charset="-128"/>
                <a:ea typeface="HG丸ｺﾞｼｯｸM-PRO" pitchFamily="50" charset="-128"/>
              </a:rPr>
              <a:t>今後</a:t>
            </a:r>
            <a:endParaRPr lang="en-US" altLang="ja-JP" sz="1600" dirty="0">
              <a:latin typeface="HG丸ｺﾞｼｯｸM-PRO" pitchFamily="50" charset="-128"/>
              <a:ea typeface="HG丸ｺﾞｼｯｸM-PRO" pitchFamily="50" charset="-128"/>
            </a:endParaRPr>
          </a:p>
          <a:p>
            <a:pPr marL="725488" lvl="1" indent="-268288">
              <a:buFont typeface="Wingdings" pitchFamily="2" charset="2"/>
              <a:buChar char="Ø"/>
            </a:pPr>
            <a:r>
              <a:rPr lang="ja-JP" altLang="en-US" sz="1600" dirty="0">
                <a:latin typeface="HG丸ｺﾞｼｯｸM-PRO" pitchFamily="50" charset="-128"/>
                <a:ea typeface="HG丸ｺﾞｼｯｸM-PRO" pitchFamily="50" charset="-128"/>
              </a:rPr>
              <a:t>関係者（出版社、視覚障害者団体等）と協議して、有効性が実証された機能は、来年度以降、</a:t>
            </a:r>
            <a:r>
              <a:rPr lang="en-US" altLang="ja-JP" sz="1600" dirty="0" err="1">
                <a:latin typeface="HG丸ｺﾞｼｯｸM-PRO" pitchFamily="50" charset="-128"/>
                <a:ea typeface="HG丸ｺﾞｼｯｸM-PRO" pitchFamily="50" charset="-128"/>
              </a:rPr>
              <a:t>NDLSearch</a:t>
            </a:r>
            <a:r>
              <a:rPr lang="ja-JP" altLang="en-US" sz="1600" dirty="0">
                <a:latin typeface="HG丸ｺﾞｼｯｸM-PRO" pitchFamily="50" charset="-128"/>
                <a:ea typeface="HG丸ｺﾞｼｯｸM-PRO" pitchFamily="50" charset="-128"/>
              </a:rPr>
              <a:t>に実装していく。</a:t>
            </a:r>
            <a:endParaRPr lang="en-US" altLang="ja-JP" sz="1600" dirty="0">
              <a:latin typeface="HG丸ｺﾞｼｯｸM-PRO" pitchFamily="50" charset="-128"/>
              <a:ea typeface="HG丸ｺﾞｼｯｸM-PRO" pitchFamily="50" charset="-128"/>
            </a:endParaRPr>
          </a:p>
        </p:txBody>
      </p:sp>
      <p:sp>
        <p:nvSpPr>
          <p:cNvPr id="4" name="フッター プレースホルダ 3"/>
          <p:cNvSpPr>
            <a:spLocks noGrp="1"/>
          </p:cNvSpPr>
          <p:nvPr>
            <p:ph type="ftr" sz="quarter" idx="11"/>
          </p:nvPr>
        </p:nvSpPr>
        <p:spPr/>
        <p:txBody>
          <a:bodyPr/>
          <a:lstStyle/>
          <a:p>
            <a:r>
              <a:rPr kumimoji="0" lang="en-US" dirty="0" smtClean="0"/>
              <a:t>National Diet Library (NDL)</a:t>
            </a:r>
            <a:endParaRPr kumimoji="0" lang="en-US" dirty="0"/>
          </a:p>
        </p:txBody>
      </p:sp>
      <p:sp>
        <p:nvSpPr>
          <p:cNvPr id="5" name="スライド番号プレースホルダ 4"/>
          <p:cNvSpPr>
            <a:spLocks noGrp="1"/>
          </p:cNvSpPr>
          <p:nvPr>
            <p:ph type="sldNum" sz="quarter" idx="12"/>
          </p:nvPr>
        </p:nvSpPr>
        <p:spPr/>
        <p:txBody>
          <a:bodyPr/>
          <a:lstStyle/>
          <a:p>
            <a:fld id="{042AED99-7FB4-404E-8A97-64753DCE42EC}" type="slidenum">
              <a:rPr kumimoji="0" lang="en-US" smtClean="0"/>
              <a:pPr/>
              <a:t>41</a:t>
            </a:fld>
            <a:endParaRPr kumimoji="0" lang="en-US"/>
          </a:p>
        </p:txBody>
      </p:sp>
      <p:sp>
        <p:nvSpPr>
          <p:cNvPr id="6" name="日付プレースホルダ 5"/>
          <p:cNvSpPr>
            <a:spLocks noGrp="1"/>
          </p:cNvSpPr>
          <p:nvPr>
            <p:ph type="dt" sz="half" idx="10"/>
          </p:nvPr>
        </p:nvSpPr>
        <p:spPr/>
        <p:txBody>
          <a:bodyPr/>
          <a:lstStyle/>
          <a:p>
            <a:r>
              <a:rPr lang="en-US" altLang="ja-JP" dirty="0" smtClean="0"/>
              <a:t>2010/12/11</a:t>
            </a:r>
            <a:endParaRPr lang="en-US" dirty="0"/>
          </a:p>
        </p:txBody>
      </p:sp>
    </p:spTree>
    <p:extLst>
      <p:ext uri="{BB962C8B-B14F-4D97-AF65-F5344CB8AC3E}">
        <p14:creationId xmlns:p14="http://schemas.microsoft.com/office/powerpoint/2010/main" val="187888860"/>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p:cNvSpPr/>
          <p:nvPr/>
        </p:nvSpPr>
        <p:spPr>
          <a:xfrm>
            <a:off x="1106129" y="4813625"/>
            <a:ext cx="10318496" cy="2221356"/>
          </a:xfrm>
          <a:prstGeom prst="rect">
            <a:avLst/>
          </a:prstGeom>
        </p:spPr>
        <p:style>
          <a:lnRef idx="2">
            <a:schemeClr val="accent1"/>
          </a:lnRef>
          <a:fillRef idx="1">
            <a:schemeClr val="lt1"/>
          </a:fillRef>
          <a:effectRef idx="0">
            <a:schemeClr val="accent1"/>
          </a:effectRef>
          <a:fontRef idx="minor">
            <a:schemeClr val="dk1"/>
          </a:fontRef>
        </p:style>
        <p:txBody>
          <a:bodyPr rtlCol="0" anchor="b" anchorCtr="0"/>
          <a:lstStyle/>
          <a:p>
            <a:pPr algn="ctr"/>
            <a:r>
              <a:rPr kumimoji="1" lang="ja-JP" altLang="en-US" dirty="0" smtClean="0">
                <a:latin typeface="Meiryo UI" panose="020B0604030504040204" pitchFamily="50" charset="-128"/>
                <a:ea typeface="Meiryo UI" panose="020B0604030504040204" pitchFamily="50" charset="-128"/>
              </a:rPr>
              <a:t>利用者への提供の主体</a:t>
            </a:r>
            <a:endParaRPr kumimoji="1" lang="ja-JP" altLang="en-US" dirty="0">
              <a:latin typeface="Meiryo UI" panose="020B0604030504040204" pitchFamily="50" charset="-128"/>
              <a:ea typeface="Meiryo UI" panose="020B0604030504040204" pitchFamily="50" charset="-128"/>
            </a:endParaRPr>
          </a:p>
        </p:txBody>
      </p:sp>
      <p:sp>
        <p:nvSpPr>
          <p:cNvPr id="57" name="AutoShape 14"/>
          <p:cNvSpPr>
            <a:spLocks noChangeArrowheads="1"/>
          </p:cNvSpPr>
          <p:nvPr/>
        </p:nvSpPr>
        <p:spPr bwMode="auto">
          <a:xfrm>
            <a:off x="4891832" y="2196382"/>
            <a:ext cx="3043678" cy="2795458"/>
          </a:xfrm>
          <a:prstGeom prst="roundRect">
            <a:avLst>
              <a:gd name="adj" fmla="val 20750"/>
            </a:avLst>
          </a:prstGeom>
          <a:ln>
            <a:headEnd/>
            <a:tailEnd/>
          </a:ln>
        </p:spPr>
        <p:style>
          <a:lnRef idx="1">
            <a:schemeClr val="accent1"/>
          </a:lnRef>
          <a:fillRef idx="2">
            <a:schemeClr val="accent1"/>
          </a:fillRef>
          <a:effectRef idx="1">
            <a:schemeClr val="accent1"/>
          </a:effectRef>
          <a:fontRef idx="minor">
            <a:schemeClr val="dk1"/>
          </a:fontRef>
        </p:style>
        <p:txBody>
          <a:bodyPr wrap="none"/>
          <a:lstStyle/>
          <a:p>
            <a:pPr algn="ctr"/>
            <a:r>
              <a:rPr lang="ja-JP" altLang="en-US" sz="2400" b="1" dirty="0">
                <a:solidFill>
                  <a:schemeClr val="tx1"/>
                </a:solidFill>
                <a:latin typeface="Meiryo UI" panose="020B0604030504040204" pitchFamily="50" charset="-128"/>
                <a:ea typeface="Meiryo UI" panose="020B0604030504040204" pitchFamily="50" charset="-128"/>
              </a:rPr>
              <a:t>国立国会図書館</a:t>
            </a:r>
            <a:endParaRPr lang="ja-JP" altLang="en-US" b="1" dirty="0">
              <a:solidFill>
                <a:schemeClr val="tx1"/>
              </a:solidFill>
              <a:latin typeface="Meiryo UI" panose="020B0604030504040204" pitchFamily="50" charset="-128"/>
              <a:ea typeface="Meiryo UI" panose="020B0604030504040204" pitchFamily="50" charset="-128"/>
            </a:endParaRPr>
          </a:p>
        </p:txBody>
      </p:sp>
      <p:sp>
        <p:nvSpPr>
          <p:cNvPr id="54" name="AutoShape 14"/>
          <p:cNvSpPr>
            <a:spLocks noChangeArrowheads="1"/>
          </p:cNvSpPr>
          <p:nvPr/>
        </p:nvSpPr>
        <p:spPr bwMode="auto">
          <a:xfrm>
            <a:off x="712848" y="2378746"/>
            <a:ext cx="2987824" cy="2294319"/>
          </a:xfrm>
          <a:prstGeom prst="roundRect">
            <a:avLst>
              <a:gd name="adj" fmla="val 20750"/>
            </a:avLst>
          </a:prstGeom>
          <a:ln>
            <a:headEnd/>
            <a:tailEnd/>
          </a:ln>
        </p:spPr>
        <p:style>
          <a:lnRef idx="1">
            <a:schemeClr val="accent4"/>
          </a:lnRef>
          <a:fillRef idx="2">
            <a:schemeClr val="accent4"/>
          </a:fillRef>
          <a:effectRef idx="1">
            <a:schemeClr val="accent4"/>
          </a:effectRef>
          <a:fontRef idx="minor">
            <a:schemeClr val="dk1"/>
          </a:fontRef>
        </p:style>
        <p:txBody>
          <a:bodyPr wrap="none"/>
          <a:lstStyle/>
          <a:p>
            <a:pPr algn="ctr"/>
            <a:r>
              <a:rPr lang="ja-JP" altLang="en-US" sz="2000" b="1" dirty="0" smtClean="0">
                <a:solidFill>
                  <a:schemeClr val="tx1"/>
                </a:solidFill>
                <a:latin typeface="Meiryo UI" panose="020B0604030504040204" pitchFamily="50" charset="-128"/>
                <a:ea typeface="Meiryo UI" panose="020B0604030504040204" pitchFamily="50" charset="-128"/>
              </a:rPr>
              <a:t>商用出版者</a:t>
            </a:r>
            <a:endParaRPr lang="ja-JP" altLang="en-US" sz="2000" b="1" dirty="0">
              <a:solidFill>
                <a:schemeClr val="tx1"/>
              </a:solidFill>
              <a:latin typeface="Meiryo UI" panose="020B0604030504040204" pitchFamily="50" charset="-128"/>
              <a:ea typeface="Meiryo UI" panose="020B0604030504040204" pitchFamily="50" charset="-128"/>
            </a:endParaRPr>
          </a:p>
        </p:txBody>
      </p:sp>
      <p:sp>
        <p:nvSpPr>
          <p:cNvPr id="10242" name="タイトル 2"/>
          <p:cNvSpPr>
            <a:spLocks noGrp="1"/>
          </p:cNvSpPr>
          <p:nvPr>
            <p:ph type="title"/>
          </p:nvPr>
        </p:nvSpPr>
        <p:spPr>
          <a:xfrm>
            <a:off x="41116" y="-29468"/>
            <a:ext cx="12192000" cy="928688"/>
          </a:xfrm>
        </p:spPr>
        <p:txBody>
          <a:bodyPr>
            <a:noAutofit/>
          </a:bodyPr>
          <a:lstStyle/>
          <a:p>
            <a:r>
              <a:rPr lang="ja-JP" altLang="en-US" sz="3200" dirty="0"/>
              <a:t>☆ 「</a:t>
            </a:r>
            <a:r>
              <a:rPr lang="ja-JP" altLang="en-US" sz="3200" dirty="0" smtClean="0"/>
              <a:t>あらゆる情報資源へのアクセスを保証する」（未定稿）</a:t>
            </a:r>
            <a:r>
              <a:rPr lang="en-US" altLang="ja-JP" sz="3200" dirty="0" smtClean="0"/>
              <a:t/>
            </a:r>
            <a:br>
              <a:rPr lang="en-US" altLang="ja-JP" sz="3200" dirty="0" smtClean="0"/>
            </a:br>
            <a:r>
              <a:rPr lang="ja-JP" altLang="en-US" sz="3200" dirty="0" smtClean="0"/>
              <a:t>あらゆる出版物の入手手段を提供して、出版物のマーケットの拡大を</a:t>
            </a:r>
            <a:endParaRPr lang="ja-JP" altLang="en-US" sz="3200" dirty="0"/>
          </a:p>
        </p:txBody>
      </p:sp>
      <p:sp>
        <p:nvSpPr>
          <p:cNvPr id="6" name="スライド番号プレースホルダ 5"/>
          <p:cNvSpPr>
            <a:spLocks noGrp="1"/>
          </p:cNvSpPr>
          <p:nvPr>
            <p:ph type="sldNum" sz="quarter" idx="4294967295"/>
          </p:nvPr>
        </p:nvSpPr>
        <p:spPr>
          <a:xfrm>
            <a:off x="10477397" y="4286272"/>
            <a:ext cx="1328737" cy="365125"/>
          </a:xfrm>
          <a:prstGeom prst="rect">
            <a:avLst/>
          </a:prstGeom>
        </p:spPr>
        <p:txBody>
          <a:bodyPr/>
          <a:lstStyle/>
          <a:p>
            <a:pPr>
              <a:defRPr/>
            </a:pPr>
            <a:fld id="{BE15A605-07C9-40F0-9E04-17195E3A886A}" type="slidenum">
              <a:rPr lang="ja-JP" altLang="en-US"/>
              <a:pPr>
                <a:defRPr/>
              </a:pPr>
              <a:t>42</a:t>
            </a:fld>
            <a:endParaRPr lang="ja-JP" altLang="en-US" dirty="0"/>
          </a:p>
        </p:txBody>
      </p:sp>
      <p:grpSp>
        <p:nvGrpSpPr>
          <p:cNvPr id="2" name="グループ化 156"/>
          <p:cNvGrpSpPr>
            <a:grpSpLocks/>
          </p:cNvGrpSpPr>
          <p:nvPr/>
        </p:nvGrpSpPr>
        <p:grpSpPr bwMode="auto">
          <a:xfrm flipH="1">
            <a:off x="5340556" y="1959662"/>
            <a:ext cx="910996" cy="291985"/>
            <a:chOff x="6072193" y="2357433"/>
            <a:chExt cx="1357312" cy="1785945"/>
          </a:xfrm>
        </p:grpSpPr>
        <p:cxnSp>
          <p:nvCxnSpPr>
            <p:cNvPr id="104" name="直線矢印コネクタ 103"/>
            <p:cNvCxnSpPr/>
            <p:nvPr/>
          </p:nvCxnSpPr>
          <p:spPr bwMode="auto">
            <a:xfrm rot="5400000" flipH="1" flipV="1">
              <a:off x="6500727" y="2500550"/>
              <a:ext cx="1071895" cy="785661"/>
            </a:xfrm>
            <a:prstGeom prst="straightConnector1">
              <a:avLst/>
            </a:prstGeom>
            <a:ln w="88900" cmpd="sng">
              <a:solidFill>
                <a:schemeClr val="accent1"/>
              </a:solidFill>
              <a:prstDash val="sysDot"/>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bwMode="auto">
            <a:xfrm rot="5400000" flipH="1" flipV="1">
              <a:off x="6000993" y="3500527"/>
              <a:ext cx="714050" cy="571651"/>
            </a:xfrm>
            <a:prstGeom prst="straightConnector1">
              <a:avLst/>
            </a:prstGeom>
            <a:ln w="88900">
              <a:solidFill>
                <a:schemeClr val="accent1"/>
              </a:solidFill>
              <a:prstDash val="solid"/>
              <a:headEnd type="none"/>
              <a:tailEnd type="none" w="lg" len="med"/>
            </a:ln>
          </p:spPr>
          <p:style>
            <a:lnRef idx="1">
              <a:schemeClr val="accent1"/>
            </a:lnRef>
            <a:fillRef idx="0">
              <a:schemeClr val="accent1"/>
            </a:fillRef>
            <a:effectRef idx="0">
              <a:schemeClr val="accent1"/>
            </a:effectRef>
            <a:fontRef idx="minor">
              <a:schemeClr val="tx1"/>
            </a:fontRef>
          </p:style>
        </p:cxnSp>
      </p:grpSp>
      <p:sp>
        <p:nvSpPr>
          <p:cNvPr id="10253" name="AutoShape 14"/>
          <p:cNvSpPr>
            <a:spLocks noChangeArrowheads="1"/>
          </p:cNvSpPr>
          <p:nvPr/>
        </p:nvSpPr>
        <p:spPr bwMode="auto">
          <a:xfrm>
            <a:off x="5202014" y="2724282"/>
            <a:ext cx="2520280" cy="762186"/>
          </a:xfrm>
          <a:prstGeom prst="roundRect">
            <a:avLst>
              <a:gd name="adj" fmla="val 20750"/>
            </a:avLst>
          </a:prstGeom>
          <a:ln>
            <a:headEnd/>
            <a:tailEnd/>
          </a:ln>
        </p:spPr>
        <p:style>
          <a:lnRef idx="1">
            <a:schemeClr val="accent5"/>
          </a:lnRef>
          <a:fillRef idx="3">
            <a:schemeClr val="accent5"/>
          </a:fillRef>
          <a:effectRef idx="2">
            <a:schemeClr val="accent5"/>
          </a:effectRef>
          <a:fontRef idx="minor">
            <a:schemeClr val="lt1"/>
          </a:fontRef>
        </p:style>
        <p:txBody>
          <a:bodyPr wrap="none"/>
          <a:lstStyle/>
          <a:p>
            <a:pPr algn="ctr"/>
            <a:r>
              <a:rPr lang="ja-JP" altLang="en-US" dirty="0">
                <a:latin typeface="Meiryo UI" panose="020B0604030504040204" pitchFamily="50" charset="-128"/>
                <a:ea typeface="Meiryo UI" panose="020B0604030504040204" pitchFamily="50" charset="-128"/>
              </a:rPr>
              <a:t>出版されている書籍は</a:t>
            </a:r>
            <a:r>
              <a:rPr lang="ja-JP" altLang="en-US" dirty="0" smtClean="0">
                <a:latin typeface="Meiryo UI" panose="020B0604030504040204" pitchFamily="50" charset="-128"/>
                <a:ea typeface="Meiryo UI" panose="020B0604030504040204" pitchFamily="50" charset="-128"/>
              </a:rPr>
              <a:t>、</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書店</a:t>
            </a:r>
            <a:r>
              <a:rPr lang="ja-JP" altLang="en-US" dirty="0">
                <a:latin typeface="Meiryo UI" panose="020B0604030504040204" pitchFamily="50" charset="-128"/>
                <a:ea typeface="Meiryo UI" panose="020B0604030504040204" pitchFamily="50" charset="-128"/>
              </a:rPr>
              <a:t>へのナビゲーション</a:t>
            </a:r>
            <a:endParaRPr lang="en-US" altLang="ja-JP" dirty="0">
              <a:latin typeface="Meiryo UI" panose="020B0604030504040204" pitchFamily="50" charset="-128"/>
              <a:ea typeface="Meiryo UI" panose="020B0604030504040204" pitchFamily="50" charset="-128"/>
            </a:endParaRPr>
          </a:p>
        </p:txBody>
      </p:sp>
      <p:sp>
        <p:nvSpPr>
          <p:cNvPr id="45" name="AutoShape 18"/>
          <p:cNvSpPr>
            <a:spLocks noChangeArrowheads="1"/>
          </p:cNvSpPr>
          <p:nvPr/>
        </p:nvSpPr>
        <p:spPr bwMode="auto">
          <a:xfrm>
            <a:off x="4083851" y="951019"/>
            <a:ext cx="3816424" cy="432047"/>
          </a:xfrm>
          <a:prstGeom prst="roundRect">
            <a:avLst>
              <a:gd name="adj" fmla="val 50000"/>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pPr algn="ctr">
              <a:lnSpc>
                <a:spcPct val="120000"/>
              </a:lnSpc>
              <a:defRPr/>
            </a:pPr>
            <a:r>
              <a:rPr lang="ja-JP" altLang="en-US" sz="2000" b="1" dirty="0">
                <a:solidFill>
                  <a:schemeClr val="tx1">
                    <a:lumMod val="85000"/>
                    <a:lumOff val="15000"/>
                  </a:schemeClr>
                </a:solidFill>
                <a:latin typeface="Meiryo UI" panose="020B0604030504040204" pitchFamily="50" charset="-128"/>
                <a:ea typeface="Meiryo UI" panose="020B0604030504040204" pitchFamily="50" charset="-128"/>
              </a:rPr>
              <a:t>利用者</a:t>
            </a:r>
          </a:p>
        </p:txBody>
      </p:sp>
      <p:sp>
        <p:nvSpPr>
          <p:cNvPr id="64" name="AutoShape 18"/>
          <p:cNvSpPr>
            <a:spLocks noChangeArrowheads="1"/>
          </p:cNvSpPr>
          <p:nvPr/>
        </p:nvSpPr>
        <p:spPr bwMode="auto">
          <a:xfrm>
            <a:off x="3828770" y="1568835"/>
            <a:ext cx="1869093" cy="432047"/>
          </a:xfrm>
          <a:prstGeom prst="roundRect">
            <a:avLst>
              <a:gd name="adj" fmla="val 50000"/>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pPr algn="ctr">
              <a:lnSpc>
                <a:spcPct val="120000"/>
              </a:lnSpc>
              <a:defRPr/>
            </a:pPr>
            <a:r>
              <a:rPr lang="ja-JP" altLang="en-US" sz="2000" b="1" dirty="0">
                <a:solidFill>
                  <a:schemeClr val="tx1">
                    <a:lumMod val="85000"/>
                    <a:lumOff val="15000"/>
                  </a:schemeClr>
                </a:solidFill>
                <a:latin typeface="Meiryo UI" panose="020B0604030504040204" pitchFamily="50" charset="-128"/>
                <a:ea typeface="Meiryo UI" panose="020B0604030504040204" pitchFamily="50" charset="-128"/>
              </a:rPr>
              <a:t>図書館等</a:t>
            </a:r>
          </a:p>
        </p:txBody>
      </p:sp>
      <p:sp>
        <p:nvSpPr>
          <p:cNvPr id="70" name="左右矢印 69"/>
          <p:cNvSpPr/>
          <p:nvPr/>
        </p:nvSpPr>
        <p:spPr>
          <a:xfrm>
            <a:off x="3514396" y="2655990"/>
            <a:ext cx="1791696" cy="864096"/>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400" dirty="0" smtClean="0">
                <a:latin typeface="Meiryo UI" panose="020B0604030504040204" pitchFamily="50" charset="-128"/>
                <a:ea typeface="Meiryo UI" panose="020B0604030504040204" pitchFamily="50" charset="-128"/>
              </a:rPr>
              <a:t>利用者に対して補完関係</a:t>
            </a:r>
            <a:endParaRPr lang="ja-JP" altLang="en-US" sz="1400" dirty="0">
              <a:latin typeface="Meiryo UI" panose="020B0604030504040204" pitchFamily="50" charset="-128"/>
              <a:ea typeface="Meiryo UI" panose="020B0604030504040204" pitchFamily="50" charset="-128"/>
            </a:endParaRPr>
          </a:p>
        </p:txBody>
      </p:sp>
      <p:grpSp>
        <p:nvGrpSpPr>
          <p:cNvPr id="3" name="グループ化 156"/>
          <p:cNvGrpSpPr>
            <a:grpSpLocks/>
          </p:cNvGrpSpPr>
          <p:nvPr/>
        </p:nvGrpSpPr>
        <p:grpSpPr bwMode="auto">
          <a:xfrm>
            <a:off x="3484648" y="2037869"/>
            <a:ext cx="607804" cy="364807"/>
            <a:chOff x="6072193" y="2357433"/>
            <a:chExt cx="1357312" cy="1785945"/>
          </a:xfrm>
        </p:grpSpPr>
        <p:cxnSp>
          <p:nvCxnSpPr>
            <p:cNvPr id="85" name="直線矢印コネクタ 84"/>
            <p:cNvCxnSpPr/>
            <p:nvPr/>
          </p:nvCxnSpPr>
          <p:spPr bwMode="auto">
            <a:xfrm rot="5400000" flipH="1" flipV="1">
              <a:off x="6500727" y="2500550"/>
              <a:ext cx="1071895" cy="785661"/>
            </a:xfrm>
            <a:prstGeom prst="straightConnector1">
              <a:avLst/>
            </a:prstGeom>
            <a:ln w="88900" cmpd="sng">
              <a:solidFill>
                <a:schemeClr val="accent4"/>
              </a:solidFill>
              <a:prstDash val="sysDot"/>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bwMode="auto">
            <a:xfrm rot="5400000" flipH="1" flipV="1">
              <a:off x="6000993" y="3500527"/>
              <a:ext cx="714050" cy="571651"/>
            </a:xfrm>
            <a:prstGeom prst="straightConnector1">
              <a:avLst/>
            </a:prstGeom>
            <a:ln w="88900">
              <a:solidFill>
                <a:schemeClr val="accent4"/>
              </a:solidFill>
              <a:prstDash val="solid"/>
              <a:headEnd type="none"/>
              <a:tailEnd type="none" w="lg" len="med"/>
            </a:ln>
          </p:spPr>
          <p:style>
            <a:lnRef idx="1">
              <a:schemeClr val="accent1"/>
            </a:lnRef>
            <a:fillRef idx="0">
              <a:schemeClr val="accent1"/>
            </a:fillRef>
            <a:effectRef idx="0">
              <a:schemeClr val="accent1"/>
            </a:effectRef>
            <a:fontRef idx="minor">
              <a:schemeClr val="tx1"/>
            </a:fontRef>
          </p:style>
        </p:cxnSp>
      </p:grpSp>
      <p:cxnSp>
        <p:nvCxnSpPr>
          <p:cNvPr id="92" name="直線矢印コネクタ 91"/>
          <p:cNvCxnSpPr>
            <a:stCxn id="54" idx="0"/>
          </p:cNvCxnSpPr>
          <p:nvPr/>
        </p:nvCxnSpPr>
        <p:spPr bwMode="auto">
          <a:xfrm flipV="1">
            <a:off x="2206760" y="1220836"/>
            <a:ext cx="2023101" cy="1157910"/>
          </a:xfrm>
          <a:prstGeom prst="straightConnector1">
            <a:avLst/>
          </a:prstGeom>
          <a:ln w="101600">
            <a:solidFill>
              <a:schemeClr val="accent4"/>
            </a:solidFill>
            <a:headEnd type="none"/>
            <a:tailEnd type="triangle" w="med" len="med"/>
          </a:ln>
        </p:spPr>
        <p:style>
          <a:lnRef idx="3">
            <a:schemeClr val="accent1"/>
          </a:lnRef>
          <a:fillRef idx="0">
            <a:schemeClr val="accent1"/>
          </a:fillRef>
          <a:effectRef idx="2">
            <a:schemeClr val="accent1"/>
          </a:effectRef>
          <a:fontRef idx="minor">
            <a:schemeClr val="tx1"/>
          </a:fontRef>
        </p:style>
      </p:cxnSp>
      <p:sp>
        <p:nvSpPr>
          <p:cNvPr id="103" name="AutoShape 14"/>
          <p:cNvSpPr>
            <a:spLocks noChangeArrowheads="1"/>
          </p:cNvSpPr>
          <p:nvPr/>
        </p:nvSpPr>
        <p:spPr bwMode="auto">
          <a:xfrm>
            <a:off x="894952" y="3065327"/>
            <a:ext cx="2746920" cy="728216"/>
          </a:xfrm>
          <a:prstGeom prst="roundRect">
            <a:avLst>
              <a:gd name="adj" fmla="val 20750"/>
            </a:avLst>
          </a:prstGeom>
          <a:ln>
            <a:headEnd/>
            <a:tailEnd/>
          </a:ln>
        </p:spPr>
        <p:style>
          <a:lnRef idx="1">
            <a:schemeClr val="accent2"/>
          </a:lnRef>
          <a:fillRef idx="3">
            <a:schemeClr val="accent2"/>
          </a:fillRef>
          <a:effectRef idx="2">
            <a:schemeClr val="accent2"/>
          </a:effectRef>
          <a:fontRef idx="minor">
            <a:schemeClr val="lt1"/>
          </a:fontRef>
        </p:style>
        <p:txBody>
          <a:bodyPr wrap="none"/>
          <a:lstStyle/>
          <a:p>
            <a:pPr algn="ctr"/>
            <a:r>
              <a:rPr lang="ja-JP" altLang="en-US" dirty="0">
                <a:latin typeface="Meiryo UI" panose="020B0604030504040204" pitchFamily="50" charset="-128"/>
                <a:ea typeface="Meiryo UI" panose="020B0604030504040204" pitchFamily="50" charset="-128"/>
              </a:rPr>
              <a:t>絶版になっている書籍は</a:t>
            </a:r>
            <a:r>
              <a:rPr lang="ja-JP" altLang="en-US" dirty="0" smtClean="0">
                <a:latin typeface="Meiryo UI" panose="020B0604030504040204" pitchFamily="50" charset="-128"/>
                <a:ea typeface="Meiryo UI" panose="020B0604030504040204" pitchFamily="50" charset="-128"/>
              </a:rPr>
              <a:t>、</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図書館</a:t>
            </a:r>
            <a:r>
              <a:rPr lang="ja-JP" altLang="en-US" dirty="0">
                <a:latin typeface="Meiryo UI" panose="020B0604030504040204" pitchFamily="50" charset="-128"/>
                <a:ea typeface="Meiryo UI" panose="020B0604030504040204" pitchFamily="50" charset="-128"/>
              </a:rPr>
              <a:t>へナビゲーション</a:t>
            </a:r>
            <a:endParaRPr lang="en-US" altLang="ja-JP" dirty="0">
              <a:latin typeface="Meiryo UI" panose="020B0604030504040204" pitchFamily="50" charset="-128"/>
              <a:ea typeface="Meiryo UI" panose="020B0604030504040204" pitchFamily="50" charset="-128"/>
            </a:endParaRPr>
          </a:p>
        </p:txBody>
      </p:sp>
      <p:cxnSp>
        <p:nvCxnSpPr>
          <p:cNvPr id="132" name="直線矢印コネクタ 131"/>
          <p:cNvCxnSpPr/>
          <p:nvPr/>
        </p:nvCxnSpPr>
        <p:spPr bwMode="auto">
          <a:xfrm flipV="1">
            <a:off x="6297909" y="1335660"/>
            <a:ext cx="0" cy="915987"/>
          </a:xfrm>
          <a:prstGeom prst="straightConnector1">
            <a:avLst/>
          </a:prstGeom>
          <a:ln w="101600">
            <a:headEnd type="none"/>
            <a:tailEnd type="triangle" w="med" len="med"/>
          </a:ln>
        </p:spPr>
        <p:style>
          <a:lnRef idx="3">
            <a:schemeClr val="accent1"/>
          </a:lnRef>
          <a:fillRef idx="0">
            <a:schemeClr val="accent1"/>
          </a:fillRef>
          <a:effectRef idx="2">
            <a:schemeClr val="accent1"/>
          </a:effectRef>
          <a:fontRef idx="minor">
            <a:schemeClr val="tx1"/>
          </a:fontRef>
        </p:style>
      </p:cxnSp>
      <p:sp>
        <p:nvSpPr>
          <p:cNvPr id="33" name="日付プレースホルダ 32"/>
          <p:cNvSpPr>
            <a:spLocks noGrp="1"/>
          </p:cNvSpPr>
          <p:nvPr>
            <p:ph type="dt" sz="half" idx="10"/>
          </p:nvPr>
        </p:nvSpPr>
        <p:spPr>
          <a:xfrm>
            <a:off x="113002" y="6342959"/>
            <a:ext cx="2743200" cy="365125"/>
          </a:xfrm>
        </p:spPr>
        <p:txBody>
          <a:bodyPr/>
          <a:lstStyle/>
          <a:p>
            <a:r>
              <a:rPr lang="ja-JP" altLang="en-US" dirty="0" err="1" smtClean="0"/>
              <a:t>たい</a:t>
            </a:r>
            <a:endParaRPr lang="en-US" dirty="0"/>
          </a:p>
        </p:txBody>
      </p:sp>
      <p:sp>
        <p:nvSpPr>
          <p:cNvPr id="36" name="正方形/長方形 35"/>
          <p:cNvSpPr/>
          <p:nvPr/>
        </p:nvSpPr>
        <p:spPr>
          <a:xfrm>
            <a:off x="138712" y="1722416"/>
            <a:ext cx="2489751" cy="66461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400" dirty="0" smtClean="0">
                <a:latin typeface="Meiryo UI" panose="020B0604030504040204" pitchFamily="50" charset="-128"/>
                <a:ea typeface="Meiryo UI" panose="020B0604030504040204" pitchFamily="50" charset="-128"/>
              </a:rPr>
              <a:t>利用者に対して、あらゆる情報の入手手段へナビゲート</a:t>
            </a:r>
            <a:endParaRPr lang="en-US" altLang="ja-JP" sz="1400" dirty="0">
              <a:latin typeface="Meiryo UI" panose="020B0604030504040204" pitchFamily="50" charset="-128"/>
              <a:ea typeface="Meiryo UI" panose="020B0604030504040204" pitchFamily="50" charset="-128"/>
            </a:endParaRPr>
          </a:p>
        </p:txBody>
      </p:sp>
      <p:sp>
        <p:nvSpPr>
          <p:cNvPr id="37" name="コンテンツ プレースホルダー 5"/>
          <p:cNvSpPr txBox="1">
            <a:spLocks/>
          </p:cNvSpPr>
          <p:nvPr/>
        </p:nvSpPr>
        <p:spPr>
          <a:xfrm>
            <a:off x="2674374" y="867989"/>
            <a:ext cx="9144000" cy="464119"/>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kumimoji="1" sz="2800" kern="1200">
                <a:solidFill>
                  <a:schemeClr val="tx1"/>
                </a:solidFill>
                <a:latin typeface="HG丸ｺﾞｼｯｸM-PRO" pitchFamily="50" charset="-128"/>
                <a:ea typeface="HG丸ｺﾞｼｯｸM-PRO" pitchFamily="50" charset="-128"/>
                <a:cs typeface="+mn-cs"/>
              </a:defRPr>
            </a:lvl1pPr>
            <a:lvl2pPr marL="742950" indent="-285750" algn="l" defTabSz="914400" rtl="0" eaLnBrk="1" latinLnBrk="0" hangingPunct="1">
              <a:spcBef>
                <a:spcPct val="20000"/>
              </a:spcBef>
              <a:buFont typeface="Arial" pitchFamily="34" charset="0"/>
              <a:buChar char="–"/>
              <a:defRPr kumimoji="1" sz="2400" kern="1200">
                <a:solidFill>
                  <a:schemeClr val="tx1"/>
                </a:solidFill>
                <a:latin typeface="HG丸ｺﾞｼｯｸM-PRO" pitchFamily="50" charset="-128"/>
                <a:ea typeface="HG丸ｺﾞｼｯｸM-PRO" pitchFamily="50" charset="-128"/>
                <a:cs typeface="+mn-cs"/>
              </a:defRPr>
            </a:lvl2pPr>
            <a:lvl3pPr marL="1143000" indent="-228600" algn="l" defTabSz="914400" rtl="0" eaLnBrk="1" latinLnBrk="0" hangingPunct="1">
              <a:spcBef>
                <a:spcPct val="20000"/>
              </a:spcBef>
              <a:buFont typeface="Arial" pitchFamily="34" charset="0"/>
              <a:buChar char="•"/>
              <a:defRPr kumimoji="1" sz="2000" kern="1200">
                <a:solidFill>
                  <a:schemeClr val="tx1"/>
                </a:solidFill>
                <a:latin typeface="HG丸ｺﾞｼｯｸM-PRO" pitchFamily="50" charset="-128"/>
                <a:ea typeface="HG丸ｺﾞｼｯｸM-PRO" pitchFamily="50" charset="-128"/>
                <a:cs typeface="+mn-cs"/>
              </a:defRPr>
            </a:lvl3pPr>
            <a:lvl4pPr marL="1600200" indent="-228600" algn="l" defTabSz="914400" rtl="0" eaLnBrk="1" latinLnBrk="0" hangingPunct="1">
              <a:spcBef>
                <a:spcPct val="20000"/>
              </a:spcBef>
              <a:buFont typeface="Arial" pitchFamily="34" charset="0"/>
              <a:buChar char="–"/>
              <a:defRPr kumimoji="1" sz="1800" kern="1200">
                <a:solidFill>
                  <a:schemeClr val="tx1"/>
                </a:solidFill>
                <a:latin typeface="HG丸ｺﾞｼｯｸM-PRO" pitchFamily="50" charset="-128"/>
                <a:ea typeface="HG丸ｺﾞｼｯｸM-PRO" pitchFamily="50" charset="-128"/>
                <a:cs typeface="+mn-cs"/>
              </a:defRPr>
            </a:lvl4pPr>
            <a:lvl5pPr marL="2057400" indent="-228600" algn="l" defTabSz="914400" rtl="0" eaLnBrk="1" latinLnBrk="0" hangingPunct="1">
              <a:spcBef>
                <a:spcPct val="20000"/>
              </a:spcBef>
              <a:buFont typeface="Arial" pitchFamily="34" charset="0"/>
              <a:buChar char="»"/>
              <a:defRPr kumimoji="1" sz="1800" kern="1200">
                <a:solidFill>
                  <a:schemeClr val="tx1"/>
                </a:solidFill>
                <a:latin typeface="HG丸ｺﾞｼｯｸM-PRO" pitchFamily="50" charset="-128"/>
                <a:ea typeface="HG丸ｺﾞｼｯｸM-PRO" pitchFamily="50" charset="-128"/>
                <a:cs typeface="+mn-cs"/>
              </a:defRPr>
            </a:lvl5pPr>
            <a:lvl6pPr marL="2514600" indent="-228600" algn="l" defTabSz="914400" rtl="0" eaLnBrk="1" latinLnBrk="0" hangingPunct="1">
              <a:spcBef>
                <a:spcPct val="20000"/>
              </a:spcBef>
              <a:buFont typeface="Arial" pitchFamily="34" charset="0"/>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1800" kern="1200">
                <a:solidFill>
                  <a:schemeClr val="tx1"/>
                </a:solidFill>
                <a:latin typeface="+mn-lt"/>
                <a:ea typeface="+mn-ea"/>
                <a:cs typeface="+mn-cs"/>
              </a:defRPr>
            </a:lvl9pPr>
          </a:lstStyle>
          <a:p>
            <a:pPr marL="0" indent="0">
              <a:buNone/>
            </a:pPr>
            <a:endParaRPr lang="en-US" altLang="ja-JP" dirty="0">
              <a:latin typeface="Meiryo UI" panose="020B0604030504040204" pitchFamily="50" charset="-128"/>
              <a:ea typeface="Meiryo UI" panose="020B0604030504040204" pitchFamily="50" charset="-128"/>
            </a:endParaRPr>
          </a:p>
        </p:txBody>
      </p:sp>
      <p:sp>
        <p:nvSpPr>
          <p:cNvPr id="38" name="正方形/長方形 37"/>
          <p:cNvSpPr/>
          <p:nvPr/>
        </p:nvSpPr>
        <p:spPr>
          <a:xfrm>
            <a:off x="39051" y="1033890"/>
            <a:ext cx="2689075" cy="58025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1400" dirty="0">
                <a:latin typeface="Meiryo UI" panose="020B0604030504040204" pitchFamily="50" charset="-128"/>
                <a:ea typeface="Meiryo UI" panose="020B0604030504040204" pitchFamily="50" charset="-128"/>
              </a:rPr>
              <a:t>読書機会の拡大</a:t>
            </a:r>
            <a:r>
              <a:rPr lang="ja-JP" altLang="en-US" sz="1400" dirty="0" smtClean="0">
                <a:latin typeface="Meiryo UI" panose="020B0604030504040204" pitchFamily="50" charset="-128"/>
                <a:ea typeface="Meiryo UI" panose="020B0604030504040204" pitchFamily="50" charset="-128"/>
              </a:rPr>
              <a:t>を、</a:t>
            </a:r>
            <a:r>
              <a:rPr lang="ja-JP" altLang="en-US" sz="1400" dirty="0">
                <a:latin typeface="Meiryo UI" panose="020B0604030504040204" pitchFamily="50" charset="-128"/>
                <a:ea typeface="Meiryo UI" panose="020B0604030504040204" pitchFamily="50" charset="-128"/>
              </a:rPr>
              <a:t>出版ビジネスが発展することを図り目指す</a:t>
            </a:r>
            <a:endParaRPr lang="en-US" altLang="ja-JP" sz="1400" dirty="0">
              <a:latin typeface="Meiryo UI" panose="020B0604030504040204" pitchFamily="50" charset="-128"/>
              <a:ea typeface="Meiryo UI" panose="020B0604030504040204" pitchFamily="50" charset="-128"/>
            </a:endParaRPr>
          </a:p>
        </p:txBody>
      </p:sp>
      <p:sp>
        <p:nvSpPr>
          <p:cNvPr id="46" name="AutoShape 14"/>
          <p:cNvSpPr>
            <a:spLocks noChangeArrowheads="1"/>
          </p:cNvSpPr>
          <p:nvPr/>
        </p:nvSpPr>
        <p:spPr bwMode="auto">
          <a:xfrm>
            <a:off x="9064709" y="2378746"/>
            <a:ext cx="2987824" cy="2221216"/>
          </a:xfrm>
          <a:prstGeom prst="roundRect">
            <a:avLst>
              <a:gd name="adj" fmla="val 20750"/>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pPr algn="ctr"/>
            <a:r>
              <a:rPr lang="ja-JP" altLang="en-US" sz="2000" b="1" dirty="0" smtClean="0">
                <a:solidFill>
                  <a:schemeClr val="tx1"/>
                </a:solidFill>
                <a:latin typeface="Meiryo UI" panose="020B0604030504040204" pitchFamily="50" charset="-128"/>
                <a:ea typeface="Meiryo UI" panose="020B0604030504040204" pitchFamily="50" charset="-128"/>
              </a:rPr>
              <a:t>商用出版物以外の</a:t>
            </a:r>
            <a:endParaRPr lang="en-US" altLang="ja-JP" sz="2000" b="1" dirty="0" smtClean="0">
              <a:solidFill>
                <a:schemeClr val="tx1"/>
              </a:solidFill>
              <a:latin typeface="Meiryo UI" panose="020B0604030504040204" pitchFamily="50" charset="-128"/>
              <a:ea typeface="Meiryo UI" panose="020B0604030504040204" pitchFamily="50" charset="-128"/>
            </a:endParaRPr>
          </a:p>
          <a:p>
            <a:pPr algn="ctr"/>
            <a:r>
              <a:rPr lang="ja-JP" altLang="en-US" sz="2000" b="1" dirty="0" smtClean="0">
                <a:solidFill>
                  <a:schemeClr val="tx1"/>
                </a:solidFill>
                <a:latin typeface="Meiryo UI" panose="020B0604030504040204" pitchFamily="50" charset="-128"/>
                <a:ea typeface="Meiryo UI" panose="020B0604030504040204" pitchFamily="50" charset="-128"/>
              </a:rPr>
              <a:t>情報資源</a:t>
            </a:r>
            <a:endParaRPr lang="ja-JP" altLang="en-US" sz="2000" b="1" dirty="0">
              <a:solidFill>
                <a:schemeClr val="tx1"/>
              </a:solidFill>
              <a:latin typeface="Meiryo UI" panose="020B0604030504040204" pitchFamily="50" charset="-128"/>
              <a:ea typeface="Meiryo UI" panose="020B0604030504040204" pitchFamily="50" charset="-128"/>
            </a:endParaRPr>
          </a:p>
        </p:txBody>
      </p:sp>
      <p:sp>
        <p:nvSpPr>
          <p:cNvPr id="50" name="AutoShape 14"/>
          <p:cNvSpPr>
            <a:spLocks noChangeArrowheads="1"/>
          </p:cNvSpPr>
          <p:nvPr/>
        </p:nvSpPr>
        <p:spPr bwMode="auto">
          <a:xfrm>
            <a:off x="9185161" y="3242630"/>
            <a:ext cx="2746920" cy="728216"/>
          </a:xfrm>
          <a:prstGeom prst="roundRect">
            <a:avLst>
              <a:gd name="adj" fmla="val 20750"/>
            </a:avLst>
          </a:prstGeom>
          <a:ln>
            <a:headEnd/>
            <a:tailEnd/>
          </a:ln>
        </p:spPr>
        <p:style>
          <a:lnRef idx="1">
            <a:schemeClr val="accent6"/>
          </a:lnRef>
          <a:fillRef idx="3">
            <a:schemeClr val="accent6"/>
          </a:fillRef>
          <a:effectRef idx="2">
            <a:schemeClr val="accent6"/>
          </a:effectRef>
          <a:fontRef idx="minor">
            <a:schemeClr val="lt1"/>
          </a:fontRef>
        </p:style>
        <p:txBody>
          <a:bodyPr wrap="none"/>
          <a:lstStyle/>
          <a:p>
            <a:pPr algn="ctr"/>
            <a:r>
              <a:rPr lang="ja-JP" altLang="en-US" dirty="0" smtClean="0">
                <a:latin typeface="Meiryo UI" panose="020B0604030504040204" pitchFamily="50" charset="-128"/>
                <a:ea typeface="Meiryo UI" panose="020B0604030504040204" pitchFamily="50" charset="-128"/>
              </a:rPr>
              <a:t>可能な限り、</a:t>
            </a:r>
            <a:r>
              <a:rPr lang="en-US" altLang="ja-JP" dirty="0" err="1" smtClean="0">
                <a:latin typeface="Meiryo UI" panose="020B0604030504040204" pitchFamily="50" charset="-128"/>
                <a:ea typeface="Meiryo UI" panose="020B0604030504040204" pitchFamily="50" charset="-128"/>
              </a:rPr>
              <a:t>OpenData</a:t>
            </a:r>
            <a:r>
              <a:rPr lang="ja-JP" altLang="en-US" dirty="0" smtClean="0">
                <a:latin typeface="Meiryo UI" panose="020B0604030504040204" pitchFamily="50" charset="-128"/>
                <a:ea typeface="Meiryo UI" panose="020B0604030504040204" pitchFamily="50" charset="-128"/>
              </a:rPr>
              <a:t>化、</a:t>
            </a:r>
            <a:endParaRPr lang="en-US" altLang="ja-JP" dirty="0" smtClean="0">
              <a:latin typeface="Meiryo UI" panose="020B0604030504040204" pitchFamily="50" charset="-128"/>
              <a:ea typeface="Meiryo UI" panose="020B0604030504040204" pitchFamily="50" charset="-128"/>
            </a:endParaRPr>
          </a:p>
          <a:p>
            <a:pPr algn="ctr"/>
            <a:r>
              <a:rPr lang="en-US" altLang="ja-JP" dirty="0" err="1" smtClean="0">
                <a:latin typeface="Meiryo UI" panose="020B0604030504040204" pitchFamily="50" charset="-128"/>
                <a:ea typeface="Meiryo UI" panose="020B0604030504040204" pitchFamily="50" charset="-128"/>
              </a:rPr>
              <a:t>LinkedOpenData</a:t>
            </a:r>
            <a:r>
              <a:rPr lang="ja-JP" altLang="en-US" dirty="0" smtClean="0">
                <a:latin typeface="Meiryo UI" panose="020B0604030504040204" pitchFamily="50" charset="-128"/>
                <a:ea typeface="Meiryo UI" panose="020B0604030504040204" pitchFamily="50" charset="-128"/>
              </a:rPr>
              <a:t>化</a:t>
            </a:r>
            <a:endParaRPr lang="en-US" altLang="ja-JP" dirty="0">
              <a:latin typeface="Meiryo UI" panose="020B0604030504040204" pitchFamily="50" charset="-128"/>
              <a:ea typeface="Meiryo UI" panose="020B0604030504040204" pitchFamily="50" charset="-128"/>
            </a:endParaRPr>
          </a:p>
        </p:txBody>
      </p:sp>
      <p:sp>
        <p:nvSpPr>
          <p:cNvPr id="51" name="正方形/長方形 50"/>
          <p:cNvSpPr/>
          <p:nvPr/>
        </p:nvSpPr>
        <p:spPr>
          <a:xfrm>
            <a:off x="1748397" y="5027345"/>
            <a:ext cx="1560809" cy="66461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ja-JP" altLang="en-US" sz="1400" dirty="0" smtClean="0">
                <a:latin typeface="Meiryo UI" panose="020B0604030504040204" pitchFamily="50" charset="-128"/>
                <a:ea typeface="Meiryo UI" panose="020B0604030504040204" pitchFamily="50" charset="-128"/>
              </a:rPr>
              <a:t>新刊・復刊出版物</a:t>
            </a:r>
            <a:endParaRPr lang="en-US" altLang="ja-JP" sz="1400" dirty="0" smtClean="0">
              <a:latin typeface="Meiryo UI" panose="020B0604030504040204" pitchFamily="50" charset="-128"/>
              <a:ea typeface="Meiryo UI" panose="020B0604030504040204" pitchFamily="50" charset="-128"/>
            </a:endParaRPr>
          </a:p>
        </p:txBody>
      </p:sp>
      <p:sp>
        <p:nvSpPr>
          <p:cNvPr id="13" name="角丸四角形吹き出し 12"/>
          <p:cNvSpPr/>
          <p:nvPr/>
        </p:nvSpPr>
        <p:spPr>
          <a:xfrm>
            <a:off x="258805" y="4911845"/>
            <a:ext cx="1356852" cy="646751"/>
          </a:xfrm>
          <a:prstGeom prst="wedgeRoundRectCallout">
            <a:avLst>
              <a:gd name="adj1" fmla="val 66361"/>
              <a:gd name="adj2" fmla="val 26459"/>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400" smtClean="0">
                <a:latin typeface="Meiryo UI" panose="020B0604030504040204" pitchFamily="50" charset="-128"/>
                <a:ea typeface="Meiryo UI" panose="020B0604030504040204" pitchFamily="50" charset="-128"/>
              </a:rPr>
              <a:t>出版社の販売を阻害しない形</a:t>
            </a:r>
            <a:endParaRPr kumimoji="1" lang="ja-JP" altLang="en-US" sz="1400" dirty="0">
              <a:latin typeface="Meiryo UI" panose="020B0604030504040204" pitchFamily="50" charset="-128"/>
              <a:ea typeface="Meiryo UI" panose="020B0604030504040204" pitchFamily="50" charset="-128"/>
            </a:endParaRPr>
          </a:p>
        </p:txBody>
      </p:sp>
      <p:sp>
        <p:nvSpPr>
          <p:cNvPr id="56" name="AutoShape 14"/>
          <p:cNvSpPr>
            <a:spLocks noChangeArrowheads="1"/>
          </p:cNvSpPr>
          <p:nvPr/>
        </p:nvSpPr>
        <p:spPr bwMode="auto">
          <a:xfrm>
            <a:off x="5202014" y="3535512"/>
            <a:ext cx="2520280" cy="682532"/>
          </a:xfrm>
          <a:prstGeom prst="roundRect">
            <a:avLst>
              <a:gd name="adj" fmla="val 20750"/>
            </a:avLst>
          </a:prstGeom>
          <a:ln>
            <a:headEnd/>
            <a:tailEnd/>
          </a:ln>
        </p:spPr>
        <p:style>
          <a:lnRef idx="1">
            <a:schemeClr val="accent5"/>
          </a:lnRef>
          <a:fillRef idx="3">
            <a:schemeClr val="accent5"/>
          </a:fillRef>
          <a:effectRef idx="2">
            <a:schemeClr val="accent5"/>
          </a:effectRef>
          <a:fontRef idx="minor">
            <a:schemeClr val="lt1"/>
          </a:fontRef>
        </p:style>
        <p:txBody>
          <a:bodyPr wrap="none"/>
          <a:lstStyle/>
          <a:p>
            <a:pPr algn="ctr"/>
            <a:r>
              <a:rPr lang="ja-JP" altLang="en-US" dirty="0" smtClean="0">
                <a:latin typeface="Meiryo UI" panose="020B0604030504040204" pitchFamily="50" charset="-128"/>
                <a:ea typeface="Meiryo UI" panose="020B0604030504040204" pitchFamily="50" charset="-128"/>
              </a:rPr>
              <a:t>絶版になっている書籍は、</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デジタル化コンテンツを提供</a:t>
            </a:r>
            <a:endParaRPr lang="en-US" altLang="ja-JP" dirty="0">
              <a:latin typeface="Meiryo UI" panose="020B0604030504040204" pitchFamily="50" charset="-128"/>
              <a:ea typeface="Meiryo UI" panose="020B0604030504040204" pitchFamily="50" charset="-128"/>
            </a:endParaRPr>
          </a:p>
        </p:txBody>
      </p:sp>
      <p:sp>
        <p:nvSpPr>
          <p:cNvPr id="58" name="正方形/長方形 57"/>
          <p:cNvSpPr/>
          <p:nvPr/>
        </p:nvSpPr>
        <p:spPr>
          <a:xfrm>
            <a:off x="6793627" y="5053316"/>
            <a:ext cx="3819832" cy="149496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ltLang="ja-JP" sz="1400" dirty="0" smtClean="0">
              <a:latin typeface="Meiryo UI" panose="020B0604030504040204" pitchFamily="50" charset="-128"/>
              <a:ea typeface="Meiryo UI" panose="020B0604030504040204" pitchFamily="50" charset="-128"/>
            </a:endParaRPr>
          </a:p>
          <a:p>
            <a:pPr algn="ctr"/>
            <a:endParaRPr lang="en-US" altLang="ja-JP" sz="1400" dirty="0">
              <a:latin typeface="Meiryo UI" panose="020B0604030504040204" pitchFamily="50" charset="-128"/>
              <a:ea typeface="Meiryo UI" panose="020B0604030504040204" pitchFamily="50" charset="-128"/>
            </a:endParaRPr>
          </a:p>
          <a:p>
            <a:pPr algn="ct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既刊出版物</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（著作権切れ）</a:t>
            </a:r>
            <a:endParaRPr lang="en-US" altLang="ja-JP" sz="1400" dirty="0" smtClean="0">
              <a:latin typeface="Meiryo UI" panose="020B0604030504040204" pitchFamily="50" charset="-128"/>
              <a:ea typeface="Meiryo UI" panose="020B0604030504040204" pitchFamily="50" charset="-128"/>
            </a:endParaRPr>
          </a:p>
          <a:p>
            <a:pPr algn="ctr"/>
            <a:r>
              <a:rPr lang="en-US" altLang="ja-JP" sz="1400" dirty="0">
                <a:latin typeface="Meiryo UI" panose="020B0604030504040204" pitchFamily="50" charset="-128"/>
                <a:ea typeface="Meiryo UI" panose="020B0604030504040204" pitchFamily="50" charset="-128"/>
              </a:rPr>
              <a:t>48</a:t>
            </a:r>
            <a:r>
              <a:rPr lang="ja-JP" altLang="en-US" sz="1400" dirty="0">
                <a:latin typeface="Meiryo UI" panose="020B0604030504040204" pitchFamily="50" charset="-128"/>
                <a:ea typeface="Meiryo UI" panose="020B0604030504040204" pitchFamily="50" charset="-128"/>
              </a:rPr>
              <a:t>万点</a:t>
            </a:r>
            <a:endParaRPr lang="en-US" altLang="ja-JP" sz="1400" dirty="0" smtClean="0">
              <a:latin typeface="Meiryo UI" panose="020B0604030504040204" pitchFamily="50" charset="-128"/>
              <a:ea typeface="Meiryo UI" panose="020B0604030504040204" pitchFamily="50" charset="-128"/>
            </a:endParaRPr>
          </a:p>
        </p:txBody>
      </p:sp>
      <p:sp>
        <p:nvSpPr>
          <p:cNvPr id="15" name="直角三角形 14"/>
          <p:cNvSpPr/>
          <p:nvPr/>
        </p:nvSpPr>
        <p:spPr>
          <a:xfrm flipV="1">
            <a:off x="1732568" y="5724866"/>
            <a:ext cx="1576637" cy="800653"/>
          </a:xfrm>
          <a:custGeom>
            <a:avLst/>
            <a:gdLst>
              <a:gd name="connsiteX0" fmla="*/ 0 w 1638490"/>
              <a:gd name="connsiteY0" fmla="*/ 785904 h 785904"/>
              <a:gd name="connsiteX1" fmla="*/ 0 w 1638490"/>
              <a:gd name="connsiteY1" fmla="*/ 0 h 785904"/>
              <a:gd name="connsiteX2" fmla="*/ 1638490 w 1638490"/>
              <a:gd name="connsiteY2" fmla="*/ 785904 h 785904"/>
              <a:gd name="connsiteX3" fmla="*/ 0 w 1638490"/>
              <a:gd name="connsiteY3" fmla="*/ 785904 h 785904"/>
              <a:gd name="connsiteX0" fmla="*/ 0 w 1638490"/>
              <a:gd name="connsiteY0" fmla="*/ 785904 h 785904"/>
              <a:gd name="connsiteX1" fmla="*/ 0 w 1638490"/>
              <a:gd name="connsiteY1" fmla="*/ 0 h 785904"/>
              <a:gd name="connsiteX2" fmla="*/ 1512076 w 1638490"/>
              <a:gd name="connsiteY2" fmla="*/ 493431 h 785904"/>
              <a:gd name="connsiteX3" fmla="*/ 1638490 w 1638490"/>
              <a:gd name="connsiteY3" fmla="*/ 785904 h 785904"/>
              <a:gd name="connsiteX4" fmla="*/ 0 w 1638490"/>
              <a:gd name="connsiteY4" fmla="*/ 785904 h 785904"/>
              <a:gd name="connsiteX0" fmla="*/ 0 w 1638490"/>
              <a:gd name="connsiteY0" fmla="*/ 785904 h 785904"/>
              <a:gd name="connsiteX1" fmla="*/ 0 w 1638490"/>
              <a:gd name="connsiteY1" fmla="*/ 0 h 785904"/>
              <a:gd name="connsiteX2" fmla="*/ 1556321 w 1638490"/>
              <a:gd name="connsiteY2" fmla="*/ 449185 h 785904"/>
              <a:gd name="connsiteX3" fmla="*/ 1638490 w 1638490"/>
              <a:gd name="connsiteY3" fmla="*/ 785904 h 785904"/>
              <a:gd name="connsiteX4" fmla="*/ 0 w 1638490"/>
              <a:gd name="connsiteY4" fmla="*/ 785904 h 785904"/>
              <a:gd name="connsiteX0" fmla="*/ 0 w 1556321"/>
              <a:gd name="connsiteY0" fmla="*/ 785904 h 800653"/>
              <a:gd name="connsiteX1" fmla="*/ 0 w 1556321"/>
              <a:gd name="connsiteY1" fmla="*/ 0 h 800653"/>
              <a:gd name="connsiteX2" fmla="*/ 1556321 w 1556321"/>
              <a:gd name="connsiteY2" fmla="*/ 449185 h 800653"/>
              <a:gd name="connsiteX3" fmla="*/ 1520503 w 1556321"/>
              <a:gd name="connsiteY3" fmla="*/ 800653 h 800653"/>
              <a:gd name="connsiteX4" fmla="*/ 0 w 1556321"/>
              <a:gd name="connsiteY4" fmla="*/ 785904 h 800653"/>
              <a:gd name="connsiteX0" fmla="*/ 0 w 1608993"/>
              <a:gd name="connsiteY0" fmla="*/ 785904 h 800653"/>
              <a:gd name="connsiteX1" fmla="*/ 0 w 1608993"/>
              <a:gd name="connsiteY1" fmla="*/ 0 h 800653"/>
              <a:gd name="connsiteX2" fmla="*/ 1556321 w 1608993"/>
              <a:gd name="connsiteY2" fmla="*/ 449185 h 800653"/>
              <a:gd name="connsiteX3" fmla="*/ 1608993 w 1608993"/>
              <a:gd name="connsiteY3" fmla="*/ 800653 h 800653"/>
              <a:gd name="connsiteX4" fmla="*/ 0 w 1608993"/>
              <a:gd name="connsiteY4" fmla="*/ 785904 h 800653"/>
              <a:gd name="connsiteX0" fmla="*/ 0 w 1608993"/>
              <a:gd name="connsiteY0" fmla="*/ 785904 h 800653"/>
              <a:gd name="connsiteX1" fmla="*/ 0 w 1608993"/>
              <a:gd name="connsiteY1" fmla="*/ 0 h 800653"/>
              <a:gd name="connsiteX2" fmla="*/ 1601474 w 1608993"/>
              <a:gd name="connsiteY2" fmla="*/ 390191 h 800653"/>
              <a:gd name="connsiteX3" fmla="*/ 1608993 w 1608993"/>
              <a:gd name="connsiteY3" fmla="*/ 800653 h 800653"/>
              <a:gd name="connsiteX4" fmla="*/ 0 w 1608993"/>
              <a:gd name="connsiteY4" fmla="*/ 785904 h 800653"/>
              <a:gd name="connsiteX0" fmla="*/ 0 w 1608993"/>
              <a:gd name="connsiteY0" fmla="*/ 785904 h 800653"/>
              <a:gd name="connsiteX1" fmla="*/ 0 w 1608993"/>
              <a:gd name="connsiteY1" fmla="*/ 0 h 800653"/>
              <a:gd name="connsiteX2" fmla="*/ 1601474 w 1608993"/>
              <a:gd name="connsiteY2" fmla="*/ 390191 h 800653"/>
              <a:gd name="connsiteX3" fmla="*/ 1608993 w 1608993"/>
              <a:gd name="connsiteY3" fmla="*/ 800653 h 800653"/>
              <a:gd name="connsiteX4" fmla="*/ 0 w 1608993"/>
              <a:gd name="connsiteY4" fmla="*/ 785904 h 80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8993" h="800653">
                <a:moveTo>
                  <a:pt x="0" y="785904"/>
                </a:moveTo>
                <a:lnTo>
                  <a:pt x="0" y="0"/>
                </a:lnTo>
                <a:cubicBezTo>
                  <a:pt x="449948" y="213638"/>
                  <a:pt x="1121423" y="324037"/>
                  <a:pt x="1601474" y="390191"/>
                </a:cubicBezTo>
                <a:lnTo>
                  <a:pt x="1608993" y="800653"/>
                </a:lnTo>
                <a:lnTo>
                  <a:pt x="0" y="785904"/>
                </a:lnTo>
                <a:close/>
              </a:path>
            </a:pathLst>
          </a:cu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60" name="直角三角形 59"/>
          <p:cNvSpPr/>
          <p:nvPr/>
        </p:nvSpPr>
        <p:spPr>
          <a:xfrm flipH="1">
            <a:off x="1748397" y="6125574"/>
            <a:ext cx="1575558" cy="399948"/>
          </a:xfrm>
          <a:custGeom>
            <a:avLst/>
            <a:gdLst>
              <a:gd name="connsiteX0" fmla="*/ 0 w 1560809"/>
              <a:gd name="connsiteY0" fmla="*/ 724413 h 724413"/>
              <a:gd name="connsiteX1" fmla="*/ 0 w 1560809"/>
              <a:gd name="connsiteY1" fmla="*/ 0 h 724413"/>
              <a:gd name="connsiteX2" fmla="*/ 1560809 w 1560809"/>
              <a:gd name="connsiteY2" fmla="*/ 724413 h 724413"/>
              <a:gd name="connsiteX3" fmla="*/ 0 w 1560809"/>
              <a:gd name="connsiteY3" fmla="*/ 724413 h 724413"/>
              <a:gd name="connsiteX0" fmla="*/ 14749 w 1575558"/>
              <a:gd name="connsiteY0" fmla="*/ 399948 h 399948"/>
              <a:gd name="connsiteX1" fmla="*/ 0 w 1575558"/>
              <a:gd name="connsiteY1" fmla="*/ 0 h 399948"/>
              <a:gd name="connsiteX2" fmla="*/ 1575558 w 1575558"/>
              <a:gd name="connsiteY2" fmla="*/ 399948 h 399948"/>
              <a:gd name="connsiteX3" fmla="*/ 14749 w 1575558"/>
              <a:gd name="connsiteY3" fmla="*/ 399948 h 399948"/>
            </a:gdLst>
            <a:ahLst/>
            <a:cxnLst>
              <a:cxn ang="0">
                <a:pos x="connsiteX0" y="connsiteY0"/>
              </a:cxn>
              <a:cxn ang="0">
                <a:pos x="connsiteX1" y="connsiteY1"/>
              </a:cxn>
              <a:cxn ang="0">
                <a:pos x="connsiteX2" y="connsiteY2"/>
              </a:cxn>
              <a:cxn ang="0">
                <a:pos x="connsiteX3" y="connsiteY3"/>
              </a:cxn>
            </a:cxnLst>
            <a:rect l="l" t="t" r="r" b="b"/>
            <a:pathLst>
              <a:path w="1575558" h="399948">
                <a:moveTo>
                  <a:pt x="14749" y="399948"/>
                </a:moveTo>
                <a:lnTo>
                  <a:pt x="0" y="0"/>
                </a:lnTo>
                <a:lnTo>
                  <a:pt x="1575558" y="399948"/>
                </a:lnTo>
                <a:lnTo>
                  <a:pt x="14749" y="399948"/>
                </a:lnTo>
                <a:close/>
              </a:path>
            </a:pathLst>
          </a:cu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6" name="正方形/長方形 15"/>
          <p:cNvSpPr/>
          <p:nvPr/>
        </p:nvSpPr>
        <p:spPr>
          <a:xfrm>
            <a:off x="1685358" y="5724867"/>
            <a:ext cx="1623847" cy="753413"/>
          </a:xfrm>
          <a:custGeom>
            <a:avLst/>
            <a:gdLst>
              <a:gd name="connsiteX0" fmla="*/ 0 w 1623847"/>
              <a:gd name="connsiteY0" fmla="*/ 0 h 738664"/>
              <a:gd name="connsiteX1" fmla="*/ 1623847 w 1623847"/>
              <a:gd name="connsiteY1" fmla="*/ 0 h 738664"/>
              <a:gd name="connsiteX2" fmla="*/ 1623847 w 1623847"/>
              <a:gd name="connsiteY2" fmla="*/ 738664 h 738664"/>
              <a:gd name="connsiteX3" fmla="*/ 0 w 1623847"/>
              <a:gd name="connsiteY3" fmla="*/ 738664 h 738664"/>
              <a:gd name="connsiteX4" fmla="*/ 0 w 1623847"/>
              <a:gd name="connsiteY4" fmla="*/ 0 h 738664"/>
              <a:gd name="connsiteX0" fmla="*/ 0 w 1623847"/>
              <a:gd name="connsiteY0" fmla="*/ 14749 h 753413"/>
              <a:gd name="connsiteX1" fmla="*/ 1579602 w 1623847"/>
              <a:gd name="connsiteY1" fmla="*/ 0 h 753413"/>
              <a:gd name="connsiteX2" fmla="*/ 1623847 w 1623847"/>
              <a:gd name="connsiteY2" fmla="*/ 753413 h 753413"/>
              <a:gd name="connsiteX3" fmla="*/ 0 w 1623847"/>
              <a:gd name="connsiteY3" fmla="*/ 753413 h 753413"/>
              <a:gd name="connsiteX4" fmla="*/ 0 w 1623847"/>
              <a:gd name="connsiteY4" fmla="*/ 14749 h 753413"/>
              <a:gd name="connsiteX0" fmla="*/ 0 w 1623847"/>
              <a:gd name="connsiteY0" fmla="*/ 14749 h 753413"/>
              <a:gd name="connsiteX1" fmla="*/ 1579602 w 1623847"/>
              <a:gd name="connsiteY1" fmla="*/ 0 h 753413"/>
              <a:gd name="connsiteX2" fmla="*/ 1623847 w 1623847"/>
              <a:gd name="connsiteY2" fmla="*/ 753413 h 753413"/>
              <a:gd name="connsiteX3" fmla="*/ 0 w 1623847"/>
              <a:gd name="connsiteY3" fmla="*/ 753413 h 753413"/>
              <a:gd name="connsiteX4" fmla="*/ 0 w 1623847"/>
              <a:gd name="connsiteY4" fmla="*/ 14749 h 753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847" h="753413">
                <a:moveTo>
                  <a:pt x="0" y="14749"/>
                </a:moveTo>
                <a:lnTo>
                  <a:pt x="1579602" y="0"/>
                </a:lnTo>
                <a:lnTo>
                  <a:pt x="1623847" y="753413"/>
                </a:lnTo>
                <a:lnTo>
                  <a:pt x="0" y="753413"/>
                </a:lnTo>
                <a:lnTo>
                  <a:pt x="0" y="14749"/>
                </a:lnTo>
                <a:close/>
              </a:path>
            </a:pathLst>
          </a:custGeom>
        </p:spPr>
        <p:txBody>
          <a:bodyPr wrap="square">
            <a:spAutoFit/>
          </a:bodyPr>
          <a:lstStyle/>
          <a:p>
            <a:pPr algn="ctr"/>
            <a:r>
              <a:rPr lang="ja-JP" altLang="en-US" sz="1400" dirty="0">
                <a:solidFill>
                  <a:schemeClr val="bg1"/>
                </a:solidFill>
                <a:latin typeface="Meiryo UI" panose="020B0604030504040204" pitchFamily="50" charset="-128"/>
                <a:ea typeface="Meiryo UI" panose="020B0604030504040204" pitchFamily="50" charset="-128"/>
              </a:rPr>
              <a:t>新刊出版物</a:t>
            </a:r>
            <a:endParaRPr lang="en-US" altLang="ja-JP" sz="1400" dirty="0">
              <a:solidFill>
                <a:schemeClr val="bg1"/>
              </a:solidFill>
              <a:latin typeface="Meiryo UI" panose="020B0604030504040204" pitchFamily="50" charset="-128"/>
              <a:ea typeface="Meiryo UI" panose="020B0604030504040204" pitchFamily="50" charset="-128"/>
            </a:endParaRPr>
          </a:p>
          <a:p>
            <a:pPr algn="ctr"/>
            <a:r>
              <a:rPr lang="ja-JP" altLang="en-US" sz="1400" dirty="0">
                <a:solidFill>
                  <a:schemeClr val="bg1"/>
                </a:solidFill>
                <a:latin typeface="Meiryo UI" panose="020B0604030504040204" pitchFamily="50" charset="-128"/>
                <a:ea typeface="Meiryo UI" panose="020B0604030504040204" pitchFamily="50" charset="-128"/>
              </a:rPr>
              <a:t>（図書館への販売依存）</a:t>
            </a:r>
            <a:endParaRPr lang="en-US" altLang="ja-JP" sz="1400" dirty="0">
              <a:solidFill>
                <a:schemeClr val="bg1"/>
              </a:solidFill>
              <a:latin typeface="Meiryo UI" panose="020B0604030504040204" pitchFamily="50" charset="-128"/>
              <a:ea typeface="Meiryo UI" panose="020B0604030504040204" pitchFamily="50" charset="-128"/>
            </a:endParaRPr>
          </a:p>
        </p:txBody>
      </p:sp>
      <p:sp>
        <p:nvSpPr>
          <p:cNvPr id="65" name="直角三角形 64"/>
          <p:cNvSpPr/>
          <p:nvPr/>
        </p:nvSpPr>
        <p:spPr>
          <a:xfrm flipV="1">
            <a:off x="3464140" y="5059876"/>
            <a:ext cx="3290619" cy="1025001"/>
          </a:xfrm>
          <a:prstGeom prst="rtTriangl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66" name="直角三角形 65"/>
          <p:cNvSpPr/>
          <p:nvPr/>
        </p:nvSpPr>
        <p:spPr>
          <a:xfrm flipH="1">
            <a:off x="3464141" y="5164596"/>
            <a:ext cx="3302508" cy="1325442"/>
          </a:xfrm>
          <a:custGeom>
            <a:avLst/>
            <a:gdLst>
              <a:gd name="connsiteX0" fmla="*/ 0 w 3197954"/>
              <a:gd name="connsiteY0" fmla="*/ 1258676 h 1258676"/>
              <a:gd name="connsiteX1" fmla="*/ 0 w 3197954"/>
              <a:gd name="connsiteY1" fmla="*/ 0 h 1258676"/>
              <a:gd name="connsiteX2" fmla="*/ 3197954 w 3197954"/>
              <a:gd name="connsiteY2" fmla="*/ 1258676 h 1258676"/>
              <a:gd name="connsiteX3" fmla="*/ 0 w 3197954"/>
              <a:gd name="connsiteY3" fmla="*/ 1258676 h 1258676"/>
              <a:gd name="connsiteX0" fmla="*/ 0 w 3227036"/>
              <a:gd name="connsiteY0" fmla="*/ 1258676 h 1258676"/>
              <a:gd name="connsiteX1" fmla="*/ 0 w 3227036"/>
              <a:gd name="connsiteY1" fmla="*/ 0 h 1258676"/>
              <a:gd name="connsiteX2" fmla="*/ 3227036 w 3227036"/>
              <a:gd name="connsiteY2" fmla="*/ 650254 h 1258676"/>
              <a:gd name="connsiteX3" fmla="*/ 3197954 w 3227036"/>
              <a:gd name="connsiteY3" fmla="*/ 1258676 h 1258676"/>
              <a:gd name="connsiteX4" fmla="*/ 0 w 3227036"/>
              <a:gd name="connsiteY4" fmla="*/ 1258676 h 1258676"/>
              <a:gd name="connsiteX0" fmla="*/ 0 w 3227036"/>
              <a:gd name="connsiteY0" fmla="*/ 1321710 h 1321710"/>
              <a:gd name="connsiteX1" fmla="*/ 0 w 3227036"/>
              <a:gd name="connsiteY1" fmla="*/ 63034 h 1321710"/>
              <a:gd name="connsiteX2" fmla="*/ 1162262 w 3227036"/>
              <a:gd name="connsiteY2" fmla="*/ 211843 h 1321710"/>
              <a:gd name="connsiteX3" fmla="*/ 3227036 w 3227036"/>
              <a:gd name="connsiteY3" fmla="*/ 713288 h 1321710"/>
              <a:gd name="connsiteX4" fmla="*/ 3197954 w 3227036"/>
              <a:gd name="connsiteY4" fmla="*/ 1321710 h 1321710"/>
              <a:gd name="connsiteX5" fmla="*/ 0 w 3227036"/>
              <a:gd name="connsiteY5" fmla="*/ 1321710 h 1321710"/>
              <a:gd name="connsiteX0" fmla="*/ 0 w 3227036"/>
              <a:gd name="connsiteY0" fmla="*/ 1356792 h 1356792"/>
              <a:gd name="connsiteX1" fmla="*/ 0 w 3227036"/>
              <a:gd name="connsiteY1" fmla="*/ 98116 h 1356792"/>
              <a:gd name="connsiteX2" fmla="*/ 1162262 w 3227036"/>
              <a:gd name="connsiteY2" fmla="*/ 246925 h 1356792"/>
              <a:gd name="connsiteX3" fmla="*/ 3227036 w 3227036"/>
              <a:gd name="connsiteY3" fmla="*/ 748370 h 1356792"/>
              <a:gd name="connsiteX4" fmla="*/ 3197954 w 3227036"/>
              <a:gd name="connsiteY4" fmla="*/ 1356792 h 1356792"/>
              <a:gd name="connsiteX5" fmla="*/ 0 w 3227036"/>
              <a:gd name="connsiteY5" fmla="*/ 1356792 h 1356792"/>
              <a:gd name="connsiteX0" fmla="*/ 102715 w 3329751"/>
              <a:gd name="connsiteY0" fmla="*/ 1366883 h 1366883"/>
              <a:gd name="connsiteX1" fmla="*/ 0 w 3329751"/>
              <a:gd name="connsiteY1" fmla="*/ 93273 h 1366883"/>
              <a:gd name="connsiteX2" fmla="*/ 1264977 w 3329751"/>
              <a:gd name="connsiteY2" fmla="*/ 257016 h 1366883"/>
              <a:gd name="connsiteX3" fmla="*/ 3329751 w 3329751"/>
              <a:gd name="connsiteY3" fmla="*/ 758461 h 1366883"/>
              <a:gd name="connsiteX4" fmla="*/ 3300669 w 3329751"/>
              <a:gd name="connsiteY4" fmla="*/ 1366883 h 1366883"/>
              <a:gd name="connsiteX5" fmla="*/ 102715 w 3329751"/>
              <a:gd name="connsiteY5" fmla="*/ 1366883 h 1366883"/>
              <a:gd name="connsiteX0" fmla="*/ 102715 w 3329751"/>
              <a:gd name="connsiteY0" fmla="*/ 1366883 h 1366883"/>
              <a:gd name="connsiteX1" fmla="*/ 0 w 3329751"/>
              <a:gd name="connsiteY1" fmla="*/ 93273 h 1366883"/>
              <a:gd name="connsiteX2" fmla="*/ 1264977 w 3329751"/>
              <a:gd name="connsiteY2" fmla="*/ 257016 h 1366883"/>
              <a:gd name="connsiteX3" fmla="*/ 3329751 w 3329751"/>
              <a:gd name="connsiteY3" fmla="*/ 758461 h 1366883"/>
              <a:gd name="connsiteX4" fmla="*/ 3300669 w 3329751"/>
              <a:gd name="connsiteY4" fmla="*/ 1366883 h 1366883"/>
              <a:gd name="connsiteX5" fmla="*/ 102715 w 3329751"/>
              <a:gd name="connsiteY5" fmla="*/ 1366883 h 1366883"/>
              <a:gd name="connsiteX0" fmla="*/ 3755 w 3230791"/>
              <a:gd name="connsiteY0" fmla="*/ 1366883 h 1366883"/>
              <a:gd name="connsiteX1" fmla="*/ 33102 w 3230791"/>
              <a:gd name="connsiteY1" fmla="*/ 93273 h 1366883"/>
              <a:gd name="connsiteX2" fmla="*/ 1166017 w 3230791"/>
              <a:gd name="connsiteY2" fmla="*/ 257016 h 1366883"/>
              <a:gd name="connsiteX3" fmla="*/ 3230791 w 3230791"/>
              <a:gd name="connsiteY3" fmla="*/ 758461 h 1366883"/>
              <a:gd name="connsiteX4" fmla="*/ 3201709 w 3230791"/>
              <a:gd name="connsiteY4" fmla="*/ 1366883 h 1366883"/>
              <a:gd name="connsiteX5" fmla="*/ 3755 w 3230791"/>
              <a:gd name="connsiteY5" fmla="*/ 1366883 h 1366883"/>
              <a:gd name="connsiteX0" fmla="*/ 9626 w 3236662"/>
              <a:gd name="connsiteY0" fmla="*/ 1366883 h 1366883"/>
              <a:gd name="connsiteX1" fmla="*/ 38973 w 3236662"/>
              <a:gd name="connsiteY1" fmla="*/ 93273 h 1366883"/>
              <a:gd name="connsiteX2" fmla="*/ 1171888 w 3236662"/>
              <a:gd name="connsiteY2" fmla="*/ 257016 h 1366883"/>
              <a:gd name="connsiteX3" fmla="*/ 3236662 w 3236662"/>
              <a:gd name="connsiteY3" fmla="*/ 758461 h 1366883"/>
              <a:gd name="connsiteX4" fmla="*/ 3207580 w 3236662"/>
              <a:gd name="connsiteY4" fmla="*/ 1366883 h 1366883"/>
              <a:gd name="connsiteX5" fmla="*/ 9626 w 3236662"/>
              <a:gd name="connsiteY5" fmla="*/ 1366883 h 1366883"/>
              <a:gd name="connsiteX0" fmla="*/ 9626 w 3221989"/>
              <a:gd name="connsiteY0" fmla="*/ 1366883 h 1366883"/>
              <a:gd name="connsiteX1" fmla="*/ 38973 w 3221989"/>
              <a:gd name="connsiteY1" fmla="*/ 93273 h 1366883"/>
              <a:gd name="connsiteX2" fmla="*/ 1171888 w 3221989"/>
              <a:gd name="connsiteY2" fmla="*/ 257016 h 1366883"/>
              <a:gd name="connsiteX3" fmla="*/ 3221989 w 3221989"/>
              <a:gd name="connsiteY3" fmla="*/ 1012337 h 1366883"/>
              <a:gd name="connsiteX4" fmla="*/ 3207580 w 3221989"/>
              <a:gd name="connsiteY4" fmla="*/ 1366883 h 1366883"/>
              <a:gd name="connsiteX5" fmla="*/ 9626 w 3221989"/>
              <a:gd name="connsiteY5" fmla="*/ 1366883 h 1366883"/>
              <a:gd name="connsiteX0" fmla="*/ 9626 w 3221989"/>
              <a:gd name="connsiteY0" fmla="*/ 1358171 h 1358171"/>
              <a:gd name="connsiteX1" fmla="*/ 38973 w 3221989"/>
              <a:gd name="connsiteY1" fmla="*/ 84561 h 1358171"/>
              <a:gd name="connsiteX2" fmla="*/ 1230582 w 3221989"/>
              <a:gd name="connsiteY2" fmla="*/ 278172 h 1358171"/>
              <a:gd name="connsiteX3" fmla="*/ 3221989 w 3221989"/>
              <a:gd name="connsiteY3" fmla="*/ 1003625 h 1358171"/>
              <a:gd name="connsiteX4" fmla="*/ 3207580 w 3221989"/>
              <a:gd name="connsiteY4" fmla="*/ 1358171 h 1358171"/>
              <a:gd name="connsiteX5" fmla="*/ 9626 w 3221989"/>
              <a:gd name="connsiteY5" fmla="*/ 1358171 h 1358171"/>
              <a:gd name="connsiteX0" fmla="*/ 9626 w 3221989"/>
              <a:gd name="connsiteY0" fmla="*/ 1358171 h 1358171"/>
              <a:gd name="connsiteX1" fmla="*/ 38973 w 3221989"/>
              <a:gd name="connsiteY1" fmla="*/ 84561 h 1358171"/>
              <a:gd name="connsiteX2" fmla="*/ 1230582 w 3221989"/>
              <a:gd name="connsiteY2" fmla="*/ 278172 h 1358171"/>
              <a:gd name="connsiteX3" fmla="*/ 3221989 w 3221989"/>
              <a:gd name="connsiteY3" fmla="*/ 1003625 h 1358171"/>
              <a:gd name="connsiteX4" fmla="*/ 3207580 w 3221989"/>
              <a:gd name="connsiteY4" fmla="*/ 1358171 h 1358171"/>
              <a:gd name="connsiteX5" fmla="*/ 9626 w 3221989"/>
              <a:gd name="connsiteY5" fmla="*/ 1358171 h 1358171"/>
              <a:gd name="connsiteX0" fmla="*/ 9626 w 3221989"/>
              <a:gd name="connsiteY0" fmla="*/ 1323747 h 1323747"/>
              <a:gd name="connsiteX1" fmla="*/ 38973 w 3221989"/>
              <a:gd name="connsiteY1" fmla="*/ 50137 h 1323747"/>
              <a:gd name="connsiteX2" fmla="*/ 1920235 w 3221989"/>
              <a:gd name="connsiteY2" fmla="*/ 437889 h 1323747"/>
              <a:gd name="connsiteX3" fmla="*/ 3221989 w 3221989"/>
              <a:gd name="connsiteY3" fmla="*/ 969201 h 1323747"/>
              <a:gd name="connsiteX4" fmla="*/ 3207580 w 3221989"/>
              <a:gd name="connsiteY4" fmla="*/ 1323747 h 1323747"/>
              <a:gd name="connsiteX5" fmla="*/ 9626 w 3221989"/>
              <a:gd name="connsiteY5" fmla="*/ 1323747 h 1323747"/>
              <a:gd name="connsiteX0" fmla="*/ 9626 w 3221989"/>
              <a:gd name="connsiteY0" fmla="*/ 1329232 h 1329232"/>
              <a:gd name="connsiteX1" fmla="*/ 38973 w 3221989"/>
              <a:gd name="connsiteY1" fmla="*/ 55622 h 1329232"/>
              <a:gd name="connsiteX2" fmla="*/ 1861541 w 3221989"/>
              <a:gd name="connsiteY2" fmla="*/ 398573 h 1329232"/>
              <a:gd name="connsiteX3" fmla="*/ 3221989 w 3221989"/>
              <a:gd name="connsiteY3" fmla="*/ 974686 h 1329232"/>
              <a:gd name="connsiteX4" fmla="*/ 3207580 w 3221989"/>
              <a:gd name="connsiteY4" fmla="*/ 1329232 h 1329232"/>
              <a:gd name="connsiteX5" fmla="*/ 9626 w 3221989"/>
              <a:gd name="connsiteY5" fmla="*/ 1329232 h 1329232"/>
              <a:gd name="connsiteX0" fmla="*/ 9626 w 3221989"/>
              <a:gd name="connsiteY0" fmla="*/ 1329232 h 1329232"/>
              <a:gd name="connsiteX1" fmla="*/ 38973 w 3221989"/>
              <a:gd name="connsiteY1" fmla="*/ 55622 h 1329232"/>
              <a:gd name="connsiteX2" fmla="*/ 1861541 w 3221989"/>
              <a:gd name="connsiteY2" fmla="*/ 398573 h 1329232"/>
              <a:gd name="connsiteX3" fmla="*/ 3221989 w 3221989"/>
              <a:gd name="connsiteY3" fmla="*/ 974686 h 1329232"/>
              <a:gd name="connsiteX4" fmla="*/ 3207580 w 3221989"/>
              <a:gd name="connsiteY4" fmla="*/ 1329232 h 1329232"/>
              <a:gd name="connsiteX5" fmla="*/ 9626 w 3221989"/>
              <a:gd name="connsiteY5" fmla="*/ 1329232 h 1329232"/>
              <a:gd name="connsiteX0" fmla="*/ 9626 w 3221989"/>
              <a:gd name="connsiteY0" fmla="*/ 1317245 h 1317245"/>
              <a:gd name="connsiteX1" fmla="*/ 38973 w 3221989"/>
              <a:gd name="connsiteY1" fmla="*/ 43635 h 1317245"/>
              <a:gd name="connsiteX2" fmla="*/ 1861541 w 3221989"/>
              <a:gd name="connsiteY2" fmla="*/ 386586 h 1317245"/>
              <a:gd name="connsiteX3" fmla="*/ 3221989 w 3221989"/>
              <a:gd name="connsiteY3" fmla="*/ 962699 h 1317245"/>
              <a:gd name="connsiteX4" fmla="*/ 3207580 w 3221989"/>
              <a:gd name="connsiteY4" fmla="*/ 1317245 h 1317245"/>
              <a:gd name="connsiteX5" fmla="*/ 9626 w 3221989"/>
              <a:gd name="connsiteY5" fmla="*/ 1317245 h 1317245"/>
              <a:gd name="connsiteX0" fmla="*/ 9626 w 3221989"/>
              <a:gd name="connsiteY0" fmla="*/ 1309644 h 1309644"/>
              <a:gd name="connsiteX1" fmla="*/ 38973 w 3221989"/>
              <a:gd name="connsiteY1" fmla="*/ 36034 h 1309644"/>
              <a:gd name="connsiteX2" fmla="*/ 1802847 w 3221989"/>
              <a:gd name="connsiteY2" fmla="*/ 483522 h 1309644"/>
              <a:gd name="connsiteX3" fmla="*/ 3221989 w 3221989"/>
              <a:gd name="connsiteY3" fmla="*/ 955098 h 1309644"/>
              <a:gd name="connsiteX4" fmla="*/ 3207580 w 3221989"/>
              <a:gd name="connsiteY4" fmla="*/ 1309644 h 1309644"/>
              <a:gd name="connsiteX5" fmla="*/ 9626 w 3221989"/>
              <a:gd name="connsiteY5" fmla="*/ 1309644 h 1309644"/>
              <a:gd name="connsiteX0" fmla="*/ 9626 w 3221989"/>
              <a:gd name="connsiteY0" fmla="*/ 1309644 h 1309644"/>
              <a:gd name="connsiteX1" fmla="*/ 38973 w 3221989"/>
              <a:gd name="connsiteY1" fmla="*/ 36034 h 1309644"/>
              <a:gd name="connsiteX2" fmla="*/ 1802847 w 3221989"/>
              <a:gd name="connsiteY2" fmla="*/ 483522 h 1309644"/>
              <a:gd name="connsiteX3" fmla="*/ 3221989 w 3221989"/>
              <a:gd name="connsiteY3" fmla="*/ 955098 h 1309644"/>
              <a:gd name="connsiteX4" fmla="*/ 3207580 w 3221989"/>
              <a:gd name="connsiteY4" fmla="*/ 1309644 h 1309644"/>
              <a:gd name="connsiteX5" fmla="*/ 9626 w 3221989"/>
              <a:gd name="connsiteY5" fmla="*/ 1309644 h 1309644"/>
              <a:gd name="connsiteX0" fmla="*/ 9626 w 3221989"/>
              <a:gd name="connsiteY0" fmla="*/ 1314404 h 1314404"/>
              <a:gd name="connsiteX1" fmla="*/ 38973 w 3221989"/>
              <a:gd name="connsiteY1" fmla="*/ 40794 h 1314404"/>
              <a:gd name="connsiteX2" fmla="*/ 1802847 w 3221989"/>
              <a:gd name="connsiteY2" fmla="*/ 488282 h 1314404"/>
              <a:gd name="connsiteX3" fmla="*/ 3221989 w 3221989"/>
              <a:gd name="connsiteY3" fmla="*/ 959858 h 1314404"/>
              <a:gd name="connsiteX4" fmla="*/ 3207580 w 3221989"/>
              <a:gd name="connsiteY4" fmla="*/ 1314404 h 1314404"/>
              <a:gd name="connsiteX5" fmla="*/ 9626 w 3221989"/>
              <a:gd name="connsiteY5" fmla="*/ 1314404 h 1314404"/>
              <a:gd name="connsiteX0" fmla="*/ 73368 w 3285731"/>
              <a:gd name="connsiteY0" fmla="*/ 1342116 h 1342116"/>
              <a:gd name="connsiteX1" fmla="*/ 0 w 3285731"/>
              <a:gd name="connsiteY1" fmla="*/ 38638 h 1342116"/>
              <a:gd name="connsiteX2" fmla="*/ 1866589 w 3285731"/>
              <a:gd name="connsiteY2" fmla="*/ 515994 h 1342116"/>
              <a:gd name="connsiteX3" fmla="*/ 3285731 w 3285731"/>
              <a:gd name="connsiteY3" fmla="*/ 987570 h 1342116"/>
              <a:gd name="connsiteX4" fmla="*/ 3271322 w 3285731"/>
              <a:gd name="connsiteY4" fmla="*/ 1342116 h 1342116"/>
              <a:gd name="connsiteX5" fmla="*/ 73368 w 3285731"/>
              <a:gd name="connsiteY5" fmla="*/ 1342116 h 1342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5731" h="1342116">
                <a:moveTo>
                  <a:pt x="73368" y="1342116"/>
                </a:moveTo>
                <a:cubicBezTo>
                  <a:pt x="39130" y="917579"/>
                  <a:pt x="4892" y="493043"/>
                  <a:pt x="0" y="38638"/>
                </a:cubicBezTo>
                <a:cubicBezTo>
                  <a:pt x="176504" y="-129133"/>
                  <a:pt x="753264" y="290187"/>
                  <a:pt x="1866589" y="515994"/>
                </a:cubicBezTo>
                <a:cubicBezTo>
                  <a:pt x="2404428" y="743841"/>
                  <a:pt x="2929243" y="819799"/>
                  <a:pt x="3285731" y="987570"/>
                </a:cubicBezTo>
                <a:lnTo>
                  <a:pt x="3271322" y="1342116"/>
                </a:lnTo>
                <a:lnTo>
                  <a:pt x="73368" y="1342116"/>
                </a:lnTo>
                <a:close/>
              </a:path>
            </a:pathLst>
          </a:custGeom>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8" name="正方形/長方形 17"/>
          <p:cNvSpPr/>
          <p:nvPr/>
        </p:nvSpPr>
        <p:spPr>
          <a:xfrm>
            <a:off x="3828770" y="5235221"/>
            <a:ext cx="1082348" cy="307777"/>
          </a:xfrm>
          <a:prstGeom prst="rect">
            <a:avLst/>
          </a:prstGeom>
        </p:spPr>
        <p:txBody>
          <a:bodyPr wrap="none">
            <a:spAutoFit/>
          </a:bodyPr>
          <a:lstStyle/>
          <a:p>
            <a:pPr algn="ctr"/>
            <a:r>
              <a:rPr lang="ja-JP" altLang="en-US" sz="1400" dirty="0">
                <a:solidFill>
                  <a:schemeClr val="bg1"/>
                </a:solidFill>
                <a:latin typeface="Meiryo UI" panose="020B0604030504040204" pitchFamily="50" charset="-128"/>
                <a:ea typeface="Meiryo UI" panose="020B0604030504040204" pitchFamily="50" charset="-128"/>
              </a:rPr>
              <a:t>既刊出版物</a:t>
            </a:r>
            <a:endParaRPr lang="en-US" altLang="ja-JP" sz="1400" dirty="0">
              <a:solidFill>
                <a:schemeClr val="bg1"/>
              </a:solidFill>
              <a:latin typeface="Meiryo UI" panose="020B0604030504040204" pitchFamily="50" charset="-128"/>
              <a:ea typeface="Meiryo UI" panose="020B0604030504040204" pitchFamily="50" charset="-128"/>
            </a:endParaRPr>
          </a:p>
        </p:txBody>
      </p:sp>
      <p:sp>
        <p:nvSpPr>
          <p:cNvPr id="19" name="正方形/長方形 18"/>
          <p:cNvSpPr/>
          <p:nvPr/>
        </p:nvSpPr>
        <p:spPr>
          <a:xfrm>
            <a:off x="5073444" y="5759704"/>
            <a:ext cx="1401097" cy="738664"/>
          </a:xfrm>
          <a:prstGeom prst="rect">
            <a:avLst/>
          </a:prstGeom>
        </p:spPr>
        <p:txBody>
          <a:bodyPr wrap="square">
            <a:spAutoFit/>
          </a:bodyPr>
          <a:lstStyle/>
          <a:p>
            <a:pPr algn="ctr"/>
            <a:r>
              <a:rPr lang="ja-JP" altLang="en-US" sz="1400" dirty="0">
                <a:solidFill>
                  <a:schemeClr val="bg1"/>
                </a:solidFill>
                <a:latin typeface="Meiryo UI" panose="020B0604030504040204" pitchFamily="50" charset="-128"/>
                <a:ea typeface="Meiryo UI" panose="020B0604030504040204" pitchFamily="50" charset="-128"/>
              </a:rPr>
              <a:t>既刊出版物</a:t>
            </a:r>
            <a:endParaRPr lang="en-US" altLang="ja-JP" sz="1400" dirty="0">
              <a:solidFill>
                <a:schemeClr val="bg1"/>
              </a:solidFill>
              <a:latin typeface="Meiryo UI" panose="020B0604030504040204" pitchFamily="50" charset="-128"/>
              <a:ea typeface="Meiryo UI" panose="020B0604030504040204" pitchFamily="50" charset="-128"/>
            </a:endParaRPr>
          </a:p>
          <a:p>
            <a:pPr algn="ctr"/>
            <a:r>
              <a:rPr lang="ja-JP" altLang="en-US" sz="1400" dirty="0">
                <a:solidFill>
                  <a:schemeClr val="bg1"/>
                </a:solidFill>
                <a:latin typeface="Meiryo UI" panose="020B0604030504040204" pitchFamily="50" charset="-128"/>
                <a:ea typeface="Meiryo UI" panose="020B0604030504040204" pitchFamily="50" charset="-128"/>
              </a:rPr>
              <a:t>（絶版</a:t>
            </a:r>
            <a:r>
              <a:rPr lang="ja-JP" altLang="en-US" sz="1400" dirty="0" smtClean="0">
                <a:solidFill>
                  <a:schemeClr val="bg1"/>
                </a:solidFill>
                <a:latin typeface="Meiryo UI" panose="020B0604030504040204" pitchFamily="50" charset="-128"/>
                <a:ea typeface="Meiryo UI" panose="020B0604030504040204" pitchFamily="50" charset="-128"/>
              </a:rPr>
              <a:t>）</a:t>
            </a:r>
            <a:endParaRPr lang="en-US" altLang="ja-JP" sz="1400" dirty="0" smtClean="0">
              <a:solidFill>
                <a:schemeClr val="bg1"/>
              </a:solidFill>
              <a:latin typeface="Meiryo UI" panose="020B0604030504040204" pitchFamily="50" charset="-128"/>
              <a:ea typeface="Meiryo UI" panose="020B0604030504040204" pitchFamily="50" charset="-128"/>
            </a:endParaRPr>
          </a:p>
          <a:p>
            <a:pPr algn="ctr"/>
            <a:r>
              <a:rPr lang="en-US" altLang="ja-JP" sz="1400" dirty="0">
                <a:solidFill>
                  <a:schemeClr val="bg1"/>
                </a:solidFill>
                <a:latin typeface="Meiryo UI" panose="020B0604030504040204" pitchFamily="50" charset="-128"/>
                <a:ea typeface="Meiryo UI" panose="020B0604030504040204" pitchFamily="50" charset="-128"/>
              </a:rPr>
              <a:t>131</a:t>
            </a:r>
            <a:r>
              <a:rPr lang="ja-JP" altLang="en-US" sz="1400" dirty="0">
                <a:solidFill>
                  <a:schemeClr val="bg1"/>
                </a:solidFill>
                <a:latin typeface="Meiryo UI" panose="020B0604030504040204" pitchFamily="50" charset="-128"/>
                <a:ea typeface="Meiryo UI" panose="020B0604030504040204" pitchFamily="50" charset="-128"/>
              </a:rPr>
              <a:t>万点</a:t>
            </a:r>
            <a:endParaRPr lang="en-US" altLang="ja-JP" sz="1400" dirty="0">
              <a:solidFill>
                <a:schemeClr val="bg1"/>
              </a:solidFill>
              <a:latin typeface="Meiryo UI" panose="020B0604030504040204" pitchFamily="50" charset="-128"/>
              <a:ea typeface="Meiryo UI" panose="020B0604030504040204" pitchFamily="50" charset="-128"/>
            </a:endParaRPr>
          </a:p>
        </p:txBody>
      </p:sp>
      <p:sp>
        <p:nvSpPr>
          <p:cNvPr id="68" name="角丸四角形吹き出し 67"/>
          <p:cNvSpPr/>
          <p:nvPr/>
        </p:nvSpPr>
        <p:spPr>
          <a:xfrm>
            <a:off x="10746199" y="5036275"/>
            <a:ext cx="1356852" cy="646751"/>
          </a:xfrm>
          <a:prstGeom prst="wedgeRoundRectCallout">
            <a:avLst>
              <a:gd name="adj1" fmla="val -70871"/>
              <a:gd name="adj2" fmla="val 90956"/>
              <a:gd name="adj3" fmla="val 16667"/>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sz="1400" dirty="0" smtClean="0">
                <a:latin typeface="Meiryo UI" panose="020B0604030504040204" pitchFamily="50" charset="-128"/>
                <a:ea typeface="Meiryo UI" panose="020B0604030504040204" pitchFamily="50" charset="-128"/>
              </a:rPr>
              <a:t>NDL</a:t>
            </a:r>
            <a:r>
              <a:rPr kumimoji="1" lang="ja-JP" altLang="en-US" sz="1400" dirty="0" smtClean="0">
                <a:latin typeface="Meiryo UI" panose="020B0604030504040204" pitchFamily="50" charset="-128"/>
                <a:ea typeface="Meiryo UI" panose="020B0604030504040204" pitchFamily="50" charset="-128"/>
              </a:rPr>
              <a:t>はロングテールを保証</a:t>
            </a:r>
            <a:endParaRPr kumimoji="1" lang="ja-JP" altLang="en-US" sz="1400" dirty="0">
              <a:latin typeface="Meiryo UI" panose="020B0604030504040204" pitchFamily="50" charset="-128"/>
              <a:ea typeface="Meiryo UI" panose="020B0604030504040204" pitchFamily="50" charset="-128"/>
            </a:endParaRPr>
          </a:p>
        </p:txBody>
      </p:sp>
      <p:sp>
        <p:nvSpPr>
          <p:cNvPr id="71" name="左右矢印 70"/>
          <p:cNvSpPr/>
          <p:nvPr/>
        </p:nvSpPr>
        <p:spPr>
          <a:xfrm>
            <a:off x="7758629" y="2816370"/>
            <a:ext cx="1447824" cy="820256"/>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100" dirty="0" smtClean="0">
                <a:latin typeface="Meiryo UI" panose="020B0604030504040204" pitchFamily="50" charset="-128"/>
                <a:ea typeface="Meiryo UI" panose="020B0604030504040204" pitchFamily="50" charset="-128"/>
              </a:rPr>
              <a:t>利用者に対して利用機会の拡大</a:t>
            </a:r>
            <a:endParaRPr lang="ja-JP" altLang="en-US" sz="1100" dirty="0">
              <a:latin typeface="Meiryo UI" panose="020B0604030504040204" pitchFamily="50" charset="-128"/>
              <a:ea typeface="Meiryo UI" panose="020B0604030504040204" pitchFamily="50" charset="-128"/>
            </a:endParaRPr>
          </a:p>
        </p:txBody>
      </p:sp>
      <p:sp>
        <p:nvSpPr>
          <p:cNvPr id="72" name="AutoShape 14"/>
          <p:cNvSpPr>
            <a:spLocks noChangeArrowheads="1"/>
          </p:cNvSpPr>
          <p:nvPr/>
        </p:nvSpPr>
        <p:spPr bwMode="auto">
          <a:xfrm>
            <a:off x="5195217" y="4240514"/>
            <a:ext cx="2527077" cy="606688"/>
          </a:xfrm>
          <a:prstGeom prst="roundRect">
            <a:avLst>
              <a:gd name="adj" fmla="val 20750"/>
            </a:avLst>
          </a:prstGeom>
          <a:ln>
            <a:headEnd/>
            <a:tailEnd/>
          </a:ln>
        </p:spPr>
        <p:style>
          <a:lnRef idx="1">
            <a:schemeClr val="accent6"/>
          </a:lnRef>
          <a:fillRef idx="3">
            <a:schemeClr val="accent6"/>
          </a:fillRef>
          <a:effectRef idx="2">
            <a:schemeClr val="accent6"/>
          </a:effectRef>
          <a:fontRef idx="minor">
            <a:schemeClr val="lt1"/>
          </a:fontRef>
        </p:style>
        <p:txBody>
          <a:bodyPr wrap="none"/>
          <a:lstStyle/>
          <a:p>
            <a:pPr algn="ctr"/>
            <a:r>
              <a:rPr lang="ja-JP" altLang="en-US" dirty="0" smtClean="0">
                <a:latin typeface="Meiryo UI" panose="020B0604030504040204" pitchFamily="50" charset="-128"/>
                <a:ea typeface="Meiryo UI" panose="020B0604030504040204" pitchFamily="50" charset="-128"/>
              </a:rPr>
              <a:t>あらゆる情報を将来にわたって</a:t>
            </a:r>
            <a:endParaRPr lang="en-US" altLang="ja-JP" dirty="0" smtClean="0">
              <a:latin typeface="Meiryo UI" panose="020B0604030504040204" pitchFamily="50" charset="-128"/>
              <a:ea typeface="Meiryo UI" panose="020B0604030504040204" pitchFamily="50" charset="-128"/>
            </a:endParaRPr>
          </a:p>
          <a:p>
            <a:pPr algn="ctr"/>
            <a:r>
              <a:rPr lang="ja-JP" altLang="en-US" dirty="0">
                <a:latin typeface="Meiryo UI" panose="020B0604030504040204" pitchFamily="50" charset="-128"/>
                <a:ea typeface="Meiryo UI" panose="020B0604030504040204" pitchFamily="50" charset="-128"/>
              </a:rPr>
              <a:t>利用</a:t>
            </a:r>
            <a:r>
              <a:rPr lang="ja-JP" altLang="en-US" dirty="0" smtClean="0">
                <a:latin typeface="Meiryo UI" panose="020B0604030504040204" pitchFamily="50" charset="-128"/>
                <a:ea typeface="Meiryo UI" panose="020B0604030504040204" pitchFamily="50" charset="-128"/>
              </a:rPr>
              <a:t>を保証</a:t>
            </a:r>
            <a:endParaRPr lang="en-US" altLang="ja-JP" dirty="0">
              <a:latin typeface="Meiryo UI" panose="020B0604030504040204" pitchFamily="50" charset="-128"/>
              <a:ea typeface="Meiryo UI" panose="020B0604030504040204" pitchFamily="50" charset="-128"/>
            </a:endParaRPr>
          </a:p>
        </p:txBody>
      </p:sp>
      <p:sp>
        <p:nvSpPr>
          <p:cNvPr id="74" name="正方形/長方形 73"/>
          <p:cNvSpPr/>
          <p:nvPr/>
        </p:nvSpPr>
        <p:spPr>
          <a:xfrm>
            <a:off x="8754733" y="1691076"/>
            <a:ext cx="2689075" cy="8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smtClean="0">
                <a:latin typeface="Meiryo UI" panose="020B0604030504040204" pitchFamily="50" charset="-128"/>
                <a:ea typeface="Meiryo UI" panose="020B0604030504040204" pitchFamily="50" charset="-128"/>
              </a:rPr>
              <a:t>情報を得ようとする利用者は減ってはいない。出版界と図書館界でパイの奪い合いでなく、協力して、出版物の利用者の拡大を</a:t>
            </a:r>
            <a:endParaRPr lang="en-US" altLang="ja-JP" sz="1400" dirty="0">
              <a:latin typeface="Meiryo UI" panose="020B0604030504040204" pitchFamily="50" charset="-128"/>
              <a:ea typeface="Meiryo UI" panose="020B0604030504040204" pitchFamily="50" charset="-128"/>
            </a:endParaRPr>
          </a:p>
        </p:txBody>
      </p:sp>
      <p:sp>
        <p:nvSpPr>
          <p:cNvPr id="75" name="正方形/長方形 74"/>
          <p:cNvSpPr/>
          <p:nvPr/>
        </p:nvSpPr>
        <p:spPr>
          <a:xfrm>
            <a:off x="8718423" y="955712"/>
            <a:ext cx="2689075" cy="679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smtClean="0">
                <a:latin typeface="Meiryo UI" panose="020B0604030504040204" pitchFamily="50" charset="-128"/>
                <a:ea typeface="Meiryo UI" panose="020B0604030504040204" pitchFamily="50" charset="-128"/>
              </a:rPr>
              <a:t>多様なメディアから情報が発信されている。出版物は、その情報源の一つ。</a:t>
            </a:r>
            <a:endParaRPr lang="en-US" altLang="ja-JP" sz="1400" dirty="0">
              <a:latin typeface="Meiryo UI" panose="020B0604030504040204" pitchFamily="50" charset="-128"/>
              <a:ea typeface="Meiryo UI" panose="020B0604030504040204" pitchFamily="50" charset="-128"/>
            </a:endParaRPr>
          </a:p>
        </p:txBody>
      </p:sp>
      <p:sp>
        <p:nvSpPr>
          <p:cNvPr id="25" name="正方形/長方形 24"/>
          <p:cNvSpPr/>
          <p:nvPr/>
        </p:nvSpPr>
        <p:spPr>
          <a:xfrm>
            <a:off x="5833588" y="5168148"/>
            <a:ext cx="4716863" cy="55671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dirty="0" smtClean="0">
                <a:latin typeface="Meiryo UI" panose="020B0604030504040204" pitchFamily="50" charset="-128"/>
                <a:ea typeface="Meiryo UI" panose="020B0604030504040204" pitchFamily="50" charset="-128"/>
              </a:rPr>
              <a:t>オーファンワークス</a:t>
            </a:r>
            <a:endParaRPr kumimoji="1" lang="ja-JP" altLang="en-US" dirty="0">
              <a:latin typeface="Meiryo UI" panose="020B0604030504040204" pitchFamily="50" charset="-128"/>
              <a:ea typeface="Meiryo UI" panose="020B0604030504040204" pitchFamily="50" charset="-128"/>
            </a:endParaRPr>
          </a:p>
        </p:txBody>
      </p:sp>
      <p:sp>
        <p:nvSpPr>
          <p:cNvPr id="80" name="円/楕円 79"/>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47" name="直線矢印コネクタ 46"/>
          <p:cNvCxnSpPr/>
          <p:nvPr/>
        </p:nvCxnSpPr>
        <p:spPr bwMode="auto">
          <a:xfrm flipH="1" flipV="1">
            <a:off x="7068294" y="1388600"/>
            <a:ext cx="1892827" cy="1353088"/>
          </a:xfrm>
          <a:prstGeom prst="straightConnector1">
            <a:avLst/>
          </a:prstGeom>
          <a:ln w="101600">
            <a:headEnd type="none"/>
            <a:tailEnd type="triangle" w="med" len="med"/>
          </a:ln>
        </p:spPr>
        <p:style>
          <a:lnRef idx="3">
            <a:schemeClr val="accent1"/>
          </a:lnRef>
          <a:fillRef idx="0">
            <a:schemeClr val="accent1"/>
          </a:fillRef>
          <a:effectRef idx="2">
            <a:schemeClr val="accent1"/>
          </a:effectRef>
          <a:fontRef idx="minor">
            <a:schemeClr val="tx1"/>
          </a:fontRef>
        </p:style>
      </p:cxnSp>
      <p:grpSp>
        <p:nvGrpSpPr>
          <p:cNvPr id="52" name="グループ化 156"/>
          <p:cNvGrpSpPr>
            <a:grpSpLocks/>
          </p:cNvGrpSpPr>
          <p:nvPr/>
        </p:nvGrpSpPr>
        <p:grpSpPr bwMode="auto">
          <a:xfrm>
            <a:off x="4911118" y="1388601"/>
            <a:ext cx="616406" cy="271168"/>
            <a:chOff x="6072193" y="2357433"/>
            <a:chExt cx="1357312" cy="1785945"/>
          </a:xfrm>
        </p:grpSpPr>
        <p:cxnSp>
          <p:nvCxnSpPr>
            <p:cNvPr id="53" name="直線矢印コネクタ 52"/>
            <p:cNvCxnSpPr/>
            <p:nvPr/>
          </p:nvCxnSpPr>
          <p:spPr bwMode="auto">
            <a:xfrm rot="5400000" flipH="1" flipV="1">
              <a:off x="6500727" y="2500550"/>
              <a:ext cx="1071895" cy="785661"/>
            </a:xfrm>
            <a:prstGeom prst="straightConnector1">
              <a:avLst/>
            </a:prstGeom>
            <a:ln w="88900" cmpd="sng">
              <a:solidFill>
                <a:schemeClr val="accent4"/>
              </a:solidFill>
              <a:prstDash val="sysDot"/>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bwMode="auto">
            <a:xfrm rot="5400000" flipH="1" flipV="1">
              <a:off x="6000993" y="3500527"/>
              <a:ext cx="714050" cy="571651"/>
            </a:xfrm>
            <a:prstGeom prst="straightConnector1">
              <a:avLst/>
            </a:prstGeom>
            <a:ln w="88900">
              <a:solidFill>
                <a:schemeClr val="accent4"/>
              </a:solidFill>
              <a:prstDash val="solid"/>
              <a:headEnd type="none"/>
              <a:tailEnd type="none" w="lg" len="med"/>
            </a:ln>
          </p:spPr>
          <p:style>
            <a:lnRef idx="1">
              <a:schemeClr val="accent1"/>
            </a:lnRef>
            <a:fillRef idx="0">
              <a:schemeClr val="accent1"/>
            </a:fillRef>
            <a:effectRef idx="0">
              <a:schemeClr val="accent1"/>
            </a:effectRef>
            <a:fontRef idx="minor">
              <a:schemeClr val="tx1"/>
            </a:fontRef>
          </p:style>
        </p:cxnSp>
      </p:grpSp>
      <p:sp>
        <p:nvSpPr>
          <p:cNvPr id="4" name="四角形吹き出し 3"/>
          <p:cNvSpPr/>
          <p:nvPr/>
        </p:nvSpPr>
        <p:spPr>
          <a:xfrm>
            <a:off x="4092452" y="2251647"/>
            <a:ext cx="818665" cy="490041"/>
          </a:xfrm>
          <a:prstGeom prst="wedgeRectCallout">
            <a:avLst>
              <a:gd name="adj1" fmla="val -83661"/>
              <a:gd name="adj2" fmla="val -4246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200" dirty="0" smtClean="0">
                <a:latin typeface="Meiryo UI" panose="020B0604030504040204" pitchFamily="50" charset="-128"/>
                <a:ea typeface="Meiryo UI" panose="020B0604030504040204" pitchFamily="50" charset="-128"/>
              </a:rPr>
              <a:t>商用電子図書館サービス</a:t>
            </a:r>
            <a:endParaRPr kumimoji="1" lang="ja-JP" altLang="en-US" sz="1200" dirty="0">
              <a:latin typeface="Meiryo UI" panose="020B0604030504040204" pitchFamily="50" charset="-128"/>
              <a:ea typeface="Meiryo UI" panose="020B0604030504040204" pitchFamily="50" charset="-128"/>
            </a:endParaRPr>
          </a:p>
        </p:txBody>
      </p:sp>
      <p:sp>
        <p:nvSpPr>
          <p:cNvPr id="49" name="四角形吹き出し 48"/>
          <p:cNvSpPr/>
          <p:nvPr/>
        </p:nvSpPr>
        <p:spPr>
          <a:xfrm>
            <a:off x="2899924" y="903921"/>
            <a:ext cx="818665" cy="490041"/>
          </a:xfrm>
          <a:prstGeom prst="wedgeRectCallout">
            <a:avLst>
              <a:gd name="adj1" fmla="val -3381"/>
              <a:gd name="adj2" fmla="val 112064"/>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200" dirty="0" smtClean="0">
                <a:latin typeface="Meiryo UI" panose="020B0604030504040204" pitchFamily="50" charset="-128"/>
                <a:ea typeface="Meiryo UI" panose="020B0604030504040204" pitchFamily="50" charset="-128"/>
              </a:rPr>
              <a:t>商用電子書籍販売サイト</a:t>
            </a:r>
            <a:endParaRPr kumimoji="1" lang="ja-JP" altLang="en-US"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82776569"/>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t>
            </a:r>
            <a:r>
              <a:rPr lang="ja-JP" altLang="en-US" dirty="0"/>
              <a:t>背景</a:t>
            </a:r>
            <a:r>
              <a:rPr lang="en-US" altLang="ja-JP" dirty="0" smtClean="0"/>
              <a:t>】</a:t>
            </a:r>
            <a:r>
              <a:rPr lang="ja-JP" altLang="en-US" dirty="0" smtClean="0"/>
              <a:t>私</a:t>
            </a:r>
            <a:r>
              <a:rPr lang="ja-JP" altLang="en-US" dirty="0"/>
              <a:t>が目指してきた電子</a:t>
            </a:r>
            <a:r>
              <a:rPr lang="ja-JP" altLang="en-US" dirty="0" smtClean="0"/>
              <a:t>図書館１</a:t>
            </a:r>
            <a:endParaRPr kumimoji="1" lang="ja-JP" altLang="en-US" dirty="0"/>
          </a:p>
        </p:txBody>
      </p:sp>
      <p:sp>
        <p:nvSpPr>
          <p:cNvPr id="3" name="コンテンツ プレースホルダー 2"/>
          <p:cNvSpPr>
            <a:spLocks noGrp="1"/>
          </p:cNvSpPr>
          <p:nvPr>
            <p:ph idx="1"/>
          </p:nvPr>
        </p:nvSpPr>
        <p:spPr>
          <a:xfrm>
            <a:off x="0" y="772160"/>
            <a:ext cx="12090400" cy="6085840"/>
          </a:xfrm>
        </p:spPr>
        <p:txBody>
          <a:bodyPr>
            <a:normAutofit fontScale="85000" lnSpcReduction="20000"/>
          </a:bodyPr>
          <a:lstStyle/>
          <a:p>
            <a:r>
              <a:rPr lang="ja-JP" altLang="en-US" dirty="0" smtClean="0"/>
              <a:t>目的</a:t>
            </a:r>
            <a:endParaRPr lang="en-US" altLang="ja-JP" dirty="0" smtClean="0"/>
          </a:p>
          <a:p>
            <a:pPr lvl="1"/>
            <a:r>
              <a:rPr lang="ja-JP" altLang="en-US" dirty="0"/>
              <a:t>文化的資産をあらゆる人々が</a:t>
            </a:r>
            <a:r>
              <a:rPr lang="ja-JP" altLang="en-US" dirty="0">
                <a:solidFill>
                  <a:srgbClr val="FF0000"/>
                </a:solidFill>
              </a:rPr>
              <a:t>将来にわたり享受、活用できるように</a:t>
            </a:r>
            <a:r>
              <a:rPr lang="ja-JP" altLang="en-US" dirty="0"/>
              <a:t>し、人々の創造的な活用に貢献する</a:t>
            </a:r>
            <a:endParaRPr lang="en-US" altLang="ja-JP" dirty="0" smtClean="0"/>
          </a:p>
          <a:p>
            <a:r>
              <a:rPr lang="ja-JP" altLang="en-US" dirty="0"/>
              <a:t>背景</a:t>
            </a:r>
            <a:endParaRPr lang="en-US" altLang="ja-JP" dirty="0" smtClean="0"/>
          </a:p>
          <a:p>
            <a:pPr lvl="1"/>
            <a:r>
              <a:rPr lang="ja-JP" altLang="en-US" dirty="0" smtClean="0"/>
              <a:t>デジタル</a:t>
            </a:r>
            <a:r>
              <a:rPr lang="ja-JP" altLang="en-US" dirty="0"/>
              <a:t>情報時代において</a:t>
            </a:r>
            <a:r>
              <a:rPr lang="ja-JP" altLang="en-US" dirty="0" smtClean="0"/>
              <a:t>、マルチメディア化</a:t>
            </a:r>
            <a:r>
              <a:rPr lang="ja-JP" altLang="en-US" dirty="0"/>
              <a:t>されたコンテンツへ移行しつつ</a:t>
            </a:r>
            <a:r>
              <a:rPr lang="ja-JP" altLang="en-US" dirty="0" smtClean="0"/>
              <a:t>ある。</a:t>
            </a:r>
            <a:endParaRPr lang="en-US" altLang="ja-JP" dirty="0" smtClean="0"/>
          </a:p>
          <a:p>
            <a:pPr lvl="1"/>
            <a:r>
              <a:rPr lang="ja-JP" altLang="en-US" dirty="0" smtClean="0"/>
              <a:t>冊子体</a:t>
            </a:r>
            <a:r>
              <a:rPr lang="ja-JP" altLang="en-US" dirty="0"/>
              <a:t>の原資料は文化財として保存するために、</a:t>
            </a:r>
            <a:r>
              <a:rPr lang="ja-JP" altLang="en-US" dirty="0" smtClean="0"/>
              <a:t>デジタル化を進めることとしている</a:t>
            </a:r>
            <a:endParaRPr lang="en-US" altLang="ja-JP" dirty="0" smtClean="0"/>
          </a:p>
          <a:p>
            <a:pPr lvl="1"/>
            <a:r>
              <a:rPr lang="ja-JP" altLang="en-US" dirty="0" smtClean="0"/>
              <a:t>また、他</a:t>
            </a:r>
            <a:r>
              <a:rPr lang="ja-JP" altLang="en-US" dirty="0"/>
              <a:t>の文化財も保有機関において</a:t>
            </a:r>
            <a:r>
              <a:rPr lang="ja-JP" altLang="en-US" dirty="0" smtClean="0"/>
              <a:t>デジタル化を進めるようになった</a:t>
            </a:r>
            <a:endParaRPr lang="en-US" altLang="ja-JP" dirty="0" smtClean="0"/>
          </a:p>
          <a:p>
            <a:r>
              <a:rPr lang="ja-JP" altLang="en-US" dirty="0" smtClean="0"/>
              <a:t>利活用の促進のために</a:t>
            </a:r>
            <a:endParaRPr lang="en-US" altLang="ja-JP" dirty="0" smtClean="0"/>
          </a:p>
          <a:p>
            <a:pPr lvl="1"/>
            <a:r>
              <a:rPr lang="ja-JP" altLang="en-US" dirty="0" smtClean="0"/>
              <a:t>社会</a:t>
            </a:r>
            <a:r>
              <a:rPr lang="ja-JP" altLang="en-US" dirty="0"/>
              <a:t>全体でデジタル情報資源の</a:t>
            </a:r>
            <a:r>
              <a:rPr lang="ja-JP" altLang="en-US" dirty="0">
                <a:solidFill>
                  <a:srgbClr val="FF0000"/>
                </a:solidFill>
              </a:rPr>
              <a:t>「見える化」</a:t>
            </a:r>
            <a:r>
              <a:rPr lang="ja-JP" altLang="en-US" dirty="0"/>
              <a:t>はもとより</a:t>
            </a:r>
            <a:r>
              <a:rPr lang="ja-JP" altLang="en-US" dirty="0" smtClean="0"/>
              <a:t>、</a:t>
            </a:r>
            <a:endParaRPr lang="en-US" altLang="ja-JP" dirty="0" smtClean="0"/>
          </a:p>
          <a:p>
            <a:pPr lvl="1"/>
            <a:r>
              <a:rPr lang="ja-JP" altLang="en-US" dirty="0" smtClean="0"/>
              <a:t>より</a:t>
            </a:r>
            <a:r>
              <a:rPr lang="ja-JP" altLang="en-US" dirty="0"/>
              <a:t>効率的なアクセスの保障に取り組む必要があり、</a:t>
            </a:r>
            <a:r>
              <a:rPr lang="ja-JP" altLang="en-US" dirty="0">
                <a:solidFill>
                  <a:srgbClr val="FF0000"/>
                </a:solidFill>
              </a:rPr>
              <a:t>組織を越えたナショナルアーカイブ</a:t>
            </a:r>
            <a:r>
              <a:rPr lang="ja-JP" altLang="en-US" dirty="0"/>
              <a:t>は重要な役割を</a:t>
            </a:r>
            <a:r>
              <a:rPr lang="ja-JP" altLang="en-US" dirty="0" smtClean="0"/>
              <a:t>果たす。</a:t>
            </a:r>
            <a:endParaRPr lang="ja-JP" altLang="en-US" dirty="0"/>
          </a:p>
          <a:p>
            <a:pPr lvl="1"/>
            <a:r>
              <a:rPr lang="ja-JP" altLang="en-US" dirty="0" smtClean="0"/>
              <a:t>産学官</a:t>
            </a:r>
            <a:r>
              <a:rPr lang="ja-JP" altLang="en-US" dirty="0"/>
              <a:t>のそれぞれの組織は、これらの施策が同一の方向性を持って、</a:t>
            </a:r>
            <a:r>
              <a:rPr lang="ja-JP" altLang="en-US" dirty="0">
                <a:solidFill>
                  <a:srgbClr val="FF0000"/>
                </a:solidFill>
              </a:rPr>
              <a:t>相互に資源を補完</a:t>
            </a:r>
            <a:r>
              <a:rPr lang="ja-JP" altLang="en-US" dirty="0"/>
              <a:t>し合っていく必要が</a:t>
            </a:r>
            <a:r>
              <a:rPr lang="ja-JP" altLang="en-US" dirty="0" smtClean="0"/>
              <a:t>ある。</a:t>
            </a:r>
            <a:endParaRPr lang="en-US" altLang="ja-JP" dirty="0" smtClean="0"/>
          </a:p>
          <a:p>
            <a:pPr lvl="1"/>
            <a:r>
              <a:rPr lang="en-US" altLang="ja-JP" dirty="0" smtClean="0"/>
              <a:t>NDL</a:t>
            </a:r>
            <a:r>
              <a:rPr lang="ja-JP" altLang="en-US" dirty="0"/>
              <a:t>は、ナショナルアーカイブの構築、さらに、世界レベルでの「インターナショナルアーカイブ」の構築へと発展することを目指し、その</a:t>
            </a:r>
            <a:r>
              <a:rPr lang="ja-JP" altLang="en-US" dirty="0">
                <a:solidFill>
                  <a:srgbClr val="FF0000"/>
                </a:solidFill>
              </a:rPr>
              <a:t>中核的な役割を担っていく</a:t>
            </a:r>
            <a:r>
              <a:rPr lang="ja-JP" altLang="en-US" dirty="0" smtClean="0"/>
              <a:t>べき。</a:t>
            </a:r>
            <a:endParaRPr lang="ja-JP" altLang="en-US" dirty="0"/>
          </a:p>
          <a:p>
            <a:r>
              <a:rPr lang="ja-JP" altLang="en-US" dirty="0" smtClean="0"/>
              <a:t>同時</a:t>
            </a:r>
            <a:r>
              <a:rPr lang="ja-JP" altLang="en-US" dirty="0"/>
              <a:t>に、今後</a:t>
            </a:r>
            <a:r>
              <a:rPr lang="en-US" altLang="ja-JP" dirty="0"/>
              <a:t>10</a:t>
            </a:r>
            <a:r>
              <a:rPr lang="ja-JP" altLang="en-US" dirty="0"/>
              <a:t>年のデジタル情報化の進展を見据えつつ</a:t>
            </a:r>
            <a:r>
              <a:rPr lang="ja-JP" altLang="en-US" dirty="0" smtClean="0"/>
              <a:t>、</a:t>
            </a:r>
            <a:endParaRPr lang="en-US" altLang="ja-JP" dirty="0" smtClean="0"/>
          </a:p>
          <a:p>
            <a:pPr lvl="1"/>
            <a:r>
              <a:rPr lang="ja-JP" altLang="en-US" dirty="0" smtClean="0"/>
              <a:t>この</a:t>
            </a:r>
            <a:r>
              <a:rPr lang="ja-JP" altLang="en-US" dirty="0"/>
              <a:t>ようなナショナルアーカイブを利用して知識創造のための情報が入手できる状況になったときに、知識創造を支援する図書館の役割は何か</a:t>
            </a:r>
            <a:r>
              <a:rPr lang="ja-JP" altLang="en-US" dirty="0" smtClean="0"/>
              <a:t>、</a:t>
            </a:r>
            <a:endParaRPr lang="en-US" altLang="ja-JP" dirty="0" smtClean="0"/>
          </a:p>
          <a:p>
            <a:pPr lvl="1"/>
            <a:r>
              <a:rPr lang="ja-JP" altLang="en-US" dirty="0"/>
              <a:t>重要</a:t>
            </a:r>
            <a:r>
              <a:rPr lang="ja-JP" altLang="en-US" dirty="0" smtClean="0"/>
              <a:t>な役割を果たす著作物の利活用が進むようにするために、</a:t>
            </a:r>
            <a:r>
              <a:rPr lang="ja-JP" altLang="en-US" dirty="0" smtClean="0">
                <a:solidFill>
                  <a:srgbClr val="FF0000"/>
                </a:solidFill>
              </a:rPr>
              <a:t>出版界、図書館界は、総論賛成・各論反対ではなく、連携協力を具体的進める</a:t>
            </a:r>
            <a:r>
              <a:rPr lang="ja-JP" altLang="en-US" dirty="0" smtClean="0"/>
              <a:t>必要がある</a:t>
            </a:r>
            <a:endParaRPr lang="en-US" altLang="ja-JP" dirty="0" smtClean="0"/>
          </a:p>
          <a:p>
            <a:r>
              <a:rPr lang="ja-JP" altLang="en-US" dirty="0" smtClean="0"/>
              <a:t>知識インフラとしてのナショナルアーカイブ構築により、出版文化の発展を目指す</a:t>
            </a:r>
            <a:endParaRPr lang="en-US" altLang="ja-JP" dirty="0" smtClean="0"/>
          </a:p>
          <a:p>
            <a:pPr lvl="1"/>
            <a:r>
              <a:rPr lang="ja-JP" altLang="en-US" dirty="0" smtClean="0"/>
              <a:t>著作権者</a:t>
            </a:r>
            <a:r>
              <a:rPr lang="ja-JP" altLang="en-US" dirty="0"/>
              <a:t>、出版社の権利を制限</a:t>
            </a:r>
            <a:r>
              <a:rPr lang="ja-JP" altLang="en-US" dirty="0" smtClean="0"/>
              <a:t>してアーカイブする</a:t>
            </a:r>
            <a:r>
              <a:rPr lang="ja-JP" altLang="en-US" dirty="0"/>
              <a:t>ものでなく</a:t>
            </a:r>
            <a:r>
              <a:rPr lang="ja-JP" altLang="en-US" dirty="0" smtClean="0"/>
              <a:t>、知識インフラとしてのナショナルアーカイブ構築の一環として、</a:t>
            </a:r>
            <a:r>
              <a:rPr lang="ja-JP" altLang="en-US" dirty="0" smtClean="0">
                <a:solidFill>
                  <a:srgbClr val="FF0000"/>
                </a:solidFill>
              </a:rPr>
              <a:t>出版</a:t>
            </a:r>
            <a:r>
              <a:rPr lang="ja-JP" altLang="en-US" dirty="0">
                <a:solidFill>
                  <a:srgbClr val="FF0000"/>
                </a:solidFill>
              </a:rPr>
              <a:t>文化の発展を目指して、出版物の利活用が促進</a:t>
            </a:r>
            <a:r>
              <a:rPr lang="ja-JP" altLang="en-US" dirty="0" smtClean="0">
                <a:solidFill>
                  <a:srgbClr val="FF0000"/>
                </a:solidFill>
              </a:rPr>
              <a:t>される施策を推進</a:t>
            </a:r>
            <a:r>
              <a:rPr lang="ja-JP" altLang="en-US" dirty="0" smtClean="0"/>
              <a:t>することと考える</a:t>
            </a:r>
            <a:endParaRPr lang="en-US" altLang="ja-JP" dirty="0" smtClean="0"/>
          </a:p>
        </p:txBody>
      </p:sp>
      <p:sp>
        <p:nvSpPr>
          <p:cNvPr id="4" name="円/楕円 3"/>
          <p:cNvSpPr/>
          <p:nvPr/>
        </p:nvSpPr>
        <p:spPr>
          <a:xfrm>
            <a:off x="94593" y="61915"/>
            <a:ext cx="622859" cy="571132"/>
          </a:xfrm>
          <a:prstGeom prst="ellipse">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380430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背景</a:t>
            </a:r>
            <a:r>
              <a:rPr lang="en-US" altLang="ja-JP" dirty="0"/>
              <a:t>】</a:t>
            </a:r>
            <a:r>
              <a:rPr lang="ja-JP" altLang="en-US" dirty="0" smtClean="0"/>
              <a:t>私</a:t>
            </a:r>
            <a:r>
              <a:rPr lang="ja-JP" altLang="en-US" dirty="0"/>
              <a:t>が目指してきた電子</a:t>
            </a:r>
            <a:r>
              <a:rPr lang="ja-JP" altLang="en-US" dirty="0" smtClean="0"/>
              <a:t>図書館２</a:t>
            </a:r>
            <a:endParaRPr kumimoji="1" lang="ja-JP" altLang="en-US" dirty="0"/>
          </a:p>
        </p:txBody>
      </p:sp>
      <p:sp>
        <p:nvSpPr>
          <p:cNvPr id="3" name="コンテンツ プレースホルダー 2"/>
          <p:cNvSpPr>
            <a:spLocks noGrp="1"/>
          </p:cNvSpPr>
          <p:nvPr>
            <p:ph idx="1"/>
          </p:nvPr>
        </p:nvSpPr>
        <p:spPr>
          <a:xfrm>
            <a:off x="121920" y="965200"/>
            <a:ext cx="11968480" cy="5892800"/>
          </a:xfrm>
        </p:spPr>
        <p:txBody>
          <a:bodyPr>
            <a:normAutofit fontScale="85000" lnSpcReduction="20000"/>
          </a:bodyPr>
          <a:lstStyle/>
          <a:p>
            <a:r>
              <a:rPr kumimoji="1" lang="ja-JP" altLang="en-US" dirty="0" smtClean="0"/>
              <a:t>出版文化の発展に向けた具体的なアクション</a:t>
            </a:r>
            <a:endParaRPr kumimoji="1" lang="en-US" altLang="ja-JP" dirty="0" smtClean="0"/>
          </a:p>
          <a:p>
            <a:pPr lvl="1"/>
            <a:r>
              <a:rPr lang="ja-JP" altLang="en-US" dirty="0" smtClean="0"/>
              <a:t>出版界、図書館界の</a:t>
            </a:r>
            <a:r>
              <a:rPr lang="ja-JP" altLang="en-US" dirty="0"/>
              <a:t>事業の実施においては、最終的な大きな枠組みの中で、</a:t>
            </a:r>
            <a:r>
              <a:rPr lang="ja-JP" altLang="en-US" dirty="0">
                <a:solidFill>
                  <a:srgbClr val="FF0000"/>
                </a:solidFill>
              </a:rPr>
              <a:t>整合性を持って効率的に</a:t>
            </a:r>
            <a:r>
              <a:rPr lang="ja-JP" altLang="en-US" dirty="0"/>
              <a:t>組み込まれることを常に意識する</a:t>
            </a:r>
            <a:r>
              <a:rPr lang="ja-JP" altLang="en-US" dirty="0" smtClean="0"/>
              <a:t>。</a:t>
            </a:r>
            <a:endParaRPr lang="en-US" altLang="ja-JP" dirty="0" smtClean="0"/>
          </a:p>
          <a:p>
            <a:pPr lvl="1"/>
            <a:r>
              <a:rPr lang="ja-JP" altLang="en-US" dirty="0" smtClean="0"/>
              <a:t>著作物の網羅的な検索と、</a:t>
            </a:r>
            <a:r>
              <a:rPr lang="ja-JP" altLang="en-US" dirty="0" smtClean="0">
                <a:solidFill>
                  <a:srgbClr val="FF0000"/>
                </a:solidFill>
              </a:rPr>
              <a:t>利用者に最適な形態の情報へ</a:t>
            </a:r>
            <a:r>
              <a:rPr lang="ja-JP" altLang="en-US" dirty="0" smtClean="0"/>
              <a:t>のナビゲーション</a:t>
            </a:r>
            <a:endParaRPr lang="en-US" altLang="ja-JP" dirty="0" smtClean="0"/>
          </a:p>
          <a:p>
            <a:pPr lvl="2"/>
            <a:r>
              <a:rPr lang="ja-JP" altLang="en-US" dirty="0" smtClean="0"/>
              <a:t>紙・デジタル、有償・無償を問わず、所蔵機関に寄らず、情報の所在を可視化し、いつでも、どこにいても、利用のシチュエーションにあった形態の情報の入手先にナビゲートする</a:t>
            </a:r>
            <a:endParaRPr lang="en-US" altLang="ja-JP" dirty="0" smtClean="0"/>
          </a:p>
          <a:p>
            <a:pPr lvl="2"/>
            <a:r>
              <a:rPr lang="ja-JP" altLang="en-US" dirty="0"/>
              <a:t>検索</a:t>
            </a:r>
            <a:r>
              <a:rPr lang="ja-JP" altLang="en-US" dirty="0" smtClean="0"/>
              <a:t>は、図書館書誌情報のみ</a:t>
            </a:r>
            <a:r>
              <a:rPr lang="ja-JP" altLang="en-US" dirty="0"/>
              <a:t>ならず</a:t>
            </a:r>
            <a:r>
              <a:rPr lang="ja-JP" altLang="en-US" dirty="0" smtClean="0"/>
              <a:t>、出版情報、著作単位、章節項単位の目次、まえがき、あとがき、であれば本文全文を。</a:t>
            </a:r>
            <a:endParaRPr lang="en-US" altLang="ja-JP" dirty="0" smtClean="0"/>
          </a:p>
          <a:p>
            <a:pPr lvl="2"/>
            <a:r>
              <a:rPr lang="ja-JP" altLang="en-US" dirty="0"/>
              <a:t>情報</a:t>
            </a:r>
            <a:r>
              <a:rPr lang="ja-JP" altLang="en-US" dirty="0" smtClean="0"/>
              <a:t>と情報の内容を意味的に関連付けて、芋づる的に、必要な情報へたどり着けるようにする</a:t>
            </a:r>
            <a:endParaRPr lang="en-US" altLang="ja-JP" dirty="0" smtClean="0"/>
          </a:p>
          <a:p>
            <a:pPr lvl="1"/>
            <a:r>
              <a:rPr lang="ja-JP" altLang="en-US" dirty="0" smtClean="0"/>
              <a:t>公共的書誌情報基盤の構築</a:t>
            </a:r>
            <a:endParaRPr lang="en-US" altLang="ja-JP" dirty="0" smtClean="0"/>
          </a:p>
          <a:p>
            <a:pPr lvl="2"/>
            <a:r>
              <a:rPr lang="ja-JP" altLang="en-US" dirty="0" smtClean="0">
                <a:solidFill>
                  <a:srgbClr val="FF0000"/>
                </a:solidFill>
              </a:rPr>
              <a:t>出版</a:t>
            </a:r>
            <a:r>
              <a:rPr lang="ja-JP" altLang="en-US" dirty="0">
                <a:solidFill>
                  <a:srgbClr val="FF0000"/>
                </a:solidFill>
              </a:rPr>
              <a:t>情報と図書館書誌情報の相互交換</a:t>
            </a:r>
            <a:r>
              <a:rPr lang="ja-JP" altLang="en-US" dirty="0"/>
              <a:t>（</a:t>
            </a:r>
            <a:r>
              <a:rPr lang="en-US" altLang="ja-JP" dirty="0"/>
              <a:t>ONIX←→DC←→MARC</a:t>
            </a:r>
            <a:r>
              <a:rPr lang="ja-JP" altLang="en-US" dirty="0" smtClean="0"/>
              <a:t>）</a:t>
            </a:r>
            <a:endParaRPr lang="en-US" altLang="ja-JP" dirty="0" smtClean="0"/>
          </a:p>
          <a:p>
            <a:pPr lvl="2"/>
            <a:r>
              <a:rPr kumimoji="1" lang="en-US" altLang="ja-JP" dirty="0" smtClean="0"/>
              <a:t>JPO</a:t>
            </a:r>
            <a:r>
              <a:rPr kumimoji="1" lang="ja-JP" altLang="en-US" dirty="0" smtClean="0"/>
              <a:t>近刊図書情報の提供、</a:t>
            </a:r>
            <a:r>
              <a:rPr lang="en-US" altLang="ja-JP" dirty="0" smtClean="0"/>
              <a:t>ND</a:t>
            </a:r>
            <a:r>
              <a:rPr lang="en-US" altLang="ja-JP" dirty="0"/>
              <a:t>L</a:t>
            </a:r>
            <a:r>
              <a:rPr lang="ja-JP" altLang="en-US" dirty="0" smtClean="0"/>
              <a:t>納本</a:t>
            </a:r>
            <a:r>
              <a:rPr lang="ja-JP" altLang="en-US" dirty="0"/>
              <a:t>資料の書誌情報をインプロセス段階から提供</a:t>
            </a:r>
            <a:endParaRPr kumimoji="1" lang="en-US" altLang="ja-JP" dirty="0" smtClean="0"/>
          </a:p>
          <a:p>
            <a:pPr lvl="1"/>
            <a:r>
              <a:rPr lang="ja-JP" altLang="en-US" dirty="0" smtClean="0"/>
              <a:t>電子</a:t>
            </a:r>
            <a:r>
              <a:rPr lang="ja-JP" altLang="en-US" dirty="0"/>
              <a:t>書籍フォーマットの業界標準策定支援（</a:t>
            </a:r>
            <a:r>
              <a:rPr lang="en-US" altLang="ja-JP" dirty="0"/>
              <a:t>EPUB</a:t>
            </a:r>
            <a:r>
              <a:rPr lang="ja-JP" altLang="en-US" dirty="0"/>
              <a:t>サブセット仕様等</a:t>
            </a:r>
            <a:r>
              <a:rPr lang="ja-JP" altLang="en-US" dirty="0" smtClean="0"/>
              <a:t>）</a:t>
            </a:r>
            <a:endParaRPr lang="en-US" altLang="ja-JP" dirty="0" smtClean="0"/>
          </a:p>
          <a:p>
            <a:pPr lvl="2"/>
            <a:r>
              <a:rPr lang="ja-JP" altLang="en-US" dirty="0" smtClean="0"/>
              <a:t>「電子書籍の標準化の調査」</a:t>
            </a:r>
            <a:r>
              <a:rPr lang="en-US" altLang="ja-JP" dirty="0" smtClean="0"/>
              <a:t>JEPA</a:t>
            </a:r>
            <a:r>
              <a:rPr lang="ja-JP" altLang="en-US" dirty="0" smtClean="0"/>
              <a:t>に委託（</a:t>
            </a:r>
            <a:r>
              <a:rPr lang="en-US" altLang="ja-JP" dirty="0" smtClean="0"/>
              <a:t>2010</a:t>
            </a:r>
            <a:r>
              <a:rPr lang="ja-JP" altLang="en-US" dirty="0" smtClean="0"/>
              <a:t>年</a:t>
            </a:r>
            <a:r>
              <a:rPr lang="en-US" altLang="ja-JP" dirty="0" smtClean="0"/>
              <a:t>2</a:t>
            </a:r>
            <a:r>
              <a:rPr lang="ja-JP" altLang="en-US" dirty="0" smtClean="0"/>
              <a:t>月）</a:t>
            </a:r>
            <a:endParaRPr lang="en-US" altLang="ja-JP" dirty="0" smtClean="0"/>
          </a:p>
          <a:p>
            <a:pPr lvl="1"/>
            <a:r>
              <a:rPr lang="ja-JP" altLang="en-US" dirty="0">
                <a:solidFill>
                  <a:srgbClr val="FF0000"/>
                </a:solidFill>
              </a:rPr>
              <a:t>出版社、古書店、電子書籍、商用</a:t>
            </a:r>
            <a:r>
              <a:rPr lang="ja-JP" altLang="en-US" dirty="0" smtClean="0">
                <a:solidFill>
                  <a:srgbClr val="FF0000"/>
                </a:solidFill>
              </a:rPr>
              <a:t>データベースサイトとの連携、ナビゲーション</a:t>
            </a:r>
            <a:endParaRPr lang="en-US" altLang="ja-JP" dirty="0">
              <a:solidFill>
                <a:srgbClr val="FF0000"/>
              </a:solidFill>
            </a:endParaRPr>
          </a:p>
          <a:p>
            <a:pPr lvl="2"/>
            <a:r>
              <a:rPr lang="ja-JP" altLang="en-US" dirty="0"/>
              <a:t>統合検索：</a:t>
            </a:r>
            <a:r>
              <a:rPr lang="en-US" altLang="ja-JP" dirty="0"/>
              <a:t>hon.jp</a:t>
            </a:r>
            <a:r>
              <a:rPr lang="ja-JP" altLang="en-US" dirty="0"/>
              <a:t>との相互連携</a:t>
            </a:r>
            <a:r>
              <a:rPr lang="en-US" altLang="ja-JP" dirty="0"/>
              <a:t>, </a:t>
            </a:r>
            <a:r>
              <a:rPr lang="en-US" altLang="ja-JP" dirty="0" err="1"/>
              <a:t>JapanKnowLedge</a:t>
            </a:r>
            <a:r>
              <a:rPr lang="en-US" altLang="ja-JP" dirty="0"/>
              <a:t>, </a:t>
            </a:r>
            <a:r>
              <a:rPr lang="ja-JP" altLang="en-US" dirty="0"/>
              <a:t>近刊情報センター</a:t>
            </a:r>
            <a:r>
              <a:rPr lang="en-US" altLang="ja-JP" dirty="0"/>
              <a:t>, </a:t>
            </a:r>
            <a:r>
              <a:rPr lang="ja-JP" altLang="en-US" dirty="0"/>
              <a:t>インターネットマガジン（インプレス</a:t>
            </a:r>
            <a:r>
              <a:rPr lang="en-US" altLang="ja-JP" dirty="0"/>
              <a:t>R&amp;D</a:t>
            </a:r>
            <a:r>
              <a:rPr lang="ja-JP" altLang="en-US" dirty="0"/>
              <a:t>）</a:t>
            </a:r>
            <a:r>
              <a:rPr lang="en-US" altLang="ja-JP" dirty="0"/>
              <a:t>, </a:t>
            </a:r>
            <a:r>
              <a:rPr lang="ja-JP" altLang="en-US" dirty="0"/>
              <a:t>新書マップ</a:t>
            </a:r>
            <a:r>
              <a:rPr lang="en-US" altLang="ja-JP" dirty="0"/>
              <a:t>, </a:t>
            </a:r>
            <a:r>
              <a:rPr lang="ja-JP" altLang="en-US" dirty="0"/>
              <a:t>日本ペンクラブ文芸館、</a:t>
            </a:r>
          </a:p>
          <a:p>
            <a:pPr lvl="2"/>
            <a:r>
              <a:rPr lang="ja-JP" altLang="en-US" dirty="0"/>
              <a:t>検索結果からのナビゲーション（リンクリゾルバ）：</a:t>
            </a:r>
            <a:r>
              <a:rPr lang="en-US" altLang="ja-JP" dirty="0"/>
              <a:t>Amazon</a:t>
            </a:r>
            <a:r>
              <a:rPr lang="ja-JP" altLang="en-US" dirty="0" err="1"/>
              <a:t>、</a:t>
            </a:r>
            <a:r>
              <a:rPr lang="en-US" altLang="ja-JP" dirty="0"/>
              <a:t>Books.or.jp, </a:t>
            </a:r>
            <a:r>
              <a:rPr lang="en-US" altLang="ja-JP" dirty="0" err="1"/>
              <a:t>honto</a:t>
            </a:r>
            <a:r>
              <a:rPr lang="en-US" altLang="ja-JP" dirty="0"/>
              <a:t>, </a:t>
            </a:r>
            <a:r>
              <a:rPr lang="ja-JP" altLang="en-US" dirty="0"/>
              <a:t>紀伊国屋書店</a:t>
            </a:r>
            <a:r>
              <a:rPr lang="en-US" altLang="ja-JP" dirty="0" err="1"/>
              <a:t>BookWeb</a:t>
            </a:r>
            <a:r>
              <a:rPr lang="en-US" altLang="ja-JP" dirty="0"/>
              <a:t>, </a:t>
            </a:r>
            <a:r>
              <a:rPr lang="ja-JP" altLang="en-US" dirty="0"/>
              <a:t>ジュンク堂書店</a:t>
            </a:r>
            <a:r>
              <a:rPr lang="en-US" altLang="ja-JP" dirty="0"/>
              <a:t>, Honya_Club.com, e-hon, </a:t>
            </a:r>
            <a:r>
              <a:rPr lang="ja-JP" altLang="en-US" dirty="0"/>
              <a:t>版元ドットコム</a:t>
            </a:r>
            <a:r>
              <a:rPr lang="en-US" altLang="ja-JP" dirty="0"/>
              <a:t>, </a:t>
            </a:r>
            <a:r>
              <a:rPr lang="ja-JP" altLang="en-US" dirty="0"/>
              <a:t>日本の古本屋</a:t>
            </a:r>
            <a:r>
              <a:rPr lang="en-US" altLang="ja-JP" dirty="0"/>
              <a:t>, </a:t>
            </a:r>
            <a:r>
              <a:rPr lang="en-US" altLang="ja-JP" dirty="0" err="1"/>
              <a:t>Boogle</a:t>
            </a:r>
            <a:r>
              <a:rPr lang="en-US" altLang="ja-JP" dirty="0"/>
              <a:t> Book Search, Google Scholar</a:t>
            </a:r>
            <a:endParaRPr lang="ja-JP" altLang="en-US" dirty="0"/>
          </a:p>
          <a:p>
            <a:pPr lvl="1"/>
            <a:r>
              <a:rPr lang="ja-JP" altLang="en-US" dirty="0" smtClean="0">
                <a:solidFill>
                  <a:srgbClr val="FF0000"/>
                </a:solidFill>
              </a:rPr>
              <a:t>各機関のデジタルアーカイブのバックアップサイト</a:t>
            </a:r>
            <a:r>
              <a:rPr lang="ja-JP" altLang="en-US" dirty="0" smtClean="0"/>
              <a:t>（商用に関しては未実施）</a:t>
            </a:r>
            <a:endParaRPr lang="en-US" altLang="ja-JP" dirty="0" smtClean="0"/>
          </a:p>
          <a:p>
            <a:pPr lvl="2"/>
            <a:r>
              <a:rPr lang="ja-JP" altLang="en-US" dirty="0"/>
              <a:t>国等の機関のインターネット情報の収集保存</a:t>
            </a:r>
          </a:p>
          <a:p>
            <a:pPr lvl="2"/>
            <a:r>
              <a:rPr lang="ja-JP" altLang="en-US" dirty="0" smtClean="0"/>
              <a:t>民間の無償オンライン資料の収集保存</a:t>
            </a:r>
            <a:endParaRPr lang="en-US" altLang="ja-JP" dirty="0" smtClean="0"/>
          </a:p>
          <a:p>
            <a:pPr lvl="2"/>
            <a:r>
              <a:rPr kumimoji="1" lang="ja-JP" altLang="en-US" dirty="0" smtClean="0"/>
              <a:t>残るは、有償オンライン資料の収集保存（有償の資料はすぐに消滅しないと思われる）</a:t>
            </a:r>
            <a:endParaRPr kumimoji="1" lang="en-US" altLang="ja-JP" dirty="0" smtClean="0"/>
          </a:p>
          <a:p>
            <a:pPr lvl="1"/>
            <a:endParaRPr kumimoji="1" lang="ja-JP" altLang="en-US" dirty="0"/>
          </a:p>
        </p:txBody>
      </p:sp>
      <p:sp>
        <p:nvSpPr>
          <p:cNvPr id="4" name="円/楕円 3"/>
          <p:cNvSpPr/>
          <p:nvPr/>
        </p:nvSpPr>
        <p:spPr>
          <a:xfrm>
            <a:off x="94593" y="61915"/>
            <a:ext cx="622859" cy="571132"/>
          </a:xfrm>
          <a:prstGeom prst="ellipse">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88103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AutoShape 14"/>
          <p:cNvSpPr>
            <a:spLocks noChangeArrowheads="1"/>
          </p:cNvSpPr>
          <p:nvPr/>
        </p:nvSpPr>
        <p:spPr bwMode="auto">
          <a:xfrm>
            <a:off x="7347248" y="2147175"/>
            <a:ext cx="3320752" cy="4032448"/>
          </a:xfrm>
          <a:prstGeom prst="roundRect">
            <a:avLst>
              <a:gd name="adj" fmla="val 20750"/>
            </a:avLst>
          </a:prstGeom>
          <a:ln>
            <a:headEnd/>
            <a:tailEnd/>
          </a:ln>
        </p:spPr>
        <p:style>
          <a:lnRef idx="1">
            <a:schemeClr val="accent1"/>
          </a:lnRef>
          <a:fillRef idx="2">
            <a:schemeClr val="accent1"/>
          </a:fillRef>
          <a:effectRef idx="1">
            <a:schemeClr val="accent1"/>
          </a:effectRef>
          <a:fontRef idx="minor">
            <a:schemeClr val="dk1"/>
          </a:fontRef>
        </p:style>
        <p:txBody>
          <a:bodyPr wrap="none"/>
          <a:lstStyle/>
          <a:p>
            <a:pPr algn="ctr"/>
            <a:r>
              <a:rPr lang="ja-JP" altLang="en-US" sz="2400" b="1" dirty="0">
                <a:solidFill>
                  <a:schemeClr val="tx1"/>
                </a:solidFill>
                <a:latin typeface="Meiryo UI" panose="020B0604030504040204" pitchFamily="50" charset="-128"/>
                <a:ea typeface="Meiryo UI" panose="020B0604030504040204" pitchFamily="50" charset="-128"/>
              </a:rPr>
              <a:t>国立国会図書館</a:t>
            </a:r>
            <a:endParaRPr lang="ja-JP" altLang="en-US" b="1" dirty="0">
              <a:solidFill>
                <a:schemeClr val="tx1"/>
              </a:solidFill>
              <a:latin typeface="Meiryo UI" panose="020B0604030504040204" pitchFamily="50" charset="-128"/>
              <a:ea typeface="Meiryo UI" panose="020B0604030504040204" pitchFamily="50" charset="-128"/>
            </a:endParaRPr>
          </a:p>
        </p:txBody>
      </p:sp>
      <p:sp>
        <p:nvSpPr>
          <p:cNvPr id="54" name="AutoShape 14"/>
          <p:cNvSpPr>
            <a:spLocks noChangeArrowheads="1"/>
          </p:cNvSpPr>
          <p:nvPr/>
        </p:nvSpPr>
        <p:spPr bwMode="auto">
          <a:xfrm>
            <a:off x="1524000" y="2147175"/>
            <a:ext cx="2987824" cy="4032448"/>
          </a:xfrm>
          <a:prstGeom prst="roundRect">
            <a:avLst>
              <a:gd name="adj" fmla="val 20750"/>
            </a:avLst>
          </a:prstGeom>
          <a:ln>
            <a:headEnd/>
            <a:tailEnd/>
          </a:ln>
        </p:spPr>
        <p:style>
          <a:lnRef idx="1">
            <a:schemeClr val="accent4"/>
          </a:lnRef>
          <a:fillRef idx="2">
            <a:schemeClr val="accent4"/>
          </a:fillRef>
          <a:effectRef idx="1">
            <a:schemeClr val="accent4"/>
          </a:effectRef>
          <a:fontRef idx="minor">
            <a:schemeClr val="dk1"/>
          </a:fontRef>
        </p:style>
        <p:txBody>
          <a:bodyPr wrap="none"/>
          <a:lstStyle/>
          <a:p>
            <a:pPr algn="ctr"/>
            <a:r>
              <a:rPr lang="ja-JP" altLang="en-US" sz="2000" b="1" dirty="0">
                <a:solidFill>
                  <a:schemeClr val="tx1"/>
                </a:solidFill>
                <a:latin typeface="Meiryo UI" panose="020B0604030504040204" pitchFamily="50" charset="-128"/>
                <a:ea typeface="Meiryo UI" panose="020B0604030504040204" pitchFamily="50" charset="-128"/>
              </a:rPr>
              <a:t>出版者・著作者</a:t>
            </a:r>
          </a:p>
        </p:txBody>
      </p:sp>
      <p:sp>
        <p:nvSpPr>
          <p:cNvPr id="10242" name="タイトル 2"/>
          <p:cNvSpPr>
            <a:spLocks noGrp="1"/>
          </p:cNvSpPr>
          <p:nvPr>
            <p:ph type="title"/>
          </p:nvPr>
        </p:nvSpPr>
        <p:spPr>
          <a:xfrm>
            <a:off x="94593" y="0"/>
            <a:ext cx="12111072" cy="928688"/>
          </a:xfrm>
        </p:spPr>
        <p:txBody>
          <a:bodyPr>
            <a:normAutofit/>
          </a:bodyPr>
          <a:lstStyle/>
          <a:p>
            <a:r>
              <a:rPr lang="ja-JP" altLang="en-US" dirty="0" smtClean="0"/>
              <a:t>出版界と図書館界の役割分担と連携協力</a:t>
            </a:r>
          </a:p>
        </p:txBody>
      </p:sp>
      <p:sp>
        <p:nvSpPr>
          <p:cNvPr id="6" name="スライド番号プレースホルダ 5"/>
          <p:cNvSpPr>
            <a:spLocks noGrp="1"/>
          </p:cNvSpPr>
          <p:nvPr>
            <p:ph type="sldNum" sz="quarter" idx="4294967295"/>
          </p:nvPr>
        </p:nvSpPr>
        <p:spPr>
          <a:xfrm>
            <a:off x="8882064" y="6154646"/>
            <a:ext cx="1328737" cy="365125"/>
          </a:xfrm>
          <a:prstGeom prst="rect">
            <a:avLst/>
          </a:prstGeom>
        </p:spPr>
        <p:txBody>
          <a:bodyPr/>
          <a:lstStyle/>
          <a:p>
            <a:pPr>
              <a:defRPr/>
            </a:pPr>
            <a:fld id="{BE15A605-07C9-40F0-9E04-17195E3A886A}" type="slidenum">
              <a:rPr lang="ja-JP" altLang="en-US"/>
              <a:pPr>
                <a:defRPr/>
              </a:pPr>
              <a:t>45</a:t>
            </a:fld>
            <a:endParaRPr lang="ja-JP" altLang="en-US" dirty="0"/>
          </a:p>
        </p:txBody>
      </p:sp>
      <p:grpSp>
        <p:nvGrpSpPr>
          <p:cNvPr id="2" name="グループ化 156"/>
          <p:cNvGrpSpPr>
            <a:grpSpLocks/>
          </p:cNvGrpSpPr>
          <p:nvPr/>
        </p:nvGrpSpPr>
        <p:grpSpPr bwMode="auto">
          <a:xfrm flipH="1">
            <a:off x="6168008" y="2075167"/>
            <a:ext cx="1296144" cy="360041"/>
            <a:chOff x="6072193" y="2357433"/>
            <a:chExt cx="1357312" cy="1785945"/>
          </a:xfrm>
        </p:grpSpPr>
        <p:cxnSp>
          <p:nvCxnSpPr>
            <p:cNvPr id="104" name="直線矢印コネクタ 103"/>
            <p:cNvCxnSpPr/>
            <p:nvPr/>
          </p:nvCxnSpPr>
          <p:spPr bwMode="auto">
            <a:xfrm rot="5400000" flipH="1" flipV="1">
              <a:off x="6500727" y="2500550"/>
              <a:ext cx="1071895" cy="785661"/>
            </a:xfrm>
            <a:prstGeom prst="straightConnector1">
              <a:avLst/>
            </a:prstGeom>
            <a:ln w="88900" cmpd="sng">
              <a:solidFill>
                <a:schemeClr val="accent1"/>
              </a:solidFill>
              <a:prstDash val="sysDot"/>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bwMode="auto">
            <a:xfrm rot="5400000" flipH="1" flipV="1">
              <a:off x="6000993" y="3500527"/>
              <a:ext cx="714050" cy="571651"/>
            </a:xfrm>
            <a:prstGeom prst="straightConnector1">
              <a:avLst/>
            </a:prstGeom>
            <a:ln w="88900">
              <a:solidFill>
                <a:schemeClr val="accent1"/>
              </a:solidFill>
              <a:prstDash val="solid"/>
              <a:headEnd type="none"/>
              <a:tailEnd type="none" w="lg" len="med"/>
            </a:ln>
          </p:spPr>
          <p:style>
            <a:lnRef idx="1">
              <a:schemeClr val="accent1"/>
            </a:lnRef>
            <a:fillRef idx="0">
              <a:schemeClr val="accent1"/>
            </a:fillRef>
            <a:effectRef idx="0">
              <a:schemeClr val="accent1"/>
            </a:effectRef>
            <a:fontRef idx="minor">
              <a:schemeClr val="tx1"/>
            </a:fontRef>
          </p:style>
        </p:cxnSp>
      </p:grpSp>
      <p:cxnSp>
        <p:nvCxnSpPr>
          <p:cNvPr id="107" name="直線矢印コネクタ 106"/>
          <p:cNvCxnSpPr>
            <a:stCxn id="57" idx="0"/>
            <a:endCxn id="45" idx="2"/>
          </p:cNvCxnSpPr>
          <p:nvPr/>
        </p:nvCxnSpPr>
        <p:spPr bwMode="auto">
          <a:xfrm rot="16200000" flipV="1">
            <a:off x="6885739" y="25289"/>
            <a:ext cx="936105" cy="3307668"/>
          </a:xfrm>
          <a:prstGeom prst="straightConnector1">
            <a:avLst/>
          </a:prstGeom>
          <a:ln w="101600">
            <a:headEnd type="none"/>
            <a:tailEnd type="triangle" w="med" len="med"/>
          </a:ln>
        </p:spPr>
        <p:style>
          <a:lnRef idx="3">
            <a:schemeClr val="accent1"/>
          </a:lnRef>
          <a:fillRef idx="0">
            <a:schemeClr val="accent1"/>
          </a:fillRef>
          <a:effectRef idx="2">
            <a:schemeClr val="accent1"/>
          </a:effectRef>
          <a:fontRef idx="minor">
            <a:schemeClr val="tx1"/>
          </a:fontRef>
        </p:style>
      </p:cxnSp>
      <p:sp>
        <p:nvSpPr>
          <p:cNvPr id="10253" name="AutoShape 14"/>
          <p:cNvSpPr>
            <a:spLocks noChangeArrowheads="1"/>
          </p:cNvSpPr>
          <p:nvPr/>
        </p:nvSpPr>
        <p:spPr bwMode="auto">
          <a:xfrm>
            <a:off x="7859688" y="2795247"/>
            <a:ext cx="2520280" cy="936104"/>
          </a:xfrm>
          <a:prstGeom prst="roundRect">
            <a:avLst>
              <a:gd name="adj" fmla="val 20750"/>
            </a:avLst>
          </a:prstGeom>
          <a:gradFill rotWithShape="1">
            <a:gsLst>
              <a:gs pos="0">
                <a:srgbClr val="3366CC"/>
              </a:gs>
              <a:gs pos="100000">
                <a:srgbClr val="112244"/>
              </a:gs>
            </a:gsLst>
            <a:lin ang="16200000" scaled="1"/>
          </a:gradFill>
          <a:ln w="19050" algn="ctr">
            <a:noFill/>
            <a:round/>
            <a:headEnd/>
            <a:tailEnd/>
          </a:ln>
        </p:spPr>
        <p:txBody>
          <a:bodyPr wrap="none"/>
          <a:lstStyle/>
          <a:p>
            <a:pPr algn="ctr"/>
            <a:r>
              <a:rPr lang="en-US" altLang="ja-JP" dirty="0">
                <a:solidFill>
                  <a:schemeClr val="bg1"/>
                </a:solidFill>
                <a:latin typeface="Meiryo UI" panose="020B0604030504040204" pitchFamily="50" charset="-128"/>
                <a:ea typeface="Meiryo UI" panose="020B0604030504040204" pitchFamily="50" charset="-128"/>
              </a:rPr>
              <a:t>NDL</a:t>
            </a:r>
            <a:r>
              <a:rPr lang="ja-JP" altLang="en-US" dirty="0">
                <a:solidFill>
                  <a:schemeClr val="bg1"/>
                </a:solidFill>
                <a:latin typeface="Meiryo UI" panose="020B0604030504040204" pitchFamily="50" charset="-128"/>
                <a:ea typeface="Meiryo UI" panose="020B0604030504040204" pitchFamily="50" charset="-128"/>
              </a:rPr>
              <a:t>サーチ</a:t>
            </a:r>
            <a:endParaRPr lang="en-US" altLang="ja-JP" dirty="0">
              <a:solidFill>
                <a:schemeClr val="bg1"/>
              </a:solidFill>
              <a:latin typeface="Meiryo UI" panose="020B0604030504040204" pitchFamily="50" charset="-128"/>
              <a:ea typeface="Meiryo UI" panose="020B0604030504040204" pitchFamily="50" charset="-128"/>
            </a:endParaRPr>
          </a:p>
          <a:p>
            <a:pPr algn="ctr"/>
            <a:r>
              <a:rPr lang="ja-JP" altLang="en-US" sz="1600" dirty="0">
                <a:solidFill>
                  <a:schemeClr val="bg1"/>
                </a:solidFill>
                <a:latin typeface="Meiryo UI" panose="020B0604030504040204" pitchFamily="50" charset="-128"/>
                <a:ea typeface="Meiryo UI" panose="020B0604030504040204" pitchFamily="50" charset="-128"/>
              </a:rPr>
              <a:t>（電子書籍の検索</a:t>
            </a:r>
            <a:endParaRPr lang="en-US" altLang="ja-JP" sz="1600" dirty="0">
              <a:solidFill>
                <a:schemeClr val="bg1"/>
              </a:solidFill>
              <a:latin typeface="Meiryo UI" panose="020B0604030504040204" pitchFamily="50" charset="-128"/>
              <a:ea typeface="Meiryo UI" panose="020B0604030504040204" pitchFamily="50" charset="-128"/>
            </a:endParaRPr>
          </a:p>
          <a:p>
            <a:pPr algn="ctr"/>
            <a:r>
              <a:rPr lang="ja-JP" altLang="en-US" sz="1600" dirty="0">
                <a:solidFill>
                  <a:schemeClr val="bg1"/>
                </a:solidFill>
                <a:latin typeface="Meiryo UI" panose="020B0604030504040204" pitchFamily="50" charset="-128"/>
                <a:ea typeface="Meiryo UI" panose="020B0604030504040204" pitchFamily="50" charset="-128"/>
              </a:rPr>
              <a:t>とナビゲーション）</a:t>
            </a:r>
          </a:p>
        </p:txBody>
      </p:sp>
      <p:sp>
        <p:nvSpPr>
          <p:cNvPr id="45" name="AutoShape 18"/>
          <p:cNvSpPr>
            <a:spLocks noChangeArrowheads="1"/>
          </p:cNvSpPr>
          <p:nvPr/>
        </p:nvSpPr>
        <p:spPr bwMode="auto">
          <a:xfrm>
            <a:off x="3791744" y="779024"/>
            <a:ext cx="3816424" cy="432047"/>
          </a:xfrm>
          <a:prstGeom prst="roundRect">
            <a:avLst>
              <a:gd name="adj" fmla="val 50000"/>
            </a:avLst>
          </a:prstGeom>
          <a:ln>
            <a:headEnd/>
            <a:tailEnd/>
          </a:ln>
        </p:spPr>
        <p:style>
          <a:lnRef idx="1">
            <a:schemeClr val="accent5"/>
          </a:lnRef>
          <a:fillRef idx="2">
            <a:schemeClr val="accent5"/>
          </a:fillRef>
          <a:effectRef idx="1">
            <a:schemeClr val="accent5"/>
          </a:effectRef>
          <a:fontRef idx="minor">
            <a:schemeClr val="dk1"/>
          </a:fontRef>
        </p:style>
        <p:txBody>
          <a:bodyPr wrap="none"/>
          <a:lstStyle/>
          <a:p>
            <a:pPr algn="ctr">
              <a:lnSpc>
                <a:spcPct val="120000"/>
              </a:lnSpc>
              <a:defRPr/>
            </a:pPr>
            <a:r>
              <a:rPr lang="ja-JP" altLang="en-US" sz="2000" b="1" dirty="0">
                <a:solidFill>
                  <a:schemeClr val="tx1">
                    <a:lumMod val="85000"/>
                    <a:lumOff val="15000"/>
                  </a:schemeClr>
                </a:solidFill>
                <a:latin typeface="Meiryo UI" panose="020B0604030504040204" pitchFamily="50" charset="-128"/>
                <a:ea typeface="Meiryo UI" panose="020B0604030504040204" pitchFamily="50" charset="-128"/>
              </a:rPr>
              <a:t>利用者</a:t>
            </a:r>
          </a:p>
        </p:txBody>
      </p:sp>
      <p:sp>
        <p:nvSpPr>
          <p:cNvPr id="64" name="AutoShape 18"/>
          <p:cNvSpPr>
            <a:spLocks noChangeArrowheads="1"/>
          </p:cNvSpPr>
          <p:nvPr/>
        </p:nvSpPr>
        <p:spPr bwMode="auto">
          <a:xfrm>
            <a:off x="5087889" y="1643120"/>
            <a:ext cx="1869093" cy="432047"/>
          </a:xfrm>
          <a:prstGeom prst="roundRect">
            <a:avLst>
              <a:gd name="adj" fmla="val 50000"/>
            </a:avLst>
          </a:prstGeom>
          <a:ln>
            <a:headEnd/>
            <a:tailEnd/>
          </a:ln>
        </p:spPr>
        <p:style>
          <a:lnRef idx="2">
            <a:schemeClr val="accent2"/>
          </a:lnRef>
          <a:fillRef idx="1">
            <a:schemeClr val="lt1"/>
          </a:fillRef>
          <a:effectRef idx="0">
            <a:schemeClr val="accent2"/>
          </a:effectRef>
          <a:fontRef idx="minor">
            <a:schemeClr val="dk1"/>
          </a:fontRef>
        </p:style>
        <p:txBody>
          <a:bodyPr wrap="none"/>
          <a:lstStyle/>
          <a:p>
            <a:pPr algn="ctr">
              <a:lnSpc>
                <a:spcPct val="120000"/>
              </a:lnSpc>
              <a:defRPr/>
            </a:pPr>
            <a:r>
              <a:rPr lang="ja-JP" altLang="en-US" sz="2000" b="1" dirty="0" smtClean="0">
                <a:solidFill>
                  <a:schemeClr val="tx1">
                    <a:lumMod val="85000"/>
                    <a:lumOff val="15000"/>
                  </a:schemeClr>
                </a:solidFill>
                <a:latin typeface="Meiryo UI" panose="020B0604030504040204" pitchFamily="50" charset="-128"/>
                <a:ea typeface="Meiryo UI" panose="020B0604030504040204" pitchFamily="50" charset="-128"/>
              </a:rPr>
              <a:t>公共図書館</a:t>
            </a:r>
            <a:r>
              <a:rPr lang="ja-JP" altLang="en-US" sz="2000" b="1" dirty="0">
                <a:solidFill>
                  <a:schemeClr val="tx1">
                    <a:lumMod val="85000"/>
                    <a:lumOff val="15000"/>
                  </a:schemeClr>
                </a:solidFill>
                <a:latin typeface="Meiryo UI" panose="020B0604030504040204" pitchFamily="50" charset="-128"/>
                <a:ea typeface="Meiryo UI" panose="020B0604030504040204" pitchFamily="50" charset="-128"/>
              </a:rPr>
              <a:t>等</a:t>
            </a:r>
          </a:p>
        </p:txBody>
      </p:sp>
      <p:sp>
        <p:nvSpPr>
          <p:cNvPr id="70" name="左右矢印 69"/>
          <p:cNvSpPr/>
          <p:nvPr/>
        </p:nvSpPr>
        <p:spPr>
          <a:xfrm>
            <a:off x="4583832" y="2219183"/>
            <a:ext cx="2736304" cy="864096"/>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400" dirty="0">
                <a:latin typeface="Meiryo UI" panose="020B0604030504040204" pitchFamily="50" charset="-128"/>
                <a:ea typeface="Meiryo UI" panose="020B0604030504040204" pitchFamily="50" charset="-128"/>
              </a:rPr>
              <a:t>電子書籍ビジネスプラットフォーム整備の協力</a:t>
            </a:r>
          </a:p>
        </p:txBody>
      </p:sp>
      <p:grpSp>
        <p:nvGrpSpPr>
          <p:cNvPr id="3" name="グループ化 156"/>
          <p:cNvGrpSpPr>
            <a:grpSpLocks/>
          </p:cNvGrpSpPr>
          <p:nvPr/>
        </p:nvGrpSpPr>
        <p:grpSpPr bwMode="auto">
          <a:xfrm>
            <a:off x="4295800" y="2075167"/>
            <a:ext cx="1296144" cy="288032"/>
            <a:chOff x="6072193" y="2357433"/>
            <a:chExt cx="1357312" cy="1785945"/>
          </a:xfrm>
        </p:grpSpPr>
        <p:cxnSp>
          <p:nvCxnSpPr>
            <p:cNvPr id="85" name="直線矢印コネクタ 84"/>
            <p:cNvCxnSpPr/>
            <p:nvPr/>
          </p:nvCxnSpPr>
          <p:spPr bwMode="auto">
            <a:xfrm rot="5400000" flipH="1" flipV="1">
              <a:off x="6500727" y="2500550"/>
              <a:ext cx="1071895" cy="785661"/>
            </a:xfrm>
            <a:prstGeom prst="straightConnector1">
              <a:avLst/>
            </a:prstGeom>
            <a:ln w="88900" cmpd="sng">
              <a:solidFill>
                <a:schemeClr val="accent1"/>
              </a:solidFill>
              <a:prstDash val="sysDot"/>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bwMode="auto">
            <a:xfrm rot="5400000" flipH="1" flipV="1">
              <a:off x="6000993" y="3500527"/>
              <a:ext cx="714050" cy="571651"/>
            </a:xfrm>
            <a:prstGeom prst="straightConnector1">
              <a:avLst/>
            </a:prstGeom>
            <a:ln w="88900">
              <a:solidFill>
                <a:schemeClr val="accent1"/>
              </a:solidFill>
              <a:prstDash val="solid"/>
              <a:headEnd type="none"/>
              <a:tailEnd type="none" w="lg" len="med"/>
            </a:ln>
          </p:spPr>
          <p:style>
            <a:lnRef idx="1">
              <a:schemeClr val="accent1"/>
            </a:lnRef>
            <a:fillRef idx="0">
              <a:schemeClr val="accent1"/>
            </a:fillRef>
            <a:effectRef idx="0">
              <a:schemeClr val="accent1"/>
            </a:effectRef>
            <a:fontRef idx="minor">
              <a:schemeClr val="tx1"/>
            </a:fontRef>
          </p:style>
        </p:cxnSp>
      </p:grpSp>
      <p:cxnSp>
        <p:nvCxnSpPr>
          <p:cNvPr id="92" name="直線矢印コネクタ 91"/>
          <p:cNvCxnSpPr>
            <a:stCxn id="54" idx="0"/>
          </p:cNvCxnSpPr>
          <p:nvPr/>
        </p:nvCxnSpPr>
        <p:spPr bwMode="auto">
          <a:xfrm rot="5400000" flipH="1" flipV="1">
            <a:off x="4124908" y="104075"/>
            <a:ext cx="936104" cy="3150096"/>
          </a:xfrm>
          <a:prstGeom prst="straightConnector1">
            <a:avLst/>
          </a:prstGeom>
          <a:ln w="101600">
            <a:headEnd type="none"/>
            <a:tailEnd type="triangle" w="med" len="med"/>
          </a:ln>
        </p:spPr>
        <p:style>
          <a:lnRef idx="3">
            <a:schemeClr val="accent1"/>
          </a:lnRef>
          <a:fillRef idx="0">
            <a:schemeClr val="accent1"/>
          </a:fillRef>
          <a:effectRef idx="2">
            <a:schemeClr val="accent1"/>
          </a:effectRef>
          <a:fontRef idx="minor">
            <a:schemeClr val="tx1"/>
          </a:fontRef>
        </p:style>
      </p:cxnSp>
      <p:sp>
        <p:nvSpPr>
          <p:cNvPr id="95" name="左矢印 94"/>
          <p:cNvSpPr/>
          <p:nvPr/>
        </p:nvSpPr>
        <p:spPr>
          <a:xfrm>
            <a:off x="4511824" y="5531551"/>
            <a:ext cx="2736304" cy="864096"/>
          </a:xfrm>
          <a:prstGeom prst="lef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400" dirty="0">
                <a:latin typeface="Meiryo UI" panose="020B0604030504040204" pitchFamily="50" charset="-128"/>
                <a:ea typeface="Meiryo UI" panose="020B0604030504040204" pitchFamily="50" charset="-128"/>
              </a:rPr>
              <a:t>NDL</a:t>
            </a:r>
            <a:r>
              <a:rPr lang="ja-JP" altLang="en-US" sz="1400" dirty="0">
                <a:latin typeface="Meiryo UI" panose="020B0604030504040204" pitchFamily="50" charset="-128"/>
                <a:ea typeface="Meiryo UI" panose="020B0604030504040204" pitchFamily="50" charset="-128"/>
              </a:rPr>
              <a:t>デジタル化コンテンツの利活用</a:t>
            </a:r>
          </a:p>
        </p:txBody>
      </p:sp>
      <p:sp>
        <p:nvSpPr>
          <p:cNvPr id="96" name="左右矢印 95"/>
          <p:cNvSpPr/>
          <p:nvPr/>
        </p:nvSpPr>
        <p:spPr>
          <a:xfrm>
            <a:off x="4583832" y="3083279"/>
            <a:ext cx="2736304" cy="864096"/>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400" dirty="0">
                <a:latin typeface="Meiryo UI" panose="020B0604030504040204" pitchFamily="50" charset="-128"/>
                <a:ea typeface="Meiryo UI" panose="020B0604030504040204" pitchFamily="50" charset="-128"/>
              </a:rPr>
              <a:t>電子書籍の仕様（フォーマット、メタデータ等）の共通化</a:t>
            </a:r>
          </a:p>
        </p:txBody>
      </p:sp>
      <p:sp>
        <p:nvSpPr>
          <p:cNvPr id="97" name="左右矢印 96"/>
          <p:cNvSpPr/>
          <p:nvPr/>
        </p:nvSpPr>
        <p:spPr>
          <a:xfrm>
            <a:off x="4583832" y="4739463"/>
            <a:ext cx="2736304" cy="864096"/>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400" dirty="0">
                <a:latin typeface="Meiryo UI" panose="020B0604030504040204" pitchFamily="50" charset="-128"/>
                <a:ea typeface="Meiryo UI" panose="020B0604030504040204" pitchFamily="50" charset="-128"/>
              </a:rPr>
              <a:t>公共図書館での提供環境の共通化</a:t>
            </a:r>
          </a:p>
        </p:txBody>
      </p:sp>
      <p:sp>
        <p:nvSpPr>
          <p:cNvPr id="98" name="左右矢印 97"/>
          <p:cNvSpPr/>
          <p:nvPr/>
        </p:nvSpPr>
        <p:spPr>
          <a:xfrm>
            <a:off x="4583832" y="3875367"/>
            <a:ext cx="2736304" cy="864096"/>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400" dirty="0">
                <a:latin typeface="Meiryo UI" panose="020B0604030504040204" pitchFamily="50" charset="-128"/>
                <a:ea typeface="Meiryo UI" panose="020B0604030504040204" pitchFamily="50" charset="-128"/>
              </a:rPr>
              <a:t>著作権管理データベースの共同構築・運用</a:t>
            </a:r>
          </a:p>
        </p:txBody>
      </p:sp>
      <p:sp>
        <p:nvSpPr>
          <p:cNvPr id="101" name="AutoShape 14"/>
          <p:cNvSpPr>
            <a:spLocks noChangeArrowheads="1"/>
          </p:cNvSpPr>
          <p:nvPr/>
        </p:nvSpPr>
        <p:spPr bwMode="auto">
          <a:xfrm>
            <a:off x="1703512" y="4091391"/>
            <a:ext cx="2520280" cy="648072"/>
          </a:xfrm>
          <a:prstGeom prst="roundRect">
            <a:avLst>
              <a:gd name="adj" fmla="val 20750"/>
            </a:avLst>
          </a:prstGeom>
          <a:ln>
            <a:headEnd/>
            <a:tailEnd/>
          </a:ln>
        </p:spPr>
        <p:style>
          <a:lnRef idx="1">
            <a:schemeClr val="accent2"/>
          </a:lnRef>
          <a:fillRef idx="3">
            <a:schemeClr val="accent2"/>
          </a:fillRef>
          <a:effectRef idx="2">
            <a:schemeClr val="accent2"/>
          </a:effectRef>
          <a:fontRef idx="minor">
            <a:schemeClr val="lt1"/>
          </a:fontRef>
        </p:style>
        <p:txBody>
          <a:bodyPr wrap="none"/>
          <a:lstStyle/>
          <a:p>
            <a:pPr algn="ctr"/>
            <a:r>
              <a:rPr lang="ja-JP" altLang="en-US" dirty="0">
                <a:solidFill>
                  <a:schemeClr val="bg1"/>
                </a:solidFill>
                <a:latin typeface="Meiryo UI" panose="020B0604030504040204" pitchFamily="50" charset="-128"/>
                <a:ea typeface="Meiryo UI" panose="020B0604030504040204" pitchFamily="50" charset="-128"/>
              </a:rPr>
              <a:t>電子書籍ポータル</a:t>
            </a:r>
            <a:endParaRPr lang="en-US" altLang="ja-JP" dirty="0">
              <a:solidFill>
                <a:schemeClr val="bg1"/>
              </a:solidFill>
              <a:latin typeface="Meiryo UI" panose="020B0604030504040204" pitchFamily="50" charset="-128"/>
              <a:ea typeface="Meiryo UI" panose="020B0604030504040204" pitchFamily="50" charset="-128"/>
            </a:endParaRPr>
          </a:p>
          <a:p>
            <a:pPr algn="ctr"/>
            <a:r>
              <a:rPr lang="ja-JP" altLang="en-US" dirty="0">
                <a:solidFill>
                  <a:schemeClr val="bg1"/>
                </a:solidFill>
                <a:latin typeface="Meiryo UI" panose="020B0604030504040204" pitchFamily="50" charset="-128"/>
                <a:ea typeface="Meiryo UI" panose="020B0604030504040204" pitchFamily="50" charset="-128"/>
              </a:rPr>
              <a:t>電子書籍データベース</a:t>
            </a:r>
          </a:p>
        </p:txBody>
      </p:sp>
      <p:sp>
        <p:nvSpPr>
          <p:cNvPr id="102" name="AutoShape 14"/>
          <p:cNvSpPr>
            <a:spLocks noChangeArrowheads="1"/>
          </p:cNvSpPr>
          <p:nvPr/>
        </p:nvSpPr>
        <p:spPr bwMode="auto">
          <a:xfrm>
            <a:off x="2783632" y="3155287"/>
            <a:ext cx="1584176" cy="432048"/>
          </a:xfrm>
          <a:prstGeom prst="roundRect">
            <a:avLst>
              <a:gd name="adj" fmla="val 20750"/>
            </a:avLst>
          </a:prstGeom>
          <a:ln>
            <a:headEnd/>
            <a:tailEnd/>
          </a:ln>
        </p:spPr>
        <p:style>
          <a:lnRef idx="1">
            <a:schemeClr val="accent2"/>
          </a:lnRef>
          <a:fillRef idx="3">
            <a:schemeClr val="accent2"/>
          </a:fillRef>
          <a:effectRef idx="2">
            <a:schemeClr val="accent2"/>
          </a:effectRef>
          <a:fontRef idx="minor">
            <a:schemeClr val="lt1"/>
          </a:fontRef>
        </p:style>
        <p:txBody>
          <a:bodyPr wrap="none"/>
          <a:lstStyle/>
          <a:p>
            <a:pPr algn="ctr"/>
            <a:r>
              <a:rPr lang="en-US" altLang="ja-JP" dirty="0" err="1">
                <a:solidFill>
                  <a:schemeClr val="bg1"/>
                </a:solidFill>
                <a:latin typeface="Meiryo UI" panose="020B0604030504040204" pitchFamily="50" charset="-128"/>
                <a:ea typeface="Meiryo UI" panose="020B0604030504040204" pitchFamily="50" charset="-128"/>
              </a:rPr>
              <a:t>Pubridge</a:t>
            </a:r>
            <a:endParaRPr lang="ja-JP" altLang="en-US" dirty="0">
              <a:solidFill>
                <a:schemeClr val="bg1"/>
              </a:solidFill>
              <a:latin typeface="Meiryo UI" panose="020B0604030504040204" pitchFamily="50" charset="-128"/>
              <a:ea typeface="Meiryo UI" panose="020B0604030504040204" pitchFamily="50" charset="-128"/>
            </a:endParaRPr>
          </a:p>
        </p:txBody>
      </p:sp>
      <p:sp>
        <p:nvSpPr>
          <p:cNvPr id="103" name="AutoShape 14"/>
          <p:cNvSpPr>
            <a:spLocks noChangeArrowheads="1"/>
          </p:cNvSpPr>
          <p:nvPr/>
        </p:nvSpPr>
        <p:spPr bwMode="auto">
          <a:xfrm>
            <a:off x="1703512" y="3155287"/>
            <a:ext cx="1008112" cy="432048"/>
          </a:xfrm>
          <a:prstGeom prst="roundRect">
            <a:avLst>
              <a:gd name="adj" fmla="val 20750"/>
            </a:avLst>
          </a:prstGeom>
          <a:ln>
            <a:headEnd/>
            <a:tailEnd/>
          </a:ln>
        </p:spPr>
        <p:style>
          <a:lnRef idx="1">
            <a:schemeClr val="accent2"/>
          </a:lnRef>
          <a:fillRef idx="3">
            <a:schemeClr val="accent2"/>
          </a:fillRef>
          <a:effectRef idx="2">
            <a:schemeClr val="accent2"/>
          </a:effectRef>
          <a:fontRef idx="minor">
            <a:schemeClr val="lt1"/>
          </a:fontRef>
        </p:style>
        <p:txBody>
          <a:bodyPr wrap="none"/>
          <a:lstStyle/>
          <a:p>
            <a:pPr algn="ctr"/>
            <a:r>
              <a:rPr lang="en-US" altLang="ja-JP" dirty="0">
                <a:solidFill>
                  <a:schemeClr val="bg1"/>
                </a:solidFill>
                <a:latin typeface="Meiryo UI" panose="020B0604030504040204" pitchFamily="50" charset="-128"/>
                <a:ea typeface="Meiryo UI" panose="020B0604030504040204" pitchFamily="50" charset="-128"/>
              </a:rPr>
              <a:t>JPO</a:t>
            </a:r>
            <a:endParaRPr lang="ja-JP" altLang="en-US" dirty="0">
              <a:solidFill>
                <a:schemeClr val="bg1"/>
              </a:solidFill>
              <a:latin typeface="Meiryo UI" panose="020B0604030504040204" pitchFamily="50" charset="-128"/>
              <a:ea typeface="Meiryo UI" panose="020B0604030504040204" pitchFamily="50" charset="-128"/>
            </a:endParaRPr>
          </a:p>
        </p:txBody>
      </p:sp>
      <p:sp>
        <p:nvSpPr>
          <p:cNvPr id="108" name="AutoShape 14"/>
          <p:cNvSpPr>
            <a:spLocks noChangeArrowheads="1"/>
          </p:cNvSpPr>
          <p:nvPr/>
        </p:nvSpPr>
        <p:spPr bwMode="auto">
          <a:xfrm>
            <a:off x="1703512" y="5027495"/>
            <a:ext cx="2520280" cy="432048"/>
          </a:xfrm>
          <a:prstGeom prst="roundRect">
            <a:avLst>
              <a:gd name="adj" fmla="val 20750"/>
            </a:avLst>
          </a:prstGeom>
          <a:ln>
            <a:headEnd/>
            <a:tailEnd/>
          </a:ln>
        </p:spPr>
        <p:style>
          <a:lnRef idx="1">
            <a:schemeClr val="accent2"/>
          </a:lnRef>
          <a:fillRef idx="3">
            <a:schemeClr val="accent2"/>
          </a:fillRef>
          <a:effectRef idx="2">
            <a:schemeClr val="accent2"/>
          </a:effectRef>
          <a:fontRef idx="minor">
            <a:schemeClr val="lt1"/>
          </a:fontRef>
        </p:style>
        <p:txBody>
          <a:bodyPr wrap="none"/>
          <a:lstStyle/>
          <a:p>
            <a:pPr algn="ctr"/>
            <a:r>
              <a:rPr lang="ja-JP" altLang="en-US" dirty="0">
                <a:solidFill>
                  <a:schemeClr val="bg1"/>
                </a:solidFill>
                <a:latin typeface="Meiryo UI" panose="020B0604030504040204" pitchFamily="50" charset="-128"/>
                <a:ea typeface="Meiryo UI" panose="020B0604030504040204" pitchFamily="50" charset="-128"/>
              </a:rPr>
              <a:t>電子書籍出版社</a:t>
            </a:r>
          </a:p>
        </p:txBody>
      </p:sp>
      <p:sp>
        <p:nvSpPr>
          <p:cNvPr id="117" name="AutoShape 14"/>
          <p:cNvSpPr>
            <a:spLocks noChangeArrowheads="1"/>
          </p:cNvSpPr>
          <p:nvPr/>
        </p:nvSpPr>
        <p:spPr bwMode="auto">
          <a:xfrm>
            <a:off x="7859688" y="3803359"/>
            <a:ext cx="2520280" cy="648072"/>
          </a:xfrm>
          <a:prstGeom prst="roundRect">
            <a:avLst>
              <a:gd name="adj" fmla="val 20750"/>
            </a:avLst>
          </a:prstGeom>
          <a:gradFill rotWithShape="1">
            <a:gsLst>
              <a:gs pos="0">
                <a:srgbClr val="3366CC"/>
              </a:gs>
              <a:gs pos="100000">
                <a:srgbClr val="112244"/>
              </a:gs>
            </a:gsLst>
            <a:lin ang="16200000" scaled="1"/>
          </a:gradFill>
          <a:ln w="19050" algn="ctr">
            <a:noFill/>
            <a:round/>
            <a:headEnd/>
            <a:tailEnd/>
          </a:ln>
        </p:spPr>
        <p:txBody>
          <a:bodyPr wrap="none"/>
          <a:lstStyle/>
          <a:p>
            <a:pPr algn="ctr"/>
            <a:r>
              <a:rPr lang="en-US" altLang="ja-JP" dirty="0">
                <a:solidFill>
                  <a:schemeClr val="bg1"/>
                </a:solidFill>
                <a:latin typeface="Meiryo UI" panose="020B0604030504040204" pitchFamily="50" charset="-128"/>
                <a:ea typeface="Meiryo UI" panose="020B0604030504040204" pitchFamily="50" charset="-128"/>
              </a:rPr>
              <a:t>NDL</a:t>
            </a:r>
            <a:r>
              <a:rPr lang="ja-JP" altLang="en-US" dirty="0">
                <a:solidFill>
                  <a:schemeClr val="bg1"/>
                </a:solidFill>
                <a:latin typeface="Meiryo UI" panose="020B0604030504040204" pitchFamily="50" charset="-128"/>
                <a:ea typeface="Meiryo UI" panose="020B0604030504040204" pitchFamily="50" charset="-128"/>
              </a:rPr>
              <a:t>デジタルアーカイブ</a:t>
            </a:r>
            <a:endParaRPr lang="en-US" altLang="ja-JP" dirty="0">
              <a:solidFill>
                <a:schemeClr val="bg1"/>
              </a:solidFill>
              <a:latin typeface="Meiryo UI" panose="020B0604030504040204" pitchFamily="50" charset="-128"/>
              <a:ea typeface="Meiryo UI" panose="020B0604030504040204" pitchFamily="50" charset="-128"/>
            </a:endParaRPr>
          </a:p>
          <a:p>
            <a:pPr algn="ctr"/>
            <a:r>
              <a:rPr lang="ja-JP" altLang="en-US" sz="1600" dirty="0">
                <a:solidFill>
                  <a:schemeClr val="bg1"/>
                </a:solidFill>
                <a:latin typeface="Meiryo UI" panose="020B0604030504040204" pitchFamily="50" charset="-128"/>
                <a:ea typeface="Meiryo UI" panose="020B0604030504040204" pitchFamily="50" charset="-128"/>
              </a:rPr>
              <a:t>（電子書籍の長期保存）</a:t>
            </a:r>
          </a:p>
        </p:txBody>
      </p:sp>
      <p:sp>
        <p:nvSpPr>
          <p:cNvPr id="123" name="AutoShape 14"/>
          <p:cNvSpPr>
            <a:spLocks noChangeArrowheads="1"/>
          </p:cNvSpPr>
          <p:nvPr/>
        </p:nvSpPr>
        <p:spPr bwMode="auto">
          <a:xfrm>
            <a:off x="7859688" y="4451431"/>
            <a:ext cx="2664296" cy="648072"/>
          </a:xfrm>
          <a:prstGeom prst="roundRect">
            <a:avLst>
              <a:gd name="adj" fmla="val 20750"/>
            </a:avLst>
          </a:prstGeom>
          <a:gradFill rotWithShape="1">
            <a:gsLst>
              <a:gs pos="0">
                <a:srgbClr val="3366CC"/>
              </a:gs>
              <a:gs pos="100000">
                <a:srgbClr val="112244"/>
              </a:gs>
            </a:gsLst>
            <a:lin ang="16200000" scaled="1"/>
          </a:gradFill>
          <a:ln w="19050" algn="ctr">
            <a:noFill/>
            <a:round/>
            <a:headEnd/>
            <a:tailEnd/>
          </a:ln>
        </p:spPr>
        <p:txBody>
          <a:bodyPr wrap="none"/>
          <a:lstStyle/>
          <a:p>
            <a:pPr algn="ctr"/>
            <a:r>
              <a:rPr lang="ja-JP" altLang="en-US" dirty="0">
                <a:solidFill>
                  <a:schemeClr val="bg1"/>
                </a:solidFill>
                <a:latin typeface="Meiryo UI" panose="020B0604030504040204" pitchFamily="50" charset="-128"/>
                <a:ea typeface="Meiryo UI" panose="020B0604030504040204" pitchFamily="50" charset="-128"/>
              </a:rPr>
              <a:t>組織化</a:t>
            </a:r>
            <a:r>
              <a:rPr lang="ja-JP" altLang="en-US" sz="1600" dirty="0">
                <a:solidFill>
                  <a:schemeClr val="bg1"/>
                </a:solidFill>
                <a:latin typeface="Meiryo UI" panose="020B0604030504040204" pitchFamily="50" charset="-128"/>
                <a:ea typeface="Meiryo UI" panose="020B0604030504040204" pitchFamily="50" charset="-128"/>
              </a:rPr>
              <a:t>（メタデータ付与</a:t>
            </a:r>
            <a:endParaRPr lang="en-US" altLang="ja-JP" sz="1600" dirty="0">
              <a:solidFill>
                <a:schemeClr val="bg1"/>
              </a:solidFill>
              <a:latin typeface="Meiryo UI" panose="020B0604030504040204" pitchFamily="50" charset="-128"/>
              <a:ea typeface="Meiryo UI" panose="020B0604030504040204" pitchFamily="50" charset="-128"/>
            </a:endParaRPr>
          </a:p>
          <a:p>
            <a:pPr algn="ctr"/>
            <a:r>
              <a:rPr lang="ja-JP" altLang="en-US" sz="1600" dirty="0">
                <a:solidFill>
                  <a:schemeClr val="bg1"/>
                </a:solidFill>
                <a:latin typeface="Meiryo UI" panose="020B0604030504040204" pitchFamily="50" charset="-128"/>
                <a:ea typeface="Meiryo UI" panose="020B0604030504040204" pitchFamily="50" charset="-128"/>
              </a:rPr>
              <a:t>永続的識別子付与）</a:t>
            </a:r>
          </a:p>
        </p:txBody>
      </p:sp>
      <p:sp>
        <p:nvSpPr>
          <p:cNvPr id="124" name="AutoShape 14"/>
          <p:cNvSpPr>
            <a:spLocks noChangeArrowheads="1"/>
          </p:cNvSpPr>
          <p:nvPr/>
        </p:nvSpPr>
        <p:spPr bwMode="auto">
          <a:xfrm>
            <a:off x="7680176" y="5171511"/>
            <a:ext cx="1440160" cy="792088"/>
          </a:xfrm>
          <a:prstGeom prst="roundRect">
            <a:avLst>
              <a:gd name="adj" fmla="val 20750"/>
            </a:avLst>
          </a:prstGeom>
          <a:gradFill rotWithShape="1">
            <a:gsLst>
              <a:gs pos="0">
                <a:srgbClr val="3366CC"/>
              </a:gs>
              <a:gs pos="100000">
                <a:srgbClr val="112244"/>
              </a:gs>
            </a:gsLst>
            <a:lin ang="16200000" scaled="1"/>
          </a:gradFill>
          <a:ln w="19050" algn="ctr">
            <a:noFill/>
            <a:round/>
            <a:headEnd/>
            <a:tailEnd/>
          </a:ln>
        </p:spPr>
        <p:txBody>
          <a:bodyPr wrap="none"/>
          <a:lstStyle/>
          <a:p>
            <a:pPr algn="ctr"/>
            <a:r>
              <a:rPr lang="ja-JP" altLang="en-US" sz="1600" dirty="0">
                <a:solidFill>
                  <a:schemeClr val="bg1"/>
                </a:solidFill>
                <a:latin typeface="Meiryo UI" panose="020B0604030504040204" pitchFamily="50" charset="-128"/>
                <a:ea typeface="Meiryo UI" panose="020B0604030504040204" pitchFamily="50" charset="-128"/>
              </a:rPr>
              <a:t>電子書籍の収集</a:t>
            </a:r>
            <a:endParaRPr lang="en-US" altLang="ja-JP" sz="1600" dirty="0">
              <a:solidFill>
                <a:schemeClr val="bg1"/>
              </a:solidFill>
              <a:latin typeface="Meiryo UI" panose="020B0604030504040204" pitchFamily="50" charset="-128"/>
              <a:ea typeface="Meiryo UI" panose="020B0604030504040204" pitchFamily="50" charset="-128"/>
            </a:endParaRPr>
          </a:p>
          <a:p>
            <a:pPr algn="ctr"/>
            <a:r>
              <a:rPr lang="ja-JP" altLang="en-US" sz="1600" dirty="0">
                <a:solidFill>
                  <a:schemeClr val="bg1"/>
                </a:solidFill>
                <a:latin typeface="Meiryo UI" panose="020B0604030504040204" pitchFamily="50" charset="-128"/>
                <a:ea typeface="Meiryo UI" panose="020B0604030504040204" pitchFamily="50" charset="-128"/>
              </a:rPr>
              <a:t>（制度的収集）</a:t>
            </a:r>
          </a:p>
        </p:txBody>
      </p:sp>
      <p:sp>
        <p:nvSpPr>
          <p:cNvPr id="125" name="AutoShape 14"/>
          <p:cNvSpPr>
            <a:spLocks noChangeArrowheads="1"/>
          </p:cNvSpPr>
          <p:nvPr/>
        </p:nvSpPr>
        <p:spPr bwMode="auto">
          <a:xfrm>
            <a:off x="9192344" y="5171511"/>
            <a:ext cx="1440160" cy="864096"/>
          </a:xfrm>
          <a:prstGeom prst="roundRect">
            <a:avLst>
              <a:gd name="adj" fmla="val 20750"/>
            </a:avLst>
          </a:prstGeom>
          <a:gradFill rotWithShape="1">
            <a:gsLst>
              <a:gs pos="0">
                <a:srgbClr val="3366CC"/>
              </a:gs>
              <a:gs pos="100000">
                <a:srgbClr val="112244"/>
              </a:gs>
            </a:gsLst>
            <a:lin ang="16200000" scaled="1"/>
          </a:gradFill>
          <a:ln w="19050" algn="ctr">
            <a:noFill/>
            <a:round/>
            <a:headEnd/>
            <a:tailEnd/>
          </a:ln>
        </p:spPr>
        <p:txBody>
          <a:bodyPr wrap="none"/>
          <a:lstStyle/>
          <a:p>
            <a:pPr algn="ctr"/>
            <a:r>
              <a:rPr lang="ja-JP" altLang="en-US" sz="1600" dirty="0">
                <a:solidFill>
                  <a:schemeClr val="bg1"/>
                </a:solidFill>
                <a:latin typeface="Meiryo UI" panose="020B0604030504040204" pitchFamily="50" charset="-128"/>
                <a:ea typeface="Meiryo UI" panose="020B0604030504040204" pitchFamily="50" charset="-128"/>
              </a:rPr>
              <a:t>資料の</a:t>
            </a:r>
            <a:endParaRPr lang="en-US" altLang="ja-JP" sz="1600" dirty="0">
              <a:solidFill>
                <a:schemeClr val="bg1"/>
              </a:solidFill>
              <a:latin typeface="Meiryo UI" panose="020B0604030504040204" pitchFamily="50" charset="-128"/>
              <a:ea typeface="Meiryo UI" panose="020B0604030504040204" pitchFamily="50" charset="-128"/>
            </a:endParaRPr>
          </a:p>
          <a:p>
            <a:pPr algn="ctr"/>
            <a:r>
              <a:rPr lang="ja-JP" altLang="en-US" sz="1600" dirty="0">
                <a:solidFill>
                  <a:schemeClr val="bg1"/>
                </a:solidFill>
                <a:latin typeface="Meiryo UI" panose="020B0604030504040204" pitchFamily="50" charset="-128"/>
                <a:ea typeface="Meiryo UI" panose="020B0604030504040204" pitchFamily="50" charset="-128"/>
              </a:rPr>
              <a:t>デジタル化</a:t>
            </a:r>
            <a:endParaRPr lang="en-US" altLang="ja-JP" sz="1600" dirty="0">
              <a:solidFill>
                <a:schemeClr val="bg1"/>
              </a:solidFill>
              <a:latin typeface="Meiryo UI" panose="020B0604030504040204" pitchFamily="50" charset="-128"/>
              <a:ea typeface="Meiryo UI" panose="020B0604030504040204" pitchFamily="50" charset="-128"/>
            </a:endParaRPr>
          </a:p>
          <a:p>
            <a:pPr algn="ctr"/>
            <a:r>
              <a:rPr lang="ja-JP" altLang="en-US" sz="1600" dirty="0">
                <a:solidFill>
                  <a:schemeClr val="bg1"/>
                </a:solidFill>
                <a:latin typeface="Meiryo UI" panose="020B0604030504040204" pitchFamily="50" charset="-128"/>
                <a:ea typeface="Meiryo UI" panose="020B0604030504040204" pitchFamily="50" charset="-128"/>
              </a:rPr>
              <a:t>（原資料の保存）</a:t>
            </a:r>
          </a:p>
        </p:txBody>
      </p:sp>
      <p:sp>
        <p:nvSpPr>
          <p:cNvPr id="126" name="AutoShape 14"/>
          <p:cNvSpPr>
            <a:spLocks noChangeArrowheads="1"/>
          </p:cNvSpPr>
          <p:nvPr/>
        </p:nvSpPr>
        <p:spPr bwMode="auto">
          <a:xfrm>
            <a:off x="1703512" y="5747575"/>
            <a:ext cx="2520280" cy="432048"/>
          </a:xfrm>
          <a:prstGeom prst="roundRect">
            <a:avLst>
              <a:gd name="adj" fmla="val 20750"/>
            </a:avLst>
          </a:prstGeom>
          <a:ln>
            <a:headEnd/>
            <a:tailEnd/>
          </a:ln>
        </p:spPr>
        <p:style>
          <a:lnRef idx="1">
            <a:schemeClr val="accent2"/>
          </a:lnRef>
          <a:fillRef idx="3">
            <a:schemeClr val="accent2"/>
          </a:fillRef>
          <a:effectRef idx="2">
            <a:schemeClr val="accent2"/>
          </a:effectRef>
          <a:fontRef idx="minor">
            <a:schemeClr val="lt1"/>
          </a:fontRef>
        </p:style>
        <p:txBody>
          <a:bodyPr wrap="none"/>
          <a:lstStyle/>
          <a:p>
            <a:pPr algn="ctr"/>
            <a:r>
              <a:rPr lang="ja-JP" altLang="en-US" dirty="0">
                <a:solidFill>
                  <a:schemeClr val="bg1"/>
                </a:solidFill>
                <a:latin typeface="Meiryo UI" panose="020B0604030504040204" pitchFamily="50" charset="-128"/>
                <a:ea typeface="Meiryo UI" panose="020B0604030504040204" pitchFamily="50" charset="-128"/>
              </a:rPr>
              <a:t>著作者</a:t>
            </a:r>
          </a:p>
        </p:txBody>
      </p:sp>
      <p:cxnSp>
        <p:nvCxnSpPr>
          <p:cNvPr id="132" name="直線矢印コネクタ 131"/>
          <p:cNvCxnSpPr>
            <a:stCxn id="64" idx="0"/>
          </p:cNvCxnSpPr>
          <p:nvPr/>
        </p:nvCxnSpPr>
        <p:spPr bwMode="auto">
          <a:xfrm rot="16200000" flipV="1">
            <a:off x="5807190" y="1427874"/>
            <a:ext cx="360040" cy="70451"/>
          </a:xfrm>
          <a:prstGeom prst="straightConnector1">
            <a:avLst/>
          </a:prstGeom>
          <a:ln w="101600">
            <a:headEnd type="none"/>
            <a:tailEnd type="triangle" w="med" len="med"/>
          </a:ln>
        </p:spPr>
        <p:style>
          <a:lnRef idx="3">
            <a:schemeClr val="accent1"/>
          </a:lnRef>
          <a:fillRef idx="0">
            <a:schemeClr val="accent1"/>
          </a:fillRef>
          <a:effectRef idx="2">
            <a:schemeClr val="accent1"/>
          </a:effectRef>
          <a:fontRef idx="minor">
            <a:schemeClr val="tx1"/>
          </a:fontRef>
        </p:style>
      </p:cxnSp>
      <p:sp>
        <p:nvSpPr>
          <p:cNvPr id="33" name="日付プレースホルダ 32"/>
          <p:cNvSpPr>
            <a:spLocks noGrp="1"/>
          </p:cNvSpPr>
          <p:nvPr>
            <p:ph type="dt" sz="half" idx="10"/>
          </p:nvPr>
        </p:nvSpPr>
        <p:spPr>
          <a:xfrm>
            <a:off x="838200" y="6154645"/>
            <a:ext cx="2743200" cy="365125"/>
          </a:xfrm>
        </p:spPr>
        <p:txBody>
          <a:bodyPr/>
          <a:lstStyle/>
          <a:p>
            <a:endParaRPr lang="en-US" dirty="0"/>
          </a:p>
        </p:txBody>
      </p:sp>
      <p:sp>
        <p:nvSpPr>
          <p:cNvPr id="4" name="正方形/長方形 3"/>
          <p:cNvSpPr/>
          <p:nvPr/>
        </p:nvSpPr>
        <p:spPr>
          <a:xfrm>
            <a:off x="9865159" y="760045"/>
            <a:ext cx="2293951" cy="369332"/>
          </a:xfrm>
          <a:prstGeom prst="rect">
            <a:avLst/>
          </a:prstGeom>
        </p:spPr>
        <p:txBody>
          <a:bodyPr wrap="square">
            <a:spAutoFit/>
          </a:bodyPr>
          <a:lstStyle/>
          <a:p>
            <a:r>
              <a:rPr lang="en-US" altLang="ja-JP" b="1" dirty="0" smtClean="0">
                <a:latin typeface="Meiryo UI" panose="020B0604030504040204" pitchFamily="50" charset="-128"/>
                <a:ea typeface="Meiryo UI" panose="020B0604030504040204" pitchFamily="50" charset="-128"/>
              </a:rPr>
              <a:t>2012/11/18</a:t>
            </a:r>
            <a:r>
              <a:rPr lang="ja-JP" altLang="en-US" b="1" dirty="0" smtClean="0">
                <a:latin typeface="Meiryo UI" panose="020B0604030504040204" pitchFamily="50" charset="-128"/>
                <a:ea typeface="Meiryo UI" panose="020B0604030504040204" pitchFamily="50" charset="-128"/>
              </a:rPr>
              <a:t>提示</a:t>
            </a:r>
            <a:endParaRPr lang="en-US" altLang="ja-JP" b="1" dirty="0">
              <a:latin typeface="Meiryo UI" panose="020B0604030504040204" pitchFamily="50" charset="-128"/>
              <a:ea typeface="Meiryo UI" panose="020B0604030504040204" pitchFamily="50" charset="-128"/>
            </a:endParaRPr>
          </a:p>
        </p:txBody>
      </p:sp>
      <p:sp>
        <p:nvSpPr>
          <p:cNvPr id="34" name="円/楕円 33"/>
          <p:cNvSpPr/>
          <p:nvPr/>
        </p:nvSpPr>
        <p:spPr>
          <a:xfrm>
            <a:off x="94593" y="61915"/>
            <a:ext cx="622859" cy="5711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4367809" y="6211669"/>
            <a:ext cx="7715402" cy="646331"/>
          </a:xfrm>
          <a:prstGeom prst="rect">
            <a:avLst/>
          </a:prstGeom>
        </p:spPr>
        <p:txBody>
          <a:bodyPr wrap="square">
            <a:spAutoFit/>
          </a:bodyPr>
          <a:lstStyle/>
          <a:p>
            <a:r>
              <a:rPr lang="en-US" altLang="ja-JP" kern="100" dirty="0" smtClean="0">
                <a:latin typeface="Century" panose="02040604050505020304" pitchFamily="18" charset="0"/>
                <a:ea typeface="ＭＳ 明朝" panose="02020609040205080304" pitchFamily="17" charset="-128"/>
                <a:cs typeface="Times New Roman" panose="02020603050405020304" pitchFamily="18" charset="0"/>
              </a:rPr>
              <a:t>【</a:t>
            </a:r>
            <a:r>
              <a:rPr lang="ja-JP" altLang="ja-JP" kern="100" dirty="0" smtClean="0">
                <a:latin typeface="Century" panose="02040604050505020304" pitchFamily="18" charset="0"/>
                <a:ea typeface="ＭＳ 明朝" panose="02020609040205080304" pitchFamily="17" charset="-128"/>
                <a:cs typeface="Times New Roman" panose="02020603050405020304" pitchFamily="18" charset="0"/>
              </a:rPr>
              <a:t>日仏</a:t>
            </a:r>
            <a:r>
              <a:rPr lang="ja-JP" altLang="ja-JP" kern="100" dirty="0">
                <a:latin typeface="Century" panose="02040604050505020304" pitchFamily="18" charset="0"/>
                <a:ea typeface="ＭＳ 明朝" panose="02020609040205080304" pitchFamily="17" charset="-128"/>
                <a:cs typeface="Times New Roman" panose="02020603050405020304" pitchFamily="18" charset="0"/>
              </a:rPr>
              <a:t>シンポジウム「デジタル時代の本のゆくえ</a:t>
            </a:r>
            <a:r>
              <a:rPr lang="ja-JP" altLang="ja-JP" kern="100" dirty="0" smtClean="0">
                <a:latin typeface="Century" panose="02040604050505020304" pitchFamily="18" charset="0"/>
                <a:ea typeface="ＭＳ 明朝" panose="02020609040205080304" pitchFamily="17" charset="-128"/>
                <a:cs typeface="Times New Roman" panose="02020603050405020304" pitchFamily="18" charset="0"/>
              </a:rPr>
              <a:t>」</a:t>
            </a:r>
            <a:r>
              <a:rPr lang="ja-JP" altLang="en-US" kern="100" dirty="0">
                <a:latin typeface="Century" panose="02040604050505020304" pitchFamily="18" charset="0"/>
                <a:ea typeface="ＭＳ 明朝" panose="02020609040205080304" pitchFamily="17" charset="-128"/>
                <a:cs typeface="Times New Roman" panose="02020603050405020304" pitchFamily="18" charset="0"/>
              </a:rPr>
              <a:t> （</a:t>
            </a:r>
            <a:r>
              <a:rPr lang="en-US" altLang="ja-JP" kern="100" dirty="0">
                <a:latin typeface="Century" panose="02040604050505020304" pitchFamily="18" charset="0"/>
                <a:ea typeface="ＭＳ 明朝" panose="02020609040205080304" pitchFamily="17" charset="-128"/>
                <a:cs typeface="Times New Roman" panose="02020603050405020304" pitchFamily="18" charset="0"/>
              </a:rPr>
              <a:t>2012</a:t>
            </a:r>
            <a:r>
              <a:rPr lang="ja-JP" altLang="ja-JP" kern="100" dirty="0">
                <a:latin typeface="Century" panose="02040604050505020304" pitchFamily="18" charset="0"/>
                <a:ea typeface="ＭＳ 明朝" panose="02020609040205080304" pitchFamily="17" charset="-128"/>
                <a:cs typeface="Times New Roman" panose="02020603050405020304" pitchFamily="18" charset="0"/>
              </a:rPr>
              <a:t>年</a:t>
            </a:r>
            <a:r>
              <a:rPr lang="en-US" altLang="ja-JP" kern="100" dirty="0">
                <a:latin typeface="Century" panose="02040604050505020304" pitchFamily="18" charset="0"/>
                <a:ea typeface="ＭＳ 明朝" panose="02020609040205080304" pitchFamily="17" charset="-128"/>
                <a:cs typeface="Times New Roman" panose="02020603050405020304" pitchFamily="18" charset="0"/>
              </a:rPr>
              <a:t>11</a:t>
            </a:r>
            <a:r>
              <a:rPr lang="ja-JP" altLang="ja-JP" kern="100" dirty="0">
                <a:latin typeface="Century" panose="02040604050505020304" pitchFamily="18" charset="0"/>
                <a:ea typeface="ＭＳ 明朝" panose="02020609040205080304" pitchFamily="17" charset="-128"/>
                <a:cs typeface="Times New Roman" panose="02020603050405020304" pitchFamily="18" charset="0"/>
              </a:rPr>
              <a:t>月</a:t>
            </a:r>
            <a:r>
              <a:rPr lang="en-US" altLang="ja-JP" kern="100" dirty="0">
                <a:latin typeface="Century" panose="02040604050505020304" pitchFamily="18" charset="0"/>
                <a:ea typeface="ＭＳ 明朝" panose="02020609040205080304" pitchFamily="17" charset="-128"/>
                <a:cs typeface="Times New Roman" panose="02020603050405020304" pitchFamily="18" charset="0"/>
              </a:rPr>
              <a:t>18</a:t>
            </a:r>
            <a:r>
              <a:rPr lang="ja-JP" altLang="ja-JP" kern="100" dirty="0">
                <a:latin typeface="Century" panose="02040604050505020304" pitchFamily="18" charset="0"/>
                <a:ea typeface="ＭＳ 明朝" panose="02020609040205080304" pitchFamily="17" charset="-128"/>
                <a:cs typeface="Times New Roman" panose="02020603050405020304" pitchFamily="18" charset="0"/>
              </a:rPr>
              <a:t>日</a:t>
            </a:r>
            <a:r>
              <a:rPr lang="ja-JP" altLang="en-US" kern="100" dirty="0">
                <a:latin typeface="Century" panose="02040604050505020304" pitchFamily="18" charset="0"/>
                <a:ea typeface="ＭＳ 明朝" panose="02020609040205080304" pitchFamily="17" charset="-128"/>
                <a:cs typeface="Times New Roman" panose="02020603050405020304" pitchFamily="18" charset="0"/>
              </a:rPr>
              <a:t>）</a:t>
            </a:r>
            <a:endParaRPr lang="en-US" altLang="ja-JP" kern="100" dirty="0" smtClean="0">
              <a:latin typeface="Century" panose="02040604050505020304" pitchFamily="18" charset="0"/>
              <a:ea typeface="ＭＳ 明朝" panose="02020609040205080304" pitchFamily="17" charset="-128"/>
              <a:cs typeface="Times New Roman" panose="02020603050405020304" pitchFamily="18" charset="0"/>
            </a:endParaRPr>
          </a:p>
          <a:p>
            <a:r>
              <a:rPr lang="ja-JP" altLang="ja-JP" kern="100" dirty="0" smtClean="0">
                <a:latin typeface="Century" panose="02040604050505020304" pitchFamily="18" charset="0"/>
                <a:ea typeface="ＭＳ 明朝" panose="02020609040205080304" pitchFamily="17" charset="-128"/>
                <a:cs typeface="Times New Roman" panose="02020603050405020304" pitchFamily="18" charset="0"/>
              </a:rPr>
              <a:t>第</a:t>
            </a:r>
            <a:r>
              <a:rPr lang="en-US" altLang="ja-JP" kern="100" dirty="0" smtClean="0">
                <a:latin typeface="Century" panose="02040604050505020304" pitchFamily="18" charset="0"/>
                <a:ea typeface="ＭＳ 明朝" panose="02020609040205080304" pitchFamily="17" charset="-128"/>
                <a:cs typeface="Times New Roman" panose="02020603050405020304" pitchFamily="18" charset="0"/>
              </a:rPr>
              <a:t>2</a:t>
            </a:r>
            <a:r>
              <a:rPr lang="ja-JP" altLang="ja-JP" kern="100" dirty="0">
                <a:latin typeface="Century" panose="02040604050505020304" pitchFamily="18" charset="0"/>
                <a:ea typeface="ＭＳ 明朝" panose="02020609040205080304" pitchFamily="17" charset="-128"/>
                <a:cs typeface="Times New Roman" panose="02020603050405020304" pitchFamily="18" charset="0"/>
              </a:rPr>
              <a:t>部デジタル書籍と出版業界に</a:t>
            </a:r>
            <a:r>
              <a:rPr lang="ja-JP" altLang="ja-JP" kern="100" dirty="0" smtClean="0">
                <a:latin typeface="Century" panose="02040604050505020304" pitchFamily="18" charset="0"/>
                <a:ea typeface="ＭＳ 明朝" panose="02020609040205080304" pitchFamily="17" charset="-128"/>
                <a:cs typeface="Times New Roman" panose="02020603050405020304" pitchFamily="18" charset="0"/>
              </a:rPr>
              <a:t>ついて</a:t>
            </a:r>
            <a:r>
              <a:rPr lang="en-US" altLang="ja-JP" kern="100" dirty="0" smtClean="0">
                <a:latin typeface="Century" panose="02040604050505020304" pitchFamily="18" charset="0"/>
                <a:ea typeface="ＭＳ 明朝" panose="02020609040205080304" pitchFamily="17" charset="-128"/>
                <a:cs typeface="Times New Roman" panose="02020603050405020304" pitchFamily="18" charset="0"/>
              </a:rPr>
              <a:t>】</a:t>
            </a:r>
            <a:endParaRPr lang="ja-JP" altLang="en-US" dirty="0"/>
          </a:p>
        </p:txBody>
      </p:sp>
    </p:spTree>
    <p:extLst>
      <p:ext uri="{BB962C8B-B14F-4D97-AF65-F5344CB8AC3E}">
        <p14:creationId xmlns:p14="http://schemas.microsoft.com/office/powerpoint/2010/main" val="3507966403"/>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3200" dirty="0"/>
              <a:t>出版界と図書館界は、どんな役割を分担して連携していくべきか？</a:t>
            </a:r>
            <a:endParaRPr kumimoji="1" lang="ja-JP" altLang="en-US" sz="3200" dirty="0"/>
          </a:p>
        </p:txBody>
      </p:sp>
      <p:sp>
        <p:nvSpPr>
          <p:cNvPr id="3" name="コンテンツ プレースホルダー 2"/>
          <p:cNvSpPr>
            <a:spLocks noGrp="1"/>
          </p:cNvSpPr>
          <p:nvPr>
            <p:ph idx="1"/>
          </p:nvPr>
        </p:nvSpPr>
        <p:spPr>
          <a:xfrm>
            <a:off x="359598" y="1141492"/>
            <a:ext cx="11493124" cy="5874449"/>
          </a:xfrm>
        </p:spPr>
        <p:txBody>
          <a:bodyPr>
            <a:normAutofit fontScale="70000" lnSpcReduction="20000"/>
          </a:bodyPr>
          <a:lstStyle/>
          <a:p>
            <a:r>
              <a:rPr kumimoji="1" lang="ja-JP" altLang="en-US" dirty="0" smtClean="0"/>
              <a:t>出版界</a:t>
            </a:r>
            <a:endParaRPr kumimoji="1" lang="en-US" altLang="ja-JP" dirty="0" smtClean="0"/>
          </a:p>
          <a:p>
            <a:pPr lvl="1"/>
            <a:r>
              <a:rPr kumimoji="1" lang="ja-JP" altLang="en-US" dirty="0" smtClean="0">
                <a:solidFill>
                  <a:srgbClr val="FF0000"/>
                </a:solidFill>
              </a:rPr>
              <a:t>電子出版権を持つ書籍の電子書籍化の推進</a:t>
            </a:r>
            <a:endParaRPr kumimoji="1" lang="en-US" altLang="ja-JP" dirty="0" smtClean="0">
              <a:solidFill>
                <a:srgbClr val="FF0000"/>
              </a:solidFill>
            </a:endParaRPr>
          </a:p>
          <a:p>
            <a:pPr lvl="2"/>
            <a:r>
              <a:rPr kumimoji="1" lang="ja-JP" altLang="en-US" dirty="0" smtClean="0"/>
              <a:t>商用電子書籍配信サイト、ビューアに依存しない電子書籍（利用者がビューアを自由に選択できるように）</a:t>
            </a:r>
            <a:endParaRPr kumimoji="1" lang="en-US" altLang="ja-JP" dirty="0" smtClean="0"/>
          </a:p>
          <a:p>
            <a:pPr lvl="1"/>
            <a:r>
              <a:rPr kumimoji="1" lang="ja-JP" altLang="en-US" dirty="0" smtClean="0">
                <a:solidFill>
                  <a:srgbClr val="FF0000"/>
                </a:solidFill>
              </a:rPr>
              <a:t>出版情報（メタデータ）の充実（著作物の見える化）</a:t>
            </a:r>
            <a:endParaRPr kumimoji="1" lang="en-US" altLang="ja-JP" dirty="0" smtClean="0">
              <a:solidFill>
                <a:srgbClr val="FF0000"/>
              </a:solidFill>
            </a:endParaRPr>
          </a:p>
          <a:p>
            <a:pPr lvl="2"/>
            <a:r>
              <a:rPr lang="ja-JP" altLang="en-US" dirty="0" smtClean="0"/>
              <a:t>タイトル、著者名、出版社、出版年、件名、</a:t>
            </a:r>
            <a:r>
              <a:rPr lang="en-US" altLang="ja-JP" dirty="0" smtClean="0"/>
              <a:t>ISBN</a:t>
            </a:r>
            <a:r>
              <a:rPr lang="ja-JP" altLang="en-US" dirty="0" err="1" smtClean="0"/>
              <a:t>、</a:t>
            </a:r>
            <a:r>
              <a:rPr lang="en-US" altLang="ja-JP" dirty="0" smtClean="0"/>
              <a:t>NDC</a:t>
            </a:r>
            <a:r>
              <a:rPr lang="ja-JP" altLang="en-US" dirty="0" smtClean="0"/>
              <a:t>等のほかに</a:t>
            </a:r>
            <a:endParaRPr lang="en-US" altLang="ja-JP" dirty="0" smtClean="0"/>
          </a:p>
          <a:p>
            <a:pPr lvl="2"/>
            <a:r>
              <a:rPr lang="ja-JP" altLang="en-US" dirty="0" smtClean="0"/>
              <a:t>内容</a:t>
            </a:r>
            <a:r>
              <a:rPr lang="ja-JP" altLang="en-US" dirty="0"/>
              <a:t>紹介、著者紹介、書影、試し読み、書評、章節項単位の目次、まえがき、あとがき、であれば本文</a:t>
            </a:r>
            <a:r>
              <a:rPr lang="ja-JP" altLang="en-US" dirty="0" smtClean="0"/>
              <a:t>全文。特に書評は購入時の参考になる</a:t>
            </a:r>
            <a:endParaRPr lang="en-US" altLang="ja-JP" dirty="0" smtClean="0"/>
          </a:p>
          <a:p>
            <a:pPr lvl="1"/>
            <a:r>
              <a:rPr lang="ja-JP" altLang="en-US" dirty="0" smtClean="0">
                <a:solidFill>
                  <a:srgbClr val="FF0000"/>
                </a:solidFill>
              </a:rPr>
              <a:t>県域の市区町村を含めて、県単位での商用電子図書館サービスの提供の推進</a:t>
            </a:r>
            <a:endParaRPr kumimoji="1" lang="en-US" altLang="ja-JP" dirty="0" smtClean="0">
              <a:solidFill>
                <a:srgbClr val="FF0000"/>
              </a:solidFill>
            </a:endParaRPr>
          </a:p>
          <a:p>
            <a:r>
              <a:rPr lang="ja-JP" altLang="en-US" dirty="0" smtClean="0"/>
              <a:t>図書館界</a:t>
            </a:r>
            <a:endParaRPr lang="en-US" altLang="ja-JP" dirty="0" smtClean="0"/>
          </a:p>
          <a:p>
            <a:pPr lvl="1"/>
            <a:r>
              <a:rPr lang="ja-JP" altLang="en-US" dirty="0"/>
              <a:t>出版物（冊子体、デジタル</a:t>
            </a:r>
            <a:r>
              <a:rPr lang="ja-JP" altLang="en-US" dirty="0" smtClean="0"/>
              <a:t>）のバックアップ（永久保存、ディザスタリカバリ）</a:t>
            </a:r>
            <a:endParaRPr lang="en-US" altLang="ja-JP" dirty="0" smtClean="0"/>
          </a:p>
          <a:p>
            <a:pPr lvl="1"/>
            <a:r>
              <a:rPr lang="ja-JP" altLang="en-US" dirty="0" smtClean="0"/>
              <a:t>出版</a:t>
            </a:r>
            <a:r>
              <a:rPr lang="ja-JP" altLang="en-US" dirty="0"/>
              <a:t>社</a:t>
            </a:r>
            <a:r>
              <a:rPr lang="ja-JP" altLang="en-US" dirty="0" smtClean="0"/>
              <a:t>が電子書籍化しない書籍のデジタル化</a:t>
            </a:r>
            <a:endParaRPr lang="en-US" altLang="ja-JP" dirty="0" smtClean="0"/>
          </a:p>
          <a:p>
            <a:pPr lvl="1"/>
            <a:r>
              <a:rPr lang="ja-JP" altLang="en-US" dirty="0" smtClean="0">
                <a:solidFill>
                  <a:srgbClr val="FF0000"/>
                </a:solidFill>
              </a:rPr>
              <a:t>書籍・電子書籍販売サイト、全国の図書館の所蔵資料の統合検索サービスの提供（著作物の見える化）</a:t>
            </a:r>
            <a:endParaRPr lang="en-US" altLang="ja-JP" dirty="0" smtClean="0">
              <a:solidFill>
                <a:srgbClr val="FF0000"/>
              </a:solidFill>
            </a:endParaRPr>
          </a:p>
          <a:p>
            <a:pPr lvl="2"/>
            <a:r>
              <a:rPr lang="ja-JP" altLang="en-US" dirty="0"/>
              <a:t>他の文化資産の合わせて</a:t>
            </a:r>
            <a:endParaRPr lang="en-US" altLang="ja-JP" dirty="0" smtClean="0"/>
          </a:p>
          <a:p>
            <a:pPr lvl="1"/>
            <a:r>
              <a:rPr lang="ja-JP" altLang="en-US" dirty="0" smtClean="0"/>
              <a:t>出版物に関する情報の充実</a:t>
            </a:r>
            <a:endParaRPr lang="en-US" altLang="ja-JP" dirty="0" smtClean="0"/>
          </a:p>
          <a:p>
            <a:pPr lvl="2"/>
            <a:r>
              <a:rPr lang="ja-JP" altLang="en-US" dirty="0" smtClean="0"/>
              <a:t>図書館蔵書に限らない典拠情報の充実</a:t>
            </a:r>
            <a:endParaRPr lang="en-US" altLang="ja-JP" dirty="0" smtClean="0"/>
          </a:p>
          <a:p>
            <a:pPr lvl="2"/>
            <a:r>
              <a:rPr lang="ja-JP" altLang="en-US" dirty="0" smtClean="0"/>
              <a:t>出典を明らかにしたレファレンス情報の充実</a:t>
            </a:r>
            <a:endParaRPr lang="en-US" altLang="ja-JP" dirty="0" smtClean="0"/>
          </a:p>
          <a:p>
            <a:r>
              <a:rPr kumimoji="1" lang="ja-JP" altLang="en-US" dirty="0" smtClean="0"/>
              <a:t>連携</a:t>
            </a:r>
            <a:endParaRPr kumimoji="1" lang="en-US" altLang="ja-JP" dirty="0" smtClean="0"/>
          </a:p>
          <a:p>
            <a:pPr lvl="1"/>
            <a:r>
              <a:rPr lang="ja-JP" altLang="en-US" dirty="0" smtClean="0">
                <a:solidFill>
                  <a:srgbClr val="FF0000"/>
                </a:solidFill>
              </a:rPr>
              <a:t>電子書籍ビジネスプラットフォーム整備の協力</a:t>
            </a:r>
            <a:endParaRPr lang="en-US" altLang="ja-JP" dirty="0" smtClean="0">
              <a:solidFill>
                <a:srgbClr val="FF0000"/>
              </a:solidFill>
            </a:endParaRPr>
          </a:p>
          <a:p>
            <a:pPr lvl="2"/>
            <a:r>
              <a:rPr lang="ja-JP" altLang="en-US" dirty="0" smtClean="0"/>
              <a:t>出版物（冊子体、デジタル）のメタデータデータベースの共同構築</a:t>
            </a:r>
            <a:endParaRPr lang="en-US" altLang="ja-JP" dirty="0" smtClean="0"/>
          </a:p>
          <a:p>
            <a:pPr lvl="2"/>
            <a:r>
              <a:rPr lang="ja-JP" altLang="en-US" dirty="0" smtClean="0"/>
              <a:t>出版</a:t>
            </a:r>
            <a:r>
              <a:rPr lang="ja-JP" altLang="en-US" dirty="0"/>
              <a:t>権</a:t>
            </a:r>
            <a:r>
              <a:rPr lang="ja-JP" altLang="en-US" dirty="0" smtClean="0"/>
              <a:t>を含む権利データベースの共同構築（著作単位、著者単位）</a:t>
            </a:r>
            <a:endParaRPr lang="en-US" altLang="ja-JP" dirty="0" smtClean="0"/>
          </a:p>
          <a:p>
            <a:pPr lvl="1"/>
            <a:r>
              <a:rPr kumimoji="1" lang="ja-JP" altLang="en-US" dirty="0" smtClean="0">
                <a:solidFill>
                  <a:srgbClr val="FF0000"/>
                </a:solidFill>
              </a:rPr>
              <a:t>電子書籍化に際し、</a:t>
            </a:r>
            <a:r>
              <a:rPr kumimoji="1" lang="en-US" altLang="ja-JP" dirty="0" smtClean="0">
                <a:solidFill>
                  <a:srgbClr val="FF0000"/>
                </a:solidFill>
              </a:rPr>
              <a:t>NDL</a:t>
            </a:r>
            <a:r>
              <a:rPr kumimoji="1" lang="ja-JP" altLang="en-US" dirty="0" smtClean="0">
                <a:solidFill>
                  <a:srgbClr val="FF0000"/>
                </a:solidFill>
              </a:rPr>
              <a:t>がデジタル化したデータの利活用（二次利用提供）</a:t>
            </a:r>
            <a:endParaRPr kumimoji="1" lang="en-US" altLang="ja-JP" dirty="0" smtClean="0">
              <a:solidFill>
                <a:srgbClr val="FF0000"/>
              </a:solidFill>
            </a:endParaRPr>
          </a:p>
          <a:p>
            <a:pPr lvl="1"/>
            <a:r>
              <a:rPr kumimoji="1" lang="ja-JP" altLang="en-US" dirty="0" smtClean="0"/>
              <a:t>電子書籍の仕様（フォーマット、メタデータ記述要素・記述規則等）の共通化</a:t>
            </a:r>
            <a:endParaRPr kumimoji="1" lang="en-US" altLang="ja-JP" dirty="0" smtClean="0"/>
          </a:p>
          <a:p>
            <a:pPr lvl="1"/>
            <a:r>
              <a:rPr lang="ja-JP" altLang="en-US" dirty="0" smtClean="0">
                <a:solidFill>
                  <a:srgbClr val="FF0000"/>
                </a:solidFill>
              </a:rPr>
              <a:t>公共</a:t>
            </a:r>
            <a:r>
              <a:rPr lang="ja-JP" altLang="en-US" dirty="0">
                <a:solidFill>
                  <a:srgbClr val="FF0000"/>
                </a:solidFill>
              </a:rPr>
              <a:t>図書館</a:t>
            </a:r>
            <a:r>
              <a:rPr lang="ja-JP" altLang="en-US" dirty="0" smtClean="0">
                <a:solidFill>
                  <a:srgbClr val="FF0000"/>
                </a:solidFill>
              </a:rPr>
              <a:t>での電子書籍利用環境の共通化（商用電子書籍ビューア上での図書館デジタル化資料の閲覧）</a:t>
            </a:r>
            <a:endParaRPr kumimoji="1" lang="ja-JP" altLang="en-US" dirty="0">
              <a:solidFill>
                <a:srgbClr val="FF0000"/>
              </a:solidFill>
            </a:endParaRPr>
          </a:p>
        </p:txBody>
      </p:sp>
      <p:sp>
        <p:nvSpPr>
          <p:cNvPr id="14" name="テキスト ボックス 13"/>
          <p:cNvSpPr txBox="1"/>
          <p:nvPr/>
        </p:nvSpPr>
        <p:spPr>
          <a:xfrm>
            <a:off x="1163782" y="696423"/>
            <a:ext cx="8630889"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smtClean="0">
                <a:latin typeface="Meiryo UI" panose="020B0604030504040204" pitchFamily="50" charset="-128"/>
                <a:ea typeface="Meiryo UI" panose="020B0604030504040204" pitchFamily="50" charset="-128"/>
              </a:rPr>
              <a:t>様々な情報が溢れている中で、出版物に対するマインドシェアが高まるように、利用者視点で。</a:t>
            </a:r>
            <a:endParaRPr kumimoji="1" lang="ja-JP" altLang="en-US" dirty="0">
              <a:latin typeface="Meiryo UI" panose="020B0604030504040204" pitchFamily="50" charset="-128"/>
              <a:ea typeface="Meiryo UI" panose="020B0604030504040204" pitchFamily="50" charset="-128"/>
            </a:endParaRPr>
          </a:p>
        </p:txBody>
      </p:sp>
      <p:sp>
        <p:nvSpPr>
          <p:cNvPr id="15" name="円/楕円 14"/>
          <p:cNvSpPr/>
          <p:nvPr/>
        </p:nvSpPr>
        <p:spPr>
          <a:xfrm>
            <a:off x="94593" y="61915"/>
            <a:ext cx="622859" cy="5711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6597551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t>まとめ（改めて、課題提起）</a:t>
            </a:r>
            <a:endParaRPr kumimoji="1" lang="ja-JP" altLang="en-US" dirty="0"/>
          </a:p>
        </p:txBody>
      </p:sp>
      <p:sp>
        <p:nvSpPr>
          <p:cNvPr id="5" name="コンテンツ プレースホルダー 4"/>
          <p:cNvSpPr>
            <a:spLocks noGrp="1"/>
          </p:cNvSpPr>
          <p:nvPr>
            <p:ph sz="half" idx="1"/>
          </p:nvPr>
        </p:nvSpPr>
        <p:spPr>
          <a:xfrm>
            <a:off x="162560" y="971866"/>
            <a:ext cx="5857240" cy="5886133"/>
          </a:xfrm>
        </p:spPr>
        <p:txBody>
          <a:bodyPr>
            <a:normAutofit fontScale="77500" lnSpcReduction="20000"/>
          </a:bodyPr>
          <a:lstStyle/>
          <a:p>
            <a:r>
              <a:rPr kumimoji="1" lang="en-US" altLang="ja-JP" dirty="0" smtClean="0"/>
              <a:t>Q:</a:t>
            </a:r>
            <a:r>
              <a:rPr kumimoji="1" lang="ja-JP" altLang="en-US" dirty="0" smtClean="0"/>
              <a:t>他と一緒に検索できても出版社・図書館利用者にメリットはない？</a:t>
            </a:r>
            <a:endParaRPr kumimoji="1" lang="en-US" altLang="ja-JP" dirty="0" smtClean="0"/>
          </a:p>
          <a:p>
            <a:pPr lvl="1"/>
            <a:r>
              <a:rPr lang="ja-JP" altLang="en-US" dirty="0" smtClean="0"/>
              <a:t>お得意さまだけ？自社で販売している、図書館が持っていることが分かっている人だけに、個別の検索、販売・貸出ができればいいの？</a:t>
            </a:r>
            <a:endParaRPr lang="en-US" altLang="ja-JP" dirty="0" smtClean="0"/>
          </a:p>
          <a:p>
            <a:pPr lvl="1"/>
            <a:r>
              <a:rPr kumimoji="1" lang="ja-JP" altLang="en-US" dirty="0" smtClean="0"/>
              <a:t>読者層が減っている状況で、パイの奪い合いでいいの？</a:t>
            </a:r>
            <a:endParaRPr kumimoji="1" lang="en-US" altLang="ja-JP" dirty="0" smtClean="0"/>
          </a:p>
          <a:p>
            <a:r>
              <a:rPr lang="en-US" altLang="ja-JP" dirty="0" smtClean="0"/>
              <a:t>A:</a:t>
            </a:r>
            <a:r>
              <a:rPr lang="ja-JP" altLang="en-US" dirty="0" smtClean="0"/>
              <a:t>⇒パイを大きくすることが重要では？</a:t>
            </a:r>
            <a:endParaRPr lang="en-US" altLang="ja-JP" dirty="0" smtClean="0"/>
          </a:p>
          <a:p>
            <a:pPr lvl="1"/>
            <a:r>
              <a:rPr lang="ja-JP" altLang="en-US" dirty="0"/>
              <a:t>資料</a:t>
            </a:r>
            <a:r>
              <a:rPr lang="ja-JP" altLang="en-US" dirty="0" smtClean="0"/>
              <a:t>を探している利用者にとって、網羅性の高いサービスを</a:t>
            </a:r>
            <a:r>
              <a:rPr lang="ja-JP" altLang="en-US" dirty="0"/>
              <a:t>利用</a:t>
            </a:r>
            <a:r>
              <a:rPr lang="ja-JP" altLang="en-US" dirty="0" smtClean="0"/>
              <a:t>する。</a:t>
            </a:r>
            <a:endParaRPr lang="en-US" altLang="ja-JP" dirty="0" smtClean="0"/>
          </a:p>
          <a:p>
            <a:pPr lvl="2"/>
            <a:r>
              <a:rPr lang="ja-JP" altLang="en-US" dirty="0" smtClean="0"/>
              <a:t>重要なのは、どこで提供しているかではなく、必要な情報が探し出せることでは？</a:t>
            </a:r>
            <a:endParaRPr lang="en-US" altLang="ja-JP" dirty="0" smtClean="0"/>
          </a:p>
          <a:p>
            <a:pPr lvl="2"/>
            <a:r>
              <a:rPr lang="ja-JP" altLang="en-US" dirty="0" smtClean="0"/>
              <a:t>利用者は、見つかった資料で、形態、価格、入手手段として、最適なものを選択する</a:t>
            </a:r>
            <a:endParaRPr lang="en-US" altLang="ja-JP" dirty="0" smtClean="0"/>
          </a:p>
          <a:p>
            <a:pPr lvl="1"/>
            <a:r>
              <a:rPr lang="ja-JP" altLang="en-US" dirty="0" smtClean="0"/>
              <a:t>個別サービスでは見つからなかったものが、見つかれば、また利用する⇒パイが大きくなる</a:t>
            </a:r>
            <a:endParaRPr lang="en-US" altLang="ja-JP" dirty="0" smtClean="0"/>
          </a:p>
          <a:p>
            <a:r>
              <a:rPr lang="ja-JP" altLang="en-US" dirty="0" smtClean="0"/>
              <a:t>⇒改めて利用者視点でのサービスが必要</a:t>
            </a:r>
            <a:endParaRPr lang="en-US" altLang="ja-JP" dirty="0" smtClean="0"/>
          </a:p>
          <a:p>
            <a:pPr lvl="1"/>
            <a:endParaRPr lang="en-US" altLang="ja-JP" dirty="0" smtClean="0"/>
          </a:p>
          <a:p>
            <a:pPr lvl="1"/>
            <a:endParaRPr lang="en-US" altLang="ja-JP" dirty="0" smtClean="0"/>
          </a:p>
          <a:p>
            <a:pPr lvl="1"/>
            <a:endParaRPr kumimoji="1" lang="en-US" altLang="ja-JP" dirty="0" smtClean="0"/>
          </a:p>
          <a:p>
            <a:pPr lvl="1"/>
            <a:endParaRPr kumimoji="1" lang="ja-JP" altLang="en-US" dirty="0"/>
          </a:p>
        </p:txBody>
      </p:sp>
      <p:sp>
        <p:nvSpPr>
          <p:cNvPr id="6" name="コンテンツ プレースホルダー 5"/>
          <p:cNvSpPr>
            <a:spLocks noGrp="1"/>
          </p:cNvSpPr>
          <p:nvPr>
            <p:ph sz="half" idx="2"/>
          </p:nvPr>
        </p:nvSpPr>
        <p:spPr/>
        <p:txBody>
          <a:bodyPr>
            <a:normAutofit fontScale="77500" lnSpcReduction="20000"/>
          </a:bodyPr>
          <a:lstStyle/>
          <a:p>
            <a:r>
              <a:rPr kumimoji="1" lang="ja-JP" altLang="en-US" dirty="0" smtClean="0"/>
              <a:t>他と一緒に検索されては、利用者が他に流れてしまう？</a:t>
            </a:r>
            <a:endParaRPr kumimoji="1" lang="en-US" altLang="ja-JP" dirty="0" smtClean="0"/>
          </a:p>
          <a:p>
            <a:pPr lvl="1"/>
            <a:r>
              <a:rPr lang="ja-JP" altLang="en-US" dirty="0"/>
              <a:t>利用者</a:t>
            </a:r>
            <a:r>
              <a:rPr lang="ja-JP" altLang="en-US" dirty="0" smtClean="0"/>
              <a:t>に価値があると思えば、それを入手する</a:t>
            </a:r>
            <a:endParaRPr lang="en-US" altLang="ja-JP" dirty="0" smtClean="0"/>
          </a:p>
          <a:p>
            <a:pPr lvl="1"/>
            <a:r>
              <a:rPr kumimoji="1" lang="ja-JP" altLang="en-US" dirty="0" smtClean="0"/>
              <a:t>他と一緒に検索されないことで、優位性を確保するビジネスは、いつか崩壊する</a:t>
            </a:r>
            <a:endParaRPr kumimoji="1" lang="en-US" altLang="ja-JP" dirty="0" smtClean="0"/>
          </a:p>
          <a:p>
            <a:pPr lvl="2"/>
            <a:r>
              <a:rPr lang="ja-JP" altLang="en-US" dirty="0" smtClean="0"/>
              <a:t>インターネット</a:t>
            </a:r>
            <a:r>
              <a:rPr lang="ja-JP" altLang="en-US" dirty="0"/>
              <a:t>上</a:t>
            </a:r>
            <a:r>
              <a:rPr lang="ja-JP" altLang="en-US" dirty="0" smtClean="0"/>
              <a:t>に有用な情報はあふれている</a:t>
            </a:r>
            <a:endParaRPr kumimoji="1" lang="en-US" altLang="ja-JP" dirty="0" smtClean="0"/>
          </a:p>
          <a:p>
            <a:r>
              <a:rPr kumimoji="1" lang="ja-JP" altLang="en-US" dirty="0" smtClean="0"/>
              <a:t>有償コンテンツ、有償サービスであり続けるためには？</a:t>
            </a:r>
            <a:endParaRPr kumimoji="1" lang="en-US" altLang="ja-JP" dirty="0" smtClean="0"/>
          </a:p>
          <a:p>
            <a:pPr lvl="1"/>
            <a:r>
              <a:rPr lang="ja-JP" altLang="en-US" dirty="0" smtClean="0"/>
              <a:t>クラウドソーシング、政府情報など、無償で有用なコンテンツはいっぱい。それらは</a:t>
            </a:r>
            <a:r>
              <a:rPr lang="en-US" altLang="ja-JP" dirty="0" smtClean="0"/>
              <a:t>LOD</a:t>
            </a:r>
            <a:r>
              <a:rPr lang="ja-JP" altLang="en-US" dirty="0" smtClean="0"/>
              <a:t>化によって、更に付加価値が高まっている</a:t>
            </a:r>
            <a:endParaRPr lang="en-US" altLang="ja-JP" dirty="0" smtClean="0"/>
          </a:p>
          <a:p>
            <a:pPr lvl="2"/>
            <a:r>
              <a:rPr kumimoji="1" lang="en-US" altLang="ja-JP" dirty="0" smtClean="0"/>
              <a:t>Wikipedia</a:t>
            </a:r>
            <a:r>
              <a:rPr kumimoji="1" lang="ja-JP" altLang="en-US" dirty="0" err="1" smtClean="0"/>
              <a:t>、</a:t>
            </a:r>
            <a:r>
              <a:rPr kumimoji="1" lang="ja-JP" altLang="en-US" dirty="0" smtClean="0"/>
              <a:t>オープンデータ、</a:t>
            </a:r>
            <a:endParaRPr kumimoji="1" lang="en-US" altLang="ja-JP" dirty="0" smtClean="0"/>
          </a:p>
          <a:p>
            <a:r>
              <a:rPr kumimoji="1" lang="ja-JP" altLang="en-US" dirty="0" smtClean="0"/>
              <a:t>国の施策ではうまく</a:t>
            </a:r>
            <a:r>
              <a:rPr lang="ja-JP" altLang="en-US" dirty="0" smtClean="0"/>
              <a:t>行かない？</a:t>
            </a:r>
            <a:endParaRPr lang="en-US" altLang="ja-JP" dirty="0" smtClean="0"/>
          </a:p>
          <a:p>
            <a:r>
              <a:rPr kumimoji="1" lang="ja-JP" altLang="en-US" dirty="0" smtClean="0"/>
              <a:t>出版情報はなぜ図書館の書誌情報として利用しない？</a:t>
            </a:r>
            <a:endParaRPr kumimoji="1" lang="en-US" altLang="ja-JP" dirty="0" smtClean="0"/>
          </a:p>
          <a:p>
            <a:r>
              <a:rPr kumimoji="1" lang="ja-JP" altLang="en-US" dirty="0" smtClean="0"/>
              <a:t>十進分類は誰のために付与する？</a:t>
            </a:r>
            <a:endParaRPr kumimoji="1" lang="en-US" altLang="ja-JP" dirty="0" smtClean="0"/>
          </a:p>
          <a:p>
            <a:r>
              <a:rPr kumimoji="1" lang="ja-JP" altLang="en-US" dirty="0" smtClean="0"/>
              <a:t>全ての</a:t>
            </a:r>
            <a:r>
              <a:rPr kumimoji="1" lang="en-US" altLang="ja-JP" dirty="0" smtClean="0"/>
              <a:t>ISBN</a:t>
            </a:r>
            <a:r>
              <a:rPr kumimoji="1" lang="ja-JP" altLang="en-US" dirty="0" smtClean="0"/>
              <a:t>はどこで把握？</a:t>
            </a:r>
            <a:endParaRPr kumimoji="1" lang="en-US" altLang="ja-JP" dirty="0" smtClean="0"/>
          </a:p>
          <a:p>
            <a:r>
              <a:rPr lang="ja-JP" altLang="en-US" dirty="0"/>
              <a:t>書影</a:t>
            </a:r>
            <a:r>
              <a:rPr lang="ja-JP" altLang="en-US" dirty="0" smtClean="0"/>
              <a:t>はなぜ利用制限？</a:t>
            </a:r>
            <a:endParaRPr kumimoji="1" lang="ja-JP" altLang="en-US" dirty="0"/>
          </a:p>
        </p:txBody>
      </p:sp>
    </p:spTree>
    <p:extLst>
      <p:ext uri="{BB962C8B-B14F-4D97-AF65-F5344CB8AC3E}">
        <p14:creationId xmlns:p14="http://schemas.microsoft.com/office/powerpoint/2010/main" val="18522674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デジタル情報の収集と提供の考え方（私見）</a:t>
            </a:r>
            <a:endParaRPr kumimoji="1" lang="ja-JP" altLang="en-US" dirty="0"/>
          </a:p>
        </p:txBody>
      </p:sp>
      <p:sp>
        <p:nvSpPr>
          <p:cNvPr id="3" name="コンテンツ プレースホルダー 2"/>
          <p:cNvSpPr>
            <a:spLocks noGrp="1"/>
          </p:cNvSpPr>
          <p:nvPr>
            <p:ph sz="half" idx="1"/>
          </p:nvPr>
        </p:nvSpPr>
        <p:spPr/>
        <p:txBody>
          <a:bodyPr>
            <a:normAutofit/>
          </a:bodyPr>
          <a:lstStyle/>
          <a:p>
            <a:r>
              <a:rPr kumimoji="1" lang="ja-JP" altLang="en-US" dirty="0" smtClean="0"/>
              <a:t>基本理念</a:t>
            </a:r>
            <a:endParaRPr kumimoji="1" lang="en-US" altLang="ja-JP" dirty="0" smtClean="0"/>
          </a:p>
          <a:p>
            <a:pPr lvl="1"/>
            <a:r>
              <a:rPr lang="ja-JP" altLang="en-US" dirty="0" smtClean="0"/>
              <a:t>国として</a:t>
            </a:r>
            <a:endParaRPr lang="en-US" altLang="ja-JP" dirty="0" smtClean="0"/>
          </a:p>
          <a:p>
            <a:pPr lvl="2"/>
            <a:r>
              <a:rPr lang="ja-JP" altLang="en-US" dirty="0" smtClean="0"/>
              <a:t>国全体で、あらゆる</a:t>
            </a:r>
            <a:r>
              <a:rPr lang="ja-JP" altLang="en-US" dirty="0"/>
              <a:t>資料や情報など</a:t>
            </a:r>
            <a:r>
              <a:rPr lang="ja-JP" altLang="en-US" dirty="0" smtClean="0"/>
              <a:t>を国の文化的</a:t>
            </a:r>
            <a:r>
              <a:rPr lang="ja-JP" altLang="en-US" dirty="0"/>
              <a:t>資産として後世に残し</a:t>
            </a:r>
            <a:r>
              <a:rPr lang="ja-JP" altLang="en-US" dirty="0" smtClean="0"/>
              <a:t>、知識インフラとして、その</a:t>
            </a:r>
            <a:r>
              <a:rPr lang="ja-JP" altLang="en-US" dirty="0"/>
              <a:t>利用を将来にわたって保証する</a:t>
            </a:r>
            <a:endParaRPr lang="en-US" altLang="ja-JP" dirty="0"/>
          </a:p>
          <a:p>
            <a:pPr lvl="1"/>
            <a:r>
              <a:rPr lang="en-US" altLang="ja-JP" dirty="0" smtClean="0"/>
              <a:t>NDL</a:t>
            </a:r>
            <a:r>
              <a:rPr lang="ja-JP" altLang="en-US" dirty="0" smtClean="0"/>
              <a:t>として、</a:t>
            </a:r>
            <a:endParaRPr lang="en-US" altLang="ja-JP" dirty="0" smtClean="0"/>
          </a:p>
          <a:p>
            <a:pPr lvl="2"/>
            <a:r>
              <a:rPr lang="ja-JP" altLang="en-US" dirty="0" smtClean="0"/>
              <a:t>知識</a:t>
            </a:r>
            <a:r>
              <a:rPr lang="ja-JP" altLang="en-US" dirty="0"/>
              <a:t>インフラの実現の一翼を</a:t>
            </a:r>
            <a:r>
              <a:rPr lang="ja-JP" altLang="en-US" dirty="0" smtClean="0"/>
              <a:t>担う</a:t>
            </a:r>
            <a:endParaRPr lang="en-US" altLang="ja-JP" dirty="0" smtClean="0"/>
          </a:p>
          <a:p>
            <a:pPr lvl="1"/>
            <a:r>
              <a:rPr lang="ja-JP" altLang="en-US" dirty="0" smtClean="0"/>
              <a:t>公共</a:t>
            </a:r>
            <a:r>
              <a:rPr lang="ja-JP" altLang="en-US" dirty="0"/>
              <a:t>図書館</a:t>
            </a:r>
            <a:r>
              <a:rPr lang="ja-JP" altLang="en-US" dirty="0" smtClean="0"/>
              <a:t>として、</a:t>
            </a:r>
            <a:endParaRPr lang="en-US" altLang="ja-JP" dirty="0" smtClean="0"/>
          </a:p>
          <a:p>
            <a:pPr lvl="2"/>
            <a:r>
              <a:rPr lang="ja-JP" altLang="en-US" dirty="0" smtClean="0"/>
              <a:t>「</a:t>
            </a:r>
            <a:r>
              <a:rPr lang="ja-JP" altLang="en-US" dirty="0"/>
              <a:t>すべての国民は，いつでもその必要とする資料を入手し利用する権利を有する</a:t>
            </a:r>
            <a:r>
              <a:rPr lang="ja-JP" altLang="en-US" dirty="0" smtClean="0"/>
              <a:t>」</a:t>
            </a:r>
            <a:endParaRPr lang="en-US" altLang="ja-JP" dirty="0" smtClean="0"/>
          </a:p>
          <a:p>
            <a:pPr lvl="2"/>
            <a:r>
              <a:rPr lang="ja-JP" altLang="en-US" dirty="0"/>
              <a:t>「すべての国民は，図書館利用に公平な権利をもっており，人種，信条，性別，年齢やそのおかれている条件等によっていかなる差別もあってはならない」</a:t>
            </a:r>
            <a:endParaRPr lang="en-US" altLang="ja-JP" dirty="0"/>
          </a:p>
        </p:txBody>
      </p:sp>
      <p:sp>
        <p:nvSpPr>
          <p:cNvPr id="4" name="コンテンツ プレースホルダー 3"/>
          <p:cNvSpPr>
            <a:spLocks noGrp="1"/>
          </p:cNvSpPr>
          <p:nvPr>
            <p:ph sz="half" idx="2"/>
          </p:nvPr>
        </p:nvSpPr>
        <p:spPr/>
        <p:txBody>
          <a:bodyPr>
            <a:normAutofit/>
          </a:bodyPr>
          <a:lstStyle/>
          <a:p>
            <a:pPr marL="228600" lvl="1">
              <a:spcBef>
                <a:spcPts val="1000"/>
              </a:spcBef>
            </a:pPr>
            <a:r>
              <a:rPr lang="ja-JP" altLang="en-US" dirty="0"/>
              <a:t>物としての冊子体とデジタル情報の違い</a:t>
            </a:r>
            <a:endParaRPr lang="en-US" altLang="ja-JP" dirty="0"/>
          </a:p>
          <a:p>
            <a:pPr lvl="1"/>
            <a:r>
              <a:rPr lang="ja-JP" altLang="en-US" dirty="0"/>
              <a:t>物は、提供するために購入（納本代償金）</a:t>
            </a:r>
            <a:endParaRPr lang="en-US" altLang="ja-JP" dirty="0"/>
          </a:p>
          <a:p>
            <a:pPr lvl="1"/>
            <a:r>
              <a:rPr lang="ja-JP" altLang="en-US" dirty="0" smtClean="0"/>
              <a:t>情報は、</a:t>
            </a:r>
            <a:r>
              <a:rPr lang="ja-JP" altLang="en-US" dirty="0"/>
              <a:t>利用</a:t>
            </a:r>
            <a:r>
              <a:rPr lang="ja-JP" altLang="en-US" dirty="0" smtClean="0"/>
              <a:t>するための使用許諾料</a:t>
            </a:r>
            <a:endParaRPr lang="en-US" altLang="ja-JP" dirty="0" smtClean="0"/>
          </a:p>
          <a:p>
            <a:r>
              <a:rPr lang="ja-JP" altLang="en-US" dirty="0" smtClean="0"/>
              <a:t>実現に当たって</a:t>
            </a:r>
            <a:endParaRPr lang="en-US" altLang="ja-JP" dirty="0" smtClean="0"/>
          </a:p>
          <a:p>
            <a:pPr lvl="1"/>
            <a:r>
              <a:rPr lang="ja-JP" altLang="en-US" dirty="0" smtClean="0"/>
              <a:t>収集・保存</a:t>
            </a:r>
            <a:endParaRPr lang="en-US" altLang="ja-JP" dirty="0" smtClean="0"/>
          </a:p>
          <a:p>
            <a:pPr lvl="2"/>
            <a:r>
              <a:rPr lang="ja-JP" altLang="en-US" dirty="0" smtClean="0"/>
              <a:t>商用を含めて、全ての資料、情報を収集し、利活用できる形で永久保存する</a:t>
            </a:r>
            <a:endParaRPr lang="en-US" altLang="ja-JP" dirty="0" smtClean="0"/>
          </a:p>
          <a:p>
            <a:pPr lvl="3"/>
            <a:r>
              <a:rPr lang="ja-JP" altLang="en-US" dirty="0" smtClean="0"/>
              <a:t>肖像権等は制限</a:t>
            </a:r>
            <a:endParaRPr lang="en-US" altLang="ja-JP" dirty="0" smtClean="0"/>
          </a:p>
          <a:p>
            <a:pPr lvl="1"/>
            <a:r>
              <a:rPr kumimoji="1" lang="ja-JP" altLang="en-US" dirty="0" smtClean="0"/>
              <a:t>提供</a:t>
            </a:r>
            <a:endParaRPr kumimoji="1" lang="en-US" altLang="ja-JP" dirty="0" smtClean="0"/>
          </a:p>
          <a:p>
            <a:pPr lvl="2"/>
            <a:r>
              <a:rPr kumimoji="1" lang="ja-JP" altLang="en-US" dirty="0" smtClean="0"/>
              <a:t>提供に当たっては、著作権者、出版者等の権利を侵害しない形で提供する。</a:t>
            </a:r>
            <a:endParaRPr kumimoji="1" lang="en-US" altLang="ja-JP" dirty="0" smtClean="0"/>
          </a:p>
          <a:p>
            <a:pPr lvl="3"/>
            <a:r>
              <a:rPr lang="ja-JP" altLang="en-US" dirty="0" smtClean="0"/>
              <a:t>商用サービスへの対価の支払い</a:t>
            </a:r>
            <a:endParaRPr lang="en-US" altLang="ja-JP" dirty="0" smtClean="0"/>
          </a:p>
          <a:p>
            <a:pPr lvl="3"/>
            <a:r>
              <a:rPr lang="ja-JP" altLang="en-US" dirty="0" smtClean="0"/>
              <a:t>著作権、出版権</a:t>
            </a:r>
            <a:endParaRPr kumimoji="1" lang="en-US" altLang="ja-JP" dirty="0" smtClean="0"/>
          </a:p>
          <a:p>
            <a:pPr lvl="2"/>
            <a:endParaRPr lang="en-US" altLang="ja-JP" dirty="0" smtClean="0"/>
          </a:p>
          <a:p>
            <a:pPr lvl="2"/>
            <a:endParaRPr kumimoji="1" lang="ja-JP" altLang="en-US" dirty="0"/>
          </a:p>
        </p:txBody>
      </p:sp>
    </p:spTree>
    <p:extLst>
      <p:ext uri="{BB962C8B-B14F-4D97-AF65-F5344CB8AC3E}">
        <p14:creationId xmlns:p14="http://schemas.microsoft.com/office/powerpoint/2010/main" val="20575889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商用</a:t>
            </a:r>
            <a:r>
              <a:rPr lang="ja-JP" altLang="en-US" dirty="0" smtClean="0"/>
              <a:t>電子出版物に関して（私見）</a:t>
            </a:r>
            <a:endParaRPr kumimoji="1" lang="ja-JP" altLang="en-US" dirty="0"/>
          </a:p>
        </p:txBody>
      </p:sp>
      <p:sp>
        <p:nvSpPr>
          <p:cNvPr id="3" name="コンテンツ プレースホルダー 2"/>
          <p:cNvSpPr>
            <a:spLocks noGrp="1"/>
          </p:cNvSpPr>
          <p:nvPr>
            <p:ph sz="half" idx="1"/>
          </p:nvPr>
        </p:nvSpPr>
        <p:spPr>
          <a:xfrm>
            <a:off x="162560" y="819466"/>
            <a:ext cx="5857240" cy="6038534"/>
          </a:xfrm>
        </p:spPr>
        <p:txBody>
          <a:bodyPr>
            <a:normAutofit fontScale="70000" lnSpcReduction="20000"/>
          </a:bodyPr>
          <a:lstStyle/>
          <a:p>
            <a:r>
              <a:rPr lang="ja-JP" altLang="en-US" dirty="0" smtClean="0"/>
              <a:t>電子出版物は、無償で収集</a:t>
            </a:r>
            <a:r>
              <a:rPr lang="ja-JP" altLang="en-US" dirty="0"/>
              <a:t>・</a:t>
            </a:r>
            <a:r>
              <a:rPr lang="ja-JP" altLang="en-US" dirty="0" smtClean="0"/>
              <a:t>保存</a:t>
            </a:r>
            <a:endParaRPr lang="en-US" altLang="ja-JP" dirty="0" smtClean="0"/>
          </a:p>
          <a:p>
            <a:pPr lvl="1"/>
            <a:r>
              <a:rPr lang="ja-JP" altLang="en-US" dirty="0" smtClean="0"/>
              <a:t>商用・非商用に関わらず、</a:t>
            </a:r>
            <a:r>
              <a:rPr lang="en-US" altLang="ja-JP" dirty="0" smtClean="0"/>
              <a:t>DRM</a:t>
            </a:r>
            <a:r>
              <a:rPr lang="ja-JP" altLang="en-US" dirty="0" smtClean="0"/>
              <a:t>の付与されていないデジタル情報を、無償で、制度収集する（収集義務の行使）</a:t>
            </a:r>
            <a:endParaRPr lang="en-US" altLang="ja-JP" dirty="0" smtClean="0"/>
          </a:p>
          <a:p>
            <a:pPr lvl="2"/>
            <a:r>
              <a:rPr lang="ja-JP" altLang="en-US" dirty="0" smtClean="0"/>
              <a:t>国が権利者に代わって、保存する役割</a:t>
            </a:r>
            <a:endParaRPr lang="en-US" altLang="ja-JP" dirty="0" smtClean="0"/>
          </a:p>
          <a:p>
            <a:pPr lvl="2"/>
            <a:r>
              <a:rPr lang="ja-JP" altLang="en-US" dirty="0" smtClean="0"/>
              <a:t>国は、権利者に保存にかかる費用の負担を、権利者に求めない。</a:t>
            </a:r>
            <a:endParaRPr lang="en-US" altLang="ja-JP" dirty="0" smtClean="0"/>
          </a:p>
          <a:p>
            <a:pPr lvl="3"/>
            <a:r>
              <a:rPr lang="ja-JP" altLang="en-US" dirty="0" smtClean="0"/>
              <a:t>保存にかかる費用は、国が負担する</a:t>
            </a:r>
            <a:endParaRPr lang="en-US" altLang="ja-JP" dirty="0" smtClean="0"/>
          </a:p>
          <a:p>
            <a:r>
              <a:rPr lang="ja-JP" altLang="en-US" dirty="0" smtClean="0"/>
              <a:t>商用で提供中の電子出版物の利用には、対価を支払</a:t>
            </a:r>
            <a:r>
              <a:rPr lang="ja-JP" altLang="en-US" dirty="0"/>
              <a:t>い</a:t>
            </a:r>
            <a:r>
              <a:rPr lang="ja-JP" altLang="en-US" dirty="0" smtClean="0"/>
              <a:t>提供</a:t>
            </a:r>
            <a:endParaRPr lang="en-US" altLang="ja-JP" dirty="0" smtClean="0"/>
          </a:p>
          <a:p>
            <a:pPr lvl="1"/>
            <a:r>
              <a:rPr lang="ja-JP" altLang="en-US" dirty="0"/>
              <a:t>国がデジタル化した</a:t>
            </a:r>
            <a:r>
              <a:rPr lang="ja-JP" altLang="en-US" dirty="0" smtClean="0"/>
              <a:t>情報、国が収集・保存した情報のアーカイブを、出版社が利用して、商用電子出版物配信サービスができるようにする</a:t>
            </a:r>
            <a:endParaRPr lang="en-US" altLang="ja-JP" dirty="0" smtClean="0"/>
          </a:p>
          <a:p>
            <a:pPr lvl="2"/>
            <a:r>
              <a:rPr lang="ja-JP" altLang="en-US" dirty="0" smtClean="0"/>
              <a:t>電子出版権が登録されていない場合は、著作権者が提供できる</a:t>
            </a:r>
            <a:endParaRPr lang="en-US" altLang="ja-JP" dirty="0" smtClean="0"/>
          </a:p>
          <a:p>
            <a:pPr lvl="1"/>
            <a:r>
              <a:rPr lang="en-US" altLang="ja-JP" dirty="0" smtClean="0"/>
              <a:t>NDL</a:t>
            </a:r>
            <a:r>
              <a:rPr lang="ja-JP" altLang="en-US" dirty="0" smtClean="0"/>
              <a:t>を含め公共図書館は、利用に関しては、商用電子出版物配信サービスに対価を支払う</a:t>
            </a:r>
            <a:endParaRPr lang="en-US" altLang="ja-JP" dirty="0" smtClean="0"/>
          </a:p>
          <a:p>
            <a:pPr lvl="2"/>
            <a:r>
              <a:rPr lang="ja-JP" altLang="en-US" dirty="0" smtClean="0"/>
              <a:t>図書館は、物としての購入ではなく、デジタル情報としての電子出版物配信サービスに使用許諾料を支払</a:t>
            </a:r>
            <a:r>
              <a:rPr lang="ja-JP" altLang="en-US" dirty="0"/>
              <a:t>い</a:t>
            </a:r>
            <a:r>
              <a:rPr lang="ja-JP" altLang="en-US" dirty="0" smtClean="0"/>
              <a:t>利用する</a:t>
            </a:r>
            <a:endParaRPr lang="en-US" altLang="ja-JP" dirty="0" smtClean="0"/>
          </a:p>
          <a:p>
            <a:r>
              <a:rPr lang="ja-JP" altLang="en-US" dirty="0" smtClean="0"/>
              <a:t>商用提供されなくなった電子出版物は、国が収集・保存したデジタル情報を提供</a:t>
            </a:r>
            <a:endParaRPr lang="en-US" altLang="ja-JP" dirty="0" smtClean="0"/>
          </a:p>
          <a:p>
            <a:pPr lvl="1"/>
            <a:r>
              <a:rPr lang="ja-JP" altLang="en-US" dirty="0" smtClean="0"/>
              <a:t>電子出版物配信サービスから提供されなくな</a:t>
            </a:r>
            <a:r>
              <a:rPr lang="ja-JP" altLang="en-US" dirty="0"/>
              <a:t>った</a:t>
            </a:r>
            <a:r>
              <a:rPr lang="ja-JP" altLang="en-US" dirty="0" smtClean="0"/>
              <a:t>場合、著作権者、図書館は、</a:t>
            </a:r>
            <a:r>
              <a:rPr lang="ja-JP" altLang="en-US" dirty="0"/>
              <a:t>国が収集・保存したデジタル情報を提供</a:t>
            </a:r>
            <a:r>
              <a:rPr lang="ja-JP" altLang="en-US" dirty="0" smtClean="0"/>
              <a:t>できる</a:t>
            </a:r>
            <a:endParaRPr lang="en-US" altLang="ja-JP" dirty="0" smtClean="0"/>
          </a:p>
          <a:p>
            <a:pPr lvl="2"/>
            <a:r>
              <a:rPr lang="ja-JP" altLang="en-US" dirty="0"/>
              <a:t>電子出版物配信サービスシステムが</a:t>
            </a:r>
            <a:r>
              <a:rPr lang="ja-JP" altLang="en-US" dirty="0" smtClean="0"/>
              <a:t>ダウン</a:t>
            </a:r>
            <a:endParaRPr lang="en-US" altLang="ja-JP" dirty="0" smtClean="0"/>
          </a:p>
          <a:p>
            <a:pPr lvl="2"/>
            <a:r>
              <a:rPr lang="ja-JP" altLang="en-US" dirty="0"/>
              <a:t>著作権者、出版者の提供</a:t>
            </a:r>
            <a:r>
              <a:rPr lang="ja-JP" altLang="en-US" dirty="0" smtClean="0"/>
              <a:t>許諾があるもの</a:t>
            </a:r>
            <a:endParaRPr lang="en-US" altLang="ja-JP" dirty="0" smtClean="0"/>
          </a:p>
          <a:p>
            <a:pPr lvl="1"/>
            <a:r>
              <a:rPr lang="ja-JP" altLang="en-US" dirty="0" smtClean="0"/>
              <a:t>また著作権等の権利が消滅した</a:t>
            </a:r>
            <a:r>
              <a:rPr lang="ja-JP" altLang="en-US" dirty="0"/>
              <a:t>場合</a:t>
            </a:r>
            <a:r>
              <a:rPr lang="ja-JP" altLang="en-US" dirty="0" smtClean="0"/>
              <a:t>は、</a:t>
            </a:r>
            <a:r>
              <a:rPr lang="ja-JP" altLang="en-US" dirty="0"/>
              <a:t>誰</a:t>
            </a:r>
            <a:r>
              <a:rPr lang="ja-JP" altLang="en-US" dirty="0" smtClean="0"/>
              <a:t>でも、利用者に対して、国が収集・保存したデジタル情報を提供できる</a:t>
            </a:r>
            <a:endParaRPr lang="en-US" altLang="ja-JP" dirty="0" smtClean="0"/>
          </a:p>
          <a:p>
            <a:pPr lvl="2"/>
            <a:r>
              <a:rPr lang="ja-JP" altLang="en-US" dirty="0" smtClean="0"/>
              <a:t>著作権満了</a:t>
            </a:r>
            <a:endParaRPr lang="en-US" altLang="ja-JP" dirty="0" smtClean="0"/>
          </a:p>
        </p:txBody>
      </p:sp>
      <p:sp>
        <p:nvSpPr>
          <p:cNvPr id="4" name="コンテンツ プレースホルダー 3"/>
          <p:cNvSpPr>
            <a:spLocks noGrp="1"/>
          </p:cNvSpPr>
          <p:nvPr>
            <p:ph sz="half" idx="2"/>
          </p:nvPr>
        </p:nvSpPr>
        <p:spPr>
          <a:xfrm>
            <a:off x="6172200" y="819467"/>
            <a:ext cx="5847080" cy="6038533"/>
          </a:xfrm>
        </p:spPr>
        <p:txBody>
          <a:bodyPr>
            <a:normAutofit fontScale="70000" lnSpcReduction="20000"/>
          </a:bodyPr>
          <a:lstStyle/>
          <a:p>
            <a:r>
              <a:rPr kumimoji="1" lang="ja-JP" altLang="en-US" dirty="0" smtClean="0"/>
              <a:t>前提</a:t>
            </a:r>
            <a:endParaRPr kumimoji="1" lang="en-US" altLang="ja-JP" dirty="0" smtClean="0"/>
          </a:p>
          <a:p>
            <a:pPr lvl="1"/>
            <a:r>
              <a:rPr lang="ja-JP" altLang="en-US" dirty="0" smtClean="0"/>
              <a:t>図書館が利用できる電子出版物配信サービスがあること。</a:t>
            </a:r>
            <a:r>
              <a:rPr lang="ja-JP" altLang="en-US" dirty="0"/>
              <a:t>図書館が競争原理で、網羅性の高い電子出版配信システムを自由に選択できる</a:t>
            </a:r>
            <a:r>
              <a:rPr lang="ja-JP" altLang="en-US" dirty="0" smtClean="0"/>
              <a:t>こと。</a:t>
            </a:r>
            <a:endParaRPr lang="en-US" altLang="ja-JP" dirty="0" smtClean="0"/>
          </a:p>
          <a:p>
            <a:pPr lvl="2"/>
            <a:r>
              <a:rPr lang="ja-JP" altLang="en-US" dirty="0"/>
              <a:t>利用者に対して</a:t>
            </a:r>
            <a:r>
              <a:rPr lang="ja-JP" altLang="en-US" dirty="0" smtClean="0"/>
              <a:t>、同分野の出版物の取り扱い</a:t>
            </a:r>
            <a:r>
              <a:rPr lang="ja-JP" altLang="en-US" dirty="0"/>
              <a:t>の範囲が異なるため、ビューアの異なる複数の</a:t>
            </a:r>
            <a:r>
              <a:rPr lang="ja-JP" altLang="en-US" dirty="0" smtClean="0"/>
              <a:t>個別出版社の配信</a:t>
            </a:r>
            <a:r>
              <a:rPr lang="ja-JP" altLang="en-US" dirty="0"/>
              <a:t>サービスの利用を強いるのは、利用者に不利益に</a:t>
            </a:r>
            <a:r>
              <a:rPr lang="ja-JP" altLang="en-US" dirty="0" smtClean="0"/>
              <a:t>なる</a:t>
            </a:r>
            <a:endParaRPr lang="en-US" altLang="ja-JP" dirty="0" smtClean="0"/>
          </a:p>
          <a:p>
            <a:pPr lvl="3"/>
            <a:r>
              <a:rPr lang="ja-JP" altLang="en-US" dirty="0" smtClean="0"/>
              <a:t>電子</a:t>
            </a:r>
            <a:r>
              <a:rPr lang="ja-JP" altLang="en-US" dirty="0"/>
              <a:t>出版物配信システム</a:t>
            </a:r>
            <a:r>
              <a:rPr lang="ja-JP" altLang="en-US" dirty="0" smtClean="0"/>
              <a:t>の外部</a:t>
            </a:r>
            <a:r>
              <a:rPr lang="en-US" altLang="ja-JP" dirty="0" smtClean="0"/>
              <a:t>API</a:t>
            </a:r>
            <a:r>
              <a:rPr lang="ja-JP" altLang="en-US" dirty="0" smtClean="0"/>
              <a:t>の共通化が必要</a:t>
            </a:r>
            <a:endParaRPr lang="en-US" altLang="ja-JP" dirty="0" smtClean="0"/>
          </a:p>
          <a:p>
            <a:pPr lvl="3"/>
            <a:r>
              <a:rPr lang="ja-JP" altLang="en-US" dirty="0" smtClean="0"/>
              <a:t>複数の電子出版物配信サービスを導入することは困難。商用出版物のアグリゲータ的なサービスが必要</a:t>
            </a:r>
            <a:endParaRPr lang="en-US" altLang="ja-JP" dirty="0" smtClean="0"/>
          </a:p>
          <a:p>
            <a:pPr lvl="1"/>
            <a:r>
              <a:rPr lang="ja-JP" altLang="en-US" dirty="0" smtClean="0"/>
              <a:t>利用の対価は誰が支払うか？</a:t>
            </a:r>
            <a:endParaRPr lang="en-US" altLang="ja-JP" dirty="0"/>
          </a:p>
          <a:p>
            <a:pPr lvl="2"/>
            <a:r>
              <a:rPr lang="ja-JP" altLang="en-US" dirty="0" smtClean="0"/>
              <a:t>使用許諾料を誰が負担するか？</a:t>
            </a:r>
            <a:endParaRPr lang="en-US" altLang="ja-JP" dirty="0" smtClean="0"/>
          </a:p>
          <a:p>
            <a:pPr lvl="3"/>
            <a:r>
              <a:rPr lang="ja-JP" altLang="en-US" dirty="0" smtClean="0"/>
              <a:t>通常は、利用者が負担。図書館は、利用者に代わって負担</a:t>
            </a:r>
            <a:endParaRPr lang="en-US" altLang="ja-JP" dirty="0" smtClean="0"/>
          </a:p>
          <a:p>
            <a:pPr lvl="3"/>
            <a:r>
              <a:rPr lang="ja-JP" altLang="en-US" dirty="0" smtClean="0"/>
              <a:t>商用電子書籍もその原則を守るか、見直すかは、今後の議論による</a:t>
            </a:r>
            <a:endParaRPr lang="en-US" altLang="ja-JP" dirty="0" smtClean="0"/>
          </a:p>
          <a:p>
            <a:pPr lvl="2"/>
            <a:r>
              <a:rPr lang="ja-JP" altLang="en-US" dirty="0" smtClean="0"/>
              <a:t>利用者が負担する？</a:t>
            </a:r>
            <a:endParaRPr lang="en-US" altLang="ja-JP" dirty="0" smtClean="0"/>
          </a:p>
          <a:p>
            <a:pPr lvl="3"/>
            <a:r>
              <a:rPr lang="ja-JP" altLang="en-US" dirty="0" smtClean="0"/>
              <a:t>⇒個人が利用する通常の電子書籍サイトでの期間限定提供サービス、サブスクリプションサービスでいいのではないか</a:t>
            </a:r>
            <a:endParaRPr lang="en-US" altLang="ja-JP" dirty="0" smtClean="0"/>
          </a:p>
          <a:p>
            <a:pPr lvl="2"/>
            <a:r>
              <a:rPr lang="ja-JP" altLang="en-US" dirty="0" smtClean="0"/>
              <a:t>公共図書館が負担する？</a:t>
            </a:r>
            <a:endParaRPr lang="en-US" altLang="ja-JP" dirty="0" smtClean="0"/>
          </a:p>
          <a:p>
            <a:pPr lvl="3"/>
            <a:r>
              <a:rPr lang="ja-JP" altLang="en-US" dirty="0" smtClean="0"/>
              <a:t>⇒図書館向け電子出版物配信サービスとの契約条件による</a:t>
            </a:r>
            <a:endParaRPr lang="en-US" altLang="ja-JP" dirty="0" smtClean="0"/>
          </a:p>
          <a:p>
            <a:pPr lvl="1"/>
            <a:r>
              <a:rPr lang="ja-JP" altLang="en-US" dirty="0"/>
              <a:t>著作権の位置づけの見直しも（長尾前館長）</a:t>
            </a:r>
            <a:endParaRPr lang="en-US" altLang="ja-JP" dirty="0"/>
          </a:p>
          <a:p>
            <a:pPr lvl="2"/>
            <a:r>
              <a:rPr lang="ja-JP" altLang="en-US" dirty="0"/>
              <a:t>著作権を許諾権から報酬請求権に変えるという</a:t>
            </a:r>
            <a:r>
              <a:rPr lang="ja-JP" altLang="en-US" dirty="0" smtClean="0"/>
              <a:t>考え方</a:t>
            </a:r>
            <a:endParaRPr lang="en-US" altLang="ja-JP" dirty="0"/>
          </a:p>
        </p:txBody>
      </p:sp>
    </p:spTree>
    <p:extLst>
      <p:ext uri="{BB962C8B-B14F-4D97-AF65-F5344CB8AC3E}">
        <p14:creationId xmlns:p14="http://schemas.microsoft.com/office/powerpoint/2010/main" val="3197961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0" y="0"/>
            <a:ext cx="12192000" cy="928670"/>
          </a:xfrm>
        </p:spPr>
        <p:txBody>
          <a:bodyPr>
            <a:normAutofit/>
          </a:bodyPr>
          <a:lstStyle/>
          <a:p>
            <a:r>
              <a:rPr lang="ja-JP" altLang="en-US" dirty="0"/>
              <a:t>☆</a:t>
            </a:r>
            <a:r>
              <a:rPr kumimoji="1" lang="ja-JP" altLang="en-US" dirty="0" smtClean="0"/>
              <a:t>電子出版ビジネスの発展に向けた連携</a:t>
            </a:r>
            <a:endParaRPr kumimoji="1" lang="ja-JP" altLang="en-US" dirty="0"/>
          </a:p>
        </p:txBody>
      </p:sp>
      <p:sp>
        <p:nvSpPr>
          <p:cNvPr id="6" name="コンテンツ プレースホルダー 5"/>
          <p:cNvSpPr>
            <a:spLocks noGrp="1"/>
          </p:cNvSpPr>
          <p:nvPr>
            <p:ph sz="half" idx="1"/>
          </p:nvPr>
        </p:nvSpPr>
        <p:spPr>
          <a:xfrm>
            <a:off x="246580" y="1439056"/>
            <a:ext cx="5773220" cy="5418944"/>
          </a:xfrm>
        </p:spPr>
        <p:txBody>
          <a:bodyPr>
            <a:normAutofit fontScale="70000" lnSpcReduction="20000"/>
          </a:bodyPr>
          <a:lstStyle/>
          <a:p>
            <a:r>
              <a:rPr kumimoji="1" lang="ja-JP" altLang="en-US" dirty="0" smtClean="0"/>
              <a:t>電子書籍ビジネスのプラットフォーム整備</a:t>
            </a:r>
            <a:endParaRPr kumimoji="1" lang="en-US" altLang="ja-JP" dirty="0" smtClean="0"/>
          </a:p>
          <a:p>
            <a:pPr lvl="1"/>
            <a:r>
              <a:rPr lang="ja-JP" altLang="en-US" dirty="0"/>
              <a:t>⇒</a:t>
            </a:r>
            <a:r>
              <a:rPr lang="ja-JP" altLang="en-US" dirty="0" smtClean="0"/>
              <a:t>ナショナルアーカイブ</a:t>
            </a:r>
            <a:r>
              <a:rPr lang="ja-JP" altLang="en-US" dirty="0"/>
              <a:t>構想の</a:t>
            </a:r>
            <a:r>
              <a:rPr lang="ja-JP" altLang="en-US" dirty="0" smtClean="0"/>
              <a:t>一環</a:t>
            </a:r>
            <a:endParaRPr lang="en-US" altLang="ja-JP" dirty="0" smtClean="0"/>
          </a:p>
          <a:p>
            <a:pPr lvl="2"/>
            <a:r>
              <a:rPr lang="ja-JP" altLang="en-US" dirty="0" smtClean="0"/>
              <a:t>①コンテンツ生成機能、②コンテンツの収集・一時保存機能、③恒久的保存機能、④権利情報・管理情報の収集・管理機能、⑤配信・流通機能</a:t>
            </a:r>
            <a:endParaRPr lang="en-US" altLang="ja-JP" dirty="0"/>
          </a:p>
          <a:p>
            <a:pPr lvl="1"/>
            <a:r>
              <a:rPr lang="ja-JP" altLang="en-US" dirty="0" smtClean="0"/>
              <a:t>利用</a:t>
            </a:r>
            <a:r>
              <a:rPr lang="ja-JP" altLang="en-US" dirty="0"/>
              <a:t>機会</a:t>
            </a:r>
            <a:r>
              <a:rPr lang="ja-JP" altLang="en-US" dirty="0" smtClean="0"/>
              <a:t>の拡大（一元的なアクセス）</a:t>
            </a:r>
            <a:endParaRPr lang="en-US" altLang="ja-JP" dirty="0" smtClean="0"/>
          </a:p>
          <a:p>
            <a:pPr lvl="2"/>
            <a:r>
              <a:rPr lang="en-US" altLang="ja-JP" dirty="0" err="1" smtClean="0"/>
              <a:t>NDLSearch</a:t>
            </a:r>
            <a:r>
              <a:rPr lang="ja-JP" altLang="en-US" dirty="0"/>
              <a:t>から、電子書籍サイトへの</a:t>
            </a:r>
            <a:r>
              <a:rPr lang="ja-JP" altLang="en-US" dirty="0" smtClean="0"/>
              <a:t>ナビゲーション</a:t>
            </a:r>
            <a:endParaRPr lang="en-US" altLang="ja-JP" dirty="0" smtClean="0"/>
          </a:p>
          <a:p>
            <a:pPr lvl="3"/>
            <a:r>
              <a:rPr lang="ja-JP" altLang="en-US" dirty="0" smtClean="0">
                <a:solidFill>
                  <a:srgbClr val="C00000"/>
                </a:solidFill>
              </a:rPr>
              <a:t>統合検索、横断検索、リンクリゾルバ等により提供元への誘導（実施中）</a:t>
            </a:r>
            <a:endParaRPr lang="en-US" altLang="ja-JP" dirty="0" smtClean="0">
              <a:solidFill>
                <a:srgbClr val="C00000"/>
              </a:solidFill>
            </a:endParaRPr>
          </a:p>
          <a:p>
            <a:pPr lvl="3"/>
            <a:r>
              <a:rPr lang="ja-JP" altLang="en-US" dirty="0" smtClean="0"/>
              <a:t>合意が得られれば、本文</a:t>
            </a:r>
            <a:r>
              <a:rPr lang="ja-JP" altLang="en-US" dirty="0"/>
              <a:t>内容</a:t>
            </a:r>
            <a:r>
              <a:rPr lang="ja-JP" altLang="en-US" dirty="0" smtClean="0"/>
              <a:t>での検索</a:t>
            </a:r>
            <a:endParaRPr lang="en-US" altLang="ja-JP" dirty="0" smtClean="0"/>
          </a:p>
          <a:p>
            <a:pPr lvl="1"/>
            <a:r>
              <a:rPr lang="ja-JP" altLang="en-US" dirty="0" smtClean="0"/>
              <a:t>登録原本の保証</a:t>
            </a:r>
            <a:endParaRPr lang="en-US" altLang="ja-JP" dirty="0" smtClean="0"/>
          </a:p>
          <a:p>
            <a:pPr lvl="2"/>
            <a:r>
              <a:rPr lang="ja-JP" altLang="en-US" dirty="0" smtClean="0">
                <a:solidFill>
                  <a:srgbClr val="C00000"/>
                </a:solidFill>
              </a:rPr>
              <a:t>認証制度（業界の合意の下、どこかで実施）</a:t>
            </a:r>
            <a:endParaRPr lang="en-US" altLang="ja-JP" dirty="0" smtClean="0">
              <a:solidFill>
                <a:srgbClr val="C00000"/>
              </a:solidFill>
            </a:endParaRPr>
          </a:p>
          <a:p>
            <a:pPr lvl="3"/>
            <a:r>
              <a:rPr lang="ja-JP" altLang="en-US" dirty="0" smtClean="0">
                <a:solidFill>
                  <a:srgbClr val="C00000"/>
                </a:solidFill>
              </a:rPr>
              <a:t>登録日（受入日）、一意の識別子を付与して登録を管理</a:t>
            </a:r>
            <a:endParaRPr lang="en-US" altLang="ja-JP" dirty="0" smtClean="0">
              <a:solidFill>
                <a:srgbClr val="C00000"/>
              </a:solidFill>
            </a:endParaRPr>
          </a:p>
          <a:p>
            <a:pPr lvl="2"/>
            <a:r>
              <a:rPr lang="ja-JP" altLang="en-US" dirty="0"/>
              <a:t>⇒</a:t>
            </a:r>
            <a:r>
              <a:rPr lang="ja-JP" altLang="en-US" dirty="0" smtClean="0"/>
              <a:t>海賊版に対する抑止力</a:t>
            </a:r>
            <a:endParaRPr lang="en-US" altLang="ja-JP" dirty="0" smtClean="0"/>
          </a:p>
          <a:p>
            <a:pPr lvl="1"/>
            <a:r>
              <a:rPr lang="ja-JP" altLang="en-US" dirty="0" smtClean="0"/>
              <a:t>保存</a:t>
            </a:r>
            <a:endParaRPr lang="en-US" altLang="ja-JP" dirty="0" smtClean="0"/>
          </a:p>
          <a:p>
            <a:pPr lvl="2"/>
            <a:r>
              <a:rPr lang="ja-JP" altLang="en-US" dirty="0" smtClean="0"/>
              <a:t>恒久的に保存できる仕組み</a:t>
            </a:r>
            <a:endParaRPr lang="en-US" altLang="ja-JP" dirty="0" smtClean="0"/>
          </a:p>
          <a:p>
            <a:pPr lvl="2"/>
            <a:r>
              <a:rPr lang="ja-JP" altLang="en-US" dirty="0" smtClean="0">
                <a:solidFill>
                  <a:srgbClr val="C00000"/>
                </a:solidFill>
              </a:rPr>
              <a:t>出版社</a:t>
            </a:r>
            <a:r>
              <a:rPr lang="en-US" altLang="ja-JP" dirty="0" smtClean="0">
                <a:solidFill>
                  <a:srgbClr val="C00000"/>
                </a:solidFill>
              </a:rPr>
              <a:t>DB</a:t>
            </a:r>
            <a:r>
              <a:rPr lang="ja-JP" altLang="en-US" dirty="0" smtClean="0">
                <a:solidFill>
                  <a:srgbClr val="C00000"/>
                </a:solidFill>
              </a:rPr>
              <a:t>のバックアップ機能（ダークアーカイブ、提供サイトが障害時に代替提供を想定）</a:t>
            </a:r>
            <a:endParaRPr lang="en-US" altLang="ja-JP" dirty="0" smtClean="0">
              <a:solidFill>
                <a:srgbClr val="C00000"/>
              </a:solidFill>
            </a:endParaRPr>
          </a:p>
          <a:p>
            <a:r>
              <a:rPr lang="ja-JP" altLang="en-US" dirty="0" smtClean="0"/>
              <a:t>著作物の権利情報等の一元管理</a:t>
            </a:r>
            <a:endParaRPr lang="en-US" altLang="ja-JP" dirty="0" smtClean="0"/>
          </a:p>
          <a:p>
            <a:pPr lvl="1"/>
            <a:r>
              <a:rPr lang="ja-JP" altLang="en-US" dirty="0"/>
              <a:t>⇒</a:t>
            </a:r>
            <a:r>
              <a:rPr lang="ja-JP" altLang="en-US" dirty="0" smtClean="0"/>
              <a:t>ナショナルアーカイブ構想の一環</a:t>
            </a:r>
            <a:endParaRPr lang="en-US" altLang="ja-JP" dirty="0" smtClean="0"/>
          </a:p>
          <a:p>
            <a:pPr lvl="2"/>
            <a:r>
              <a:rPr lang="ja-JP" altLang="en-US" dirty="0"/>
              <a:t>④権利情報・管理情報の収集・管理機能</a:t>
            </a:r>
            <a:endParaRPr lang="en-US" altLang="ja-JP" dirty="0" smtClean="0"/>
          </a:p>
          <a:p>
            <a:pPr lvl="3"/>
            <a:r>
              <a:rPr lang="ja-JP" altLang="en-US" dirty="0" smtClean="0"/>
              <a:t>著作権者情報、出版社情報、書誌情報、権利情報等を一元的に管理</a:t>
            </a:r>
            <a:endParaRPr lang="en-US" altLang="ja-JP" dirty="0" smtClean="0"/>
          </a:p>
          <a:p>
            <a:pPr lvl="2"/>
            <a:r>
              <a:rPr lang="ja-JP" altLang="en-US" dirty="0" smtClean="0"/>
              <a:t>絶版本リスト、デジタル化未実施リスト、著作権切れリスト、オ</a:t>
            </a:r>
            <a:r>
              <a:rPr lang="en-US" altLang="ja-JP" dirty="0" smtClean="0"/>
              <a:t>-</a:t>
            </a:r>
            <a:r>
              <a:rPr lang="ja-JP" altLang="en-US" dirty="0" smtClean="0"/>
              <a:t>ファンワークスリスト等が提示できるようにして、権利処理を容易にする</a:t>
            </a:r>
            <a:endParaRPr lang="en-US" altLang="ja-JP" dirty="0" smtClean="0"/>
          </a:p>
        </p:txBody>
      </p:sp>
      <p:sp>
        <p:nvSpPr>
          <p:cNvPr id="7" name="コンテンツ プレースホルダー 6"/>
          <p:cNvSpPr>
            <a:spLocks noGrp="1"/>
          </p:cNvSpPr>
          <p:nvPr>
            <p:ph sz="half" idx="2"/>
          </p:nvPr>
        </p:nvSpPr>
        <p:spPr>
          <a:xfrm>
            <a:off x="6172200" y="1439056"/>
            <a:ext cx="5773220" cy="5418944"/>
          </a:xfrm>
        </p:spPr>
        <p:txBody>
          <a:bodyPr>
            <a:normAutofit fontScale="70000" lnSpcReduction="20000"/>
          </a:bodyPr>
          <a:lstStyle/>
          <a:p>
            <a:r>
              <a:rPr lang="ja-JP" altLang="en-US" dirty="0"/>
              <a:t>電子</a:t>
            </a:r>
            <a:r>
              <a:rPr lang="ja-JP" altLang="en-US" dirty="0" smtClean="0"/>
              <a:t>書籍作成プロセスの効率化</a:t>
            </a:r>
            <a:endParaRPr lang="en-US" altLang="ja-JP" dirty="0" smtClean="0"/>
          </a:p>
          <a:p>
            <a:pPr lvl="1"/>
            <a:r>
              <a:rPr lang="ja-JP" altLang="en-US" dirty="0" smtClean="0"/>
              <a:t>電子書籍作成業務システムの共同構築</a:t>
            </a:r>
            <a:endParaRPr lang="en-US" altLang="ja-JP" dirty="0" smtClean="0"/>
          </a:p>
          <a:p>
            <a:pPr lvl="2"/>
            <a:r>
              <a:rPr lang="en-US" altLang="ja-JP" dirty="0" smtClean="0"/>
              <a:t>OCR</a:t>
            </a:r>
            <a:r>
              <a:rPr lang="ja-JP" altLang="en-US" dirty="0" smtClean="0"/>
              <a:t>によるテキスト化、校正、組織化、</a:t>
            </a:r>
            <a:r>
              <a:rPr lang="en-US" altLang="ja-JP" dirty="0" smtClean="0"/>
              <a:t>EPUB</a:t>
            </a:r>
            <a:r>
              <a:rPr lang="ja-JP" altLang="en-US" dirty="0" smtClean="0"/>
              <a:t>作成、提供</a:t>
            </a:r>
            <a:r>
              <a:rPr lang="ja-JP" altLang="en-US" dirty="0"/>
              <a:t>機能</a:t>
            </a:r>
            <a:r>
              <a:rPr lang="ja-JP" altLang="en-US" dirty="0" smtClean="0"/>
              <a:t>の実用化実証実験</a:t>
            </a:r>
            <a:r>
              <a:rPr lang="ja-JP" altLang="en-US" dirty="0" smtClean="0">
                <a:solidFill>
                  <a:srgbClr val="C00000"/>
                </a:solidFill>
              </a:rPr>
              <a:t>（</a:t>
            </a:r>
            <a:r>
              <a:rPr lang="en-US" altLang="ja-JP" dirty="0" smtClean="0">
                <a:solidFill>
                  <a:srgbClr val="C00000"/>
                </a:solidFill>
              </a:rPr>
              <a:t>NII</a:t>
            </a:r>
            <a:r>
              <a:rPr lang="ja-JP" altLang="en-US" dirty="0" err="1" smtClean="0">
                <a:solidFill>
                  <a:srgbClr val="C00000"/>
                </a:solidFill>
              </a:rPr>
              <a:t>、</a:t>
            </a:r>
            <a:r>
              <a:rPr lang="ja-JP" altLang="en-US" dirty="0" smtClean="0">
                <a:solidFill>
                  <a:srgbClr val="C00000"/>
                </a:solidFill>
              </a:rPr>
              <a:t>東大、</a:t>
            </a:r>
            <a:r>
              <a:rPr lang="en-US" altLang="ja-JP" dirty="0" smtClean="0">
                <a:solidFill>
                  <a:srgbClr val="C00000"/>
                </a:solidFill>
              </a:rPr>
              <a:t>K</a:t>
            </a:r>
            <a:r>
              <a:rPr lang="ja-JP" altLang="en-US" dirty="0" smtClean="0">
                <a:solidFill>
                  <a:srgbClr val="C00000"/>
                </a:solidFill>
              </a:rPr>
              <a:t>大、</a:t>
            </a:r>
            <a:r>
              <a:rPr lang="en-US" altLang="ja-JP" dirty="0" smtClean="0">
                <a:solidFill>
                  <a:srgbClr val="C00000"/>
                </a:solidFill>
              </a:rPr>
              <a:t>NDL</a:t>
            </a:r>
            <a:r>
              <a:rPr lang="ja-JP" altLang="en-US" dirty="0" smtClean="0">
                <a:solidFill>
                  <a:srgbClr val="C00000"/>
                </a:solidFill>
              </a:rPr>
              <a:t>でも実験中）</a:t>
            </a:r>
            <a:endParaRPr lang="en-US" altLang="ja-JP" dirty="0">
              <a:solidFill>
                <a:srgbClr val="C00000"/>
              </a:solidFill>
            </a:endParaRPr>
          </a:p>
          <a:p>
            <a:pPr lvl="1"/>
            <a:r>
              <a:rPr lang="ja-JP" altLang="en-US" dirty="0"/>
              <a:t>フォーマット、メタデータ等の共通化（出版界と図書館界</a:t>
            </a:r>
            <a:r>
              <a:rPr lang="ja-JP" altLang="en-US" dirty="0" smtClean="0"/>
              <a:t>）</a:t>
            </a:r>
            <a:endParaRPr lang="en-US" altLang="ja-JP" dirty="0" smtClean="0"/>
          </a:p>
          <a:p>
            <a:pPr lvl="2"/>
            <a:r>
              <a:rPr lang="ja-JP" altLang="en-US" dirty="0" smtClean="0">
                <a:solidFill>
                  <a:srgbClr val="C00000"/>
                </a:solidFill>
              </a:rPr>
              <a:t>ハイブリット</a:t>
            </a:r>
            <a:r>
              <a:rPr lang="en-US" altLang="ja-JP" dirty="0" smtClean="0">
                <a:solidFill>
                  <a:srgbClr val="C00000"/>
                </a:solidFill>
              </a:rPr>
              <a:t>EPUB</a:t>
            </a:r>
            <a:r>
              <a:rPr lang="ja-JP" altLang="en-US" dirty="0" smtClean="0">
                <a:solidFill>
                  <a:srgbClr val="C00000"/>
                </a:solidFill>
              </a:rPr>
              <a:t>調査</a:t>
            </a:r>
            <a:endParaRPr lang="en-US" altLang="ja-JP" dirty="0" smtClean="0">
              <a:solidFill>
                <a:srgbClr val="C00000"/>
              </a:solidFill>
            </a:endParaRPr>
          </a:p>
          <a:p>
            <a:pPr lvl="2"/>
            <a:r>
              <a:rPr lang="en-US" altLang="ja-JP" dirty="0" smtClean="0">
                <a:solidFill>
                  <a:srgbClr val="C00000"/>
                </a:solidFill>
              </a:rPr>
              <a:t>JPO</a:t>
            </a:r>
            <a:r>
              <a:rPr lang="ja-JP" altLang="en-US" dirty="0" smtClean="0">
                <a:solidFill>
                  <a:srgbClr val="C00000"/>
                </a:solidFill>
              </a:rPr>
              <a:t>近刊情報（</a:t>
            </a:r>
            <a:r>
              <a:rPr lang="en-US" altLang="ja-JP" dirty="0" smtClean="0">
                <a:solidFill>
                  <a:srgbClr val="C00000"/>
                </a:solidFill>
              </a:rPr>
              <a:t>ONYX</a:t>
            </a:r>
            <a:r>
              <a:rPr lang="ja-JP" altLang="en-US" dirty="0" smtClean="0">
                <a:solidFill>
                  <a:srgbClr val="C00000"/>
                </a:solidFill>
              </a:rPr>
              <a:t>）を</a:t>
            </a:r>
            <a:r>
              <a:rPr lang="en-US" altLang="ja-JP" dirty="0" err="1" smtClean="0">
                <a:solidFill>
                  <a:srgbClr val="C00000"/>
                </a:solidFill>
              </a:rPr>
              <a:t>NDLSearch</a:t>
            </a:r>
            <a:r>
              <a:rPr lang="ja-JP" altLang="en-US" dirty="0" smtClean="0">
                <a:solidFill>
                  <a:srgbClr val="C00000"/>
                </a:solidFill>
              </a:rPr>
              <a:t>（</a:t>
            </a:r>
            <a:r>
              <a:rPr lang="en-US" altLang="ja-JP" dirty="0" smtClean="0">
                <a:solidFill>
                  <a:srgbClr val="C00000"/>
                </a:solidFill>
              </a:rPr>
              <a:t>DC-NDL</a:t>
            </a:r>
            <a:r>
              <a:rPr lang="ja-JP" altLang="en-US" dirty="0" smtClean="0">
                <a:solidFill>
                  <a:srgbClr val="C00000"/>
                </a:solidFill>
              </a:rPr>
              <a:t>）で提供（実施中）</a:t>
            </a:r>
            <a:endParaRPr lang="en-US" altLang="ja-JP" dirty="0" smtClean="0">
              <a:solidFill>
                <a:srgbClr val="C00000"/>
              </a:solidFill>
            </a:endParaRPr>
          </a:p>
          <a:p>
            <a:pPr lvl="2"/>
            <a:r>
              <a:rPr lang="ja-JP" altLang="en-US" dirty="0" smtClean="0"/>
              <a:t>⇒電子書籍のメタデータ作成に</a:t>
            </a:r>
            <a:r>
              <a:rPr lang="en-US" altLang="ja-JP" dirty="0" smtClean="0"/>
              <a:t>NDL</a:t>
            </a:r>
            <a:r>
              <a:rPr lang="ja-JP" altLang="en-US" dirty="0" smtClean="0"/>
              <a:t>書誌を利用</a:t>
            </a:r>
            <a:endParaRPr lang="en-US" altLang="ja-JP" dirty="0"/>
          </a:p>
          <a:p>
            <a:r>
              <a:rPr kumimoji="1" lang="ja-JP" altLang="en-US" dirty="0" smtClean="0"/>
              <a:t>当館がデジタル化した資料の利活用</a:t>
            </a:r>
            <a:endParaRPr kumimoji="1" lang="en-US" altLang="ja-JP" dirty="0" smtClean="0"/>
          </a:p>
          <a:p>
            <a:pPr lvl="1"/>
            <a:r>
              <a:rPr lang="en-US" altLang="ja-JP" dirty="0" smtClean="0">
                <a:solidFill>
                  <a:srgbClr val="C00000"/>
                </a:solidFill>
              </a:rPr>
              <a:t>PD</a:t>
            </a:r>
            <a:r>
              <a:rPr lang="ja-JP" altLang="en-US" dirty="0" smtClean="0">
                <a:solidFill>
                  <a:srgbClr val="C00000"/>
                </a:solidFill>
              </a:rPr>
              <a:t>のデジタル化資料は、</a:t>
            </a:r>
            <a:endParaRPr lang="en-US" altLang="ja-JP" dirty="0" smtClean="0">
              <a:solidFill>
                <a:srgbClr val="C00000"/>
              </a:solidFill>
            </a:endParaRPr>
          </a:p>
          <a:p>
            <a:pPr lvl="2"/>
            <a:r>
              <a:rPr lang="ja-JP" altLang="en-US" dirty="0" smtClean="0">
                <a:solidFill>
                  <a:srgbClr val="C00000"/>
                </a:solidFill>
              </a:rPr>
              <a:t>申請（依頼）なしで自由に利用できることをアナウンス予定</a:t>
            </a:r>
            <a:endParaRPr lang="en-US" altLang="ja-JP" dirty="0" smtClean="0">
              <a:solidFill>
                <a:srgbClr val="C00000"/>
              </a:solidFill>
            </a:endParaRPr>
          </a:p>
          <a:p>
            <a:pPr lvl="1"/>
            <a:r>
              <a:rPr kumimoji="1" lang="en-US" altLang="ja-JP" dirty="0" smtClean="0">
                <a:solidFill>
                  <a:srgbClr val="C00000"/>
                </a:solidFill>
              </a:rPr>
              <a:t>PD</a:t>
            </a:r>
            <a:r>
              <a:rPr kumimoji="1" lang="ja-JP" altLang="en-US" dirty="0" smtClean="0">
                <a:solidFill>
                  <a:srgbClr val="C00000"/>
                </a:solidFill>
              </a:rPr>
              <a:t>以外</a:t>
            </a:r>
            <a:r>
              <a:rPr lang="ja-JP" altLang="en-US" dirty="0" smtClean="0">
                <a:solidFill>
                  <a:srgbClr val="C00000"/>
                </a:solidFill>
              </a:rPr>
              <a:t>の利用に関して、</a:t>
            </a:r>
            <a:endParaRPr lang="en-US" altLang="ja-JP" dirty="0" smtClean="0">
              <a:solidFill>
                <a:srgbClr val="C00000"/>
              </a:solidFill>
            </a:endParaRPr>
          </a:p>
          <a:p>
            <a:pPr lvl="2"/>
            <a:r>
              <a:rPr lang="ja-JP" altLang="en-US" dirty="0" smtClean="0">
                <a:solidFill>
                  <a:srgbClr val="C00000"/>
                </a:solidFill>
              </a:rPr>
              <a:t>手続き、条件の提示準備中</a:t>
            </a:r>
            <a:endParaRPr lang="en-US" altLang="ja-JP" dirty="0" smtClean="0">
              <a:solidFill>
                <a:srgbClr val="C00000"/>
              </a:solidFill>
            </a:endParaRPr>
          </a:p>
          <a:p>
            <a:r>
              <a:rPr lang="ja-JP" altLang="en-US" dirty="0" smtClean="0"/>
              <a:t>公共</a:t>
            </a:r>
            <a:r>
              <a:rPr lang="ja-JP" altLang="en-US" dirty="0"/>
              <a:t>図書館</a:t>
            </a:r>
            <a:r>
              <a:rPr lang="ja-JP" altLang="en-US" dirty="0" smtClean="0"/>
              <a:t>への電子書籍配信環境の共通化</a:t>
            </a:r>
            <a:endParaRPr lang="en-US" altLang="ja-JP" dirty="0" smtClean="0"/>
          </a:p>
          <a:p>
            <a:pPr lvl="1"/>
            <a:r>
              <a:rPr lang="ja-JP" altLang="en-US" dirty="0" smtClean="0"/>
              <a:t>（業界の共有インフラを当館も活用）</a:t>
            </a:r>
            <a:endParaRPr lang="en-US" altLang="ja-JP" dirty="0" smtClean="0"/>
          </a:p>
          <a:p>
            <a:pPr lvl="1"/>
            <a:r>
              <a:rPr lang="zh-TW" altLang="en-US" dirty="0">
                <a:solidFill>
                  <a:srgbClr val="C00000"/>
                </a:solidFill>
              </a:rPr>
              <a:t>商用電子</a:t>
            </a:r>
            <a:r>
              <a:rPr lang="zh-TW" altLang="en-US" dirty="0" smtClean="0">
                <a:solidFill>
                  <a:srgbClr val="C00000"/>
                </a:solidFill>
              </a:rPr>
              <a:t>書籍</a:t>
            </a:r>
            <a:r>
              <a:rPr lang="ja-JP" altLang="en-US" dirty="0" smtClean="0">
                <a:solidFill>
                  <a:srgbClr val="C00000"/>
                </a:solidFill>
              </a:rPr>
              <a:t>サイトと図書館システムを連携させるシステムを検討</a:t>
            </a:r>
            <a:endParaRPr lang="en-US" altLang="ja-JP" dirty="0" smtClean="0">
              <a:solidFill>
                <a:srgbClr val="C00000"/>
              </a:solidFill>
            </a:endParaRPr>
          </a:p>
          <a:p>
            <a:pPr lvl="1"/>
            <a:r>
              <a:rPr kumimoji="1" lang="ja-JP" altLang="en-US" dirty="0" smtClean="0"/>
              <a:t>商用電子書籍サイトと当館デジタル化資料を利用した電子書籍が共通のビューアで閲覧できるように。</a:t>
            </a:r>
            <a:endParaRPr kumimoji="1" lang="en-US" altLang="ja-JP" dirty="0" smtClean="0"/>
          </a:p>
          <a:p>
            <a:pPr lvl="1"/>
            <a:endParaRPr kumimoji="1" lang="en-US" altLang="ja-JP" dirty="0" smtClean="0"/>
          </a:p>
        </p:txBody>
      </p:sp>
      <p:sp>
        <p:nvSpPr>
          <p:cNvPr id="3" name="フッター プレースホルダー 2"/>
          <p:cNvSpPr>
            <a:spLocks noGrp="1"/>
          </p:cNvSpPr>
          <p:nvPr>
            <p:ph type="ftr" sz="quarter" idx="11"/>
          </p:nvPr>
        </p:nvSpPr>
        <p:spPr/>
        <p:txBody>
          <a:bodyPr/>
          <a:lstStyle/>
          <a:p>
            <a:endParaRPr kumimoji="0" lang="en-US" dirty="0"/>
          </a:p>
        </p:txBody>
      </p:sp>
      <p:sp>
        <p:nvSpPr>
          <p:cNvPr id="4" name="スライド番号プレースホルダー 3"/>
          <p:cNvSpPr>
            <a:spLocks noGrp="1"/>
          </p:cNvSpPr>
          <p:nvPr>
            <p:ph type="sldNum" sz="quarter" idx="12"/>
          </p:nvPr>
        </p:nvSpPr>
        <p:spPr/>
        <p:txBody>
          <a:bodyPr/>
          <a:lstStyle/>
          <a:p>
            <a:fld id="{042AED99-7FB4-404E-8A97-64753DCE42EC}" type="slidenum">
              <a:rPr kumimoji="0" lang="en-US" smtClean="0"/>
              <a:pPr/>
              <a:t>5</a:t>
            </a:fld>
            <a:endParaRPr kumimoji="0" lang="en-US"/>
          </a:p>
        </p:txBody>
      </p:sp>
      <p:sp>
        <p:nvSpPr>
          <p:cNvPr id="8" name="コンテンツ プレースホルダー 5"/>
          <p:cNvSpPr txBox="1">
            <a:spLocks/>
          </p:cNvSpPr>
          <p:nvPr/>
        </p:nvSpPr>
        <p:spPr>
          <a:xfrm>
            <a:off x="1524000" y="867989"/>
            <a:ext cx="9144000" cy="464119"/>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kumimoji="1" sz="2800" kern="1200">
                <a:solidFill>
                  <a:schemeClr val="tx1"/>
                </a:solidFill>
                <a:latin typeface="HG丸ｺﾞｼｯｸM-PRO" pitchFamily="50" charset="-128"/>
                <a:ea typeface="HG丸ｺﾞｼｯｸM-PRO" pitchFamily="50" charset="-128"/>
                <a:cs typeface="+mn-cs"/>
              </a:defRPr>
            </a:lvl1pPr>
            <a:lvl2pPr marL="742950" indent="-285750" algn="l" defTabSz="914400" rtl="0" eaLnBrk="1" latinLnBrk="0" hangingPunct="1">
              <a:spcBef>
                <a:spcPct val="20000"/>
              </a:spcBef>
              <a:buFont typeface="Arial" pitchFamily="34" charset="0"/>
              <a:buChar char="–"/>
              <a:defRPr kumimoji="1" sz="2400" kern="1200">
                <a:solidFill>
                  <a:schemeClr val="tx1"/>
                </a:solidFill>
                <a:latin typeface="HG丸ｺﾞｼｯｸM-PRO" pitchFamily="50" charset="-128"/>
                <a:ea typeface="HG丸ｺﾞｼｯｸM-PRO" pitchFamily="50" charset="-128"/>
                <a:cs typeface="+mn-cs"/>
              </a:defRPr>
            </a:lvl2pPr>
            <a:lvl3pPr marL="1143000" indent="-228600" algn="l" defTabSz="914400" rtl="0" eaLnBrk="1" latinLnBrk="0" hangingPunct="1">
              <a:spcBef>
                <a:spcPct val="20000"/>
              </a:spcBef>
              <a:buFont typeface="Arial" pitchFamily="34" charset="0"/>
              <a:buChar char="•"/>
              <a:defRPr kumimoji="1" sz="2000" kern="1200">
                <a:solidFill>
                  <a:schemeClr val="tx1"/>
                </a:solidFill>
                <a:latin typeface="HG丸ｺﾞｼｯｸM-PRO" pitchFamily="50" charset="-128"/>
                <a:ea typeface="HG丸ｺﾞｼｯｸM-PRO" pitchFamily="50" charset="-128"/>
                <a:cs typeface="+mn-cs"/>
              </a:defRPr>
            </a:lvl3pPr>
            <a:lvl4pPr marL="1600200" indent="-228600" algn="l" defTabSz="914400" rtl="0" eaLnBrk="1" latinLnBrk="0" hangingPunct="1">
              <a:spcBef>
                <a:spcPct val="20000"/>
              </a:spcBef>
              <a:buFont typeface="Arial" pitchFamily="34" charset="0"/>
              <a:buChar char="–"/>
              <a:defRPr kumimoji="1" sz="1800" kern="1200">
                <a:solidFill>
                  <a:schemeClr val="tx1"/>
                </a:solidFill>
                <a:latin typeface="HG丸ｺﾞｼｯｸM-PRO" pitchFamily="50" charset="-128"/>
                <a:ea typeface="HG丸ｺﾞｼｯｸM-PRO" pitchFamily="50" charset="-128"/>
                <a:cs typeface="+mn-cs"/>
              </a:defRPr>
            </a:lvl4pPr>
            <a:lvl5pPr marL="2057400" indent="-228600" algn="l" defTabSz="914400" rtl="0" eaLnBrk="1" latinLnBrk="0" hangingPunct="1">
              <a:spcBef>
                <a:spcPct val="20000"/>
              </a:spcBef>
              <a:buFont typeface="Arial" pitchFamily="34" charset="0"/>
              <a:buChar char="»"/>
              <a:defRPr kumimoji="1" sz="1800" kern="1200">
                <a:solidFill>
                  <a:schemeClr val="tx1"/>
                </a:solidFill>
                <a:latin typeface="HG丸ｺﾞｼｯｸM-PRO" pitchFamily="50" charset="-128"/>
                <a:ea typeface="HG丸ｺﾞｼｯｸM-PRO" pitchFamily="50" charset="-128"/>
                <a:cs typeface="+mn-cs"/>
              </a:defRPr>
            </a:lvl5pPr>
            <a:lvl6pPr marL="2514600" indent="-228600" algn="l" defTabSz="914400" rtl="0" eaLnBrk="1" latinLnBrk="0" hangingPunct="1">
              <a:spcBef>
                <a:spcPct val="20000"/>
              </a:spcBef>
              <a:buFont typeface="Arial" pitchFamily="34" charset="0"/>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1800" kern="1200">
                <a:solidFill>
                  <a:schemeClr val="tx1"/>
                </a:solidFill>
                <a:latin typeface="+mn-lt"/>
                <a:ea typeface="+mn-ea"/>
                <a:cs typeface="+mn-cs"/>
              </a:defRPr>
            </a:lvl9pPr>
          </a:lstStyle>
          <a:p>
            <a:pPr marL="0" indent="0">
              <a:buNone/>
            </a:pPr>
            <a:r>
              <a:rPr lang="ja-JP" altLang="en-US" dirty="0"/>
              <a:t>読書機会の拡大を図り、出版ビジネスが発展することを目指す</a:t>
            </a:r>
            <a:endParaRPr lang="en-US" altLang="ja-JP" dirty="0"/>
          </a:p>
        </p:txBody>
      </p:sp>
      <p:sp>
        <p:nvSpPr>
          <p:cNvPr id="9" name="テキスト ボックス 8"/>
          <p:cNvSpPr txBox="1"/>
          <p:nvPr/>
        </p:nvSpPr>
        <p:spPr>
          <a:xfrm>
            <a:off x="11188558" y="108416"/>
            <a:ext cx="883575" cy="369332"/>
          </a:xfrm>
          <a:prstGeom prst="rect">
            <a:avLst/>
          </a:prstGeom>
          <a:noFill/>
        </p:spPr>
        <p:txBody>
          <a:bodyPr wrap="none" rtlCol="0">
            <a:spAutoFit/>
          </a:bodyPr>
          <a:lstStyle/>
          <a:p>
            <a:r>
              <a:rPr kumimoji="1" lang="en-US" altLang="ja-JP" dirty="0" smtClean="0"/>
              <a:t>2012</a:t>
            </a:r>
            <a:r>
              <a:rPr kumimoji="1" lang="ja-JP" altLang="en-US" dirty="0" smtClean="0"/>
              <a:t>年</a:t>
            </a:r>
            <a:endParaRPr kumimoji="1" lang="ja-JP" altLang="en-US" dirty="0"/>
          </a:p>
        </p:txBody>
      </p:sp>
      <p:sp>
        <p:nvSpPr>
          <p:cNvPr id="10" name="円/楕円 9"/>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77255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t>ポイントのまとめ</a:t>
            </a:r>
            <a:endParaRPr kumimoji="1" lang="ja-JP" altLang="en-US" dirty="0"/>
          </a:p>
        </p:txBody>
      </p:sp>
      <p:sp>
        <p:nvSpPr>
          <p:cNvPr id="5" name="コンテンツ プレースホルダー 4"/>
          <p:cNvSpPr>
            <a:spLocks noGrp="1"/>
          </p:cNvSpPr>
          <p:nvPr>
            <p:ph sz="half" idx="1"/>
          </p:nvPr>
        </p:nvSpPr>
        <p:spPr>
          <a:xfrm>
            <a:off x="162560" y="979714"/>
            <a:ext cx="6009640" cy="5878285"/>
          </a:xfrm>
        </p:spPr>
        <p:txBody>
          <a:bodyPr>
            <a:normAutofit fontScale="92500" lnSpcReduction="20000"/>
          </a:bodyPr>
          <a:lstStyle/>
          <a:p>
            <a:r>
              <a:rPr lang="ja-JP" altLang="en-US" dirty="0"/>
              <a:t>電子図書館の目的</a:t>
            </a:r>
            <a:endParaRPr lang="en-US" altLang="ja-JP" dirty="0"/>
          </a:p>
          <a:p>
            <a:pPr lvl="1"/>
            <a:r>
              <a:rPr lang="ja-JP" altLang="en-US" dirty="0" smtClean="0"/>
              <a:t>⇒「</a:t>
            </a:r>
            <a:r>
              <a:rPr lang="ja-JP" altLang="en-US" dirty="0"/>
              <a:t>知の共有化」により、新たな知識の創造（再生産）と還流を推進する</a:t>
            </a:r>
          </a:p>
          <a:p>
            <a:pPr lvl="1"/>
            <a:r>
              <a:rPr lang="ja-JP" altLang="en-US" dirty="0" smtClean="0"/>
              <a:t>⇒社会</a:t>
            </a:r>
            <a:r>
              <a:rPr lang="ja-JP" altLang="en-US" dirty="0"/>
              <a:t>・経済的な価値の創出</a:t>
            </a:r>
          </a:p>
          <a:p>
            <a:pPr lvl="2"/>
            <a:r>
              <a:rPr lang="ja-JP" altLang="en-US" dirty="0"/>
              <a:t>いつでも、どこでも、だれでも、文化的情報資源を利活用して、新たな知識が生み出されるように</a:t>
            </a:r>
            <a:endParaRPr lang="en-US" altLang="ja-JP" dirty="0"/>
          </a:p>
          <a:p>
            <a:pPr lvl="1"/>
            <a:r>
              <a:rPr lang="ja-JP" altLang="en-US" dirty="0"/>
              <a:t>あらゆる情報を、知的文化資源として収集し、長期保存し、将来にわたって利用を保証する</a:t>
            </a:r>
            <a:endParaRPr lang="en-US" altLang="ja-JP" dirty="0"/>
          </a:p>
          <a:p>
            <a:r>
              <a:rPr lang="ja-JP" altLang="en-US" dirty="0" smtClean="0"/>
              <a:t>貴重</a:t>
            </a:r>
            <a:r>
              <a:rPr lang="ja-JP" altLang="en-US" dirty="0"/>
              <a:t>な文献資料は今、必要とする人に届いているか</a:t>
            </a:r>
            <a:r>
              <a:rPr lang="ja-JP" altLang="en-US" dirty="0" smtClean="0"/>
              <a:t>？</a:t>
            </a:r>
            <a:endParaRPr lang="en-US" altLang="ja-JP" dirty="0" smtClean="0"/>
          </a:p>
          <a:p>
            <a:pPr lvl="1"/>
            <a:r>
              <a:rPr lang="ja-JP" altLang="en-US" dirty="0" smtClean="0"/>
              <a:t>有用</a:t>
            </a:r>
            <a:r>
              <a:rPr lang="ja-JP" altLang="en-US" dirty="0"/>
              <a:t>な文献等の情報が、インターネット上の大量の情報の海に埋もれていないか？</a:t>
            </a:r>
            <a:endParaRPr lang="en-US" altLang="ja-JP" dirty="0"/>
          </a:p>
          <a:p>
            <a:pPr lvl="2"/>
            <a:r>
              <a:rPr lang="ja-JP" altLang="en-US" dirty="0"/>
              <a:t>出版界と図書館界の書誌の統合、記述規則の共通化</a:t>
            </a:r>
            <a:endParaRPr lang="en-US" altLang="ja-JP" dirty="0"/>
          </a:p>
          <a:p>
            <a:pPr lvl="2"/>
            <a:r>
              <a:rPr lang="ja-JP" altLang="en-US" dirty="0" smtClean="0"/>
              <a:t>利用者</a:t>
            </a:r>
            <a:r>
              <a:rPr lang="ja-JP" altLang="en-US" dirty="0"/>
              <a:t>に対して、情報の内容、所在を</a:t>
            </a:r>
            <a:r>
              <a:rPr lang="ja-JP" altLang="en-US" dirty="0" smtClean="0"/>
              <a:t>可視化</a:t>
            </a:r>
            <a:endParaRPr lang="en-US" altLang="ja-JP" dirty="0" smtClean="0"/>
          </a:p>
          <a:p>
            <a:pPr lvl="1"/>
            <a:r>
              <a:rPr lang="ja-JP" altLang="en-US" dirty="0"/>
              <a:t>情報を探し出すために、多くの工数をかけているのではないか？</a:t>
            </a:r>
            <a:endParaRPr lang="en-US" altLang="ja-JP" dirty="0"/>
          </a:p>
          <a:p>
            <a:pPr lvl="2"/>
            <a:r>
              <a:rPr lang="ja-JP" altLang="en-US" dirty="0" smtClean="0"/>
              <a:t>内容</a:t>
            </a:r>
            <a:r>
              <a:rPr lang="ja-JP" altLang="en-US" dirty="0"/>
              <a:t>情報の活用、</a:t>
            </a:r>
            <a:r>
              <a:rPr lang="ja-JP" altLang="en-US" dirty="0" smtClean="0"/>
              <a:t>全文フルテキスト</a:t>
            </a:r>
            <a:r>
              <a:rPr lang="ja-JP" altLang="en-US" dirty="0"/>
              <a:t>の</a:t>
            </a:r>
            <a:r>
              <a:rPr lang="ja-JP" altLang="en-US" dirty="0" smtClean="0"/>
              <a:t>活用</a:t>
            </a:r>
            <a:endParaRPr lang="en-US" altLang="ja-JP" dirty="0"/>
          </a:p>
          <a:p>
            <a:pPr lvl="2"/>
            <a:r>
              <a:rPr lang="ja-JP" altLang="en-US" dirty="0"/>
              <a:t>利用者が必要とする情報を、効率的に選択できるように、参考情報を</a:t>
            </a:r>
            <a:r>
              <a:rPr lang="ja-JP" altLang="en-US" dirty="0" smtClean="0"/>
              <a:t>関連付け</a:t>
            </a:r>
            <a:endParaRPr lang="en-US" altLang="ja-JP" dirty="0" smtClean="0"/>
          </a:p>
          <a:p>
            <a:pPr lvl="2"/>
            <a:endParaRPr lang="en-US" altLang="ja-JP" dirty="0"/>
          </a:p>
          <a:p>
            <a:pPr lvl="1"/>
            <a:endParaRPr lang="en-US" altLang="ja-JP" dirty="0" smtClean="0"/>
          </a:p>
        </p:txBody>
      </p:sp>
      <p:sp>
        <p:nvSpPr>
          <p:cNvPr id="2" name="コンテンツ プレースホルダー 1"/>
          <p:cNvSpPr>
            <a:spLocks noGrp="1"/>
          </p:cNvSpPr>
          <p:nvPr>
            <p:ph sz="half" idx="2"/>
          </p:nvPr>
        </p:nvSpPr>
        <p:spPr>
          <a:xfrm>
            <a:off x="6172200" y="979714"/>
            <a:ext cx="5847080" cy="5692549"/>
          </a:xfrm>
        </p:spPr>
        <p:txBody>
          <a:bodyPr>
            <a:normAutofit fontScale="92500" lnSpcReduction="20000"/>
          </a:bodyPr>
          <a:lstStyle/>
          <a:p>
            <a:pPr lvl="1"/>
            <a:r>
              <a:rPr lang="ja-JP" altLang="en-US" dirty="0"/>
              <a:t>市区町村の図書館利用者、インターネット利用者が出版物による情報の弱者になっていないか？</a:t>
            </a:r>
            <a:endParaRPr lang="en-US" altLang="ja-JP" dirty="0"/>
          </a:p>
          <a:p>
            <a:pPr lvl="2"/>
            <a:r>
              <a:rPr lang="ja-JP" altLang="en-US" dirty="0"/>
              <a:t>地域でのアクセスポイントで、利用者が利活用可能な情報の格差を是正。</a:t>
            </a:r>
            <a:endParaRPr lang="en-US" altLang="ja-JP" dirty="0"/>
          </a:p>
          <a:p>
            <a:r>
              <a:rPr lang="ja-JP" altLang="en-US" dirty="0" smtClean="0"/>
              <a:t>将来</a:t>
            </a:r>
            <a:r>
              <a:rPr lang="ja-JP" altLang="en-US" dirty="0"/>
              <a:t>の利用者に届けられるか</a:t>
            </a:r>
            <a:r>
              <a:rPr lang="ja-JP" altLang="en-US" dirty="0" smtClean="0"/>
              <a:t>？</a:t>
            </a:r>
            <a:endParaRPr lang="en-US" altLang="ja-JP" dirty="0" smtClean="0"/>
          </a:p>
          <a:p>
            <a:pPr lvl="1"/>
            <a:r>
              <a:rPr lang="ja-JP" altLang="en-US" dirty="0" smtClean="0"/>
              <a:t>⇒将来の利用者のために消えてしまう前に、関係機関で分担して保存</a:t>
            </a:r>
            <a:endParaRPr lang="en-US" altLang="ja-JP" dirty="0" smtClean="0"/>
          </a:p>
          <a:p>
            <a:r>
              <a:rPr lang="ja-JP" altLang="en-US" dirty="0" smtClean="0"/>
              <a:t>この</a:t>
            </a:r>
            <a:r>
              <a:rPr lang="ja-JP" altLang="en-US" dirty="0"/>
              <a:t>課題を解決するため</a:t>
            </a:r>
            <a:r>
              <a:rPr lang="ja-JP" altLang="en-US" dirty="0" smtClean="0"/>
              <a:t>に具体的なアクションを。</a:t>
            </a:r>
            <a:endParaRPr lang="en-US" altLang="ja-JP" dirty="0"/>
          </a:p>
          <a:p>
            <a:pPr lvl="1"/>
            <a:r>
              <a:rPr lang="ja-JP" altLang="en-US" dirty="0" smtClean="0"/>
              <a:t>利用者が著作物</a:t>
            </a:r>
            <a:r>
              <a:rPr lang="ja-JP" altLang="en-US" dirty="0"/>
              <a:t>に触れる機会</a:t>
            </a:r>
            <a:r>
              <a:rPr lang="ja-JP" altLang="en-US" dirty="0" smtClean="0"/>
              <a:t>を増やす</a:t>
            </a:r>
            <a:endParaRPr lang="en-US" altLang="ja-JP" dirty="0" smtClean="0"/>
          </a:p>
          <a:p>
            <a:pPr lvl="1"/>
            <a:r>
              <a:rPr lang="ja-JP" altLang="en-US" dirty="0" smtClean="0"/>
              <a:t>情報</a:t>
            </a:r>
            <a:r>
              <a:rPr lang="ja-JP" altLang="en-US" dirty="0"/>
              <a:t>の利活用が促進されることにより、文化の発展に寄与</a:t>
            </a:r>
            <a:r>
              <a:rPr lang="ja-JP" altLang="en-US" dirty="0" smtClean="0"/>
              <a:t>する</a:t>
            </a:r>
            <a:endParaRPr lang="en-US" altLang="ja-JP" dirty="0" smtClean="0"/>
          </a:p>
          <a:p>
            <a:pPr lvl="1"/>
            <a:r>
              <a:rPr lang="ja-JP" altLang="en-US" dirty="0" smtClean="0"/>
              <a:t>文献に関してのナショナルアーカイブ構築を、図書館界と出版界が連携分担</a:t>
            </a:r>
            <a:endParaRPr lang="en-US" altLang="ja-JP" dirty="0" smtClean="0"/>
          </a:p>
          <a:p>
            <a:pPr lvl="1"/>
            <a:r>
              <a:rPr lang="ja-JP" altLang="en-US" dirty="0" smtClean="0"/>
              <a:t>あらゆる知的情報資源に関して、業種・業態を越えて連携</a:t>
            </a:r>
            <a:endParaRPr lang="en-US" altLang="ja-JP" dirty="0" smtClean="0"/>
          </a:p>
          <a:p>
            <a:pPr lvl="1"/>
            <a:endParaRPr lang="ja-JP" altLang="en-US" dirty="0"/>
          </a:p>
          <a:p>
            <a:endParaRPr kumimoji="1" lang="ja-JP" altLang="en-US" dirty="0"/>
          </a:p>
        </p:txBody>
      </p:sp>
      <p:sp>
        <p:nvSpPr>
          <p:cNvPr id="6" name="円/楕円 5"/>
          <p:cNvSpPr/>
          <p:nvPr/>
        </p:nvSpPr>
        <p:spPr>
          <a:xfrm>
            <a:off x="94593" y="61915"/>
            <a:ext cx="622859" cy="5711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5593312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ctrTitle"/>
          </p:nvPr>
        </p:nvSpPr>
        <p:spPr/>
        <p:style>
          <a:lnRef idx="2">
            <a:schemeClr val="accent3"/>
          </a:lnRef>
          <a:fillRef idx="1">
            <a:schemeClr val="lt1"/>
          </a:fillRef>
          <a:effectRef idx="0">
            <a:schemeClr val="accent3"/>
          </a:effectRef>
          <a:fontRef idx="minor">
            <a:schemeClr val="dk1"/>
          </a:fontRef>
        </p:style>
        <p:txBody>
          <a:bodyPr>
            <a:normAutofit/>
          </a:bodyPr>
          <a:lstStyle/>
          <a:p>
            <a:r>
              <a:rPr lang="ja-JP" altLang="en-US" sz="4000" dirty="0" smtClean="0">
                <a:latin typeface="HG丸ｺﾞｼｯｸM-PRO" pitchFamily="50" charset="-128"/>
                <a:ea typeface="HG丸ｺﾞｼｯｸM-PRO" pitchFamily="50" charset="-128"/>
              </a:rPr>
              <a:t>公共的書誌情報基盤</a:t>
            </a:r>
            <a:endParaRPr lang="ja-JP" altLang="en-US" sz="4000" dirty="0">
              <a:latin typeface="HG丸ｺﾞｼｯｸM-PRO" pitchFamily="50" charset="-128"/>
              <a:ea typeface="HG丸ｺﾞｼｯｸM-PRO" pitchFamily="50" charset="-128"/>
            </a:endParaRPr>
          </a:p>
        </p:txBody>
      </p:sp>
      <p:sp>
        <p:nvSpPr>
          <p:cNvPr id="2" name="フッター プレースホルダー 1"/>
          <p:cNvSpPr>
            <a:spLocks noGrp="1"/>
          </p:cNvSpPr>
          <p:nvPr>
            <p:ph type="ftr" sz="quarter" idx="11"/>
          </p:nvPr>
        </p:nvSpPr>
        <p:spPr/>
        <p:txBody>
          <a:bodyPr/>
          <a:lstStyle/>
          <a:p>
            <a:pPr>
              <a:defRPr/>
            </a:pPr>
            <a:endParaRPr lang="ja-JP" altLang="en-US" dirty="0"/>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51</a:t>
            </a:fld>
            <a:endParaRPr kumimoji="0" lang="en-US"/>
          </a:p>
        </p:txBody>
      </p:sp>
      <p:sp>
        <p:nvSpPr>
          <p:cNvPr id="3" name="正方形/長方形 2"/>
          <p:cNvSpPr/>
          <p:nvPr/>
        </p:nvSpPr>
        <p:spPr>
          <a:xfrm>
            <a:off x="420413" y="4863058"/>
            <a:ext cx="6096000" cy="923330"/>
          </a:xfrm>
          <a:prstGeom prst="rect">
            <a:avLst/>
          </a:prstGeom>
        </p:spPr>
        <p:txBody>
          <a:bodyPr>
            <a:spAutoFit/>
          </a:bodyPr>
          <a:lstStyle/>
          <a:p>
            <a:r>
              <a:rPr lang="ja-JP" altLang="en-US" dirty="0"/>
              <a:t>・出版界が作成する出版情報（販売促進情報）を活用した書誌作成の省力化</a:t>
            </a:r>
            <a:endParaRPr lang="en-US" altLang="ja-JP" dirty="0"/>
          </a:p>
          <a:p>
            <a:r>
              <a:rPr lang="ja-JP" altLang="en-US" dirty="0"/>
              <a:t>・共通識別子による出版界と図書館界の</a:t>
            </a:r>
            <a:r>
              <a:rPr lang="en-US" altLang="ja-JP" dirty="0" err="1"/>
              <a:t>Linkd</a:t>
            </a:r>
            <a:r>
              <a:rPr lang="en-US" altLang="ja-JP" dirty="0"/>
              <a:t> Data</a:t>
            </a:r>
            <a:r>
              <a:rPr lang="ja-JP" altLang="en-US" dirty="0"/>
              <a:t>化</a:t>
            </a:r>
          </a:p>
        </p:txBody>
      </p:sp>
    </p:spTree>
    <p:extLst>
      <p:ext uri="{BB962C8B-B14F-4D97-AF65-F5344CB8AC3E}">
        <p14:creationId xmlns:p14="http://schemas.microsoft.com/office/powerpoint/2010/main" val="284772730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　書誌情報（メタデータ）に関して</a:t>
            </a:r>
            <a:endParaRPr kumimoji="1" lang="ja-JP" altLang="en-US" dirty="0"/>
          </a:p>
        </p:txBody>
      </p:sp>
      <p:sp>
        <p:nvSpPr>
          <p:cNvPr id="3" name="コンテンツ プレースホルダー 2"/>
          <p:cNvSpPr>
            <a:spLocks noGrp="1"/>
          </p:cNvSpPr>
          <p:nvPr>
            <p:ph idx="1"/>
          </p:nvPr>
        </p:nvSpPr>
        <p:spPr>
          <a:xfrm>
            <a:off x="838200" y="965200"/>
            <a:ext cx="10515600" cy="5709920"/>
          </a:xfrm>
        </p:spPr>
        <p:txBody>
          <a:bodyPr>
            <a:normAutofit fontScale="92500" lnSpcReduction="20000"/>
          </a:bodyPr>
          <a:lstStyle/>
          <a:p>
            <a:r>
              <a:rPr lang="ja-JP" altLang="en-US" dirty="0" smtClean="0"/>
              <a:t>書誌情報とメタデータの違い</a:t>
            </a:r>
            <a:endParaRPr lang="en-US" altLang="ja-JP" dirty="0" smtClean="0"/>
          </a:p>
          <a:p>
            <a:pPr lvl="1"/>
            <a:r>
              <a:rPr lang="ja-JP" altLang="en-US" dirty="0" smtClean="0"/>
              <a:t>従来は、</a:t>
            </a:r>
            <a:endParaRPr lang="en-US" altLang="ja-JP" dirty="0" smtClean="0"/>
          </a:p>
          <a:p>
            <a:pPr lvl="2"/>
            <a:r>
              <a:rPr lang="ja-JP" altLang="en-US" dirty="0" smtClean="0"/>
              <a:t>書誌は、冊子体資料等の書誌的事項</a:t>
            </a:r>
            <a:endParaRPr lang="en-US" altLang="ja-JP" dirty="0" smtClean="0"/>
          </a:p>
          <a:p>
            <a:pPr lvl="2"/>
            <a:r>
              <a:rPr lang="ja-JP" altLang="en-US" dirty="0" smtClean="0"/>
              <a:t>メタデータは、デジタル情報の書誌的事項</a:t>
            </a:r>
            <a:endParaRPr lang="en-US" altLang="ja-JP" dirty="0" smtClean="0"/>
          </a:p>
          <a:p>
            <a:pPr lvl="1"/>
            <a:r>
              <a:rPr lang="ja-JP" altLang="en-US" dirty="0"/>
              <a:t>最近</a:t>
            </a:r>
            <a:r>
              <a:rPr lang="ja-JP" altLang="en-US" dirty="0" smtClean="0"/>
              <a:t>は、合わせてメタデータと称する</a:t>
            </a:r>
            <a:endParaRPr lang="en-US" altLang="ja-JP" dirty="0" smtClean="0"/>
          </a:p>
          <a:p>
            <a:pPr lvl="2"/>
            <a:r>
              <a:rPr lang="ja-JP" altLang="en-US" dirty="0" smtClean="0"/>
              <a:t>デジタル情報に付与されるメタデータとしては、</a:t>
            </a:r>
            <a:endParaRPr lang="en-US" altLang="ja-JP" dirty="0" smtClean="0"/>
          </a:p>
          <a:p>
            <a:pPr lvl="3"/>
            <a:r>
              <a:rPr lang="ja-JP" altLang="en-US" dirty="0"/>
              <a:t>管理</a:t>
            </a:r>
            <a:r>
              <a:rPr lang="ja-JP" altLang="en-US" dirty="0" smtClean="0"/>
              <a:t>メタデータ、記述メタデータ</a:t>
            </a:r>
            <a:r>
              <a:rPr lang="ja-JP" altLang="en-US" dirty="0"/>
              <a:t>、</a:t>
            </a:r>
            <a:r>
              <a:rPr lang="ja-JP" altLang="en-US" dirty="0" smtClean="0"/>
              <a:t>保存メタデータ、権利メタデータ</a:t>
            </a:r>
            <a:r>
              <a:rPr lang="ja-JP" altLang="en-US" dirty="0"/>
              <a:t>、</a:t>
            </a:r>
            <a:r>
              <a:rPr lang="ja-JP" altLang="en-US" dirty="0" smtClean="0"/>
              <a:t>技術メタデータ</a:t>
            </a:r>
            <a:endParaRPr lang="en-US" altLang="ja-JP" dirty="0" smtClean="0"/>
          </a:p>
          <a:p>
            <a:r>
              <a:rPr lang="ja-JP" altLang="en-US" dirty="0" smtClean="0"/>
              <a:t>出版</a:t>
            </a:r>
            <a:r>
              <a:rPr lang="ja-JP" altLang="en-US" dirty="0"/>
              <a:t>情報</a:t>
            </a:r>
            <a:r>
              <a:rPr lang="ja-JP" altLang="en-US" dirty="0" smtClean="0"/>
              <a:t>と図書館書誌情報の違い</a:t>
            </a:r>
            <a:endParaRPr lang="en-US" altLang="ja-JP" dirty="0" smtClean="0"/>
          </a:p>
          <a:p>
            <a:pPr lvl="1"/>
            <a:r>
              <a:rPr lang="ja-JP" altLang="en-US" dirty="0" smtClean="0"/>
              <a:t>出版情報は、</a:t>
            </a:r>
            <a:endParaRPr lang="en-US" altLang="ja-JP" dirty="0" smtClean="0"/>
          </a:p>
          <a:p>
            <a:pPr lvl="2"/>
            <a:r>
              <a:rPr lang="ja-JP" altLang="en-US" dirty="0" smtClean="0"/>
              <a:t>販売促進のために版元が作成した出版物に関する情報</a:t>
            </a:r>
            <a:endParaRPr lang="en-US" altLang="ja-JP" dirty="0" smtClean="0"/>
          </a:p>
          <a:p>
            <a:pPr lvl="2"/>
            <a:r>
              <a:rPr lang="ja-JP" altLang="en-US" dirty="0" smtClean="0"/>
              <a:t>基本</a:t>
            </a:r>
            <a:r>
              <a:rPr lang="ja-JP" altLang="en-US" dirty="0"/>
              <a:t>書誌</a:t>
            </a:r>
            <a:r>
              <a:rPr lang="ja-JP" altLang="en-US" dirty="0" smtClean="0"/>
              <a:t>に加えて、内容</a:t>
            </a:r>
            <a:r>
              <a:rPr lang="ja-JP" altLang="en-US" dirty="0"/>
              <a:t>紹介、著者紹介、書影</a:t>
            </a:r>
            <a:r>
              <a:rPr lang="ja-JP" altLang="en-US" dirty="0" smtClean="0"/>
              <a:t>、（試し読み</a:t>
            </a:r>
            <a:r>
              <a:rPr lang="ja-JP" altLang="en-US" dirty="0"/>
              <a:t>、書評</a:t>
            </a:r>
            <a:r>
              <a:rPr lang="ja-JP" altLang="en-US" dirty="0" smtClean="0"/>
              <a:t>リンク）がある</a:t>
            </a:r>
            <a:endParaRPr lang="en-US" altLang="ja-JP" dirty="0" smtClean="0"/>
          </a:p>
          <a:p>
            <a:pPr lvl="2"/>
            <a:r>
              <a:rPr lang="ja-JP" altLang="en-US" dirty="0" smtClean="0"/>
              <a:t>データ形式は、</a:t>
            </a:r>
            <a:r>
              <a:rPr lang="en-US" altLang="ja-JP" dirty="0" smtClean="0"/>
              <a:t>ONYX</a:t>
            </a:r>
            <a:r>
              <a:rPr lang="ja-JP" altLang="en-US" dirty="0" smtClean="0"/>
              <a:t>仕様、ユニーク</a:t>
            </a:r>
            <a:r>
              <a:rPr lang="ja-JP" altLang="en-US" dirty="0"/>
              <a:t>識別子は、</a:t>
            </a:r>
            <a:r>
              <a:rPr lang="en-US" altLang="ja-JP" dirty="0" smtClean="0"/>
              <a:t>ISBN</a:t>
            </a:r>
          </a:p>
          <a:p>
            <a:pPr lvl="1"/>
            <a:r>
              <a:rPr lang="ja-JP" altLang="en-US" dirty="0" smtClean="0"/>
              <a:t>図書館書誌情報は、</a:t>
            </a:r>
            <a:endParaRPr lang="en-US" altLang="ja-JP" dirty="0" smtClean="0"/>
          </a:p>
          <a:p>
            <a:pPr lvl="2"/>
            <a:r>
              <a:rPr lang="en-US" altLang="ja-JP" dirty="0" smtClean="0"/>
              <a:t>TRC</a:t>
            </a:r>
            <a:r>
              <a:rPr lang="ja-JP" altLang="en-US" dirty="0" err="1" smtClean="0"/>
              <a:t>、</a:t>
            </a:r>
            <a:r>
              <a:rPr lang="ja-JP" altLang="en-US" dirty="0" smtClean="0"/>
              <a:t>トーハン、日販等の</a:t>
            </a:r>
            <a:r>
              <a:rPr lang="en-US" altLang="ja-JP" dirty="0" smtClean="0"/>
              <a:t>MARC</a:t>
            </a:r>
            <a:r>
              <a:rPr lang="ja-JP" altLang="en-US" dirty="0" smtClean="0"/>
              <a:t>会社が作成し、それをベースに図書館で独自情報を付加したもの</a:t>
            </a:r>
            <a:endParaRPr lang="en-US" altLang="ja-JP" dirty="0" smtClean="0"/>
          </a:p>
          <a:p>
            <a:pPr lvl="2"/>
            <a:r>
              <a:rPr lang="en-US" altLang="ja-JP" dirty="0" smtClean="0"/>
              <a:t>NDL</a:t>
            </a:r>
            <a:r>
              <a:rPr lang="ja-JP" altLang="en-US" dirty="0" smtClean="0"/>
              <a:t>は、出版情報をベースに、図書館目録規則に従って、書誌を加筆。著者名は典拠</a:t>
            </a:r>
            <a:r>
              <a:rPr lang="en-US" altLang="ja-JP" dirty="0" smtClean="0"/>
              <a:t>ID</a:t>
            </a:r>
            <a:r>
              <a:rPr lang="ja-JP" altLang="en-US" dirty="0" smtClean="0"/>
              <a:t>を付与</a:t>
            </a:r>
            <a:endParaRPr lang="en-US" altLang="ja-JP" dirty="0" smtClean="0"/>
          </a:p>
          <a:p>
            <a:pPr lvl="3"/>
            <a:r>
              <a:rPr lang="ja-JP" altLang="en-US" dirty="0" smtClean="0"/>
              <a:t>日本全国書誌として提供</a:t>
            </a:r>
            <a:endParaRPr lang="en-US" altLang="ja-JP" dirty="0" smtClean="0"/>
          </a:p>
          <a:p>
            <a:pPr lvl="2"/>
            <a:r>
              <a:rPr lang="ja-JP" altLang="en-US" dirty="0" smtClean="0"/>
              <a:t>データ仕様は、</a:t>
            </a:r>
            <a:r>
              <a:rPr lang="en-US" altLang="ja-JP" dirty="0" smtClean="0"/>
              <a:t>MARC</a:t>
            </a:r>
            <a:r>
              <a:rPr lang="ja-JP" altLang="en-US" dirty="0" smtClean="0"/>
              <a:t>形式、最近はダブリンコア（</a:t>
            </a:r>
            <a:r>
              <a:rPr lang="en-US" altLang="ja-JP" dirty="0" smtClean="0"/>
              <a:t>DC</a:t>
            </a:r>
            <a:r>
              <a:rPr lang="ja-JP" altLang="en-US" dirty="0" smtClean="0"/>
              <a:t>）準拠、ユニーク識別子は、</a:t>
            </a:r>
            <a:r>
              <a:rPr lang="en-US" altLang="ja-JP" dirty="0" smtClean="0"/>
              <a:t>NDL</a:t>
            </a:r>
            <a:r>
              <a:rPr lang="ja-JP" altLang="en-US" dirty="0" smtClean="0"/>
              <a:t>書誌</a:t>
            </a:r>
            <a:r>
              <a:rPr lang="en-US" altLang="ja-JP" dirty="0" smtClean="0"/>
              <a:t>ID</a:t>
            </a:r>
          </a:p>
          <a:p>
            <a:pPr lvl="1"/>
            <a:endParaRPr lang="ja-JP" altLang="en-US" dirty="0"/>
          </a:p>
        </p:txBody>
      </p:sp>
      <p:sp>
        <p:nvSpPr>
          <p:cNvPr id="5" name="円/楕円 4"/>
          <p:cNvSpPr/>
          <p:nvPr/>
        </p:nvSpPr>
        <p:spPr>
          <a:xfrm>
            <a:off x="94593" y="61915"/>
            <a:ext cx="622859" cy="5711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7319383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☆公共的</a:t>
            </a:r>
            <a:r>
              <a:rPr kumimoji="1" lang="ja-JP" altLang="en-US" dirty="0" smtClean="0"/>
              <a:t>書誌情報基盤の整備（</a:t>
            </a:r>
            <a:r>
              <a:rPr kumimoji="1" lang="en-US" altLang="ja-JP" dirty="0" smtClean="0"/>
              <a:t>2010</a:t>
            </a:r>
            <a:r>
              <a:rPr kumimoji="1" lang="ja-JP" altLang="en-US" dirty="0" smtClean="0"/>
              <a:t>年）</a:t>
            </a:r>
            <a:endParaRPr kumimoji="1" lang="ja-JP" altLang="en-US" dirty="0"/>
          </a:p>
        </p:txBody>
      </p:sp>
      <p:sp>
        <p:nvSpPr>
          <p:cNvPr id="3" name="コンテンツ プレースホルダー 2"/>
          <p:cNvSpPr>
            <a:spLocks noGrp="1"/>
          </p:cNvSpPr>
          <p:nvPr>
            <p:ph sz="half" idx="1"/>
          </p:nvPr>
        </p:nvSpPr>
        <p:spPr/>
        <p:txBody>
          <a:bodyPr>
            <a:normAutofit/>
          </a:bodyPr>
          <a:lstStyle/>
          <a:p>
            <a:r>
              <a:rPr lang="ja-JP" altLang="en-US" dirty="0" smtClean="0"/>
              <a:t>目的</a:t>
            </a:r>
            <a:endParaRPr lang="en-US" altLang="ja-JP" dirty="0" smtClean="0"/>
          </a:p>
          <a:p>
            <a:pPr lvl="1"/>
            <a:r>
              <a:rPr lang="en-US" altLang="ja-JP" dirty="0" smtClean="0"/>
              <a:t>NDL</a:t>
            </a:r>
            <a:r>
              <a:rPr lang="ja-JP" altLang="en-US" dirty="0" smtClean="0"/>
              <a:t>が</a:t>
            </a:r>
            <a:r>
              <a:rPr lang="ja-JP" altLang="en-US" dirty="0"/>
              <a:t>、出版関係機関と協力し、我が国を代表する</a:t>
            </a:r>
            <a:r>
              <a:rPr lang="ja-JP" altLang="en-US" dirty="0" smtClean="0">
                <a:solidFill>
                  <a:srgbClr val="C00000"/>
                </a:solidFill>
              </a:rPr>
              <a:t>標準的</a:t>
            </a:r>
            <a:r>
              <a:rPr lang="ja-JP" altLang="en-US" dirty="0">
                <a:solidFill>
                  <a:srgbClr val="C00000"/>
                </a:solidFill>
              </a:rPr>
              <a:t>な書誌情報を作成・提供する公共的基盤を整備</a:t>
            </a:r>
            <a:r>
              <a:rPr lang="ja-JP" altLang="en-US" dirty="0"/>
              <a:t>するものである</a:t>
            </a:r>
            <a:r>
              <a:rPr lang="ja-JP" altLang="en-US" dirty="0" smtClean="0"/>
              <a:t>。</a:t>
            </a:r>
            <a:endParaRPr lang="en-US" altLang="ja-JP" dirty="0" smtClean="0"/>
          </a:p>
          <a:p>
            <a:pPr lvl="1"/>
            <a:r>
              <a:rPr lang="ja-JP" altLang="en-US" dirty="0" smtClean="0"/>
              <a:t>出版</a:t>
            </a:r>
            <a:r>
              <a:rPr lang="ja-JP" altLang="en-US" dirty="0"/>
              <a:t>文化の基礎と</a:t>
            </a:r>
            <a:r>
              <a:rPr lang="ja-JP" altLang="en-US" dirty="0" smtClean="0"/>
              <a:t>なる</a:t>
            </a:r>
            <a:r>
              <a:rPr lang="ja-JP" altLang="en-US" dirty="0"/>
              <a:t>質の高い出版・書誌情報が、無償もしくは廉価にて、</a:t>
            </a:r>
            <a:r>
              <a:rPr lang="ja-JP" altLang="en-US" dirty="0">
                <a:solidFill>
                  <a:srgbClr val="C00000"/>
                </a:solidFill>
              </a:rPr>
              <a:t>迅速またタイムリーに読者、</a:t>
            </a:r>
            <a:r>
              <a:rPr lang="ja-JP" altLang="en-US" dirty="0" smtClean="0">
                <a:solidFill>
                  <a:srgbClr val="C00000"/>
                </a:solidFill>
              </a:rPr>
              <a:t>利用者</a:t>
            </a:r>
            <a:r>
              <a:rPr lang="ja-JP" altLang="en-US" dirty="0">
                <a:solidFill>
                  <a:srgbClr val="C00000"/>
                </a:solidFill>
              </a:rPr>
              <a:t>に届けられることを目的</a:t>
            </a:r>
            <a:r>
              <a:rPr lang="ja-JP" altLang="en-US" dirty="0"/>
              <a:t>とする。</a:t>
            </a:r>
          </a:p>
          <a:p>
            <a:pPr lvl="1"/>
            <a:r>
              <a:rPr lang="ja-JP" altLang="en-US" dirty="0"/>
              <a:t>また、この事業により「文化財の蓄積及びその理由に資するため」</a:t>
            </a:r>
            <a:r>
              <a:rPr lang="en-US" altLang="ja-JP" dirty="0"/>
              <a:t>(</a:t>
            </a:r>
            <a:r>
              <a:rPr lang="ja-JP" altLang="en-US" dirty="0"/>
              <a:t>国立国会図書館法</a:t>
            </a:r>
            <a:r>
              <a:rPr lang="ja-JP" altLang="en-US" dirty="0" smtClean="0"/>
              <a:t>第</a:t>
            </a:r>
            <a:r>
              <a:rPr lang="en-US" altLang="ja-JP" dirty="0" smtClean="0"/>
              <a:t>25</a:t>
            </a:r>
            <a:r>
              <a:rPr lang="ja-JP" altLang="en-US" dirty="0"/>
              <a:t>条</a:t>
            </a:r>
            <a:r>
              <a:rPr lang="en-US" altLang="ja-JP" dirty="0"/>
              <a:t>)</a:t>
            </a:r>
            <a:r>
              <a:rPr lang="ja-JP" altLang="en-US" dirty="0"/>
              <a:t>による国立国会図書館の納本事務が、より網羅的かつ円滑に</a:t>
            </a:r>
            <a:r>
              <a:rPr lang="ja-JP" altLang="en-US" dirty="0" smtClean="0"/>
              <a:t>行われる</a:t>
            </a:r>
            <a:r>
              <a:rPr lang="ja-JP" altLang="en-US" dirty="0"/>
              <a:t>こととする</a:t>
            </a:r>
            <a:r>
              <a:rPr lang="ja-JP" altLang="en-US" dirty="0" smtClean="0"/>
              <a:t>。</a:t>
            </a:r>
            <a:endParaRPr lang="en-US" altLang="ja-JP" dirty="0" smtClean="0"/>
          </a:p>
          <a:p>
            <a:pPr lvl="1"/>
            <a:endParaRPr kumimoji="1" lang="ja-JP" altLang="en-US" dirty="0"/>
          </a:p>
        </p:txBody>
      </p:sp>
      <p:sp>
        <p:nvSpPr>
          <p:cNvPr id="4" name="コンテンツ プレースホルダー 3"/>
          <p:cNvSpPr>
            <a:spLocks noGrp="1"/>
          </p:cNvSpPr>
          <p:nvPr>
            <p:ph sz="half" idx="2"/>
          </p:nvPr>
        </p:nvSpPr>
        <p:spPr/>
        <p:txBody>
          <a:bodyPr>
            <a:normAutofit/>
          </a:bodyPr>
          <a:lstStyle/>
          <a:p>
            <a:r>
              <a:rPr lang="ja-JP" altLang="en-US" dirty="0" smtClean="0"/>
              <a:t>近刊</a:t>
            </a:r>
            <a:r>
              <a:rPr lang="ja-JP" altLang="en-US" dirty="0"/>
              <a:t>情報</a:t>
            </a:r>
            <a:endParaRPr lang="en-US" altLang="ja-JP" dirty="0"/>
          </a:p>
          <a:p>
            <a:pPr lvl="1"/>
            <a:r>
              <a:rPr lang="en-US" altLang="ja-JP" dirty="0"/>
              <a:t>ISBN</a:t>
            </a:r>
            <a:r>
              <a:rPr lang="ja-JP" altLang="en-US" dirty="0"/>
              <a:t>と</a:t>
            </a:r>
            <a:r>
              <a:rPr lang="en-US" altLang="ja-JP" dirty="0"/>
              <a:t>NDL</a:t>
            </a:r>
            <a:r>
              <a:rPr lang="ja-JP" altLang="en-US" dirty="0"/>
              <a:t>書誌</a:t>
            </a:r>
            <a:r>
              <a:rPr lang="en-US" altLang="ja-JP" dirty="0"/>
              <a:t>ID</a:t>
            </a:r>
            <a:r>
              <a:rPr lang="ja-JP" altLang="en-US" dirty="0"/>
              <a:t>が関連付けられるよう</a:t>
            </a:r>
            <a:endParaRPr lang="en-US" altLang="ja-JP" dirty="0"/>
          </a:p>
          <a:p>
            <a:pPr lvl="1"/>
            <a:r>
              <a:rPr lang="ja-JP" altLang="en-US" dirty="0"/>
              <a:t>出版社→</a:t>
            </a:r>
            <a:r>
              <a:rPr lang="en-US" altLang="ja-JP" dirty="0" smtClean="0"/>
              <a:t>JPO</a:t>
            </a:r>
            <a:r>
              <a:rPr lang="ja-JP" altLang="en-US" dirty="0" smtClean="0"/>
              <a:t>（</a:t>
            </a:r>
            <a:r>
              <a:rPr lang="en-US" altLang="ja-JP" dirty="0" smtClean="0"/>
              <a:t>ONYX</a:t>
            </a:r>
            <a:r>
              <a:rPr lang="ja-JP" altLang="en-US" dirty="0" smtClean="0"/>
              <a:t>）→</a:t>
            </a:r>
            <a:r>
              <a:rPr lang="en-US" altLang="ja-JP" dirty="0"/>
              <a:t>NDL</a:t>
            </a:r>
            <a:r>
              <a:rPr lang="ja-JP" altLang="en-US" dirty="0"/>
              <a:t>（</a:t>
            </a:r>
            <a:r>
              <a:rPr lang="en-US" altLang="ja-JP" dirty="0"/>
              <a:t>JPNO, </a:t>
            </a:r>
            <a:r>
              <a:rPr lang="ja-JP" altLang="en-US" dirty="0"/>
              <a:t>書誌</a:t>
            </a:r>
            <a:r>
              <a:rPr lang="en-US" altLang="ja-JP" dirty="0"/>
              <a:t>ID</a:t>
            </a:r>
            <a:r>
              <a:rPr lang="ja-JP" altLang="en-US" dirty="0" smtClean="0"/>
              <a:t>付与、近刊情報として公開）</a:t>
            </a:r>
            <a:r>
              <a:rPr lang="ja-JP" altLang="en-US" dirty="0"/>
              <a:t>→</a:t>
            </a:r>
            <a:r>
              <a:rPr lang="en-US" altLang="ja-JP" dirty="0" smtClean="0"/>
              <a:t>JPO</a:t>
            </a:r>
            <a:r>
              <a:rPr lang="ja-JP" altLang="en-US" dirty="0" smtClean="0"/>
              <a:t>（近刊情報）→取次</a:t>
            </a:r>
            <a:endParaRPr lang="en-US" altLang="ja-JP" dirty="0" smtClean="0"/>
          </a:p>
          <a:p>
            <a:r>
              <a:rPr lang="ja-JP" altLang="en-US" dirty="0" smtClean="0"/>
              <a:t>新刊情報</a:t>
            </a:r>
            <a:endParaRPr lang="en-US" altLang="ja-JP" dirty="0" smtClean="0"/>
          </a:p>
          <a:p>
            <a:pPr lvl="1"/>
            <a:r>
              <a:rPr lang="ja-JP" altLang="en-US" dirty="0" smtClean="0"/>
              <a:t>取次（</a:t>
            </a:r>
            <a:r>
              <a:rPr lang="en-US" altLang="ja-JP" dirty="0" smtClean="0"/>
              <a:t>JPO</a:t>
            </a:r>
            <a:r>
              <a:rPr lang="ja-JP" altLang="en-US" dirty="0" smtClean="0"/>
              <a:t>近刊情報と現物を突合、出版情報追記して、新刊情報に）→</a:t>
            </a:r>
            <a:r>
              <a:rPr lang="en-US" altLang="ja-JP" dirty="0" smtClean="0"/>
              <a:t>NDL</a:t>
            </a:r>
            <a:r>
              <a:rPr lang="ja-JP" altLang="en-US" dirty="0" smtClean="0"/>
              <a:t>（近刊情報を置換え、最低限の書誌事項を追記して新刊情報として公開）</a:t>
            </a:r>
            <a:endParaRPr lang="en-US" altLang="ja-JP" dirty="0"/>
          </a:p>
          <a:p>
            <a:pPr lvl="1"/>
            <a:endParaRPr kumimoji="1" lang="ja-JP" altLang="en-US" dirty="0"/>
          </a:p>
        </p:txBody>
      </p:sp>
      <p:sp>
        <p:nvSpPr>
          <p:cNvPr id="5" name="円/楕円 4"/>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4846974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角丸四角形 30"/>
          <p:cNvSpPr/>
          <p:nvPr/>
        </p:nvSpPr>
        <p:spPr>
          <a:xfrm>
            <a:off x="5524496" y="1571612"/>
            <a:ext cx="2357454" cy="2357454"/>
          </a:xfrm>
          <a:prstGeom prst="roundRect">
            <a:avLst/>
          </a:prstGeom>
        </p:spPr>
        <p:style>
          <a:lnRef idx="2">
            <a:schemeClr val="dk1"/>
          </a:lnRef>
          <a:fillRef idx="1">
            <a:schemeClr val="lt1"/>
          </a:fillRef>
          <a:effectRef idx="0">
            <a:schemeClr val="dk1"/>
          </a:effectRef>
          <a:fontRef idx="minor">
            <a:schemeClr val="dk1"/>
          </a:fontRef>
        </p:style>
        <p:txBody>
          <a:bodyPr wrap="square" rtlCol="0" anchor="t">
            <a:noAutofit/>
          </a:bodyPr>
          <a:lstStyle/>
          <a:p>
            <a:pPr marL="0" lvl="1"/>
            <a:r>
              <a:rPr lang="ja-JP" altLang="en-US" sz="1200" dirty="0">
                <a:latin typeface="Meiryo UI" panose="020B0604030504040204" pitchFamily="50" charset="-128"/>
                <a:ea typeface="Meiryo UI" panose="020B0604030504040204" pitchFamily="50" charset="-128"/>
              </a:rPr>
              <a:t>基盤システム（書誌系）</a:t>
            </a:r>
            <a:endParaRPr lang="en-US" altLang="ja-JP" sz="1200" dirty="0">
              <a:latin typeface="Meiryo UI" panose="020B0604030504040204" pitchFamily="50" charset="-128"/>
              <a:ea typeface="Meiryo UI" panose="020B0604030504040204" pitchFamily="50" charset="-128"/>
            </a:endParaRPr>
          </a:p>
          <a:p>
            <a:pPr marL="0" lvl="1"/>
            <a:endParaRPr lang="en-US" altLang="ja-JP" sz="2400" dirty="0">
              <a:latin typeface="Meiryo UI" panose="020B0604030504040204" pitchFamily="50" charset="-128"/>
              <a:ea typeface="Meiryo UI" panose="020B0604030504040204" pitchFamily="50" charset="-128"/>
            </a:endParaRPr>
          </a:p>
          <a:p>
            <a:pPr marL="0" lvl="1"/>
            <a:endParaRPr lang="en-US" altLang="ja-JP" sz="2400" dirty="0">
              <a:latin typeface="Meiryo UI" panose="020B0604030504040204" pitchFamily="50" charset="-128"/>
              <a:ea typeface="Meiryo UI" panose="020B0604030504040204" pitchFamily="50" charset="-128"/>
            </a:endParaRPr>
          </a:p>
          <a:p>
            <a:pPr marL="0" lvl="1"/>
            <a:endParaRPr lang="ja-JP" altLang="en-US" sz="2400" dirty="0">
              <a:latin typeface="Meiryo UI" panose="020B0604030504040204" pitchFamily="50" charset="-128"/>
              <a:ea typeface="Meiryo UI" panose="020B0604030504040204" pitchFamily="50" charset="-128"/>
            </a:endParaRPr>
          </a:p>
        </p:txBody>
      </p:sp>
      <p:sp>
        <p:nvSpPr>
          <p:cNvPr id="90" name="曲折矢印 89"/>
          <p:cNvSpPr/>
          <p:nvPr/>
        </p:nvSpPr>
        <p:spPr>
          <a:xfrm rot="5400000">
            <a:off x="3774265" y="1964521"/>
            <a:ext cx="3071834" cy="4714908"/>
          </a:xfrm>
          <a:prstGeom prst="bentArrow">
            <a:avLst>
              <a:gd name="adj1" fmla="val 4667"/>
              <a:gd name="adj2" fmla="val 6500"/>
              <a:gd name="adj3" fmla="val 16333"/>
              <a:gd name="adj4" fmla="val 4375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a:solidFill>
                <a:schemeClr val="tx1"/>
              </a:solidFill>
              <a:latin typeface="Meiryo UI" panose="020B0604030504040204" pitchFamily="50" charset="-128"/>
              <a:ea typeface="Meiryo UI" panose="020B0604030504040204" pitchFamily="50" charset="-128"/>
            </a:endParaRPr>
          </a:p>
        </p:txBody>
      </p:sp>
      <p:sp>
        <p:nvSpPr>
          <p:cNvPr id="66" name="角丸四角形 65"/>
          <p:cNvSpPr/>
          <p:nvPr/>
        </p:nvSpPr>
        <p:spPr>
          <a:xfrm>
            <a:off x="8310546" y="2500306"/>
            <a:ext cx="1785982" cy="1643074"/>
          </a:xfrm>
          <a:prstGeom prst="roundRect">
            <a:avLst/>
          </a:prstGeom>
        </p:spPr>
        <p:style>
          <a:lnRef idx="2">
            <a:schemeClr val="dk1"/>
          </a:lnRef>
          <a:fillRef idx="1">
            <a:schemeClr val="lt1"/>
          </a:fillRef>
          <a:effectRef idx="0">
            <a:schemeClr val="dk1"/>
          </a:effectRef>
          <a:fontRef idx="minor">
            <a:schemeClr val="dk1"/>
          </a:fontRef>
        </p:style>
        <p:txBody>
          <a:bodyPr wrap="square" rtlCol="0" anchor="t">
            <a:noAutofit/>
          </a:bodyPr>
          <a:lstStyle/>
          <a:p>
            <a:pPr marL="0" lvl="1"/>
            <a:r>
              <a:rPr lang="ja-JP" altLang="en-US" sz="1100" dirty="0">
                <a:latin typeface="Meiryo UI" panose="020B0604030504040204" pitchFamily="50" charset="-128"/>
                <a:ea typeface="Meiryo UI" panose="020B0604030504040204" pitchFamily="50" charset="-128"/>
              </a:rPr>
              <a:t>基盤システム（提供系）</a:t>
            </a:r>
            <a:endParaRPr lang="en-US" altLang="ja-JP" sz="1100" dirty="0">
              <a:latin typeface="Meiryo UI" panose="020B0604030504040204" pitchFamily="50" charset="-128"/>
              <a:ea typeface="Meiryo UI" panose="020B0604030504040204" pitchFamily="50" charset="-128"/>
            </a:endParaRPr>
          </a:p>
          <a:p>
            <a:pPr marL="0" lvl="1"/>
            <a:endParaRPr lang="ja-JP" altLang="en-US" sz="2400"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0" y="-24"/>
            <a:ext cx="12192000" cy="954588"/>
          </a:xfrm>
        </p:spPr>
        <p:txBody>
          <a:bodyPr>
            <a:noAutofit/>
          </a:bodyPr>
          <a:lstStyle/>
          <a:p>
            <a:r>
              <a:rPr lang="ja-JP" altLang="en-US" sz="3200" dirty="0"/>
              <a:t>☆</a:t>
            </a:r>
            <a:r>
              <a:rPr lang="ja-JP" altLang="en-US" sz="3200" dirty="0" smtClean="0"/>
              <a:t>公共的</a:t>
            </a:r>
            <a:r>
              <a:rPr lang="ja-JP" altLang="en-US" sz="3200" dirty="0"/>
              <a:t>書誌基盤の実現イメージ</a:t>
            </a:r>
            <a:r>
              <a:rPr lang="ja-JP" altLang="en-US" sz="2000" dirty="0"/>
              <a:t>（新システム稼働前）</a:t>
            </a:r>
            <a:r>
              <a:rPr lang="en-US" altLang="ja-JP" sz="3200" dirty="0"/>
              <a:t/>
            </a:r>
            <a:br>
              <a:rPr lang="en-US" altLang="ja-JP" sz="3200" dirty="0"/>
            </a:br>
            <a:r>
              <a:rPr lang="ja-JP" altLang="en-US" sz="2400" dirty="0" smtClean="0"/>
              <a:t>（</a:t>
            </a:r>
            <a:r>
              <a:rPr lang="en-US" altLang="ja-JP" sz="2400" dirty="0"/>
              <a:t>2010</a:t>
            </a:r>
            <a:r>
              <a:rPr lang="ja-JP" altLang="en-US" sz="2400" dirty="0" smtClean="0"/>
              <a:t>年</a:t>
            </a:r>
            <a:r>
              <a:rPr lang="en-US" altLang="ja-JP" sz="2400" dirty="0"/>
              <a:t>7</a:t>
            </a:r>
            <a:r>
              <a:rPr lang="ja-JP" altLang="en-US" sz="2400" dirty="0"/>
              <a:t>月</a:t>
            </a:r>
            <a:r>
              <a:rPr lang="en-US" altLang="ja-JP" sz="2400" dirty="0"/>
              <a:t>28</a:t>
            </a:r>
            <a:r>
              <a:rPr lang="ja-JP" altLang="en-US" sz="2400" dirty="0"/>
              <a:t>日打合せ結果）</a:t>
            </a:r>
            <a:endParaRPr lang="ja-JP" altLang="en-US" sz="3200" dirty="0"/>
          </a:p>
        </p:txBody>
      </p:sp>
      <p:sp>
        <p:nvSpPr>
          <p:cNvPr id="14" name="V 字形矢印 13"/>
          <p:cNvSpPr/>
          <p:nvPr/>
        </p:nvSpPr>
        <p:spPr>
          <a:xfrm>
            <a:off x="7596198" y="2000240"/>
            <a:ext cx="928694" cy="428628"/>
          </a:xfrm>
          <a:prstGeom prst="notched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1200" dirty="0">
              <a:latin typeface="Meiryo UI" panose="020B0604030504040204" pitchFamily="50" charset="-128"/>
              <a:ea typeface="Meiryo UI" panose="020B0604030504040204" pitchFamily="50" charset="-128"/>
            </a:endParaRPr>
          </a:p>
        </p:txBody>
      </p:sp>
      <p:sp>
        <p:nvSpPr>
          <p:cNvPr id="17" name="角丸四角形 16"/>
          <p:cNvSpPr/>
          <p:nvPr/>
        </p:nvSpPr>
        <p:spPr>
          <a:xfrm>
            <a:off x="3595670" y="1571612"/>
            <a:ext cx="1571636" cy="1785950"/>
          </a:xfrm>
          <a:prstGeom prst="roundRect">
            <a:avLst/>
          </a:prstGeom>
          <a:noFill/>
        </p:spPr>
        <p:style>
          <a:lnRef idx="2">
            <a:schemeClr val="dk1"/>
          </a:lnRef>
          <a:fillRef idx="1">
            <a:schemeClr val="lt1"/>
          </a:fillRef>
          <a:effectRef idx="0">
            <a:schemeClr val="dk1"/>
          </a:effectRef>
          <a:fontRef idx="minor">
            <a:schemeClr val="dk1"/>
          </a:fontRef>
        </p:style>
        <p:txBody>
          <a:bodyPr rtlCol="0" anchor="t" anchorCtr="0"/>
          <a:lstStyle/>
          <a:p>
            <a:r>
              <a:rPr lang="ja-JP" altLang="en-US" sz="1200" dirty="0">
                <a:latin typeface="Meiryo UI" panose="020B0604030504040204" pitchFamily="50" charset="-128"/>
                <a:ea typeface="Meiryo UI" panose="020B0604030504040204" pitchFamily="50" charset="-128"/>
              </a:rPr>
              <a:t>基盤システム</a:t>
            </a:r>
            <a:r>
              <a:rPr lang="en-US" altLang="ja-JP" sz="1200" dirty="0">
                <a:latin typeface="Meiryo UI" panose="020B0604030504040204" pitchFamily="50" charset="-128"/>
                <a:ea typeface="Meiryo UI" panose="020B0604030504040204" pitchFamily="50" charset="-128"/>
              </a:rPr>
              <a:t/>
            </a:r>
            <a:br>
              <a:rPr lang="en-US" altLang="ja-JP" sz="1200" dirty="0">
                <a:latin typeface="Meiryo UI" panose="020B0604030504040204" pitchFamily="50" charset="-128"/>
                <a:ea typeface="Meiryo UI" panose="020B0604030504040204" pitchFamily="50" charset="-128"/>
              </a:rPr>
            </a:br>
            <a:r>
              <a:rPr lang="ja-JP" altLang="en-US" sz="1200" dirty="0">
                <a:latin typeface="Meiryo UI" panose="020B0604030504040204" pitchFamily="50" charset="-128"/>
                <a:ea typeface="Meiryo UI" panose="020B0604030504040204" pitchFamily="50" charset="-128"/>
              </a:rPr>
              <a:t>（収集系）</a:t>
            </a:r>
          </a:p>
        </p:txBody>
      </p:sp>
      <p:sp>
        <p:nvSpPr>
          <p:cNvPr id="28" name="角丸四角形 27"/>
          <p:cNvSpPr/>
          <p:nvPr/>
        </p:nvSpPr>
        <p:spPr>
          <a:xfrm>
            <a:off x="5167306" y="4786322"/>
            <a:ext cx="3214710" cy="1857388"/>
          </a:xfrm>
          <a:prstGeom prst="roundRect">
            <a:avLst/>
          </a:prstGeom>
          <a:noFill/>
        </p:spPr>
        <p:style>
          <a:lnRef idx="2">
            <a:schemeClr val="dk1"/>
          </a:lnRef>
          <a:fillRef idx="1">
            <a:schemeClr val="lt1"/>
          </a:fillRef>
          <a:effectRef idx="0">
            <a:schemeClr val="dk1"/>
          </a:effectRef>
          <a:fontRef idx="minor">
            <a:schemeClr val="dk1"/>
          </a:fontRef>
        </p:style>
        <p:txBody>
          <a:bodyPr rtlCol="0" anchor="b" anchorCtr="0"/>
          <a:lstStyle/>
          <a:p>
            <a:r>
              <a:rPr lang="ja-JP" altLang="en-US" sz="1200" dirty="0">
                <a:latin typeface="Meiryo UI" panose="020B0604030504040204" pitchFamily="50" charset="-128"/>
                <a:ea typeface="Meiryo UI" panose="020B0604030504040204" pitchFamily="50" charset="-128"/>
              </a:rPr>
              <a:t>情報探索システム</a:t>
            </a:r>
          </a:p>
        </p:txBody>
      </p:sp>
      <p:sp>
        <p:nvSpPr>
          <p:cNvPr id="32" name="角丸四角形 31"/>
          <p:cNvSpPr/>
          <p:nvPr/>
        </p:nvSpPr>
        <p:spPr>
          <a:xfrm>
            <a:off x="6667504" y="3357563"/>
            <a:ext cx="1071570" cy="289441"/>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a:r>
              <a:rPr lang="ja-JP" altLang="en-US" sz="1100" dirty="0">
                <a:latin typeface="Meiryo UI" panose="020B0604030504040204" pitchFamily="50" charset="-128"/>
                <a:ea typeface="Meiryo UI" panose="020B0604030504040204" pitchFamily="50" charset="-128"/>
              </a:rPr>
              <a:t>汎用出力機能</a:t>
            </a:r>
          </a:p>
        </p:txBody>
      </p:sp>
      <p:sp>
        <p:nvSpPr>
          <p:cNvPr id="40" name="フローチャート : 磁気ディスク 39"/>
          <p:cNvSpPr/>
          <p:nvPr/>
        </p:nvSpPr>
        <p:spPr>
          <a:xfrm>
            <a:off x="8524892" y="1857364"/>
            <a:ext cx="1071570" cy="500066"/>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z="1200" dirty="0">
                <a:latin typeface="Meiryo UI" panose="020B0604030504040204" pitchFamily="50" charset="-128"/>
                <a:ea typeface="Meiryo UI" panose="020B0604030504040204" pitchFamily="50" charset="-128"/>
              </a:rPr>
              <a:t>完成品プロダクト（</a:t>
            </a:r>
            <a:r>
              <a:rPr lang="en-US" altLang="ja-JP" sz="1200" dirty="0">
                <a:latin typeface="Meiryo UI" panose="020B0604030504040204" pitchFamily="50" charset="-128"/>
                <a:ea typeface="Meiryo UI" panose="020B0604030504040204" pitchFamily="50" charset="-128"/>
              </a:rPr>
              <a:t>J/M</a:t>
            </a:r>
            <a:r>
              <a:rPr lang="ja-JP" altLang="en-US" sz="1200" dirty="0">
                <a:latin typeface="Meiryo UI" panose="020B0604030504040204" pitchFamily="50" charset="-128"/>
                <a:ea typeface="Meiryo UI" panose="020B0604030504040204" pitchFamily="50" charset="-128"/>
              </a:rPr>
              <a:t>）</a:t>
            </a:r>
          </a:p>
        </p:txBody>
      </p:sp>
      <p:sp>
        <p:nvSpPr>
          <p:cNvPr id="42" name="フローチャート : 磁気ディスク 41"/>
          <p:cNvSpPr/>
          <p:nvPr/>
        </p:nvSpPr>
        <p:spPr>
          <a:xfrm>
            <a:off x="6453190" y="2571744"/>
            <a:ext cx="857256" cy="500066"/>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latin typeface="Meiryo UI" panose="020B0604030504040204" pitchFamily="50" charset="-128"/>
                <a:ea typeface="Meiryo UI" panose="020B0604030504040204" pitchFamily="50" charset="-128"/>
              </a:rPr>
              <a:t>書誌</a:t>
            </a:r>
            <a:r>
              <a:rPr lang="en-US" altLang="ja-JP" sz="1200" dirty="0">
                <a:latin typeface="Meiryo UI" panose="020B0604030504040204" pitchFamily="50" charset="-128"/>
                <a:ea typeface="Meiryo UI" panose="020B0604030504040204" pitchFamily="50" charset="-128"/>
              </a:rPr>
              <a:t>DB</a:t>
            </a:r>
            <a:endParaRPr lang="ja-JP" altLang="en-US" sz="1200" dirty="0">
              <a:latin typeface="Meiryo UI" panose="020B0604030504040204" pitchFamily="50" charset="-128"/>
              <a:ea typeface="Meiryo UI" panose="020B0604030504040204" pitchFamily="50" charset="-128"/>
            </a:endParaRPr>
          </a:p>
        </p:txBody>
      </p:sp>
      <p:sp>
        <p:nvSpPr>
          <p:cNvPr id="47" name="フローチャート : 磁気ディスク 46"/>
          <p:cNvSpPr/>
          <p:nvPr/>
        </p:nvSpPr>
        <p:spPr>
          <a:xfrm>
            <a:off x="7167570" y="4214818"/>
            <a:ext cx="1071570" cy="500066"/>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z="1100" dirty="0">
                <a:latin typeface="Meiryo UI" panose="020B0604030504040204" pitchFamily="50" charset="-128"/>
                <a:ea typeface="Meiryo UI" panose="020B0604030504040204" pitchFamily="50" charset="-128"/>
              </a:rPr>
              <a:t>統合書誌</a:t>
            </a:r>
            <a:r>
              <a:rPr lang="en-US" altLang="ja-JP" sz="1100" dirty="0">
                <a:latin typeface="Meiryo UI" panose="020B0604030504040204" pitchFamily="50" charset="-128"/>
                <a:ea typeface="Meiryo UI" panose="020B0604030504040204" pitchFamily="50" charset="-128"/>
              </a:rPr>
              <a:t>XML</a:t>
            </a:r>
            <a:r>
              <a:rPr lang="ja-JP" altLang="en-US" sz="1200" dirty="0">
                <a:latin typeface="Meiryo UI" panose="020B0604030504040204" pitchFamily="50" charset="-128"/>
                <a:ea typeface="Meiryo UI" panose="020B0604030504040204" pitchFamily="50" charset="-128"/>
              </a:rPr>
              <a:t>（校了分）</a:t>
            </a:r>
          </a:p>
        </p:txBody>
      </p:sp>
      <p:sp>
        <p:nvSpPr>
          <p:cNvPr id="49" name="フローチャート : 磁気ディスク 48"/>
          <p:cNvSpPr/>
          <p:nvPr/>
        </p:nvSpPr>
        <p:spPr>
          <a:xfrm>
            <a:off x="6024562" y="5857892"/>
            <a:ext cx="1571636" cy="428628"/>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1200" dirty="0">
                <a:latin typeface="Meiryo UI" panose="020B0604030504040204" pitchFamily="50" charset="-128"/>
                <a:ea typeface="Meiryo UI" panose="020B0604030504040204" pitchFamily="50" charset="-128"/>
              </a:rPr>
              <a:t>DCNDL</a:t>
            </a:r>
            <a:endParaRPr lang="ja-JP" altLang="en-US" sz="1200" dirty="0">
              <a:latin typeface="Meiryo UI" panose="020B0604030504040204" pitchFamily="50" charset="-128"/>
              <a:ea typeface="Meiryo UI" panose="020B0604030504040204" pitchFamily="50" charset="-128"/>
            </a:endParaRPr>
          </a:p>
        </p:txBody>
      </p:sp>
      <p:sp>
        <p:nvSpPr>
          <p:cNvPr id="50" name="フローチャート : 磁気ディスク 49"/>
          <p:cNvSpPr/>
          <p:nvPr/>
        </p:nvSpPr>
        <p:spPr>
          <a:xfrm>
            <a:off x="9239272" y="6215082"/>
            <a:ext cx="1071570" cy="642918"/>
          </a:xfrm>
          <a:prstGeom prst="flowChartMagneticDisk">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000" dirty="0">
                <a:latin typeface="Meiryo UI" panose="020B0604030504040204" pitchFamily="50" charset="-128"/>
                <a:ea typeface="Meiryo UI" panose="020B0604030504040204" pitchFamily="50" charset="-128"/>
              </a:rPr>
              <a:t>インプロセスデータ</a:t>
            </a:r>
            <a:endParaRPr lang="en-US" altLang="ja-JP" sz="1000" dirty="0">
              <a:latin typeface="Meiryo UI" panose="020B0604030504040204" pitchFamily="50" charset="-128"/>
              <a:ea typeface="Meiryo UI" panose="020B0604030504040204" pitchFamily="50" charset="-128"/>
            </a:endParaRPr>
          </a:p>
          <a:p>
            <a:pPr algn="ctr"/>
            <a:r>
              <a:rPr lang="ja-JP" altLang="en-US" sz="1000" dirty="0">
                <a:latin typeface="Meiryo UI" panose="020B0604030504040204" pitchFamily="50" charset="-128"/>
                <a:ea typeface="Meiryo UI" panose="020B0604030504040204" pitchFamily="50" charset="-128"/>
              </a:rPr>
              <a:t>（</a:t>
            </a:r>
            <a:r>
              <a:rPr lang="en-US" altLang="ja-JP" sz="1000" dirty="0">
                <a:latin typeface="Meiryo UI" panose="020B0604030504040204" pitchFamily="50" charset="-128"/>
                <a:ea typeface="Meiryo UI" panose="020B0604030504040204" pitchFamily="50" charset="-128"/>
              </a:rPr>
              <a:t>TSV</a:t>
            </a:r>
            <a:r>
              <a:rPr lang="ja-JP" altLang="en-US" sz="1000" dirty="0">
                <a:latin typeface="Meiryo UI" panose="020B0604030504040204" pitchFamily="50" charset="-128"/>
                <a:ea typeface="Meiryo UI" panose="020B0604030504040204" pitchFamily="50" charset="-128"/>
              </a:rPr>
              <a:t>）</a:t>
            </a:r>
          </a:p>
        </p:txBody>
      </p:sp>
      <p:sp>
        <p:nvSpPr>
          <p:cNvPr id="54" name="フローチャート : 磁気ディスク 53"/>
          <p:cNvSpPr/>
          <p:nvPr/>
        </p:nvSpPr>
        <p:spPr>
          <a:xfrm>
            <a:off x="3952860" y="2714620"/>
            <a:ext cx="857256" cy="500066"/>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latin typeface="Meiryo UI" panose="020B0604030504040204" pitchFamily="50" charset="-128"/>
                <a:ea typeface="Meiryo UI" panose="020B0604030504040204" pitchFamily="50" charset="-128"/>
              </a:rPr>
              <a:t>書誌</a:t>
            </a:r>
            <a:r>
              <a:rPr lang="en-US" altLang="ja-JP" sz="1200" dirty="0">
                <a:latin typeface="Meiryo UI" panose="020B0604030504040204" pitchFamily="50" charset="-128"/>
                <a:ea typeface="Meiryo UI" panose="020B0604030504040204" pitchFamily="50" charset="-128"/>
              </a:rPr>
              <a:t>DB</a:t>
            </a:r>
            <a:endParaRPr lang="ja-JP" altLang="en-US" sz="1200" dirty="0">
              <a:latin typeface="Meiryo UI" panose="020B0604030504040204" pitchFamily="50" charset="-128"/>
              <a:ea typeface="Meiryo UI" panose="020B0604030504040204" pitchFamily="50" charset="-128"/>
            </a:endParaRPr>
          </a:p>
        </p:txBody>
      </p:sp>
      <p:sp>
        <p:nvSpPr>
          <p:cNvPr id="61" name="フローチャート : 磁気ディスク 60"/>
          <p:cNvSpPr/>
          <p:nvPr/>
        </p:nvSpPr>
        <p:spPr>
          <a:xfrm>
            <a:off x="9239272" y="5286388"/>
            <a:ext cx="857256" cy="428628"/>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200" dirty="0">
                <a:latin typeface="Meiryo UI" panose="020B0604030504040204" pitchFamily="50" charset="-128"/>
                <a:ea typeface="Meiryo UI" panose="020B0604030504040204" pitchFamily="50" charset="-128"/>
              </a:rPr>
              <a:t>DCNDL</a:t>
            </a:r>
            <a:endParaRPr lang="ja-JP" altLang="en-US" sz="1200" dirty="0">
              <a:latin typeface="Meiryo UI" panose="020B0604030504040204" pitchFamily="50" charset="-128"/>
              <a:ea typeface="Meiryo UI" panose="020B0604030504040204" pitchFamily="50" charset="-128"/>
            </a:endParaRPr>
          </a:p>
        </p:txBody>
      </p:sp>
      <p:sp>
        <p:nvSpPr>
          <p:cNvPr id="62" name="フローチャート : 磁気ディスク 61"/>
          <p:cNvSpPr/>
          <p:nvPr/>
        </p:nvSpPr>
        <p:spPr>
          <a:xfrm>
            <a:off x="9310710" y="4643446"/>
            <a:ext cx="857256" cy="500066"/>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200" dirty="0">
                <a:latin typeface="Meiryo UI" panose="020B0604030504040204" pitchFamily="50" charset="-128"/>
                <a:ea typeface="Meiryo UI" panose="020B0604030504040204" pitchFamily="50" charset="-128"/>
              </a:rPr>
              <a:t>RSS</a:t>
            </a:r>
            <a:endParaRPr lang="ja-JP" altLang="en-US" sz="1200" dirty="0">
              <a:latin typeface="Meiryo UI" panose="020B0604030504040204" pitchFamily="50" charset="-128"/>
              <a:ea typeface="Meiryo UI" panose="020B0604030504040204" pitchFamily="50" charset="-128"/>
            </a:endParaRPr>
          </a:p>
        </p:txBody>
      </p:sp>
      <p:sp>
        <p:nvSpPr>
          <p:cNvPr id="63" name="角丸四角形 62"/>
          <p:cNvSpPr/>
          <p:nvPr/>
        </p:nvSpPr>
        <p:spPr>
          <a:xfrm>
            <a:off x="6381752" y="2214555"/>
            <a:ext cx="1000132" cy="289441"/>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nchor="ctr">
            <a:spAutoFit/>
          </a:bodyPr>
          <a:lstStyle/>
          <a:p>
            <a:r>
              <a:rPr lang="ja-JP" altLang="en-US" sz="1100" dirty="0">
                <a:latin typeface="Meiryo UI" panose="020B0604030504040204" pitchFamily="50" charset="-128"/>
                <a:ea typeface="Meiryo UI" panose="020B0604030504040204" pitchFamily="50" charset="-128"/>
              </a:rPr>
              <a:t>組織化業務</a:t>
            </a:r>
          </a:p>
        </p:txBody>
      </p:sp>
      <p:sp>
        <p:nvSpPr>
          <p:cNvPr id="64" name="V 字形矢印 63"/>
          <p:cNvSpPr/>
          <p:nvPr/>
        </p:nvSpPr>
        <p:spPr>
          <a:xfrm>
            <a:off x="7596198" y="2786058"/>
            <a:ext cx="928694" cy="428628"/>
          </a:xfrm>
          <a:prstGeom prst="notched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1200" dirty="0">
              <a:latin typeface="Meiryo UI" panose="020B0604030504040204" pitchFamily="50" charset="-128"/>
              <a:ea typeface="Meiryo UI" panose="020B0604030504040204" pitchFamily="50" charset="-128"/>
            </a:endParaRPr>
          </a:p>
        </p:txBody>
      </p:sp>
      <p:sp>
        <p:nvSpPr>
          <p:cNvPr id="65" name="角丸四角形 64"/>
          <p:cNvSpPr/>
          <p:nvPr/>
        </p:nvSpPr>
        <p:spPr>
          <a:xfrm>
            <a:off x="8953520" y="2857497"/>
            <a:ext cx="1000132" cy="289441"/>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nchor="ctr">
            <a:spAutoFit/>
          </a:bodyPr>
          <a:lstStyle/>
          <a:p>
            <a:r>
              <a:rPr lang="en-US" altLang="ja-JP" sz="1100" dirty="0">
                <a:latin typeface="Meiryo UI" panose="020B0604030504040204" pitchFamily="50" charset="-128"/>
                <a:ea typeface="Meiryo UI" panose="020B0604030504040204" pitchFamily="50" charset="-128"/>
              </a:rPr>
              <a:t>OPAC</a:t>
            </a:r>
            <a:endParaRPr lang="ja-JP" altLang="en-US" sz="1100" dirty="0">
              <a:latin typeface="Meiryo UI" panose="020B0604030504040204" pitchFamily="50" charset="-128"/>
              <a:ea typeface="Meiryo UI" panose="020B0604030504040204" pitchFamily="50" charset="-128"/>
            </a:endParaRPr>
          </a:p>
        </p:txBody>
      </p:sp>
      <p:sp>
        <p:nvSpPr>
          <p:cNvPr id="67" name="フローチャート : 磁気ディスク 66"/>
          <p:cNvSpPr/>
          <p:nvPr/>
        </p:nvSpPr>
        <p:spPr>
          <a:xfrm>
            <a:off x="8739206" y="3357562"/>
            <a:ext cx="857256" cy="500066"/>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1200" dirty="0">
                <a:latin typeface="Meiryo UI" panose="020B0604030504040204" pitchFamily="50" charset="-128"/>
                <a:ea typeface="Meiryo UI" panose="020B0604030504040204" pitchFamily="50" charset="-128"/>
              </a:rPr>
              <a:t>OPAC</a:t>
            </a:r>
            <a:r>
              <a:rPr lang="ja-JP" altLang="en-US" sz="1200" dirty="0">
                <a:latin typeface="Meiryo UI" panose="020B0604030504040204" pitchFamily="50" charset="-128"/>
                <a:ea typeface="Meiryo UI" panose="020B0604030504040204" pitchFamily="50" charset="-128"/>
              </a:rPr>
              <a:t>用</a:t>
            </a:r>
            <a:endParaRPr lang="en-US" altLang="ja-JP" sz="1200" dirty="0">
              <a:latin typeface="Meiryo UI" panose="020B0604030504040204" pitchFamily="50" charset="-128"/>
              <a:ea typeface="Meiryo UI" panose="020B0604030504040204" pitchFamily="50" charset="-128"/>
            </a:endParaRPr>
          </a:p>
          <a:p>
            <a:pPr algn="ctr"/>
            <a:r>
              <a:rPr lang="en-US" altLang="ja-JP" sz="1200" dirty="0">
                <a:latin typeface="Meiryo UI" panose="020B0604030504040204" pitchFamily="50" charset="-128"/>
                <a:ea typeface="Meiryo UI" panose="020B0604030504040204" pitchFamily="50" charset="-128"/>
              </a:rPr>
              <a:t>DB</a:t>
            </a:r>
            <a:endParaRPr lang="ja-JP" altLang="en-US" sz="1200" dirty="0">
              <a:latin typeface="Meiryo UI" panose="020B0604030504040204" pitchFamily="50" charset="-128"/>
              <a:ea typeface="Meiryo UI" panose="020B0604030504040204" pitchFamily="50" charset="-128"/>
            </a:endParaRPr>
          </a:p>
        </p:txBody>
      </p:sp>
      <p:sp>
        <p:nvSpPr>
          <p:cNvPr id="68" name="角丸四角形 67"/>
          <p:cNvSpPr/>
          <p:nvPr/>
        </p:nvSpPr>
        <p:spPr>
          <a:xfrm>
            <a:off x="7953388" y="4857761"/>
            <a:ext cx="1071570" cy="289441"/>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nchor="ctr">
            <a:spAutoFit/>
          </a:bodyPr>
          <a:lstStyle/>
          <a:p>
            <a:r>
              <a:rPr lang="ja-JP" altLang="en-US" sz="1100" dirty="0">
                <a:latin typeface="Meiryo UI" panose="020B0604030504040204" pitchFamily="50" charset="-128"/>
                <a:ea typeface="Meiryo UI" panose="020B0604030504040204" pitchFamily="50" charset="-128"/>
              </a:rPr>
              <a:t>条件検索</a:t>
            </a:r>
          </a:p>
        </p:txBody>
      </p:sp>
      <p:sp>
        <p:nvSpPr>
          <p:cNvPr id="69" name="V 字形矢印 68"/>
          <p:cNvSpPr/>
          <p:nvPr/>
        </p:nvSpPr>
        <p:spPr>
          <a:xfrm>
            <a:off x="8953520" y="4786322"/>
            <a:ext cx="500066" cy="285752"/>
          </a:xfrm>
          <a:prstGeom prst="notched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1200" dirty="0">
              <a:latin typeface="Meiryo UI" panose="020B0604030504040204" pitchFamily="50" charset="-128"/>
              <a:ea typeface="Meiryo UI" panose="020B0604030504040204" pitchFamily="50" charset="-128"/>
            </a:endParaRPr>
          </a:p>
        </p:txBody>
      </p:sp>
      <p:sp>
        <p:nvSpPr>
          <p:cNvPr id="71" name="角丸四角形 70"/>
          <p:cNvSpPr/>
          <p:nvPr/>
        </p:nvSpPr>
        <p:spPr>
          <a:xfrm>
            <a:off x="7953388" y="5357827"/>
            <a:ext cx="1071570" cy="289441"/>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nchor="ctr">
            <a:spAutoFit/>
          </a:bodyPr>
          <a:lstStyle/>
          <a:p>
            <a:r>
              <a:rPr lang="ja-JP" altLang="en-US" sz="1100" dirty="0">
                <a:latin typeface="Meiryo UI" panose="020B0604030504040204" pitchFamily="50" charset="-128"/>
                <a:ea typeface="Meiryo UI" panose="020B0604030504040204" pitchFamily="50" charset="-128"/>
              </a:rPr>
              <a:t>配信</a:t>
            </a:r>
          </a:p>
        </p:txBody>
      </p:sp>
      <p:sp>
        <p:nvSpPr>
          <p:cNvPr id="70" name="V 字形矢印 69"/>
          <p:cNvSpPr/>
          <p:nvPr/>
        </p:nvSpPr>
        <p:spPr>
          <a:xfrm>
            <a:off x="8739206" y="5357826"/>
            <a:ext cx="500066" cy="285752"/>
          </a:xfrm>
          <a:prstGeom prst="notched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sz="1200" dirty="0">
              <a:latin typeface="Meiryo UI" panose="020B0604030504040204" pitchFamily="50" charset="-128"/>
              <a:ea typeface="Meiryo UI" panose="020B0604030504040204" pitchFamily="50" charset="-128"/>
            </a:endParaRPr>
          </a:p>
        </p:txBody>
      </p:sp>
      <p:sp>
        <p:nvSpPr>
          <p:cNvPr id="73" name="雲形吹き出し 72"/>
          <p:cNvSpPr/>
          <p:nvPr/>
        </p:nvSpPr>
        <p:spPr>
          <a:xfrm>
            <a:off x="8453454" y="5643578"/>
            <a:ext cx="1571604" cy="571504"/>
          </a:xfrm>
          <a:prstGeom prst="cloudCallout">
            <a:avLst>
              <a:gd name="adj1" fmla="val 33373"/>
              <a:gd name="adj2" fmla="val 71526"/>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100" dirty="0">
                <a:latin typeface="Meiryo UI" panose="020B0604030504040204" pitchFamily="50" charset="-128"/>
                <a:ea typeface="Meiryo UI" panose="020B0604030504040204" pitchFamily="50" charset="-128"/>
              </a:rPr>
              <a:t>24</a:t>
            </a:r>
            <a:r>
              <a:rPr lang="ja-JP" altLang="en-US" sz="1100" dirty="0">
                <a:latin typeface="Meiryo UI" panose="020B0604030504040204" pitchFamily="50" charset="-128"/>
                <a:ea typeface="Meiryo UI" panose="020B0604030504040204" pitchFamily="50" charset="-128"/>
              </a:rPr>
              <a:t>年</a:t>
            </a:r>
            <a:r>
              <a:rPr lang="en-US" altLang="ja-JP" sz="1100" dirty="0">
                <a:latin typeface="Meiryo UI" panose="020B0604030504040204" pitchFamily="50" charset="-128"/>
                <a:ea typeface="Meiryo UI" panose="020B0604030504040204" pitchFamily="50" charset="-128"/>
              </a:rPr>
              <a:t>1</a:t>
            </a:r>
            <a:r>
              <a:rPr lang="ja-JP" altLang="en-US" sz="1100" dirty="0">
                <a:latin typeface="Meiryo UI" panose="020B0604030504040204" pitchFamily="50" charset="-128"/>
                <a:ea typeface="Meiryo UI" panose="020B0604030504040204" pitchFamily="50" charset="-128"/>
              </a:rPr>
              <a:t>月には、</a:t>
            </a:r>
            <a:r>
              <a:rPr lang="en-US" altLang="ja-JP" sz="1100" dirty="0">
                <a:latin typeface="Meiryo UI" panose="020B0604030504040204" pitchFamily="50" charset="-128"/>
                <a:ea typeface="Meiryo UI" panose="020B0604030504040204" pitchFamily="50" charset="-128"/>
              </a:rPr>
              <a:t>ALEPH</a:t>
            </a:r>
            <a:r>
              <a:rPr lang="ja-JP" altLang="en-US" sz="1100" dirty="0">
                <a:latin typeface="Meiryo UI" panose="020B0604030504040204" pitchFamily="50" charset="-128"/>
                <a:ea typeface="Meiryo UI" panose="020B0604030504040204" pitchFamily="50" charset="-128"/>
              </a:rPr>
              <a:t>から</a:t>
            </a:r>
            <a:r>
              <a:rPr lang="en-US" altLang="ja-JP" sz="1100" dirty="0">
                <a:latin typeface="Meiryo UI" panose="020B0604030504040204" pitchFamily="50" charset="-128"/>
                <a:ea typeface="Meiryo UI" panose="020B0604030504040204" pitchFamily="50" charset="-128"/>
              </a:rPr>
              <a:t>MARC21</a:t>
            </a:r>
            <a:r>
              <a:rPr lang="ja-JP" altLang="en-US" sz="1100" dirty="0">
                <a:latin typeface="Meiryo UI" panose="020B0604030504040204" pitchFamily="50" charset="-128"/>
                <a:ea typeface="Meiryo UI" panose="020B0604030504040204" pitchFamily="50" charset="-128"/>
              </a:rPr>
              <a:t>で。</a:t>
            </a:r>
          </a:p>
        </p:txBody>
      </p:sp>
      <p:sp>
        <p:nvSpPr>
          <p:cNvPr id="83" name="角丸四角形 82"/>
          <p:cNvSpPr/>
          <p:nvPr/>
        </p:nvSpPr>
        <p:spPr>
          <a:xfrm>
            <a:off x="6667504" y="5429265"/>
            <a:ext cx="1214446" cy="289441"/>
          </a:xfrm>
          <a:prstGeom prst="roundRect">
            <a:avLst/>
          </a:prstGeom>
        </p:spPr>
        <p:style>
          <a:lnRef idx="1">
            <a:schemeClr val="accent6"/>
          </a:lnRef>
          <a:fillRef idx="3">
            <a:schemeClr val="accent6"/>
          </a:fillRef>
          <a:effectRef idx="2">
            <a:schemeClr val="accent6"/>
          </a:effectRef>
          <a:fontRef idx="minor">
            <a:schemeClr val="lt1"/>
          </a:fontRef>
        </p:style>
        <p:txBody>
          <a:bodyPr wrap="square" rtlCol="0" anchor="ctr">
            <a:spAutoFit/>
          </a:bodyPr>
          <a:lstStyle/>
          <a:p>
            <a:r>
              <a:rPr lang="ja-JP" altLang="en-US" sz="1100" dirty="0">
                <a:latin typeface="Meiryo UI" panose="020B0604030504040204" pitchFamily="50" charset="-128"/>
                <a:ea typeface="Meiryo UI" panose="020B0604030504040204" pitchFamily="50" charset="-128"/>
              </a:rPr>
              <a:t>書誌</a:t>
            </a:r>
            <a:r>
              <a:rPr lang="en-US" altLang="ja-JP" sz="1100" dirty="0">
                <a:latin typeface="Meiryo UI" panose="020B0604030504040204" pitchFamily="50" charset="-128"/>
                <a:ea typeface="Meiryo UI" panose="020B0604030504040204" pitchFamily="50" charset="-128"/>
              </a:rPr>
              <a:t>ID</a:t>
            </a:r>
            <a:r>
              <a:rPr lang="ja-JP" altLang="en-US" sz="1100" dirty="0">
                <a:latin typeface="Meiryo UI" panose="020B0604030504040204" pitchFamily="50" charset="-128"/>
                <a:ea typeface="Meiryo UI" panose="020B0604030504040204" pitchFamily="50" charset="-128"/>
              </a:rPr>
              <a:t>で置換え</a:t>
            </a:r>
          </a:p>
        </p:txBody>
      </p:sp>
      <p:sp>
        <p:nvSpPr>
          <p:cNvPr id="85" name="横巻き 84"/>
          <p:cNvSpPr/>
          <p:nvPr/>
        </p:nvSpPr>
        <p:spPr>
          <a:xfrm>
            <a:off x="309554" y="928670"/>
            <a:ext cx="3000364" cy="642942"/>
          </a:xfrm>
          <a:prstGeom prst="horizontalScroll">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200" dirty="0">
                <a:latin typeface="Meiryo UI" panose="020B0604030504040204" pitchFamily="50" charset="-128"/>
                <a:ea typeface="Meiryo UI" panose="020B0604030504040204" pitchFamily="50" charset="-128"/>
              </a:rPr>
              <a:t>・現行基盤の汎用出力機能を小規模改修</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・情報探索システムから配信</a:t>
            </a:r>
          </a:p>
        </p:txBody>
      </p:sp>
      <p:sp>
        <p:nvSpPr>
          <p:cNvPr id="46" name="フローチャート : 順次アクセス記憶 45"/>
          <p:cNvSpPr/>
          <p:nvPr/>
        </p:nvSpPr>
        <p:spPr>
          <a:xfrm>
            <a:off x="1640893" y="2500306"/>
            <a:ext cx="1168959" cy="714380"/>
          </a:xfrm>
          <a:prstGeom prst="flowChartMagneticTap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100" dirty="0">
                <a:latin typeface="Meiryo UI" panose="020B0604030504040204" pitchFamily="50" charset="-128"/>
                <a:ea typeface="Meiryo UI" panose="020B0604030504040204" pitchFamily="50" charset="-128"/>
              </a:rPr>
              <a:t>日販マーク</a:t>
            </a:r>
          </a:p>
        </p:txBody>
      </p:sp>
      <p:sp>
        <p:nvSpPr>
          <p:cNvPr id="55" name="フローチャート : 順次アクセス記憶 54"/>
          <p:cNvSpPr/>
          <p:nvPr/>
        </p:nvSpPr>
        <p:spPr>
          <a:xfrm>
            <a:off x="2355273" y="1857364"/>
            <a:ext cx="1168959" cy="714380"/>
          </a:xfrm>
          <a:prstGeom prst="flowChartMagneticTap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100" dirty="0">
                <a:latin typeface="Meiryo UI" panose="020B0604030504040204" pitchFamily="50" charset="-128"/>
                <a:ea typeface="Meiryo UI" panose="020B0604030504040204" pitchFamily="50" charset="-128"/>
              </a:rPr>
              <a:t>納品データ</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a:t>
            </a:r>
            <a:r>
              <a:rPr lang="en-US" altLang="ja-JP" sz="1100" dirty="0">
                <a:latin typeface="Meiryo UI" panose="020B0604030504040204" pitchFamily="50" charset="-128"/>
                <a:ea typeface="Meiryo UI" panose="020B0604030504040204" pitchFamily="50" charset="-128"/>
              </a:rPr>
              <a:t>CSV</a:t>
            </a:r>
            <a:r>
              <a:rPr lang="ja-JP" altLang="en-US" sz="1100" dirty="0">
                <a:latin typeface="Meiryo UI" panose="020B0604030504040204" pitchFamily="50" charset="-128"/>
                <a:ea typeface="Meiryo UI" panose="020B0604030504040204" pitchFamily="50" charset="-128"/>
              </a:rPr>
              <a:t>）</a:t>
            </a:r>
          </a:p>
        </p:txBody>
      </p:sp>
      <p:sp>
        <p:nvSpPr>
          <p:cNvPr id="86" name="フローチャート : 磁気ディスク 85"/>
          <p:cNvSpPr/>
          <p:nvPr/>
        </p:nvSpPr>
        <p:spPr>
          <a:xfrm>
            <a:off x="5310182" y="6500834"/>
            <a:ext cx="857256" cy="357166"/>
          </a:xfrm>
          <a:prstGeom prst="flowChartMagneticDisk">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ja-JP" sz="1200" dirty="0">
                <a:latin typeface="Meiryo UI" panose="020B0604030504040204" pitchFamily="50" charset="-128"/>
                <a:ea typeface="Meiryo UI" panose="020B0604030504040204" pitchFamily="50" charset="-128"/>
              </a:rPr>
              <a:t>FTP</a:t>
            </a:r>
            <a:r>
              <a:rPr lang="ja-JP" altLang="en-US" sz="1100" dirty="0">
                <a:latin typeface="Meiryo UI" panose="020B0604030504040204" pitchFamily="50" charset="-128"/>
                <a:ea typeface="Meiryo UI" panose="020B0604030504040204" pitchFamily="50" charset="-128"/>
              </a:rPr>
              <a:t>サーバ</a:t>
            </a:r>
            <a:endParaRPr lang="ja-JP" altLang="en-US" sz="1200" dirty="0">
              <a:latin typeface="Meiryo UI" panose="020B0604030504040204" pitchFamily="50" charset="-128"/>
              <a:ea typeface="Meiryo UI" panose="020B0604030504040204" pitchFamily="50" charset="-128"/>
            </a:endParaRPr>
          </a:p>
        </p:txBody>
      </p:sp>
      <p:sp>
        <p:nvSpPr>
          <p:cNvPr id="88" name="V 字形矢印 87"/>
          <p:cNvSpPr/>
          <p:nvPr/>
        </p:nvSpPr>
        <p:spPr>
          <a:xfrm>
            <a:off x="6167438" y="6500834"/>
            <a:ext cx="3000396" cy="214314"/>
          </a:xfrm>
          <a:prstGeom prst="notched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ja-JP" altLang="en-US" sz="1200" dirty="0">
              <a:latin typeface="Meiryo UI" panose="020B0604030504040204" pitchFamily="50" charset="-128"/>
              <a:ea typeface="Meiryo UI" panose="020B0604030504040204" pitchFamily="50" charset="-128"/>
            </a:endParaRPr>
          </a:p>
        </p:txBody>
      </p:sp>
      <p:sp>
        <p:nvSpPr>
          <p:cNvPr id="89" name="角丸四角形 88"/>
          <p:cNvSpPr/>
          <p:nvPr/>
        </p:nvSpPr>
        <p:spPr>
          <a:xfrm>
            <a:off x="7810512" y="6429397"/>
            <a:ext cx="500066" cy="289441"/>
          </a:xfrm>
          <a:prstGeom prst="roundRect">
            <a:avLst/>
          </a:prstGeom>
        </p:spPr>
        <p:style>
          <a:lnRef idx="1">
            <a:schemeClr val="accent6"/>
          </a:lnRef>
          <a:fillRef idx="3">
            <a:schemeClr val="accent6"/>
          </a:fillRef>
          <a:effectRef idx="2">
            <a:schemeClr val="accent6"/>
          </a:effectRef>
          <a:fontRef idx="minor">
            <a:schemeClr val="lt1"/>
          </a:fontRef>
        </p:style>
        <p:txBody>
          <a:bodyPr wrap="square" rtlCol="0" anchor="ctr">
            <a:spAutoFit/>
          </a:bodyPr>
          <a:lstStyle/>
          <a:p>
            <a:r>
              <a:rPr lang="ja-JP" altLang="en-US" sz="1100" dirty="0">
                <a:latin typeface="Meiryo UI" panose="020B0604030504040204" pitchFamily="50" charset="-128"/>
                <a:ea typeface="Meiryo UI" panose="020B0604030504040204" pitchFamily="50" charset="-128"/>
              </a:rPr>
              <a:t>配信</a:t>
            </a:r>
          </a:p>
        </p:txBody>
      </p:sp>
      <p:sp>
        <p:nvSpPr>
          <p:cNvPr id="91" name="V 字形矢印 90"/>
          <p:cNvSpPr/>
          <p:nvPr/>
        </p:nvSpPr>
        <p:spPr>
          <a:xfrm rot="5400000">
            <a:off x="6274595" y="5464983"/>
            <a:ext cx="571504" cy="214314"/>
          </a:xfrm>
          <a:prstGeom prst="notched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ja-JP" altLang="en-US" sz="1200" dirty="0">
              <a:latin typeface="Meiryo UI" panose="020B0604030504040204" pitchFamily="50" charset="-128"/>
              <a:ea typeface="Meiryo UI" panose="020B0604030504040204" pitchFamily="50" charset="-128"/>
            </a:endParaRPr>
          </a:p>
        </p:txBody>
      </p:sp>
      <p:sp>
        <p:nvSpPr>
          <p:cNvPr id="59" name="V 字形矢印 58"/>
          <p:cNvSpPr/>
          <p:nvPr/>
        </p:nvSpPr>
        <p:spPr>
          <a:xfrm rot="5400000">
            <a:off x="6596066" y="3786190"/>
            <a:ext cx="571504" cy="285752"/>
          </a:xfrm>
          <a:prstGeom prst="notched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ja-JP" altLang="en-US" sz="1200" dirty="0">
              <a:latin typeface="Meiryo UI" panose="020B0604030504040204" pitchFamily="50" charset="-128"/>
              <a:ea typeface="Meiryo UI" panose="020B0604030504040204" pitchFamily="50" charset="-128"/>
            </a:endParaRPr>
          </a:p>
        </p:txBody>
      </p:sp>
      <p:sp>
        <p:nvSpPr>
          <p:cNvPr id="60" name="フローチャート : 磁気ディスク 59"/>
          <p:cNvSpPr/>
          <p:nvPr/>
        </p:nvSpPr>
        <p:spPr>
          <a:xfrm>
            <a:off x="6096000" y="4214818"/>
            <a:ext cx="1071570" cy="500066"/>
          </a:xfrm>
          <a:prstGeom prst="flowChartMagneticDisk">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100" dirty="0">
                <a:latin typeface="Meiryo UI" panose="020B0604030504040204" pitchFamily="50" charset="-128"/>
                <a:ea typeface="Meiryo UI" panose="020B0604030504040204" pitchFamily="50" charset="-128"/>
              </a:rPr>
              <a:t>統合書誌</a:t>
            </a:r>
            <a:r>
              <a:rPr lang="en-US" altLang="ja-JP" sz="1100" dirty="0">
                <a:latin typeface="Meiryo UI" panose="020B0604030504040204" pitchFamily="50" charset="-128"/>
                <a:ea typeface="Meiryo UI" panose="020B0604030504040204" pitchFamily="50" charset="-128"/>
              </a:rPr>
              <a:t>XML</a:t>
            </a:r>
          </a:p>
          <a:p>
            <a:pPr algn="ctr"/>
            <a:r>
              <a:rPr lang="ja-JP" altLang="en-US" sz="900" dirty="0">
                <a:latin typeface="Meiryo UI" panose="020B0604030504040204" pitchFamily="50" charset="-128"/>
                <a:ea typeface="Meiryo UI" panose="020B0604030504040204" pitchFamily="50" charset="-128"/>
              </a:rPr>
              <a:t>（インプロセス分）</a:t>
            </a:r>
          </a:p>
        </p:txBody>
      </p:sp>
      <p:sp>
        <p:nvSpPr>
          <p:cNvPr id="76" name="V 字形矢印 75"/>
          <p:cNvSpPr/>
          <p:nvPr/>
        </p:nvSpPr>
        <p:spPr>
          <a:xfrm rot="5400000">
            <a:off x="6600828" y="4710122"/>
            <a:ext cx="285752" cy="295276"/>
          </a:xfrm>
          <a:prstGeom prst="notched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ja-JP" altLang="en-US" sz="1200" dirty="0">
              <a:latin typeface="Meiryo UI" panose="020B0604030504040204" pitchFamily="50" charset="-128"/>
              <a:ea typeface="Meiryo UI" panose="020B0604030504040204" pitchFamily="50" charset="-128"/>
            </a:endParaRPr>
          </a:p>
        </p:txBody>
      </p:sp>
      <p:sp>
        <p:nvSpPr>
          <p:cNvPr id="45" name="角丸四角形 44"/>
          <p:cNvSpPr/>
          <p:nvPr/>
        </p:nvSpPr>
        <p:spPr>
          <a:xfrm>
            <a:off x="6381752" y="4906995"/>
            <a:ext cx="1571636" cy="476726"/>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nchor="ctr">
            <a:spAutoFit/>
          </a:bodyPr>
          <a:lstStyle/>
          <a:p>
            <a:r>
              <a:rPr lang="ja-JP" altLang="en-US" sz="1100" dirty="0">
                <a:latin typeface="Meiryo UI" panose="020B0604030504040204" pitchFamily="50" charset="-128"/>
                <a:ea typeface="Meiryo UI" panose="020B0604030504040204" pitchFamily="50" charset="-128"/>
              </a:rPr>
              <a:t>統合書誌</a:t>
            </a:r>
            <a:r>
              <a:rPr lang="en-US" altLang="ja-JP" sz="1100" dirty="0">
                <a:latin typeface="Meiryo UI" panose="020B0604030504040204" pitchFamily="50" charset="-128"/>
                <a:ea typeface="Meiryo UI" panose="020B0604030504040204" pitchFamily="50" charset="-128"/>
              </a:rPr>
              <a:t>XML</a:t>
            </a:r>
            <a:r>
              <a:rPr lang="ja-JP" altLang="en-US" sz="1100" dirty="0">
                <a:latin typeface="Meiryo UI" panose="020B0604030504040204" pitchFamily="50" charset="-128"/>
                <a:ea typeface="Meiryo UI" panose="020B0604030504040204" pitchFamily="50" charset="-128"/>
              </a:rPr>
              <a:t>→</a:t>
            </a:r>
            <a:r>
              <a:rPr lang="en-US" altLang="ja-JP" sz="1100" dirty="0">
                <a:latin typeface="Meiryo UI" panose="020B0604030504040204" pitchFamily="50" charset="-128"/>
                <a:ea typeface="Meiryo UI" panose="020B0604030504040204" pitchFamily="50" charset="-128"/>
              </a:rPr>
              <a:t>DCNDL</a:t>
            </a:r>
            <a:endParaRPr lang="ja-JP" altLang="en-US" sz="1100" dirty="0">
              <a:latin typeface="Meiryo UI" panose="020B0604030504040204" pitchFamily="50" charset="-128"/>
              <a:ea typeface="Meiryo UI" panose="020B0604030504040204" pitchFamily="50" charset="-128"/>
            </a:endParaRPr>
          </a:p>
        </p:txBody>
      </p:sp>
      <p:sp>
        <p:nvSpPr>
          <p:cNvPr id="75" name="曲折矢印 74"/>
          <p:cNvSpPr/>
          <p:nvPr/>
        </p:nvSpPr>
        <p:spPr>
          <a:xfrm rot="5400000">
            <a:off x="2631257" y="3178967"/>
            <a:ext cx="4214842" cy="2428892"/>
          </a:xfrm>
          <a:prstGeom prst="bentArrow">
            <a:avLst>
              <a:gd name="adj1" fmla="val 4667"/>
              <a:gd name="adj2" fmla="val 6500"/>
              <a:gd name="adj3" fmla="val 16333"/>
              <a:gd name="adj4" fmla="val 4375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ja-JP" altLang="en-US">
              <a:solidFill>
                <a:schemeClr val="tx1"/>
              </a:solidFill>
              <a:latin typeface="Meiryo UI" panose="020B0604030504040204" pitchFamily="50" charset="-128"/>
              <a:ea typeface="Meiryo UI" panose="020B0604030504040204" pitchFamily="50" charset="-128"/>
            </a:endParaRPr>
          </a:p>
        </p:txBody>
      </p:sp>
      <p:sp>
        <p:nvSpPr>
          <p:cNvPr id="79" name="フローチャート : 磁気ディスク 78"/>
          <p:cNvSpPr/>
          <p:nvPr/>
        </p:nvSpPr>
        <p:spPr>
          <a:xfrm>
            <a:off x="5024430" y="4214818"/>
            <a:ext cx="1071570" cy="500066"/>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z="1000" dirty="0">
                <a:latin typeface="Meiryo UI" panose="020B0604030504040204" pitchFamily="50" charset="-128"/>
                <a:ea typeface="Meiryo UI" panose="020B0604030504040204" pitchFamily="50" charset="-128"/>
              </a:rPr>
              <a:t>基盤物品統計データ出力</a:t>
            </a:r>
            <a:endParaRPr lang="en-US" altLang="ja-JP" sz="10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a:t>
            </a:r>
            <a:r>
              <a:rPr lang="en-US" altLang="ja-JP" sz="1100" dirty="0">
                <a:latin typeface="Meiryo UI" panose="020B0604030504040204" pitchFamily="50" charset="-128"/>
                <a:ea typeface="Meiryo UI" panose="020B0604030504040204" pitchFamily="50" charset="-128"/>
              </a:rPr>
              <a:t>TSV</a:t>
            </a:r>
            <a:r>
              <a:rPr lang="ja-JP" altLang="en-US" sz="1100" dirty="0">
                <a:latin typeface="Meiryo UI" panose="020B0604030504040204" pitchFamily="50" charset="-128"/>
                <a:ea typeface="Meiryo UI" panose="020B0604030504040204" pitchFamily="50" charset="-128"/>
              </a:rPr>
              <a:t>）</a:t>
            </a:r>
          </a:p>
        </p:txBody>
      </p:sp>
      <p:sp>
        <p:nvSpPr>
          <p:cNvPr id="81" name="角丸四角形 80"/>
          <p:cNvSpPr/>
          <p:nvPr/>
        </p:nvSpPr>
        <p:spPr>
          <a:xfrm>
            <a:off x="3952860" y="2214555"/>
            <a:ext cx="1071570" cy="289441"/>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nchor="ctr">
            <a:spAutoFit/>
          </a:bodyPr>
          <a:lstStyle/>
          <a:p>
            <a:r>
              <a:rPr lang="ja-JP" altLang="en-US" sz="1100" dirty="0">
                <a:latin typeface="Meiryo UI" panose="020B0604030504040204" pitchFamily="50" charset="-128"/>
                <a:ea typeface="Meiryo UI" panose="020B0604030504040204" pitchFamily="50" charset="-128"/>
              </a:rPr>
              <a:t>確認</a:t>
            </a:r>
          </a:p>
        </p:txBody>
      </p:sp>
      <p:sp>
        <p:nvSpPr>
          <p:cNvPr id="87" name="角丸四角形 86"/>
          <p:cNvSpPr/>
          <p:nvPr/>
        </p:nvSpPr>
        <p:spPr>
          <a:xfrm>
            <a:off x="5453058" y="3357563"/>
            <a:ext cx="1071570" cy="289441"/>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nchor="ctr">
            <a:spAutoFit/>
          </a:bodyPr>
          <a:lstStyle/>
          <a:p>
            <a:r>
              <a:rPr lang="ja-JP" altLang="en-US" sz="1100" dirty="0">
                <a:latin typeface="Meiryo UI" panose="020B0604030504040204" pitchFamily="50" charset="-128"/>
                <a:ea typeface="Meiryo UI" panose="020B0604030504040204" pitchFamily="50" charset="-128"/>
              </a:rPr>
              <a:t>統計出力機能</a:t>
            </a:r>
          </a:p>
        </p:txBody>
      </p:sp>
      <p:sp>
        <p:nvSpPr>
          <p:cNvPr id="53" name="角丸四角形 52"/>
          <p:cNvSpPr/>
          <p:nvPr/>
        </p:nvSpPr>
        <p:spPr>
          <a:xfrm>
            <a:off x="5310182" y="3692549"/>
            <a:ext cx="1000132" cy="476726"/>
          </a:xfrm>
          <a:prstGeom prst="roundRect">
            <a:avLst/>
          </a:prstGeom>
        </p:spPr>
        <p:style>
          <a:lnRef idx="1">
            <a:schemeClr val="accent6"/>
          </a:lnRef>
          <a:fillRef idx="3">
            <a:schemeClr val="accent6"/>
          </a:fillRef>
          <a:effectRef idx="2">
            <a:schemeClr val="accent6"/>
          </a:effectRef>
          <a:fontRef idx="minor">
            <a:schemeClr val="lt1"/>
          </a:fontRef>
        </p:style>
        <p:txBody>
          <a:bodyPr wrap="square" rtlCol="0" anchor="ctr">
            <a:spAutoFit/>
          </a:bodyPr>
          <a:lstStyle/>
          <a:p>
            <a:r>
              <a:rPr lang="ja-JP" altLang="en-US" sz="1100" dirty="0">
                <a:latin typeface="Meiryo UI" panose="020B0604030504040204" pitchFamily="50" charset="-128"/>
                <a:ea typeface="Meiryo UI" panose="020B0604030504040204" pitchFamily="50" charset="-128"/>
              </a:rPr>
              <a:t>編集（人手）</a:t>
            </a:r>
          </a:p>
        </p:txBody>
      </p:sp>
      <p:sp>
        <p:nvSpPr>
          <p:cNvPr id="58" name="横巻き 57"/>
          <p:cNvSpPr/>
          <p:nvPr/>
        </p:nvSpPr>
        <p:spPr>
          <a:xfrm>
            <a:off x="0" y="6072205"/>
            <a:ext cx="4791067" cy="585811"/>
          </a:xfrm>
          <a:prstGeom prst="horizontalScroll">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FTP</a:t>
            </a:r>
            <a:r>
              <a:rPr lang="ja-JP" altLang="en-US" sz="1400" dirty="0">
                <a:latin typeface="Meiryo UI" panose="020B0604030504040204" pitchFamily="50" charset="-128"/>
                <a:ea typeface="Meiryo UI" panose="020B0604030504040204" pitchFamily="50" charset="-128"/>
              </a:rPr>
              <a:t>サーバからの提供</a:t>
            </a:r>
            <a:r>
              <a:rPr lang="ja-JP" altLang="en-US" sz="1400" dirty="0" smtClean="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2010</a:t>
            </a:r>
            <a:r>
              <a:rPr lang="ja-JP" altLang="en-US" sz="1400" dirty="0" smtClean="0">
                <a:latin typeface="Meiryo UI" panose="020B0604030504040204" pitchFamily="50" charset="-128"/>
                <a:ea typeface="Meiryo UI" panose="020B0604030504040204" pitchFamily="50" charset="-128"/>
              </a:rPr>
              <a:t>年</a:t>
            </a:r>
            <a:r>
              <a:rPr lang="en-US" altLang="ja-JP" sz="1400" dirty="0">
                <a:latin typeface="Meiryo UI" panose="020B0604030504040204" pitchFamily="50" charset="-128"/>
                <a:ea typeface="Meiryo UI" panose="020B0604030504040204" pitchFamily="50" charset="-128"/>
              </a:rPr>
              <a:t>10</a:t>
            </a:r>
            <a:r>
              <a:rPr lang="ja-JP" altLang="en-US" sz="1400" dirty="0">
                <a:latin typeface="Meiryo UI" panose="020B0604030504040204" pitchFamily="50" charset="-128"/>
                <a:ea typeface="Meiryo UI" panose="020B0604030504040204" pitchFamily="50" charset="-128"/>
              </a:rPr>
              <a:t>月末までに）</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a:t>
            </a:r>
            <a:r>
              <a:rPr lang="en-US" altLang="ja-JP" sz="1400" dirty="0" err="1">
                <a:latin typeface="Meiryo UI" panose="020B0604030504040204" pitchFamily="50" charset="-128"/>
                <a:ea typeface="Meiryo UI" panose="020B0604030504040204" pitchFamily="50" charset="-128"/>
              </a:rPr>
              <a:t>NDLSearch</a:t>
            </a:r>
            <a:r>
              <a:rPr lang="ja-JP" altLang="en-US" sz="1400" dirty="0" err="1">
                <a:latin typeface="Meiryo UI" panose="020B0604030504040204" pitchFamily="50" charset="-128"/>
                <a:ea typeface="Meiryo UI" panose="020B0604030504040204" pitchFamily="50" charset="-128"/>
              </a:rPr>
              <a:t>での</a:t>
            </a:r>
            <a:r>
              <a:rPr lang="ja-JP" altLang="en-US" sz="1400" dirty="0">
                <a:latin typeface="Meiryo UI" panose="020B0604030504040204" pitchFamily="50" charset="-128"/>
                <a:ea typeface="Meiryo UI" panose="020B0604030504040204" pitchFamily="50" charset="-128"/>
              </a:rPr>
              <a:t>検索及びメタデータ提供</a:t>
            </a:r>
            <a:r>
              <a:rPr lang="ja-JP" altLang="en-US" sz="1400" dirty="0" smtClean="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2010</a:t>
            </a:r>
            <a:r>
              <a:rPr lang="ja-JP" altLang="en-US" sz="1400" dirty="0" smtClean="0">
                <a:latin typeface="Meiryo UI" panose="020B0604030504040204" pitchFamily="50" charset="-128"/>
                <a:ea typeface="Meiryo UI" panose="020B0604030504040204" pitchFamily="50" charset="-128"/>
              </a:rPr>
              <a:t>年度中</a:t>
            </a:r>
            <a:r>
              <a:rPr lang="ja-JP" altLang="en-US" sz="1400" dirty="0">
                <a:latin typeface="Meiryo UI" panose="020B0604030504040204" pitchFamily="50" charset="-128"/>
                <a:ea typeface="Meiryo UI" panose="020B0604030504040204" pitchFamily="50" charset="-128"/>
              </a:rPr>
              <a:t>）</a:t>
            </a:r>
          </a:p>
        </p:txBody>
      </p:sp>
      <p:sp>
        <p:nvSpPr>
          <p:cNvPr id="48" name="円/楕円 47"/>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504591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a:t>☆</a:t>
            </a:r>
            <a:r>
              <a:rPr lang="ja-JP" altLang="en-US" sz="4000" dirty="0" smtClean="0"/>
              <a:t>書誌</a:t>
            </a:r>
            <a:r>
              <a:rPr lang="ja-JP" altLang="en-US" sz="4000" dirty="0"/>
              <a:t>データ作成・提供の方針</a:t>
            </a:r>
          </a:p>
        </p:txBody>
      </p:sp>
      <p:sp>
        <p:nvSpPr>
          <p:cNvPr id="23" name="Rectangle 2"/>
          <p:cNvSpPr txBox="1">
            <a:spLocks noChangeArrowheads="1"/>
          </p:cNvSpPr>
          <p:nvPr/>
        </p:nvSpPr>
        <p:spPr>
          <a:xfrm>
            <a:off x="1381287" y="908720"/>
            <a:ext cx="9144000" cy="648072"/>
          </a:xfrm>
          <a:prstGeom prst="rect">
            <a:avLst/>
          </a:prstGeom>
          <a:noFill/>
        </p:spPr>
        <p:txBody>
          <a:bodyPr lIns="92075" tIns="46038" rIns="92075" bIns="46038" anchor="ctr"/>
          <a:lstStyle/>
          <a:p>
            <a:pPr fontAlgn="base">
              <a:spcBef>
                <a:spcPct val="0"/>
              </a:spcBef>
              <a:spcAft>
                <a:spcPct val="0"/>
              </a:spcAft>
            </a:pPr>
            <a:r>
              <a:rPr lang="en-US" altLang="ja-JP" sz="1600" dirty="0">
                <a:solidFill>
                  <a:prstClr val="black"/>
                </a:solidFill>
                <a:latin typeface="Meiryo UI" panose="020B0604030504040204" pitchFamily="50" charset="-128"/>
                <a:ea typeface="Meiryo UI" panose="020B0604030504040204" pitchFamily="50" charset="-128"/>
              </a:rPr>
              <a:t>NDL</a:t>
            </a:r>
            <a:r>
              <a:rPr lang="ja-JP" altLang="en-US" sz="1600" dirty="0">
                <a:solidFill>
                  <a:prstClr val="black"/>
                </a:solidFill>
                <a:latin typeface="Meiryo UI" panose="020B0604030504040204" pitchFamily="50" charset="-128"/>
                <a:ea typeface="Meiryo UI" panose="020B0604030504040204" pitchFamily="50" charset="-128"/>
              </a:rPr>
              <a:t>では、</a:t>
            </a:r>
            <a:r>
              <a:rPr lang="en-US" altLang="ja-JP" sz="1600" dirty="0">
                <a:solidFill>
                  <a:prstClr val="black"/>
                </a:solidFill>
                <a:latin typeface="Meiryo UI" panose="020B0604030504040204" pitchFamily="50" charset="-128"/>
                <a:ea typeface="Meiryo UI" panose="020B0604030504040204" pitchFamily="50" charset="-128"/>
              </a:rPr>
              <a:t>2013</a:t>
            </a:r>
            <a:r>
              <a:rPr lang="ja-JP" altLang="en-US" sz="1600" dirty="0">
                <a:solidFill>
                  <a:prstClr val="black"/>
                </a:solidFill>
                <a:latin typeface="Meiryo UI" panose="020B0604030504040204" pitchFamily="50" charset="-128"/>
                <a:ea typeface="Meiryo UI" panose="020B0604030504040204" pitchFamily="50" charset="-128"/>
              </a:rPr>
              <a:t>年</a:t>
            </a:r>
            <a:r>
              <a:rPr lang="en-US" altLang="ja-JP" sz="1600" dirty="0">
                <a:solidFill>
                  <a:prstClr val="black"/>
                </a:solidFill>
                <a:latin typeface="Meiryo UI" panose="020B0604030504040204" pitchFamily="50" charset="-128"/>
                <a:ea typeface="Meiryo UI" panose="020B0604030504040204" pitchFamily="50" charset="-128"/>
              </a:rPr>
              <a:t>2</a:t>
            </a:r>
            <a:r>
              <a:rPr lang="ja-JP" altLang="en-US" sz="1600" dirty="0">
                <a:solidFill>
                  <a:prstClr val="black"/>
                </a:solidFill>
                <a:latin typeface="Meiryo UI" panose="020B0604030504040204" pitchFamily="50" charset="-128"/>
                <a:ea typeface="Meiryo UI" panose="020B0604030504040204" pitchFamily="50" charset="-128"/>
              </a:rPr>
              <a:t>月に、「国立国会図書館の書誌データ作成・提供の新展開（</a:t>
            </a:r>
            <a:r>
              <a:rPr lang="en-US" altLang="ja-JP" sz="1600" dirty="0">
                <a:solidFill>
                  <a:prstClr val="black"/>
                </a:solidFill>
                <a:latin typeface="Meiryo UI" panose="020B0604030504040204" pitchFamily="50" charset="-128"/>
                <a:ea typeface="Meiryo UI" panose="020B0604030504040204" pitchFamily="50" charset="-128"/>
              </a:rPr>
              <a:t>2013</a:t>
            </a:r>
            <a:r>
              <a:rPr lang="ja-JP" altLang="en-US" sz="1600" dirty="0">
                <a:solidFill>
                  <a:prstClr val="black"/>
                </a:solidFill>
                <a:latin typeface="Meiryo UI" panose="020B0604030504040204" pitchFamily="50" charset="-128"/>
                <a:ea typeface="Meiryo UI" panose="020B0604030504040204" pitchFamily="50" charset="-128"/>
              </a:rPr>
              <a:t>）」を策定した。今後概ね</a:t>
            </a:r>
            <a:r>
              <a:rPr lang="en-US" altLang="ja-JP" sz="1600" dirty="0">
                <a:solidFill>
                  <a:prstClr val="black"/>
                </a:solidFill>
                <a:latin typeface="Meiryo UI" panose="020B0604030504040204" pitchFamily="50" charset="-128"/>
                <a:ea typeface="Meiryo UI" panose="020B0604030504040204" pitchFamily="50" charset="-128"/>
              </a:rPr>
              <a:t>5</a:t>
            </a:r>
            <a:r>
              <a:rPr lang="ja-JP" altLang="en-US" sz="1600" dirty="0">
                <a:solidFill>
                  <a:prstClr val="black"/>
                </a:solidFill>
                <a:latin typeface="Meiryo UI" panose="020B0604030504040204" pitchFamily="50" charset="-128"/>
                <a:ea typeface="Meiryo UI" panose="020B0604030504040204" pitchFamily="50" charset="-128"/>
              </a:rPr>
              <a:t>年を見据え、どのように書誌データを作成し、提供していけばよいかの方向性を示すもの。</a:t>
            </a:r>
          </a:p>
        </p:txBody>
      </p:sp>
      <p:sp>
        <p:nvSpPr>
          <p:cNvPr id="25" name="スライド番号プレースホルダ 4"/>
          <p:cNvSpPr>
            <a:spLocks noGrp="1"/>
          </p:cNvSpPr>
          <p:nvPr>
            <p:ph type="sldNum" sz="quarter" idx="4294967295"/>
          </p:nvPr>
        </p:nvSpPr>
        <p:spPr>
          <a:xfrm>
            <a:off x="9959279" y="6309320"/>
            <a:ext cx="838859" cy="457200"/>
          </a:xfrm>
          <a:prstGeom prst="ellipse">
            <a:avLst/>
          </a:prstGeom>
        </p:spPr>
        <p:txBody>
          <a:bodyPr/>
          <a:lstStyle/>
          <a:p>
            <a:pPr>
              <a:defRPr/>
            </a:pPr>
            <a:fld id="{5CBE7DF6-DC1C-4410-949E-874779C27DC5}" type="slidenum">
              <a:rPr lang="ja-JP" altLang="en-US" smtClean="0"/>
              <a:pPr>
                <a:defRPr/>
              </a:pPr>
              <a:t>55</a:t>
            </a:fld>
            <a:endParaRPr lang="ja-JP" altLang="en-US" dirty="0"/>
          </a:p>
        </p:txBody>
      </p:sp>
      <p:grpSp>
        <p:nvGrpSpPr>
          <p:cNvPr id="30" name="グループ化 29"/>
          <p:cNvGrpSpPr/>
          <p:nvPr/>
        </p:nvGrpSpPr>
        <p:grpSpPr>
          <a:xfrm>
            <a:off x="1381287" y="1773324"/>
            <a:ext cx="8748464" cy="4752464"/>
            <a:chOff x="0" y="2132920"/>
            <a:chExt cx="8748464" cy="4752464"/>
          </a:xfrm>
        </p:grpSpPr>
        <p:sp>
          <p:nvSpPr>
            <p:cNvPr id="24" name="角丸四角形吹き出し 23"/>
            <p:cNvSpPr/>
            <p:nvPr/>
          </p:nvSpPr>
          <p:spPr>
            <a:xfrm>
              <a:off x="0" y="2420888"/>
              <a:ext cx="2555776" cy="792088"/>
            </a:xfrm>
            <a:prstGeom prst="wedgeRoundRectCallout">
              <a:avLst>
                <a:gd name="adj1" fmla="val 32202"/>
                <a:gd name="adj2" fmla="val 65750"/>
                <a:gd name="adj3" fmla="val 16667"/>
              </a:avLst>
            </a:prstGeom>
            <a:solidFill>
              <a:srgbClr val="FFFF99">
                <a:alpha val="58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altLang="ja-JP" dirty="0">
                  <a:solidFill>
                    <a:prstClr val="black"/>
                  </a:solidFill>
                  <a:latin typeface="Meiryo UI" panose="020B0604030504040204" pitchFamily="50" charset="-128"/>
                  <a:ea typeface="Meiryo UI" panose="020B0604030504040204" pitchFamily="50" charset="-128"/>
                </a:rPr>
                <a:t>LC</a:t>
              </a:r>
              <a:r>
                <a:rPr lang="ja-JP" altLang="en-US" dirty="0">
                  <a:solidFill>
                    <a:prstClr val="black"/>
                  </a:solidFill>
                  <a:latin typeface="Meiryo UI" panose="020B0604030504040204" pitchFamily="50" charset="-128"/>
                  <a:ea typeface="Meiryo UI" panose="020B0604030504040204" pitchFamily="50" charset="-128"/>
                </a:rPr>
                <a:t>の</a:t>
              </a:r>
              <a:r>
                <a:rPr lang="en-US" altLang="ja-JP" dirty="0">
                  <a:solidFill>
                    <a:prstClr val="black"/>
                  </a:solidFill>
                  <a:latin typeface="Meiryo UI" panose="020B0604030504040204" pitchFamily="50" charset="-128"/>
                  <a:ea typeface="Meiryo UI" panose="020B0604030504040204" pitchFamily="50" charset="-128"/>
                </a:rPr>
                <a:t>BIBFRAME</a:t>
              </a:r>
              <a:r>
                <a:rPr lang="ja-JP" altLang="en-US" dirty="0">
                  <a:solidFill>
                    <a:prstClr val="black"/>
                  </a:solidFill>
                  <a:latin typeface="Meiryo UI" panose="020B0604030504040204" pitchFamily="50" charset="-128"/>
                  <a:ea typeface="Meiryo UI" panose="020B0604030504040204" pitchFamily="50" charset="-128"/>
                </a:rPr>
                <a:t>の動向を注視している。</a:t>
              </a:r>
            </a:p>
          </p:txBody>
        </p:sp>
        <p:grpSp>
          <p:nvGrpSpPr>
            <p:cNvPr id="50" name="グループ化 49"/>
            <p:cNvGrpSpPr/>
            <p:nvPr/>
          </p:nvGrpSpPr>
          <p:grpSpPr>
            <a:xfrm>
              <a:off x="0" y="2132920"/>
              <a:ext cx="8748464" cy="4752464"/>
              <a:chOff x="0" y="2132920"/>
              <a:chExt cx="8748464" cy="4752464"/>
            </a:xfrm>
          </p:grpSpPr>
          <p:sp>
            <p:nvSpPr>
              <p:cNvPr id="22" name="Rectangle 2"/>
              <p:cNvSpPr txBox="1">
                <a:spLocks noChangeArrowheads="1"/>
              </p:cNvSpPr>
              <p:nvPr/>
            </p:nvSpPr>
            <p:spPr>
              <a:xfrm>
                <a:off x="0" y="6381328"/>
                <a:ext cx="8532440" cy="504056"/>
              </a:xfrm>
              <a:prstGeom prst="rect">
                <a:avLst/>
              </a:prstGeom>
              <a:noFill/>
            </p:spPr>
            <p:txBody>
              <a:bodyPr lIns="92075" tIns="46038" rIns="92075" bIns="46038" anchor="ctr"/>
              <a:lstStyle/>
              <a:p>
                <a:pPr algn="ctr" fontAlgn="base">
                  <a:spcBef>
                    <a:spcPct val="0"/>
                  </a:spcBef>
                  <a:spcAft>
                    <a:spcPct val="0"/>
                  </a:spcAft>
                </a:pPr>
                <a:r>
                  <a:rPr lang="ja-JP" altLang="en-US" kern="0" dirty="0">
                    <a:solidFill>
                      <a:prstClr val="black"/>
                    </a:solidFill>
                    <a:latin typeface="Meiryo UI" panose="020B0604030504040204" pitchFamily="50" charset="-128"/>
                    <a:ea typeface="Meiryo UI" panose="020B0604030504040204" pitchFamily="50" charset="-128"/>
                    <a:cs typeface="+mj-cs"/>
                  </a:rPr>
                  <a:t>　　</a:t>
                </a:r>
                <a:r>
                  <a:rPr lang="ja-JP" altLang="en-US" sz="1600" kern="0" dirty="0">
                    <a:solidFill>
                      <a:prstClr val="black"/>
                    </a:solidFill>
                    <a:latin typeface="Meiryo UI" panose="020B0604030504040204" pitchFamily="50" charset="-128"/>
                    <a:ea typeface="Meiryo UI" panose="020B0604030504040204" pitchFamily="50" charset="-128"/>
                    <a:cs typeface="+mj-cs"/>
                  </a:rPr>
                  <a:t>＜</a:t>
                </a:r>
                <a:r>
                  <a:rPr lang="ja-JP" altLang="en-US" sz="1600" dirty="0">
                    <a:solidFill>
                      <a:prstClr val="black"/>
                    </a:solidFill>
                    <a:latin typeface="Meiryo UI" panose="020B0604030504040204" pitchFamily="50" charset="-128"/>
                    <a:ea typeface="Meiryo UI" panose="020B0604030504040204" pitchFamily="50" charset="-128"/>
                  </a:rPr>
                  <a:t>新展開（</a:t>
                </a:r>
                <a:r>
                  <a:rPr lang="en-US" altLang="ja-JP" sz="1600" dirty="0">
                    <a:solidFill>
                      <a:prstClr val="black"/>
                    </a:solidFill>
                    <a:latin typeface="Meiryo UI" panose="020B0604030504040204" pitchFamily="50" charset="-128"/>
                    <a:ea typeface="Meiryo UI" panose="020B0604030504040204" pitchFamily="50" charset="-128"/>
                  </a:rPr>
                  <a:t>2013</a:t>
                </a:r>
                <a:r>
                  <a:rPr lang="ja-JP" altLang="en-US" sz="1600" dirty="0">
                    <a:solidFill>
                      <a:prstClr val="black"/>
                    </a:solidFill>
                    <a:latin typeface="Meiryo UI" panose="020B0604030504040204" pitchFamily="50" charset="-128"/>
                    <a:ea typeface="Meiryo UI" panose="020B0604030504040204" pitchFamily="50" charset="-128"/>
                  </a:rPr>
                  <a:t>）のうち、書誌データの作成に関する関係図</a:t>
                </a:r>
                <a:r>
                  <a:rPr lang="ja-JP" altLang="en-US" sz="1600" kern="0" dirty="0">
                    <a:solidFill>
                      <a:prstClr val="black"/>
                    </a:solidFill>
                    <a:latin typeface="Meiryo UI" panose="020B0604030504040204" pitchFamily="50" charset="-128"/>
                    <a:ea typeface="Meiryo UI" panose="020B0604030504040204" pitchFamily="50" charset="-128"/>
                    <a:cs typeface="+mj-cs"/>
                  </a:rPr>
                  <a:t>＞</a:t>
                </a:r>
              </a:p>
            </p:txBody>
          </p:sp>
          <p:grpSp>
            <p:nvGrpSpPr>
              <p:cNvPr id="49" name="グループ化 48"/>
              <p:cNvGrpSpPr/>
              <p:nvPr/>
            </p:nvGrpSpPr>
            <p:grpSpPr>
              <a:xfrm>
                <a:off x="395536" y="2132920"/>
                <a:ext cx="8352928" cy="4320416"/>
                <a:chOff x="395536" y="2132920"/>
                <a:chExt cx="8352928" cy="4320416"/>
              </a:xfrm>
            </p:grpSpPr>
            <p:grpSp>
              <p:nvGrpSpPr>
                <p:cNvPr id="46" name="グループ化 45"/>
                <p:cNvGrpSpPr/>
                <p:nvPr/>
              </p:nvGrpSpPr>
              <p:grpSpPr>
                <a:xfrm>
                  <a:off x="395536" y="2132920"/>
                  <a:ext cx="8352928" cy="4320416"/>
                  <a:chOff x="395536" y="2132920"/>
                  <a:chExt cx="8352928" cy="4320416"/>
                </a:xfrm>
              </p:grpSpPr>
              <p:grpSp>
                <p:nvGrpSpPr>
                  <p:cNvPr id="37" name="グループ化 36"/>
                  <p:cNvGrpSpPr/>
                  <p:nvPr/>
                </p:nvGrpSpPr>
                <p:grpSpPr>
                  <a:xfrm>
                    <a:off x="395536" y="2808000"/>
                    <a:ext cx="8352928" cy="2853248"/>
                    <a:chOff x="395536" y="2808000"/>
                    <a:chExt cx="8352928" cy="2853248"/>
                  </a:xfrm>
                </p:grpSpPr>
                <p:sp>
                  <p:nvSpPr>
                    <p:cNvPr id="13" name="テキスト ボックス 12"/>
                    <p:cNvSpPr txBox="1"/>
                    <p:nvPr/>
                  </p:nvSpPr>
                  <p:spPr bwMode="auto">
                    <a:xfrm>
                      <a:off x="2808000" y="2808000"/>
                      <a:ext cx="3528392" cy="576064"/>
                    </a:xfrm>
                    <a:prstGeom prst="rect">
                      <a:avLst/>
                    </a:prstGeom>
                    <a:noFill/>
                    <a:ln w="22225">
                      <a:noFill/>
                      <a:prstDash val="sysDot"/>
                      <a:miter lim="800000"/>
                      <a:headEnd/>
                      <a:tailEnd/>
                    </a:ln>
                  </p:spPr>
                  <p:txBody>
                    <a:bodyPr vert="horz" wrap="square" lIns="91440" tIns="45720" rIns="91440" bIns="45720" numCol="1" rtlCol="0" anchor="t" anchorCtr="0" compatLnSpc="1">
                      <a:prstTxWarp prst="textNoShape">
                        <a:avLst/>
                      </a:prstTxWarp>
                      <a:noAutofit/>
                    </a:bodyPr>
                    <a:lstStyle/>
                    <a:p>
                      <a:pPr>
                        <a:spcBef>
                          <a:spcPts val="580"/>
                        </a:spcBef>
                        <a:buClr>
                          <a:srgbClr val="4F81BD"/>
                        </a:buClr>
                        <a:buSzPct val="85000"/>
                      </a:pPr>
                      <a:r>
                        <a:rPr lang="ja-JP" altLang="en-US" sz="1600" dirty="0">
                          <a:solidFill>
                            <a:prstClr val="black"/>
                          </a:solidFill>
                          <a:latin typeface="Meiryo UI" panose="020B0604030504040204" pitchFamily="50" charset="-128"/>
                          <a:ea typeface="Meiryo UI" panose="020B0604030504040204" pitchFamily="50" charset="-128"/>
                        </a:rPr>
                        <a:t>資料と電子情報を一元的に扱える書誌データの「容れもの」に適した「容れ方」</a:t>
                      </a:r>
                    </a:p>
                  </p:txBody>
                </p:sp>
                <p:sp>
                  <p:nvSpPr>
                    <p:cNvPr id="14" name="テキスト ボックス 13"/>
                    <p:cNvSpPr txBox="1"/>
                    <p:nvPr/>
                  </p:nvSpPr>
                  <p:spPr bwMode="auto">
                    <a:xfrm>
                      <a:off x="2843808" y="4248000"/>
                      <a:ext cx="3528392" cy="576064"/>
                    </a:xfrm>
                    <a:prstGeom prst="rect">
                      <a:avLst/>
                    </a:prstGeom>
                    <a:noFill/>
                    <a:ln w="22225">
                      <a:noFill/>
                      <a:prstDash val="sysDot"/>
                      <a:miter lim="800000"/>
                      <a:headEnd/>
                      <a:tailEnd/>
                    </a:ln>
                  </p:spPr>
                  <p:txBody>
                    <a:bodyPr vert="horz" wrap="square" lIns="91440" tIns="45720" rIns="91440" bIns="45720" numCol="1" rtlCol="0" anchor="t" anchorCtr="0" compatLnSpc="1">
                      <a:prstTxWarp prst="textNoShape">
                        <a:avLst/>
                      </a:prstTxWarp>
                      <a:noAutofit/>
                    </a:bodyPr>
                    <a:lstStyle/>
                    <a:p>
                      <a:pPr>
                        <a:spcBef>
                          <a:spcPts val="580"/>
                        </a:spcBef>
                        <a:buClr>
                          <a:srgbClr val="4F81BD"/>
                        </a:buClr>
                        <a:buSzPct val="85000"/>
                      </a:pPr>
                      <a:r>
                        <a:rPr lang="ja-JP" altLang="en-US" sz="1600" dirty="0">
                          <a:solidFill>
                            <a:prstClr val="black"/>
                          </a:solidFill>
                          <a:latin typeface="Meiryo UI" panose="020B0604030504040204" pitchFamily="50" charset="-128"/>
                          <a:ea typeface="Meiryo UI" panose="020B0604030504040204" pitchFamily="50" charset="-128"/>
                        </a:rPr>
                        <a:t>資料と電子情報を一元的に扱える書誌データの「容れ方」に適した「容れもの」</a:t>
                      </a:r>
                    </a:p>
                  </p:txBody>
                </p:sp>
                <p:sp>
                  <p:nvSpPr>
                    <p:cNvPr id="15" name="テキスト ボックス 14"/>
                    <p:cNvSpPr txBox="1"/>
                    <p:nvPr/>
                  </p:nvSpPr>
                  <p:spPr bwMode="auto">
                    <a:xfrm>
                      <a:off x="395536" y="4509120"/>
                      <a:ext cx="1368152" cy="504056"/>
                    </a:xfrm>
                    <a:prstGeom prst="rect">
                      <a:avLst/>
                    </a:prstGeom>
                    <a:noFill/>
                    <a:ln w="22225">
                      <a:noFill/>
                      <a:prstDash val="sysDot"/>
                      <a:miter lim="800000"/>
                      <a:headEnd/>
                      <a:tailEnd/>
                    </a:ln>
                  </p:spPr>
                  <p:txBody>
                    <a:bodyPr vert="horz" wrap="square" lIns="91440" tIns="45720" rIns="91440" bIns="45720" numCol="1" rtlCol="0" anchor="t" anchorCtr="0" compatLnSpc="1">
                      <a:prstTxWarp prst="textNoShape">
                        <a:avLst/>
                      </a:prstTxWarp>
                      <a:noAutofit/>
                    </a:bodyPr>
                    <a:lstStyle/>
                    <a:p>
                      <a:pPr>
                        <a:spcBef>
                          <a:spcPts val="580"/>
                        </a:spcBef>
                        <a:buClr>
                          <a:srgbClr val="4F81BD"/>
                        </a:buClr>
                        <a:buSzPct val="85000"/>
                      </a:pPr>
                      <a:r>
                        <a:rPr lang="ja-JP" altLang="en-US" sz="1500" dirty="0">
                          <a:solidFill>
                            <a:prstClr val="black"/>
                          </a:solidFill>
                          <a:latin typeface="Meiryo UI" panose="020B0604030504040204" pitchFamily="50" charset="-128"/>
                          <a:ea typeface="Meiryo UI" panose="020B0604030504040204" pitchFamily="50" charset="-128"/>
                        </a:rPr>
                        <a:t>書誌と典拠を一元的に提供</a:t>
                      </a:r>
                    </a:p>
                  </p:txBody>
                </p:sp>
                <p:sp>
                  <p:nvSpPr>
                    <p:cNvPr id="16" name="テキスト ボックス 15"/>
                    <p:cNvSpPr txBox="1"/>
                    <p:nvPr/>
                  </p:nvSpPr>
                  <p:spPr bwMode="auto">
                    <a:xfrm>
                      <a:off x="7092280" y="4293096"/>
                      <a:ext cx="1224136" cy="432048"/>
                    </a:xfrm>
                    <a:prstGeom prst="rect">
                      <a:avLst/>
                    </a:prstGeom>
                    <a:noFill/>
                    <a:ln w="22225">
                      <a:noFill/>
                      <a:prstDash val="sysDot"/>
                      <a:miter lim="800000"/>
                      <a:headEnd/>
                      <a:tailEnd/>
                    </a:ln>
                  </p:spPr>
                  <p:txBody>
                    <a:bodyPr vert="horz" wrap="square" lIns="91440" tIns="45720" rIns="91440" bIns="45720" numCol="1" rtlCol="0" anchor="t" anchorCtr="0" compatLnSpc="1">
                      <a:prstTxWarp prst="textNoShape">
                        <a:avLst/>
                      </a:prstTxWarp>
                      <a:noAutofit/>
                    </a:bodyPr>
                    <a:lstStyle/>
                    <a:p>
                      <a:pPr>
                        <a:spcBef>
                          <a:spcPts val="580"/>
                        </a:spcBef>
                        <a:buClr>
                          <a:srgbClr val="4F81BD"/>
                        </a:buClr>
                        <a:buSzPct val="85000"/>
                      </a:pPr>
                      <a:r>
                        <a:rPr lang="ja-JP" altLang="en-US" sz="1500" dirty="0">
                          <a:solidFill>
                            <a:prstClr val="black"/>
                          </a:solidFill>
                          <a:latin typeface="Meiryo UI" panose="020B0604030504040204" pitchFamily="50" charset="-128"/>
                          <a:ea typeface="Meiryo UI" panose="020B0604030504040204" pitchFamily="50" charset="-128"/>
                        </a:rPr>
                        <a:t>レコード間の</a:t>
                      </a:r>
                    </a:p>
                  </p:txBody>
                </p:sp>
                <p:sp>
                  <p:nvSpPr>
                    <p:cNvPr id="17" name="テキスト ボックス 16"/>
                    <p:cNvSpPr txBox="1"/>
                    <p:nvPr/>
                  </p:nvSpPr>
                  <p:spPr bwMode="auto">
                    <a:xfrm>
                      <a:off x="395536" y="5013176"/>
                      <a:ext cx="1728192" cy="504056"/>
                    </a:xfrm>
                    <a:prstGeom prst="rect">
                      <a:avLst/>
                    </a:prstGeom>
                    <a:noFill/>
                    <a:ln w="22225">
                      <a:noFill/>
                      <a:prstDash val="sysDot"/>
                      <a:miter lim="800000"/>
                      <a:headEnd/>
                      <a:tailEnd/>
                    </a:ln>
                  </p:spPr>
                  <p:txBody>
                    <a:bodyPr vert="horz" wrap="square" lIns="91440" tIns="45720" rIns="91440" bIns="45720" numCol="1" rtlCol="0" anchor="t" anchorCtr="0" compatLnSpc="1">
                      <a:prstTxWarp prst="textNoShape">
                        <a:avLst/>
                      </a:prstTxWarp>
                      <a:noAutofit/>
                    </a:bodyPr>
                    <a:lstStyle/>
                    <a:p>
                      <a:pPr>
                        <a:spcBef>
                          <a:spcPts val="580"/>
                        </a:spcBef>
                        <a:buClr>
                          <a:srgbClr val="4F81BD"/>
                        </a:buClr>
                        <a:buSzPct val="85000"/>
                      </a:pPr>
                      <a:r>
                        <a:rPr lang="ja-JP" altLang="en-US" sz="1500" dirty="0">
                          <a:solidFill>
                            <a:prstClr val="black"/>
                          </a:solidFill>
                          <a:latin typeface="Meiryo UI" panose="020B0604030504040204" pitchFamily="50" charset="-128"/>
                          <a:ea typeface="Meiryo UI" panose="020B0604030504040204" pitchFamily="50" charset="-128"/>
                        </a:rPr>
                        <a:t>できる「容れもの」</a:t>
                      </a:r>
                    </a:p>
                  </p:txBody>
                </p:sp>
                <p:sp>
                  <p:nvSpPr>
                    <p:cNvPr id="19" name="テキスト ボックス 18"/>
                    <p:cNvSpPr txBox="1"/>
                    <p:nvPr/>
                  </p:nvSpPr>
                  <p:spPr bwMode="auto">
                    <a:xfrm>
                      <a:off x="7100664" y="4536008"/>
                      <a:ext cx="1503784" cy="432048"/>
                    </a:xfrm>
                    <a:prstGeom prst="rect">
                      <a:avLst/>
                    </a:prstGeom>
                    <a:noFill/>
                    <a:ln w="22225">
                      <a:noFill/>
                      <a:prstDash val="sysDot"/>
                      <a:miter lim="800000"/>
                      <a:headEnd/>
                      <a:tailEnd/>
                    </a:ln>
                  </p:spPr>
                  <p:txBody>
                    <a:bodyPr vert="horz" wrap="square" lIns="91440" tIns="45720" rIns="91440" bIns="45720" numCol="1" rtlCol="0" anchor="t" anchorCtr="0" compatLnSpc="1">
                      <a:prstTxWarp prst="textNoShape">
                        <a:avLst/>
                      </a:prstTxWarp>
                      <a:noAutofit/>
                    </a:bodyPr>
                    <a:lstStyle/>
                    <a:p>
                      <a:pPr>
                        <a:spcBef>
                          <a:spcPts val="580"/>
                        </a:spcBef>
                        <a:buClr>
                          <a:srgbClr val="4F81BD"/>
                        </a:buClr>
                        <a:buSzPct val="85000"/>
                      </a:pPr>
                      <a:r>
                        <a:rPr lang="ja-JP" altLang="en-US" sz="1500" dirty="0">
                          <a:solidFill>
                            <a:prstClr val="black"/>
                          </a:solidFill>
                          <a:latin typeface="Meiryo UI" panose="020B0604030504040204" pitchFamily="50" charset="-128"/>
                          <a:ea typeface="Meiryo UI" panose="020B0604030504040204" pitchFamily="50" charset="-128"/>
                        </a:rPr>
                        <a:t>関連を重視する</a:t>
                      </a:r>
                    </a:p>
                  </p:txBody>
                </p:sp>
                <p:sp>
                  <p:nvSpPr>
                    <p:cNvPr id="21" name="テキスト ボックス 20"/>
                    <p:cNvSpPr txBox="1"/>
                    <p:nvPr/>
                  </p:nvSpPr>
                  <p:spPr bwMode="auto">
                    <a:xfrm>
                      <a:off x="7092280" y="4797152"/>
                      <a:ext cx="1503784" cy="432048"/>
                    </a:xfrm>
                    <a:prstGeom prst="rect">
                      <a:avLst/>
                    </a:prstGeom>
                    <a:noFill/>
                    <a:ln w="22225">
                      <a:noFill/>
                      <a:prstDash val="sysDot"/>
                      <a:miter lim="800000"/>
                      <a:headEnd/>
                      <a:tailEnd/>
                    </a:ln>
                  </p:spPr>
                  <p:txBody>
                    <a:bodyPr vert="horz" wrap="square" lIns="91440" tIns="45720" rIns="91440" bIns="45720" numCol="1" rtlCol="0" anchor="t" anchorCtr="0" compatLnSpc="1">
                      <a:prstTxWarp prst="textNoShape">
                        <a:avLst/>
                      </a:prstTxWarp>
                      <a:noAutofit/>
                    </a:bodyPr>
                    <a:lstStyle/>
                    <a:p>
                      <a:pPr>
                        <a:spcBef>
                          <a:spcPts val="580"/>
                        </a:spcBef>
                        <a:buClr>
                          <a:srgbClr val="4F81BD"/>
                        </a:buClr>
                        <a:buSzPct val="85000"/>
                      </a:pPr>
                      <a:r>
                        <a:rPr lang="ja-JP" altLang="en-US" sz="1500" dirty="0">
                          <a:solidFill>
                            <a:prstClr val="black"/>
                          </a:solidFill>
                          <a:latin typeface="Meiryo UI" panose="020B0604030504040204" pitchFamily="50" charset="-128"/>
                          <a:ea typeface="Meiryo UI" panose="020B0604030504040204" pitchFamily="50" charset="-128"/>
                        </a:rPr>
                        <a:t>「容れ方」</a:t>
                      </a:r>
                    </a:p>
                  </p:txBody>
                </p:sp>
                <p:sp>
                  <p:nvSpPr>
                    <p:cNvPr id="26" name="テキスト ボックス 25"/>
                    <p:cNvSpPr txBox="1"/>
                    <p:nvPr/>
                  </p:nvSpPr>
                  <p:spPr bwMode="auto">
                    <a:xfrm>
                      <a:off x="6660232" y="5229200"/>
                      <a:ext cx="2088232" cy="432048"/>
                    </a:xfrm>
                    <a:prstGeom prst="rect">
                      <a:avLst/>
                    </a:prstGeom>
                    <a:noFill/>
                    <a:ln w="22225">
                      <a:noFill/>
                      <a:prstDash val="sysDot"/>
                      <a:miter lim="800000"/>
                      <a:headEnd/>
                      <a:tailEnd/>
                    </a:ln>
                  </p:spPr>
                  <p:txBody>
                    <a:bodyPr vert="horz" wrap="square" lIns="91440" tIns="45720" rIns="91440" bIns="45720" numCol="1" rtlCol="0" anchor="t" anchorCtr="0" compatLnSpc="1">
                      <a:prstTxWarp prst="textNoShape">
                        <a:avLst/>
                      </a:prstTxWarp>
                      <a:noAutofit/>
                    </a:bodyPr>
                    <a:lstStyle/>
                    <a:p>
                      <a:pPr>
                        <a:spcBef>
                          <a:spcPts val="580"/>
                        </a:spcBef>
                        <a:buClr>
                          <a:srgbClr val="4F81BD"/>
                        </a:buClr>
                        <a:buSzPct val="85000"/>
                      </a:pPr>
                      <a:r>
                        <a:rPr lang="ja-JP" altLang="en-US" sz="1500" dirty="0">
                          <a:solidFill>
                            <a:prstClr val="black"/>
                          </a:solidFill>
                          <a:latin typeface="Meiryo UI" panose="020B0604030504040204" pitchFamily="50" charset="-128"/>
                          <a:ea typeface="Meiryo UI" panose="020B0604030504040204" pitchFamily="50" charset="-128"/>
                        </a:rPr>
                        <a:t>効果を十全に発揮するには典拠拡充が必要</a:t>
                      </a:r>
                    </a:p>
                  </p:txBody>
                </p:sp>
              </p:grpSp>
              <p:grpSp>
                <p:nvGrpSpPr>
                  <p:cNvPr id="38" name="グループ化 37"/>
                  <p:cNvGrpSpPr/>
                  <p:nvPr/>
                </p:nvGrpSpPr>
                <p:grpSpPr>
                  <a:xfrm>
                    <a:off x="611560" y="2132920"/>
                    <a:ext cx="7596568" cy="4320416"/>
                    <a:chOff x="611560" y="2132856"/>
                    <a:chExt cx="7596568" cy="4320416"/>
                  </a:xfrm>
                </p:grpSpPr>
                <p:sp>
                  <p:nvSpPr>
                    <p:cNvPr id="39" name="角丸四角形 38"/>
                    <p:cNvSpPr/>
                    <p:nvPr/>
                  </p:nvSpPr>
                  <p:spPr>
                    <a:xfrm>
                      <a:off x="611560" y="3384000"/>
                      <a:ext cx="2484000" cy="900000"/>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600" dirty="0">
                          <a:solidFill>
                            <a:prstClr val="black"/>
                          </a:solidFill>
                          <a:latin typeface="Meiryo UI" panose="020B0604030504040204" pitchFamily="50" charset="-128"/>
                          <a:ea typeface="Meiryo UI" panose="020B0604030504040204" pitchFamily="50" charset="-128"/>
                        </a:rPr>
                        <a:t>書誌データの</a:t>
                      </a:r>
                      <a:endParaRPr lang="en-US" altLang="ja-JP" sz="1600" dirty="0">
                        <a:solidFill>
                          <a:prstClr val="black"/>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1600" dirty="0">
                          <a:solidFill>
                            <a:prstClr val="black"/>
                          </a:solidFill>
                          <a:latin typeface="Meiryo UI" panose="020B0604030504040204" pitchFamily="50" charset="-128"/>
                          <a:ea typeface="Meiryo UI" panose="020B0604030504040204" pitchFamily="50" charset="-128"/>
                        </a:rPr>
                        <a:t>容れもの</a:t>
                      </a:r>
                      <a:endParaRPr lang="en-US" altLang="ja-JP" sz="1600" dirty="0">
                        <a:solidFill>
                          <a:prstClr val="black"/>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1600" dirty="0">
                          <a:solidFill>
                            <a:prstClr val="black"/>
                          </a:solidFill>
                          <a:latin typeface="Meiryo UI" panose="020B0604030504040204" pitchFamily="50" charset="-128"/>
                          <a:ea typeface="Meiryo UI" panose="020B0604030504040204" pitchFamily="50" charset="-128"/>
                        </a:rPr>
                        <a:t>（書誌フレームワーク）</a:t>
                      </a:r>
                    </a:p>
                  </p:txBody>
                </p:sp>
                <p:sp>
                  <p:nvSpPr>
                    <p:cNvPr id="40" name="角丸四角形 39"/>
                    <p:cNvSpPr/>
                    <p:nvPr/>
                  </p:nvSpPr>
                  <p:spPr>
                    <a:xfrm>
                      <a:off x="5724128" y="3384000"/>
                      <a:ext cx="2484000" cy="900000"/>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600" dirty="0">
                          <a:solidFill>
                            <a:prstClr val="black"/>
                          </a:solidFill>
                          <a:latin typeface="Meiryo UI" panose="020B0604030504040204" pitchFamily="50" charset="-128"/>
                          <a:ea typeface="Meiryo UI" panose="020B0604030504040204" pitchFamily="50" charset="-128"/>
                        </a:rPr>
                        <a:t>書誌データの</a:t>
                      </a:r>
                      <a:endParaRPr lang="en-US" altLang="ja-JP" sz="1600" dirty="0">
                        <a:solidFill>
                          <a:prstClr val="black"/>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1600" dirty="0">
                          <a:solidFill>
                            <a:prstClr val="black"/>
                          </a:solidFill>
                          <a:latin typeface="Meiryo UI" panose="020B0604030504040204" pitchFamily="50" charset="-128"/>
                          <a:ea typeface="Meiryo UI" panose="020B0604030504040204" pitchFamily="50" charset="-128"/>
                        </a:rPr>
                        <a:t>容れ方</a:t>
                      </a:r>
                      <a:endParaRPr lang="en-US" altLang="ja-JP" sz="1600" dirty="0">
                        <a:solidFill>
                          <a:prstClr val="black"/>
                        </a:solidFill>
                        <a:latin typeface="Meiryo UI" panose="020B0604030504040204" pitchFamily="50" charset="-128"/>
                        <a:ea typeface="Meiryo UI" panose="020B0604030504040204" pitchFamily="50" charset="-128"/>
                      </a:endParaRPr>
                    </a:p>
                    <a:p>
                      <a:pPr algn="ctr" fontAlgn="base">
                        <a:spcBef>
                          <a:spcPct val="0"/>
                        </a:spcBef>
                        <a:spcAft>
                          <a:spcPct val="0"/>
                        </a:spcAft>
                      </a:pPr>
                      <a:r>
                        <a:rPr lang="ja-JP" altLang="en-US" sz="1600" dirty="0">
                          <a:solidFill>
                            <a:prstClr val="black"/>
                          </a:solidFill>
                          <a:latin typeface="Meiryo UI" panose="020B0604030504040204" pitchFamily="50" charset="-128"/>
                          <a:ea typeface="Meiryo UI" panose="020B0604030504040204" pitchFamily="50" charset="-128"/>
                        </a:rPr>
                        <a:t>（書誌データ作成基準）</a:t>
                      </a:r>
                    </a:p>
                  </p:txBody>
                </p:sp>
                <p:sp>
                  <p:nvSpPr>
                    <p:cNvPr id="41" name="角丸四角形 40"/>
                    <p:cNvSpPr/>
                    <p:nvPr/>
                  </p:nvSpPr>
                  <p:spPr>
                    <a:xfrm>
                      <a:off x="1728280" y="5877272"/>
                      <a:ext cx="5364000" cy="576000"/>
                    </a:xfrm>
                    <a:prstGeom prst="round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ja-JP" altLang="en-US" sz="1600" dirty="0">
                          <a:solidFill>
                            <a:prstClr val="black"/>
                          </a:solidFill>
                          <a:latin typeface="Meiryo UI" panose="020B0604030504040204" pitchFamily="50" charset="-128"/>
                          <a:ea typeface="Meiryo UI" panose="020B0604030504040204" pitchFamily="50" charset="-128"/>
                        </a:rPr>
                        <a:t>典拠データ等の拡充</a:t>
                      </a:r>
                    </a:p>
                  </p:txBody>
                </p:sp>
                <p:sp>
                  <p:nvSpPr>
                    <p:cNvPr id="42" name="円弧 41"/>
                    <p:cNvSpPr/>
                    <p:nvPr/>
                  </p:nvSpPr>
                  <p:spPr>
                    <a:xfrm>
                      <a:off x="2915816" y="2132856"/>
                      <a:ext cx="2880320" cy="1800200"/>
                    </a:xfrm>
                    <a:prstGeom prst="arc">
                      <a:avLst>
                        <a:gd name="adj1" fmla="val 11482647"/>
                        <a:gd name="adj2" fmla="val 20899532"/>
                      </a:avLst>
                    </a:prstGeom>
                    <a:ln w="25400">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ja-JP" altLang="en-US">
                        <a:solidFill>
                          <a:prstClr val="black"/>
                        </a:solidFill>
                        <a:latin typeface="Meiryo UI" panose="020B0604030504040204" pitchFamily="50" charset="-128"/>
                        <a:ea typeface="Meiryo UI" panose="020B0604030504040204" pitchFamily="50" charset="-128"/>
                      </a:endParaRPr>
                    </a:p>
                  </p:txBody>
                </p:sp>
                <p:sp>
                  <p:nvSpPr>
                    <p:cNvPr id="44" name="円弧 43"/>
                    <p:cNvSpPr/>
                    <p:nvPr/>
                  </p:nvSpPr>
                  <p:spPr>
                    <a:xfrm rot="2728804" flipH="1" flipV="1">
                      <a:off x="1499327" y="4227536"/>
                      <a:ext cx="2258437" cy="1321194"/>
                    </a:xfrm>
                    <a:prstGeom prst="arc">
                      <a:avLst>
                        <a:gd name="adj1" fmla="val 13389137"/>
                        <a:gd name="adj2" fmla="val 20437812"/>
                      </a:avLst>
                    </a:prstGeom>
                    <a:ln w="25400">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ja-JP" altLang="en-US">
                        <a:solidFill>
                          <a:prstClr val="black"/>
                        </a:solidFill>
                        <a:latin typeface="Meiryo UI" panose="020B0604030504040204" pitchFamily="50" charset="-128"/>
                        <a:ea typeface="Meiryo UI" panose="020B0604030504040204" pitchFamily="50" charset="-128"/>
                      </a:endParaRPr>
                    </a:p>
                  </p:txBody>
                </p:sp>
                <p:sp>
                  <p:nvSpPr>
                    <p:cNvPr id="45" name="円弧 44"/>
                    <p:cNvSpPr/>
                    <p:nvPr/>
                  </p:nvSpPr>
                  <p:spPr>
                    <a:xfrm rot="17762438" flipH="1" flipV="1">
                      <a:off x="5176049" y="4109943"/>
                      <a:ext cx="2138583" cy="1321194"/>
                    </a:xfrm>
                    <a:prstGeom prst="arc">
                      <a:avLst>
                        <a:gd name="adj1" fmla="val 13389137"/>
                        <a:gd name="adj2" fmla="val 20437812"/>
                      </a:avLst>
                    </a:prstGeom>
                    <a:ln w="25400">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ja-JP" altLang="en-US">
                        <a:solidFill>
                          <a:prstClr val="black"/>
                        </a:solidFill>
                        <a:latin typeface="Meiryo UI" panose="020B0604030504040204" pitchFamily="50" charset="-128"/>
                        <a:ea typeface="Meiryo UI" panose="020B0604030504040204" pitchFamily="50" charset="-128"/>
                      </a:endParaRPr>
                    </a:p>
                  </p:txBody>
                </p:sp>
              </p:grpSp>
            </p:grpSp>
            <p:sp>
              <p:nvSpPr>
                <p:cNvPr id="48" name="円弧 47"/>
                <p:cNvSpPr/>
                <p:nvPr/>
              </p:nvSpPr>
              <p:spPr>
                <a:xfrm flipH="1" flipV="1">
                  <a:off x="2987824" y="3861048"/>
                  <a:ext cx="2882927" cy="1583976"/>
                </a:xfrm>
                <a:prstGeom prst="arc">
                  <a:avLst>
                    <a:gd name="adj1" fmla="val 11330284"/>
                    <a:gd name="adj2" fmla="val 21159561"/>
                  </a:avLst>
                </a:prstGeom>
                <a:ln w="25400">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ja-JP" altLang="en-US">
                    <a:solidFill>
                      <a:prstClr val="black"/>
                    </a:solidFill>
                    <a:latin typeface="Meiryo UI" panose="020B0604030504040204" pitchFamily="50" charset="-128"/>
                    <a:ea typeface="Meiryo UI" panose="020B0604030504040204" pitchFamily="50" charset="-128"/>
                  </a:endParaRPr>
                </a:p>
              </p:txBody>
            </p:sp>
          </p:grpSp>
        </p:grpSp>
      </p:grpSp>
      <p:sp>
        <p:nvSpPr>
          <p:cNvPr id="31" name="角丸四角形吹き出し 30"/>
          <p:cNvSpPr/>
          <p:nvPr/>
        </p:nvSpPr>
        <p:spPr>
          <a:xfrm>
            <a:off x="7969511" y="2061292"/>
            <a:ext cx="2555776" cy="792088"/>
          </a:xfrm>
          <a:prstGeom prst="wedgeRoundRectCallout">
            <a:avLst>
              <a:gd name="adj1" fmla="val -34285"/>
              <a:gd name="adj2" fmla="val 62864"/>
              <a:gd name="adj3" fmla="val 16667"/>
            </a:avLst>
          </a:prstGeom>
          <a:solidFill>
            <a:srgbClr val="FFFF99">
              <a:alpha val="58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ja-JP" altLang="en-US" dirty="0">
                <a:solidFill>
                  <a:prstClr val="black"/>
                </a:solidFill>
                <a:latin typeface="Meiryo UI" panose="020B0604030504040204" pitchFamily="50" charset="-128"/>
                <a:ea typeface="Meiryo UI" panose="020B0604030504040204" pitchFamily="50" charset="-128"/>
              </a:rPr>
              <a:t>容れ方については</a:t>
            </a:r>
            <a:endParaRPr lang="en-US" altLang="ja-JP" dirty="0">
              <a:solidFill>
                <a:prstClr val="black"/>
              </a:solidFill>
              <a:latin typeface="Meiryo UI" panose="020B0604030504040204" pitchFamily="50" charset="-128"/>
              <a:ea typeface="Meiryo UI" panose="020B0604030504040204" pitchFamily="50" charset="-128"/>
            </a:endParaRPr>
          </a:p>
          <a:p>
            <a:pPr fontAlgn="base">
              <a:spcBef>
                <a:spcPct val="0"/>
              </a:spcBef>
              <a:spcAft>
                <a:spcPct val="0"/>
              </a:spcAft>
            </a:pPr>
            <a:r>
              <a:rPr lang="en-US" altLang="ja-JP" dirty="0">
                <a:solidFill>
                  <a:prstClr val="black"/>
                </a:solidFill>
                <a:latin typeface="Meiryo UI" panose="020B0604030504040204" pitchFamily="50" charset="-128"/>
                <a:ea typeface="Meiryo UI" panose="020B0604030504040204" pitchFamily="50" charset="-128"/>
              </a:rPr>
              <a:t>RDA</a:t>
            </a:r>
            <a:r>
              <a:rPr lang="ja-JP" altLang="en-US" dirty="0">
                <a:solidFill>
                  <a:prstClr val="black"/>
                </a:solidFill>
                <a:latin typeface="Meiryo UI" panose="020B0604030504040204" pitchFamily="50" charset="-128"/>
                <a:ea typeface="Meiryo UI" panose="020B0604030504040204" pitchFamily="50" charset="-128"/>
              </a:rPr>
              <a:t>に対応する。</a:t>
            </a:r>
          </a:p>
        </p:txBody>
      </p:sp>
      <p:sp>
        <p:nvSpPr>
          <p:cNvPr id="3" name="四角形吹き出し 2"/>
          <p:cNvSpPr/>
          <p:nvPr/>
        </p:nvSpPr>
        <p:spPr>
          <a:xfrm>
            <a:off x="9479072" y="4497312"/>
            <a:ext cx="2511259" cy="1596428"/>
          </a:xfrm>
          <a:prstGeom prst="wedgeRectCallout">
            <a:avLst>
              <a:gd name="adj1" fmla="val -4278"/>
              <a:gd name="adj2" fmla="val -942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latin typeface="Meiryo UI" panose="020B0604030504040204" pitchFamily="50" charset="-128"/>
                <a:ea typeface="Meiryo UI" panose="020B0604030504040204" pitchFamily="50" charset="-128"/>
              </a:rPr>
              <a:t>・出版情報の活用は？</a:t>
            </a:r>
            <a:endParaRPr kumimoji="1"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a:t>
            </a:r>
            <a:r>
              <a:rPr lang="ja-JP" altLang="en-US" dirty="0" err="1" smtClean="0">
                <a:latin typeface="Meiryo UI" panose="020B0604030504040204" pitchFamily="50" charset="-128"/>
                <a:ea typeface="Meiryo UI" panose="020B0604030504040204" pitchFamily="50" charset="-128"/>
              </a:rPr>
              <a:t>ゆにか</a:t>
            </a:r>
            <a:r>
              <a:rPr lang="ja-JP" altLang="en-US" dirty="0" smtClean="0">
                <a:latin typeface="Meiryo UI" panose="020B0604030504040204" pitchFamily="50" charset="-128"/>
                <a:ea typeface="Meiryo UI" panose="020B0604030504040204" pitchFamily="50" charset="-128"/>
              </a:rPr>
              <a:t>ねっとの活用は？</a:t>
            </a:r>
            <a:endParaRPr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a:t>
            </a:r>
            <a:r>
              <a:rPr lang="ja-JP" altLang="en-US" dirty="0" err="1" smtClean="0">
                <a:latin typeface="Meiryo UI" panose="020B0604030504040204" pitchFamily="50" charset="-128"/>
                <a:ea typeface="Meiryo UI" panose="020B0604030504040204" pitchFamily="50" charset="-128"/>
              </a:rPr>
              <a:t>ひなぎくのような</a:t>
            </a:r>
            <a:r>
              <a:rPr lang="ja-JP" altLang="en-US" dirty="0" smtClean="0">
                <a:latin typeface="Meiryo UI" panose="020B0604030504040204" pitchFamily="50" charset="-128"/>
                <a:ea typeface="Meiryo UI" panose="020B0604030504040204" pitchFamily="50" charset="-128"/>
              </a:rPr>
              <a:t>図書館</a:t>
            </a:r>
            <a:r>
              <a:rPr lang="ja-JP" altLang="en-US" dirty="0">
                <a:latin typeface="Meiryo UI" panose="020B0604030504040204" pitchFamily="50" charset="-128"/>
                <a:ea typeface="Meiryo UI" panose="020B0604030504040204" pitchFamily="50" charset="-128"/>
              </a:rPr>
              <a:t>外</a:t>
            </a:r>
            <a:r>
              <a:rPr lang="ja-JP" altLang="en-US" dirty="0" smtClean="0">
                <a:latin typeface="Meiryo UI" panose="020B0604030504040204" pitchFamily="50" charset="-128"/>
                <a:ea typeface="Meiryo UI" panose="020B0604030504040204" pitchFamily="50" charset="-128"/>
              </a:rPr>
              <a:t>の多種多様な情報との関連付けのための方策は？</a:t>
            </a:r>
            <a:endParaRPr kumimoji="1" lang="ja-JP" altLang="en-US" dirty="0">
              <a:latin typeface="Meiryo UI" panose="020B0604030504040204" pitchFamily="50" charset="-128"/>
              <a:ea typeface="Meiryo UI" panose="020B0604030504040204" pitchFamily="50" charset="-128"/>
            </a:endParaRPr>
          </a:p>
        </p:txBody>
      </p:sp>
      <p:sp>
        <p:nvSpPr>
          <p:cNvPr id="4" name="正方形/長方形 3"/>
          <p:cNvSpPr/>
          <p:nvPr/>
        </p:nvSpPr>
        <p:spPr>
          <a:xfrm>
            <a:off x="9589415" y="1524971"/>
            <a:ext cx="2532823" cy="224676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ja-JP" altLang="en-US" sz="1400" dirty="0"/>
              <a:t>７ 出版・流通業界、関係機関等と連携の上、様々な資源、知識、技術を活用する。 </a:t>
            </a:r>
            <a:endParaRPr lang="en-US" altLang="ja-JP" sz="1400" dirty="0" smtClean="0"/>
          </a:p>
          <a:p>
            <a:r>
              <a:rPr lang="ja-JP" altLang="en-US" sz="1400" dirty="0" smtClean="0"/>
              <a:t>関係</a:t>
            </a:r>
            <a:r>
              <a:rPr lang="ja-JP" altLang="en-US" sz="1400" dirty="0"/>
              <a:t>機関等との連携・調整を図ることにより、国立国会図書館に</a:t>
            </a:r>
            <a:r>
              <a:rPr lang="ja-JP" altLang="en-US" sz="1400" dirty="0" smtClean="0"/>
              <a:t>おけるデータ作 </a:t>
            </a:r>
            <a:r>
              <a:rPr lang="ja-JP" altLang="en-US" sz="1400" dirty="0"/>
              <a:t>成及び提供を更に書誌迅速化、効率化する。特に、国立情報学研究所（</a:t>
            </a:r>
            <a:r>
              <a:rPr lang="en-US" altLang="ja-JP" sz="1400" dirty="0"/>
              <a:t>NII</a:t>
            </a:r>
            <a:r>
              <a:rPr lang="ja-JP" altLang="en-US" sz="1400" dirty="0"/>
              <a:t>）とは技術面も 含めた協力を推進する。 </a:t>
            </a:r>
          </a:p>
        </p:txBody>
      </p:sp>
      <p:sp>
        <p:nvSpPr>
          <p:cNvPr id="32" name="円/楕円 31"/>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2511708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a:t>☆書誌</a:t>
            </a:r>
            <a:r>
              <a:rPr kumimoji="1" lang="ja-JP" altLang="en-US" sz="4000" dirty="0" smtClean="0"/>
              <a:t>情報の早期および多様な形態での提供</a:t>
            </a:r>
            <a:endParaRPr kumimoji="1" lang="ja-JP" altLang="en-US" sz="4000" dirty="0"/>
          </a:p>
        </p:txBody>
      </p:sp>
      <p:sp>
        <p:nvSpPr>
          <p:cNvPr id="3" name="コンテンツ プレースホルダー 2"/>
          <p:cNvSpPr>
            <a:spLocks noGrp="1"/>
          </p:cNvSpPr>
          <p:nvPr>
            <p:ph idx="1"/>
          </p:nvPr>
        </p:nvSpPr>
        <p:spPr>
          <a:xfrm>
            <a:off x="0" y="950210"/>
            <a:ext cx="5600700" cy="5907790"/>
          </a:xfrm>
        </p:spPr>
        <p:txBody>
          <a:bodyPr>
            <a:noAutofit/>
          </a:bodyPr>
          <a:lstStyle/>
          <a:p>
            <a:r>
              <a:rPr lang="ja-JP" altLang="en-US" sz="2400" dirty="0" smtClean="0"/>
              <a:t>出版前情報の活用</a:t>
            </a:r>
            <a:endParaRPr lang="en-US" altLang="ja-JP" sz="2400" dirty="0" smtClean="0"/>
          </a:p>
          <a:p>
            <a:pPr lvl="1"/>
            <a:r>
              <a:rPr lang="ja-JP" altLang="en-US" sz="2000" dirty="0" smtClean="0">
                <a:solidFill>
                  <a:srgbClr val="C00000"/>
                </a:solidFill>
                <a:hlinkClick r:id="rId3"/>
              </a:rPr>
              <a:t>近刊</a:t>
            </a:r>
            <a:r>
              <a:rPr lang="ja-JP" altLang="en-US" sz="2000" dirty="0">
                <a:solidFill>
                  <a:srgbClr val="C00000"/>
                </a:solidFill>
                <a:hlinkClick r:id="rId3"/>
              </a:rPr>
              <a:t>図書情報の提供開始、書誌情報の</a:t>
            </a:r>
            <a:r>
              <a:rPr lang="en-US" altLang="ja-JP" sz="2000" dirty="0">
                <a:solidFill>
                  <a:srgbClr val="C00000"/>
                </a:solidFill>
                <a:hlinkClick r:id="rId3"/>
              </a:rPr>
              <a:t>RDF</a:t>
            </a:r>
            <a:r>
              <a:rPr lang="ja-JP" altLang="en-US" sz="2000" dirty="0">
                <a:solidFill>
                  <a:srgbClr val="C00000"/>
                </a:solidFill>
                <a:hlinkClick r:id="rId3"/>
              </a:rPr>
              <a:t>出力機能</a:t>
            </a:r>
            <a:r>
              <a:rPr lang="ja-JP" altLang="en-US" sz="2000" dirty="0"/>
              <a:t>リリースのお知らせ（</a:t>
            </a:r>
            <a:r>
              <a:rPr lang="en-US" altLang="ja-JP" sz="2000" dirty="0"/>
              <a:t>2012</a:t>
            </a:r>
            <a:r>
              <a:rPr lang="ja-JP" altLang="en-US" sz="2000" dirty="0"/>
              <a:t>年</a:t>
            </a:r>
            <a:r>
              <a:rPr lang="en-US" altLang="ja-JP" sz="2000" dirty="0"/>
              <a:t>2</a:t>
            </a:r>
            <a:r>
              <a:rPr lang="ja-JP" altLang="en-US" sz="2000" dirty="0"/>
              <a:t>月</a:t>
            </a:r>
            <a:r>
              <a:rPr lang="en-US" altLang="ja-JP" sz="2000" dirty="0"/>
              <a:t>2</a:t>
            </a:r>
            <a:r>
              <a:rPr lang="ja-JP" altLang="en-US" sz="2000" dirty="0"/>
              <a:t>日</a:t>
            </a:r>
            <a:r>
              <a:rPr lang="ja-JP" altLang="en-US" sz="2000" dirty="0" smtClean="0"/>
              <a:t>）</a:t>
            </a:r>
            <a:endParaRPr lang="en-US" altLang="ja-JP" sz="2000" dirty="0" smtClean="0"/>
          </a:p>
          <a:p>
            <a:pPr lvl="1"/>
            <a:r>
              <a:rPr lang="ja-JP" altLang="en-US" sz="2000" dirty="0" smtClean="0"/>
              <a:t>新着</a:t>
            </a:r>
            <a:r>
              <a:rPr lang="ja-JP" altLang="en-US" sz="2000" dirty="0"/>
              <a:t>書誌情報、作成完了書誌に加え、</a:t>
            </a:r>
            <a:r>
              <a:rPr lang="ja-JP" altLang="en-US" sz="2000" dirty="0">
                <a:solidFill>
                  <a:srgbClr val="C00000"/>
                </a:solidFill>
              </a:rPr>
              <a:t>近刊図書の書誌情報も</a:t>
            </a:r>
            <a:r>
              <a:rPr lang="en-US" altLang="ja-JP" sz="2000" dirty="0">
                <a:solidFill>
                  <a:srgbClr val="C00000"/>
                </a:solidFill>
              </a:rPr>
              <a:t>DC-NDL(RDF)</a:t>
            </a:r>
            <a:r>
              <a:rPr lang="ja-JP" altLang="en-US" sz="2000" dirty="0">
                <a:solidFill>
                  <a:srgbClr val="C00000"/>
                </a:solidFill>
              </a:rPr>
              <a:t>形式で</a:t>
            </a:r>
            <a:r>
              <a:rPr lang="ja-JP" altLang="en-US" sz="2000" dirty="0" smtClean="0">
                <a:solidFill>
                  <a:srgbClr val="C00000"/>
                </a:solidFill>
              </a:rPr>
              <a:t>ダウンロード</a:t>
            </a:r>
            <a:r>
              <a:rPr lang="ja-JP" altLang="en-US" sz="2000" dirty="0" smtClean="0"/>
              <a:t>可能</a:t>
            </a:r>
            <a:endParaRPr lang="en-US" altLang="ja-JP" sz="2000" dirty="0"/>
          </a:p>
          <a:p>
            <a:r>
              <a:rPr lang="ja-JP" altLang="en-US" sz="2400" dirty="0" smtClean="0"/>
              <a:t>納品データの活用</a:t>
            </a:r>
            <a:endParaRPr lang="en-US" altLang="ja-JP" sz="2400" dirty="0" smtClean="0"/>
          </a:p>
          <a:p>
            <a:pPr lvl="1"/>
            <a:r>
              <a:rPr lang="en-US" altLang="ja-JP" sz="2000" dirty="0" smtClean="0"/>
              <a:t>NDL-OPAC</a:t>
            </a:r>
            <a:r>
              <a:rPr lang="ja-JP" altLang="en-US" sz="2000" dirty="0"/>
              <a:t>で</a:t>
            </a:r>
            <a:r>
              <a:rPr lang="ja-JP" altLang="en-US" sz="2000" dirty="0">
                <a:solidFill>
                  <a:srgbClr val="C00000"/>
                </a:solidFill>
              </a:rPr>
              <a:t>新着書誌情報のリストを提供</a:t>
            </a:r>
            <a:r>
              <a:rPr lang="ja-JP" altLang="en-US" sz="2000" dirty="0" smtClean="0"/>
              <a:t>します</a:t>
            </a:r>
            <a:endParaRPr lang="en-US" altLang="ja-JP" sz="2000" dirty="0" smtClean="0"/>
          </a:p>
          <a:p>
            <a:pPr lvl="1"/>
            <a:r>
              <a:rPr lang="ja-JP" altLang="en-US" sz="2000" dirty="0" smtClean="0">
                <a:hlinkClick r:id="rId4"/>
              </a:rPr>
              <a:t>（</a:t>
            </a:r>
            <a:r>
              <a:rPr lang="en-US" altLang="ja-JP" sz="2000" dirty="0">
                <a:hlinkClick r:id="rId4"/>
              </a:rPr>
              <a:t>NDL</a:t>
            </a:r>
            <a:r>
              <a:rPr lang="ja-JP" altLang="en-US" sz="2000" dirty="0">
                <a:hlinkClick r:id="rId4"/>
              </a:rPr>
              <a:t>書誌情報ニュースレター</a:t>
            </a:r>
            <a:r>
              <a:rPr lang="en-US" altLang="ja-JP" sz="2000" dirty="0">
                <a:hlinkClick r:id="rId4"/>
              </a:rPr>
              <a:t>2012</a:t>
            </a:r>
            <a:r>
              <a:rPr lang="ja-JP" altLang="en-US" sz="2000" dirty="0">
                <a:hlinkClick r:id="rId4"/>
              </a:rPr>
              <a:t>年</a:t>
            </a:r>
            <a:r>
              <a:rPr lang="en-US" altLang="ja-JP" sz="2000" dirty="0">
                <a:hlinkClick r:id="rId4"/>
              </a:rPr>
              <a:t>4</a:t>
            </a:r>
            <a:r>
              <a:rPr lang="ja-JP" altLang="en-US" sz="2000" dirty="0">
                <a:hlinkClick r:id="rId4"/>
              </a:rPr>
              <a:t>号</a:t>
            </a:r>
            <a:r>
              <a:rPr lang="en-US" altLang="ja-JP" sz="2000" dirty="0">
                <a:hlinkClick r:id="rId4"/>
              </a:rPr>
              <a:t>(</a:t>
            </a:r>
            <a:r>
              <a:rPr lang="ja-JP" altLang="en-US" sz="2000" dirty="0">
                <a:hlinkClick r:id="rId4"/>
              </a:rPr>
              <a:t>通号</a:t>
            </a:r>
            <a:r>
              <a:rPr lang="en-US" altLang="ja-JP" sz="2000" dirty="0">
                <a:hlinkClick r:id="rId4"/>
              </a:rPr>
              <a:t>23</a:t>
            </a:r>
            <a:r>
              <a:rPr lang="ja-JP" altLang="en-US" sz="2000" dirty="0">
                <a:hlinkClick r:id="rId4"/>
              </a:rPr>
              <a:t>号</a:t>
            </a:r>
            <a:r>
              <a:rPr lang="en-US" altLang="ja-JP" sz="2000" dirty="0">
                <a:hlinkClick r:id="rId4"/>
              </a:rPr>
              <a:t>)</a:t>
            </a:r>
            <a:r>
              <a:rPr lang="ja-JP" altLang="en-US" sz="2000" dirty="0" smtClean="0">
                <a:hlinkClick r:id="rId4"/>
              </a:rPr>
              <a:t>）</a:t>
            </a:r>
            <a:endParaRPr lang="en-US" altLang="ja-JP" sz="2000" dirty="0" smtClean="0"/>
          </a:p>
          <a:p>
            <a:r>
              <a:rPr lang="ja-JP" altLang="en-US" sz="2400" dirty="0" smtClean="0">
                <a:hlinkClick r:id="rId5"/>
              </a:rPr>
              <a:t>全国</a:t>
            </a:r>
            <a:r>
              <a:rPr lang="ja-JP" altLang="en-US" sz="2400" dirty="0">
                <a:hlinkClick r:id="rId5"/>
              </a:rPr>
              <a:t>書誌データ</a:t>
            </a:r>
            <a:r>
              <a:rPr lang="ja-JP" altLang="en-US" sz="2400" dirty="0" smtClean="0">
                <a:hlinkClick r:id="rId5"/>
              </a:rPr>
              <a:t>提供</a:t>
            </a:r>
            <a:endParaRPr lang="en-US" altLang="ja-JP" sz="2400" dirty="0" smtClean="0"/>
          </a:p>
          <a:p>
            <a:pPr lvl="1"/>
            <a:r>
              <a:rPr lang="ja-JP" altLang="en-US" sz="2000" dirty="0" smtClean="0"/>
              <a:t>デジタル情報も</a:t>
            </a:r>
            <a:endParaRPr lang="en-US" altLang="ja-JP" sz="2000" dirty="0" smtClean="0"/>
          </a:p>
          <a:p>
            <a:pPr lvl="1"/>
            <a:r>
              <a:rPr lang="ja-JP" altLang="en-US" sz="2000" dirty="0" smtClean="0">
                <a:solidFill>
                  <a:srgbClr val="C00000"/>
                </a:solidFill>
              </a:rPr>
              <a:t>インターネット情報から切り出したオンライン資料、制度収集した無償オンライン資料</a:t>
            </a:r>
            <a:r>
              <a:rPr lang="ja-JP" altLang="en-US" sz="2000" dirty="0" smtClean="0"/>
              <a:t>のみ⇒利用者は？</a:t>
            </a:r>
            <a:endParaRPr lang="en-US" altLang="ja-JP" sz="2000" dirty="0" smtClean="0">
              <a:hlinkClick r:id="rId5"/>
            </a:endParaRPr>
          </a:p>
          <a:p>
            <a:endParaRPr kumimoji="1" lang="ja-JP" altLang="en-US" sz="2400" dirty="0"/>
          </a:p>
        </p:txBody>
      </p:sp>
      <p:pic>
        <p:nvPicPr>
          <p:cNvPr id="4" name="図 3"/>
          <p:cNvPicPr>
            <a:picLocks noChangeAspect="1"/>
          </p:cNvPicPr>
          <p:nvPr/>
        </p:nvPicPr>
        <p:blipFill>
          <a:blip r:embed="rId6"/>
          <a:stretch>
            <a:fillRect/>
          </a:stretch>
        </p:blipFill>
        <p:spPr>
          <a:xfrm>
            <a:off x="5432452" y="2706270"/>
            <a:ext cx="6543675" cy="3933825"/>
          </a:xfrm>
          <a:prstGeom prst="rect">
            <a:avLst/>
          </a:prstGeom>
        </p:spPr>
      </p:pic>
      <p:sp>
        <p:nvSpPr>
          <p:cNvPr id="5" name="円/楕円 4"/>
          <p:cNvSpPr/>
          <p:nvPr/>
        </p:nvSpPr>
        <p:spPr>
          <a:xfrm>
            <a:off x="94593" y="61915"/>
            <a:ext cx="622859" cy="5711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102261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2800" dirty="0" smtClean="0"/>
              <a:t>全国</a:t>
            </a:r>
            <a:r>
              <a:rPr lang="ja-JP" altLang="en-US" sz="2800" dirty="0"/>
              <a:t>書誌情報の利活用</a:t>
            </a:r>
            <a:r>
              <a:rPr lang="ja-JP" altLang="en-US" sz="2800" dirty="0" smtClean="0"/>
              <a:t>で超党派</a:t>
            </a:r>
            <a:r>
              <a:rPr lang="ja-JP" altLang="en-US" sz="2800" dirty="0"/>
              <a:t>勉強会</a:t>
            </a:r>
            <a:r>
              <a:rPr lang="ja-JP" altLang="en-US" sz="2800" dirty="0" smtClean="0"/>
              <a:t>設置</a:t>
            </a:r>
            <a:r>
              <a:rPr lang="en-US" altLang="ja-JP" sz="2800" dirty="0" smtClean="0"/>
              <a:t/>
            </a:r>
            <a:br>
              <a:rPr lang="en-US" altLang="ja-JP" sz="2800" dirty="0" smtClean="0"/>
            </a:br>
            <a:r>
              <a:rPr lang="ja-JP" altLang="en-US" sz="2800" dirty="0" smtClean="0"/>
              <a:t>（</a:t>
            </a:r>
            <a:r>
              <a:rPr lang="ja-JP" altLang="en-US" sz="2800" dirty="0"/>
              <a:t>活字文化議員</a:t>
            </a:r>
            <a:r>
              <a:rPr lang="ja-JP" altLang="en-US" sz="2800" dirty="0" smtClean="0"/>
              <a:t>連盟</a:t>
            </a:r>
            <a:r>
              <a:rPr lang="ja-JP" altLang="en-US" sz="2800" dirty="0"/>
              <a:t>　</a:t>
            </a:r>
            <a:r>
              <a:rPr lang="en-US" altLang="ja-JP" sz="2800" dirty="0" smtClean="0"/>
              <a:t>2015.09.9</a:t>
            </a:r>
            <a:r>
              <a:rPr lang="ja-JP" altLang="en-US" sz="2800" dirty="0" smtClean="0"/>
              <a:t>）</a:t>
            </a:r>
            <a:endParaRPr kumimoji="1" lang="ja-JP" altLang="en-US" sz="2800" dirty="0"/>
          </a:p>
        </p:txBody>
      </p:sp>
      <p:sp>
        <p:nvSpPr>
          <p:cNvPr id="3" name="コンテンツ プレースホルダー 2"/>
          <p:cNvSpPr>
            <a:spLocks noGrp="1"/>
          </p:cNvSpPr>
          <p:nvPr>
            <p:ph sz="half" idx="1"/>
          </p:nvPr>
        </p:nvSpPr>
        <p:spPr>
          <a:xfrm>
            <a:off x="162560" y="971866"/>
            <a:ext cx="5857240" cy="5886133"/>
          </a:xfrm>
        </p:spPr>
        <p:txBody>
          <a:bodyPr>
            <a:normAutofit fontScale="62500" lnSpcReduction="20000"/>
          </a:bodyPr>
          <a:lstStyle/>
          <a:p>
            <a:r>
              <a:rPr lang="ja-JP" altLang="en-US" dirty="0" smtClean="0"/>
              <a:t>概要</a:t>
            </a:r>
            <a:endParaRPr lang="en-US" altLang="ja-JP" dirty="0" smtClean="0"/>
          </a:p>
          <a:p>
            <a:pPr lvl="1"/>
            <a:r>
              <a:rPr lang="ja-JP" altLang="en-US" dirty="0" smtClean="0"/>
              <a:t>図書館</a:t>
            </a:r>
            <a:r>
              <a:rPr lang="ja-JP" altLang="en-US" dirty="0"/>
              <a:t>などで広く活用されているＭＡＲＣのもととなる書誌データを国民が無料で利用できるように政策や予算なども含め総合的な施策を検討</a:t>
            </a:r>
            <a:r>
              <a:rPr lang="ja-JP" altLang="en-US" dirty="0" smtClean="0"/>
              <a:t>する</a:t>
            </a:r>
            <a:endParaRPr lang="en-US" altLang="ja-JP" dirty="0" smtClean="0"/>
          </a:p>
          <a:p>
            <a:pPr lvl="1"/>
            <a:r>
              <a:rPr lang="ja-JP" altLang="en-US" dirty="0" smtClean="0"/>
              <a:t>超党派</a:t>
            </a:r>
            <a:r>
              <a:rPr lang="ja-JP" altLang="en-US" dirty="0"/>
              <a:t>議員をはじめ国立国会図書館館長、日本図書館協会理事長などによる「全国書誌情報の利活用に関する勉強会」を</a:t>
            </a:r>
            <a:r>
              <a:rPr lang="ja-JP" altLang="en-US" dirty="0" smtClean="0"/>
              <a:t>発足</a:t>
            </a:r>
            <a:endParaRPr lang="en-US" altLang="ja-JP" dirty="0" smtClean="0"/>
          </a:p>
          <a:p>
            <a:pPr lvl="1"/>
            <a:r>
              <a:rPr lang="ja-JP" altLang="en-US" dirty="0" smtClean="0"/>
              <a:t>合わせて</a:t>
            </a:r>
            <a:r>
              <a:rPr lang="ja-JP" altLang="en-US" dirty="0"/>
              <a:t>「全国書誌情報の利活用に関する実務者会議」の</a:t>
            </a:r>
            <a:r>
              <a:rPr lang="ja-JP" altLang="en-US" dirty="0" smtClean="0"/>
              <a:t>設置</a:t>
            </a:r>
            <a:endParaRPr lang="ja-JP" altLang="en-US" dirty="0"/>
          </a:p>
          <a:p>
            <a:r>
              <a:rPr lang="ja-JP" altLang="en-US" dirty="0" smtClean="0"/>
              <a:t>背景</a:t>
            </a:r>
            <a:endParaRPr lang="en-US" altLang="ja-JP" dirty="0" smtClean="0"/>
          </a:p>
          <a:p>
            <a:pPr lvl="1"/>
            <a:r>
              <a:rPr lang="ja-JP" altLang="en-US" dirty="0" smtClean="0"/>
              <a:t>活字</a:t>
            </a:r>
            <a:r>
              <a:rPr lang="ja-JP" altLang="en-US" dirty="0"/>
              <a:t>文化議員連盟は２０１０年に採択した活動</a:t>
            </a:r>
            <a:r>
              <a:rPr lang="ja-JP" altLang="en-US" dirty="0" smtClean="0"/>
              <a:t>計画</a:t>
            </a:r>
            <a:endParaRPr lang="en-US" altLang="ja-JP" dirty="0"/>
          </a:p>
          <a:p>
            <a:pPr lvl="2"/>
            <a:r>
              <a:rPr lang="ja-JP" altLang="en-US" dirty="0" smtClean="0"/>
              <a:t>「</a:t>
            </a:r>
            <a:r>
              <a:rPr lang="ja-JP" altLang="en-US" dirty="0"/>
              <a:t>文字・活字文化の記録を保存し、国民がいつの時代にも活用できるようわが国を代表する書誌データの一元化に努める</a:t>
            </a:r>
            <a:r>
              <a:rPr lang="ja-JP" altLang="en-US" dirty="0" smtClean="0"/>
              <a:t>」</a:t>
            </a:r>
            <a:endParaRPr lang="en-US" altLang="ja-JP" dirty="0"/>
          </a:p>
          <a:p>
            <a:pPr lvl="1"/>
            <a:r>
              <a:rPr lang="ja-JP" altLang="en-US" dirty="0" smtClean="0"/>
              <a:t>その</a:t>
            </a:r>
            <a:r>
              <a:rPr lang="ja-JP" altLang="en-US" dirty="0"/>
              <a:t>一方で、国立国会図書館が作成する書誌データは、民間の書誌データを活用することで迅速な提供に向けて取り組んで</a:t>
            </a:r>
            <a:r>
              <a:rPr lang="ja-JP" altLang="en-US" dirty="0" smtClean="0"/>
              <a:t>いるが、民間</a:t>
            </a:r>
            <a:r>
              <a:rPr lang="ja-JP" altLang="en-US" dirty="0"/>
              <a:t>の提供スピードには及ばず、公共図書館などでの利活用が進まない現状がある</a:t>
            </a:r>
            <a:endParaRPr lang="en-US" altLang="ja-JP" dirty="0" smtClean="0"/>
          </a:p>
          <a:p>
            <a:r>
              <a:rPr lang="ja-JP" altLang="en-US" dirty="0"/>
              <a:t>「全国書誌情報の利活用に関する勉強会」構成</a:t>
            </a:r>
            <a:endParaRPr lang="en-US" altLang="ja-JP" dirty="0"/>
          </a:p>
          <a:p>
            <a:pPr lvl="1"/>
            <a:r>
              <a:rPr lang="ja-JP" altLang="en-US" dirty="0"/>
              <a:t>▽会長＝細田博之（衆院・自民党）</a:t>
            </a:r>
            <a:endParaRPr lang="en-US" altLang="ja-JP" dirty="0"/>
          </a:p>
          <a:p>
            <a:pPr lvl="1"/>
            <a:r>
              <a:rPr lang="ja-JP" altLang="en-US" dirty="0"/>
              <a:t>▽事務局長＝笠浩史（衆院・民主党）</a:t>
            </a:r>
            <a:endParaRPr lang="en-US" altLang="ja-JP" dirty="0"/>
          </a:p>
          <a:p>
            <a:pPr lvl="1"/>
            <a:r>
              <a:rPr lang="ja-JP" altLang="en-US" dirty="0"/>
              <a:t>▽事務局次長＝肥田美代子（文字・活字文化推進機構）</a:t>
            </a:r>
            <a:endParaRPr lang="en-US" altLang="ja-JP" dirty="0"/>
          </a:p>
          <a:p>
            <a:pPr lvl="1"/>
            <a:r>
              <a:rPr lang="ja-JP" altLang="en-US" dirty="0"/>
              <a:t>▽委員</a:t>
            </a:r>
            <a:endParaRPr lang="en-US" altLang="ja-JP" dirty="0"/>
          </a:p>
          <a:p>
            <a:pPr lvl="2"/>
            <a:r>
              <a:rPr lang="ja-JP" altLang="en-US" dirty="0"/>
              <a:t>阿刀田高（山梨県立図書館・作家）、漆原良夫（衆議・公明党）、江崎鐵磨（衆院・自民党）、相賀昌宏（日本出版インフラセンター）、大滝則忠（国立国会図書館）、川崎二郎（衆院・自民党）、喜連川優（国立情報学研究所）、穀田恵二（衆院・共産党）、齋藤健（衆院・自民党）、松浪健太（衆院・維新の党）、松本剛明（衆院・民主党）、森茜（日本図書館協会）、森田盛行（全国学校図書館協議会）。</a:t>
            </a:r>
          </a:p>
          <a:p>
            <a:endParaRPr lang="ja-JP" altLang="en-US" dirty="0"/>
          </a:p>
        </p:txBody>
      </p:sp>
      <p:sp>
        <p:nvSpPr>
          <p:cNvPr id="4" name="コンテンツ プレースホルダー 3"/>
          <p:cNvSpPr>
            <a:spLocks noGrp="1"/>
          </p:cNvSpPr>
          <p:nvPr>
            <p:ph sz="half" idx="2"/>
          </p:nvPr>
        </p:nvSpPr>
        <p:spPr>
          <a:xfrm>
            <a:off x="6172200" y="971866"/>
            <a:ext cx="5847080" cy="5771833"/>
          </a:xfrm>
        </p:spPr>
        <p:txBody>
          <a:bodyPr>
            <a:normAutofit fontScale="62500" lnSpcReduction="20000"/>
          </a:bodyPr>
          <a:lstStyle/>
          <a:p>
            <a:r>
              <a:rPr lang="ja-JP" altLang="en-US" dirty="0"/>
              <a:t>　「全国書誌情報の利活用に関する実務者会議」</a:t>
            </a:r>
            <a:r>
              <a:rPr lang="ja-JP" altLang="en-US" dirty="0" smtClean="0"/>
              <a:t>委員</a:t>
            </a:r>
            <a:endParaRPr lang="en-US" altLang="ja-JP" dirty="0" smtClean="0"/>
          </a:p>
          <a:p>
            <a:pPr lvl="1"/>
            <a:r>
              <a:rPr lang="ja-JP" altLang="en-US" dirty="0" smtClean="0"/>
              <a:t>▽</a:t>
            </a:r>
            <a:r>
              <a:rPr lang="ja-JP" altLang="en-US" dirty="0"/>
              <a:t>座長・肥田美代子（文字・活字文化推進機構</a:t>
            </a:r>
            <a:r>
              <a:rPr lang="ja-JP" altLang="en-US" dirty="0" smtClean="0"/>
              <a:t>）</a:t>
            </a:r>
            <a:endParaRPr lang="en-US" altLang="ja-JP" dirty="0" smtClean="0"/>
          </a:p>
          <a:p>
            <a:pPr lvl="1"/>
            <a:r>
              <a:rPr lang="ja-JP" altLang="en-US" dirty="0" smtClean="0"/>
              <a:t>▽</a:t>
            </a:r>
            <a:r>
              <a:rPr lang="ja-JP" altLang="en-US" dirty="0"/>
              <a:t>事務局長＝永井祥一（日本出版インフラセンター</a:t>
            </a:r>
            <a:r>
              <a:rPr lang="ja-JP" altLang="en-US" dirty="0" smtClean="0"/>
              <a:t>）</a:t>
            </a:r>
            <a:endParaRPr lang="en-US" altLang="ja-JP" dirty="0" smtClean="0"/>
          </a:p>
          <a:p>
            <a:pPr lvl="1"/>
            <a:r>
              <a:rPr lang="ja-JP" altLang="en-US" dirty="0" smtClean="0"/>
              <a:t>▽委員</a:t>
            </a:r>
            <a:endParaRPr lang="en-US" altLang="ja-JP" dirty="0" smtClean="0"/>
          </a:p>
          <a:p>
            <a:pPr lvl="2"/>
            <a:r>
              <a:rPr lang="ja-JP" altLang="en-US" dirty="0" smtClean="0"/>
              <a:t>安積曉</a:t>
            </a:r>
            <a:r>
              <a:rPr lang="ja-JP" altLang="en-US" dirty="0"/>
              <a:t>美（国立国会図書館）、植村八潮（専修大学）、太田剛（幕別町図書館コーディネーター）、設楽敬一（全国学校図書館協議会）、田窪和美（荒川区立南千住図書館）、中町英樹（日本書籍出版協会）、山本宏義（日本図書館協会）</a:t>
            </a:r>
            <a:r>
              <a:rPr lang="ja-JP" altLang="en-US" dirty="0" smtClean="0"/>
              <a:t>。</a:t>
            </a:r>
            <a:endParaRPr lang="en-US" altLang="ja-JP" dirty="0" smtClean="0"/>
          </a:p>
          <a:p>
            <a:r>
              <a:rPr lang="ja-JP" altLang="en-US" dirty="0"/>
              <a:t>９月</a:t>
            </a:r>
            <a:r>
              <a:rPr lang="en-US" altLang="ja-JP" dirty="0"/>
              <a:t>15</a:t>
            </a:r>
            <a:r>
              <a:rPr lang="ja-JP" altLang="en-US" dirty="0"/>
              <a:t>日第１回実務者会議</a:t>
            </a:r>
            <a:endParaRPr lang="en-US" altLang="ja-JP" dirty="0"/>
          </a:p>
          <a:p>
            <a:pPr lvl="1"/>
            <a:r>
              <a:rPr lang="ja-JP" altLang="en-US" dirty="0"/>
              <a:t>検討課題などについて協議</a:t>
            </a:r>
            <a:endParaRPr lang="en-US" altLang="ja-JP" dirty="0"/>
          </a:p>
          <a:p>
            <a:pPr lvl="1"/>
            <a:r>
              <a:rPr lang="ja-JP" altLang="en-US" dirty="0"/>
              <a:t>国立国会図書館における全国書誌情報の現状について説明を受けた。</a:t>
            </a:r>
          </a:p>
          <a:p>
            <a:r>
              <a:rPr lang="ja-JP" altLang="en-US" dirty="0"/>
              <a:t>今後の予定</a:t>
            </a:r>
            <a:endParaRPr lang="en-US" altLang="ja-JP" dirty="0"/>
          </a:p>
          <a:p>
            <a:pPr lvl="1"/>
            <a:r>
              <a:rPr lang="ja-JP" altLang="en-US" dirty="0"/>
              <a:t>実務者会議は</a:t>
            </a:r>
            <a:r>
              <a:rPr lang="en-US" altLang="ja-JP" dirty="0"/>
              <a:t>10</a:t>
            </a:r>
            <a:r>
              <a:rPr lang="ja-JP" altLang="en-US" dirty="0"/>
              <a:t>月以降、月に１回のペースで開催</a:t>
            </a:r>
            <a:endParaRPr lang="en-US" altLang="ja-JP" dirty="0"/>
          </a:p>
          <a:p>
            <a:pPr lvl="1"/>
            <a:r>
              <a:rPr lang="ja-JP" altLang="en-US" dirty="0"/>
              <a:t>書誌データ作成企業や図書館システムベンダー、書店、出版社、県立・市立・町立の公共図書館や大学図書館など、あらゆるプレーヤーからのヒアリングなどを通して、来春をめどに課題のたたき台をとりまとめる。</a:t>
            </a:r>
          </a:p>
          <a:p>
            <a:r>
              <a:rPr lang="ja-JP" altLang="en-US" dirty="0" smtClean="0"/>
              <a:t>（引用：文化</a:t>
            </a:r>
            <a:r>
              <a:rPr lang="ja-JP" altLang="en-US" dirty="0"/>
              <a:t>通信</a:t>
            </a:r>
            <a:r>
              <a:rPr lang="en-US" altLang="ja-JP" dirty="0"/>
              <a:t>2015.09.28</a:t>
            </a:r>
            <a:r>
              <a:rPr lang="ja-JP" altLang="en-US" dirty="0"/>
              <a:t>）</a:t>
            </a:r>
          </a:p>
          <a:p>
            <a:pPr marL="0" indent="0">
              <a:buNone/>
            </a:pPr>
            <a:endParaRPr lang="ja-JP" altLang="en-US" dirty="0"/>
          </a:p>
        </p:txBody>
      </p:sp>
      <p:sp>
        <p:nvSpPr>
          <p:cNvPr id="5" name="角丸四角形 4"/>
          <p:cNvSpPr/>
          <p:nvPr/>
        </p:nvSpPr>
        <p:spPr>
          <a:xfrm>
            <a:off x="6686549" y="5014914"/>
            <a:ext cx="4914901" cy="17287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国として</a:t>
            </a:r>
            <a:r>
              <a:rPr lang="ja-JP" altLang="en-US" dirty="0" smtClean="0"/>
              <a:t>の施策の１つ</a:t>
            </a:r>
            <a:endParaRPr lang="ja-JP" altLang="en-US" dirty="0"/>
          </a:p>
          <a:p>
            <a:pPr marL="285750" indent="-285750">
              <a:buFont typeface="Arial" panose="020B0604020202020204" pitchFamily="34" charset="0"/>
              <a:buChar char="•"/>
            </a:pPr>
            <a:r>
              <a:rPr lang="en-US" altLang="ja-JP" dirty="0"/>
              <a:t>e-Japan</a:t>
            </a:r>
            <a:r>
              <a:rPr lang="ja-JP" altLang="en-US" dirty="0"/>
              <a:t>戦略、知財計画</a:t>
            </a:r>
            <a:r>
              <a:rPr lang="ja-JP" altLang="en-US" dirty="0" err="1"/>
              <a:t>、、</a:t>
            </a:r>
            <a:r>
              <a:rPr lang="ja-JP" altLang="en-US" dirty="0" err="1" smtClean="0"/>
              <a:t>、</a:t>
            </a:r>
            <a:endParaRPr lang="en-US" altLang="ja-JP" dirty="0" smtClean="0"/>
          </a:p>
          <a:p>
            <a:pPr marL="285750" indent="-285750">
              <a:buFont typeface="Arial" panose="020B0604020202020204" pitchFamily="34" charset="0"/>
              <a:buChar char="•"/>
            </a:pPr>
            <a:r>
              <a:rPr lang="ja-JP" altLang="en-US" dirty="0"/>
              <a:t>知的財産政策ビジョン</a:t>
            </a:r>
          </a:p>
          <a:p>
            <a:pPr marL="285750" indent="-285750">
              <a:buFont typeface="Arial" panose="020B0604020202020204" pitchFamily="34" charset="0"/>
              <a:buChar char="•"/>
            </a:pPr>
            <a:r>
              <a:rPr lang="ja-JP" altLang="en-US" dirty="0"/>
              <a:t>電子書籍議連、デジタル文化資源議連</a:t>
            </a:r>
          </a:p>
          <a:p>
            <a:pPr marL="285750" indent="-285750">
              <a:buFont typeface="Arial" panose="020B0604020202020204" pitchFamily="34" charset="0"/>
              <a:buChar char="•"/>
            </a:pPr>
            <a:r>
              <a:rPr lang="ja-JP" altLang="en-US" dirty="0"/>
              <a:t>活字文化議員連盟</a:t>
            </a:r>
          </a:p>
          <a:p>
            <a:pPr marL="285750" indent="-285750">
              <a:buFont typeface="Arial" panose="020B0604020202020204" pitchFamily="34" charset="0"/>
              <a:buChar char="•"/>
            </a:pPr>
            <a:r>
              <a:rPr lang="ja-JP" altLang="en-US" dirty="0"/>
              <a:t>全国書誌情報の利活用で超党派勉強会</a:t>
            </a:r>
          </a:p>
        </p:txBody>
      </p:sp>
    </p:spTree>
    <p:extLst>
      <p:ext uri="{BB962C8B-B14F-4D97-AF65-F5344CB8AC3E}">
        <p14:creationId xmlns:p14="http://schemas.microsoft.com/office/powerpoint/2010/main" val="17714652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AutoShape 8"/>
          <p:cNvSpPr>
            <a:spLocks noChangeArrowheads="1"/>
          </p:cNvSpPr>
          <p:nvPr/>
        </p:nvSpPr>
        <p:spPr bwMode="auto">
          <a:xfrm>
            <a:off x="90278" y="1749777"/>
            <a:ext cx="11945547" cy="4987462"/>
          </a:xfrm>
          <a:prstGeom prst="roundRect">
            <a:avLst>
              <a:gd name="adj" fmla="val 5477"/>
            </a:avLst>
          </a:prstGeom>
          <a:ln>
            <a:headEnd/>
            <a:tailEnd/>
          </a:ln>
        </p:spPr>
        <p:style>
          <a:lnRef idx="2">
            <a:schemeClr val="accent2"/>
          </a:lnRef>
          <a:fillRef idx="1">
            <a:schemeClr val="lt1"/>
          </a:fillRef>
          <a:effectRef idx="0">
            <a:schemeClr val="accent2"/>
          </a:effectRef>
          <a:fontRef idx="minor">
            <a:schemeClr val="dk1"/>
          </a:fontRef>
        </p:style>
        <p:txBody>
          <a:bodyPr wrap="square" anchor="t" anchorCtr="0">
            <a:noAutofit/>
          </a:bodyPr>
          <a:lstStyle/>
          <a:p>
            <a:pPr marL="342900" indent="-342900">
              <a:defRPr/>
            </a:pPr>
            <a:r>
              <a:rPr lang="ja-JP" altLang="en-US" dirty="0">
                <a:latin typeface="メイリオ" panose="020B0604030504040204" pitchFamily="50" charset="-128"/>
                <a:ea typeface="メイリオ" panose="020B0604030504040204" pitchFamily="50" charset="-128"/>
              </a:rPr>
              <a:t>恒久的保存基盤</a:t>
            </a:r>
            <a:endParaRPr lang="en-US" altLang="ja-JP" sz="1600" dirty="0">
              <a:latin typeface="メイリオ" panose="020B0604030504040204" pitchFamily="50" charset="-128"/>
              <a:ea typeface="メイリオ" panose="020B0604030504040204" pitchFamily="50" charset="-128"/>
            </a:endParaRPr>
          </a:p>
        </p:txBody>
      </p:sp>
      <p:sp>
        <p:nvSpPr>
          <p:cNvPr id="6" name="タイトル 5"/>
          <p:cNvSpPr>
            <a:spLocks noGrp="1"/>
          </p:cNvSpPr>
          <p:nvPr>
            <p:ph type="title"/>
          </p:nvPr>
        </p:nvSpPr>
        <p:spPr/>
        <p:txBody>
          <a:bodyPr/>
          <a:lstStyle/>
          <a:p>
            <a:r>
              <a:rPr kumimoji="1" lang="ja-JP" altLang="en-US" dirty="0" smtClean="0"/>
              <a:t>出版界と図書館界の情報の共有</a:t>
            </a:r>
            <a:endParaRPr kumimoji="1" lang="ja-JP" altLang="en-US" dirty="0"/>
          </a:p>
        </p:txBody>
      </p:sp>
      <p:sp>
        <p:nvSpPr>
          <p:cNvPr id="7" name="正方形/長方形 6"/>
          <p:cNvSpPr/>
          <p:nvPr/>
        </p:nvSpPr>
        <p:spPr>
          <a:xfrm>
            <a:off x="582709" y="4405831"/>
            <a:ext cx="941564"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nchorCtr="0">
            <a:spAutoFit/>
          </a:bodyPr>
          <a:lstStyle/>
          <a:p>
            <a:pPr algn="ctr"/>
            <a:r>
              <a:rPr lang="ja-JP" altLang="en-US" sz="1400" dirty="0" smtClean="0">
                <a:latin typeface="Meiryo UI" panose="020B0604030504040204" pitchFamily="50" charset="-128"/>
                <a:ea typeface="Meiryo UI" panose="020B0604030504040204" pitchFamily="50" charset="-128"/>
              </a:rPr>
              <a:t>市町村立図書館１</a:t>
            </a:r>
            <a:endParaRPr lang="en-US" altLang="ja-JP" sz="1400" dirty="0">
              <a:latin typeface="Meiryo UI" panose="020B0604030504040204" pitchFamily="50" charset="-128"/>
              <a:ea typeface="Meiryo UI" panose="020B0604030504040204" pitchFamily="50" charset="-128"/>
            </a:endParaRPr>
          </a:p>
        </p:txBody>
      </p:sp>
      <p:sp>
        <p:nvSpPr>
          <p:cNvPr id="8" name="フローチャート: 端子 20"/>
          <p:cNvSpPr/>
          <p:nvPr/>
        </p:nvSpPr>
        <p:spPr>
          <a:xfrm>
            <a:off x="582709" y="5978209"/>
            <a:ext cx="2462566" cy="465085"/>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endParaRPr lang="en-US" altLang="ja-JP" sz="1400" dirty="0">
              <a:latin typeface="Meiryo UI" panose="020B0604030504040204" pitchFamily="50" charset="-128"/>
              <a:ea typeface="Meiryo UI" panose="020B0604030504040204" pitchFamily="50" charset="-128"/>
            </a:endParaRPr>
          </a:p>
        </p:txBody>
      </p:sp>
      <p:sp>
        <p:nvSpPr>
          <p:cNvPr id="10" name="横巻き 9"/>
          <p:cNvSpPr/>
          <p:nvPr/>
        </p:nvSpPr>
        <p:spPr>
          <a:xfrm>
            <a:off x="8188037" y="5656762"/>
            <a:ext cx="3743468" cy="814626"/>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latin typeface="Meiryo UI" panose="020B0604030504040204" pitchFamily="50" charset="-128"/>
                <a:ea typeface="Meiryo UI" panose="020B0604030504040204" pitchFamily="50" charset="-128"/>
              </a:rPr>
              <a:t>・</a:t>
            </a:r>
            <a:r>
              <a:rPr kumimoji="1" lang="ja-JP" altLang="en-US" dirty="0" smtClean="0">
                <a:latin typeface="Meiryo UI" panose="020B0604030504040204" pitchFamily="50" charset="-128"/>
                <a:ea typeface="Meiryo UI" panose="020B0604030504040204" pitchFamily="50" charset="-128"/>
              </a:rPr>
              <a:t>図書館サービスの向上</a:t>
            </a:r>
            <a:endParaRPr kumimoji="1" lang="en-US" altLang="ja-JP" dirty="0" smtClean="0">
              <a:latin typeface="Meiryo UI" panose="020B0604030504040204" pitchFamily="50" charset="-128"/>
              <a:ea typeface="Meiryo UI" panose="020B0604030504040204" pitchFamily="50" charset="-128"/>
            </a:endParaRPr>
          </a:p>
          <a:p>
            <a:pPr algn="ctr"/>
            <a:r>
              <a:rPr lang="ja-JP" altLang="en-US" dirty="0" smtClean="0">
                <a:latin typeface="Meiryo UI" panose="020B0604030504040204" pitchFamily="50" charset="-128"/>
                <a:ea typeface="Meiryo UI" panose="020B0604030504040204" pitchFamily="50" charset="-128"/>
              </a:rPr>
              <a:t>・効率的・効果的なサービスの構築</a:t>
            </a:r>
            <a:endParaRPr kumimoji="1" lang="ja-JP" altLang="en-US" dirty="0">
              <a:latin typeface="Meiryo UI" panose="020B0604030504040204" pitchFamily="50" charset="-128"/>
              <a:ea typeface="Meiryo UI" panose="020B0604030504040204" pitchFamily="50" charset="-128"/>
            </a:endParaRPr>
          </a:p>
        </p:txBody>
      </p:sp>
      <p:sp>
        <p:nvSpPr>
          <p:cNvPr id="11" name="正方形/長方形 10"/>
          <p:cNvSpPr/>
          <p:nvPr/>
        </p:nvSpPr>
        <p:spPr>
          <a:xfrm>
            <a:off x="2259109" y="3506401"/>
            <a:ext cx="941564" cy="307777"/>
          </a:xfrm>
          <a:prstGeom prst="rect">
            <a:avLst/>
          </a:prstGeom>
        </p:spPr>
        <p:style>
          <a:lnRef idx="1">
            <a:schemeClr val="accent2"/>
          </a:lnRef>
          <a:fillRef idx="3">
            <a:schemeClr val="accent2"/>
          </a:fillRef>
          <a:effectRef idx="2">
            <a:schemeClr val="accent2"/>
          </a:effectRef>
          <a:fontRef idx="minor">
            <a:schemeClr val="lt1"/>
          </a:fontRef>
        </p:style>
        <p:txBody>
          <a:bodyPr wrap="square" rtlCol="0" anchor="t" anchorCtr="0">
            <a:spAutoFit/>
          </a:bodyPr>
          <a:lstStyle/>
          <a:p>
            <a:pPr algn="ctr"/>
            <a:r>
              <a:rPr lang="ja-JP" altLang="en-US" sz="1400" dirty="0">
                <a:latin typeface="Meiryo UI" panose="020B0604030504040204" pitchFamily="50" charset="-128"/>
                <a:ea typeface="Meiryo UI" panose="020B0604030504040204" pitchFamily="50" charset="-128"/>
              </a:rPr>
              <a:t>カーリル</a:t>
            </a:r>
            <a:endParaRPr lang="en-US" altLang="ja-JP" sz="1400" dirty="0">
              <a:latin typeface="Meiryo UI" panose="020B0604030504040204" pitchFamily="50" charset="-128"/>
              <a:ea typeface="Meiryo UI" panose="020B0604030504040204" pitchFamily="50" charset="-128"/>
            </a:endParaRPr>
          </a:p>
        </p:txBody>
      </p:sp>
      <p:sp>
        <p:nvSpPr>
          <p:cNvPr id="12" name="正方形/長方形 11"/>
          <p:cNvSpPr/>
          <p:nvPr/>
        </p:nvSpPr>
        <p:spPr>
          <a:xfrm>
            <a:off x="3045275" y="4438178"/>
            <a:ext cx="941564" cy="307777"/>
          </a:xfrm>
          <a:prstGeom prst="rect">
            <a:avLst/>
          </a:prstGeom>
        </p:spPr>
        <p:style>
          <a:lnRef idx="1">
            <a:schemeClr val="accent2"/>
          </a:lnRef>
          <a:fillRef idx="3">
            <a:schemeClr val="accent2"/>
          </a:fillRef>
          <a:effectRef idx="2">
            <a:schemeClr val="accent2"/>
          </a:effectRef>
          <a:fontRef idx="minor">
            <a:schemeClr val="lt1"/>
          </a:fontRef>
        </p:style>
        <p:txBody>
          <a:bodyPr wrap="square" rtlCol="0" anchor="t" anchorCtr="0">
            <a:spAutoFit/>
          </a:bodyPr>
          <a:lstStyle/>
          <a:p>
            <a:pPr algn="ctr"/>
            <a:r>
              <a:rPr lang="ja-JP" altLang="en-US" sz="1400" dirty="0" smtClean="0">
                <a:latin typeface="Meiryo UI" panose="020B0604030504040204" pitchFamily="50" charset="-128"/>
                <a:ea typeface="Meiryo UI" panose="020B0604030504040204" pitchFamily="50" charset="-128"/>
              </a:rPr>
              <a:t>京都府立</a:t>
            </a:r>
            <a:endParaRPr lang="en-US" altLang="ja-JP" sz="1400" dirty="0">
              <a:latin typeface="Meiryo UI" panose="020B0604030504040204" pitchFamily="50" charset="-128"/>
              <a:ea typeface="Meiryo UI" panose="020B0604030504040204" pitchFamily="50" charset="-128"/>
            </a:endParaRPr>
          </a:p>
        </p:txBody>
      </p:sp>
      <p:sp>
        <p:nvSpPr>
          <p:cNvPr id="13" name="正方形/長方形 12"/>
          <p:cNvSpPr/>
          <p:nvPr/>
        </p:nvSpPr>
        <p:spPr>
          <a:xfrm>
            <a:off x="4586945" y="4438178"/>
            <a:ext cx="1370510" cy="307777"/>
          </a:xfrm>
          <a:prstGeom prst="rect">
            <a:avLst/>
          </a:prstGeom>
        </p:spPr>
        <p:style>
          <a:lnRef idx="1">
            <a:schemeClr val="accent2"/>
          </a:lnRef>
          <a:fillRef idx="3">
            <a:schemeClr val="accent2"/>
          </a:fillRef>
          <a:effectRef idx="2">
            <a:schemeClr val="accent2"/>
          </a:effectRef>
          <a:fontRef idx="minor">
            <a:schemeClr val="lt1"/>
          </a:fontRef>
        </p:style>
        <p:txBody>
          <a:bodyPr wrap="square" rtlCol="0" anchor="t" anchorCtr="0">
            <a:spAutoFit/>
          </a:bodyPr>
          <a:lstStyle/>
          <a:p>
            <a:pPr algn="ctr"/>
            <a:r>
              <a:rPr lang="ja-JP" altLang="en-US" sz="1400" dirty="0" smtClean="0">
                <a:latin typeface="Meiryo UI" panose="020B0604030504040204" pitchFamily="50" charset="-128"/>
                <a:ea typeface="Meiryo UI" panose="020B0604030504040204" pitchFamily="50" charset="-128"/>
              </a:rPr>
              <a:t>県立図書館１</a:t>
            </a:r>
            <a:endParaRPr lang="en-US" altLang="ja-JP" sz="1400" dirty="0">
              <a:latin typeface="Meiryo UI" panose="020B0604030504040204" pitchFamily="50" charset="-128"/>
              <a:ea typeface="Meiryo UI" panose="020B0604030504040204" pitchFamily="50" charset="-128"/>
            </a:endParaRPr>
          </a:p>
        </p:txBody>
      </p:sp>
      <p:sp>
        <p:nvSpPr>
          <p:cNvPr id="14" name="正方形/長方形 13"/>
          <p:cNvSpPr/>
          <p:nvPr/>
        </p:nvSpPr>
        <p:spPr>
          <a:xfrm>
            <a:off x="4912254" y="4796717"/>
            <a:ext cx="1370510" cy="307777"/>
          </a:xfrm>
          <a:prstGeom prst="rect">
            <a:avLst/>
          </a:prstGeom>
        </p:spPr>
        <p:style>
          <a:lnRef idx="1">
            <a:schemeClr val="accent2"/>
          </a:lnRef>
          <a:fillRef idx="3">
            <a:schemeClr val="accent2"/>
          </a:fillRef>
          <a:effectRef idx="2">
            <a:schemeClr val="accent2"/>
          </a:effectRef>
          <a:fontRef idx="minor">
            <a:schemeClr val="lt1"/>
          </a:fontRef>
        </p:style>
        <p:txBody>
          <a:bodyPr wrap="square" rtlCol="0" anchor="t" anchorCtr="0">
            <a:spAutoFit/>
          </a:bodyPr>
          <a:lstStyle/>
          <a:p>
            <a:pPr algn="ctr"/>
            <a:r>
              <a:rPr lang="ja-JP" altLang="en-US" sz="1400" dirty="0" smtClean="0">
                <a:latin typeface="Meiryo UI" panose="020B0604030504040204" pitchFamily="50" charset="-128"/>
                <a:ea typeface="Meiryo UI" panose="020B0604030504040204" pitchFamily="50" charset="-128"/>
              </a:rPr>
              <a:t>県立図書館２</a:t>
            </a:r>
            <a:endParaRPr lang="en-US" altLang="ja-JP" sz="1400" dirty="0">
              <a:latin typeface="Meiryo UI" panose="020B0604030504040204" pitchFamily="50" charset="-128"/>
              <a:ea typeface="Meiryo UI" panose="020B0604030504040204" pitchFamily="50" charset="-128"/>
            </a:endParaRPr>
          </a:p>
        </p:txBody>
      </p:sp>
      <p:sp>
        <p:nvSpPr>
          <p:cNvPr id="15" name="正方形/長方形 14"/>
          <p:cNvSpPr/>
          <p:nvPr/>
        </p:nvSpPr>
        <p:spPr>
          <a:xfrm>
            <a:off x="2273782" y="2987998"/>
            <a:ext cx="941564"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nchorCtr="0">
            <a:spAutoFit/>
          </a:bodyPr>
          <a:lstStyle/>
          <a:p>
            <a:pPr algn="ctr"/>
            <a:r>
              <a:rPr lang="en-US" altLang="ja-JP" sz="1400" dirty="0" smtClean="0">
                <a:latin typeface="Meiryo UI" panose="020B0604030504040204" pitchFamily="50" charset="-128"/>
                <a:ea typeface="Meiryo UI" panose="020B0604030504040204" pitchFamily="50" charset="-128"/>
              </a:rPr>
              <a:t>J-Stage</a:t>
            </a:r>
            <a:endParaRPr lang="en-US" altLang="ja-JP" sz="1400" dirty="0">
              <a:latin typeface="Meiryo UI" panose="020B0604030504040204" pitchFamily="50" charset="-128"/>
              <a:ea typeface="Meiryo UI" panose="020B0604030504040204" pitchFamily="50" charset="-128"/>
            </a:endParaRPr>
          </a:p>
        </p:txBody>
      </p:sp>
      <p:sp>
        <p:nvSpPr>
          <p:cNvPr id="16" name="正方形/長方形 15"/>
          <p:cNvSpPr/>
          <p:nvPr/>
        </p:nvSpPr>
        <p:spPr>
          <a:xfrm>
            <a:off x="6846054" y="3535309"/>
            <a:ext cx="1232236" cy="307777"/>
          </a:xfrm>
          <a:prstGeom prst="rect">
            <a:avLst/>
          </a:prstGeom>
        </p:spPr>
        <p:style>
          <a:lnRef idx="1">
            <a:schemeClr val="accent2"/>
          </a:lnRef>
          <a:fillRef idx="3">
            <a:schemeClr val="accent2"/>
          </a:fillRef>
          <a:effectRef idx="2">
            <a:schemeClr val="accent2"/>
          </a:effectRef>
          <a:fontRef idx="minor">
            <a:schemeClr val="lt1"/>
          </a:fontRef>
        </p:style>
        <p:txBody>
          <a:bodyPr wrap="square" rtlCol="0" anchor="t" anchorCtr="0">
            <a:spAutoFit/>
          </a:bodyPr>
          <a:lstStyle/>
          <a:p>
            <a:pPr algn="ctr"/>
            <a:r>
              <a:rPr lang="ja-JP" altLang="en-US" sz="1400" dirty="0" smtClean="0">
                <a:latin typeface="Meiryo UI" panose="020B0604030504040204" pitchFamily="50" charset="-128"/>
                <a:ea typeface="Meiryo UI" panose="020B0604030504040204" pitchFamily="50" charset="-128"/>
              </a:rPr>
              <a:t>版元ドットコム</a:t>
            </a:r>
            <a:endParaRPr lang="en-US" altLang="ja-JP" sz="1400" dirty="0">
              <a:latin typeface="Meiryo UI" panose="020B0604030504040204" pitchFamily="50" charset="-128"/>
              <a:ea typeface="Meiryo UI" panose="020B0604030504040204" pitchFamily="50" charset="-128"/>
            </a:endParaRPr>
          </a:p>
        </p:txBody>
      </p:sp>
      <p:sp>
        <p:nvSpPr>
          <p:cNvPr id="17" name="正方形/長方形 16"/>
          <p:cNvSpPr/>
          <p:nvPr/>
        </p:nvSpPr>
        <p:spPr>
          <a:xfrm>
            <a:off x="6817255" y="4251942"/>
            <a:ext cx="1370782"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nchorCtr="0">
            <a:spAutoFit/>
          </a:bodyPr>
          <a:lstStyle/>
          <a:p>
            <a:pPr algn="ctr"/>
            <a:r>
              <a:rPr lang="ja-JP" altLang="en-US" sz="1400" dirty="0" smtClean="0">
                <a:latin typeface="Meiryo UI" panose="020B0604030504040204" pitchFamily="50" charset="-128"/>
                <a:ea typeface="Meiryo UI" panose="020B0604030504040204" pitchFamily="50" charset="-128"/>
              </a:rPr>
              <a:t>版元会員社１</a:t>
            </a:r>
            <a:endParaRPr lang="en-US" altLang="ja-JP" sz="1400" dirty="0">
              <a:latin typeface="Meiryo UI" panose="020B0604030504040204" pitchFamily="50" charset="-128"/>
              <a:ea typeface="Meiryo UI" panose="020B0604030504040204" pitchFamily="50" charset="-128"/>
            </a:endParaRPr>
          </a:p>
        </p:txBody>
      </p:sp>
      <p:sp>
        <p:nvSpPr>
          <p:cNvPr id="18" name="正方形/長方形 17"/>
          <p:cNvSpPr/>
          <p:nvPr/>
        </p:nvSpPr>
        <p:spPr>
          <a:xfrm>
            <a:off x="7191327" y="4644317"/>
            <a:ext cx="1370782"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nchorCtr="0">
            <a:spAutoFit/>
          </a:bodyPr>
          <a:lstStyle/>
          <a:p>
            <a:pPr algn="ctr"/>
            <a:r>
              <a:rPr lang="ja-JP" altLang="en-US" sz="1400" dirty="0" smtClean="0">
                <a:latin typeface="Meiryo UI" panose="020B0604030504040204" pitchFamily="50" charset="-128"/>
                <a:ea typeface="Meiryo UI" panose="020B0604030504040204" pitchFamily="50" charset="-128"/>
              </a:rPr>
              <a:t>版元会員社２</a:t>
            </a:r>
            <a:endParaRPr lang="en-US" altLang="ja-JP" sz="1400" dirty="0">
              <a:latin typeface="Meiryo UI" panose="020B0604030504040204" pitchFamily="50" charset="-128"/>
              <a:ea typeface="Meiryo UI" panose="020B0604030504040204" pitchFamily="50" charset="-128"/>
            </a:endParaRPr>
          </a:p>
        </p:txBody>
      </p:sp>
      <p:sp>
        <p:nvSpPr>
          <p:cNvPr id="19" name="正方形/長方形 18"/>
          <p:cNvSpPr/>
          <p:nvPr/>
        </p:nvSpPr>
        <p:spPr>
          <a:xfrm>
            <a:off x="8794128" y="4284290"/>
            <a:ext cx="1513654"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nchorCtr="0">
            <a:spAutoFit/>
          </a:bodyPr>
          <a:lstStyle/>
          <a:p>
            <a:pPr algn="ctr"/>
            <a:r>
              <a:rPr lang="ja-JP" altLang="en-US" sz="1400" dirty="0" smtClean="0">
                <a:latin typeface="Meiryo UI" panose="020B0604030504040204" pitchFamily="50" charset="-128"/>
                <a:ea typeface="Meiryo UI" panose="020B0604030504040204" pitchFamily="50" charset="-128"/>
              </a:rPr>
              <a:t>版元会員社外１</a:t>
            </a:r>
            <a:endParaRPr lang="en-US" altLang="ja-JP" sz="1400" dirty="0">
              <a:latin typeface="Meiryo UI" panose="020B0604030504040204" pitchFamily="50" charset="-128"/>
              <a:ea typeface="Meiryo UI" panose="020B0604030504040204" pitchFamily="50" charset="-128"/>
            </a:endParaRPr>
          </a:p>
        </p:txBody>
      </p:sp>
      <p:sp>
        <p:nvSpPr>
          <p:cNvPr id="20" name="正方形/長方形 19"/>
          <p:cNvSpPr/>
          <p:nvPr/>
        </p:nvSpPr>
        <p:spPr>
          <a:xfrm>
            <a:off x="8946528" y="4715075"/>
            <a:ext cx="1513654"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nchorCtr="0">
            <a:spAutoFit/>
          </a:bodyPr>
          <a:lstStyle/>
          <a:p>
            <a:pPr algn="ctr"/>
            <a:r>
              <a:rPr lang="ja-JP" altLang="en-US" sz="1400" dirty="0" smtClean="0">
                <a:latin typeface="Meiryo UI" panose="020B0604030504040204" pitchFamily="50" charset="-128"/>
                <a:ea typeface="Meiryo UI" panose="020B0604030504040204" pitchFamily="50" charset="-128"/>
              </a:rPr>
              <a:t>版元会員社外２</a:t>
            </a:r>
            <a:endParaRPr lang="en-US" altLang="ja-JP" sz="1400" dirty="0">
              <a:latin typeface="Meiryo UI" panose="020B0604030504040204" pitchFamily="50" charset="-128"/>
              <a:ea typeface="Meiryo UI" panose="020B0604030504040204" pitchFamily="50" charset="-128"/>
            </a:endParaRPr>
          </a:p>
        </p:txBody>
      </p:sp>
      <p:sp>
        <p:nvSpPr>
          <p:cNvPr id="21" name="正方形/長方形 20"/>
          <p:cNvSpPr/>
          <p:nvPr/>
        </p:nvSpPr>
        <p:spPr>
          <a:xfrm>
            <a:off x="8870737" y="3504912"/>
            <a:ext cx="1232236"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nchorCtr="0">
            <a:spAutoFit/>
          </a:bodyPr>
          <a:lstStyle/>
          <a:p>
            <a:pPr algn="ctr"/>
            <a:r>
              <a:rPr lang="en-US" altLang="ja-JP" sz="1400" dirty="0" smtClean="0">
                <a:latin typeface="Meiryo UI" panose="020B0604030504040204" pitchFamily="50" charset="-128"/>
                <a:ea typeface="Meiryo UI" panose="020B0604030504040204" pitchFamily="50" charset="-128"/>
              </a:rPr>
              <a:t>JPRO</a:t>
            </a:r>
            <a:endParaRPr lang="en-US" altLang="ja-JP" sz="1400" dirty="0">
              <a:latin typeface="Meiryo UI" panose="020B0604030504040204" pitchFamily="50" charset="-128"/>
              <a:ea typeface="Meiryo UI" panose="020B0604030504040204" pitchFamily="50" charset="-128"/>
            </a:endParaRPr>
          </a:p>
        </p:txBody>
      </p:sp>
      <p:sp>
        <p:nvSpPr>
          <p:cNvPr id="22" name="正方形/長方形 21"/>
          <p:cNvSpPr/>
          <p:nvPr/>
        </p:nvSpPr>
        <p:spPr>
          <a:xfrm>
            <a:off x="5625219" y="1860709"/>
            <a:ext cx="1330582" cy="307777"/>
          </a:xfrm>
          <a:prstGeom prst="rect">
            <a:avLst/>
          </a:prstGeom>
        </p:spPr>
        <p:style>
          <a:lnRef idx="1">
            <a:schemeClr val="accent2"/>
          </a:lnRef>
          <a:fillRef idx="3">
            <a:schemeClr val="accent2"/>
          </a:fillRef>
          <a:effectRef idx="2">
            <a:schemeClr val="accent2"/>
          </a:effectRef>
          <a:fontRef idx="minor">
            <a:schemeClr val="lt1"/>
          </a:fontRef>
        </p:style>
        <p:txBody>
          <a:bodyPr wrap="square" rtlCol="0" anchor="t" anchorCtr="0">
            <a:spAutoFit/>
          </a:bodyPr>
          <a:lstStyle/>
          <a:p>
            <a:pPr algn="ctr"/>
            <a:r>
              <a:rPr lang="en-US" altLang="ja-JP" sz="1400" dirty="0" smtClean="0">
                <a:latin typeface="Meiryo UI" panose="020B0604030504040204" pitchFamily="50" charset="-128"/>
                <a:ea typeface="Meiryo UI" panose="020B0604030504040204" pitchFamily="50" charset="-128"/>
              </a:rPr>
              <a:t>NDL</a:t>
            </a:r>
            <a:r>
              <a:rPr lang="ja-JP" altLang="en-US" sz="1400" dirty="0" smtClean="0">
                <a:latin typeface="Meiryo UI" panose="020B0604030504040204" pitchFamily="50" charset="-128"/>
                <a:ea typeface="Meiryo UI" panose="020B0604030504040204" pitchFamily="50" charset="-128"/>
              </a:rPr>
              <a:t>サーチ</a:t>
            </a:r>
            <a:endParaRPr lang="en-US" altLang="ja-JP" sz="1400" dirty="0" smtClean="0">
              <a:latin typeface="Meiryo UI" panose="020B0604030504040204" pitchFamily="50" charset="-128"/>
              <a:ea typeface="Meiryo UI" panose="020B0604030504040204" pitchFamily="50" charset="-128"/>
            </a:endParaRPr>
          </a:p>
        </p:txBody>
      </p:sp>
      <p:sp>
        <p:nvSpPr>
          <p:cNvPr id="23" name="正方形/長方形 22"/>
          <p:cNvSpPr/>
          <p:nvPr/>
        </p:nvSpPr>
        <p:spPr>
          <a:xfrm>
            <a:off x="3921654" y="1864048"/>
            <a:ext cx="1330582" cy="307777"/>
          </a:xfrm>
          <a:prstGeom prst="rect">
            <a:avLst/>
          </a:prstGeom>
        </p:spPr>
        <p:style>
          <a:lnRef idx="1">
            <a:schemeClr val="accent2"/>
          </a:lnRef>
          <a:fillRef idx="3">
            <a:schemeClr val="accent2"/>
          </a:fillRef>
          <a:effectRef idx="2">
            <a:schemeClr val="accent2"/>
          </a:effectRef>
          <a:fontRef idx="minor">
            <a:schemeClr val="lt1"/>
          </a:fontRef>
        </p:style>
        <p:txBody>
          <a:bodyPr wrap="square" rtlCol="0" anchor="t" anchorCtr="0">
            <a:spAutoFit/>
          </a:bodyPr>
          <a:lstStyle/>
          <a:p>
            <a:pPr algn="ctr"/>
            <a:r>
              <a:rPr lang="en-US" altLang="ja-JP" sz="1400" dirty="0" err="1" smtClean="0">
                <a:latin typeface="Meiryo UI" panose="020B0604030504040204" pitchFamily="50" charset="-128"/>
                <a:ea typeface="Meiryo UI" panose="020B0604030504040204" pitchFamily="50" charset="-128"/>
              </a:rPr>
              <a:t>WebCatPlus</a:t>
            </a:r>
            <a:endParaRPr lang="en-US" altLang="ja-JP" sz="1400" dirty="0">
              <a:latin typeface="Meiryo UI" panose="020B0604030504040204" pitchFamily="50" charset="-128"/>
              <a:ea typeface="Meiryo UI" panose="020B0604030504040204" pitchFamily="50" charset="-128"/>
            </a:endParaRPr>
          </a:p>
        </p:txBody>
      </p:sp>
      <p:sp>
        <p:nvSpPr>
          <p:cNvPr id="24" name="正方形/長方形 23"/>
          <p:cNvSpPr/>
          <p:nvPr/>
        </p:nvSpPr>
        <p:spPr>
          <a:xfrm>
            <a:off x="388200" y="2142868"/>
            <a:ext cx="1330582"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nchorCtr="0">
            <a:spAutoFit/>
          </a:bodyPr>
          <a:lstStyle/>
          <a:p>
            <a:pPr algn="ctr"/>
            <a:r>
              <a:rPr lang="ja-JP" altLang="en-US" sz="1400" dirty="0" smtClean="0">
                <a:latin typeface="Meiryo UI" panose="020B0604030504040204" pitchFamily="50" charset="-128"/>
                <a:ea typeface="Meiryo UI" panose="020B0604030504040204" pitchFamily="50" charset="-128"/>
              </a:rPr>
              <a:t>大学図書館１</a:t>
            </a:r>
            <a:endParaRPr lang="en-US" altLang="ja-JP" sz="1400" dirty="0">
              <a:latin typeface="Meiryo UI" panose="020B0604030504040204" pitchFamily="50" charset="-128"/>
              <a:ea typeface="Meiryo UI" panose="020B0604030504040204" pitchFamily="50" charset="-128"/>
            </a:endParaRPr>
          </a:p>
        </p:txBody>
      </p:sp>
      <p:sp>
        <p:nvSpPr>
          <p:cNvPr id="25" name="正方形/長方形 24"/>
          <p:cNvSpPr/>
          <p:nvPr/>
        </p:nvSpPr>
        <p:spPr>
          <a:xfrm>
            <a:off x="540600" y="2485303"/>
            <a:ext cx="1330582"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nchorCtr="0">
            <a:spAutoFit/>
          </a:bodyPr>
          <a:lstStyle/>
          <a:p>
            <a:pPr algn="ctr"/>
            <a:r>
              <a:rPr lang="ja-JP" altLang="en-US" sz="1400" dirty="0" smtClean="0">
                <a:latin typeface="Meiryo UI" panose="020B0604030504040204" pitchFamily="50" charset="-128"/>
                <a:ea typeface="Meiryo UI" panose="020B0604030504040204" pitchFamily="50" charset="-128"/>
              </a:rPr>
              <a:t>大学図書館２</a:t>
            </a:r>
            <a:endParaRPr lang="en-US" altLang="ja-JP" sz="1400" dirty="0">
              <a:latin typeface="Meiryo UI" panose="020B0604030504040204" pitchFamily="50" charset="-128"/>
              <a:ea typeface="Meiryo UI" panose="020B0604030504040204" pitchFamily="50" charset="-128"/>
            </a:endParaRPr>
          </a:p>
        </p:txBody>
      </p:sp>
      <p:sp>
        <p:nvSpPr>
          <p:cNvPr id="26" name="正方形/長方形 25"/>
          <p:cNvSpPr/>
          <p:nvPr/>
        </p:nvSpPr>
        <p:spPr>
          <a:xfrm>
            <a:off x="8008200" y="1988979"/>
            <a:ext cx="1330582"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nchorCtr="0">
            <a:spAutoFit/>
          </a:bodyPr>
          <a:lstStyle/>
          <a:p>
            <a:pPr algn="ctr"/>
            <a:r>
              <a:rPr lang="ja-JP" altLang="en-US" sz="1400" dirty="0" smtClean="0">
                <a:latin typeface="Meiryo UI" panose="020B0604030504040204" pitchFamily="50" charset="-128"/>
                <a:ea typeface="Meiryo UI" panose="020B0604030504040204" pitchFamily="50" charset="-128"/>
              </a:rPr>
              <a:t>国立公文書館</a:t>
            </a:r>
            <a:endParaRPr lang="en-US" altLang="ja-JP" sz="1400" dirty="0">
              <a:latin typeface="Meiryo UI" panose="020B0604030504040204" pitchFamily="50" charset="-128"/>
              <a:ea typeface="Meiryo UI" panose="020B0604030504040204" pitchFamily="50" charset="-128"/>
            </a:endParaRPr>
          </a:p>
        </p:txBody>
      </p:sp>
      <p:sp>
        <p:nvSpPr>
          <p:cNvPr id="27" name="正方形/長方形 26"/>
          <p:cNvSpPr/>
          <p:nvPr/>
        </p:nvSpPr>
        <p:spPr>
          <a:xfrm>
            <a:off x="2273782" y="2450645"/>
            <a:ext cx="1150746" cy="307777"/>
          </a:xfrm>
          <a:prstGeom prst="rect">
            <a:avLst/>
          </a:prstGeom>
        </p:spPr>
        <p:style>
          <a:lnRef idx="1">
            <a:schemeClr val="accent2"/>
          </a:lnRef>
          <a:fillRef idx="3">
            <a:schemeClr val="accent2"/>
          </a:fillRef>
          <a:effectRef idx="2">
            <a:schemeClr val="accent2"/>
          </a:effectRef>
          <a:fontRef idx="minor">
            <a:schemeClr val="lt1"/>
          </a:fontRef>
        </p:style>
        <p:txBody>
          <a:bodyPr wrap="square" rtlCol="0" anchor="t" anchorCtr="0">
            <a:spAutoFit/>
          </a:bodyPr>
          <a:lstStyle/>
          <a:p>
            <a:pPr algn="ctr"/>
            <a:r>
              <a:rPr lang="en-US" altLang="ja-JP" sz="1400" dirty="0" err="1" smtClean="0">
                <a:latin typeface="Meiryo UI" panose="020B0604030504040204" pitchFamily="50" charset="-128"/>
                <a:ea typeface="Meiryo UI" panose="020B0604030504040204" pitchFamily="50" charset="-128"/>
              </a:rPr>
              <a:t>CiNiiBooks</a:t>
            </a:r>
            <a:endParaRPr lang="en-US" altLang="ja-JP" sz="1400" dirty="0">
              <a:latin typeface="Meiryo UI" panose="020B0604030504040204" pitchFamily="50" charset="-128"/>
              <a:ea typeface="Meiryo UI" panose="020B0604030504040204" pitchFamily="50" charset="-128"/>
            </a:endParaRPr>
          </a:p>
        </p:txBody>
      </p:sp>
      <p:sp>
        <p:nvSpPr>
          <p:cNvPr id="28" name="正方形/長方形 27"/>
          <p:cNvSpPr/>
          <p:nvPr/>
        </p:nvSpPr>
        <p:spPr>
          <a:xfrm>
            <a:off x="8008200" y="2373099"/>
            <a:ext cx="1330582"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nchorCtr="0">
            <a:spAutoFit/>
          </a:bodyPr>
          <a:lstStyle/>
          <a:p>
            <a:pPr algn="ctr"/>
            <a:r>
              <a:rPr lang="ja-JP" altLang="en-US" sz="1400" dirty="0" smtClean="0">
                <a:latin typeface="Meiryo UI" panose="020B0604030504040204" pitchFamily="50" charset="-128"/>
                <a:ea typeface="Meiryo UI" panose="020B0604030504040204" pitchFamily="50" charset="-128"/>
              </a:rPr>
              <a:t>国立美術館</a:t>
            </a:r>
            <a:endParaRPr lang="en-US" altLang="ja-JP" sz="1400" dirty="0">
              <a:latin typeface="Meiryo UI" panose="020B0604030504040204" pitchFamily="50" charset="-128"/>
              <a:ea typeface="Meiryo UI" panose="020B0604030504040204" pitchFamily="50" charset="-128"/>
            </a:endParaRPr>
          </a:p>
        </p:txBody>
      </p:sp>
      <p:sp>
        <p:nvSpPr>
          <p:cNvPr id="29" name="正方形/長方形 28"/>
          <p:cNvSpPr/>
          <p:nvPr/>
        </p:nvSpPr>
        <p:spPr>
          <a:xfrm>
            <a:off x="8008199" y="2867318"/>
            <a:ext cx="1542755"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nchorCtr="0">
            <a:spAutoFit/>
          </a:bodyPr>
          <a:lstStyle/>
          <a:p>
            <a:pPr algn="ctr"/>
            <a:r>
              <a:rPr lang="ja-JP" altLang="en-US" sz="1400" dirty="0" smtClean="0">
                <a:latin typeface="Meiryo UI" panose="020B0604030504040204" pitchFamily="50" charset="-128"/>
                <a:ea typeface="Meiryo UI" panose="020B0604030504040204" pitchFamily="50" charset="-128"/>
              </a:rPr>
              <a:t>東京国立博物館</a:t>
            </a:r>
            <a:endParaRPr lang="en-US" altLang="ja-JP" sz="1400" dirty="0">
              <a:latin typeface="Meiryo UI" panose="020B0604030504040204" pitchFamily="50" charset="-128"/>
              <a:ea typeface="Meiryo UI" panose="020B0604030504040204" pitchFamily="50" charset="-128"/>
            </a:endParaRPr>
          </a:p>
        </p:txBody>
      </p:sp>
      <p:sp>
        <p:nvSpPr>
          <p:cNvPr id="32" name="正方形/長方形 31"/>
          <p:cNvSpPr/>
          <p:nvPr/>
        </p:nvSpPr>
        <p:spPr>
          <a:xfrm>
            <a:off x="10102973" y="2521449"/>
            <a:ext cx="1192809"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nchorCtr="0">
            <a:spAutoFit/>
          </a:bodyPr>
          <a:lstStyle/>
          <a:p>
            <a:pPr algn="ctr"/>
            <a:r>
              <a:rPr lang="en-US" altLang="ja-JP" sz="1400" dirty="0" smtClean="0">
                <a:latin typeface="Meiryo UI" panose="020B0604030504040204" pitchFamily="50" charset="-128"/>
                <a:ea typeface="Meiryo UI" panose="020B0604030504040204" pitchFamily="50" charset="-128"/>
              </a:rPr>
              <a:t>MLA</a:t>
            </a:r>
            <a:r>
              <a:rPr lang="ja-JP" altLang="en-US" sz="1400" dirty="0" smtClean="0">
                <a:latin typeface="Meiryo UI" panose="020B0604030504040204" pitchFamily="50" charset="-128"/>
                <a:ea typeface="Meiryo UI" panose="020B0604030504040204" pitchFamily="50" charset="-128"/>
              </a:rPr>
              <a:t>機関３</a:t>
            </a:r>
            <a:endParaRPr lang="en-US" altLang="ja-JP" sz="1400" dirty="0">
              <a:latin typeface="Meiryo UI" panose="020B0604030504040204" pitchFamily="50" charset="-128"/>
              <a:ea typeface="Meiryo UI" panose="020B0604030504040204" pitchFamily="50" charset="-128"/>
            </a:endParaRPr>
          </a:p>
        </p:txBody>
      </p:sp>
      <p:sp>
        <p:nvSpPr>
          <p:cNvPr id="34" name="正方形/長方形 33"/>
          <p:cNvSpPr/>
          <p:nvPr/>
        </p:nvSpPr>
        <p:spPr>
          <a:xfrm>
            <a:off x="9960099" y="2142867"/>
            <a:ext cx="1192809"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nchorCtr="0">
            <a:spAutoFit/>
          </a:bodyPr>
          <a:lstStyle/>
          <a:p>
            <a:pPr algn="ctr"/>
            <a:r>
              <a:rPr lang="en-US" altLang="ja-JP" sz="1400" dirty="0" smtClean="0">
                <a:latin typeface="Meiryo UI" panose="020B0604030504040204" pitchFamily="50" charset="-128"/>
                <a:ea typeface="Meiryo UI" panose="020B0604030504040204" pitchFamily="50" charset="-128"/>
              </a:rPr>
              <a:t>MLA</a:t>
            </a:r>
            <a:r>
              <a:rPr lang="ja-JP" altLang="en-US" sz="1400" dirty="0" smtClean="0">
                <a:latin typeface="Meiryo UI" panose="020B0604030504040204" pitchFamily="50" charset="-128"/>
                <a:ea typeface="Meiryo UI" panose="020B0604030504040204" pitchFamily="50" charset="-128"/>
              </a:rPr>
              <a:t>機関</a:t>
            </a:r>
            <a:r>
              <a:rPr lang="en-US" altLang="ja-JP" sz="1400" dirty="0" smtClean="0">
                <a:latin typeface="Meiryo UI" panose="020B0604030504040204" pitchFamily="50" charset="-128"/>
                <a:ea typeface="Meiryo UI" panose="020B0604030504040204" pitchFamily="50" charset="-128"/>
              </a:rPr>
              <a:t>2</a:t>
            </a:r>
            <a:endParaRPr lang="en-US" altLang="ja-JP" sz="1400" dirty="0">
              <a:latin typeface="Meiryo UI" panose="020B0604030504040204" pitchFamily="50" charset="-128"/>
              <a:ea typeface="Meiryo UI" panose="020B0604030504040204" pitchFamily="50" charset="-128"/>
            </a:endParaRPr>
          </a:p>
        </p:txBody>
      </p:sp>
      <p:sp>
        <p:nvSpPr>
          <p:cNvPr id="35" name="正方形/長方形 34"/>
          <p:cNvSpPr/>
          <p:nvPr/>
        </p:nvSpPr>
        <p:spPr>
          <a:xfrm>
            <a:off x="9711377" y="1835091"/>
            <a:ext cx="1192809"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nchorCtr="0">
            <a:spAutoFit/>
          </a:bodyPr>
          <a:lstStyle/>
          <a:p>
            <a:pPr algn="ctr"/>
            <a:r>
              <a:rPr lang="en-US" altLang="ja-JP" sz="1400" dirty="0" smtClean="0">
                <a:latin typeface="Meiryo UI" panose="020B0604030504040204" pitchFamily="50" charset="-128"/>
                <a:ea typeface="Meiryo UI" panose="020B0604030504040204" pitchFamily="50" charset="-128"/>
              </a:rPr>
              <a:t>MLA</a:t>
            </a:r>
            <a:r>
              <a:rPr lang="ja-JP" altLang="en-US" sz="1400" dirty="0" smtClean="0">
                <a:latin typeface="Meiryo UI" panose="020B0604030504040204" pitchFamily="50" charset="-128"/>
                <a:ea typeface="Meiryo UI" panose="020B0604030504040204" pitchFamily="50" charset="-128"/>
              </a:rPr>
              <a:t>機関</a:t>
            </a:r>
            <a:r>
              <a:rPr lang="en-US" altLang="ja-JP" sz="1400" dirty="0" smtClean="0">
                <a:latin typeface="Meiryo UI" panose="020B0604030504040204" pitchFamily="50" charset="-128"/>
                <a:ea typeface="Meiryo UI" panose="020B0604030504040204" pitchFamily="50" charset="-128"/>
              </a:rPr>
              <a:t>1</a:t>
            </a:r>
            <a:endParaRPr lang="en-US" altLang="ja-JP" sz="1400" dirty="0">
              <a:latin typeface="Meiryo UI" panose="020B0604030504040204" pitchFamily="50" charset="-128"/>
              <a:ea typeface="Meiryo UI" panose="020B0604030504040204" pitchFamily="50" charset="-128"/>
            </a:endParaRPr>
          </a:p>
        </p:txBody>
      </p:sp>
      <p:sp>
        <p:nvSpPr>
          <p:cNvPr id="36" name="正方形/長方形 35"/>
          <p:cNvSpPr/>
          <p:nvPr/>
        </p:nvSpPr>
        <p:spPr>
          <a:xfrm>
            <a:off x="388200" y="3073644"/>
            <a:ext cx="969545"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nchorCtr="0">
            <a:spAutoFit/>
          </a:bodyPr>
          <a:lstStyle/>
          <a:p>
            <a:pPr algn="ctr"/>
            <a:r>
              <a:rPr lang="ja-JP" altLang="en-US" sz="1400" dirty="0">
                <a:latin typeface="Meiryo UI" panose="020B0604030504040204" pitchFamily="50" charset="-128"/>
                <a:ea typeface="Meiryo UI" panose="020B0604030504040204" pitchFamily="50" charset="-128"/>
              </a:rPr>
              <a:t>学</a:t>
            </a:r>
            <a:r>
              <a:rPr lang="ja-JP" altLang="en-US" sz="1400" dirty="0" smtClean="0">
                <a:latin typeface="Meiryo UI" panose="020B0604030504040204" pitchFamily="50" charset="-128"/>
                <a:ea typeface="Meiryo UI" panose="020B0604030504040204" pitchFamily="50" charset="-128"/>
              </a:rPr>
              <a:t>協会１</a:t>
            </a:r>
            <a:endParaRPr lang="en-US" altLang="ja-JP" sz="1400" dirty="0">
              <a:latin typeface="Meiryo UI" panose="020B0604030504040204" pitchFamily="50" charset="-128"/>
              <a:ea typeface="Meiryo UI" panose="020B0604030504040204" pitchFamily="50" charset="-128"/>
            </a:endParaRPr>
          </a:p>
        </p:txBody>
      </p:sp>
      <p:sp>
        <p:nvSpPr>
          <p:cNvPr id="37" name="正方形/長方形 36"/>
          <p:cNvSpPr/>
          <p:nvPr/>
        </p:nvSpPr>
        <p:spPr>
          <a:xfrm>
            <a:off x="582709" y="3504911"/>
            <a:ext cx="969545"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nchorCtr="0">
            <a:spAutoFit/>
          </a:bodyPr>
          <a:lstStyle/>
          <a:p>
            <a:pPr algn="ctr"/>
            <a:r>
              <a:rPr lang="ja-JP" altLang="en-US" sz="1400" dirty="0">
                <a:latin typeface="Meiryo UI" panose="020B0604030504040204" pitchFamily="50" charset="-128"/>
                <a:ea typeface="Meiryo UI" panose="020B0604030504040204" pitchFamily="50" charset="-128"/>
              </a:rPr>
              <a:t>学</a:t>
            </a:r>
            <a:r>
              <a:rPr lang="ja-JP" altLang="en-US" sz="1400" dirty="0" smtClean="0">
                <a:latin typeface="Meiryo UI" panose="020B0604030504040204" pitchFamily="50" charset="-128"/>
                <a:ea typeface="Meiryo UI" panose="020B0604030504040204" pitchFamily="50" charset="-128"/>
              </a:rPr>
              <a:t>協会２</a:t>
            </a:r>
            <a:endParaRPr lang="en-US" altLang="ja-JP" sz="1400" dirty="0">
              <a:latin typeface="Meiryo UI" panose="020B0604030504040204" pitchFamily="50" charset="-128"/>
              <a:ea typeface="Meiryo UI" panose="020B0604030504040204" pitchFamily="50" charset="-128"/>
            </a:endParaRPr>
          </a:p>
        </p:txBody>
      </p:sp>
      <p:sp>
        <p:nvSpPr>
          <p:cNvPr id="38" name="正方形/長方形 37"/>
          <p:cNvSpPr/>
          <p:nvPr/>
        </p:nvSpPr>
        <p:spPr>
          <a:xfrm>
            <a:off x="10640449" y="3443106"/>
            <a:ext cx="1232236"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nchorCtr="0">
            <a:spAutoFit/>
          </a:bodyPr>
          <a:lstStyle/>
          <a:p>
            <a:pPr algn="ctr"/>
            <a:r>
              <a:rPr lang="ja-JP" altLang="en-US" sz="1400" dirty="0">
                <a:latin typeface="Meiryo UI" panose="020B0604030504040204" pitchFamily="50" charset="-128"/>
                <a:ea typeface="Meiryo UI" panose="020B0604030504040204" pitchFamily="50" charset="-128"/>
              </a:rPr>
              <a:t>国の</a:t>
            </a:r>
            <a:r>
              <a:rPr lang="ja-JP" altLang="en-US" sz="1400" dirty="0" smtClean="0">
                <a:latin typeface="Meiryo UI" panose="020B0604030504040204" pitchFamily="50" charset="-128"/>
                <a:ea typeface="Meiryo UI" panose="020B0604030504040204" pitchFamily="50" charset="-128"/>
              </a:rPr>
              <a:t>機関</a:t>
            </a:r>
            <a:endParaRPr lang="en-US" altLang="ja-JP" sz="1400" dirty="0">
              <a:latin typeface="Meiryo UI" panose="020B0604030504040204" pitchFamily="50" charset="-128"/>
              <a:ea typeface="Meiryo UI" panose="020B0604030504040204" pitchFamily="50" charset="-128"/>
            </a:endParaRPr>
          </a:p>
        </p:txBody>
      </p:sp>
      <p:sp>
        <p:nvSpPr>
          <p:cNvPr id="39" name="正方形/長方形 38"/>
          <p:cNvSpPr/>
          <p:nvPr/>
        </p:nvSpPr>
        <p:spPr>
          <a:xfrm>
            <a:off x="10640449" y="4284290"/>
            <a:ext cx="1232236"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nchorCtr="0">
            <a:spAutoFit/>
          </a:bodyPr>
          <a:lstStyle/>
          <a:p>
            <a:pPr algn="ctr"/>
            <a:r>
              <a:rPr lang="ja-JP" altLang="en-US" sz="1400" dirty="0" smtClean="0">
                <a:latin typeface="Meiryo UI" panose="020B0604030504040204" pitchFamily="50" charset="-128"/>
                <a:ea typeface="Meiryo UI" panose="020B0604030504040204" pitchFamily="50" charset="-128"/>
              </a:rPr>
              <a:t>民間</a:t>
            </a:r>
            <a:endParaRPr lang="en-US" altLang="ja-JP" sz="1400" dirty="0">
              <a:latin typeface="Meiryo UI" panose="020B0604030504040204" pitchFamily="50" charset="-128"/>
              <a:ea typeface="Meiryo UI" panose="020B0604030504040204" pitchFamily="50" charset="-128"/>
            </a:endParaRPr>
          </a:p>
        </p:txBody>
      </p:sp>
      <p:sp>
        <p:nvSpPr>
          <p:cNvPr id="40" name="フローチャート : 磁気ディスク 39"/>
          <p:cNvSpPr/>
          <p:nvPr/>
        </p:nvSpPr>
        <p:spPr>
          <a:xfrm>
            <a:off x="4912254" y="2373099"/>
            <a:ext cx="1330582" cy="611386"/>
          </a:xfrm>
          <a:prstGeom prst="flowChartMagneticDisk">
            <a:avLst/>
          </a:prstGeom>
        </p:spPr>
        <p:style>
          <a:lnRef idx="1">
            <a:schemeClr val="accent2"/>
          </a:lnRef>
          <a:fillRef idx="3">
            <a:schemeClr val="accent2"/>
          </a:fillRef>
          <a:effectRef idx="2">
            <a:schemeClr val="accent2"/>
          </a:effectRef>
          <a:fontRef idx="minor">
            <a:schemeClr val="lt1"/>
          </a:fontRef>
        </p:style>
        <p:txBody>
          <a:bodyPr wrap="square" rtlCol="0" anchor="t" anchorCtr="0">
            <a:spAutoFit/>
          </a:bodyPr>
          <a:lstStyle/>
          <a:p>
            <a:pPr algn="ctr"/>
            <a:r>
              <a:rPr lang="ja-JP" altLang="en-US" sz="1400" dirty="0" smtClean="0">
                <a:latin typeface="Meiryo UI" panose="020B0604030504040204" pitchFamily="50" charset="-128"/>
                <a:ea typeface="Meiryo UI" panose="020B0604030504040204" pitchFamily="50" charset="-128"/>
              </a:rPr>
              <a:t>メタデータ</a:t>
            </a:r>
            <a:r>
              <a:rPr lang="en-US" altLang="ja-JP" sz="1400" dirty="0" smtClean="0">
                <a:latin typeface="Meiryo UI" panose="020B0604030504040204" pitchFamily="50" charset="-128"/>
                <a:ea typeface="Meiryo UI" panose="020B0604030504040204" pitchFamily="50" charset="-128"/>
              </a:rPr>
              <a:t>DB</a:t>
            </a:r>
            <a:endParaRPr lang="en-US" altLang="ja-JP" sz="1400" dirty="0">
              <a:latin typeface="Meiryo UI" panose="020B0604030504040204" pitchFamily="50" charset="-128"/>
              <a:ea typeface="Meiryo UI" panose="020B0604030504040204" pitchFamily="50" charset="-128"/>
            </a:endParaRPr>
          </a:p>
        </p:txBody>
      </p:sp>
      <p:sp>
        <p:nvSpPr>
          <p:cNvPr id="41" name="正方形/長方形 40"/>
          <p:cNvSpPr/>
          <p:nvPr/>
        </p:nvSpPr>
        <p:spPr>
          <a:xfrm>
            <a:off x="4912254" y="755684"/>
            <a:ext cx="1330582"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nchorCtr="0">
            <a:spAutoFit/>
          </a:bodyPr>
          <a:lstStyle/>
          <a:p>
            <a:pPr algn="ctr"/>
            <a:r>
              <a:rPr lang="ja-JP" altLang="en-US" sz="1400" dirty="0" smtClean="0">
                <a:latin typeface="Meiryo UI" panose="020B0604030504040204" pitchFamily="50" charset="-128"/>
                <a:ea typeface="Meiryo UI" panose="020B0604030504040204" pitchFamily="50" charset="-128"/>
              </a:rPr>
              <a:t>文化資産</a:t>
            </a:r>
            <a:endParaRPr lang="en-US" altLang="ja-JP" sz="1400" dirty="0" smtClean="0">
              <a:latin typeface="Meiryo UI" panose="020B0604030504040204" pitchFamily="50" charset="-128"/>
              <a:ea typeface="Meiryo UI" panose="020B0604030504040204" pitchFamily="50" charset="-128"/>
            </a:endParaRPr>
          </a:p>
          <a:p>
            <a:pPr algn="ctr"/>
            <a:r>
              <a:rPr lang="ja-JP" altLang="en-US" sz="1400" dirty="0" smtClean="0">
                <a:latin typeface="Meiryo UI" panose="020B0604030504040204" pitchFamily="50" charset="-128"/>
                <a:ea typeface="Meiryo UI" panose="020B0604030504040204" pitchFamily="50" charset="-128"/>
              </a:rPr>
              <a:t>知識活用基盤</a:t>
            </a:r>
            <a:endParaRPr lang="en-US" altLang="ja-JP" sz="1400" dirty="0">
              <a:latin typeface="Meiryo UI" panose="020B0604030504040204" pitchFamily="50" charset="-128"/>
              <a:ea typeface="Meiryo UI" panose="020B0604030504040204" pitchFamily="50" charset="-128"/>
            </a:endParaRPr>
          </a:p>
        </p:txBody>
      </p:sp>
      <p:sp>
        <p:nvSpPr>
          <p:cNvPr id="42" name="正方形/長方形 41"/>
          <p:cNvSpPr/>
          <p:nvPr/>
        </p:nvSpPr>
        <p:spPr>
          <a:xfrm>
            <a:off x="4912254" y="1327730"/>
            <a:ext cx="1330582"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nchorCtr="0">
            <a:spAutoFit/>
          </a:bodyPr>
          <a:lstStyle/>
          <a:p>
            <a:pPr algn="ctr"/>
            <a:r>
              <a:rPr lang="ja-JP" altLang="en-US" sz="1400" dirty="0" smtClean="0">
                <a:latin typeface="Meiryo UI" panose="020B0604030504040204" pitchFamily="50" charset="-128"/>
                <a:ea typeface="Meiryo UI" panose="020B0604030504040204" pitchFamily="50" charset="-128"/>
              </a:rPr>
              <a:t>知識創造基盤</a:t>
            </a:r>
            <a:endParaRPr lang="en-US" altLang="ja-JP" sz="1400" dirty="0">
              <a:latin typeface="Meiryo UI" panose="020B0604030504040204" pitchFamily="50" charset="-128"/>
              <a:ea typeface="Meiryo UI" panose="020B0604030504040204" pitchFamily="50" charset="-128"/>
            </a:endParaRPr>
          </a:p>
        </p:txBody>
      </p:sp>
      <p:cxnSp>
        <p:nvCxnSpPr>
          <p:cNvPr id="43" name="直線矢印コネクタ 42"/>
          <p:cNvCxnSpPr>
            <a:stCxn id="24" idx="3"/>
            <a:endCxn id="27" idx="1"/>
          </p:cNvCxnSpPr>
          <p:nvPr/>
        </p:nvCxnSpPr>
        <p:spPr>
          <a:xfrm>
            <a:off x="1718782" y="2296757"/>
            <a:ext cx="555000" cy="307777"/>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25" idx="3"/>
            <a:endCxn id="27" idx="1"/>
          </p:cNvCxnSpPr>
          <p:nvPr/>
        </p:nvCxnSpPr>
        <p:spPr>
          <a:xfrm flipV="1">
            <a:off x="1871182" y="2604534"/>
            <a:ext cx="402600" cy="34658"/>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a:stCxn id="36" idx="3"/>
            <a:endCxn id="15" idx="1"/>
          </p:cNvCxnSpPr>
          <p:nvPr/>
        </p:nvCxnSpPr>
        <p:spPr>
          <a:xfrm flipV="1">
            <a:off x="1357745" y="3141887"/>
            <a:ext cx="916037" cy="85646"/>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stCxn id="37" idx="3"/>
            <a:endCxn id="15" idx="1"/>
          </p:cNvCxnSpPr>
          <p:nvPr/>
        </p:nvCxnSpPr>
        <p:spPr>
          <a:xfrm flipV="1">
            <a:off x="1552254" y="3141887"/>
            <a:ext cx="721528" cy="516913"/>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7" idx="3"/>
            <a:endCxn id="11" idx="1"/>
          </p:cNvCxnSpPr>
          <p:nvPr/>
        </p:nvCxnSpPr>
        <p:spPr>
          <a:xfrm flipV="1">
            <a:off x="1524273" y="3660290"/>
            <a:ext cx="734836" cy="1007151"/>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sp>
        <p:nvSpPr>
          <p:cNvPr id="60" name="正方形/長方形 59"/>
          <p:cNvSpPr/>
          <p:nvPr/>
        </p:nvSpPr>
        <p:spPr>
          <a:xfrm>
            <a:off x="1053491" y="5002649"/>
            <a:ext cx="941564"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nchorCtr="0">
            <a:spAutoFit/>
          </a:bodyPr>
          <a:lstStyle/>
          <a:p>
            <a:pPr algn="ctr"/>
            <a:r>
              <a:rPr lang="ja-JP" altLang="en-US" sz="1400" dirty="0" smtClean="0">
                <a:latin typeface="Meiryo UI" panose="020B0604030504040204" pitchFamily="50" charset="-128"/>
                <a:ea typeface="Meiryo UI" panose="020B0604030504040204" pitchFamily="50" charset="-128"/>
              </a:rPr>
              <a:t>市町村立図書館</a:t>
            </a:r>
            <a:r>
              <a:rPr lang="ja-JP" altLang="en-US" sz="1400" dirty="0">
                <a:latin typeface="Meiryo UI" panose="020B0604030504040204" pitchFamily="50" charset="-128"/>
                <a:ea typeface="Meiryo UI" panose="020B0604030504040204" pitchFamily="50" charset="-128"/>
              </a:rPr>
              <a:t>２</a:t>
            </a:r>
            <a:endParaRPr lang="en-US" altLang="ja-JP" sz="1400" dirty="0">
              <a:latin typeface="Meiryo UI" panose="020B0604030504040204" pitchFamily="50" charset="-128"/>
              <a:ea typeface="Meiryo UI" panose="020B0604030504040204" pitchFamily="50" charset="-128"/>
            </a:endParaRPr>
          </a:p>
        </p:txBody>
      </p:sp>
      <p:cxnSp>
        <p:nvCxnSpPr>
          <p:cNvPr id="61" name="直線矢印コネクタ 60"/>
          <p:cNvCxnSpPr>
            <a:stCxn id="60" idx="3"/>
            <a:endCxn id="11" idx="1"/>
          </p:cNvCxnSpPr>
          <p:nvPr/>
        </p:nvCxnSpPr>
        <p:spPr>
          <a:xfrm flipV="1">
            <a:off x="1995055" y="3660290"/>
            <a:ext cx="264054" cy="1603969"/>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stCxn id="27" idx="3"/>
            <a:endCxn id="81" idx="1"/>
          </p:cNvCxnSpPr>
          <p:nvPr/>
        </p:nvCxnSpPr>
        <p:spPr>
          <a:xfrm>
            <a:off x="3424528" y="2604534"/>
            <a:ext cx="1535400" cy="655657"/>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a:stCxn id="15" idx="3"/>
            <a:endCxn id="81" idx="1"/>
          </p:cNvCxnSpPr>
          <p:nvPr/>
        </p:nvCxnSpPr>
        <p:spPr>
          <a:xfrm>
            <a:off x="3215346" y="3141887"/>
            <a:ext cx="1744582" cy="118304"/>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a:stCxn id="11" idx="3"/>
            <a:endCxn id="81" idx="1"/>
          </p:cNvCxnSpPr>
          <p:nvPr/>
        </p:nvCxnSpPr>
        <p:spPr>
          <a:xfrm flipV="1">
            <a:off x="3200673" y="3260191"/>
            <a:ext cx="1759255" cy="400099"/>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a:stCxn id="12" idx="3"/>
            <a:endCxn id="81" idx="1"/>
          </p:cNvCxnSpPr>
          <p:nvPr/>
        </p:nvCxnSpPr>
        <p:spPr>
          <a:xfrm flipV="1">
            <a:off x="3986839" y="3260191"/>
            <a:ext cx="973089" cy="1331876"/>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a:stCxn id="11" idx="2"/>
            <a:endCxn id="12" idx="0"/>
          </p:cNvCxnSpPr>
          <p:nvPr/>
        </p:nvCxnSpPr>
        <p:spPr>
          <a:xfrm>
            <a:off x="2729891" y="3814178"/>
            <a:ext cx="786166" cy="624000"/>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sp>
        <p:nvSpPr>
          <p:cNvPr id="81" name="正方形/長方形 80"/>
          <p:cNvSpPr/>
          <p:nvPr/>
        </p:nvSpPr>
        <p:spPr>
          <a:xfrm>
            <a:off x="4959928" y="3106302"/>
            <a:ext cx="1330582" cy="307777"/>
          </a:xfrm>
          <a:prstGeom prst="rect">
            <a:avLst/>
          </a:prstGeom>
        </p:spPr>
        <p:style>
          <a:lnRef idx="1">
            <a:schemeClr val="accent2"/>
          </a:lnRef>
          <a:fillRef idx="3">
            <a:schemeClr val="accent2"/>
          </a:fillRef>
          <a:effectRef idx="2">
            <a:schemeClr val="accent2"/>
          </a:effectRef>
          <a:fontRef idx="minor">
            <a:schemeClr val="lt1"/>
          </a:fontRef>
        </p:style>
        <p:txBody>
          <a:bodyPr wrap="square" rtlCol="0" anchor="t" anchorCtr="0">
            <a:spAutoFit/>
          </a:bodyPr>
          <a:lstStyle/>
          <a:p>
            <a:pPr algn="ctr"/>
            <a:r>
              <a:rPr lang="en-US" altLang="ja-JP" sz="1400" dirty="0" smtClean="0">
                <a:latin typeface="Meiryo UI" panose="020B0604030504040204" pitchFamily="50" charset="-128"/>
                <a:ea typeface="Meiryo UI" panose="020B0604030504040204" pitchFamily="50" charset="-128"/>
              </a:rPr>
              <a:t>Harvester</a:t>
            </a:r>
            <a:endParaRPr lang="en-US" altLang="ja-JP" sz="1400" dirty="0">
              <a:latin typeface="Meiryo UI" panose="020B0604030504040204" pitchFamily="50" charset="-128"/>
              <a:ea typeface="Meiryo UI" panose="020B0604030504040204" pitchFamily="50" charset="-128"/>
            </a:endParaRPr>
          </a:p>
        </p:txBody>
      </p:sp>
      <p:cxnSp>
        <p:nvCxnSpPr>
          <p:cNvPr id="86" name="直線矢印コネクタ 85"/>
          <p:cNvCxnSpPr>
            <a:stCxn id="13" idx="0"/>
            <a:endCxn id="81" idx="2"/>
          </p:cNvCxnSpPr>
          <p:nvPr/>
        </p:nvCxnSpPr>
        <p:spPr>
          <a:xfrm flipV="1">
            <a:off x="5272200" y="3414079"/>
            <a:ext cx="353019" cy="1024099"/>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a:stCxn id="14" idx="0"/>
            <a:endCxn id="81" idx="2"/>
          </p:cNvCxnSpPr>
          <p:nvPr/>
        </p:nvCxnSpPr>
        <p:spPr>
          <a:xfrm flipV="1">
            <a:off x="5597509" y="3414079"/>
            <a:ext cx="27710" cy="1382638"/>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a:stCxn id="17" idx="0"/>
            <a:endCxn id="16" idx="2"/>
          </p:cNvCxnSpPr>
          <p:nvPr/>
        </p:nvCxnSpPr>
        <p:spPr>
          <a:xfrm flipH="1" flipV="1">
            <a:off x="7462172" y="3843086"/>
            <a:ext cx="40474" cy="408856"/>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a:stCxn id="18" idx="0"/>
            <a:endCxn id="16" idx="2"/>
          </p:cNvCxnSpPr>
          <p:nvPr/>
        </p:nvCxnSpPr>
        <p:spPr>
          <a:xfrm flipH="1" flipV="1">
            <a:off x="7462172" y="3843086"/>
            <a:ext cx="414546" cy="801231"/>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a:stCxn id="16" idx="0"/>
            <a:endCxn id="81" idx="2"/>
          </p:cNvCxnSpPr>
          <p:nvPr/>
        </p:nvCxnSpPr>
        <p:spPr>
          <a:xfrm flipH="1" flipV="1">
            <a:off x="5625219" y="3414079"/>
            <a:ext cx="1836953" cy="121230"/>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a:stCxn id="26" idx="1"/>
            <a:endCxn id="81" idx="3"/>
          </p:cNvCxnSpPr>
          <p:nvPr/>
        </p:nvCxnSpPr>
        <p:spPr>
          <a:xfrm flipH="1">
            <a:off x="6290510" y="2142868"/>
            <a:ext cx="1717690" cy="1117323"/>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a:stCxn id="28" idx="1"/>
            <a:endCxn id="81" idx="3"/>
          </p:cNvCxnSpPr>
          <p:nvPr/>
        </p:nvCxnSpPr>
        <p:spPr>
          <a:xfrm flipH="1">
            <a:off x="6290510" y="2526988"/>
            <a:ext cx="1717690" cy="733203"/>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a:stCxn id="29" idx="1"/>
            <a:endCxn id="81" idx="3"/>
          </p:cNvCxnSpPr>
          <p:nvPr/>
        </p:nvCxnSpPr>
        <p:spPr>
          <a:xfrm flipH="1">
            <a:off x="6290510" y="3021207"/>
            <a:ext cx="1717689" cy="238984"/>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a:stCxn id="21" idx="1"/>
            <a:endCxn id="16" idx="3"/>
          </p:cNvCxnSpPr>
          <p:nvPr/>
        </p:nvCxnSpPr>
        <p:spPr>
          <a:xfrm flipH="1">
            <a:off x="8078290" y="3658801"/>
            <a:ext cx="792447" cy="30397"/>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a:stCxn id="19" idx="0"/>
            <a:endCxn id="21" idx="2"/>
          </p:cNvCxnSpPr>
          <p:nvPr/>
        </p:nvCxnSpPr>
        <p:spPr>
          <a:xfrm flipH="1" flipV="1">
            <a:off x="9486855" y="3812689"/>
            <a:ext cx="64100" cy="471601"/>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cxnSp>
        <p:nvCxnSpPr>
          <p:cNvPr id="130" name="直線矢印コネクタ 129"/>
          <p:cNvCxnSpPr>
            <a:stCxn id="20" idx="0"/>
            <a:endCxn id="21" idx="2"/>
          </p:cNvCxnSpPr>
          <p:nvPr/>
        </p:nvCxnSpPr>
        <p:spPr>
          <a:xfrm flipH="1" flipV="1">
            <a:off x="9486855" y="3812689"/>
            <a:ext cx="216500" cy="902386"/>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a:stCxn id="35" idx="1"/>
            <a:endCxn id="26" idx="3"/>
          </p:cNvCxnSpPr>
          <p:nvPr/>
        </p:nvCxnSpPr>
        <p:spPr>
          <a:xfrm flipH="1">
            <a:off x="9338782" y="1988980"/>
            <a:ext cx="372595" cy="153888"/>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a:stCxn id="34" idx="1"/>
            <a:endCxn id="28" idx="3"/>
          </p:cNvCxnSpPr>
          <p:nvPr/>
        </p:nvCxnSpPr>
        <p:spPr>
          <a:xfrm flipH="1">
            <a:off x="9338782" y="2296756"/>
            <a:ext cx="621317" cy="230232"/>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sp>
        <p:nvSpPr>
          <p:cNvPr id="139" name="正方形/長方形 138"/>
          <p:cNvSpPr/>
          <p:nvPr/>
        </p:nvSpPr>
        <p:spPr>
          <a:xfrm>
            <a:off x="10616800" y="3834944"/>
            <a:ext cx="1419026"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nchorCtr="0">
            <a:spAutoFit/>
          </a:bodyPr>
          <a:lstStyle/>
          <a:p>
            <a:pPr algn="ctr"/>
            <a:r>
              <a:rPr lang="ja-JP" altLang="en-US" sz="1400" dirty="0" smtClean="0">
                <a:latin typeface="Meiryo UI" panose="020B0604030504040204" pitchFamily="50" charset="-128"/>
                <a:ea typeface="Meiryo UI" panose="020B0604030504040204" pitchFamily="50" charset="-128"/>
              </a:rPr>
              <a:t>地方公共団体</a:t>
            </a:r>
            <a:endParaRPr lang="en-US" altLang="ja-JP" sz="1400" dirty="0">
              <a:latin typeface="Meiryo UI" panose="020B0604030504040204" pitchFamily="50" charset="-128"/>
              <a:ea typeface="Meiryo UI" panose="020B0604030504040204" pitchFamily="50" charset="-128"/>
            </a:endParaRPr>
          </a:p>
        </p:txBody>
      </p:sp>
      <p:sp>
        <p:nvSpPr>
          <p:cNvPr id="140" name="正方形/長方形 139"/>
          <p:cNvSpPr/>
          <p:nvPr/>
        </p:nvSpPr>
        <p:spPr>
          <a:xfrm>
            <a:off x="9824349" y="3073644"/>
            <a:ext cx="1232236"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nchorCtr="0">
            <a:spAutoFit/>
          </a:bodyPr>
          <a:lstStyle/>
          <a:p>
            <a:pPr algn="ctr"/>
            <a:r>
              <a:rPr lang="en-US" altLang="ja-JP" sz="1400" dirty="0" smtClean="0">
                <a:latin typeface="Meiryo UI" panose="020B0604030504040204" pitchFamily="50" charset="-128"/>
                <a:ea typeface="Meiryo UI" panose="020B0604030504040204" pitchFamily="50" charset="-128"/>
              </a:rPr>
              <a:t>e-GOV</a:t>
            </a:r>
            <a:endParaRPr lang="en-US" altLang="ja-JP" sz="1400" dirty="0">
              <a:latin typeface="Meiryo UI" panose="020B0604030504040204" pitchFamily="50" charset="-128"/>
              <a:ea typeface="Meiryo UI" panose="020B0604030504040204" pitchFamily="50" charset="-128"/>
            </a:endParaRPr>
          </a:p>
        </p:txBody>
      </p:sp>
      <p:cxnSp>
        <p:nvCxnSpPr>
          <p:cNvPr id="141" name="直線矢印コネクタ 140"/>
          <p:cNvCxnSpPr>
            <a:stCxn id="81" idx="0"/>
            <a:endCxn id="40" idx="3"/>
          </p:cNvCxnSpPr>
          <p:nvPr/>
        </p:nvCxnSpPr>
        <p:spPr>
          <a:xfrm flipH="1" flipV="1">
            <a:off x="5577545" y="2984485"/>
            <a:ext cx="47674" cy="121817"/>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cxnSp>
        <p:nvCxnSpPr>
          <p:cNvPr id="144" name="直線矢印コネクタ 143"/>
          <p:cNvCxnSpPr>
            <a:stCxn id="40" idx="1"/>
            <a:endCxn id="23" idx="2"/>
          </p:cNvCxnSpPr>
          <p:nvPr/>
        </p:nvCxnSpPr>
        <p:spPr>
          <a:xfrm flipH="1" flipV="1">
            <a:off x="4586945" y="2171825"/>
            <a:ext cx="990600" cy="201274"/>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cxnSp>
        <p:nvCxnSpPr>
          <p:cNvPr id="147" name="直線矢印コネクタ 146"/>
          <p:cNvCxnSpPr>
            <a:stCxn id="40" idx="1"/>
            <a:endCxn id="22" idx="2"/>
          </p:cNvCxnSpPr>
          <p:nvPr/>
        </p:nvCxnSpPr>
        <p:spPr>
          <a:xfrm flipV="1">
            <a:off x="5577545" y="2168486"/>
            <a:ext cx="712965" cy="204613"/>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cxnSp>
        <p:nvCxnSpPr>
          <p:cNvPr id="150" name="直線矢印コネクタ 149"/>
          <p:cNvCxnSpPr>
            <a:stCxn id="23" idx="0"/>
            <a:endCxn id="42" idx="2"/>
          </p:cNvCxnSpPr>
          <p:nvPr/>
        </p:nvCxnSpPr>
        <p:spPr>
          <a:xfrm flipV="1">
            <a:off x="4586945" y="1635507"/>
            <a:ext cx="990600" cy="228541"/>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cxnSp>
        <p:nvCxnSpPr>
          <p:cNvPr id="153" name="直線矢印コネクタ 152"/>
          <p:cNvCxnSpPr>
            <a:stCxn id="22" idx="0"/>
            <a:endCxn id="42" idx="2"/>
          </p:cNvCxnSpPr>
          <p:nvPr/>
        </p:nvCxnSpPr>
        <p:spPr>
          <a:xfrm flipH="1" flipV="1">
            <a:off x="5577545" y="1635507"/>
            <a:ext cx="712965" cy="225202"/>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7147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出版界・</a:t>
            </a:r>
            <a:r>
              <a:rPr kumimoji="1" lang="en-US" altLang="ja-JP" dirty="0" smtClean="0"/>
              <a:t>NDL</a:t>
            </a:r>
            <a:r>
              <a:rPr kumimoji="1" lang="ja-JP" altLang="en-US" dirty="0" smtClean="0"/>
              <a:t>・図書館の情報のリンク付け</a:t>
            </a:r>
            <a:endParaRPr kumimoji="1" lang="ja-JP" altLang="en-US" dirty="0"/>
          </a:p>
        </p:txBody>
      </p:sp>
      <p:sp>
        <p:nvSpPr>
          <p:cNvPr id="3" name="正方形/長方形 2"/>
          <p:cNvSpPr/>
          <p:nvPr/>
        </p:nvSpPr>
        <p:spPr>
          <a:xfrm>
            <a:off x="403689" y="4383265"/>
            <a:ext cx="1330582" cy="27699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nchor="t" anchorCtr="0">
            <a:spAutoFit/>
          </a:bodyPr>
          <a:lstStyle/>
          <a:p>
            <a:pPr algn="ctr"/>
            <a:r>
              <a:rPr lang="ja-JP" altLang="en-US" sz="1200" dirty="0" smtClean="0">
                <a:latin typeface="Meiryo UI" panose="020B0604030504040204" pitchFamily="50" charset="-128"/>
                <a:ea typeface="Meiryo UI" panose="020B0604030504040204" pitchFamily="50" charset="-128"/>
              </a:rPr>
              <a:t>著者名</a:t>
            </a:r>
            <a:endParaRPr lang="en-US" altLang="ja-JP" sz="1200" dirty="0">
              <a:latin typeface="Meiryo UI" panose="020B0604030504040204" pitchFamily="50" charset="-128"/>
              <a:ea typeface="Meiryo UI" panose="020B0604030504040204" pitchFamily="50" charset="-128"/>
            </a:endParaRPr>
          </a:p>
        </p:txBody>
      </p:sp>
      <p:sp>
        <p:nvSpPr>
          <p:cNvPr id="4" name="正方形/長方形 3"/>
          <p:cNvSpPr/>
          <p:nvPr/>
        </p:nvSpPr>
        <p:spPr>
          <a:xfrm>
            <a:off x="403689" y="4718747"/>
            <a:ext cx="2022491"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nchorCtr="0">
            <a:spAutoFit/>
          </a:bodyPr>
          <a:lstStyle/>
          <a:p>
            <a:pPr algn="ctr"/>
            <a:r>
              <a:rPr lang="en-US" altLang="ja-JP" sz="1200" dirty="0" smtClean="0">
                <a:latin typeface="Meiryo UI" panose="020B0604030504040204" pitchFamily="50" charset="-128"/>
                <a:ea typeface="Meiryo UI" panose="020B0604030504040204" pitchFamily="50" charset="-128"/>
              </a:rPr>
              <a:t>NDL</a:t>
            </a:r>
            <a:r>
              <a:rPr lang="ja-JP" altLang="en-US" sz="1200" dirty="0" smtClean="0">
                <a:latin typeface="Meiryo UI" panose="020B0604030504040204" pitchFamily="50" charset="-128"/>
                <a:ea typeface="Meiryo UI" panose="020B0604030504040204" pitchFamily="50" charset="-128"/>
              </a:rPr>
              <a:t>典拠</a:t>
            </a:r>
            <a:r>
              <a:rPr lang="en-US" altLang="ja-JP" sz="1200" dirty="0" smtClean="0">
                <a:latin typeface="Meiryo UI" panose="020B0604030504040204" pitchFamily="50" charset="-128"/>
                <a:ea typeface="Meiryo UI" panose="020B0604030504040204" pitchFamily="50" charset="-128"/>
              </a:rPr>
              <a:t>ID</a:t>
            </a:r>
            <a:r>
              <a:rPr lang="ja-JP" altLang="en-US" sz="1200" dirty="0" smtClean="0">
                <a:latin typeface="Meiryo UI" panose="020B0604030504040204" pitchFamily="50" charset="-128"/>
                <a:ea typeface="Meiryo UI" panose="020B0604030504040204" pitchFamily="50" charset="-128"/>
              </a:rPr>
              <a:t>（著者名）</a:t>
            </a:r>
            <a:endParaRPr lang="en-US" altLang="ja-JP" sz="1200" dirty="0">
              <a:latin typeface="Meiryo UI" panose="020B0604030504040204" pitchFamily="50" charset="-128"/>
              <a:ea typeface="Meiryo UI" panose="020B0604030504040204" pitchFamily="50" charset="-128"/>
            </a:endParaRPr>
          </a:p>
        </p:txBody>
      </p:sp>
      <p:sp>
        <p:nvSpPr>
          <p:cNvPr id="5" name="正方形/長方形 4"/>
          <p:cNvSpPr/>
          <p:nvPr/>
        </p:nvSpPr>
        <p:spPr>
          <a:xfrm>
            <a:off x="388199" y="3695080"/>
            <a:ext cx="1330582" cy="27699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nchor="t" anchorCtr="0">
            <a:spAutoFit/>
          </a:bodyPr>
          <a:lstStyle/>
          <a:p>
            <a:pPr algn="ctr"/>
            <a:r>
              <a:rPr lang="ja-JP" altLang="en-US" sz="1200" dirty="0" smtClean="0">
                <a:latin typeface="Meiryo UI" panose="020B0604030504040204" pitchFamily="50" charset="-128"/>
                <a:ea typeface="Meiryo UI" panose="020B0604030504040204" pitchFamily="50" charset="-128"/>
              </a:rPr>
              <a:t>出版社名</a:t>
            </a:r>
            <a:endParaRPr lang="en-US" altLang="ja-JP" sz="1200" dirty="0">
              <a:latin typeface="Meiryo UI" panose="020B0604030504040204" pitchFamily="50" charset="-128"/>
              <a:ea typeface="Meiryo UI" panose="020B0604030504040204" pitchFamily="50" charset="-128"/>
            </a:endParaRPr>
          </a:p>
        </p:txBody>
      </p:sp>
      <p:sp>
        <p:nvSpPr>
          <p:cNvPr id="6" name="正方形/長方形 5"/>
          <p:cNvSpPr/>
          <p:nvPr/>
        </p:nvSpPr>
        <p:spPr>
          <a:xfrm>
            <a:off x="388199" y="4044417"/>
            <a:ext cx="2244165"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nchorCtr="0">
            <a:spAutoFit/>
          </a:bodyPr>
          <a:lstStyle/>
          <a:p>
            <a:pPr algn="ctr"/>
            <a:r>
              <a:rPr lang="en-US" altLang="ja-JP" sz="1200" dirty="0" smtClean="0">
                <a:latin typeface="Meiryo UI" panose="020B0604030504040204" pitchFamily="50" charset="-128"/>
                <a:ea typeface="Meiryo UI" panose="020B0604030504040204" pitchFamily="50" charset="-128"/>
              </a:rPr>
              <a:t>NDL</a:t>
            </a:r>
            <a:r>
              <a:rPr lang="ja-JP" altLang="en-US" sz="1200" dirty="0" smtClean="0">
                <a:latin typeface="Meiryo UI" panose="020B0604030504040204" pitchFamily="50" charset="-128"/>
                <a:ea typeface="Meiryo UI" panose="020B0604030504040204" pitchFamily="50" charset="-128"/>
              </a:rPr>
              <a:t>典拠</a:t>
            </a:r>
            <a:r>
              <a:rPr lang="en-US" altLang="ja-JP" sz="1200" dirty="0" smtClean="0">
                <a:latin typeface="Meiryo UI" panose="020B0604030504040204" pitchFamily="50" charset="-128"/>
                <a:ea typeface="Meiryo UI" panose="020B0604030504040204" pitchFamily="50" charset="-128"/>
              </a:rPr>
              <a:t>ID</a:t>
            </a:r>
            <a:r>
              <a:rPr lang="ja-JP" altLang="en-US" sz="1200" dirty="0" smtClean="0">
                <a:latin typeface="Meiryo UI" panose="020B0604030504040204" pitchFamily="50" charset="-128"/>
                <a:ea typeface="Meiryo UI" panose="020B0604030504040204" pitchFamily="50" charset="-128"/>
              </a:rPr>
              <a:t>（出版社名）</a:t>
            </a:r>
            <a:endParaRPr lang="en-US" altLang="ja-JP" sz="1200" dirty="0">
              <a:latin typeface="Meiryo UI" panose="020B0604030504040204" pitchFamily="50" charset="-128"/>
              <a:ea typeface="Meiryo UI" panose="020B0604030504040204" pitchFamily="50" charset="-128"/>
            </a:endParaRPr>
          </a:p>
        </p:txBody>
      </p:sp>
      <p:sp>
        <p:nvSpPr>
          <p:cNvPr id="7" name="正方形/長方形 6"/>
          <p:cNvSpPr/>
          <p:nvPr/>
        </p:nvSpPr>
        <p:spPr>
          <a:xfrm>
            <a:off x="388199" y="1297729"/>
            <a:ext cx="1330582" cy="27699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nchor="t" anchorCtr="0">
            <a:spAutoFit/>
          </a:bodyPr>
          <a:lstStyle/>
          <a:p>
            <a:pPr algn="ctr"/>
            <a:r>
              <a:rPr lang="en-US" altLang="ja-JP" sz="1200" dirty="0" smtClean="0">
                <a:latin typeface="Meiryo UI" panose="020B0604030504040204" pitchFamily="50" charset="-128"/>
                <a:ea typeface="Meiryo UI" panose="020B0604030504040204" pitchFamily="50" charset="-128"/>
              </a:rPr>
              <a:t>ISBN</a:t>
            </a:r>
            <a:endParaRPr lang="en-US" altLang="ja-JP" sz="1200" dirty="0">
              <a:latin typeface="Meiryo UI" panose="020B0604030504040204" pitchFamily="50" charset="-128"/>
              <a:ea typeface="Meiryo UI" panose="020B0604030504040204" pitchFamily="50" charset="-128"/>
            </a:endParaRPr>
          </a:p>
        </p:txBody>
      </p:sp>
      <p:sp>
        <p:nvSpPr>
          <p:cNvPr id="12" name="正方形/長方形 11"/>
          <p:cNvSpPr/>
          <p:nvPr/>
        </p:nvSpPr>
        <p:spPr>
          <a:xfrm>
            <a:off x="430308" y="1935713"/>
            <a:ext cx="1330582" cy="27699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nchor="t" anchorCtr="0">
            <a:spAutoFit/>
          </a:bodyPr>
          <a:lstStyle/>
          <a:p>
            <a:pPr algn="ctr"/>
            <a:r>
              <a:rPr lang="ja-JP" altLang="en-US" sz="1200" dirty="0" smtClean="0">
                <a:latin typeface="Meiryo UI" panose="020B0604030504040204" pitchFamily="50" charset="-128"/>
                <a:ea typeface="Meiryo UI" panose="020B0604030504040204" pitchFamily="50" charset="-128"/>
              </a:rPr>
              <a:t>出版情報</a:t>
            </a:r>
            <a:endParaRPr lang="en-US" altLang="ja-JP" sz="1200" dirty="0">
              <a:latin typeface="Meiryo UI" panose="020B0604030504040204" pitchFamily="50" charset="-128"/>
              <a:ea typeface="Meiryo UI" panose="020B0604030504040204" pitchFamily="50" charset="-128"/>
            </a:endParaRPr>
          </a:p>
        </p:txBody>
      </p:sp>
      <p:sp>
        <p:nvSpPr>
          <p:cNvPr id="13" name="正方形/長方形 12"/>
          <p:cNvSpPr/>
          <p:nvPr/>
        </p:nvSpPr>
        <p:spPr>
          <a:xfrm>
            <a:off x="388200" y="2591892"/>
            <a:ext cx="1330582" cy="27699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nchor="t" anchorCtr="0">
            <a:spAutoFit/>
          </a:bodyPr>
          <a:lstStyle/>
          <a:p>
            <a:pPr algn="ctr"/>
            <a:r>
              <a:rPr lang="ja-JP" altLang="en-US" sz="1200" dirty="0" smtClean="0">
                <a:latin typeface="Meiryo UI" panose="020B0604030504040204" pitchFamily="50" charset="-128"/>
                <a:ea typeface="Meiryo UI" panose="020B0604030504040204" pitchFamily="50" charset="-128"/>
              </a:rPr>
              <a:t>著者情報</a:t>
            </a:r>
            <a:endParaRPr lang="en-US" altLang="ja-JP" sz="1200" dirty="0">
              <a:latin typeface="Meiryo UI" panose="020B0604030504040204" pitchFamily="50" charset="-128"/>
              <a:ea typeface="Meiryo UI" panose="020B0604030504040204" pitchFamily="50" charset="-128"/>
            </a:endParaRPr>
          </a:p>
        </p:txBody>
      </p:sp>
      <p:sp>
        <p:nvSpPr>
          <p:cNvPr id="14" name="正方形/長方形 13"/>
          <p:cNvSpPr/>
          <p:nvPr/>
        </p:nvSpPr>
        <p:spPr>
          <a:xfrm>
            <a:off x="430308" y="5060256"/>
            <a:ext cx="1330582"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nchorCtr="0">
            <a:spAutoFit/>
          </a:bodyPr>
          <a:lstStyle/>
          <a:p>
            <a:pPr algn="ctr"/>
            <a:r>
              <a:rPr lang="ja-JP" altLang="en-US" sz="1200" dirty="0" smtClean="0">
                <a:latin typeface="Meiryo UI" panose="020B0604030504040204" pitchFamily="50" charset="-128"/>
                <a:ea typeface="Meiryo UI" panose="020B0604030504040204" pitchFamily="50" charset="-128"/>
              </a:rPr>
              <a:t>件名</a:t>
            </a:r>
            <a:endParaRPr lang="en-US" altLang="ja-JP" sz="1200" dirty="0">
              <a:latin typeface="Meiryo UI" panose="020B0604030504040204" pitchFamily="50" charset="-128"/>
              <a:ea typeface="Meiryo UI" panose="020B0604030504040204" pitchFamily="50" charset="-128"/>
            </a:endParaRPr>
          </a:p>
        </p:txBody>
      </p:sp>
      <p:sp>
        <p:nvSpPr>
          <p:cNvPr id="15" name="正方形/長方形 14"/>
          <p:cNvSpPr/>
          <p:nvPr/>
        </p:nvSpPr>
        <p:spPr>
          <a:xfrm>
            <a:off x="457199" y="5390149"/>
            <a:ext cx="2244165"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nchorCtr="0">
            <a:spAutoFit/>
          </a:bodyPr>
          <a:lstStyle/>
          <a:p>
            <a:pPr algn="ctr"/>
            <a:r>
              <a:rPr lang="en-US" altLang="ja-JP" sz="1200" dirty="0" smtClean="0">
                <a:latin typeface="Meiryo UI" panose="020B0604030504040204" pitchFamily="50" charset="-128"/>
                <a:ea typeface="Meiryo UI" panose="020B0604030504040204" pitchFamily="50" charset="-128"/>
              </a:rPr>
              <a:t>NDL</a:t>
            </a:r>
            <a:r>
              <a:rPr lang="ja-JP" altLang="en-US" sz="1200" dirty="0" smtClean="0">
                <a:latin typeface="Meiryo UI" panose="020B0604030504040204" pitchFamily="50" charset="-128"/>
                <a:ea typeface="Meiryo UI" panose="020B0604030504040204" pitchFamily="50" charset="-128"/>
              </a:rPr>
              <a:t>典拠</a:t>
            </a:r>
            <a:r>
              <a:rPr lang="en-US" altLang="ja-JP" sz="1200" dirty="0" smtClean="0">
                <a:latin typeface="Meiryo UI" panose="020B0604030504040204" pitchFamily="50" charset="-128"/>
                <a:ea typeface="Meiryo UI" panose="020B0604030504040204" pitchFamily="50" charset="-128"/>
              </a:rPr>
              <a:t>ID</a:t>
            </a:r>
            <a:r>
              <a:rPr lang="ja-JP" altLang="en-US" sz="1200" dirty="0" smtClean="0">
                <a:latin typeface="Meiryo UI" panose="020B0604030504040204" pitchFamily="50" charset="-128"/>
                <a:ea typeface="Meiryo UI" panose="020B0604030504040204" pitchFamily="50" charset="-128"/>
              </a:rPr>
              <a:t>（件名）</a:t>
            </a:r>
            <a:endParaRPr lang="en-US" altLang="ja-JP" sz="1200" dirty="0">
              <a:latin typeface="Meiryo UI" panose="020B0604030504040204" pitchFamily="50" charset="-128"/>
              <a:ea typeface="Meiryo UI" panose="020B0604030504040204" pitchFamily="50" charset="-128"/>
            </a:endParaRPr>
          </a:p>
        </p:txBody>
      </p:sp>
      <p:sp>
        <p:nvSpPr>
          <p:cNvPr id="16" name="正方形/長方形 15"/>
          <p:cNvSpPr/>
          <p:nvPr/>
        </p:nvSpPr>
        <p:spPr>
          <a:xfrm>
            <a:off x="403689" y="2936762"/>
            <a:ext cx="1330582"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nchorCtr="0">
            <a:spAutoFit/>
          </a:bodyPr>
          <a:lstStyle/>
          <a:p>
            <a:pPr algn="ctr"/>
            <a:r>
              <a:rPr lang="en-US" altLang="ja-JP" sz="1200" dirty="0" smtClean="0">
                <a:latin typeface="Meiryo UI" panose="020B0604030504040204" pitchFamily="50" charset="-128"/>
                <a:ea typeface="Meiryo UI" panose="020B0604030504040204" pitchFamily="50" charset="-128"/>
              </a:rPr>
              <a:t>NDL</a:t>
            </a:r>
            <a:r>
              <a:rPr lang="ja-JP" altLang="en-US" sz="1200" dirty="0" smtClean="0">
                <a:latin typeface="Meiryo UI" panose="020B0604030504040204" pitchFamily="50" charset="-128"/>
                <a:ea typeface="Meiryo UI" panose="020B0604030504040204" pitchFamily="50" charset="-128"/>
              </a:rPr>
              <a:t>書誌</a:t>
            </a:r>
            <a:r>
              <a:rPr lang="en-US" altLang="ja-JP" sz="1200" dirty="0" smtClean="0">
                <a:latin typeface="Meiryo UI" panose="020B0604030504040204" pitchFamily="50" charset="-128"/>
                <a:ea typeface="Meiryo UI" panose="020B0604030504040204" pitchFamily="50" charset="-128"/>
              </a:rPr>
              <a:t>ID</a:t>
            </a:r>
            <a:endParaRPr lang="en-US" altLang="ja-JP" sz="1200" dirty="0">
              <a:latin typeface="Meiryo UI" panose="020B0604030504040204" pitchFamily="50" charset="-128"/>
              <a:ea typeface="Meiryo UI" panose="020B0604030504040204" pitchFamily="50" charset="-128"/>
            </a:endParaRPr>
          </a:p>
        </p:txBody>
      </p:sp>
      <p:sp>
        <p:nvSpPr>
          <p:cNvPr id="17" name="正方形/長方形 16"/>
          <p:cNvSpPr/>
          <p:nvPr/>
        </p:nvSpPr>
        <p:spPr>
          <a:xfrm>
            <a:off x="403689" y="3357960"/>
            <a:ext cx="1330582"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nchorCtr="0">
            <a:spAutoFit/>
          </a:bodyPr>
          <a:lstStyle/>
          <a:p>
            <a:pPr algn="ctr"/>
            <a:r>
              <a:rPr lang="en-US" altLang="ja-JP" sz="1200" dirty="0" smtClean="0">
                <a:latin typeface="Meiryo UI" panose="020B0604030504040204" pitchFamily="50" charset="-128"/>
                <a:ea typeface="Meiryo UI" panose="020B0604030504040204" pitchFamily="50" charset="-128"/>
              </a:rPr>
              <a:t>NDL</a:t>
            </a:r>
            <a:r>
              <a:rPr lang="ja-JP" altLang="en-US" sz="1200" dirty="0" smtClean="0">
                <a:latin typeface="Meiryo UI" panose="020B0604030504040204" pitchFamily="50" charset="-128"/>
                <a:ea typeface="Meiryo UI" panose="020B0604030504040204" pitchFamily="50" charset="-128"/>
              </a:rPr>
              <a:t>作成書誌</a:t>
            </a:r>
            <a:endParaRPr lang="en-US" altLang="ja-JP" sz="1200" dirty="0">
              <a:latin typeface="Meiryo UI" panose="020B0604030504040204" pitchFamily="50" charset="-128"/>
              <a:ea typeface="Meiryo UI" panose="020B0604030504040204" pitchFamily="50" charset="-128"/>
            </a:endParaRPr>
          </a:p>
        </p:txBody>
      </p:sp>
      <p:sp>
        <p:nvSpPr>
          <p:cNvPr id="18" name="正方形/長方形 17"/>
          <p:cNvSpPr/>
          <p:nvPr/>
        </p:nvSpPr>
        <p:spPr>
          <a:xfrm>
            <a:off x="4407652" y="4364823"/>
            <a:ext cx="1330582" cy="276999"/>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t" anchorCtr="0">
            <a:spAutoFit/>
          </a:bodyPr>
          <a:lstStyle/>
          <a:p>
            <a:pPr algn="ctr"/>
            <a:r>
              <a:rPr lang="ja-JP" altLang="en-US" sz="1200" dirty="0" smtClean="0">
                <a:latin typeface="Meiryo UI" panose="020B0604030504040204" pitchFamily="50" charset="-128"/>
                <a:ea typeface="Meiryo UI" panose="020B0604030504040204" pitchFamily="50" charset="-128"/>
              </a:rPr>
              <a:t>著者名</a:t>
            </a:r>
            <a:endParaRPr lang="en-US" altLang="ja-JP" sz="1200" dirty="0">
              <a:latin typeface="Meiryo UI" panose="020B0604030504040204" pitchFamily="50" charset="-128"/>
              <a:ea typeface="Meiryo UI" panose="020B0604030504040204" pitchFamily="50" charset="-128"/>
            </a:endParaRPr>
          </a:p>
        </p:txBody>
      </p:sp>
      <p:sp>
        <p:nvSpPr>
          <p:cNvPr id="19" name="正方形/長方形 18"/>
          <p:cNvSpPr/>
          <p:nvPr/>
        </p:nvSpPr>
        <p:spPr>
          <a:xfrm>
            <a:off x="4407652" y="4700305"/>
            <a:ext cx="2022491"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chor="t" anchorCtr="0">
            <a:spAutoFit/>
          </a:bodyPr>
          <a:lstStyle/>
          <a:p>
            <a:pPr algn="ctr"/>
            <a:r>
              <a:rPr lang="en-US" altLang="ja-JP" sz="1200" dirty="0" smtClean="0">
                <a:latin typeface="Meiryo UI" panose="020B0604030504040204" pitchFamily="50" charset="-128"/>
                <a:ea typeface="Meiryo UI" panose="020B0604030504040204" pitchFamily="50" charset="-128"/>
              </a:rPr>
              <a:t>NDL</a:t>
            </a:r>
            <a:r>
              <a:rPr lang="ja-JP" altLang="en-US" sz="1200" dirty="0" smtClean="0">
                <a:latin typeface="Meiryo UI" panose="020B0604030504040204" pitchFamily="50" charset="-128"/>
                <a:ea typeface="Meiryo UI" panose="020B0604030504040204" pitchFamily="50" charset="-128"/>
              </a:rPr>
              <a:t>典拠</a:t>
            </a:r>
            <a:r>
              <a:rPr lang="en-US" altLang="ja-JP" sz="1200" dirty="0" smtClean="0">
                <a:latin typeface="Meiryo UI" panose="020B0604030504040204" pitchFamily="50" charset="-128"/>
                <a:ea typeface="Meiryo UI" panose="020B0604030504040204" pitchFamily="50" charset="-128"/>
              </a:rPr>
              <a:t>ID</a:t>
            </a:r>
            <a:r>
              <a:rPr lang="ja-JP" altLang="en-US" sz="1200" dirty="0" smtClean="0">
                <a:latin typeface="Meiryo UI" panose="020B0604030504040204" pitchFamily="50" charset="-128"/>
                <a:ea typeface="Meiryo UI" panose="020B0604030504040204" pitchFamily="50" charset="-128"/>
              </a:rPr>
              <a:t>（著者名）</a:t>
            </a:r>
            <a:endParaRPr lang="en-US" altLang="ja-JP" sz="1200" dirty="0">
              <a:latin typeface="Meiryo UI" panose="020B0604030504040204" pitchFamily="50" charset="-128"/>
              <a:ea typeface="Meiryo UI" panose="020B0604030504040204" pitchFamily="50" charset="-128"/>
            </a:endParaRPr>
          </a:p>
        </p:txBody>
      </p:sp>
      <p:sp>
        <p:nvSpPr>
          <p:cNvPr id="20" name="正方形/長方形 19"/>
          <p:cNvSpPr/>
          <p:nvPr/>
        </p:nvSpPr>
        <p:spPr>
          <a:xfrm>
            <a:off x="4392162" y="3676638"/>
            <a:ext cx="1330582" cy="276999"/>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t" anchorCtr="0">
            <a:spAutoFit/>
          </a:bodyPr>
          <a:lstStyle/>
          <a:p>
            <a:pPr algn="ctr"/>
            <a:r>
              <a:rPr lang="ja-JP" altLang="en-US" sz="1200" dirty="0" smtClean="0">
                <a:latin typeface="Meiryo UI" panose="020B0604030504040204" pitchFamily="50" charset="-128"/>
                <a:ea typeface="Meiryo UI" panose="020B0604030504040204" pitchFamily="50" charset="-128"/>
              </a:rPr>
              <a:t>出版社名</a:t>
            </a:r>
            <a:endParaRPr lang="en-US" altLang="ja-JP" sz="1200" dirty="0">
              <a:latin typeface="Meiryo UI" panose="020B0604030504040204" pitchFamily="50" charset="-128"/>
              <a:ea typeface="Meiryo UI" panose="020B0604030504040204" pitchFamily="50" charset="-128"/>
            </a:endParaRPr>
          </a:p>
        </p:txBody>
      </p:sp>
      <p:sp>
        <p:nvSpPr>
          <p:cNvPr id="21" name="正方形/長方形 20"/>
          <p:cNvSpPr/>
          <p:nvPr/>
        </p:nvSpPr>
        <p:spPr>
          <a:xfrm>
            <a:off x="4392162" y="4025975"/>
            <a:ext cx="2244165"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chor="t" anchorCtr="0">
            <a:spAutoFit/>
          </a:bodyPr>
          <a:lstStyle/>
          <a:p>
            <a:pPr algn="ctr"/>
            <a:r>
              <a:rPr lang="en-US" altLang="ja-JP" sz="1200" dirty="0" smtClean="0">
                <a:latin typeface="Meiryo UI" panose="020B0604030504040204" pitchFamily="50" charset="-128"/>
                <a:ea typeface="Meiryo UI" panose="020B0604030504040204" pitchFamily="50" charset="-128"/>
              </a:rPr>
              <a:t>NDL</a:t>
            </a:r>
            <a:r>
              <a:rPr lang="ja-JP" altLang="en-US" sz="1200" dirty="0" smtClean="0">
                <a:latin typeface="Meiryo UI" panose="020B0604030504040204" pitchFamily="50" charset="-128"/>
                <a:ea typeface="Meiryo UI" panose="020B0604030504040204" pitchFamily="50" charset="-128"/>
              </a:rPr>
              <a:t>典拠</a:t>
            </a:r>
            <a:r>
              <a:rPr lang="en-US" altLang="ja-JP" sz="1200" dirty="0" smtClean="0">
                <a:latin typeface="Meiryo UI" panose="020B0604030504040204" pitchFamily="50" charset="-128"/>
                <a:ea typeface="Meiryo UI" panose="020B0604030504040204" pitchFamily="50" charset="-128"/>
              </a:rPr>
              <a:t>ID</a:t>
            </a:r>
            <a:r>
              <a:rPr lang="ja-JP" altLang="en-US" sz="1200" dirty="0" smtClean="0">
                <a:latin typeface="Meiryo UI" panose="020B0604030504040204" pitchFamily="50" charset="-128"/>
                <a:ea typeface="Meiryo UI" panose="020B0604030504040204" pitchFamily="50" charset="-128"/>
              </a:rPr>
              <a:t>（出版社名）</a:t>
            </a:r>
            <a:endParaRPr lang="en-US" altLang="ja-JP" sz="1200" dirty="0">
              <a:latin typeface="Meiryo UI" panose="020B0604030504040204" pitchFamily="50" charset="-128"/>
              <a:ea typeface="Meiryo UI" panose="020B0604030504040204" pitchFamily="50" charset="-128"/>
            </a:endParaRPr>
          </a:p>
        </p:txBody>
      </p:sp>
      <p:sp>
        <p:nvSpPr>
          <p:cNvPr id="22" name="正方形/長方形 21"/>
          <p:cNvSpPr/>
          <p:nvPr/>
        </p:nvSpPr>
        <p:spPr>
          <a:xfrm>
            <a:off x="4392162" y="1279287"/>
            <a:ext cx="1330582" cy="276999"/>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t" anchorCtr="0">
            <a:spAutoFit/>
          </a:bodyPr>
          <a:lstStyle/>
          <a:p>
            <a:pPr algn="ctr"/>
            <a:r>
              <a:rPr lang="en-US" altLang="ja-JP" sz="1200" dirty="0" smtClean="0">
                <a:latin typeface="Meiryo UI" panose="020B0604030504040204" pitchFamily="50" charset="-128"/>
                <a:ea typeface="Meiryo UI" panose="020B0604030504040204" pitchFamily="50" charset="-128"/>
              </a:rPr>
              <a:t>ISBN</a:t>
            </a:r>
            <a:endParaRPr lang="en-US" altLang="ja-JP" sz="1200" dirty="0">
              <a:latin typeface="Meiryo UI" panose="020B0604030504040204" pitchFamily="50" charset="-128"/>
              <a:ea typeface="Meiryo UI" panose="020B0604030504040204" pitchFamily="50" charset="-128"/>
            </a:endParaRPr>
          </a:p>
        </p:txBody>
      </p:sp>
      <p:sp>
        <p:nvSpPr>
          <p:cNvPr id="23" name="正方形/長方形 22"/>
          <p:cNvSpPr/>
          <p:nvPr/>
        </p:nvSpPr>
        <p:spPr>
          <a:xfrm>
            <a:off x="4434271" y="1917271"/>
            <a:ext cx="1896574" cy="276999"/>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t" anchorCtr="0">
            <a:spAutoFit/>
          </a:bodyPr>
          <a:lstStyle/>
          <a:p>
            <a:pPr algn="ctr"/>
            <a:r>
              <a:rPr lang="ja-JP" altLang="en-US" sz="1200" dirty="0" smtClean="0">
                <a:latin typeface="Meiryo UI" panose="020B0604030504040204" pitchFamily="50" charset="-128"/>
                <a:ea typeface="Meiryo UI" panose="020B0604030504040204" pitchFamily="50" charset="-128"/>
              </a:rPr>
              <a:t>出版情報</a:t>
            </a:r>
            <a:r>
              <a:rPr lang="en-US" altLang="ja-JP" sz="1200" dirty="0" smtClean="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出版社より</a:t>
            </a:r>
            <a:r>
              <a:rPr lang="en-US" altLang="ja-JP" sz="1200" dirty="0" smtClean="0">
                <a:latin typeface="Meiryo UI" panose="020B0604030504040204" pitchFamily="50" charset="-128"/>
                <a:ea typeface="Meiryo UI" panose="020B0604030504040204" pitchFamily="50" charset="-128"/>
              </a:rPr>
              <a:t>)</a:t>
            </a:r>
          </a:p>
        </p:txBody>
      </p:sp>
      <p:sp>
        <p:nvSpPr>
          <p:cNvPr id="24" name="正方形/長方形 23"/>
          <p:cNvSpPr/>
          <p:nvPr/>
        </p:nvSpPr>
        <p:spPr>
          <a:xfrm>
            <a:off x="4434271" y="2591377"/>
            <a:ext cx="1896574" cy="276999"/>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t" anchorCtr="0">
            <a:spAutoFit/>
          </a:bodyPr>
          <a:lstStyle/>
          <a:p>
            <a:pPr algn="ctr"/>
            <a:r>
              <a:rPr lang="ja-JP" altLang="en-US" sz="1200" dirty="0" smtClean="0">
                <a:latin typeface="Meiryo UI" panose="020B0604030504040204" pitchFamily="50" charset="-128"/>
                <a:ea typeface="Meiryo UI" panose="020B0604030504040204" pitchFamily="50" charset="-128"/>
              </a:rPr>
              <a:t>著者情報</a:t>
            </a:r>
            <a:r>
              <a:rPr lang="en-US" altLang="ja-JP" sz="1200" dirty="0" smtClean="0">
                <a:latin typeface="Meiryo UI" panose="020B0604030504040204" pitchFamily="50" charset="-128"/>
                <a:ea typeface="Meiryo UI" panose="020B0604030504040204" pitchFamily="50" charset="-128"/>
              </a:rPr>
              <a:t>(</a:t>
            </a:r>
            <a:r>
              <a:rPr lang="ja-JP" altLang="en-US" sz="1200" dirty="0" smtClean="0">
                <a:latin typeface="Meiryo UI" panose="020B0604030504040204" pitchFamily="50" charset="-128"/>
                <a:ea typeface="Meiryo UI" panose="020B0604030504040204" pitchFamily="50" charset="-128"/>
              </a:rPr>
              <a:t>出版社より</a:t>
            </a:r>
            <a:r>
              <a:rPr lang="en-US" altLang="ja-JP" sz="1200" dirty="0" smtClean="0">
                <a:latin typeface="Meiryo UI" panose="020B0604030504040204" pitchFamily="50" charset="-128"/>
                <a:ea typeface="Meiryo UI" panose="020B0604030504040204" pitchFamily="50" charset="-128"/>
              </a:rPr>
              <a:t>)</a:t>
            </a:r>
            <a:endParaRPr lang="en-US" altLang="ja-JP" sz="1200" dirty="0">
              <a:latin typeface="Meiryo UI" panose="020B0604030504040204" pitchFamily="50" charset="-128"/>
              <a:ea typeface="Meiryo UI" panose="020B0604030504040204" pitchFamily="50" charset="-128"/>
            </a:endParaRPr>
          </a:p>
        </p:txBody>
      </p:sp>
      <p:sp>
        <p:nvSpPr>
          <p:cNvPr id="25" name="正方形/長方形 24"/>
          <p:cNvSpPr/>
          <p:nvPr/>
        </p:nvSpPr>
        <p:spPr>
          <a:xfrm>
            <a:off x="4434271" y="5041814"/>
            <a:ext cx="1330582"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chor="t" anchorCtr="0">
            <a:spAutoFit/>
          </a:bodyPr>
          <a:lstStyle/>
          <a:p>
            <a:pPr algn="ctr"/>
            <a:r>
              <a:rPr lang="ja-JP" altLang="en-US" sz="1200" dirty="0">
                <a:latin typeface="Meiryo UI" panose="020B0604030504040204" pitchFamily="50" charset="-128"/>
                <a:ea typeface="Meiryo UI" panose="020B0604030504040204" pitchFamily="50" charset="-128"/>
              </a:rPr>
              <a:t>件名</a:t>
            </a:r>
            <a:endParaRPr lang="en-US" altLang="ja-JP" sz="1200" dirty="0">
              <a:latin typeface="Meiryo UI" panose="020B0604030504040204" pitchFamily="50" charset="-128"/>
              <a:ea typeface="Meiryo UI" panose="020B0604030504040204" pitchFamily="50" charset="-128"/>
            </a:endParaRPr>
          </a:p>
        </p:txBody>
      </p:sp>
      <p:sp>
        <p:nvSpPr>
          <p:cNvPr id="26" name="正方形/長方形 25"/>
          <p:cNvSpPr/>
          <p:nvPr/>
        </p:nvSpPr>
        <p:spPr>
          <a:xfrm>
            <a:off x="4461162" y="5371707"/>
            <a:ext cx="2244165"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chor="t" anchorCtr="0">
            <a:spAutoFit/>
          </a:bodyPr>
          <a:lstStyle/>
          <a:p>
            <a:pPr algn="ctr"/>
            <a:r>
              <a:rPr lang="en-US" altLang="ja-JP" sz="1200" dirty="0" smtClean="0">
                <a:latin typeface="Meiryo UI" panose="020B0604030504040204" pitchFamily="50" charset="-128"/>
                <a:ea typeface="Meiryo UI" panose="020B0604030504040204" pitchFamily="50" charset="-128"/>
              </a:rPr>
              <a:t>NDL</a:t>
            </a:r>
            <a:r>
              <a:rPr lang="ja-JP" altLang="en-US" sz="1200" dirty="0" smtClean="0">
                <a:latin typeface="Meiryo UI" panose="020B0604030504040204" pitchFamily="50" charset="-128"/>
                <a:ea typeface="Meiryo UI" panose="020B0604030504040204" pitchFamily="50" charset="-128"/>
              </a:rPr>
              <a:t>典拠</a:t>
            </a:r>
            <a:r>
              <a:rPr lang="en-US" altLang="ja-JP" sz="1200" dirty="0" smtClean="0">
                <a:latin typeface="Meiryo UI" panose="020B0604030504040204" pitchFamily="50" charset="-128"/>
                <a:ea typeface="Meiryo UI" panose="020B0604030504040204" pitchFamily="50" charset="-128"/>
              </a:rPr>
              <a:t>ID</a:t>
            </a:r>
            <a:r>
              <a:rPr lang="ja-JP" altLang="en-US" sz="1200" dirty="0" smtClean="0">
                <a:latin typeface="Meiryo UI" panose="020B0604030504040204" pitchFamily="50" charset="-128"/>
                <a:ea typeface="Meiryo UI" panose="020B0604030504040204" pitchFamily="50" charset="-128"/>
              </a:rPr>
              <a:t>（件名）</a:t>
            </a:r>
            <a:endParaRPr lang="en-US" altLang="ja-JP" sz="1200" dirty="0">
              <a:latin typeface="Meiryo UI" panose="020B0604030504040204" pitchFamily="50" charset="-128"/>
              <a:ea typeface="Meiryo UI" panose="020B0604030504040204" pitchFamily="50" charset="-128"/>
            </a:endParaRPr>
          </a:p>
        </p:txBody>
      </p:sp>
      <p:sp>
        <p:nvSpPr>
          <p:cNvPr id="27" name="正方形/長方形 26"/>
          <p:cNvSpPr/>
          <p:nvPr/>
        </p:nvSpPr>
        <p:spPr>
          <a:xfrm>
            <a:off x="4407652" y="2918320"/>
            <a:ext cx="1330582"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chor="t" anchorCtr="0">
            <a:spAutoFit/>
          </a:bodyPr>
          <a:lstStyle/>
          <a:p>
            <a:pPr algn="ctr"/>
            <a:r>
              <a:rPr lang="en-US" altLang="ja-JP" sz="1200" dirty="0" smtClean="0">
                <a:latin typeface="Meiryo UI" panose="020B0604030504040204" pitchFamily="50" charset="-128"/>
                <a:ea typeface="Meiryo UI" panose="020B0604030504040204" pitchFamily="50" charset="-128"/>
              </a:rPr>
              <a:t>NDL</a:t>
            </a:r>
            <a:r>
              <a:rPr lang="ja-JP" altLang="en-US" sz="1200" dirty="0" smtClean="0">
                <a:latin typeface="Meiryo UI" panose="020B0604030504040204" pitchFamily="50" charset="-128"/>
                <a:ea typeface="Meiryo UI" panose="020B0604030504040204" pitchFamily="50" charset="-128"/>
              </a:rPr>
              <a:t>書誌</a:t>
            </a:r>
            <a:r>
              <a:rPr lang="en-US" altLang="ja-JP" sz="1200" dirty="0" smtClean="0">
                <a:latin typeface="Meiryo UI" panose="020B0604030504040204" pitchFamily="50" charset="-128"/>
                <a:ea typeface="Meiryo UI" panose="020B0604030504040204" pitchFamily="50" charset="-128"/>
              </a:rPr>
              <a:t>ID</a:t>
            </a:r>
            <a:endParaRPr lang="en-US" altLang="ja-JP" sz="1200" dirty="0">
              <a:latin typeface="Meiryo UI" panose="020B0604030504040204" pitchFamily="50" charset="-128"/>
              <a:ea typeface="Meiryo UI" panose="020B0604030504040204" pitchFamily="50" charset="-128"/>
            </a:endParaRPr>
          </a:p>
        </p:txBody>
      </p:sp>
      <p:sp>
        <p:nvSpPr>
          <p:cNvPr id="28" name="正方形/長方形 27"/>
          <p:cNvSpPr/>
          <p:nvPr/>
        </p:nvSpPr>
        <p:spPr>
          <a:xfrm>
            <a:off x="4407652" y="3339518"/>
            <a:ext cx="1330582"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chor="t" anchorCtr="0">
            <a:spAutoFit/>
          </a:bodyPr>
          <a:lstStyle/>
          <a:p>
            <a:pPr algn="ctr"/>
            <a:r>
              <a:rPr lang="en-US" altLang="ja-JP" sz="1200" dirty="0" smtClean="0">
                <a:latin typeface="Meiryo UI" panose="020B0604030504040204" pitchFamily="50" charset="-128"/>
                <a:ea typeface="Meiryo UI" panose="020B0604030504040204" pitchFamily="50" charset="-128"/>
              </a:rPr>
              <a:t>NDL</a:t>
            </a:r>
            <a:r>
              <a:rPr lang="ja-JP" altLang="en-US" sz="1200" dirty="0" smtClean="0">
                <a:latin typeface="Meiryo UI" panose="020B0604030504040204" pitchFamily="50" charset="-128"/>
                <a:ea typeface="Meiryo UI" panose="020B0604030504040204" pitchFamily="50" charset="-128"/>
              </a:rPr>
              <a:t>作成書誌</a:t>
            </a:r>
            <a:endParaRPr lang="en-US" altLang="ja-JP" sz="1200" dirty="0">
              <a:latin typeface="Meiryo UI" panose="020B0604030504040204" pitchFamily="50" charset="-128"/>
              <a:ea typeface="Meiryo UI" panose="020B0604030504040204" pitchFamily="50" charset="-128"/>
            </a:endParaRPr>
          </a:p>
        </p:txBody>
      </p:sp>
      <p:sp>
        <p:nvSpPr>
          <p:cNvPr id="29" name="フローチャート: 端子 20"/>
          <p:cNvSpPr/>
          <p:nvPr/>
        </p:nvSpPr>
        <p:spPr>
          <a:xfrm>
            <a:off x="238798" y="720188"/>
            <a:ext cx="2462566" cy="465085"/>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出版界</a:t>
            </a:r>
            <a:endParaRPr lang="en-US" altLang="ja-JP" sz="1400" dirty="0">
              <a:latin typeface="Meiryo UI" panose="020B0604030504040204" pitchFamily="50" charset="-128"/>
              <a:ea typeface="Meiryo UI" panose="020B0604030504040204" pitchFamily="50" charset="-128"/>
            </a:endParaRPr>
          </a:p>
        </p:txBody>
      </p:sp>
      <p:sp>
        <p:nvSpPr>
          <p:cNvPr id="30" name="フローチャート: 端子 20"/>
          <p:cNvSpPr/>
          <p:nvPr/>
        </p:nvSpPr>
        <p:spPr>
          <a:xfrm>
            <a:off x="7860704" y="720187"/>
            <a:ext cx="2462566" cy="465085"/>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t" anchorCtr="0"/>
          <a:lstStyle/>
          <a:p>
            <a:pPr algn="ctr"/>
            <a:r>
              <a:rPr lang="ja-JP" altLang="en-US" sz="1400" dirty="0" smtClean="0">
                <a:latin typeface="Meiryo UI" panose="020B0604030504040204" pitchFamily="50" charset="-128"/>
                <a:ea typeface="Meiryo UI" panose="020B0604030504040204" pitchFamily="50" charset="-128"/>
              </a:rPr>
              <a:t>各図書館</a:t>
            </a:r>
            <a:endParaRPr lang="en-US" altLang="ja-JP" sz="1400" dirty="0">
              <a:latin typeface="Meiryo UI" panose="020B0604030504040204" pitchFamily="50" charset="-128"/>
              <a:ea typeface="Meiryo UI" panose="020B0604030504040204" pitchFamily="50" charset="-128"/>
            </a:endParaRPr>
          </a:p>
        </p:txBody>
      </p:sp>
      <p:sp>
        <p:nvSpPr>
          <p:cNvPr id="31" name="正方形/長方形 30"/>
          <p:cNvSpPr/>
          <p:nvPr/>
        </p:nvSpPr>
        <p:spPr>
          <a:xfrm>
            <a:off x="8300779" y="4489512"/>
            <a:ext cx="1330582" cy="276999"/>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t" anchorCtr="0">
            <a:spAutoFit/>
          </a:bodyPr>
          <a:lstStyle/>
          <a:p>
            <a:pPr algn="ctr"/>
            <a:r>
              <a:rPr lang="ja-JP" altLang="en-US" sz="1200" dirty="0" smtClean="0">
                <a:latin typeface="Meiryo UI" panose="020B0604030504040204" pitchFamily="50" charset="-128"/>
                <a:ea typeface="Meiryo UI" panose="020B0604030504040204" pitchFamily="50" charset="-128"/>
              </a:rPr>
              <a:t>著者名</a:t>
            </a:r>
            <a:endParaRPr lang="en-US" altLang="ja-JP" sz="1200" dirty="0">
              <a:latin typeface="Meiryo UI" panose="020B0604030504040204" pitchFamily="50" charset="-128"/>
              <a:ea typeface="Meiryo UI" panose="020B0604030504040204" pitchFamily="50" charset="-128"/>
            </a:endParaRPr>
          </a:p>
        </p:txBody>
      </p:sp>
      <p:sp>
        <p:nvSpPr>
          <p:cNvPr id="32" name="正方形/長方形 31"/>
          <p:cNvSpPr/>
          <p:nvPr/>
        </p:nvSpPr>
        <p:spPr>
          <a:xfrm>
            <a:off x="8300779" y="4824994"/>
            <a:ext cx="2022491"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nchorCtr="0">
            <a:spAutoFit/>
          </a:bodyPr>
          <a:lstStyle/>
          <a:p>
            <a:pPr algn="ctr"/>
            <a:r>
              <a:rPr lang="en-US" altLang="ja-JP" sz="1200" dirty="0" smtClean="0">
                <a:latin typeface="Meiryo UI" panose="020B0604030504040204" pitchFamily="50" charset="-128"/>
                <a:ea typeface="Meiryo UI" panose="020B0604030504040204" pitchFamily="50" charset="-128"/>
              </a:rPr>
              <a:t>NDL</a:t>
            </a:r>
            <a:r>
              <a:rPr lang="ja-JP" altLang="en-US" sz="1200" dirty="0" smtClean="0">
                <a:latin typeface="Meiryo UI" panose="020B0604030504040204" pitchFamily="50" charset="-128"/>
                <a:ea typeface="Meiryo UI" panose="020B0604030504040204" pitchFamily="50" charset="-128"/>
              </a:rPr>
              <a:t>典拠</a:t>
            </a:r>
            <a:r>
              <a:rPr lang="en-US" altLang="ja-JP" sz="1200" dirty="0" smtClean="0">
                <a:latin typeface="Meiryo UI" panose="020B0604030504040204" pitchFamily="50" charset="-128"/>
                <a:ea typeface="Meiryo UI" panose="020B0604030504040204" pitchFamily="50" charset="-128"/>
              </a:rPr>
              <a:t>ID</a:t>
            </a:r>
            <a:r>
              <a:rPr lang="ja-JP" altLang="en-US" sz="1200" dirty="0" smtClean="0">
                <a:latin typeface="Meiryo UI" panose="020B0604030504040204" pitchFamily="50" charset="-128"/>
                <a:ea typeface="Meiryo UI" panose="020B0604030504040204" pitchFamily="50" charset="-128"/>
              </a:rPr>
              <a:t>（著者名）</a:t>
            </a:r>
            <a:endParaRPr lang="en-US" altLang="ja-JP" sz="1200" dirty="0">
              <a:latin typeface="Meiryo UI" panose="020B0604030504040204" pitchFamily="50" charset="-128"/>
              <a:ea typeface="Meiryo UI" panose="020B0604030504040204" pitchFamily="50" charset="-128"/>
            </a:endParaRPr>
          </a:p>
        </p:txBody>
      </p:sp>
      <p:sp>
        <p:nvSpPr>
          <p:cNvPr id="33" name="正方形/長方形 32"/>
          <p:cNvSpPr/>
          <p:nvPr/>
        </p:nvSpPr>
        <p:spPr>
          <a:xfrm>
            <a:off x="8285289" y="3524227"/>
            <a:ext cx="1330582" cy="276999"/>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t" anchorCtr="0">
            <a:spAutoFit/>
          </a:bodyPr>
          <a:lstStyle/>
          <a:p>
            <a:pPr algn="ctr"/>
            <a:r>
              <a:rPr lang="ja-JP" altLang="en-US" sz="1200" dirty="0" smtClean="0">
                <a:latin typeface="Meiryo UI" panose="020B0604030504040204" pitchFamily="50" charset="-128"/>
                <a:ea typeface="Meiryo UI" panose="020B0604030504040204" pitchFamily="50" charset="-128"/>
              </a:rPr>
              <a:t>出版社名</a:t>
            </a:r>
            <a:endParaRPr lang="en-US" altLang="ja-JP" sz="1200" dirty="0">
              <a:latin typeface="Meiryo UI" panose="020B0604030504040204" pitchFamily="50" charset="-128"/>
              <a:ea typeface="Meiryo UI" panose="020B0604030504040204" pitchFamily="50" charset="-128"/>
            </a:endParaRPr>
          </a:p>
        </p:txBody>
      </p:sp>
      <p:sp>
        <p:nvSpPr>
          <p:cNvPr id="34" name="正方形/長方形 33"/>
          <p:cNvSpPr/>
          <p:nvPr/>
        </p:nvSpPr>
        <p:spPr>
          <a:xfrm>
            <a:off x="8285289" y="4150664"/>
            <a:ext cx="2244165" cy="276999"/>
          </a:xfrm>
          <a:prstGeom prst="rect">
            <a:avLst/>
          </a:prstGeom>
        </p:spPr>
        <p:style>
          <a:lnRef idx="2">
            <a:schemeClr val="accent6"/>
          </a:lnRef>
          <a:fillRef idx="1">
            <a:schemeClr val="lt1"/>
          </a:fillRef>
          <a:effectRef idx="0">
            <a:schemeClr val="accent6"/>
          </a:effectRef>
          <a:fontRef idx="minor">
            <a:schemeClr val="dk1"/>
          </a:fontRef>
        </p:style>
        <p:txBody>
          <a:bodyPr wrap="square" rtlCol="0" anchor="t" anchorCtr="0">
            <a:spAutoFit/>
          </a:bodyPr>
          <a:lstStyle/>
          <a:p>
            <a:pPr algn="ctr"/>
            <a:r>
              <a:rPr lang="en-US" altLang="ja-JP" sz="1200" dirty="0" smtClean="0">
                <a:latin typeface="Meiryo UI" panose="020B0604030504040204" pitchFamily="50" charset="-128"/>
                <a:ea typeface="Meiryo UI" panose="020B0604030504040204" pitchFamily="50" charset="-128"/>
              </a:rPr>
              <a:t>NDL</a:t>
            </a:r>
            <a:r>
              <a:rPr lang="ja-JP" altLang="en-US" sz="1200" dirty="0" smtClean="0">
                <a:latin typeface="Meiryo UI" panose="020B0604030504040204" pitchFamily="50" charset="-128"/>
                <a:ea typeface="Meiryo UI" panose="020B0604030504040204" pitchFamily="50" charset="-128"/>
              </a:rPr>
              <a:t>典拠</a:t>
            </a:r>
            <a:r>
              <a:rPr lang="en-US" altLang="ja-JP" sz="1200" dirty="0" smtClean="0">
                <a:latin typeface="Meiryo UI" panose="020B0604030504040204" pitchFamily="50" charset="-128"/>
                <a:ea typeface="Meiryo UI" panose="020B0604030504040204" pitchFamily="50" charset="-128"/>
              </a:rPr>
              <a:t>ID</a:t>
            </a:r>
            <a:r>
              <a:rPr lang="ja-JP" altLang="en-US" sz="1200" dirty="0" smtClean="0">
                <a:latin typeface="Meiryo UI" panose="020B0604030504040204" pitchFamily="50" charset="-128"/>
                <a:ea typeface="Meiryo UI" panose="020B0604030504040204" pitchFamily="50" charset="-128"/>
              </a:rPr>
              <a:t>（出版社名）</a:t>
            </a:r>
            <a:endParaRPr lang="en-US" altLang="ja-JP" sz="1200" dirty="0">
              <a:latin typeface="Meiryo UI" panose="020B0604030504040204" pitchFamily="50" charset="-128"/>
              <a:ea typeface="Meiryo UI" panose="020B0604030504040204" pitchFamily="50" charset="-128"/>
            </a:endParaRPr>
          </a:p>
        </p:txBody>
      </p:sp>
      <p:sp>
        <p:nvSpPr>
          <p:cNvPr id="35" name="正方形/長方形 34"/>
          <p:cNvSpPr/>
          <p:nvPr/>
        </p:nvSpPr>
        <p:spPr>
          <a:xfrm>
            <a:off x="8285289" y="1316250"/>
            <a:ext cx="1330582" cy="276999"/>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t" anchorCtr="0">
            <a:spAutoFit/>
          </a:bodyPr>
          <a:lstStyle/>
          <a:p>
            <a:pPr algn="ctr"/>
            <a:r>
              <a:rPr lang="en-US" altLang="ja-JP" sz="1200" dirty="0" smtClean="0">
                <a:latin typeface="Meiryo UI" panose="020B0604030504040204" pitchFamily="50" charset="-128"/>
                <a:ea typeface="Meiryo UI" panose="020B0604030504040204" pitchFamily="50" charset="-128"/>
              </a:rPr>
              <a:t>ISBN</a:t>
            </a:r>
            <a:endParaRPr lang="en-US" altLang="ja-JP" sz="1200" dirty="0">
              <a:latin typeface="Meiryo UI" panose="020B0604030504040204" pitchFamily="50" charset="-128"/>
              <a:ea typeface="Meiryo UI" panose="020B0604030504040204" pitchFamily="50" charset="-128"/>
            </a:endParaRPr>
          </a:p>
        </p:txBody>
      </p:sp>
      <p:sp>
        <p:nvSpPr>
          <p:cNvPr id="36" name="正方形/長方形 35"/>
          <p:cNvSpPr/>
          <p:nvPr/>
        </p:nvSpPr>
        <p:spPr>
          <a:xfrm>
            <a:off x="8327398" y="1954234"/>
            <a:ext cx="1330582" cy="276999"/>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t" anchorCtr="0">
            <a:spAutoFit/>
          </a:bodyPr>
          <a:lstStyle/>
          <a:p>
            <a:pPr algn="ctr"/>
            <a:r>
              <a:rPr lang="ja-JP" altLang="en-US" sz="1200" dirty="0" smtClean="0">
                <a:latin typeface="Meiryo UI" panose="020B0604030504040204" pitchFamily="50" charset="-128"/>
                <a:ea typeface="Meiryo UI" panose="020B0604030504040204" pitchFamily="50" charset="-128"/>
              </a:rPr>
              <a:t>出版情報</a:t>
            </a:r>
            <a:endParaRPr lang="en-US" altLang="ja-JP" sz="1200" dirty="0">
              <a:latin typeface="Meiryo UI" panose="020B0604030504040204" pitchFamily="50" charset="-128"/>
              <a:ea typeface="Meiryo UI" panose="020B0604030504040204" pitchFamily="50" charset="-128"/>
            </a:endParaRPr>
          </a:p>
        </p:txBody>
      </p:sp>
      <p:sp>
        <p:nvSpPr>
          <p:cNvPr id="37" name="正方形/長方形 36"/>
          <p:cNvSpPr/>
          <p:nvPr/>
        </p:nvSpPr>
        <p:spPr>
          <a:xfrm>
            <a:off x="8285289" y="2532819"/>
            <a:ext cx="1330582" cy="276999"/>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t" anchorCtr="0">
            <a:spAutoFit/>
          </a:bodyPr>
          <a:lstStyle/>
          <a:p>
            <a:pPr algn="ctr"/>
            <a:r>
              <a:rPr lang="ja-JP" altLang="en-US" sz="1200" dirty="0" smtClean="0">
                <a:latin typeface="Meiryo UI" panose="020B0604030504040204" pitchFamily="50" charset="-128"/>
                <a:ea typeface="Meiryo UI" panose="020B0604030504040204" pitchFamily="50" charset="-128"/>
              </a:rPr>
              <a:t>著者情報</a:t>
            </a:r>
            <a:endParaRPr lang="en-US" altLang="ja-JP" sz="1200" dirty="0">
              <a:latin typeface="Meiryo UI" panose="020B0604030504040204" pitchFamily="50" charset="-128"/>
              <a:ea typeface="Meiryo UI" panose="020B0604030504040204" pitchFamily="50" charset="-128"/>
            </a:endParaRPr>
          </a:p>
        </p:txBody>
      </p:sp>
      <p:sp>
        <p:nvSpPr>
          <p:cNvPr id="38" name="正方形/長方形 37"/>
          <p:cNvSpPr/>
          <p:nvPr/>
        </p:nvSpPr>
        <p:spPr>
          <a:xfrm>
            <a:off x="8327398" y="5166503"/>
            <a:ext cx="1330582"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nchorCtr="0">
            <a:spAutoFit/>
          </a:bodyPr>
          <a:lstStyle/>
          <a:p>
            <a:pPr algn="ctr"/>
            <a:r>
              <a:rPr lang="ja-JP" altLang="en-US" sz="1200" dirty="0" smtClean="0">
                <a:latin typeface="Meiryo UI" panose="020B0604030504040204" pitchFamily="50" charset="-128"/>
                <a:ea typeface="Meiryo UI" panose="020B0604030504040204" pitchFamily="50" charset="-128"/>
              </a:rPr>
              <a:t>件名</a:t>
            </a:r>
            <a:endParaRPr lang="en-US" altLang="ja-JP" sz="1200" dirty="0">
              <a:latin typeface="Meiryo UI" panose="020B0604030504040204" pitchFamily="50" charset="-128"/>
              <a:ea typeface="Meiryo UI" panose="020B0604030504040204" pitchFamily="50" charset="-128"/>
            </a:endParaRPr>
          </a:p>
        </p:txBody>
      </p:sp>
      <p:sp>
        <p:nvSpPr>
          <p:cNvPr id="39" name="正方形/長方形 38"/>
          <p:cNvSpPr/>
          <p:nvPr/>
        </p:nvSpPr>
        <p:spPr>
          <a:xfrm>
            <a:off x="8354289" y="5496396"/>
            <a:ext cx="2244165"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nchorCtr="0">
            <a:spAutoFit/>
          </a:bodyPr>
          <a:lstStyle/>
          <a:p>
            <a:pPr algn="ctr"/>
            <a:r>
              <a:rPr lang="en-US" altLang="ja-JP" sz="1200" dirty="0" smtClean="0">
                <a:latin typeface="Meiryo UI" panose="020B0604030504040204" pitchFamily="50" charset="-128"/>
                <a:ea typeface="Meiryo UI" panose="020B0604030504040204" pitchFamily="50" charset="-128"/>
              </a:rPr>
              <a:t>NDL</a:t>
            </a:r>
            <a:r>
              <a:rPr lang="ja-JP" altLang="en-US" sz="1200" dirty="0" smtClean="0">
                <a:latin typeface="Meiryo UI" panose="020B0604030504040204" pitchFamily="50" charset="-128"/>
                <a:ea typeface="Meiryo UI" panose="020B0604030504040204" pitchFamily="50" charset="-128"/>
              </a:rPr>
              <a:t>典拠</a:t>
            </a:r>
            <a:r>
              <a:rPr lang="en-US" altLang="ja-JP" sz="1200" dirty="0" smtClean="0">
                <a:latin typeface="Meiryo UI" panose="020B0604030504040204" pitchFamily="50" charset="-128"/>
                <a:ea typeface="Meiryo UI" panose="020B0604030504040204" pitchFamily="50" charset="-128"/>
              </a:rPr>
              <a:t>ID</a:t>
            </a:r>
            <a:r>
              <a:rPr lang="ja-JP" altLang="en-US" sz="1200" dirty="0" smtClean="0">
                <a:latin typeface="Meiryo UI" panose="020B0604030504040204" pitchFamily="50" charset="-128"/>
                <a:ea typeface="Meiryo UI" panose="020B0604030504040204" pitchFamily="50" charset="-128"/>
              </a:rPr>
              <a:t>（件名）</a:t>
            </a:r>
            <a:endParaRPr lang="en-US" altLang="ja-JP" sz="1200" dirty="0">
              <a:latin typeface="Meiryo UI" panose="020B0604030504040204" pitchFamily="50" charset="-128"/>
              <a:ea typeface="Meiryo UI" panose="020B0604030504040204" pitchFamily="50" charset="-128"/>
            </a:endParaRPr>
          </a:p>
        </p:txBody>
      </p:sp>
      <p:sp>
        <p:nvSpPr>
          <p:cNvPr id="40" name="正方形/長方形 39"/>
          <p:cNvSpPr/>
          <p:nvPr/>
        </p:nvSpPr>
        <p:spPr>
          <a:xfrm>
            <a:off x="8300779" y="2918314"/>
            <a:ext cx="1330582"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nchorCtr="0">
            <a:spAutoFit/>
          </a:bodyPr>
          <a:lstStyle/>
          <a:p>
            <a:pPr algn="ctr"/>
            <a:r>
              <a:rPr lang="en-US" altLang="ja-JP" sz="1200" dirty="0" smtClean="0">
                <a:latin typeface="Meiryo UI" panose="020B0604030504040204" pitchFamily="50" charset="-128"/>
                <a:ea typeface="Meiryo UI" panose="020B0604030504040204" pitchFamily="50" charset="-128"/>
              </a:rPr>
              <a:t>NDL</a:t>
            </a:r>
            <a:r>
              <a:rPr lang="ja-JP" altLang="en-US" sz="1200" dirty="0" smtClean="0">
                <a:latin typeface="Meiryo UI" panose="020B0604030504040204" pitchFamily="50" charset="-128"/>
                <a:ea typeface="Meiryo UI" panose="020B0604030504040204" pitchFamily="50" charset="-128"/>
              </a:rPr>
              <a:t>書誌</a:t>
            </a:r>
            <a:r>
              <a:rPr lang="en-US" altLang="ja-JP" sz="1200" dirty="0" smtClean="0">
                <a:latin typeface="Meiryo UI" panose="020B0604030504040204" pitchFamily="50" charset="-128"/>
                <a:ea typeface="Meiryo UI" panose="020B0604030504040204" pitchFamily="50" charset="-128"/>
              </a:rPr>
              <a:t>ID</a:t>
            </a:r>
            <a:endParaRPr lang="en-US" altLang="ja-JP" sz="1200" dirty="0">
              <a:latin typeface="Meiryo UI" panose="020B0604030504040204" pitchFamily="50" charset="-128"/>
              <a:ea typeface="Meiryo UI" panose="020B0604030504040204" pitchFamily="50" charset="-128"/>
            </a:endParaRPr>
          </a:p>
        </p:txBody>
      </p:sp>
      <p:sp>
        <p:nvSpPr>
          <p:cNvPr id="41" name="正方形/長方形 40"/>
          <p:cNvSpPr/>
          <p:nvPr/>
        </p:nvSpPr>
        <p:spPr>
          <a:xfrm>
            <a:off x="8300779" y="3187107"/>
            <a:ext cx="1330582"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nchorCtr="0">
            <a:spAutoFit/>
          </a:bodyPr>
          <a:lstStyle/>
          <a:p>
            <a:pPr algn="ctr"/>
            <a:r>
              <a:rPr lang="en-US" altLang="ja-JP" sz="1200" dirty="0" smtClean="0">
                <a:latin typeface="Meiryo UI" panose="020B0604030504040204" pitchFamily="50" charset="-128"/>
                <a:ea typeface="Meiryo UI" panose="020B0604030504040204" pitchFamily="50" charset="-128"/>
              </a:rPr>
              <a:t>NDL</a:t>
            </a:r>
            <a:r>
              <a:rPr lang="ja-JP" altLang="en-US" sz="1200" dirty="0" smtClean="0">
                <a:latin typeface="Meiryo UI" panose="020B0604030504040204" pitchFamily="50" charset="-128"/>
                <a:ea typeface="Meiryo UI" panose="020B0604030504040204" pitchFamily="50" charset="-128"/>
              </a:rPr>
              <a:t>作成書誌</a:t>
            </a:r>
            <a:endParaRPr lang="en-US" altLang="ja-JP" sz="1200" dirty="0">
              <a:latin typeface="Meiryo UI" panose="020B0604030504040204" pitchFamily="50" charset="-128"/>
              <a:ea typeface="Meiryo UI" panose="020B0604030504040204" pitchFamily="50" charset="-128"/>
            </a:endParaRPr>
          </a:p>
        </p:txBody>
      </p:sp>
      <p:sp>
        <p:nvSpPr>
          <p:cNvPr id="42" name="フローチャート: 端子 20"/>
          <p:cNvSpPr/>
          <p:nvPr/>
        </p:nvSpPr>
        <p:spPr>
          <a:xfrm>
            <a:off x="3826170" y="720188"/>
            <a:ext cx="2462566" cy="465085"/>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altLang="ja-JP" sz="1400" dirty="0" smtClean="0">
                <a:latin typeface="Meiryo UI" panose="020B0604030504040204" pitchFamily="50" charset="-128"/>
                <a:ea typeface="Meiryo UI" panose="020B0604030504040204" pitchFamily="50" charset="-128"/>
              </a:rPr>
              <a:t>NDL</a:t>
            </a:r>
            <a:endParaRPr lang="en-US" altLang="ja-JP" sz="1400" dirty="0">
              <a:latin typeface="Meiryo UI" panose="020B0604030504040204" pitchFamily="50" charset="-128"/>
              <a:ea typeface="Meiryo UI" panose="020B0604030504040204" pitchFamily="50" charset="-128"/>
            </a:endParaRPr>
          </a:p>
        </p:txBody>
      </p:sp>
      <p:cxnSp>
        <p:nvCxnSpPr>
          <p:cNvPr id="44" name="直線矢印コネクタ 43"/>
          <p:cNvCxnSpPr>
            <a:stCxn id="7" idx="3"/>
            <a:endCxn id="22" idx="1"/>
          </p:cNvCxnSpPr>
          <p:nvPr/>
        </p:nvCxnSpPr>
        <p:spPr>
          <a:xfrm flipV="1">
            <a:off x="1718781" y="1417787"/>
            <a:ext cx="2673381" cy="18442"/>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sp>
        <p:nvSpPr>
          <p:cNvPr id="47" name="正方形/長方形 46"/>
          <p:cNvSpPr/>
          <p:nvPr/>
        </p:nvSpPr>
        <p:spPr>
          <a:xfrm>
            <a:off x="2639203" y="1277797"/>
            <a:ext cx="832536" cy="276999"/>
          </a:xfrm>
          <a:prstGeom prst="rect">
            <a:avLst/>
          </a:prstGeom>
        </p:spPr>
        <p:txBody>
          <a:bodyPr wrap="none">
            <a:spAutoFit/>
          </a:bodyPr>
          <a:lstStyle/>
          <a:p>
            <a:pPr algn="ctr"/>
            <a:r>
              <a:rPr lang="en-US" altLang="ja-JP" sz="1200" dirty="0" err="1" smtClean="0">
                <a:latin typeface="Meiryo UI" panose="020B0604030504040204" pitchFamily="50" charset="-128"/>
                <a:ea typeface="Meiryo UI" panose="020B0604030504040204" pitchFamily="50" charset="-128"/>
              </a:rPr>
              <a:t>ReLation</a:t>
            </a:r>
            <a:endParaRPr lang="en-US" altLang="ja-JP" sz="1200" dirty="0" smtClean="0">
              <a:latin typeface="Meiryo UI" panose="020B0604030504040204" pitchFamily="50" charset="-128"/>
              <a:ea typeface="Meiryo UI" panose="020B0604030504040204" pitchFamily="50" charset="-128"/>
            </a:endParaRPr>
          </a:p>
        </p:txBody>
      </p:sp>
      <p:cxnSp>
        <p:nvCxnSpPr>
          <p:cNvPr id="48" name="直線矢印コネクタ 47"/>
          <p:cNvCxnSpPr>
            <a:stCxn id="12" idx="3"/>
            <a:endCxn id="23" idx="1"/>
          </p:cNvCxnSpPr>
          <p:nvPr/>
        </p:nvCxnSpPr>
        <p:spPr>
          <a:xfrm flipV="1">
            <a:off x="1760890" y="2055771"/>
            <a:ext cx="2673381" cy="18442"/>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51" name="直線矢印コネクタ 50"/>
          <p:cNvCxnSpPr>
            <a:stCxn id="13" idx="3"/>
            <a:endCxn id="24" idx="1"/>
          </p:cNvCxnSpPr>
          <p:nvPr/>
        </p:nvCxnSpPr>
        <p:spPr>
          <a:xfrm flipV="1">
            <a:off x="1718782" y="2729877"/>
            <a:ext cx="2715489" cy="515"/>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59" name="直線矢印コネクタ 58"/>
          <p:cNvCxnSpPr>
            <a:stCxn id="27" idx="1"/>
            <a:endCxn id="16" idx="3"/>
          </p:cNvCxnSpPr>
          <p:nvPr/>
        </p:nvCxnSpPr>
        <p:spPr>
          <a:xfrm flipH="1">
            <a:off x="1734271" y="3056820"/>
            <a:ext cx="2673381" cy="18442"/>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a:stCxn id="5" idx="3"/>
            <a:endCxn id="20" idx="1"/>
          </p:cNvCxnSpPr>
          <p:nvPr/>
        </p:nvCxnSpPr>
        <p:spPr>
          <a:xfrm flipV="1">
            <a:off x="1718781" y="3815138"/>
            <a:ext cx="2673381" cy="18442"/>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66" name="直線矢印コネクタ 65"/>
          <p:cNvCxnSpPr>
            <a:stCxn id="28" idx="1"/>
            <a:endCxn id="17" idx="3"/>
          </p:cNvCxnSpPr>
          <p:nvPr/>
        </p:nvCxnSpPr>
        <p:spPr>
          <a:xfrm flipH="1">
            <a:off x="1734271" y="3478018"/>
            <a:ext cx="2673381" cy="18442"/>
          </a:xfrm>
          <a:prstGeom prst="straightConnector1">
            <a:avLst/>
          </a:prstGeom>
          <a:ln>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21" idx="1"/>
            <a:endCxn id="6" idx="3"/>
          </p:cNvCxnSpPr>
          <p:nvPr/>
        </p:nvCxnSpPr>
        <p:spPr>
          <a:xfrm flipH="1">
            <a:off x="2632364" y="4164475"/>
            <a:ext cx="1759798" cy="18442"/>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a:stCxn id="19" idx="1"/>
            <a:endCxn id="4" idx="3"/>
          </p:cNvCxnSpPr>
          <p:nvPr/>
        </p:nvCxnSpPr>
        <p:spPr>
          <a:xfrm flipH="1">
            <a:off x="2426180" y="4838805"/>
            <a:ext cx="1981472" cy="18442"/>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a:stCxn id="26" idx="1"/>
            <a:endCxn id="15" idx="3"/>
          </p:cNvCxnSpPr>
          <p:nvPr/>
        </p:nvCxnSpPr>
        <p:spPr>
          <a:xfrm flipH="1">
            <a:off x="2701364" y="5510207"/>
            <a:ext cx="1759798" cy="18442"/>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sp>
        <p:nvSpPr>
          <p:cNvPr id="78" name="正方形/長方形 77"/>
          <p:cNvSpPr/>
          <p:nvPr/>
        </p:nvSpPr>
        <p:spPr>
          <a:xfrm>
            <a:off x="416453" y="2252752"/>
            <a:ext cx="1330582" cy="27699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nchor="t" anchorCtr="0">
            <a:spAutoFit/>
          </a:bodyPr>
          <a:lstStyle/>
          <a:p>
            <a:pPr algn="ctr"/>
            <a:r>
              <a:rPr lang="ja-JP" altLang="en-US" sz="1200" dirty="0" smtClean="0">
                <a:latin typeface="Meiryo UI" panose="020B0604030504040204" pitchFamily="50" charset="-128"/>
                <a:ea typeface="Meiryo UI" panose="020B0604030504040204" pitchFamily="50" charset="-128"/>
              </a:rPr>
              <a:t>キーワード</a:t>
            </a:r>
            <a:endParaRPr lang="en-US" altLang="ja-JP" sz="1200" dirty="0">
              <a:latin typeface="Meiryo UI" panose="020B0604030504040204" pitchFamily="50" charset="-128"/>
              <a:ea typeface="Meiryo UI" panose="020B0604030504040204" pitchFamily="50" charset="-128"/>
            </a:endParaRPr>
          </a:p>
        </p:txBody>
      </p:sp>
      <p:sp>
        <p:nvSpPr>
          <p:cNvPr id="79" name="正方形/長方形 78"/>
          <p:cNvSpPr/>
          <p:nvPr/>
        </p:nvSpPr>
        <p:spPr>
          <a:xfrm>
            <a:off x="4434271" y="2249254"/>
            <a:ext cx="1330582" cy="276999"/>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t" anchorCtr="0">
            <a:spAutoFit/>
          </a:bodyPr>
          <a:lstStyle/>
          <a:p>
            <a:pPr algn="ctr"/>
            <a:r>
              <a:rPr lang="ja-JP" altLang="en-US" sz="1200" dirty="0" smtClean="0">
                <a:latin typeface="Meiryo UI" panose="020B0604030504040204" pitchFamily="50" charset="-128"/>
                <a:ea typeface="Meiryo UI" panose="020B0604030504040204" pitchFamily="50" charset="-128"/>
              </a:rPr>
              <a:t>キーワード</a:t>
            </a:r>
            <a:endParaRPr lang="en-US" altLang="ja-JP" sz="1200" dirty="0">
              <a:latin typeface="Meiryo UI" panose="020B0604030504040204" pitchFamily="50" charset="-128"/>
              <a:ea typeface="Meiryo UI" panose="020B0604030504040204" pitchFamily="50" charset="-128"/>
            </a:endParaRPr>
          </a:p>
        </p:txBody>
      </p:sp>
      <p:cxnSp>
        <p:nvCxnSpPr>
          <p:cNvPr id="80" name="直線矢印コネクタ 79"/>
          <p:cNvCxnSpPr>
            <a:stCxn id="78" idx="3"/>
            <a:endCxn id="79" idx="1"/>
          </p:cNvCxnSpPr>
          <p:nvPr/>
        </p:nvCxnSpPr>
        <p:spPr>
          <a:xfrm flipV="1">
            <a:off x="1747035" y="2387754"/>
            <a:ext cx="2687236" cy="3498"/>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83" name="直線矢印コネクタ 82"/>
          <p:cNvCxnSpPr>
            <a:stCxn id="25" idx="1"/>
            <a:endCxn id="14" idx="3"/>
          </p:cNvCxnSpPr>
          <p:nvPr/>
        </p:nvCxnSpPr>
        <p:spPr>
          <a:xfrm flipH="1">
            <a:off x="1760890" y="5173409"/>
            <a:ext cx="2673381" cy="25347"/>
          </a:xfrm>
          <a:prstGeom prst="straightConnector1">
            <a:avLst/>
          </a:prstGeom>
          <a:ln>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a:stCxn id="3" idx="3"/>
            <a:endCxn id="18" idx="1"/>
          </p:cNvCxnSpPr>
          <p:nvPr/>
        </p:nvCxnSpPr>
        <p:spPr>
          <a:xfrm flipV="1">
            <a:off x="1734271" y="4503323"/>
            <a:ext cx="2673381" cy="18442"/>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sp>
        <p:nvSpPr>
          <p:cNvPr id="89" name="正方形/長方形 88"/>
          <p:cNvSpPr/>
          <p:nvPr/>
        </p:nvSpPr>
        <p:spPr>
          <a:xfrm>
            <a:off x="443344" y="5745013"/>
            <a:ext cx="1330582" cy="27699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nchor="t" anchorCtr="0">
            <a:spAutoFit/>
          </a:bodyPr>
          <a:lstStyle/>
          <a:p>
            <a:pPr algn="ctr"/>
            <a:r>
              <a:rPr lang="ja-JP" altLang="en-US" sz="1200" dirty="0" smtClean="0">
                <a:latin typeface="Meiryo UI" panose="020B0604030504040204" pitchFamily="50" charset="-128"/>
                <a:ea typeface="Meiryo UI" panose="020B0604030504040204" pitchFamily="50" charset="-128"/>
              </a:rPr>
              <a:t>書影</a:t>
            </a:r>
            <a:endParaRPr lang="en-US" altLang="ja-JP" sz="1200" dirty="0">
              <a:latin typeface="Meiryo UI" panose="020B0604030504040204" pitchFamily="50" charset="-128"/>
              <a:ea typeface="Meiryo UI" panose="020B0604030504040204" pitchFamily="50" charset="-128"/>
            </a:endParaRPr>
          </a:p>
        </p:txBody>
      </p:sp>
      <p:sp>
        <p:nvSpPr>
          <p:cNvPr id="90" name="正方形/長方形 89"/>
          <p:cNvSpPr/>
          <p:nvPr/>
        </p:nvSpPr>
        <p:spPr>
          <a:xfrm>
            <a:off x="4461162" y="5703448"/>
            <a:ext cx="1330582" cy="276999"/>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t" anchorCtr="0">
            <a:spAutoFit/>
          </a:bodyPr>
          <a:lstStyle/>
          <a:p>
            <a:pPr algn="ctr"/>
            <a:r>
              <a:rPr lang="ja-JP" altLang="en-US" sz="1200" dirty="0" smtClean="0">
                <a:latin typeface="Meiryo UI" panose="020B0604030504040204" pitchFamily="50" charset="-128"/>
                <a:ea typeface="Meiryo UI" panose="020B0604030504040204" pitchFamily="50" charset="-128"/>
              </a:rPr>
              <a:t>書影</a:t>
            </a:r>
            <a:endParaRPr lang="en-US" altLang="ja-JP" sz="1200" dirty="0">
              <a:latin typeface="Meiryo UI" panose="020B0604030504040204" pitchFamily="50" charset="-128"/>
              <a:ea typeface="Meiryo UI" panose="020B0604030504040204" pitchFamily="50" charset="-128"/>
            </a:endParaRPr>
          </a:p>
        </p:txBody>
      </p:sp>
      <p:sp>
        <p:nvSpPr>
          <p:cNvPr id="91" name="正方形/長方形 90"/>
          <p:cNvSpPr/>
          <p:nvPr/>
        </p:nvSpPr>
        <p:spPr>
          <a:xfrm>
            <a:off x="8354424" y="5831874"/>
            <a:ext cx="1330582" cy="276999"/>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t" anchorCtr="0">
            <a:spAutoFit/>
          </a:bodyPr>
          <a:lstStyle/>
          <a:p>
            <a:pPr algn="ctr"/>
            <a:r>
              <a:rPr lang="ja-JP" altLang="en-US" sz="1200" dirty="0" smtClean="0">
                <a:latin typeface="Meiryo UI" panose="020B0604030504040204" pitchFamily="50" charset="-128"/>
                <a:ea typeface="Meiryo UI" panose="020B0604030504040204" pitchFamily="50" charset="-128"/>
              </a:rPr>
              <a:t>書影</a:t>
            </a:r>
            <a:endParaRPr lang="en-US" altLang="ja-JP" sz="1200" dirty="0">
              <a:latin typeface="Meiryo UI" panose="020B0604030504040204" pitchFamily="50" charset="-128"/>
              <a:ea typeface="Meiryo UI" panose="020B0604030504040204" pitchFamily="50" charset="-128"/>
            </a:endParaRPr>
          </a:p>
        </p:txBody>
      </p:sp>
      <p:cxnSp>
        <p:nvCxnSpPr>
          <p:cNvPr id="92" name="直線矢印コネクタ 91"/>
          <p:cNvCxnSpPr>
            <a:stCxn id="89" idx="3"/>
            <a:endCxn id="90" idx="1"/>
          </p:cNvCxnSpPr>
          <p:nvPr/>
        </p:nvCxnSpPr>
        <p:spPr>
          <a:xfrm flipV="1">
            <a:off x="1773926" y="5841948"/>
            <a:ext cx="2687236" cy="41565"/>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95" name="直線矢印コネクタ 94"/>
          <p:cNvCxnSpPr>
            <a:stCxn id="90" idx="3"/>
            <a:endCxn id="91" idx="1"/>
          </p:cNvCxnSpPr>
          <p:nvPr/>
        </p:nvCxnSpPr>
        <p:spPr>
          <a:xfrm>
            <a:off x="5791744" y="5841948"/>
            <a:ext cx="2562680" cy="128426"/>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98" name="直線矢印コネクタ 97"/>
          <p:cNvCxnSpPr>
            <a:stCxn id="22" idx="3"/>
            <a:endCxn id="35" idx="1"/>
          </p:cNvCxnSpPr>
          <p:nvPr/>
        </p:nvCxnSpPr>
        <p:spPr>
          <a:xfrm>
            <a:off x="5722744" y="1417787"/>
            <a:ext cx="2562545" cy="36963"/>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sp>
        <p:nvSpPr>
          <p:cNvPr id="102" name="正方形/長方形 101"/>
          <p:cNvSpPr/>
          <p:nvPr/>
        </p:nvSpPr>
        <p:spPr>
          <a:xfrm>
            <a:off x="8300779" y="2247765"/>
            <a:ext cx="1330582" cy="276999"/>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t" anchorCtr="0">
            <a:spAutoFit/>
          </a:bodyPr>
          <a:lstStyle/>
          <a:p>
            <a:pPr algn="ctr"/>
            <a:r>
              <a:rPr lang="ja-JP" altLang="en-US" sz="1200" dirty="0" smtClean="0">
                <a:latin typeface="Meiryo UI" panose="020B0604030504040204" pitchFamily="50" charset="-128"/>
                <a:ea typeface="Meiryo UI" panose="020B0604030504040204" pitchFamily="50" charset="-128"/>
              </a:rPr>
              <a:t>キーワード</a:t>
            </a:r>
            <a:endParaRPr lang="en-US" altLang="ja-JP" sz="1200" dirty="0">
              <a:latin typeface="Meiryo UI" panose="020B0604030504040204" pitchFamily="50" charset="-128"/>
              <a:ea typeface="Meiryo UI" panose="020B0604030504040204" pitchFamily="50" charset="-128"/>
            </a:endParaRPr>
          </a:p>
        </p:txBody>
      </p:sp>
      <p:sp>
        <p:nvSpPr>
          <p:cNvPr id="103" name="正方形/長方形 102"/>
          <p:cNvSpPr/>
          <p:nvPr/>
        </p:nvSpPr>
        <p:spPr>
          <a:xfrm>
            <a:off x="4461162" y="6022012"/>
            <a:ext cx="1648693"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chor="t" anchorCtr="0">
            <a:spAutoFit/>
          </a:bodyPr>
          <a:lstStyle/>
          <a:p>
            <a:pPr algn="ctr"/>
            <a:r>
              <a:rPr lang="en-US" altLang="ja-JP" sz="1200" dirty="0" smtClean="0">
                <a:latin typeface="Meiryo UI" panose="020B0604030504040204" pitchFamily="50" charset="-128"/>
                <a:ea typeface="Meiryo UI" panose="020B0604030504040204" pitchFamily="50" charset="-128"/>
              </a:rPr>
              <a:t>ISIL</a:t>
            </a:r>
            <a:r>
              <a:rPr lang="en-US" altLang="ja-JP" sz="1200" dirty="0">
                <a:latin typeface="Meiryo UI" panose="020B0604030504040204" pitchFamily="50" charset="-128"/>
                <a:ea typeface="Meiryo UI" panose="020B0604030504040204" pitchFamily="50" charset="-128"/>
              </a:rPr>
              <a:t>:JP-1000001</a:t>
            </a:r>
          </a:p>
        </p:txBody>
      </p:sp>
      <p:sp>
        <p:nvSpPr>
          <p:cNvPr id="104" name="正方形/長方形 103"/>
          <p:cNvSpPr/>
          <p:nvPr/>
        </p:nvSpPr>
        <p:spPr>
          <a:xfrm>
            <a:off x="8354424" y="6174417"/>
            <a:ext cx="1648693" cy="27699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nchor="t" anchorCtr="0">
            <a:spAutoFit/>
          </a:bodyPr>
          <a:lstStyle/>
          <a:p>
            <a:pPr algn="ctr"/>
            <a:r>
              <a:rPr lang="en-US" altLang="ja-JP" sz="1200" dirty="0" smtClean="0">
                <a:latin typeface="Meiryo UI" panose="020B0604030504040204" pitchFamily="50" charset="-128"/>
                <a:ea typeface="Meiryo UI" panose="020B0604030504040204" pitchFamily="50" charset="-128"/>
              </a:rPr>
              <a:t>ISIL:JP-XXXXXXXX</a:t>
            </a:r>
          </a:p>
        </p:txBody>
      </p:sp>
      <p:sp>
        <p:nvSpPr>
          <p:cNvPr id="105" name="正方形/長方形 104"/>
          <p:cNvSpPr/>
          <p:nvPr/>
        </p:nvSpPr>
        <p:spPr>
          <a:xfrm>
            <a:off x="4449760" y="6363513"/>
            <a:ext cx="1648693"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chor="t" anchorCtr="0">
            <a:spAutoFit/>
          </a:bodyPr>
          <a:lstStyle/>
          <a:p>
            <a:pPr algn="ctr"/>
            <a:r>
              <a:rPr lang="ja-JP" altLang="en-US" sz="1200" dirty="0" smtClean="0">
                <a:latin typeface="Meiryo UI" panose="020B0604030504040204" pitchFamily="50" charset="-128"/>
                <a:ea typeface="Meiryo UI" panose="020B0604030504040204" pitchFamily="50" charset="-128"/>
              </a:rPr>
              <a:t>請求記号</a:t>
            </a:r>
            <a:r>
              <a:rPr lang="en-US" altLang="ja-JP" sz="1200" dirty="0" smtClean="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配架</a:t>
            </a:r>
            <a:r>
              <a:rPr lang="ja-JP" altLang="en-US" sz="1200" dirty="0" smtClean="0">
                <a:latin typeface="Meiryo UI" panose="020B0604030504040204" pitchFamily="50" charset="-128"/>
                <a:ea typeface="Meiryo UI" panose="020B0604030504040204" pitchFamily="50" charset="-128"/>
              </a:rPr>
              <a:t>場所</a:t>
            </a:r>
            <a:endParaRPr lang="en-US" altLang="ja-JP" sz="1200" dirty="0">
              <a:latin typeface="Meiryo UI" panose="020B0604030504040204" pitchFamily="50" charset="-128"/>
              <a:ea typeface="Meiryo UI" panose="020B0604030504040204" pitchFamily="50" charset="-128"/>
            </a:endParaRPr>
          </a:p>
        </p:txBody>
      </p:sp>
      <p:sp>
        <p:nvSpPr>
          <p:cNvPr id="106" name="正方形/長方形 105"/>
          <p:cNvSpPr/>
          <p:nvPr/>
        </p:nvSpPr>
        <p:spPr>
          <a:xfrm>
            <a:off x="8354301" y="6492425"/>
            <a:ext cx="1967481" cy="27699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nchor="t" anchorCtr="0">
            <a:spAutoFit/>
          </a:bodyPr>
          <a:lstStyle/>
          <a:p>
            <a:pPr algn="ctr"/>
            <a:r>
              <a:rPr lang="ja-JP" altLang="en-US" sz="1200" dirty="0" smtClean="0">
                <a:latin typeface="Meiryo UI" panose="020B0604030504040204" pitchFamily="50" charset="-128"/>
                <a:ea typeface="Meiryo UI" panose="020B0604030504040204" pitchFamily="50" charset="-128"/>
              </a:rPr>
              <a:t>請求記号</a:t>
            </a:r>
            <a:r>
              <a:rPr lang="en-US" altLang="ja-JP" sz="1200" dirty="0" smtClean="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配架</a:t>
            </a:r>
            <a:r>
              <a:rPr lang="ja-JP" altLang="en-US" sz="1200" dirty="0" smtClean="0">
                <a:latin typeface="Meiryo UI" panose="020B0604030504040204" pitchFamily="50" charset="-128"/>
                <a:ea typeface="Meiryo UI" panose="020B0604030504040204" pitchFamily="50" charset="-128"/>
              </a:rPr>
              <a:t>場所</a:t>
            </a:r>
            <a:endParaRPr lang="en-US" altLang="ja-JP" sz="1200" dirty="0">
              <a:latin typeface="Meiryo UI" panose="020B0604030504040204" pitchFamily="50" charset="-128"/>
              <a:ea typeface="Meiryo UI" panose="020B0604030504040204" pitchFamily="50" charset="-128"/>
            </a:endParaRPr>
          </a:p>
        </p:txBody>
      </p:sp>
      <p:cxnSp>
        <p:nvCxnSpPr>
          <p:cNvPr id="107" name="直線矢印コネクタ 106"/>
          <p:cNvCxnSpPr>
            <a:stCxn id="23" idx="3"/>
            <a:endCxn id="36" idx="1"/>
          </p:cNvCxnSpPr>
          <p:nvPr/>
        </p:nvCxnSpPr>
        <p:spPr>
          <a:xfrm>
            <a:off x="6330845" y="2055771"/>
            <a:ext cx="1996553" cy="36963"/>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110" name="直線矢印コネクタ 109"/>
          <p:cNvCxnSpPr>
            <a:stCxn id="79" idx="3"/>
            <a:endCxn id="102" idx="1"/>
          </p:cNvCxnSpPr>
          <p:nvPr/>
        </p:nvCxnSpPr>
        <p:spPr>
          <a:xfrm flipV="1">
            <a:off x="5764853" y="2386265"/>
            <a:ext cx="2535926" cy="1489"/>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113" name="直線矢印コネクタ 112"/>
          <p:cNvCxnSpPr>
            <a:stCxn id="24" idx="3"/>
            <a:endCxn id="37" idx="1"/>
          </p:cNvCxnSpPr>
          <p:nvPr/>
        </p:nvCxnSpPr>
        <p:spPr>
          <a:xfrm flipV="1">
            <a:off x="6330845" y="2671319"/>
            <a:ext cx="1954444" cy="58558"/>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116" name="直線矢印コネクタ 115"/>
          <p:cNvCxnSpPr>
            <a:stCxn id="20" idx="3"/>
            <a:endCxn id="33" idx="1"/>
          </p:cNvCxnSpPr>
          <p:nvPr/>
        </p:nvCxnSpPr>
        <p:spPr>
          <a:xfrm flipV="1">
            <a:off x="5722744" y="3662727"/>
            <a:ext cx="2562545" cy="152411"/>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cxnSp>
        <p:nvCxnSpPr>
          <p:cNvPr id="119" name="直線矢印コネクタ 118"/>
          <p:cNvCxnSpPr>
            <a:stCxn id="18" idx="3"/>
            <a:endCxn id="31" idx="1"/>
          </p:cNvCxnSpPr>
          <p:nvPr/>
        </p:nvCxnSpPr>
        <p:spPr>
          <a:xfrm>
            <a:off x="5738234" y="4503323"/>
            <a:ext cx="2562545" cy="124689"/>
          </a:xfrm>
          <a:prstGeom prst="straightConnector1">
            <a:avLst/>
          </a:prstGeom>
          <a:ln>
            <a:tailEnd type="triangle" w="lg" len="med"/>
          </a:ln>
        </p:spPr>
        <p:style>
          <a:lnRef idx="1">
            <a:schemeClr val="accent2"/>
          </a:lnRef>
          <a:fillRef idx="0">
            <a:schemeClr val="accent2"/>
          </a:fillRef>
          <a:effectRef idx="0">
            <a:schemeClr val="accent2"/>
          </a:effectRef>
          <a:fontRef idx="minor">
            <a:schemeClr val="tx1"/>
          </a:fontRef>
        </p:style>
      </p:cxnSp>
      <p:sp>
        <p:nvSpPr>
          <p:cNvPr id="124" name="正方形/長方形 123"/>
          <p:cNvSpPr/>
          <p:nvPr/>
        </p:nvSpPr>
        <p:spPr>
          <a:xfrm>
            <a:off x="415633" y="1640969"/>
            <a:ext cx="1773383" cy="27699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nchor="t" anchorCtr="0">
            <a:spAutoFit/>
          </a:bodyPr>
          <a:lstStyle/>
          <a:p>
            <a:pPr algn="ctr"/>
            <a:r>
              <a:rPr lang="ja-JP" altLang="en-US" sz="1200" dirty="0" smtClean="0">
                <a:latin typeface="Meiryo UI" panose="020B0604030504040204" pitchFamily="50" charset="-128"/>
                <a:ea typeface="Meiryo UI" panose="020B0604030504040204" pitchFamily="50" charset="-128"/>
              </a:rPr>
              <a:t>タイトル・シリーズタイトル</a:t>
            </a:r>
            <a:endParaRPr lang="en-US" altLang="ja-JP" sz="1200" dirty="0">
              <a:latin typeface="Meiryo UI" panose="020B0604030504040204" pitchFamily="50" charset="-128"/>
              <a:ea typeface="Meiryo UI" panose="020B0604030504040204" pitchFamily="50" charset="-128"/>
            </a:endParaRPr>
          </a:p>
        </p:txBody>
      </p:sp>
      <p:sp>
        <p:nvSpPr>
          <p:cNvPr id="125" name="正方形/長方形 124"/>
          <p:cNvSpPr/>
          <p:nvPr/>
        </p:nvSpPr>
        <p:spPr>
          <a:xfrm>
            <a:off x="4449760" y="1571673"/>
            <a:ext cx="1773383" cy="276999"/>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t" anchorCtr="0">
            <a:spAutoFit/>
          </a:bodyPr>
          <a:lstStyle/>
          <a:p>
            <a:pPr algn="ctr"/>
            <a:r>
              <a:rPr lang="ja-JP" altLang="en-US" sz="1200" dirty="0" smtClean="0">
                <a:latin typeface="Meiryo UI" panose="020B0604030504040204" pitchFamily="50" charset="-128"/>
                <a:ea typeface="Meiryo UI" panose="020B0604030504040204" pitchFamily="50" charset="-128"/>
              </a:rPr>
              <a:t>タイトル・シリーズタイトル</a:t>
            </a:r>
            <a:endParaRPr lang="en-US" altLang="ja-JP" sz="1200" dirty="0">
              <a:latin typeface="Meiryo UI" panose="020B0604030504040204" pitchFamily="50" charset="-128"/>
              <a:ea typeface="Meiryo UI" panose="020B0604030504040204" pitchFamily="50" charset="-128"/>
            </a:endParaRPr>
          </a:p>
        </p:txBody>
      </p:sp>
      <p:sp>
        <p:nvSpPr>
          <p:cNvPr id="126" name="正方形/長方形 125"/>
          <p:cNvSpPr/>
          <p:nvPr/>
        </p:nvSpPr>
        <p:spPr>
          <a:xfrm>
            <a:off x="8300779" y="1608524"/>
            <a:ext cx="1773383" cy="276999"/>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t" anchorCtr="0">
            <a:spAutoFit/>
          </a:bodyPr>
          <a:lstStyle/>
          <a:p>
            <a:pPr algn="ctr"/>
            <a:r>
              <a:rPr lang="ja-JP" altLang="en-US" sz="1200" dirty="0" smtClean="0">
                <a:latin typeface="Meiryo UI" panose="020B0604030504040204" pitchFamily="50" charset="-128"/>
                <a:ea typeface="Meiryo UI" panose="020B0604030504040204" pitchFamily="50" charset="-128"/>
              </a:rPr>
              <a:t>タイトル・シリーズタイトル</a:t>
            </a:r>
            <a:endParaRPr lang="en-US" altLang="ja-JP" sz="1200" dirty="0">
              <a:latin typeface="Meiryo UI" panose="020B0604030504040204" pitchFamily="50" charset="-128"/>
              <a:ea typeface="Meiryo UI" panose="020B0604030504040204" pitchFamily="50" charset="-128"/>
            </a:endParaRPr>
          </a:p>
        </p:txBody>
      </p:sp>
      <p:sp>
        <p:nvSpPr>
          <p:cNvPr id="127" name="正方形/長方形 126"/>
          <p:cNvSpPr/>
          <p:nvPr/>
        </p:nvSpPr>
        <p:spPr>
          <a:xfrm>
            <a:off x="8327398" y="3838661"/>
            <a:ext cx="1330582" cy="27699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nchor="t" anchorCtr="0">
            <a:spAutoFit/>
          </a:bodyPr>
          <a:lstStyle/>
          <a:p>
            <a:pPr algn="ctr"/>
            <a:r>
              <a:rPr lang="ja-JP" altLang="en-US" sz="1200" dirty="0" smtClean="0">
                <a:latin typeface="Meiryo UI" panose="020B0604030504040204" pitchFamily="50" charset="-128"/>
                <a:ea typeface="Meiryo UI" panose="020B0604030504040204" pitchFamily="50" charset="-128"/>
              </a:rPr>
              <a:t>図書館作成書誌</a:t>
            </a:r>
            <a:endParaRPr lang="en-US" altLang="ja-JP" sz="1200" dirty="0">
              <a:latin typeface="Meiryo UI" panose="020B0604030504040204" pitchFamily="50" charset="-128"/>
              <a:ea typeface="Meiryo UI" panose="020B0604030504040204" pitchFamily="50" charset="-128"/>
            </a:endParaRPr>
          </a:p>
        </p:txBody>
      </p:sp>
      <p:cxnSp>
        <p:nvCxnSpPr>
          <p:cNvPr id="139" name="直線矢印コネクタ 138"/>
          <p:cNvCxnSpPr>
            <a:stCxn id="27" idx="3"/>
            <a:endCxn id="40" idx="1"/>
          </p:cNvCxnSpPr>
          <p:nvPr/>
        </p:nvCxnSpPr>
        <p:spPr>
          <a:xfrm flipV="1">
            <a:off x="5738234" y="3056814"/>
            <a:ext cx="2562545" cy="6"/>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cxnSp>
        <p:nvCxnSpPr>
          <p:cNvPr id="142" name="直線矢印コネクタ 141"/>
          <p:cNvCxnSpPr>
            <a:stCxn id="28" idx="3"/>
            <a:endCxn id="41" idx="1"/>
          </p:cNvCxnSpPr>
          <p:nvPr/>
        </p:nvCxnSpPr>
        <p:spPr>
          <a:xfrm flipV="1">
            <a:off x="5738234" y="3325607"/>
            <a:ext cx="2562545" cy="152411"/>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cxnSp>
        <p:nvCxnSpPr>
          <p:cNvPr id="145" name="直線矢印コネクタ 144"/>
          <p:cNvCxnSpPr>
            <a:stCxn id="21" idx="3"/>
            <a:endCxn id="34" idx="1"/>
          </p:cNvCxnSpPr>
          <p:nvPr/>
        </p:nvCxnSpPr>
        <p:spPr>
          <a:xfrm>
            <a:off x="6636327" y="4164475"/>
            <a:ext cx="1648962" cy="124689"/>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cxnSp>
        <p:nvCxnSpPr>
          <p:cNvPr id="148" name="直線矢印コネクタ 147"/>
          <p:cNvCxnSpPr>
            <a:stCxn id="19" idx="3"/>
            <a:endCxn id="32" idx="1"/>
          </p:cNvCxnSpPr>
          <p:nvPr/>
        </p:nvCxnSpPr>
        <p:spPr>
          <a:xfrm>
            <a:off x="6430143" y="4838805"/>
            <a:ext cx="1870636" cy="124689"/>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cxnSp>
        <p:nvCxnSpPr>
          <p:cNvPr id="151" name="直線矢印コネクタ 150"/>
          <p:cNvCxnSpPr>
            <a:stCxn id="25" idx="3"/>
            <a:endCxn id="38" idx="1"/>
          </p:cNvCxnSpPr>
          <p:nvPr/>
        </p:nvCxnSpPr>
        <p:spPr>
          <a:xfrm>
            <a:off x="5764853" y="5180314"/>
            <a:ext cx="2562545" cy="124689"/>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cxnSp>
        <p:nvCxnSpPr>
          <p:cNvPr id="154" name="直線矢印コネクタ 153"/>
          <p:cNvCxnSpPr>
            <a:stCxn id="26" idx="3"/>
            <a:endCxn id="39" idx="1"/>
          </p:cNvCxnSpPr>
          <p:nvPr/>
        </p:nvCxnSpPr>
        <p:spPr>
          <a:xfrm>
            <a:off x="6705327" y="5510207"/>
            <a:ext cx="1648962" cy="124689"/>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3845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sz="3200" dirty="0" smtClean="0"/>
              <a:t>NDL</a:t>
            </a:r>
            <a:r>
              <a:rPr lang="ja-JP" altLang="en-US" sz="3200" dirty="0" smtClean="0"/>
              <a:t>デジタル化</a:t>
            </a:r>
            <a:r>
              <a:rPr lang="ja-JP" altLang="en-US" sz="3200" dirty="0"/>
              <a:t>資料を利用した</a:t>
            </a:r>
            <a:r>
              <a:rPr lang="en-US" altLang="ja-JP" sz="3200" dirty="0"/>
              <a:t/>
            </a:r>
            <a:br>
              <a:rPr lang="en-US" altLang="ja-JP" sz="3200" dirty="0"/>
            </a:br>
            <a:r>
              <a:rPr lang="en-US" altLang="ja-JP" sz="3200" dirty="0"/>
              <a:t>POD</a:t>
            </a:r>
            <a:r>
              <a:rPr lang="ja-JP" altLang="en-US" sz="3200" dirty="0" err="1"/>
              <a:t>、</a:t>
            </a:r>
            <a:r>
              <a:rPr lang="ja-JP" altLang="en-US" sz="3200" dirty="0"/>
              <a:t>電子書籍化のルールの整備</a:t>
            </a:r>
          </a:p>
        </p:txBody>
      </p:sp>
      <p:sp>
        <p:nvSpPr>
          <p:cNvPr id="3" name="コンテンツ プレースホルダー 2"/>
          <p:cNvSpPr>
            <a:spLocks noGrp="1"/>
          </p:cNvSpPr>
          <p:nvPr>
            <p:ph sz="half" idx="1"/>
          </p:nvPr>
        </p:nvSpPr>
        <p:spPr>
          <a:xfrm>
            <a:off x="253430" y="1600200"/>
            <a:ext cx="5766370" cy="5257800"/>
          </a:xfrm>
        </p:spPr>
        <p:txBody>
          <a:bodyPr>
            <a:normAutofit fontScale="62500" lnSpcReduction="20000"/>
          </a:bodyPr>
          <a:lstStyle/>
          <a:p>
            <a:r>
              <a:rPr kumimoji="1" lang="en-US" altLang="ja-JP" dirty="0" smtClean="0"/>
              <a:t>PD</a:t>
            </a:r>
            <a:r>
              <a:rPr kumimoji="1" lang="ja-JP" altLang="en-US" dirty="0" smtClean="0"/>
              <a:t>（著作権切れ確認済）</a:t>
            </a:r>
            <a:endParaRPr kumimoji="1" lang="en-US" altLang="ja-JP" dirty="0" smtClean="0"/>
          </a:p>
          <a:p>
            <a:pPr lvl="1"/>
            <a:r>
              <a:rPr kumimoji="1" lang="ja-JP" altLang="en-US" dirty="0" smtClean="0"/>
              <a:t>データベース提供方針による</a:t>
            </a:r>
            <a:endParaRPr kumimoji="1" lang="en-US" altLang="ja-JP" dirty="0" smtClean="0"/>
          </a:p>
          <a:p>
            <a:pPr lvl="1"/>
            <a:r>
              <a:rPr kumimoji="1" lang="ja-JP" altLang="en-US" dirty="0" smtClean="0"/>
              <a:t>商用・無償を問わず、手続きなしで二次利用可能に</a:t>
            </a:r>
            <a:endParaRPr kumimoji="1" lang="en-US" altLang="ja-JP" dirty="0" smtClean="0"/>
          </a:p>
          <a:p>
            <a:pPr lvl="2"/>
            <a:r>
              <a:rPr lang="ja-JP" altLang="en-US" dirty="0" smtClean="0"/>
              <a:t>（代表権を持つ申請者が見当たらない</a:t>
            </a:r>
            <a:r>
              <a:rPr lang="en-US" altLang="ja-JP" dirty="0" err="1" smtClean="0"/>
              <a:t>WikiPedia</a:t>
            </a:r>
            <a:r>
              <a:rPr lang="ja-JP" altLang="en-US" dirty="0" err="1" smtClean="0"/>
              <a:t>での</a:t>
            </a:r>
            <a:r>
              <a:rPr lang="ja-JP" altLang="en-US" dirty="0" smtClean="0"/>
              <a:t>利用も可能となる）</a:t>
            </a:r>
            <a:endParaRPr kumimoji="1" lang="en-US" altLang="ja-JP" dirty="0" smtClean="0"/>
          </a:p>
          <a:p>
            <a:r>
              <a:rPr lang="ja-JP" altLang="en-US" dirty="0" smtClean="0"/>
              <a:t>オーファンワークス（文化庁長官裁定済）</a:t>
            </a:r>
            <a:endParaRPr lang="en-US" altLang="ja-JP" dirty="0" smtClean="0"/>
          </a:p>
          <a:p>
            <a:pPr lvl="1"/>
            <a:r>
              <a:rPr lang="ja-JP" altLang="en-US" dirty="0" smtClean="0">
                <a:solidFill>
                  <a:srgbClr val="0070C0"/>
                </a:solidFill>
              </a:rPr>
              <a:t>データベース提供方針により、利用依頼を求める</a:t>
            </a:r>
            <a:endParaRPr kumimoji="1" lang="en-US" altLang="ja-JP" dirty="0" smtClean="0">
              <a:solidFill>
                <a:srgbClr val="0070C0"/>
              </a:solidFill>
            </a:endParaRPr>
          </a:p>
          <a:p>
            <a:pPr lvl="2"/>
            <a:r>
              <a:rPr kumimoji="1" lang="ja-JP" altLang="en-US" dirty="0" smtClean="0"/>
              <a:t>原出版者の許諾を条件とする</a:t>
            </a:r>
            <a:endParaRPr kumimoji="1" lang="en-US" altLang="ja-JP" dirty="0" smtClean="0"/>
          </a:p>
          <a:p>
            <a:pPr lvl="2"/>
            <a:r>
              <a:rPr lang="ja-JP" altLang="en-US" dirty="0" smtClean="0"/>
              <a:t>申請</a:t>
            </a:r>
            <a:r>
              <a:rPr kumimoji="1" lang="ja-JP" altLang="en-US" dirty="0" smtClean="0"/>
              <a:t>者による文化庁長官裁定を条件とする</a:t>
            </a:r>
            <a:endParaRPr kumimoji="1" lang="en-US" altLang="ja-JP" dirty="0" smtClean="0"/>
          </a:p>
          <a:p>
            <a:pPr lvl="3"/>
            <a:r>
              <a:rPr lang="ja-JP" altLang="en-US" dirty="0" smtClean="0"/>
              <a:t>（当館による裁定申請結果で申請手続きを省略できるように文化庁に働きかける）</a:t>
            </a:r>
          </a:p>
          <a:p>
            <a:r>
              <a:rPr lang="ja-JP" altLang="en-US" dirty="0" smtClean="0"/>
              <a:t>著作権存続（絶版本）</a:t>
            </a:r>
            <a:endParaRPr lang="en-US" altLang="ja-JP" dirty="0" smtClean="0"/>
          </a:p>
          <a:p>
            <a:pPr lvl="1"/>
            <a:r>
              <a:rPr lang="ja-JP" altLang="en-US" dirty="0" smtClean="0"/>
              <a:t>デジタル画像の二次利用を可とする</a:t>
            </a:r>
            <a:endParaRPr lang="en-US" altLang="ja-JP" dirty="0" smtClean="0"/>
          </a:p>
          <a:p>
            <a:pPr lvl="1"/>
            <a:r>
              <a:rPr lang="ja-JP" altLang="en-US" dirty="0" smtClean="0"/>
              <a:t>資料利用規則（復刻・翻刻の手続き）による申請を求める</a:t>
            </a:r>
            <a:endParaRPr lang="en-US" altLang="ja-JP" dirty="0" smtClean="0"/>
          </a:p>
          <a:p>
            <a:pPr lvl="2"/>
            <a:r>
              <a:rPr lang="ja-JP" altLang="en-US" dirty="0" smtClean="0"/>
              <a:t>著作権者、原出版者の許諾を条件とする</a:t>
            </a:r>
            <a:endParaRPr lang="en-US" altLang="ja-JP" dirty="0" smtClean="0"/>
          </a:p>
          <a:p>
            <a:pPr lvl="2"/>
            <a:r>
              <a:rPr lang="ja-JP" altLang="en-US" dirty="0" smtClean="0"/>
              <a:t>（申請者が原出版者である場合は、許諾がされていると見做せる）</a:t>
            </a:r>
            <a:endParaRPr lang="en-US" altLang="ja-JP" dirty="0" smtClean="0"/>
          </a:p>
          <a:p>
            <a:pPr lvl="2"/>
            <a:r>
              <a:rPr lang="ja-JP" altLang="en-US" dirty="0" smtClean="0">
                <a:solidFill>
                  <a:srgbClr val="FF0000"/>
                </a:solidFill>
              </a:rPr>
              <a:t>（第三者からの申請において、原出版者の許諾なしに利用できる合意形成が必要）</a:t>
            </a:r>
            <a:endParaRPr lang="en-US" altLang="ja-JP" dirty="0" smtClean="0">
              <a:solidFill>
                <a:srgbClr val="FF0000"/>
              </a:solidFill>
            </a:endParaRPr>
          </a:p>
          <a:p>
            <a:pPr lvl="1"/>
            <a:r>
              <a:rPr lang="ja-JP" altLang="en-US" dirty="0" smtClean="0"/>
              <a:t>具体的な提供方法、徴収する対価（使用料・手数料）を明示</a:t>
            </a:r>
            <a:endParaRPr kumimoji="1" lang="ja-JP" altLang="en-US" dirty="0"/>
          </a:p>
        </p:txBody>
      </p:sp>
      <p:sp>
        <p:nvSpPr>
          <p:cNvPr id="4" name="コンテンツ プレースホルダー 3"/>
          <p:cNvSpPr>
            <a:spLocks noGrp="1"/>
          </p:cNvSpPr>
          <p:nvPr>
            <p:ph sz="half" idx="2"/>
          </p:nvPr>
        </p:nvSpPr>
        <p:spPr>
          <a:xfrm>
            <a:off x="6172199" y="1600200"/>
            <a:ext cx="5766371" cy="5257800"/>
          </a:xfrm>
        </p:spPr>
        <p:txBody>
          <a:bodyPr>
            <a:normAutofit fontScale="62500" lnSpcReduction="20000"/>
          </a:bodyPr>
          <a:lstStyle/>
          <a:p>
            <a:r>
              <a:rPr kumimoji="1" lang="ja-JP" altLang="en-US" dirty="0" smtClean="0"/>
              <a:t>著作権存続（市場で流通）</a:t>
            </a:r>
            <a:endParaRPr kumimoji="1" lang="en-US" altLang="ja-JP" dirty="0" smtClean="0"/>
          </a:p>
          <a:p>
            <a:pPr lvl="1"/>
            <a:r>
              <a:rPr lang="ja-JP" altLang="en-US" dirty="0"/>
              <a:t>デジタル画像の二次利用を可とする</a:t>
            </a:r>
            <a:endParaRPr lang="en-US" altLang="ja-JP" dirty="0"/>
          </a:p>
          <a:p>
            <a:pPr lvl="1"/>
            <a:r>
              <a:rPr lang="ja-JP" altLang="en-US" dirty="0" smtClean="0"/>
              <a:t>資料利用規則（復刻</a:t>
            </a:r>
            <a:r>
              <a:rPr lang="ja-JP" altLang="en-US" dirty="0"/>
              <a:t>・翻刻</a:t>
            </a:r>
            <a:r>
              <a:rPr lang="ja-JP" altLang="en-US" dirty="0" smtClean="0"/>
              <a:t>の手続き）に</a:t>
            </a:r>
            <a:r>
              <a:rPr lang="ja-JP" altLang="en-US" dirty="0"/>
              <a:t>よる申請を求める</a:t>
            </a:r>
            <a:endParaRPr lang="en-US" altLang="ja-JP" dirty="0"/>
          </a:p>
          <a:p>
            <a:pPr lvl="2"/>
            <a:r>
              <a:rPr lang="ja-JP" altLang="en-US" dirty="0" smtClean="0"/>
              <a:t>著作権者、原出版者の許諾を条件とする</a:t>
            </a:r>
            <a:endParaRPr lang="en-US" altLang="ja-JP" dirty="0"/>
          </a:p>
          <a:p>
            <a:pPr lvl="2"/>
            <a:r>
              <a:rPr lang="ja-JP" altLang="en-US" dirty="0">
                <a:solidFill>
                  <a:srgbClr val="FF0000"/>
                </a:solidFill>
              </a:rPr>
              <a:t>（申請者が原出版者である場合は、許諾がされていると見做せる）</a:t>
            </a:r>
            <a:endParaRPr lang="en-US" altLang="ja-JP" dirty="0">
              <a:solidFill>
                <a:srgbClr val="FF0000"/>
              </a:solidFill>
            </a:endParaRPr>
          </a:p>
          <a:p>
            <a:pPr lvl="1"/>
            <a:r>
              <a:rPr lang="ja-JP" altLang="en-US" dirty="0" smtClean="0"/>
              <a:t>具体的</a:t>
            </a:r>
            <a:r>
              <a:rPr lang="ja-JP" altLang="en-US" dirty="0"/>
              <a:t>な提供方法、徴収する対価（使用料・手数料）を</a:t>
            </a:r>
            <a:r>
              <a:rPr lang="ja-JP" altLang="en-US" dirty="0" smtClean="0"/>
              <a:t>明示</a:t>
            </a:r>
            <a:endParaRPr lang="en-US" altLang="ja-JP" dirty="0" smtClean="0"/>
          </a:p>
          <a:p>
            <a:r>
              <a:rPr lang="ja-JP" altLang="en-US" dirty="0" smtClean="0"/>
              <a:t>当館作成刊行物</a:t>
            </a:r>
            <a:endParaRPr lang="en-US" altLang="ja-JP" dirty="0" smtClean="0"/>
          </a:p>
          <a:p>
            <a:pPr lvl="1"/>
            <a:r>
              <a:rPr lang="ja-JP" altLang="en-US" dirty="0" smtClean="0"/>
              <a:t>データベース提供方針による</a:t>
            </a:r>
            <a:endParaRPr lang="en-US" altLang="ja-JP" dirty="0" smtClean="0"/>
          </a:p>
          <a:p>
            <a:pPr lvl="1"/>
            <a:r>
              <a:rPr lang="ja-JP" altLang="en-US" dirty="0" smtClean="0"/>
              <a:t>国のオープンデータ戦略と足並みを揃える</a:t>
            </a:r>
            <a:endParaRPr lang="en-US" altLang="ja-JP" dirty="0" smtClean="0"/>
          </a:p>
          <a:p>
            <a:pPr lvl="2"/>
            <a:r>
              <a:rPr lang="ja-JP" altLang="en-US" dirty="0" smtClean="0">
                <a:solidFill>
                  <a:srgbClr val="FF0000"/>
                </a:solidFill>
              </a:rPr>
              <a:t>財政法、国有財産法の解釈</a:t>
            </a:r>
            <a:endParaRPr lang="en-US" altLang="ja-JP" dirty="0" smtClean="0">
              <a:solidFill>
                <a:srgbClr val="FF0000"/>
              </a:solidFill>
            </a:endParaRPr>
          </a:p>
          <a:p>
            <a:pPr lvl="1"/>
            <a:r>
              <a:rPr lang="ja-JP" altLang="en-US" dirty="0" smtClean="0"/>
              <a:t>第三者権利なし</a:t>
            </a:r>
            <a:endParaRPr lang="en-US" altLang="ja-JP" dirty="0" smtClean="0"/>
          </a:p>
          <a:p>
            <a:pPr lvl="2"/>
            <a:r>
              <a:rPr lang="ja-JP" altLang="en-US" dirty="0"/>
              <a:t>商用・無償を問わず、手続きなしで二次利用</a:t>
            </a:r>
            <a:r>
              <a:rPr lang="ja-JP" altLang="en-US" dirty="0" smtClean="0"/>
              <a:t>可能に</a:t>
            </a:r>
            <a:endParaRPr lang="en-US" altLang="ja-JP" dirty="0" smtClean="0"/>
          </a:p>
          <a:p>
            <a:pPr lvl="1"/>
            <a:r>
              <a:rPr lang="ja-JP" altLang="en-US" dirty="0" smtClean="0"/>
              <a:t>第三者権利あり</a:t>
            </a:r>
            <a:endParaRPr lang="en-US" altLang="ja-JP" dirty="0" smtClean="0"/>
          </a:p>
          <a:p>
            <a:pPr lvl="2"/>
            <a:r>
              <a:rPr lang="ja-JP" altLang="en-US" dirty="0" smtClean="0"/>
              <a:t>商用、無償を問わず、翻刻</a:t>
            </a:r>
            <a:r>
              <a:rPr lang="ja-JP" altLang="en-US" dirty="0"/>
              <a:t>・復刻の手続きによる</a:t>
            </a:r>
            <a:r>
              <a:rPr lang="ja-JP" altLang="en-US" dirty="0" smtClean="0"/>
              <a:t>申請</a:t>
            </a:r>
            <a:endParaRPr lang="en-US" altLang="ja-JP" dirty="0"/>
          </a:p>
          <a:p>
            <a:pPr lvl="3"/>
            <a:r>
              <a:rPr lang="ja-JP" altLang="en-US" dirty="0" smtClean="0"/>
              <a:t>第三者の</a:t>
            </a:r>
            <a:r>
              <a:rPr lang="ja-JP" altLang="en-US" dirty="0"/>
              <a:t>許諾を条件とする</a:t>
            </a:r>
            <a:endParaRPr lang="en-US" altLang="ja-JP" dirty="0"/>
          </a:p>
          <a:p>
            <a:pPr lvl="3"/>
            <a:r>
              <a:rPr lang="ja-JP" altLang="en-US" dirty="0" smtClean="0"/>
              <a:t>（出版者である</a:t>
            </a:r>
            <a:r>
              <a:rPr lang="en-US" altLang="ja-JP" dirty="0" smtClean="0"/>
              <a:t>NDL</a:t>
            </a:r>
            <a:r>
              <a:rPr lang="ja-JP" altLang="en-US" dirty="0" err="1" smtClean="0"/>
              <a:t>は許</a:t>
            </a:r>
            <a:r>
              <a:rPr lang="ja-JP" altLang="en-US" dirty="0" smtClean="0"/>
              <a:t>諾する）</a:t>
            </a:r>
            <a:endParaRPr lang="en-US" altLang="ja-JP" dirty="0" smtClean="0"/>
          </a:p>
          <a:p>
            <a:pPr lvl="2"/>
            <a:r>
              <a:rPr lang="ja-JP" altLang="en-US" dirty="0" smtClean="0"/>
              <a:t>具体的</a:t>
            </a:r>
            <a:r>
              <a:rPr lang="ja-JP" altLang="en-US" dirty="0"/>
              <a:t>な提供方法、徴収する対価（使用料・手数料）を</a:t>
            </a:r>
            <a:r>
              <a:rPr lang="ja-JP" altLang="en-US" dirty="0" smtClean="0"/>
              <a:t>明示</a:t>
            </a:r>
            <a:endParaRPr lang="en-US" altLang="ja-JP" dirty="0" smtClean="0"/>
          </a:p>
          <a:p>
            <a:pPr lvl="1"/>
            <a:r>
              <a:rPr lang="ja-JP" altLang="en-US" dirty="0" smtClean="0"/>
              <a:t>使用料</a:t>
            </a:r>
            <a:endParaRPr lang="en-US" altLang="ja-JP" dirty="0" smtClean="0"/>
          </a:p>
          <a:p>
            <a:pPr lvl="2"/>
            <a:r>
              <a:rPr lang="ja-JP" altLang="en-US" dirty="0" smtClean="0"/>
              <a:t>商用</a:t>
            </a:r>
            <a:r>
              <a:rPr lang="ja-JP" altLang="en-US" dirty="0"/>
              <a:t>利用</a:t>
            </a:r>
            <a:r>
              <a:rPr lang="ja-JP" altLang="en-US" dirty="0" smtClean="0"/>
              <a:t>は、使用料を徴収。算定根拠は？</a:t>
            </a:r>
            <a:endParaRPr lang="en-US" altLang="ja-JP" dirty="0" smtClean="0"/>
          </a:p>
          <a:p>
            <a:pPr lvl="1"/>
            <a:r>
              <a:rPr lang="ja-JP" altLang="en-US" dirty="0"/>
              <a:t>手数料</a:t>
            </a:r>
            <a:endParaRPr lang="en-US" altLang="ja-JP" dirty="0" smtClean="0"/>
          </a:p>
          <a:p>
            <a:pPr lvl="2"/>
            <a:r>
              <a:rPr lang="ja-JP" altLang="en-US" dirty="0"/>
              <a:t>媒体</a:t>
            </a:r>
            <a:r>
              <a:rPr lang="ja-JP" altLang="en-US" dirty="0" smtClean="0"/>
              <a:t>への複製手数料を徴収。算定工数は？</a:t>
            </a:r>
            <a:endParaRPr lang="en-US" altLang="ja-JP" dirty="0" smtClean="0"/>
          </a:p>
        </p:txBody>
      </p:sp>
      <p:sp>
        <p:nvSpPr>
          <p:cNvPr id="5" name="フッター プレースホルダー 4"/>
          <p:cNvSpPr>
            <a:spLocks noGrp="1"/>
          </p:cNvSpPr>
          <p:nvPr>
            <p:ph type="ftr" sz="quarter" idx="11"/>
          </p:nvPr>
        </p:nvSpPr>
        <p:spPr/>
        <p:txBody>
          <a:bodyPr/>
          <a:lstStyle/>
          <a:p>
            <a:endParaRPr kumimoji="0" lang="en-US" dirty="0"/>
          </a:p>
        </p:txBody>
      </p:sp>
      <p:sp>
        <p:nvSpPr>
          <p:cNvPr id="6" name="スライド番号プレースホルダー 5"/>
          <p:cNvSpPr>
            <a:spLocks noGrp="1"/>
          </p:cNvSpPr>
          <p:nvPr>
            <p:ph type="sldNum" sz="quarter" idx="12"/>
          </p:nvPr>
        </p:nvSpPr>
        <p:spPr>
          <a:xfrm>
            <a:off x="8077200" y="6492876"/>
            <a:ext cx="2133600" cy="365125"/>
          </a:xfrm>
        </p:spPr>
        <p:txBody>
          <a:bodyPr/>
          <a:lstStyle/>
          <a:p>
            <a:fld id="{042AED99-7FB4-404E-8A97-64753DCE42EC}" type="slidenum">
              <a:rPr kumimoji="0" lang="en-US" smtClean="0"/>
              <a:pPr/>
              <a:t>6</a:t>
            </a:fld>
            <a:endParaRPr kumimoji="0" lang="en-US" dirty="0"/>
          </a:p>
        </p:txBody>
      </p:sp>
      <p:sp>
        <p:nvSpPr>
          <p:cNvPr id="7" name="コンテンツ プレースホルダー 5"/>
          <p:cNvSpPr txBox="1">
            <a:spLocks/>
          </p:cNvSpPr>
          <p:nvPr/>
        </p:nvSpPr>
        <p:spPr>
          <a:xfrm>
            <a:off x="575353" y="999557"/>
            <a:ext cx="10777591" cy="464119"/>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kumimoji="1" sz="2800" kern="1200">
                <a:solidFill>
                  <a:schemeClr val="tx1"/>
                </a:solidFill>
                <a:latin typeface="HG丸ｺﾞｼｯｸM-PRO" pitchFamily="50" charset="-128"/>
                <a:ea typeface="HG丸ｺﾞｼｯｸM-PRO" pitchFamily="50" charset="-128"/>
                <a:cs typeface="+mn-cs"/>
              </a:defRPr>
            </a:lvl1pPr>
            <a:lvl2pPr marL="742950" indent="-285750" algn="l" defTabSz="914400" rtl="0" eaLnBrk="1" latinLnBrk="0" hangingPunct="1">
              <a:spcBef>
                <a:spcPct val="20000"/>
              </a:spcBef>
              <a:buFont typeface="Arial" pitchFamily="34" charset="0"/>
              <a:buChar char="–"/>
              <a:defRPr kumimoji="1" sz="2400" kern="1200">
                <a:solidFill>
                  <a:schemeClr val="tx1"/>
                </a:solidFill>
                <a:latin typeface="HG丸ｺﾞｼｯｸM-PRO" pitchFamily="50" charset="-128"/>
                <a:ea typeface="HG丸ｺﾞｼｯｸM-PRO" pitchFamily="50" charset="-128"/>
                <a:cs typeface="+mn-cs"/>
              </a:defRPr>
            </a:lvl2pPr>
            <a:lvl3pPr marL="1143000" indent="-228600" algn="l" defTabSz="914400" rtl="0" eaLnBrk="1" latinLnBrk="0" hangingPunct="1">
              <a:spcBef>
                <a:spcPct val="20000"/>
              </a:spcBef>
              <a:buFont typeface="Arial" pitchFamily="34" charset="0"/>
              <a:buChar char="•"/>
              <a:defRPr kumimoji="1" sz="2000" kern="1200">
                <a:solidFill>
                  <a:schemeClr val="tx1"/>
                </a:solidFill>
                <a:latin typeface="HG丸ｺﾞｼｯｸM-PRO" pitchFamily="50" charset="-128"/>
                <a:ea typeface="HG丸ｺﾞｼｯｸM-PRO" pitchFamily="50" charset="-128"/>
                <a:cs typeface="+mn-cs"/>
              </a:defRPr>
            </a:lvl3pPr>
            <a:lvl4pPr marL="1600200" indent="-228600" algn="l" defTabSz="914400" rtl="0" eaLnBrk="1" latinLnBrk="0" hangingPunct="1">
              <a:spcBef>
                <a:spcPct val="20000"/>
              </a:spcBef>
              <a:buFont typeface="Arial" pitchFamily="34" charset="0"/>
              <a:buChar char="–"/>
              <a:defRPr kumimoji="1" sz="1800" kern="1200">
                <a:solidFill>
                  <a:schemeClr val="tx1"/>
                </a:solidFill>
                <a:latin typeface="HG丸ｺﾞｼｯｸM-PRO" pitchFamily="50" charset="-128"/>
                <a:ea typeface="HG丸ｺﾞｼｯｸM-PRO" pitchFamily="50" charset="-128"/>
                <a:cs typeface="+mn-cs"/>
              </a:defRPr>
            </a:lvl4pPr>
            <a:lvl5pPr marL="2057400" indent="-228600" algn="l" defTabSz="914400" rtl="0" eaLnBrk="1" latinLnBrk="0" hangingPunct="1">
              <a:spcBef>
                <a:spcPct val="20000"/>
              </a:spcBef>
              <a:buFont typeface="Arial" pitchFamily="34" charset="0"/>
              <a:buChar char="»"/>
              <a:defRPr kumimoji="1" sz="1800" kern="1200">
                <a:solidFill>
                  <a:schemeClr val="tx1"/>
                </a:solidFill>
                <a:latin typeface="HG丸ｺﾞｼｯｸM-PRO" pitchFamily="50" charset="-128"/>
                <a:ea typeface="HG丸ｺﾞｼｯｸM-PRO" pitchFamily="50" charset="-128"/>
                <a:cs typeface="+mn-cs"/>
              </a:defRPr>
            </a:lvl5pPr>
            <a:lvl6pPr marL="2514600" indent="-228600" algn="l" defTabSz="914400" rtl="0" eaLnBrk="1" latinLnBrk="0" hangingPunct="1">
              <a:spcBef>
                <a:spcPct val="20000"/>
              </a:spcBef>
              <a:buFont typeface="Arial" pitchFamily="34" charset="0"/>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1800" kern="1200">
                <a:solidFill>
                  <a:schemeClr val="tx1"/>
                </a:solidFill>
                <a:latin typeface="+mn-lt"/>
                <a:ea typeface="+mn-ea"/>
                <a:cs typeface="+mn-cs"/>
              </a:defRPr>
            </a:lvl9pPr>
          </a:lstStyle>
          <a:p>
            <a:pPr marL="0" indent="0">
              <a:buNone/>
            </a:pPr>
            <a:r>
              <a:rPr lang="ja-JP" altLang="en-US" dirty="0" smtClean="0"/>
              <a:t>出版文化の発展⇒著作権者</a:t>
            </a:r>
            <a:r>
              <a:rPr lang="ja-JP" altLang="en-US" dirty="0"/>
              <a:t>、出版者の権利を侵害せず、利活用を推進する</a:t>
            </a:r>
            <a:endParaRPr lang="en-US" altLang="ja-JP" dirty="0"/>
          </a:p>
        </p:txBody>
      </p:sp>
      <p:sp>
        <p:nvSpPr>
          <p:cNvPr id="9" name="テキスト ボックス 8"/>
          <p:cNvSpPr txBox="1"/>
          <p:nvPr/>
        </p:nvSpPr>
        <p:spPr>
          <a:xfrm>
            <a:off x="11188558" y="108416"/>
            <a:ext cx="883575" cy="369332"/>
          </a:xfrm>
          <a:prstGeom prst="rect">
            <a:avLst/>
          </a:prstGeom>
          <a:noFill/>
        </p:spPr>
        <p:txBody>
          <a:bodyPr wrap="none" rtlCol="0">
            <a:spAutoFit/>
          </a:bodyPr>
          <a:lstStyle/>
          <a:p>
            <a:r>
              <a:rPr kumimoji="1" lang="en-US" altLang="ja-JP" dirty="0" smtClean="0"/>
              <a:t>2012</a:t>
            </a:r>
            <a:r>
              <a:rPr kumimoji="1" lang="ja-JP" altLang="en-US" dirty="0" smtClean="0"/>
              <a:t>年</a:t>
            </a:r>
            <a:endParaRPr kumimoji="1" lang="ja-JP" altLang="en-US" dirty="0"/>
          </a:p>
        </p:txBody>
      </p:sp>
    </p:spTree>
    <p:extLst>
      <p:ext uri="{BB962C8B-B14F-4D97-AF65-F5344CB8AC3E}">
        <p14:creationId xmlns:p14="http://schemas.microsoft.com/office/powerpoint/2010/main" val="168635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AutoShape 8"/>
          <p:cNvSpPr>
            <a:spLocks noChangeArrowheads="1"/>
          </p:cNvSpPr>
          <p:nvPr/>
        </p:nvSpPr>
        <p:spPr bwMode="auto">
          <a:xfrm>
            <a:off x="20163" y="2367582"/>
            <a:ext cx="11827734" cy="1408060"/>
          </a:xfrm>
          <a:prstGeom prst="roundRect">
            <a:avLst>
              <a:gd name="adj" fmla="val 16311"/>
            </a:avLst>
          </a:prstGeom>
          <a:ln>
            <a:headEnd/>
            <a:tailEnd/>
          </a:ln>
        </p:spPr>
        <p:style>
          <a:lnRef idx="1">
            <a:schemeClr val="accent6"/>
          </a:lnRef>
          <a:fillRef idx="2">
            <a:schemeClr val="accent6"/>
          </a:fillRef>
          <a:effectRef idx="1">
            <a:schemeClr val="accent6"/>
          </a:effectRef>
          <a:fontRef idx="minor">
            <a:schemeClr val="dk1"/>
          </a:fontRef>
        </p:style>
        <p:txBody>
          <a:bodyPr wrap="square" anchor="t" anchorCtr="0">
            <a:noAutofit/>
          </a:bodyPr>
          <a:lstStyle/>
          <a:p>
            <a:pPr marL="342900" indent="-342900">
              <a:defRPr/>
            </a:pPr>
            <a:r>
              <a:rPr lang="ja-JP" altLang="en-US" b="1" dirty="0" smtClean="0">
                <a:latin typeface="メイリオ" panose="020B0604030504040204" pitchFamily="50" charset="-128"/>
                <a:ea typeface="メイリオ" panose="020B0604030504040204" pitchFamily="50" charset="-128"/>
              </a:rPr>
              <a:t>納品段階</a:t>
            </a:r>
            <a:endParaRPr lang="en-US" altLang="ja-JP" sz="1600" dirty="0">
              <a:latin typeface="メイリオ" panose="020B0604030504040204" pitchFamily="50" charset="-128"/>
              <a:ea typeface="メイリオ" panose="020B0604030504040204" pitchFamily="50" charset="-128"/>
            </a:endParaRPr>
          </a:p>
        </p:txBody>
      </p:sp>
      <p:sp>
        <p:nvSpPr>
          <p:cNvPr id="63" name="AutoShape 8"/>
          <p:cNvSpPr>
            <a:spLocks noChangeArrowheads="1"/>
          </p:cNvSpPr>
          <p:nvPr/>
        </p:nvSpPr>
        <p:spPr bwMode="auto">
          <a:xfrm>
            <a:off x="49313" y="3863470"/>
            <a:ext cx="11827734" cy="1408060"/>
          </a:xfrm>
          <a:prstGeom prst="roundRect">
            <a:avLst>
              <a:gd name="adj" fmla="val 16311"/>
            </a:avLst>
          </a:prstGeom>
          <a:ln>
            <a:headEnd/>
            <a:tailEnd/>
          </a:ln>
        </p:spPr>
        <p:style>
          <a:lnRef idx="1">
            <a:schemeClr val="accent1"/>
          </a:lnRef>
          <a:fillRef idx="2">
            <a:schemeClr val="accent1"/>
          </a:fillRef>
          <a:effectRef idx="1">
            <a:schemeClr val="accent1"/>
          </a:effectRef>
          <a:fontRef idx="minor">
            <a:schemeClr val="dk1"/>
          </a:fontRef>
        </p:style>
        <p:txBody>
          <a:bodyPr wrap="square" anchor="t" anchorCtr="0">
            <a:noAutofit/>
          </a:bodyPr>
          <a:lstStyle/>
          <a:p>
            <a:pPr marL="342900" indent="-342900">
              <a:defRPr/>
            </a:pPr>
            <a:r>
              <a:rPr lang="ja-JP" altLang="en-US" b="1" dirty="0" smtClean="0">
                <a:latin typeface="メイリオ" panose="020B0604030504040204" pitchFamily="50" charset="-128"/>
                <a:ea typeface="メイリオ" panose="020B0604030504040204" pitchFamily="50" charset="-128"/>
              </a:rPr>
              <a:t>注文段階</a:t>
            </a:r>
            <a:endParaRPr lang="en-US" altLang="ja-JP" sz="1600" dirty="0">
              <a:latin typeface="メイリオ" panose="020B0604030504040204" pitchFamily="50" charset="-128"/>
              <a:ea typeface="メイリオ" panose="020B0604030504040204" pitchFamily="50" charset="-128"/>
            </a:endParaRPr>
          </a:p>
        </p:txBody>
      </p:sp>
      <p:sp>
        <p:nvSpPr>
          <p:cNvPr id="62" name="AutoShape 8"/>
          <p:cNvSpPr>
            <a:spLocks noChangeArrowheads="1"/>
          </p:cNvSpPr>
          <p:nvPr/>
        </p:nvSpPr>
        <p:spPr bwMode="auto">
          <a:xfrm>
            <a:off x="90279" y="5329179"/>
            <a:ext cx="11827734" cy="1408060"/>
          </a:xfrm>
          <a:prstGeom prst="roundRect">
            <a:avLst>
              <a:gd name="adj" fmla="val 16311"/>
            </a:avLst>
          </a:prstGeom>
          <a:ln>
            <a:headEnd/>
            <a:tailEnd/>
          </a:ln>
        </p:spPr>
        <p:style>
          <a:lnRef idx="1">
            <a:schemeClr val="accent2"/>
          </a:lnRef>
          <a:fillRef idx="2">
            <a:schemeClr val="accent2"/>
          </a:fillRef>
          <a:effectRef idx="1">
            <a:schemeClr val="accent2"/>
          </a:effectRef>
          <a:fontRef idx="minor">
            <a:schemeClr val="dk1"/>
          </a:fontRef>
        </p:style>
        <p:txBody>
          <a:bodyPr wrap="square" anchor="t" anchorCtr="0">
            <a:noAutofit/>
          </a:bodyPr>
          <a:lstStyle/>
          <a:p>
            <a:pPr marL="342900" indent="-342900">
              <a:defRPr/>
            </a:pPr>
            <a:r>
              <a:rPr lang="ja-JP" altLang="en-US" b="1" dirty="0" smtClean="0">
                <a:latin typeface="メイリオ" panose="020B0604030504040204" pitchFamily="50" charset="-128"/>
                <a:ea typeface="メイリオ" panose="020B0604030504040204" pitchFamily="50" charset="-128"/>
              </a:rPr>
              <a:t>近刊・</a:t>
            </a:r>
            <a:endParaRPr lang="en-US" altLang="ja-JP" b="1" dirty="0" smtClean="0">
              <a:latin typeface="メイリオ" panose="020B0604030504040204" pitchFamily="50" charset="-128"/>
              <a:ea typeface="メイリオ" panose="020B0604030504040204" pitchFamily="50" charset="-128"/>
            </a:endParaRPr>
          </a:p>
          <a:p>
            <a:pPr marL="342900" indent="-342900">
              <a:defRPr/>
            </a:pPr>
            <a:r>
              <a:rPr lang="ja-JP" altLang="en-US" b="1" dirty="0" smtClean="0">
                <a:latin typeface="メイリオ" panose="020B0604030504040204" pitchFamily="50" charset="-128"/>
                <a:ea typeface="メイリオ" panose="020B0604030504040204" pitchFamily="50" charset="-128"/>
              </a:rPr>
              <a:t>選書</a:t>
            </a:r>
            <a:r>
              <a:rPr lang="ja-JP" altLang="en-US" b="1" dirty="0">
                <a:latin typeface="メイリオ" panose="020B0604030504040204" pitchFamily="50" charset="-128"/>
                <a:ea typeface="メイリオ" panose="020B0604030504040204" pitchFamily="50" charset="-128"/>
              </a:rPr>
              <a:t>段階</a:t>
            </a:r>
            <a:endParaRPr lang="en-US" altLang="ja-JP" sz="1600" dirty="0">
              <a:latin typeface="メイリオ" panose="020B0604030504040204" pitchFamily="50" charset="-128"/>
              <a:ea typeface="メイリオ" panose="020B0604030504040204" pitchFamily="50" charset="-128"/>
            </a:endParaRPr>
          </a:p>
        </p:txBody>
      </p:sp>
      <p:sp>
        <p:nvSpPr>
          <p:cNvPr id="166" name="AutoShape 8"/>
          <p:cNvSpPr>
            <a:spLocks noChangeArrowheads="1"/>
          </p:cNvSpPr>
          <p:nvPr/>
        </p:nvSpPr>
        <p:spPr bwMode="auto">
          <a:xfrm>
            <a:off x="38904" y="1378424"/>
            <a:ext cx="3173884" cy="5319843"/>
          </a:xfrm>
          <a:prstGeom prst="roundRect">
            <a:avLst>
              <a:gd name="adj" fmla="val 25048"/>
            </a:avLst>
          </a:prstGeom>
          <a:noFill/>
          <a:ln>
            <a:headEnd/>
            <a:tailEnd/>
          </a:ln>
        </p:spPr>
        <p:style>
          <a:lnRef idx="1">
            <a:schemeClr val="accent1"/>
          </a:lnRef>
          <a:fillRef idx="2">
            <a:schemeClr val="accent1"/>
          </a:fillRef>
          <a:effectRef idx="1">
            <a:schemeClr val="accent1"/>
          </a:effectRef>
          <a:fontRef idx="minor">
            <a:schemeClr val="dk1"/>
          </a:fontRef>
        </p:style>
        <p:txBody>
          <a:bodyPr wrap="square" anchor="t" anchorCtr="0">
            <a:noAutofit/>
          </a:bodyPr>
          <a:lstStyle/>
          <a:p>
            <a:pPr marL="342900" indent="-342900">
              <a:defRPr/>
            </a:pPr>
            <a:r>
              <a:rPr lang="ja-JP" altLang="en-US" b="1" dirty="0" smtClean="0">
                <a:latin typeface="Meiryo UI" panose="020B0604030504040204" pitchFamily="50" charset="-128"/>
                <a:ea typeface="Meiryo UI" panose="020B0604030504040204" pitchFamily="50" charset="-128"/>
              </a:rPr>
              <a:t>出版界</a:t>
            </a:r>
            <a:endParaRPr lang="en-US" altLang="ja-JP" sz="1600" dirty="0">
              <a:latin typeface="Meiryo UI" panose="020B0604030504040204" pitchFamily="50" charset="-128"/>
              <a:ea typeface="Meiryo UI" panose="020B0604030504040204" pitchFamily="50" charset="-128"/>
            </a:endParaRPr>
          </a:p>
        </p:txBody>
      </p:sp>
      <p:sp>
        <p:nvSpPr>
          <p:cNvPr id="167" name="AutoShape 8"/>
          <p:cNvSpPr>
            <a:spLocks noChangeArrowheads="1"/>
          </p:cNvSpPr>
          <p:nvPr/>
        </p:nvSpPr>
        <p:spPr bwMode="auto">
          <a:xfrm>
            <a:off x="3409597" y="1378424"/>
            <a:ext cx="5082574" cy="5319844"/>
          </a:xfrm>
          <a:prstGeom prst="roundRect">
            <a:avLst>
              <a:gd name="adj" fmla="val 15524"/>
            </a:avLst>
          </a:prstGeom>
          <a:noFill/>
          <a:ln>
            <a:headEnd/>
            <a:tailEnd/>
          </a:ln>
        </p:spPr>
        <p:style>
          <a:lnRef idx="1">
            <a:schemeClr val="accent1"/>
          </a:lnRef>
          <a:fillRef idx="2">
            <a:schemeClr val="accent1"/>
          </a:fillRef>
          <a:effectRef idx="1">
            <a:schemeClr val="accent1"/>
          </a:effectRef>
          <a:fontRef idx="minor">
            <a:schemeClr val="dk1"/>
          </a:fontRef>
        </p:style>
        <p:txBody>
          <a:bodyPr wrap="square" anchor="t" anchorCtr="0">
            <a:noAutofit/>
          </a:bodyPr>
          <a:lstStyle/>
          <a:p>
            <a:pPr marL="342900" indent="-342900">
              <a:defRPr/>
            </a:pPr>
            <a:r>
              <a:rPr lang="ja-JP" altLang="en-US" b="1" dirty="0">
                <a:latin typeface="Meiryo UI" panose="020B0604030504040204" pitchFamily="50" charset="-128"/>
                <a:ea typeface="Meiryo UI" panose="020B0604030504040204" pitchFamily="50" charset="-128"/>
              </a:rPr>
              <a:t>国立国会図書館</a:t>
            </a:r>
            <a:endParaRPr lang="en-US" altLang="ja-JP" sz="1600" dirty="0">
              <a:latin typeface="Meiryo UI" panose="020B0604030504040204" pitchFamily="50" charset="-128"/>
              <a:ea typeface="Meiryo UI" panose="020B0604030504040204" pitchFamily="50" charset="-128"/>
            </a:endParaRPr>
          </a:p>
        </p:txBody>
      </p:sp>
      <p:sp>
        <p:nvSpPr>
          <p:cNvPr id="168" name="AutoShape 8"/>
          <p:cNvSpPr>
            <a:spLocks noChangeArrowheads="1"/>
          </p:cNvSpPr>
          <p:nvPr/>
        </p:nvSpPr>
        <p:spPr bwMode="auto">
          <a:xfrm>
            <a:off x="8678428" y="1378424"/>
            <a:ext cx="3169469" cy="5232768"/>
          </a:xfrm>
          <a:prstGeom prst="roundRect">
            <a:avLst>
              <a:gd name="adj" fmla="val 16311"/>
            </a:avLst>
          </a:prstGeom>
          <a:noFill/>
          <a:ln>
            <a:headEnd/>
            <a:tailEnd/>
          </a:ln>
        </p:spPr>
        <p:style>
          <a:lnRef idx="1">
            <a:schemeClr val="accent1"/>
          </a:lnRef>
          <a:fillRef idx="2">
            <a:schemeClr val="accent1"/>
          </a:fillRef>
          <a:effectRef idx="1">
            <a:schemeClr val="accent1"/>
          </a:effectRef>
          <a:fontRef idx="minor">
            <a:schemeClr val="dk1"/>
          </a:fontRef>
        </p:style>
        <p:txBody>
          <a:bodyPr wrap="square" anchor="t" anchorCtr="0">
            <a:noAutofit/>
          </a:bodyPr>
          <a:lstStyle/>
          <a:p>
            <a:pPr marL="342900" indent="-342900">
              <a:defRPr/>
            </a:pPr>
            <a:r>
              <a:rPr lang="ja-JP" altLang="en-US" b="1" dirty="0" smtClean="0">
                <a:latin typeface="Meiryo UI" panose="020B0604030504040204" pitchFamily="50" charset="-128"/>
                <a:ea typeface="Meiryo UI" panose="020B0604030504040204" pitchFamily="50" charset="-128"/>
              </a:rPr>
              <a:t>公共図書館・学校図書館等</a:t>
            </a:r>
            <a:endParaRPr lang="en-US" altLang="ja-JP" sz="1600"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81280" y="117737"/>
            <a:ext cx="12029440" cy="696912"/>
          </a:xfrm>
        </p:spPr>
        <p:txBody>
          <a:bodyPr>
            <a:noAutofit/>
          </a:bodyPr>
          <a:lstStyle/>
          <a:p>
            <a:r>
              <a:rPr lang="ja-JP" altLang="en-US" sz="2800" dirty="0">
                <a:latin typeface="メイリオ" panose="020B0604030504040204" pitchFamily="50" charset="-128"/>
                <a:ea typeface="メイリオ" panose="020B0604030504040204" pitchFamily="50" charset="-128"/>
              </a:rPr>
              <a:t>利用者が望むサービスを提供する</a:t>
            </a:r>
            <a:r>
              <a:rPr lang="en-US" altLang="ja-JP" sz="2800" dirty="0">
                <a:latin typeface="メイリオ" panose="020B0604030504040204" pitchFamily="50" charset="-128"/>
                <a:ea typeface="メイリオ" panose="020B0604030504040204" pitchFamily="50" charset="-128"/>
              </a:rPr>
              <a:t/>
            </a:r>
            <a:br>
              <a:rPr lang="en-US" altLang="ja-JP" sz="2800" dirty="0">
                <a:latin typeface="メイリオ" panose="020B0604030504040204" pitchFamily="50" charset="-128"/>
                <a:ea typeface="メイリオ" panose="020B0604030504040204" pitchFamily="50" charset="-128"/>
              </a:rPr>
            </a:br>
            <a:r>
              <a:rPr lang="ja-JP" altLang="en-US" sz="2800" dirty="0" err="1" smtClean="0">
                <a:latin typeface="メイリオ" panose="020B0604030504040204" pitchFamily="50" charset="-128"/>
                <a:ea typeface="メイリオ" panose="020B0604030504040204" pitchFamily="50" charset="-128"/>
              </a:rPr>
              <a:t>ー</a:t>
            </a:r>
            <a:r>
              <a:rPr lang="ja-JP" altLang="en-US" sz="2800" dirty="0" smtClean="0">
                <a:latin typeface="メイリオ" panose="020B0604030504040204" pitchFamily="50" charset="-128"/>
                <a:ea typeface="メイリオ" panose="020B0604030504040204" pitchFamily="50" charset="-128"/>
              </a:rPr>
              <a:t>出版情報を活用した書誌作成の効率化、情報検索の網羅性確保</a:t>
            </a:r>
            <a:r>
              <a:rPr lang="ja-JP" altLang="en-US" sz="2800" dirty="0" err="1" smtClean="0">
                <a:latin typeface="メイリオ" panose="020B0604030504040204" pitchFamily="50" charset="-128"/>
                <a:ea typeface="メイリオ" panose="020B0604030504040204" pitchFamily="50" charset="-128"/>
              </a:rPr>
              <a:t>ー</a:t>
            </a:r>
            <a:endParaRPr kumimoji="1" lang="ja-JP" altLang="en-US" sz="2800" dirty="0"/>
          </a:p>
        </p:txBody>
      </p:sp>
      <p:sp>
        <p:nvSpPr>
          <p:cNvPr id="3" name="フローチャート: 複数書類 2"/>
          <p:cNvSpPr/>
          <p:nvPr/>
        </p:nvSpPr>
        <p:spPr>
          <a:xfrm>
            <a:off x="1299030" y="4902932"/>
            <a:ext cx="1605208" cy="426247"/>
          </a:xfrm>
          <a:prstGeom prst="flowChartMulti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smtClean="0">
                <a:latin typeface="メイリオ" panose="020B0604030504040204" pitchFamily="50" charset="-128"/>
                <a:ea typeface="メイリオ" panose="020B0604030504040204" pitchFamily="50" charset="-128"/>
              </a:rPr>
              <a:t>商用出版物</a:t>
            </a:r>
            <a:endParaRPr kumimoji="1" lang="ja-JP" altLang="en-US" sz="1400" dirty="0">
              <a:latin typeface="メイリオ" panose="020B0604030504040204" pitchFamily="50" charset="-128"/>
              <a:ea typeface="メイリオ" panose="020B0604030504040204" pitchFamily="50" charset="-128"/>
            </a:endParaRPr>
          </a:p>
        </p:txBody>
      </p:sp>
      <p:sp>
        <p:nvSpPr>
          <p:cNvPr id="9" name="フローチャート: 磁気ディスク 8"/>
          <p:cNvSpPr/>
          <p:nvPr/>
        </p:nvSpPr>
        <p:spPr>
          <a:xfrm>
            <a:off x="81280" y="4237105"/>
            <a:ext cx="1717738" cy="585498"/>
          </a:xfrm>
          <a:prstGeom prst="flowChartMagneticDisk">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ja-JP" altLang="en-US" sz="1400" dirty="0" smtClean="0">
                <a:latin typeface="メイリオ" panose="020B0604030504040204" pitchFamily="50" charset="-128"/>
                <a:ea typeface="メイリオ" panose="020B0604030504040204" pitchFamily="50" charset="-128"/>
              </a:rPr>
              <a:t>新刊出版情報</a:t>
            </a:r>
            <a:endParaRPr lang="en-US" altLang="ja-JP" sz="1400" dirty="0" smtClean="0">
              <a:latin typeface="メイリオ" panose="020B0604030504040204" pitchFamily="50" charset="-128"/>
              <a:ea typeface="メイリオ" panose="020B0604030504040204" pitchFamily="50" charset="-128"/>
            </a:endParaRPr>
          </a:p>
          <a:p>
            <a:pPr algn="ctr"/>
            <a:r>
              <a:rPr lang="ja-JP" altLang="en-US" sz="1400" dirty="0" smtClean="0">
                <a:latin typeface="メイリオ" panose="020B0604030504040204" pitchFamily="50" charset="-128"/>
                <a:ea typeface="メイリオ" panose="020B0604030504040204" pitchFamily="50" charset="-128"/>
              </a:rPr>
              <a:t>販売</a:t>
            </a:r>
            <a:r>
              <a:rPr lang="ja-JP" altLang="en-US" sz="1400" dirty="0">
                <a:latin typeface="メイリオ" panose="020B0604030504040204" pitchFamily="50" charset="-128"/>
                <a:ea typeface="メイリオ" panose="020B0604030504040204" pitchFamily="50" charset="-128"/>
              </a:rPr>
              <a:t>情報</a:t>
            </a:r>
            <a:endParaRPr lang="en-US" altLang="ja-JP" sz="1400" dirty="0">
              <a:latin typeface="メイリオ" panose="020B0604030504040204" pitchFamily="50" charset="-128"/>
              <a:ea typeface="メイリオ" panose="020B0604030504040204" pitchFamily="50" charset="-128"/>
            </a:endParaRPr>
          </a:p>
        </p:txBody>
      </p:sp>
      <p:sp>
        <p:nvSpPr>
          <p:cNvPr id="11" name="フローチャート: 複数書類 10"/>
          <p:cNvSpPr/>
          <p:nvPr/>
        </p:nvSpPr>
        <p:spPr>
          <a:xfrm>
            <a:off x="3632740" y="4013625"/>
            <a:ext cx="1605208" cy="426247"/>
          </a:xfrm>
          <a:prstGeom prst="flowChartMultidocumen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z="1400" dirty="0" smtClean="0">
                <a:latin typeface="メイリオ" panose="020B0604030504040204" pitchFamily="50" charset="-128"/>
                <a:ea typeface="メイリオ" panose="020B0604030504040204" pitchFamily="50" charset="-128"/>
              </a:rPr>
              <a:t>納本資料</a:t>
            </a:r>
            <a:endParaRPr kumimoji="1" lang="ja-JP" altLang="en-US" sz="1400" dirty="0">
              <a:latin typeface="メイリオ" panose="020B0604030504040204" pitchFamily="50" charset="-128"/>
              <a:ea typeface="メイリオ" panose="020B0604030504040204" pitchFamily="50" charset="-128"/>
            </a:endParaRPr>
          </a:p>
        </p:txBody>
      </p:sp>
      <p:sp>
        <p:nvSpPr>
          <p:cNvPr id="12" name="フローチャート: 磁気ディスク 11"/>
          <p:cNvSpPr/>
          <p:nvPr/>
        </p:nvSpPr>
        <p:spPr>
          <a:xfrm>
            <a:off x="5771198" y="5420446"/>
            <a:ext cx="1511863" cy="585498"/>
          </a:xfrm>
          <a:prstGeom prst="flowChartMagneticDisk">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ja-JP" altLang="en-US" sz="1400" dirty="0" smtClean="0">
                <a:latin typeface="メイリオ" panose="020B0604030504040204" pitchFamily="50" charset="-128"/>
                <a:ea typeface="メイリオ" panose="020B0604030504040204" pitchFamily="50" charset="-128"/>
              </a:rPr>
              <a:t>近刊書誌情報</a:t>
            </a:r>
            <a:endParaRPr lang="en-US" altLang="ja-JP" sz="1400" dirty="0">
              <a:latin typeface="メイリオ" panose="020B0604030504040204" pitchFamily="50" charset="-128"/>
              <a:ea typeface="メイリオ" panose="020B0604030504040204" pitchFamily="50" charset="-128"/>
            </a:endParaRPr>
          </a:p>
        </p:txBody>
      </p:sp>
      <p:sp>
        <p:nvSpPr>
          <p:cNvPr id="13" name="フローチャート: 磁気ディスク 12"/>
          <p:cNvSpPr/>
          <p:nvPr/>
        </p:nvSpPr>
        <p:spPr>
          <a:xfrm>
            <a:off x="5771202" y="3837389"/>
            <a:ext cx="1511863" cy="585498"/>
          </a:xfrm>
          <a:prstGeom prst="flowChartMagneticDisk">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ja-JP" altLang="en-US" sz="1400" dirty="0" smtClean="0">
                <a:latin typeface="メイリオ" panose="020B0604030504040204" pitchFamily="50" charset="-128"/>
                <a:ea typeface="メイリオ" panose="020B0604030504040204" pitchFamily="50" charset="-128"/>
              </a:rPr>
              <a:t>新着書誌情報</a:t>
            </a:r>
            <a:endParaRPr lang="en-US" altLang="ja-JP" sz="1400" dirty="0">
              <a:latin typeface="メイリオ" panose="020B0604030504040204" pitchFamily="50" charset="-128"/>
              <a:ea typeface="メイリオ" panose="020B0604030504040204" pitchFamily="50" charset="-128"/>
            </a:endParaRPr>
          </a:p>
        </p:txBody>
      </p:sp>
      <p:sp>
        <p:nvSpPr>
          <p:cNvPr id="14" name="フローチャート: 磁気ディスク 13"/>
          <p:cNvSpPr/>
          <p:nvPr/>
        </p:nvSpPr>
        <p:spPr>
          <a:xfrm>
            <a:off x="5771196" y="2184562"/>
            <a:ext cx="1511863" cy="585498"/>
          </a:xfrm>
          <a:prstGeom prst="flowChartMagneticDisk">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400" dirty="0" smtClean="0">
                <a:latin typeface="メイリオ" panose="020B0604030504040204" pitchFamily="50" charset="-128"/>
                <a:ea typeface="メイリオ" panose="020B0604030504040204" pitchFamily="50" charset="-128"/>
              </a:rPr>
              <a:t>完成書誌情報</a:t>
            </a:r>
            <a:endParaRPr lang="en-US" altLang="ja-JP" sz="1400" dirty="0" smtClean="0">
              <a:latin typeface="メイリオ" panose="020B0604030504040204" pitchFamily="50" charset="-128"/>
              <a:ea typeface="メイリオ" panose="020B0604030504040204" pitchFamily="50" charset="-128"/>
            </a:endParaRPr>
          </a:p>
          <a:p>
            <a:pPr algn="ctr"/>
            <a:r>
              <a:rPr lang="ja-JP" altLang="en-US" sz="1400" dirty="0" smtClean="0">
                <a:latin typeface="メイリオ" panose="020B0604030504040204" pitchFamily="50" charset="-128"/>
                <a:ea typeface="メイリオ" panose="020B0604030504040204" pitchFamily="50" charset="-128"/>
              </a:rPr>
              <a:t>蔵書目録</a:t>
            </a:r>
            <a:endParaRPr lang="en-US" altLang="ja-JP" sz="1400" dirty="0">
              <a:latin typeface="メイリオ" panose="020B0604030504040204" pitchFamily="50" charset="-128"/>
              <a:ea typeface="メイリオ" panose="020B0604030504040204" pitchFamily="50" charset="-128"/>
            </a:endParaRPr>
          </a:p>
        </p:txBody>
      </p:sp>
      <p:sp>
        <p:nvSpPr>
          <p:cNvPr id="17" name="フローチャート: 手操作入力 16"/>
          <p:cNvSpPr/>
          <p:nvPr/>
        </p:nvSpPr>
        <p:spPr>
          <a:xfrm>
            <a:off x="5771199" y="2996251"/>
            <a:ext cx="1511863" cy="390549"/>
          </a:xfrm>
          <a:prstGeom prst="flowChartManualInp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400" dirty="0" smtClean="0"/>
              <a:t>件名、請求記号等付与</a:t>
            </a:r>
            <a:endParaRPr kumimoji="1" lang="ja-JP" altLang="en-US" sz="1400" dirty="0"/>
          </a:p>
        </p:txBody>
      </p:sp>
      <p:sp>
        <p:nvSpPr>
          <p:cNvPr id="18" name="フローチャート: 手操作入力 17"/>
          <p:cNvSpPr/>
          <p:nvPr/>
        </p:nvSpPr>
        <p:spPr>
          <a:xfrm>
            <a:off x="5771197" y="4783547"/>
            <a:ext cx="1666833" cy="390549"/>
          </a:xfrm>
          <a:prstGeom prst="flowChartManualIn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t>書誌</a:t>
            </a:r>
            <a:r>
              <a:rPr kumimoji="1" lang="en-US" altLang="ja-JP" sz="1400" dirty="0" smtClean="0"/>
              <a:t>ID</a:t>
            </a:r>
            <a:r>
              <a:rPr kumimoji="1" lang="ja-JP" altLang="en-US" sz="1400" dirty="0" err="1" smtClean="0"/>
              <a:t>、</a:t>
            </a:r>
            <a:r>
              <a:rPr kumimoji="1" lang="en-US" altLang="ja-JP" sz="1400" dirty="0" smtClean="0"/>
              <a:t>NDC</a:t>
            </a:r>
            <a:r>
              <a:rPr kumimoji="1" lang="ja-JP" altLang="en-US" sz="1400" dirty="0" smtClean="0"/>
              <a:t>等付与</a:t>
            </a:r>
            <a:endParaRPr kumimoji="1" lang="ja-JP" altLang="en-US" sz="1400" dirty="0"/>
          </a:p>
        </p:txBody>
      </p:sp>
      <p:cxnSp>
        <p:nvCxnSpPr>
          <p:cNvPr id="19" name="曲線コネクタ 18"/>
          <p:cNvCxnSpPr>
            <a:stCxn id="272" idx="3"/>
            <a:endCxn id="12" idx="2"/>
          </p:cNvCxnSpPr>
          <p:nvPr/>
        </p:nvCxnSpPr>
        <p:spPr>
          <a:xfrm flipV="1">
            <a:off x="5093649" y="5713195"/>
            <a:ext cx="677549" cy="23905"/>
          </a:xfrm>
          <a:prstGeom prst="curvedConnector3">
            <a:avLst>
              <a:gd name="adj1" fmla="val 50000"/>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曲線コネクタ 21"/>
          <p:cNvCxnSpPr>
            <a:stCxn id="9" idx="4"/>
            <a:endCxn id="30" idx="1"/>
          </p:cNvCxnSpPr>
          <p:nvPr/>
        </p:nvCxnSpPr>
        <p:spPr>
          <a:xfrm>
            <a:off x="1799018" y="4529854"/>
            <a:ext cx="1782768" cy="416140"/>
          </a:xfrm>
          <a:prstGeom prst="curvedConnector3">
            <a:avLst>
              <a:gd name="adj1" fmla="val 50000"/>
            </a:avLst>
          </a:prstGeom>
          <a:ln w="3810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曲線コネクタ 26"/>
          <p:cNvCxnSpPr>
            <a:stCxn id="3" idx="3"/>
            <a:endCxn id="30" idx="1"/>
          </p:cNvCxnSpPr>
          <p:nvPr/>
        </p:nvCxnSpPr>
        <p:spPr>
          <a:xfrm flipV="1">
            <a:off x="2904238" y="4945994"/>
            <a:ext cx="677548" cy="170062"/>
          </a:xfrm>
          <a:prstGeom prst="curvedConnector3">
            <a:avLst>
              <a:gd name="adj1" fmla="val 50000"/>
            </a:avLst>
          </a:prstGeom>
          <a:ln w="3810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
        <p:nvSpPr>
          <p:cNvPr id="30" name="フローチャート: 手操作入力 29"/>
          <p:cNvSpPr/>
          <p:nvPr/>
        </p:nvSpPr>
        <p:spPr>
          <a:xfrm>
            <a:off x="3581786" y="4717893"/>
            <a:ext cx="1511863" cy="456202"/>
          </a:xfrm>
          <a:prstGeom prst="flowChartManualIn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t>納本・出版情報受領</a:t>
            </a:r>
            <a:endParaRPr kumimoji="1" lang="ja-JP" altLang="en-US" sz="1400" dirty="0"/>
          </a:p>
        </p:txBody>
      </p:sp>
      <p:cxnSp>
        <p:nvCxnSpPr>
          <p:cNvPr id="35" name="曲線コネクタ 34"/>
          <p:cNvCxnSpPr>
            <a:stCxn id="18" idx="0"/>
            <a:endCxn id="13" idx="3"/>
          </p:cNvCxnSpPr>
          <p:nvPr/>
        </p:nvCxnSpPr>
        <p:spPr>
          <a:xfrm rot="16200000" flipV="1">
            <a:off x="6366017" y="4584005"/>
            <a:ext cx="399715" cy="77480"/>
          </a:xfrm>
          <a:prstGeom prst="curvedConnector3">
            <a:avLst>
              <a:gd name="adj1" fmla="val 50000"/>
            </a:avLst>
          </a:prstGeom>
          <a:ln w="3810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8" name="曲線コネクタ 37"/>
          <p:cNvCxnSpPr>
            <a:stCxn id="30" idx="0"/>
            <a:endCxn id="11" idx="2"/>
          </p:cNvCxnSpPr>
          <p:nvPr/>
        </p:nvCxnSpPr>
        <p:spPr>
          <a:xfrm rot="16200000" flipV="1">
            <a:off x="4160830" y="4586624"/>
            <a:ext cx="339783" cy="13995"/>
          </a:xfrm>
          <a:prstGeom prst="curvedConnector3">
            <a:avLst>
              <a:gd name="adj1" fmla="val 50000"/>
            </a:avLst>
          </a:prstGeom>
          <a:ln w="3810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1" name="曲線コネクタ 40"/>
          <p:cNvCxnSpPr>
            <a:stCxn id="11" idx="3"/>
            <a:endCxn id="18" idx="1"/>
          </p:cNvCxnSpPr>
          <p:nvPr/>
        </p:nvCxnSpPr>
        <p:spPr>
          <a:xfrm>
            <a:off x="5237948" y="4226749"/>
            <a:ext cx="533249" cy="752073"/>
          </a:xfrm>
          <a:prstGeom prst="curvedConnector3">
            <a:avLst>
              <a:gd name="adj1" fmla="val 50000"/>
            </a:avLst>
          </a:prstGeom>
          <a:ln w="3810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6" name="曲線コネクタ 45"/>
          <p:cNvCxnSpPr>
            <a:stCxn id="12" idx="1"/>
            <a:endCxn id="18" idx="2"/>
          </p:cNvCxnSpPr>
          <p:nvPr/>
        </p:nvCxnSpPr>
        <p:spPr>
          <a:xfrm rot="5400000" flipH="1" flipV="1">
            <a:off x="6442697" y="5258529"/>
            <a:ext cx="246350" cy="77484"/>
          </a:xfrm>
          <a:prstGeom prst="curvedConnector3">
            <a:avLst>
              <a:gd name="adj1" fmla="val 50000"/>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49" name="フローチャート: 磁気ディスク 48"/>
          <p:cNvSpPr/>
          <p:nvPr/>
        </p:nvSpPr>
        <p:spPr>
          <a:xfrm>
            <a:off x="7682160" y="5281976"/>
            <a:ext cx="1659285" cy="585498"/>
          </a:xfrm>
          <a:prstGeom prst="flowChartMagneticDisk">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ja-JP" altLang="en-US" sz="1400" dirty="0" smtClean="0">
                <a:latin typeface="メイリオ" panose="020B0604030504040204" pitchFamily="50" charset="-128"/>
                <a:ea typeface="メイリオ" panose="020B0604030504040204" pitchFamily="50" charset="-128"/>
              </a:rPr>
              <a:t>全国書誌情報</a:t>
            </a:r>
            <a:endParaRPr lang="en-US" altLang="ja-JP" sz="1400" dirty="0" smtClean="0">
              <a:latin typeface="メイリオ" panose="020B0604030504040204" pitchFamily="50" charset="-128"/>
              <a:ea typeface="メイリオ" panose="020B0604030504040204" pitchFamily="50" charset="-128"/>
            </a:endParaRPr>
          </a:p>
          <a:p>
            <a:pPr algn="ctr"/>
            <a:r>
              <a:rPr lang="ja-JP" altLang="en-US" sz="1400" dirty="0" smtClean="0">
                <a:latin typeface="メイリオ" panose="020B0604030504040204" pitchFamily="50" charset="-128"/>
                <a:ea typeface="メイリオ" panose="020B0604030504040204" pitchFamily="50" charset="-128"/>
              </a:rPr>
              <a:t>（近刊情報段階）</a:t>
            </a:r>
            <a:endParaRPr lang="en-US" altLang="ja-JP" sz="1400" dirty="0">
              <a:latin typeface="メイリオ" panose="020B0604030504040204" pitchFamily="50" charset="-128"/>
              <a:ea typeface="メイリオ" panose="020B0604030504040204" pitchFamily="50" charset="-128"/>
            </a:endParaRPr>
          </a:p>
        </p:txBody>
      </p:sp>
      <p:cxnSp>
        <p:nvCxnSpPr>
          <p:cNvPr id="50" name="曲線コネクタ 49"/>
          <p:cNvCxnSpPr>
            <a:stCxn id="13" idx="4"/>
            <a:endCxn id="96" idx="2"/>
          </p:cNvCxnSpPr>
          <p:nvPr/>
        </p:nvCxnSpPr>
        <p:spPr>
          <a:xfrm>
            <a:off x="7283065" y="4130138"/>
            <a:ext cx="414748" cy="84160"/>
          </a:xfrm>
          <a:prstGeom prst="curvedConnector3">
            <a:avLst>
              <a:gd name="adj1" fmla="val 50000"/>
            </a:avLst>
          </a:prstGeom>
          <a:ln w="3810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曲線コネクタ 52"/>
          <p:cNvCxnSpPr>
            <a:stCxn id="12" idx="4"/>
            <a:endCxn id="49" idx="2"/>
          </p:cNvCxnSpPr>
          <p:nvPr/>
        </p:nvCxnSpPr>
        <p:spPr>
          <a:xfrm flipV="1">
            <a:off x="7283061" y="5574725"/>
            <a:ext cx="399099" cy="138470"/>
          </a:xfrm>
          <a:prstGeom prst="curvedConnector3">
            <a:avLst>
              <a:gd name="adj1" fmla="val 50000"/>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56" name="フローチャート: 手操作入力 55"/>
          <p:cNvSpPr/>
          <p:nvPr/>
        </p:nvSpPr>
        <p:spPr>
          <a:xfrm>
            <a:off x="9986228" y="5736861"/>
            <a:ext cx="1511863" cy="390549"/>
          </a:xfrm>
          <a:prstGeom prst="flowChartManualInp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ja-JP" altLang="en-US" sz="1400" dirty="0" smtClean="0"/>
              <a:t>選書</a:t>
            </a:r>
            <a:endParaRPr kumimoji="1" lang="ja-JP" altLang="en-US" sz="1400" dirty="0"/>
          </a:p>
        </p:txBody>
      </p:sp>
      <p:sp>
        <p:nvSpPr>
          <p:cNvPr id="74" name="フローチャート: 手操作入力 73"/>
          <p:cNvSpPr/>
          <p:nvPr/>
        </p:nvSpPr>
        <p:spPr>
          <a:xfrm>
            <a:off x="1299223" y="5389945"/>
            <a:ext cx="1511863" cy="390549"/>
          </a:xfrm>
          <a:prstGeom prst="flowChartManualInp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ja-JP" sz="1400" dirty="0" smtClean="0"/>
              <a:t>ISBN</a:t>
            </a:r>
            <a:r>
              <a:rPr kumimoji="1" lang="ja-JP" altLang="en-US" sz="1400" dirty="0" smtClean="0"/>
              <a:t>付与</a:t>
            </a:r>
            <a:endParaRPr kumimoji="1" lang="ja-JP" altLang="en-US" sz="1400" dirty="0"/>
          </a:p>
        </p:txBody>
      </p:sp>
      <p:sp>
        <p:nvSpPr>
          <p:cNvPr id="76" name="フローチャート: 磁気ディスク 75"/>
          <p:cNvSpPr/>
          <p:nvPr/>
        </p:nvSpPr>
        <p:spPr>
          <a:xfrm>
            <a:off x="89227" y="6003473"/>
            <a:ext cx="2198976" cy="854527"/>
          </a:xfrm>
          <a:prstGeom prst="flowChartMagneticDisk">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ja-JP" altLang="en-US" sz="1400" dirty="0" smtClean="0">
                <a:latin typeface="メイリオ" panose="020B0604030504040204" pitchFamily="50" charset="-128"/>
                <a:ea typeface="メイリオ" panose="020B0604030504040204" pitchFamily="50" charset="-128"/>
              </a:rPr>
              <a:t>近刊情報（出版社作成）</a:t>
            </a:r>
            <a:endParaRPr lang="en-US" altLang="ja-JP" sz="1400" dirty="0" smtClean="0">
              <a:latin typeface="メイリオ" panose="020B0604030504040204" pitchFamily="50" charset="-128"/>
              <a:ea typeface="メイリオ" panose="020B0604030504040204" pitchFamily="50" charset="-128"/>
            </a:endParaRPr>
          </a:p>
          <a:p>
            <a:pPr algn="ctr"/>
            <a:r>
              <a:rPr lang="ja-JP" altLang="en-US" sz="1400" dirty="0" smtClean="0">
                <a:latin typeface="メイリオ" panose="020B0604030504040204" pitchFamily="50" charset="-128"/>
                <a:ea typeface="メイリオ" panose="020B0604030504040204" pitchFamily="50" charset="-128"/>
              </a:rPr>
              <a:t>（内容</a:t>
            </a:r>
            <a:r>
              <a:rPr lang="ja-JP" altLang="en-US" sz="1400" dirty="0">
                <a:latin typeface="メイリオ" panose="020B0604030504040204" pitchFamily="50" charset="-128"/>
                <a:ea typeface="メイリオ" panose="020B0604030504040204" pitchFamily="50" charset="-128"/>
              </a:rPr>
              <a:t>紹介、著者紹介、書影、試し読み、書評リンク、重版情報）</a:t>
            </a:r>
            <a:endParaRPr lang="en-US" altLang="ja-JP" sz="1400" dirty="0">
              <a:latin typeface="メイリオ" panose="020B0604030504040204" pitchFamily="50" charset="-128"/>
              <a:ea typeface="メイリオ" panose="020B0604030504040204" pitchFamily="50" charset="-128"/>
            </a:endParaRPr>
          </a:p>
        </p:txBody>
      </p:sp>
      <p:cxnSp>
        <p:nvCxnSpPr>
          <p:cNvPr id="77" name="曲線コネクタ 76"/>
          <p:cNvCxnSpPr>
            <a:stCxn id="74" idx="3"/>
            <a:endCxn id="272" idx="1"/>
          </p:cNvCxnSpPr>
          <p:nvPr/>
        </p:nvCxnSpPr>
        <p:spPr>
          <a:xfrm>
            <a:off x="2811086" y="5585220"/>
            <a:ext cx="770700" cy="151880"/>
          </a:xfrm>
          <a:prstGeom prst="curvedConnector3">
            <a:avLst>
              <a:gd name="adj1" fmla="val 50000"/>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0" name="曲線コネクタ 79"/>
          <p:cNvCxnSpPr>
            <a:stCxn id="76" idx="1"/>
            <a:endCxn id="74" idx="2"/>
          </p:cNvCxnSpPr>
          <p:nvPr/>
        </p:nvCxnSpPr>
        <p:spPr>
          <a:xfrm rot="5400000" flipH="1" flipV="1">
            <a:off x="1510446" y="5458764"/>
            <a:ext cx="222979" cy="866440"/>
          </a:xfrm>
          <a:prstGeom prst="curvedConnector3">
            <a:avLst>
              <a:gd name="adj1" fmla="val 50000"/>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5" name="曲線コネクタ 84"/>
          <p:cNvCxnSpPr>
            <a:stCxn id="13" idx="1"/>
            <a:endCxn id="17" idx="2"/>
          </p:cNvCxnSpPr>
          <p:nvPr/>
        </p:nvCxnSpPr>
        <p:spPr>
          <a:xfrm rot="16200000" flipV="1">
            <a:off x="6301839" y="3612093"/>
            <a:ext cx="450589" cy="3"/>
          </a:xfrm>
          <a:prstGeom prst="curvedConnector3">
            <a:avLst>
              <a:gd name="adj1" fmla="val 50000"/>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8" name="曲線コネクタ 87"/>
          <p:cNvCxnSpPr>
            <a:stCxn id="17" idx="0"/>
            <a:endCxn id="14" idx="3"/>
          </p:cNvCxnSpPr>
          <p:nvPr/>
        </p:nvCxnSpPr>
        <p:spPr>
          <a:xfrm rot="16200000" flipV="1">
            <a:off x="6394507" y="2902681"/>
            <a:ext cx="265246" cy="3"/>
          </a:xfrm>
          <a:prstGeom prst="curvedConnector3">
            <a:avLst>
              <a:gd name="adj1" fmla="val 50000"/>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sp>
        <p:nvSpPr>
          <p:cNvPr id="96" name="フローチャート: 磁気ディスク 95"/>
          <p:cNvSpPr/>
          <p:nvPr/>
        </p:nvSpPr>
        <p:spPr>
          <a:xfrm>
            <a:off x="7697813" y="3921549"/>
            <a:ext cx="1659285" cy="585498"/>
          </a:xfrm>
          <a:prstGeom prst="flowChartMagneticDisk">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ja-JP" altLang="en-US" sz="1400" dirty="0" smtClean="0">
                <a:latin typeface="メイリオ" panose="020B0604030504040204" pitchFamily="50" charset="-128"/>
                <a:ea typeface="メイリオ" panose="020B0604030504040204" pitchFamily="50" charset="-128"/>
              </a:rPr>
              <a:t>全国書誌情報</a:t>
            </a:r>
            <a:endParaRPr lang="en-US" altLang="ja-JP" sz="1400" dirty="0" smtClean="0">
              <a:latin typeface="メイリオ" panose="020B0604030504040204" pitchFamily="50" charset="-128"/>
              <a:ea typeface="メイリオ" panose="020B0604030504040204" pitchFamily="50" charset="-128"/>
            </a:endParaRPr>
          </a:p>
          <a:p>
            <a:pPr algn="ctr"/>
            <a:r>
              <a:rPr lang="ja-JP" altLang="en-US" sz="1400" dirty="0" smtClean="0">
                <a:latin typeface="メイリオ" panose="020B0604030504040204" pitchFamily="50" charset="-128"/>
                <a:ea typeface="メイリオ" panose="020B0604030504040204" pitchFamily="50" charset="-128"/>
              </a:rPr>
              <a:t>（新刊情報段階）</a:t>
            </a:r>
            <a:endParaRPr lang="en-US" altLang="ja-JP" sz="1400" dirty="0">
              <a:latin typeface="メイリオ" panose="020B0604030504040204" pitchFamily="50" charset="-128"/>
              <a:ea typeface="メイリオ" panose="020B0604030504040204" pitchFamily="50" charset="-128"/>
            </a:endParaRPr>
          </a:p>
        </p:txBody>
      </p:sp>
      <p:sp>
        <p:nvSpPr>
          <p:cNvPr id="97" name="フローチャート: 磁気ディスク 96"/>
          <p:cNvSpPr/>
          <p:nvPr/>
        </p:nvSpPr>
        <p:spPr>
          <a:xfrm>
            <a:off x="7707201" y="3015498"/>
            <a:ext cx="1659285" cy="585498"/>
          </a:xfrm>
          <a:prstGeom prst="flowChartMagneticDisk">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400" dirty="0" smtClean="0">
                <a:latin typeface="メイリオ" panose="020B0604030504040204" pitchFamily="50" charset="-128"/>
                <a:ea typeface="メイリオ" panose="020B0604030504040204" pitchFamily="50" charset="-128"/>
              </a:rPr>
              <a:t>全国書誌情報</a:t>
            </a:r>
            <a:endParaRPr lang="en-US" altLang="ja-JP" sz="1400" dirty="0" smtClean="0">
              <a:latin typeface="メイリオ" panose="020B0604030504040204" pitchFamily="50" charset="-128"/>
              <a:ea typeface="メイリオ" panose="020B0604030504040204" pitchFamily="50" charset="-128"/>
            </a:endParaRPr>
          </a:p>
          <a:p>
            <a:pPr algn="ctr"/>
            <a:r>
              <a:rPr lang="ja-JP" altLang="en-US" sz="1400" dirty="0" smtClean="0">
                <a:latin typeface="メイリオ" panose="020B0604030504040204" pitchFamily="50" charset="-128"/>
                <a:ea typeface="メイリオ" panose="020B0604030504040204" pitchFamily="50" charset="-128"/>
              </a:rPr>
              <a:t>（最終確定段階）</a:t>
            </a:r>
            <a:endParaRPr lang="en-US" altLang="ja-JP" sz="1400" dirty="0">
              <a:latin typeface="メイリオ" panose="020B0604030504040204" pitchFamily="50" charset="-128"/>
              <a:ea typeface="メイリオ" panose="020B0604030504040204" pitchFamily="50" charset="-128"/>
            </a:endParaRPr>
          </a:p>
        </p:txBody>
      </p:sp>
      <p:cxnSp>
        <p:nvCxnSpPr>
          <p:cNvPr id="99" name="曲線コネクタ 98"/>
          <p:cNvCxnSpPr>
            <a:stCxn id="14" idx="4"/>
            <a:endCxn id="97" idx="2"/>
          </p:cNvCxnSpPr>
          <p:nvPr/>
        </p:nvCxnSpPr>
        <p:spPr>
          <a:xfrm>
            <a:off x="7283059" y="2477311"/>
            <a:ext cx="424142" cy="830936"/>
          </a:xfrm>
          <a:prstGeom prst="curvedConnector3">
            <a:avLst>
              <a:gd name="adj1" fmla="val 50000"/>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4" name="曲線コネクタ 103"/>
          <p:cNvCxnSpPr>
            <a:stCxn id="49" idx="4"/>
            <a:endCxn id="56" idx="1"/>
          </p:cNvCxnSpPr>
          <p:nvPr/>
        </p:nvCxnSpPr>
        <p:spPr>
          <a:xfrm>
            <a:off x="9341445" y="5574725"/>
            <a:ext cx="644783" cy="357411"/>
          </a:xfrm>
          <a:prstGeom prst="curvedConnector3">
            <a:avLst>
              <a:gd name="adj1" fmla="val 50000"/>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08" name="フローチャート: 手操作入力 107"/>
          <p:cNvSpPr/>
          <p:nvPr/>
        </p:nvSpPr>
        <p:spPr>
          <a:xfrm>
            <a:off x="10004034" y="4813731"/>
            <a:ext cx="1511863" cy="390549"/>
          </a:xfrm>
          <a:prstGeom prst="flowChartManualInp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t>注文</a:t>
            </a:r>
            <a:endParaRPr kumimoji="1" lang="ja-JP" altLang="en-US" sz="1400" dirty="0"/>
          </a:p>
        </p:txBody>
      </p:sp>
      <p:sp>
        <p:nvSpPr>
          <p:cNvPr id="109" name="フローチャート: 手操作入力 108"/>
          <p:cNvSpPr/>
          <p:nvPr/>
        </p:nvSpPr>
        <p:spPr>
          <a:xfrm>
            <a:off x="10077223" y="3294414"/>
            <a:ext cx="1511863" cy="671489"/>
          </a:xfrm>
          <a:prstGeom prst="flowChartManualInp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400" dirty="0" smtClean="0"/>
              <a:t>納入・書誌作成</a:t>
            </a:r>
            <a:endParaRPr kumimoji="1" lang="en-US" altLang="ja-JP" sz="1400" dirty="0" smtClean="0"/>
          </a:p>
          <a:p>
            <a:pPr algn="ctr"/>
            <a:r>
              <a:rPr lang="ja-JP" altLang="en-US" sz="1400" dirty="0" smtClean="0"/>
              <a:t>蔵書目録作成</a:t>
            </a:r>
            <a:endParaRPr kumimoji="1" lang="ja-JP" altLang="en-US" sz="1400" dirty="0"/>
          </a:p>
        </p:txBody>
      </p:sp>
      <p:cxnSp>
        <p:nvCxnSpPr>
          <p:cNvPr id="110" name="曲線コネクタ 109"/>
          <p:cNvCxnSpPr>
            <a:stCxn id="96" idx="4"/>
            <a:endCxn id="108" idx="1"/>
          </p:cNvCxnSpPr>
          <p:nvPr/>
        </p:nvCxnSpPr>
        <p:spPr>
          <a:xfrm>
            <a:off x="9357098" y="4214298"/>
            <a:ext cx="646936" cy="794708"/>
          </a:xfrm>
          <a:prstGeom prst="curvedConnector3">
            <a:avLst>
              <a:gd name="adj1" fmla="val 50000"/>
            </a:avLst>
          </a:prstGeom>
          <a:ln w="3810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3" name="曲線コネクタ 112"/>
          <p:cNvCxnSpPr>
            <a:stCxn id="96" idx="4"/>
            <a:endCxn id="109" idx="1"/>
          </p:cNvCxnSpPr>
          <p:nvPr/>
        </p:nvCxnSpPr>
        <p:spPr>
          <a:xfrm flipV="1">
            <a:off x="9357098" y="3630159"/>
            <a:ext cx="720125" cy="584139"/>
          </a:xfrm>
          <a:prstGeom prst="curvedConnector3">
            <a:avLst>
              <a:gd name="adj1" fmla="val 50000"/>
            </a:avLst>
          </a:prstGeom>
          <a:ln w="3810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
        <p:nvSpPr>
          <p:cNvPr id="116" name="フローチャート: 複数書類 115"/>
          <p:cNvSpPr/>
          <p:nvPr/>
        </p:nvSpPr>
        <p:spPr>
          <a:xfrm>
            <a:off x="10475226" y="2253300"/>
            <a:ext cx="1308571" cy="604331"/>
          </a:xfrm>
          <a:prstGeom prst="flowChartMulti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400" dirty="0" smtClean="0">
                <a:latin typeface="メイリオ" panose="020B0604030504040204" pitchFamily="50" charset="-128"/>
                <a:ea typeface="メイリオ" panose="020B0604030504040204" pitchFamily="50" charset="-128"/>
              </a:rPr>
              <a:t>公共図書館</a:t>
            </a:r>
            <a:endParaRPr kumimoji="1" lang="en-US" altLang="ja-JP" sz="1400" dirty="0" smtClean="0">
              <a:latin typeface="メイリオ" panose="020B0604030504040204" pitchFamily="50" charset="-128"/>
              <a:ea typeface="メイリオ" panose="020B0604030504040204" pitchFamily="50" charset="-128"/>
            </a:endParaRPr>
          </a:p>
          <a:p>
            <a:pPr algn="ctr"/>
            <a:r>
              <a:rPr kumimoji="1" lang="ja-JP" altLang="en-US" sz="1400" dirty="0" smtClean="0">
                <a:latin typeface="メイリオ" panose="020B0604030504040204" pitchFamily="50" charset="-128"/>
                <a:ea typeface="メイリオ" panose="020B0604030504040204" pitchFamily="50" charset="-128"/>
              </a:rPr>
              <a:t>蔵書</a:t>
            </a:r>
            <a:endParaRPr kumimoji="1" lang="ja-JP" altLang="en-US" sz="1400" dirty="0">
              <a:latin typeface="メイリオ" panose="020B0604030504040204" pitchFamily="50" charset="-128"/>
              <a:ea typeface="メイリオ" panose="020B0604030504040204" pitchFamily="50" charset="-128"/>
            </a:endParaRPr>
          </a:p>
        </p:txBody>
      </p:sp>
      <p:cxnSp>
        <p:nvCxnSpPr>
          <p:cNvPr id="120" name="曲線コネクタ 119"/>
          <p:cNvCxnSpPr>
            <a:stCxn id="97" idx="4"/>
            <a:endCxn id="109" idx="1"/>
          </p:cNvCxnSpPr>
          <p:nvPr/>
        </p:nvCxnSpPr>
        <p:spPr>
          <a:xfrm>
            <a:off x="9366486" y="3308247"/>
            <a:ext cx="710737" cy="321912"/>
          </a:xfrm>
          <a:prstGeom prst="curvedConnector3">
            <a:avLst>
              <a:gd name="adj1" fmla="val 50000"/>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9" name="曲線コネクタ 148"/>
          <p:cNvCxnSpPr>
            <a:stCxn id="56" idx="0"/>
            <a:endCxn id="108" idx="2"/>
          </p:cNvCxnSpPr>
          <p:nvPr/>
        </p:nvCxnSpPr>
        <p:spPr>
          <a:xfrm rot="5400000" flipH="1" flipV="1">
            <a:off x="10465245" y="5481195"/>
            <a:ext cx="571636" cy="17806"/>
          </a:xfrm>
          <a:prstGeom prst="curvedConnector3">
            <a:avLst>
              <a:gd name="adj1" fmla="val 50000"/>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2" name="曲線コネクタ 151"/>
          <p:cNvCxnSpPr>
            <a:stCxn id="108" idx="0"/>
            <a:endCxn id="109" idx="2"/>
          </p:cNvCxnSpPr>
          <p:nvPr/>
        </p:nvCxnSpPr>
        <p:spPr>
          <a:xfrm rot="5400000" flipH="1" flipV="1">
            <a:off x="10353119" y="4372751"/>
            <a:ext cx="886883" cy="73189"/>
          </a:xfrm>
          <a:prstGeom prst="curvedConnector3">
            <a:avLst>
              <a:gd name="adj1" fmla="val 50000"/>
            </a:avLst>
          </a:prstGeom>
          <a:ln w="3810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
        <p:nvSpPr>
          <p:cNvPr id="155" name="フローチャート: 複数書類 154"/>
          <p:cNvSpPr/>
          <p:nvPr/>
        </p:nvSpPr>
        <p:spPr>
          <a:xfrm>
            <a:off x="3954887" y="2170303"/>
            <a:ext cx="1283061" cy="604331"/>
          </a:xfrm>
          <a:prstGeom prst="flowChartMulti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400" dirty="0" smtClean="0">
                <a:latin typeface="メイリオ" panose="020B0604030504040204" pitchFamily="50" charset="-128"/>
                <a:ea typeface="メイリオ" panose="020B0604030504040204" pitchFamily="50" charset="-128"/>
              </a:rPr>
              <a:t>NDL</a:t>
            </a:r>
            <a:r>
              <a:rPr kumimoji="1" lang="ja-JP" altLang="en-US" sz="1400" dirty="0" smtClean="0">
                <a:latin typeface="メイリオ" panose="020B0604030504040204" pitchFamily="50" charset="-128"/>
                <a:ea typeface="メイリオ" panose="020B0604030504040204" pitchFamily="50" charset="-128"/>
              </a:rPr>
              <a:t>蔵書</a:t>
            </a:r>
            <a:endParaRPr kumimoji="1" lang="ja-JP" altLang="en-US" sz="1400" dirty="0">
              <a:latin typeface="メイリオ" panose="020B0604030504040204" pitchFamily="50" charset="-128"/>
              <a:ea typeface="メイリオ" panose="020B0604030504040204" pitchFamily="50" charset="-128"/>
            </a:endParaRPr>
          </a:p>
        </p:txBody>
      </p:sp>
      <p:cxnSp>
        <p:nvCxnSpPr>
          <p:cNvPr id="156" name="曲線コネクタ 155"/>
          <p:cNvCxnSpPr>
            <a:stCxn id="17" idx="0"/>
            <a:endCxn id="155" idx="2"/>
          </p:cNvCxnSpPr>
          <p:nvPr/>
        </p:nvCxnSpPr>
        <p:spPr>
          <a:xfrm rot="16200000" flipV="1">
            <a:off x="5375385" y="1883560"/>
            <a:ext cx="283558" cy="2019934"/>
          </a:xfrm>
          <a:prstGeom prst="curvedConnector3">
            <a:avLst>
              <a:gd name="adj1" fmla="val 50000"/>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0" name="曲線コネクタ 159"/>
          <p:cNvCxnSpPr>
            <a:stCxn id="109" idx="0"/>
            <a:endCxn id="116" idx="2"/>
          </p:cNvCxnSpPr>
          <p:nvPr/>
        </p:nvCxnSpPr>
        <p:spPr>
          <a:xfrm rot="5400000" flipH="1" flipV="1">
            <a:off x="10672427" y="2995473"/>
            <a:ext cx="526818" cy="205362"/>
          </a:xfrm>
          <a:prstGeom prst="curvedConnector3">
            <a:avLst>
              <a:gd name="adj1" fmla="val 50000"/>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sp>
        <p:nvSpPr>
          <p:cNvPr id="169" name="フローチャート: 手操作入力 168"/>
          <p:cNvSpPr/>
          <p:nvPr/>
        </p:nvSpPr>
        <p:spPr>
          <a:xfrm>
            <a:off x="1238683" y="3350314"/>
            <a:ext cx="1511863" cy="390549"/>
          </a:xfrm>
          <a:prstGeom prst="flowChartManualInp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400" dirty="0" smtClean="0"/>
              <a:t>販売</a:t>
            </a:r>
            <a:endParaRPr kumimoji="1" lang="ja-JP" altLang="en-US" sz="1400" dirty="0"/>
          </a:p>
        </p:txBody>
      </p:sp>
      <p:sp>
        <p:nvSpPr>
          <p:cNvPr id="170" name="フローチャート: 複数書類 169"/>
          <p:cNvSpPr/>
          <p:nvPr/>
        </p:nvSpPr>
        <p:spPr>
          <a:xfrm>
            <a:off x="1799018" y="2609059"/>
            <a:ext cx="1481741" cy="426247"/>
          </a:xfrm>
          <a:prstGeom prst="flowChartMulti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400" dirty="0" smtClean="0">
                <a:latin typeface="メイリオ" panose="020B0604030504040204" pitchFamily="50" charset="-128"/>
                <a:ea typeface="メイリオ" panose="020B0604030504040204" pitchFamily="50" charset="-128"/>
              </a:rPr>
              <a:t>商用出版物</a:t>
            </a:r>
            <a:endParaRPr kumimoji="1" lang="ja-JP" altLang="en-US" sz="1400" dirty="0">
              <a:latin typeface="メイリオ" panose="020B0604030504040204" pitchFamily="50" charset="-128"/>
              <a:ea typeface="メイリオ" panose="020B0604030504040204" pitchFamily="50" charset="-128"/>
            </a:endParaRPr>
          </a:p>
        </p:txBody>
      </p:sp>
      <p:cxnSp>
        <p:nvCxnSpPr>
          <p:cNvPr id="171" name="曲線コネクタ 170"/>
          <p:cNvCxnSpPr>
            <a:stCxn id="3" idx="0"/>
            <a:endCxn id="169" idx="2"/>
          </p:cNvCxnSpPr>
          <p:nvPr/>
        </p:nvCxnSpPr>
        <p:spPr>
          <a:xfrm rot="16200000" flipV="1">
            <a:off x="1522307" y="4213172"/>
            <a:ext cx="1162069" cy="217451"/>
          </a:xfrm>
          <a:prstGeom prst="curvedConnector3">
            <a:avLst>
              <a:gd name="adj1" fmla="val 50000"/>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4" name="曲線コネクタ 173"/>
          <p:cNvCxnSpPr>
            <a:stCxn id="169" idx="0"/>
            <a:endCxn id="170" idx="2"/>
          </p:cNvCxnSpPr>
          <p:nvPr/>
        </p:nvCxnSpPr>
        <p:spPr>
          <a:xfrm rot="5400000" flipH="1" flipV="1">
            <a:off x="2030632" y="2983148"/>
            <a:ext cx="370205" cy="442238"/>
          </a:xfrm>
          <a:prstGeom prst="curvedConnector3">
            <a:avLst>
              <a:gd name="adj1" fmla="val 50000"/>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7" name="曲線コネクタ 176"/>
          <p:cNvCxnSpPr>
            <a:stCxn id="9" idx="1"/>
            <a:endCxn id="169" idx="2"/>
          </p:cNvCxnSpPr>
          <p:nvPr/>
        </p:nvCxnSpPr>
        <p:spPr>
          <a:xfrm rot="5400000" flipH="1" flipV="1">
            <a:off x="1219261" y="3461751"/>
            <a:ext cx="496242" cy="1054466"/>
          </a:xfrm>
          <a:prstGeom prst="curvedConnector3">
            <a:avLst>
              <a:gd name="adj1" fmla="val 50000"/>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sp>
        <p:nvSpPr>
          <p:cNvPr id="188" name="フローチャート: 磁気ディスク 187"/>
          <p:cNvSpPr/>
          <p:nvPr/>
        </p:nvSpPr>
        <p:spPr>
          <a:xfrm>
            <a:off x="81280" y="2713299"/>
            <a:ext cx="1717738" cy="585498"/>
          </a:xfrm>
          <a:prstGeom prst="flowChartMagneticDisk">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400" dirty="0" smtClean="0">
                <a:latin typeface="メイリオ" panose="020B0604030504040204" pitchFamily="50" charset="-128"/>
                <a:ea typeface="メイリオ" panose="020B0604030504040204" pitchFamily="50" charset="-128"/>
              </a:rPr>
              <a:t>出版情報</a:t>
            </a:r>
            <a:endParaRPr lang="en-US" altLang="ja-JP" sz="1400" dirty="0" smtClean="0">
              <a:latin typeface="メイリオ" panose="020B0604030504040204" pitchFamily="50" charset="-128"/>
              <a:ea typeface="メイリオ" panose="020B0604030504040204" pitchFamily="50" charset="-128"/>
            </a:endParaRPr>
          </a:p>
          <a:p>
            <a:pPr algn="ctr"/>
            <a:r>
              <a:rPr lang="ja-JP" altLang="en-US" sz="1400" dirty="0" smtClean="0">
                <a:latin typeface="メイリオ" panose="020B0604030504040204" pitchFamily="50" charset="-128"/>
                <a:ea typeface="メイリオ" panose="020B0604030504040204" pitchFamily="50" charset="-128"/>
              </a:rPr>
              <a:t>販売</a:t>
            </a:r>
            <a:r>
              <a:rPr lang="ja-JP" altLang="en-US" sz="1400" dirty="0">
                <a:latin typeface="メイリオ" panose="020B0604030504040204" pitchFamily="50" charset="-128"/>
                <a:ea typeface="メイリオ" panose="020B0604030504040204" pitchFamily="50" charset="-128"/>
              </a:rPr>
              <a:t>情報</a:t>
            </a:r>
            <a:endParaRPr lang="en-US" altLang="ja-JP" sz="1400" dirty="0">
              <a:latin typeface="メイリオ" panose="020B0604030504040204" pitchFamily="50" charset="-128"/>
              <a:ea typeface="メイリオ" panose="020B0604030504040204" pitchFamily="50" charset="-128"/>
            </a:endParaRPr>
          </a:p>
        </p:txBody>
      </p:sp>
      <p:cxnSp>
        <p:nvCxnSpPr>
          <p:cNvPr id="190" name="曲線コネクタ 189"/>
          <p:cNvCxnSpPr>
            <a:stCxn id="169" idx="1"/>
            <a:endCxn id="188" idx="3"/>
          </p:cNvCxnSpPr>
          <p:nvPr/>
        </p:nvCxnSpPr>
        <p:spPr>
          <a:xfrm rot="10800000">
            <a:off x="940149" y="3298797"/>
            <a:ext cx="298534" cy="246792"/>
          </a:xfrm>
          <a:prstGeom prst="curvedConnector2">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sp>
        <p:nvSpPr>
          <p:cNvPr id="220" name="フローチャート: 磁気ディスク 219"/>
          <p:cNvSpPr/>
          <p:nvPr/>
        </p:nvSpPr>
        <p:spPr>
          <a:xfrm>
            <a:off x="8777106" y="2240569"/>
            <a:ext cx="1511863" cy="585498"/>
          </a:xfrm>
          <a:prstGeom prst="flowChartMagneticDisk">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400" dirty="0" smtClean="0">
                <a:latin typeface="メイリオ" panose="020B0604030504040204" pitchFamily="50" charset="-128"/>
                <a:ea typeface="メイリオ" panose="020B0604030504040204" pitchFamily="50" charset="-128"/>
              </a:rPr>
              <a:t>完成書誌情報</a:t>
            </a:r>
            <a:endParaRPr lang="en-US" altLang="ja-JP" sz="1400" dirty="0" smtClean="0">
              <a:latin typeface="メイリオ" panose="020B0604030504040204" pitchFamily="50" charset="-128"/>
              <a:ea typeface="メイリオ" panose="020B0604030504040204" pitchFamily="50" charset="-128"/>
            </a:endParaRPr>
          </a:p>
          <a:p>
            <a:pPr algn="ctr"/>
            <a:r>
              <a:rPr lang="ja-JP" altLang="en-US" sz="1400" dirty="0" smtClean="0">
                <a:latin typeface="メイリオ" panose="020B0604030504040204" pitchFamily="50" charset="-128"/>
                <a:ea typeface="メイリオ" panose="020B0604030504040204" pitchFamily="50" charset="-128"/>
              </a:rPr>
              <a:t>蔵書目録</a:t>
            </a:r>
            <a:endParaRPr lang="en-US" altLang="ja-JP" sz="1400" dirty="0">
              <a:latin typeface="メイリオ" panose="020B0604030504040204" pitchFamily="50" charset="-128"/>
              <a:ea typeface="メイリオ" panose="020B0604030504040204" pitchFamily="50" charset="-128"/>
            </a:endParaRPr>
          </a:p>
        </p:txBody>
      </p:sp>
      <p:cxnSp>
        <p:nvCxnSpPr>
          <p:cNvPr id="222" name="曲線コネクタ 221"/>
          <p:cNvCxnSpPr>
            <a:stCxn id="109" idx="0"/>
            <a:endCxn id="220" idx="3"/>
          </p:cNvCxnSpPr>
          <p:nvPr/>
        </p:nvCxnSpPr>
        <p:spPr>
          <a:xfrm rot="16200000" flipV="1">
            <a:off x="9915349" y="2443756"/>
            <a:ext cx="535496" cy="1300117"/>
          </a:xfrm>
          <a:prstGeom prst="curvedConnector3">
            <a:avLst>
              <a:gd name="adj1" fmla="val 50000"/>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sp>
        <p:nvSpPr>
          <p:cNvPr id="249" name="フローチャート: 端子 248"/>
          <p:cNvSpPr/>
          <p:nvPr/>
        </p:nvSpPr>
        <p:spPr>
          <a:xfrm>
            <a:off x="1129309" y="920778"/>
            <a:ext cx="10000202" cy="370465"/>
          </a:xfrm>
          <a:prstGeom prst="flowChartTerminator">
            <a:avLst/>
          </a:prstGeom>
        </p:spPr>
        <p:style>
          <a:lnRef idx="0">
            <a:schemeClr val="dk1"/>
          </a:lnRef>
          <a:fillRef idx="3">
            <a:schemeClr val="dk1"/>
          </a:fillRef>
          <a:effectRef idx="3">
            <a:schemeClr val="dk1"/>
          </a:effectRef>
          <a:fontRef idx="minor">
            <a:schemeClr val="lt1"/>
          </a:fontRef>
        </p:style>
        <p:txBody>
          <a:bodyPr rtlCol="0" anchor="ctr"/>
          <a:lstStyle/>
          <a:p>
            <a:pPr algn="ctr"/>
            <a:r>
              <a:rPr kumimoji="1" lang="ja-JP" altLang="en-US" dirty="0" smtClean="0"/>
              <a:t>文化資産統合検索サービス・出版物検索サービス・図書館蔵書検索サービス</a:t>
            </a:r>
            <a:endParaRPr kumimoji="1" lang="ja-JP" altLang="en-US" dirty="0"/>
          </a:p>
        </p:txBody>
      </p:sp>
      <p:cxnSp>
        <p:nvCxnSpPr>
          <p:cNvPr id="250" name="曲線コネクタ 249"/>
          <p:cNvCxnSpPr>
            <a:stCxn id="188" idx="1"/>
            <a:endCxn id="249" idx="2"/>
          </p:cNvCxnSpPr>
          <p:nvPr/>
        </p:nvCxnSpPr>
        <p:spPr>
          <a:xfrm rot="5400000" flipH="1" flipV="1">
            <a:off x="2823751" y="-592359"/>
            <a:ext cx="1422056" cy="5189261"/>
          </a:xfrm>
          <a:prstGeom prst="curvedConnector3">
            <a:avLst>
              <a:gd name="adj1" fmla="val 50000"/>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3" name="曲線コネクタ 252"/>
          <p:cNvCxnSpPr>
            <a:stCxn id="14" idx="1"/>
            <a:endCxn id="249" idx="2"/>
          </p:cNvCxnSpPr>
          <p:nvPr/>
        </p:nvCxnSpPr>
        <p:spPr>
          <a:xfrm rot="16200000" flipV="1">
            <a:off x="5881610" y="1539044"/>
            <a:ext cx="893319" cy="397718"/>
          </a:xfrm>
          <a:prstGeom prst="curvedConnector3">
            <a:avLst>
              <a:gd name="adj1" fmla="val 50000"/>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6" name="曲線コネクタ 255"/>
          <p:cNvCxnSpPr>
            <a:stCxn id="220" idx="1"/>
            <a:endCxn id="249" idx="2"/>
          </p:cNvCxnSpPr>
          <p:nvPr/>
        </p:nvCxnSpPr>
        <p:spPr>
          <a:xfrm rot="16200000" flipV="1">
            <a:off x="7356561" y="64092"/>
            <a:ext cx="949326" cy="3403628"/>
          </a:xfrm>
          <a:prstGeom prst="curvedConnector3">
            <a:avLst>
              <a:gd name="adj1" fmla="val 50000"/>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9" name="曲線コネクタ 258"/>
          <p:cNvCxnSpPr>
            <a:stCxn id="30" idx="3"/>
            <a:endCxn id="18" idx="1"/>
          </p:cNvCxnSpPr>
          <p:nvPr/>
        </p:nvCxnSpPr>
        <p:spPr>
          <a:xfrm>
            <a:off x="5093649" y="4945994"/>
            <a:ext cx="677548" cy="32828"/>
          </a:xfrm>
          <a:prstGeom prst="curvedConnector3">
            <a:avLst>
              <a:gd name="adj1" fmla="val 50000"/>
            </a:avLst>
          </a:prstGeom>
          <a:ln w="3810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
        <p:nvSpPr>
          <p:cNvPr id="272" name="フローチャート: 手操作入力 271"/>
          <p:cNvSpPr/>
          <p:nvPr/>
        </p:nvSpPr>
        <p:spPr>
          <a:xfrm>
            <a:off x="3581786" y="5508999"/>
            <a:ext cx="1511863" cy="456202"/>
          </a:xfrm>
          <a:prstGeom prst="flowChartManualInp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ja-JP" altLang="en-US" sz="1400" dirty="0" smtClean="0"/>
              <a:t>近刊情報受領</a:t>
            </a:r>
            <a:endParaRPr kumimoji="1" lang="ja-JP" altLang="en-US" sz="1400" dirty="0"/>
          </a:p>
        </p:txBody>
      </p:sp>
    </p:spTree>
    <p:extLst>
      <p:ext uri="{BB962C8B-B14F-4D97-AF65-F5344CB8AC3E}">
        <p14:creationId xmlns:p14="http://schemas.microsoft.com/office/powerpoint/2010/main" val="35556417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121920" y="125054"/>
            <a:ext cx="11968480" cy="742315"/>
          </a:xfrm>
        </p:spPr>
        <p:txBody>
          <a:bodyPr>
            <a:noAutofit/>
          </a:bodyPr>
          <a:lstStyle/>
          <a:p>
            <a:r>
              <a:rPr lang="ja-JP" altLang="en-US" sz="3600" dirty="0" smtClean="0"/>
              <a:t>出版</a:t>
            </a:r>
            <a:r>
              <a:rPr lang="ja-JP" altLang="en-US" sz="3600" dirty="0"/>
              <a:t>情報</a:t>
            </a:r>
            <a:r>
              <a:rPr lang="ja-JP" altLang="en-US" sz="3600" dirty="0" smtClean="0"/>
              <a:t>の提供の中核的なサイトとなることが期待される</a:t>
            </a:r>
            <a:r>
              <a:rPr lang="en-US" altLang="ja-JP" sz="3600" dirty="0" smtClean="0"/>
              <a:t/>
            </a:r>
            <a:br>
              <a:rPr lang="en-US" altLang="ja-JP" sz="3600" dirty="0" smtClean="0"/>
            </a:br>
            <a:r>
              <a:rPr lang="ja-JP" altLang="en-US" sz="2800" dirty="0" smtClean="0"/>
              <a:t>☆</a:t>
            </a:r>
            <a:r>
              <a:rPr kumimoji="1" lang="ja-JP" altLang="en-US" sz="2800" dirty="0" smtClean="0"/>
              <a:t>版元ドットコムサイトリニューアル</a:t>
            </a:r>
            <a:r>
              <a:rPr kumimoji="1" lang="ja-JP" altLang="en-US" sz="1800" dirty="0" smtClean="0"/>
              <a:t>（</a:t>
            </a:r>
            <a:r>
              <a:rPr kumimoji="1" lang="en-US" altLang="ja-JP" sz="1800" dirty="0" smtClean="0"/>
              <a:t>2015</a:t>
            </a:r>
            <a:r>
              <a:rPr kumimoji="1" lang="ja-JP" altLang="en-US" sz="1800" dirty="0" smtClean="0"/>
              <a:t>年</a:t>
            </a:r>
            <a:r>
              <a:rPr kumimoji="1" lang="en-US" altLang="ja-JP" sz="1800" dirty="0" smtClean="0"/>
              <a:t>8</a:t>
            </a:r>
            <a:r>
              <a:rPr kumimoji="1" lang="ja-JP" altLang="en-US" sz="1800" dirty="0" smtClean="0"/>
              <a:t>月</a:t>
            </a:r>
            <a:r>
              <a:rPr kumimoji="1" lang="en-US" altLang="ja-JP" sz="1800" dirty="0" smtClean="0"/>
              <a:t>24</a:t>
            </a:r>
            <a:r>
              <a:rPr kumimoji="1" lang="ja-JP" altLang="en-US" sz="1800" dirty="0" smtClean="0"/>
              <a:t>日）</a:t>
            </a:r>
            <a:endParaRPr kumimoji="1" lang="ja-JP" altLang="en-US" sz="2800" dirty="0"/>
          </a:p>
        </p:txBody>
      </p:sp>
      <p:sp>
        <p:nvSpPr>
          <p:cNvPr id="5" name="コンテンツ プレースホルダー 4"/>
          <p:cNvSpPr>
            <a:spLocks noGrp="1"/>
          </p:cNvSpPr>
          <p:nvPr>
            <p:ph idx="1"/>
          </p:nvPr>
        </p:nvSpPr>
        <p:spPr>
          <a:xfrm>
            <a:off x="302461" y="772160"/>
            <a:ext cx="3958389" cy="4585368"/>
          </a:xfrm>
        </p:spPr>
        <p:txBody>
          <a:bodyPr>
            <a:normAutofit/>
          </a:bodyPr>
          <a:lstStyle/>
          <a:p>
            <a:r>
              <a:rPr lang="ja-JP" altLang="en-US" sz="2400" dirty="0"/>
              <a:t>本を探す。</a:t>
            </a:r>
          </a:p>
          <a:p>
            <a:pPr lvl="1"/>
            <a:r>
              <a:rPr lang="ja-JP" altLang="en-US" sz="2000" dirty="0"/>
              <a:t>本のデータ、新聞などの書評に載った情報、書店のフリーペーパー</a:t>
            </a:r>
            <a:r>
              <a:rPr lang="ja-JP" altLang="en-US" sz="2000" dirty="0" smtClean="0"/>
              <a:t>、ためし</a:t>
            </a:r>
            <a:r>
              <a:rPr lang="ja-JP" altLang="en-US" sz="2000" dirty="0"/>
              <a:t>読みのできる本、これから出版される本</a:t>
            </a:r>
            <a:r>
              <a:rPr lang="ja-JP" altLang="en-US" sz="2000" dirty="0" smtClean="0"/>
              <a:t>など本</a:t>
            </a:r>
            <a:r>
              <a:rPr lang="ja-JP" altLang="en-US" sz="2000" dirty="0"/>
              <a:t>を探す手助けを目指しています。</a:t>
            </a:r>
          </a:p>
          <a:p>
            <a:r>
              <a:rPr lang="ja-JP" altLang="en-US" sz="2400" dirty="0"/>
              <a:t>このサイトに掲載している本の情報</a:t>
            </a:r>
          </a:p>
          <a:p>
            <a:pPr lvl="1"/>
            <a:r>
              <a:rPr lang="ja-JP" altLang="en-US" sz="2000" dirty="0"/>
              <a:t>書誌情報</a:t>
            </a:r>
            <a:r>
              <a:rPr lang="en-US" altLang="ja-JP" sz="2000" dirty="0"/>
              <a:t>150,657</a:t>
            </a:r>
            <a:r>
              <a:rPr lang="ja-JP" altLang="en-US" sz="2000" dirty="0"/>
              <a:t>タイトル　掲載出版社</a:t>
            </a:r>
            <a:r>
              <a:rPr lang="en-US" altLang="ja-JP" sz="2000" dirty="0"/>
              <a:t>2,223</a:t>
            </a:r>
            <a:r>
              <a:rPr lang="ja-JP" altLang="en-US" sz="2000" dirty="0"/>
              <a:t>社　書評掲載情報</a:t>
            </a:r>
            <a:r>
              <a:rPr lang="en-US" altLang="ja-JP" sz="2000" dirty="0"/>
              <a:t>29,185</a:t>
            </a:r>
            <a:r>
              <a:rPr lang="ja-JP" altLang="en-US" sz="2000" dirty="0"/>
              <a:t>タイトル</a:t>
            </a:r>
            <a:r>
              <a:rPr lang="en-US" altLang="ja-JP" sz="2000" dirty="0"/>
              <a:t>42,440</a:t>
            </a:r>
            <a:r>
              <a:rPr lang="ja-JP" altLang="en-US" sz="2000" dirty="0"/>
              <a:t>件　近刊情報</a:t>
            </a:r>
            <a:r>
              <a:rPr lang="en-US" altLang="ja-JP" sz="2000" dirty="0"/>
              <a:t>3,547</a:t>
            </a:r>
            <a:r>
              <a:rPr lang="ja-JP" altLang="en-US" sz="2000" dirty="0"/>
              <a:t>タイトル</a:t>
            </a:r>
            <a:r>
              <a:rPr lang="en-US" altLang="ja-JP" sz="2000" dirty="0"/>
              <a:t>328</a:t>
            </a:r>
            <a:r>
              <a:rPr lang="ja-JP" altLang="en-US" sz="2000" dirty="0"/>
              <a:t>社　ためし読み</a:t>
            </a:r>
            <a:r>
              <a:rPr lang="en-US" altLang="ja-JP" sz="2000" dirty="0"/>
              <a:t>4,492</a:t>
            </a:r>
            <a:r>
              <a:rPr lang="ja-JP" altLang="en-US" sz="2000" dirty="0"/>
              <a:t>タイトル</a:t>
            </a:r>
            <a:endParaRPr kumimoji="1" lang="ja-JP" altLang="en-US" sz="2000" dirty="0"/>
          </a:p>
        </p:txBody>
      </p:sp>
      <p:pic>
        <p:nvPicPr>
          <p:cNvPr id="7" name="図 6"/>
          <p:cNvPicPr>
            <a:picLocks noChangeAspect="1"/>
          </p:cNvPicPr>
          <p:nvPr/>
        </p:nvPicPr>
        <p:blipFill>
          <a:blip r:embed="rId3"/>
          <a:stretch>
            <a:fillRect/>
          </a:stretch>
        </p:blipFill>
        <p:spPr>
          <a:xfrm>
            <a:off x="4529639" y="936926"/>
            <a:ext cx="4566236" cy="3922037"/>
          </a:xfrm>
          <a:prstGeom prst="rect">
            <a:avLst/>
          </a:prstGeom>
        </p:spPr>
      </p:pic>
      <p:pic>
        <p:nvPicPr>
          <p:cNvPr id="8" name="図 7"/>
          <p:cNvPicPr>
            <a:picLocks noChangeAspect="1"/>
          </p:cNvPicPr>
          <p:nvPr/>
        </p:nvPicPr>
        <p:blipFill>
          <a:blip r:embed="rId4"/>
          <a:stretch>
            <a:fillRect/>
          </a:stretch>
        </p:blipFill>
        <p:spPr>
          <a:xfrm>
            <a:off x="6692137" y="2284997"/>
            <a:ext cx="5398263" cy="4573003"/>
          </a:xfrm>
          <a:prstGeom prst="rect">
            <a:avLst/>
          </a:prstGeom>
        </p:spPr>
      </p:pic>
      <p:sp>
        <p:nvSpPr>
          <p:cNvPr id="9" name="横巻き 8"/>
          <p:cNvSpPr/>
          <p:nvPr/>
        </p:nvSpPr>
        <p:spPr>
          <a:xfrm>
            <a:off x="302461" y="4998111"/>
            <a:ext cx="6197317" cy="1720741"/>
          </a:xfrm>
          <a:prstGeom prst="horizontalScroll">
            <a:avLst/>
          </a:prstGeom>
        </p:spPr>
        <p:style>
          <a:lnRef idx="1">
            <a:schemeClr val="accent2"/>
          </a:lnRef>
          <a:fillRef idx="2">
            <a:schemeClr val="accent2"/>
          </a:fillRef>
          <a:effectRef idx="1">
            <a:schemeClr val="accent2"/>
          </a:effectRef>
          <a:fontRef idx="minor">
            <a:schemeClr val="dk1"/>
          </a:fontRef>
        </p:style>
        <p:txBody>
          <a:bodyPr rtlCol="0" anchor="ctr"/>
          <a:lstStyle/>
          <a:p>
            <a:r>
              <a:rPr kumimoji="1" lang="en-US" altLang="ja-JP" dirty="0" smtClean="0">
                <a:latin typeface="Meiryo UI" panose="020B0604030504040204" pitchFamily="50" charset="-128"/>
                <a:ea typeface="Meiryo UI" panose="020B0604030504040204" pitchFamily="50" charset="-128"/>
              </a:rPr>
              <a:t>JPO</a:t>
            </a:r>
            <a:r>
              <a:rPr kumimoji="1" lang="ja-JP" altLang="en-US" dirty="0" err="1" smtClean="0">
                <a:latin typeface="Meiryo UI" panose="020B0604030504040204" pitchFamily="50" charset="-128"/>
                <a:ea typeface="Meiryo UI" panose="020B0604030504040204" pitchFamily="50" charset="-128"/>
              </a:rPr>
              <a:t>が提</a:t>
            </a:r>
            <a:r>
              <a:rPr kumimoji="1" lang="ja-JP" altLang="en-US" dirty="0" smtClean="0">
                <a:latin typeface="Meiryo UI" panose="020B0604030504040204" pitchFamily="50" charset="-128"/>
                <a:ea typeface="Meiryo UI" panose="020B0604030504040204" pitchFamily="50" charset="-128"/>
              </a:rPr>
              <a:t>供する近刊情報に、版元独自出版情報（内容紹介、著者紹介、書影、試し読み、書評リンク）、</a:t>
            </a:r>
            <a:r>
              <a:rPr kumimoji="1" lang="en-US" altLang="ja-JP" dirty="0" smtClean="0">
                <a:latin typeface="Meiryo UI" panose="020B0604030504040204" pitchFamily="50" charset="-128"/>
                <a:ea typeface="Meiryo UI" panose="020B0604030504040204" pitchFamily="50" charset="-128"/>
              </a:rPr>
              <a:t>NDL</a:t>
            </a:r>
            <a:r>
              <a:rPr kumimoji="1" lang="ja-JP" altLang="en-US" dirty="0" err="1" smtClean="0">
                <a:latin typeface="Meiryo UI" panose="020B0604030504040204" pitchFamily="50" charset="-128"/>
                <a:ea typeface="Meiryo UI" panose="020B0604030504040204" pitchFamily="50" charset="-128"/>
              </a:rPr>
              <a:t>、</a:t>
            </a:r>
            <a:r>
              <a:rPr kumimoji="1" lang="en-US" altLang="ja-JP" dirty="0" err="1" smtClean="0">
                <a:latin typeface="Meiryo UI" panose="020B0604030504040204" pitchFamily="50" charset="-128"/>
                <a:ea typeface="Meiryo UI" panose="020B0604030504040204" pitchFamily="50" charset="-128"/>
              </a:rPr>
              <a:t>Webcat</a:t>
            </a:r>
            <a:r>
              <a:rPr kumimoji="1" lang="en-US" altLang="ja-JP" dirty="0" smtClean="0">
                <a:latin typeface="Meiryo UI" panose="020B0604030504040204" pitchFamily="50" charset="-128"/>
                <a:ea typeface="Meiryo UI" panose="020B0604030504040204" pitchFamily="50" charset="-128"/>
              </a:rPr>
              <a:t>-plus</a:t>
            </a:r>
            <a:r>
              <a:rPr kumimoji="1" lang="ja-JP" altLang="en-US" dirty="0" smtClean="0">
                <a:latin typeface="Meiryo UI" panose="020B0604030504040204" pitchFamily="50" charset="-128"/>
                <a:ea typeface="Meiryo UI" panose="020B0604030504040204" pitchFamily="50" charset="-128"/>
              </a:rPr>
              <a:t>の情報を含め、</a:t>
            </a:r>
            <a:r>
              <a:rPr kumimoji="1" lang="en-US" altLang="ja-JP" dirty="0" err="1" smtClean="0">
                <a:latin typeface="Meiryo UI" panose="020B0604030504040204" pitchFamily="50" charset="-128"/>
                <a:ea typeface="Meiryo UI" panose="020B0604030504040204" pitchFamily="50" charset="-128"/>
              </a:rPr>
              <a:t>WebAPI</a:t>
            </a:r>
            <a:r>
              <a:rPr kumimoji="1" lang="ja-JP" altLang="en-US" dirty="0" smtClean="0">
                <a:latin typeface="Meiryo UI" panose="020B0604030504040204" pitchFamily="50" charset="-128"/>
                <a:ea typeface="Meiryo UI" panose="020B0604030504040204" pitchFamily="50" charset="-128"/>
              </a:rPr>
              <a:t>を公開している→今後、出版情報の提供の中核的なサイトになることが期待できる</a:t>
            </a:r>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048188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3200" dirty="0"/>
              <a:t>出版者によるデジタル化資料利用手続きの検討の加速化</a:t>
            </a:r>
          </a:p>
        </p:txBody>
      </p:sp>
      <p:sp>
        <p:nvSpPr>
          <p:cNvPr id="3" name="コンテンツ プレースホルダー 2"/>
          <p:cNvSpPr>
            <a:spLocks noGrp="1"/>
          </p:cNvSpPr>
          <p:nvPr>
            <p:ph sz="half" idx="1"/>
          </p:nvPr>
        </p:nvSpPr>
        <p:spPr>
          <a:xfrm>
            <a:off x="308225" y="1397841"/>
            <a:ext cx="5711575" cy="5460159"/>
          </a:xfrm>
        </p:spPr>
        <p:txBody>
          <a:bodyPr>
            <a:normAutofit fontScale="62500" lnSpcReduction="20000"/>
          </a:bodyPr>
          <a:lstStyle/>
          <a:p>
            <a:r>
              <a:rPr lang="ja-JP" altLang="en-US" dirty="0" smtClean="0"/>
              <a:t>パブリック</a:t>
            </a:r>
            <a:r>
              <a:rPr lang="ja-JP" altLang="en-US" dirty="0"/>
              <a:t>ドメイン</a:t>
            </a:r>
            <a:r>
              <a:rPr kumimoji="1" lang="ja-JP" altLang="en-US" dirty="0" smtClean="0"/>
              <a:t>資料</a:t>
            </a:r>
            <a:endParaRPr kumimoji="1" lang="en-US" altLang="ja-JP" dirty="0" smtClean="0"/>
          </a:p>
          <a:p>
            <a:pPr lvl="1"/>
            <a:r>
              <a:rPr kumimoji="1" lang="ja-JP" altLang="en-US" dirty="0" smtClean="0"/>
              <a:t>（インターネットで公開している資料のうち、文化庁長官裁定及び著作者の許諾により公開しているものを除いた資料）</a:t>
            </a:r>
            <a:endParaRPr kumimoji="1" lang="en-US" altLang="ja-JP" dirty="0" smtClean="0"/>
          </a:p>
          <a:p>
            <a:pPr lvl="1"/>
            <a:r>
              <a:rPr kumimoji="1" lang="ja-JP" altLang="en-US" dirty="0" smtClean="0"/>
              <a:t>インターネットでダウンロード</a:t>
            </a:r>
            <a:r>
              <a:rPr lang="ja-JP" altLang="en-US" dirty="0" smtClean="0"/>
              <a:t>して</a:t>
            </a:r>
            <a:r>
              <a:rPr lang="ja-JP" altLang="en-US" dirty="0"/>
              <a:t>手続きなしで</a:t>
            </a:r>
            <a:r>
              <a:rPr lang="ja-JP" altLang="en-US" dirty="0" smtClean="0"/>
              <a:t>二次利用可</a:t>
            </a:r>
            <a:endParaRPr kumimoji="1" lang="en-US" altLang="ja-JP" dirty="0" smtClean="0"/>
          </a:p>
          <a:p>
            <a:r>
              <a:rPr kumimoji="1" lang="ja-JP" altLang="en-US" dirty="0" smtClean="0"/>
              <a:t>オーファンワークス資料</a:t>
            </a:r>
            <a:endParaRPr kumimoji="1" lang="en-US" altLang="ja-JP" dirty="0" smtClean="0"/>
          </a:p>
          <a:p>
            <a:pPr lvl="1"/>
            <a:r>
              <a:rPr lang="ja-JP" altLang="en-US" dirty="0"/>
              <a:t>文化庁長官</a:t>
            </a:r>
            <a:r>
              <a:rPr lang="ja-JP" altLang="en-US" dirty="0" smtClean="0"/>
              <a:t>裁定を受けること</a:t>
            </a:r>
            <a:endParaRPr lang="en-US" altLang="ja-JP" dirty="0"/>
          </a:p>
          <a:p>
            <a:pPr lvl="1"/>
            <a:r>
              <a:rPr kumimoji="1" lang="ja-JP" altLang="en-US" dirty="0" smtClean="0"/>
              <a:t>原出版者による利用</a:t>
            </a:r>
            <a:endParaRPr kumimoji="1" lang="en-US" altLang="ja-JP" dirty="0" smtClean="0"/>
          </a:p>
          <a:p>
            <a:pPr lvl="2"/>
            <a:r>
              <a:rPr lang="ja-JP" altLang="en-US" dirty="0" smtClean="0"/>
              <a:t>（実施者が原出版者である場合は、出版者の許諾が得られてると見做せる）</a:t>
            </a:r>
            <a:endParaRPr lang="en-US" altLang="ja-JP" dirty="0" smtClean="0"/>
          </a:p>
          <a:p>
            <a:pPr lvl="1"/>
            <a:r>
              <a:rPr kumimoji="1" lang="ja-JP" altLang="en-US" dirty="0" smtClean="0"/>
              <a:t>原出版者以外による利用（例：インプレス等）</a:t>
            </a:r>
            <a:endParaRPr kumimoji="1" lang="en-US" altLang="ja-JP" dirty="0" smtClean="0"/>
          </a:p>
          <a:p>
            <a:pPr lvl="2"/>
            <a:r>
              <a:rPr lang="ja-JP" altLang="en-US" dirty="0" smtClean="0"/>
              <a:t>原出版者の許諾を条件とする</a:t>
            </a:r>
            <a:endParaRPr lang="en-US" altLang="ja-JP" dirty="0" smtClean="0"/>
          </a:p>
          <a:p>
            <a:r>
              <a:rPr lang="ja-JP" altLang="en-US" dirty="0" smtClean="0"/>
              <a:t>著作権存続資料</a:t>
            </a:r>
            <a:endParaRPr lang="en-US" altLang="ja-JP" dirty="0" smtClean="0"/>
          </a:p>
          <a:p>
            <a:pPr lvl="1"/>
            <a:r>
              <a:rPr lang="ja-JP" altLang="en-US" dirty="0"/>
              <a:t>原出版者による利用</a:t>
            </a:r>
            <a:endParaRPr lang="en-US" altLang="ja-JP" dirty="0"/>
          </a:p>
          <a:p>
            <a:pPr lvl="2"/>
            <a:r>
              <a:rPr lang="ja-JP" altLang="en-US" dirty="0"/>
              <a:t>著作権者の</a:t>
            </a:r>
            <a:r>
              <a:rPr lang="ja-JP" altLang="en-US" dirty="0" smtClean="0"/>
              <a:t>許諾があること</a:t>
            </a:r>
            <a:endParaRPr lang="en-US" altLang="ja-JP" dirty="0" smtClean="0"/>
          </a:p>
          <a:p>
            <a:pPr lvl="2"/>
            <a:r>
              <a:rPr lang="ja-JP" altLang="en-US" dirty="0" smtClean="0"/>
              <a:t>（</a:t>
            </a:r>
            <a:r>
              <a:rPr lang="ja-JP" altLang="en-US" dirty="0"/>
              <a:t>実施者が原出版者である場合は、出版者の許諾が得られてると見做せる）</a:t>
            </a:r>
            <a:endParaRPr lang="en-US" altLang="ja-JP" dirty="0"/>
          </a:p>
          <a:p>
            <a:pPr lvl="1"/>
            <a:r>
              <a:rPr lang="ja-JP" altLang="en-US" dirty="0"/>
              <a:t>原出版者以外による利用（例：インプレス等）</a:t>
            </a:r>
            <a:endParaRPr lang="en-US" altLang="ja-JP" dirty="0"/>
          </a:p>
          <a:p>
            <a:pPr lvl="2"/>
            <a:r>
              <a:rPr lang="ja-JP" altLang="en-US" dirty="0"/>
              <a:t>著作権者、原出版者の許諾を条件と</a:t>
            </a:r>
            <a:r>
              <a:rPr lang="ja-JP" altLang="en-US" dirty="0" smtClean="0"/>
              <a:t>する</a:t>
            </a:r>
            <a:endParaRPr lang="en-US" altLang="ja-JP" dirty="0" smtClean="0"/>
          </a:p>
          <a:p>
            <a:r>
              <a:rPr kumimoji="1" lang="ja-JP" altLang="en-US" dirty="0" smtClean="0"/>
              <a:t>当館刊行物</a:t>
            </a:r>
            <a:endParaRPr kumimoji="1" lang="en-US" altLang="ja-JP" dirty="0" smtClean="0"/>
          </a:p>
          <a:p>
            <a:pPr lvl="1"/>
            <a:r>
              <a:rPr kumimoji="1" lang="ja-JP" altLang="en-US" dirty="0" smtClean="0"/>
              <a:t>非商用利用は手続きなし</a:t>
            </a:r>
            <a:endParaRPr kumimoji="1" lang="en-US" altLang="ja-JP" dirty="0" smtClean="0"/>
          </a:p>
          <a:p>
            <a:pPr lvl="1"/>
            <a:r>
              <a:rPr lang="ja-JP" altLang="en-US" dirty="0" smtClean="0"/>
              <a:t>商用利用は？</a:t>
            </a:r>
            <a:endParaRPr lang="en-US" altLang="ja-JP" dirty="0" smtClean="0"/>
          </a:p>
          <a:p>
            <a:pPr lvl="2"/>
            <a:r>
              <a:rPr lang="ja-JP" altLang="en-US" dirty="0"/>
              <a:t>オープンデータ実務者会議の見解は？</a:t>
            </a:r>
            <a:endParaRPr lang="en-US" altLang="ja-JP" dirty="0"/>
          </a:p>
          <a:p>
            <a:pPr lvl="3"/>
            <a:r>
              <a:rPr kumimoji="1" lang="ja-JP" altLang="en-US" dirty="0" smtClean="0"/>
              <a:t>国有財産</a:t>
            </a:r>
            <a:r>
              <a:rPr lang="ja-JP" altLang="en-US" dirty="0" smtClean="0"/>
              <a:t>法上の解釈は？</a:t>
            </a:r>
            <a:endParaRPr lang="en-US" altLang="ja-JP" dirty="0" smtClean="0"/>
          </a:p>
          <a:p>
            <a:pPr lvl="2"/>
            <a:r>
              <a:rPr kumimoji="1" lang="ja-JP" altLang="en-US" dirty="0" smtClean="0"/>
              <a:t>財政法上の解釈は？</a:t>
            </a:r>
            <a:endParaRPr kumimoji="1" lang="en-US" altLang="ja-JP" dirty="0" smtClean="0"/>
          </a:p>
          <a:p>
            <a:pPr lvl="1"/>
            <a:endParaRPr kumimoji="1" lang="ja-JP" altLang="en-US" dirty="0"/>
          </a:p>
        </p:txBody>
      </p:sp>
      <p:sp>
        <p:nvSpPr>
          <p:cNvPr id="4" name="コンテンツ プレースホルダー 3"/>
          <p:cNvSpPr>
            <a:spLocks noGrp="1"/>
          </p:cNvSpPr>
          <p:nvPr>
            <p:ph sz="half" idx="2"/>
          </p:nvPr>
        </p:nvSpPr>
        <p:spPr>
          <a:xfrm>
            <a:off x="6172200" y="1397841"/>
            <a:ext cx="5560888" cy="5460159"/>
          </a:xfrm>
        </p:spPr>
        <p:txBody>
          <a:bodyPr>
            <a:normAutofit fontScale="62500" lnSpcReduction="20000"/>
          </a:bodyPr>
          <a:lstStyle/>
          <a:p>
            <a:r>
              <a:rPr kumimoji="1" lang="ja-JP" altLang="en-US" dirty="0" smtClean="0"/>
              <a:t>手続き及び条件</a:t>
            </a:r>
            <a:endParaRPr kumimoji="1" lang="en-US" altLang="ja-JP" dirty="0" smtClean="0"/>
          </a:p>
          <a:p>
            <a:pPr lvl="1"/>
            <a:r>
              <a:rPr lang="ja-JP" altLang="en-US" dirty="0" smtClean="0"/>
              <a:t>利用申請</a:t>
            </a:r>
            <a:endParaRPr lang="en-US" altLang="ja-JP" dirty="0" smtClean="0"/>
          </a:p>
          <a:p>
            <a:pPr lvl="2"/>
            <a:r>
              <a:rPr lang="en-US" altLang="ja-JP" dirty="0" smtClean="0"/>
              <a:t>PD</a:t>
            </a:r>
            <a:r>
              <a:rPr lang="ja-JP" altLang="en-US" dirty="0" smtClean="0"/>
              <a:t>以外に関して、復刻・翻刻を目的とした利用申請を受ける</a:t>
            </a:r>
            <a:endParaRPr lang="en-US" altLang="ja-JP" dirty="0" smtClean="0"/>
          </a:p>
          <a:p>
            <a:pPr lvl="2"/>
            <a:r>
              <a:rPr lang="ja-JP" altLang="en-US" dirty="0" smtClean="0"/>
              <a:t>著作権者、原出版者の許諾が得られているか確認</a:t>
            </a:r>
            <a:endParaRPr lang="en-US" altLang="ja-JP" dirty="0" smtClean="0"/>
          </a:p>
          <a:p>
            <a:pPr lvl="1"/>
            <a:r>
              <a:rPr lang="ja-JP" altLang="en-US" dirty="0"/>
              <a:t>画像データの提供</a:t>
            </a:r>
            <a:endParaRPr lang="en-US" altLang="ja-JP" dirty="0"/>
          </a:p>
          <a:p>
            <a:pPr lvl="2"/>
            <a:r>
              <a:rPr lang="ja-JP" altLang="en-US" dirty="0"/>
              <a:t>近デジで公開している画像をダウンロード</a:t>
            </a:r>
            <a:r>
              <a:rPr lang="ja-JP" altLang="en-US" dirty="0" smtClean="0"/>
              <a:t>して利用</a:t>
            </a:r>
            <a:r>
              <a:rPr lang="ja-JP" altLang="en-US" dirty="0"/>
              <a:t>する場合は複写事務なし</a:t>
            </a:r>
            <a:r>
              <a:rPr lang="ja-JP" altLang="en-US" dirty="0" smtClean="0"/>
              <a:t>で提供可能</a:t>
            </a:r>
            <a:endParaRPr lang="en-US" altLang="ja-JP" dirty="0"/>
          </a:p>
          <a:p>
            <a:pPr lvl="2"/>
            <a:r>
              <a:rPr lang="ja-JP" altLang="en-US" dirty="0"/>
              <a:t>より圧縮率に低い画像を求める場合は、媒体への</a:t>
            </a:r>
            <a:r>
              <a:rPr lang="ja-JP" altLang="en-US" dirty="0" smtClean="0"/>
              <a:t>複製作業を行い提供</a:t>
            </a:r>
            <a:endParaRPr lang="en-US" altLang="ja-JP" dirty="0" smtClean="0"/>
          </a:p>
          <a:p>
            <a:pPr lvl="3"/>
            <a:r>
              <a:rPr lang="ja-JP" altLang="en-US" dirty="0" smtClean="0"/>
              <a:t>複写作業実施は、電子図書館課</a:t>
            </a:r>
            <a:endParaRPr lang="en-US" altLang="ja-JP" dirty="0"/>
          </a:p>
          <a:p>
            <a:pPr lvl="1"/>
            <a:r>
              <a:rPr lang="ja-JP" altLang="en-US" dirty="0" smtClean="0"/>
              <a:t>対価</a:t>
            </a:r>
            <a:endParaRPr lang="en-US" altLang="ja-JP" dirty="0" smtClean="0"/>
          </a:p>
          <a:p>
            <a:pPr lvl="2"/>
            <a:r>
              <a:rPr lang="ja-JP" altLang="en-US" dirty="0" smtClean="0"/>
              <a:t>求めない？</a:t>
            </a:r>
            <a:endParaRPr lang="en-US" altLang="ja-JP" dirty="0" smtClean="0"/>
          </a:p>
          <a:p>
            <a:pPr lvl="3"/>
            <a:r>
              <a:rPr lang="ja-JP" altLang="en-US" dirty="0" smtClean="0"/>
              <a:t>オンライン資料としての提供を求める？</a:t>
            </a:r>
            <a:endParaRPr lang="en-US" altLang="ja-JP" dirty="0" smtClean="0"/>
          </a:p>
          <a:p>
            <a:pPr lvl="2"/>
            <a:r>
              <a:rPr lang="ja-JP" altLang="en-US" dirty="0" smtClean="0"/>
              <a:t>求める？</a:t>
            </a:r>
            <a:endParaRPr lang="en-US" altLang="ja-JP" dirty="0" smtClean="0"/>
          </a:p>
          <a:p>
            <a:pPr lvl="3"/>
            <a:r>
              <a:rPr lang="ja-JP" altLang="en-US" dirty="0" smtClean="0"/>
              <a:t>（</a:t>
            </a:r>
            <a:r>
              <a:rPr lang="ja-JP" altLang="en-US" dirty="0"/>
              <a:t>実施</a:t>
            </a:r>
            <a:r>
              <a:rPr lang="ja-JP" altLang="en-US" dirty="0" smtClean="0"/>
              <a:t>者がスキャンニングす</a:t>
            </a:r>
            <a:r>
              <a:rPr lang="ja-JP" altLang="en-US" dirty="0"/>
              <a:t>る</a:t>
            </a:r>
            <a:r>
              <a:rPr lang="ja-JP" altLang="en-US" dirty="0" smtClean="0"/>
              <a:t>より</a:t>
            </a:r>
            <a:r>
              <a:rPr lang="ja-JP" altLang="en-US" dirty="0"/>
              <a:t>も安価であればニーズはある）</a:t>
            </a:r>
            <a:endParaRPr lang="en-US" altLang="ja-JP" dirty="0"/>
          </a:p>
          <a:p>
            <a:pPr lvl="3"/>
            <a:r>
              <a:rPr lang="ja-JP" altLang="en-US" dirty="0" smtClean="0"/>
              <a:t>使用料？</a:t>
            </a:r>
            <a:endParaRPr lang="en-US" altLang="ja-JP" dirty="0" smtClean="0"/>
          </a:p>
          <a:p>
            <a:pPr lvl="4"/>
            <a:r>
              <a:rPr lang="ja-JP" altLang="en-US" dirty="0" smtClean="0"/>
              <a:t>販売実績で徴収？</a:t>
            </a:r>
            <a:endParaRPr lang="en-US" altLang="ja-JP" dirty="0" smtClean="0"/>
          </a:p>
          <a:p>
            <a:pPr lvl="3"/>
            <a:r>
              <a:rPr lang="ja-JP" altLang="en-US" dirty="0" smtClean="0"/>
              <a:t>複製手数料？</a:t>
            </a:r>
            <a:endParaRPr lang="en-US" altLang="ja-JP" dirty="0" smtClean="0"/>
          </a:p>
          <a:p>
            <a:pPr lvl="4"/>
            <a:r>
              <a:rPr lang="ja-JP" altLang="en-US" dirty="0" smtClean="0"/>
              <a:t>ダウンロード</a:t>
            </a:r>
            <a:r>
              <a:rPr lang="ja-JP" altLang="en-US" dirty="0"/>
              <a:t>機能</a:t>
            </a:r>
            <a:r>
              <a:rPr lang="ja-JP" altLang="en-US" dirty="0" smtClean="0"/>
              <a:t>を利用すれば、手数料は不要？</a:t>
            </a:r>
            <a:endParaRPr lang="en-US" altLang="ja-JP" dirty="0" smtClean="0"/>
          </a:p>
          <a:p>
            <a:pPr lvl="1"/>
            <a:endParaRPr lang="en-US" altLang="ja-JP" dirty="0" smtClean="0"/>
          </a:p>
          <a:p>
            <a:pPr lvl="2"/>
            <a:endParaRPr lang="en-US" altLang="ja-JP" dirty="0" smtClean="0"/>
          </a:p>
          <a:p>
            <a:pPr lvl="2"/>
            <a:endParaRPr kumimoji="1" lang="ja-JP" altLang="en-US" dirty="0"/>
          </a:p>
        </p:txBody>
      </p:sp>
      <p:sp>
        <p:nvSpPr>
          <p:cNvPr id="5" name="フッター プレースホルダー 4"/>
          <p:cNvSpPr>
            <a:spLocks noGrp="1"/>
          </p:cNvSpPr>
          <p:nvPr>
            <p:ph type="ftr" sz="quarter" idx="11"/>
          </p:nvPr>
        </p:nvSpPr>
        <p:spPr/>
        <p:txBody>
          <a:bodyPr/>
          <a:lstStyle/>
          <a:p>
            <a:endParaRPr kumimoji="0" lang="en-US" dirty="0"/>
          </a:p>
        </p:txBody>
      </p:sp>
      <p:sp>
        <p:nvSpPr>
          <p:cNvPr id="6" name="スライド番号プレースホルダー 5"/>
          <p:cNvSpPr>
            <a:spLocks noGrp="1"/>
          </p:cNvSpPr>
          <p:nvPr>
            <p:ph type="sldNum" sz="quarter" idx="12"/>
          </p:nvPr>
        </p:nvSpPr>
        <p:spPr/>
        <p:txBody>
          <a:bodyPr/>
          <a:lstStyle/>
          <a:p>
            <a:fld id="{042AED99-7FB4-404E-8A97-64753DCE42EC}" type="slidenum">
              <a:rPr kumimoji="0" lang="en-US" smtClean="0"/>
              <a:pPr/>
              <a:t>7</a:t>
            </a:fld>
            <a:endParaRPr kumimoji="0" lang="en-US" dirty="0"/>
          </a:p>
        </p:txBody>
      </p:sp>
      <p:sp>
        <p:nvSpPr>
          <p:cNvPr id="7" name="コンテンツ プレースホルダー 5"/>
          <p:cNvSpPr txBox="1">
            <a:spLocks/>
          </p:cNvSpPr>
          <p:nvPr/>
        </p:nvSpPr>
        <p:spPr>
          <a:xfrm>
            <a:off x="811658" y="792480"/>
            <a:ext cx="9856342" cy="464119"/>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kumimoji="1" sz="2800" kern="1200">
                <a:solidFill>
                  <a:schemeClr val="tx1"/>
                </a:solidFill>
                <a:latin typeface="HG丸ｺﾞｼｯｸM-PRO" pitchFamily="50" charset="-128"/>
                <a:ea typeface="HG丸ｺﾞｼｯｸM-PRO" pitchFamily="50" charset="-128"/>
                <a:cs typeface="+mn-cs"/>
              </a:defRPr>
            </a:lvl1pPr>
            <a:lvl2pPr marL="742950" indent="-285750" algn="l" defTabSz="914400" rtl="0" eaLnBrk="1" latinLnBrk="0" hangingPunct="1">
              <a:spcBef>
                <a:spcPct val="20000"/>
              </a:spcBef>
              <a:buFont typeface="Arial" pitchFamily="34" charset="0"/>
              <a:buChar char="–"/>
              <a:defRPr kumimoji="1" sz="2400" kern="1200">
                <a:solidFill>
                  <a:schemeClr val="tx1"/>
                </a:solidFill>
                <a:latin typeface="HG丸ｺﾞｼｯｸM-PRO" pitchFamily="50" charset="-128"/>
                <a:ea typeface="HG丸ｺﾞｼｯｸM-PRO" pitchFamily="50" charset="-128"/>
                <a:cs typeface="+mn-cs"/>
              </a:defRPr>
            </a:lvl2pPr>
            <a:lvl3pPr marL="1143000" indent="-228600" algn="l" defTabSz="914400" rtl="0" eaLnBrk="1" latinLnBrk="0" hangingPunct="1">
              <a:spcBef>
                <a:spcPct val="20000"/>
              </a:spcBef>
              <a:buFont typeface="Arial" pitchFamily="34" charset="0"/>
              <a:buChar char="•"/>
              <a:defRPr kumimoji="1" sz="2000" kern="1200">
                <a:solidFill>
                  <a:schemeClr val="tx1"/>
                </a:solidFill>
                <a:latin typeface="HG丸ｺﾞｼｯｸM-PRO" pitchFamily="50" charset="-128"/>
                <a:ea typeface="HG丸ｺﾞｼｯｸM-PRO" pitchFamily="50" charset="-128"/>
                <a:cs typeface="+mn-cs"/>
              </a:defRPr>
            </a:lvl3pPr>
            <a:lvl4pPr marL="1600200" indent="-228600" algn="l" defTabSz="914400" rtl="0" eaLnBrk="1" latinLnBrk="0" hangingPunct="1">
              <a:spcBef>
                <a:spcPct val="20000"/>
              </a:spcBef>
              <a:buFont typeface="Arial" pitchFamily="34" charset="0"/>
              <a:buChar char="–"/>
              <a:defRPr kumimoji="1" sz="1800" kern="1200">
                <a:solidFill>
                  <a:schemeClr val="tx1"/>
                </a:solidFill>
                <a:latin typeface="HG丸ｺﾞｼｯｸM-PRO" pitchFamily="50" charset="-128"/>
                <a:ea typeface="HG丸ｺﾞｼｯｸM-PRO" pitchFamily="50" charset="-128"/>
                <a:cs typeface="+mn-cs"/>
              </a:defRPr>
            </a:lvl4pPr>
            <a:lvl5pPr marL="2057400" indent="-228600" algn="l" defTabSz="914400" rtl="0" eaLnBrk="1" latinLnBrk="0" hangingPunct="1">
              <a:spcBef>
                <a:spcPct val="20000"/>
              </a:spcBef>
              <a:buFont typeface="Arial" pitchFamily="34" charset="0"/>
              <a:buChar char="»"/>
              <a:defRPr kumimoji="1" sz="1800" kern="1200">
                <a:solidFill>
                  <a:schemeClr val="tx1"/>
                </a:solidFill>
                <a:latin typeface="HG丸ｺﾞｼｯｸM-PRO" pitchFamily="50" charset="-128"/>
                <a:ea typeface="HG丸ｺﾞｼｯｸM-PRO" pitchFamily="50" charset="-128"/>
                <a:cs typeface="+mn-cs"/>
              </a:defRPr>
            </a:lvl5pPr>
            <a:lvl6pPr marL="2514600" indent="-228600" algn="l" defTabSz="914400" rtl="0" eaLnBrk="1" latinLnBrk="0" hangingPunct="1">
              <a:spcBef>
                <a:spcPct val="20000"/>
              </a:spcBef>
              <a:buFont typeface="Arial" pitchFamily="34" charset="0"/>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1800" kern="1200">
                <a:solidFill>
                  <a:schemeClr val="tx1"/>
                </a:solidFill>
                <a:latin typeface="+mn-lt"/>
                <a:ea typeface="+mn-ea"/>
                <a:cs typeface="+mn-cs"/>
              </a:defRPr>
            </a:lvl9pPr>
          </a:lstStyle>
          <a:p>
            <a:pPr marL="0" indent="0" algn="ctr">
              <a:buNone/>
            </a:pPr>
            <a:r>
              <a:rPr lang="ja-JP" altLang="en-US" dirty="0"/>
              <a:t>課題は財政法、国有財産法の解釈、対価の額</a:t>
            </a:r>
            <a:endParaRPr lang="en-US" altLang="ja-JP" dirty="0"/>
          </a:p>
        </p:txBody>
      </p:sp>
      <p:sp>
        <p:nvSpPr>
          <p:cNvPr id="8" name="テキスト ボックス 7"/>
          <p:cNvSpPr txBox="1"/>
          <p:nvPr/>
        </p:nvSpPr>
        <p:spPr>
          <a:xfrm>
            <a:off x="10484921" y="696166"/>
            <a:ext cx="1368152" cy="276999"/>
          </a:xfrm>
          <a:prstGeom prst="rect">
            <a:avLst/>
          </a:prstGeom>
          <a:noFill/>
        </p:spPr>
        <p:txBody>
          <a:bodyPr wrap="square" rtlCol="0">
            <a:spAutoFit/>
          </a:bodyPr>
          <a:lstStyle/>
          <a:p>
            <a:r>
              <a:rPr lang="en-US" altLang="ja-JP" sz="1200" dirty="0" smtClean="0"/>
              <a:t>2014</a:t>
            </a:r>
            <a:r>
              <a:rPr lang="ja-JP" altLang="en-US" sz="1200" dirty="0" smtClean="0"/>
              <a:t>年</a:t>
            </a:r>
            <a:r>
              <a:rPr lang="en-US" altLang="ja-JP" sz="1200" dirty="0"/>
              <a:t>3</a:t>
            </a:r>
            <a:r>
              <a:rPr lang="ja-JP" altLang="en-US" sz="1200" dirty="0"/>
              <a:t>月</a:t>
            </a:r>
            <a:r>
              <a:rPr lang="en-US" altLang="ja-JP" sz="1200" dirty="0"/>
              <a:t>5</a:t>
            </a:r>
            <a:r>
              <a:rPr lang="ja-JP" altLang="en-US" sz="1200" dirty="0"/>
              <a:t>日</a:t>
            </a:r>
          </a:p>
        </p:txBody>
      </p:sp>
    </p:spTree>
    <p:extLst>
      <p:ext uri="{BB962C8B-B14F-4D97-AF65-F5344CB8AC3E}">
        <p14:creationId xmlns:p14="http://schemas.microsoft.com/office/powerpoint/2010/main" val="2557564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正方形/長方形 54"/>
          <p:cNvSpPr/>
          <p:nvPr/>
        </p:nvSpPr>
        <p:spPr>
          <a:xfrm>
            <a:off x="3935760" y="1772816"/>
            <a:ext cx="6516216" cy="4869160"/>
          </a:xfrm>
          <a:prstGeom prst="rect">
            <a:avLst/>
          </a:prstGeom>
          <a:solidFill>
            <a:schemeClr val="accent6">
              <a:lumMod val="20000"/>
              <a:lumOff val="80000"/>
            </a:schemeClr>
          </a:solidFill>
          <a:scene3d>
            <a:camera prst="orthographicFront"/>
            <a:lightRig rig="threePt" dir="t"/>
          </a:scene3d>
          <a:sp3d>
            <a:bevelT/>
          </a:sp3d>
        </p:spPr>
        <p:style>
          <a:lnRef idx="2">
            <a:schemeClr val="accent2"/>
          </a:lnRef>
          <a:fillRef idx="1">
            <a:schemeClr val="lt1"/>
          </a:fillRef>
          <a:effectRef idx="0">
            <a:schemeClr val="accent2"/>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27" name="AutoShape 8"/>
          <p:cNvSpPr>
            <a:spLocks noChangeArrowheads="1"/>
          </p:cNvSpPr>
          <p:nvPr/>
        </p:nvSpPr>
        <p:spPr bwMode="auto">
          <a:xfrm>
            <a:off x="4429472" y="3068960"/>
            <a:ext cx="1944216" cy="2436302"/>
          </a:xfrm>
          <a:prstGeom prst="roundRect">
            <a:avLst>
              <a:gd name="adj" fmla="val 25048"/>
            </a:avLst>
          </a:prstGeom>
          <a:ln>
            <a:headEnd/>
            <a:tailEnd/>
          </a:ln>
        </p:spPr>
        <p:style>
          <a:lnRef idx="1">
            <a:schemeClr val="accent4"/>
          </a:lnRef>
          <a:fillRef idx="2">
            <a:schemeClr val="accent4"/>
          </a:fillRef>
          <a:effectRef idx="1">
            <a:schemeClr val="accent4"/>
          </a:effectRef>
          <a:fontRef idx="minor">
            <a:schemeClr val="dk1"/>
          </a:fontRef>
        </p:style>
        <p:txBody>
          <a:bodyPr wrap="square" anchor="t" anchorCtr="0">
            <a:noAutofit/>
          </a:bodyPr>
          <a:lstStyle/>
          <a:p>
            <a:pPr marL="342900" indent="-342900" algn="ctr">
              <a:defRPr/>
            </a:pPr>
            <a:r>
              <a:rPr lang="ja-JP" altLang="en-US" sz="1600" b="1" dirty="0">
                <a:latin typeface="Meiryo UI" panose="020B0604030504040204" pitchFamily="50" charset="-128"/>
                <a:ea typeface="Meiryo UI" panose="020B0604030504040204" pitchFamily="50" charset="-128"/>
              </a:rPr>
              <a:t>著作権情報</a:t>
            </a:r>
            <a:endParaRPr lang="en-US" altLang="ja-JP" sz="1600" b="1" dirty="0">
              <a:latin typeface="Meiryo UI" panose="020B0604030504040204" pitchFamily="50" charset="-128"/>
              <a:ea typeface="Meiryo UI" panose="020B0604030504040204" pitchFamily="50" charset="-128"/>
            </a:endParaRPr>
          </a:p>
          <a:p>
            <a:pPr marL="342900" indent="-342900" algn="ctr">
              <a:defRPr/>
            </a:pPr>
            <a:r>
              <a:rPr lang="ja-JP" altLang="en-US" sz="1600" b="1" dirty="0">
                <a:latin typeface="Meiryo UI" panose="020B0604030504040204" pitchFamily="50" charset="-128"/>
                <a:ea typeface="Meiryo UI" panose="020B0604030504040204" pitchFamily="50" charset="-128"/>
              </a:rPr>
              <a:t>集中管理</a:t>
            </a:r>
            <a:endParaRPr lang="en-US" altLang="ja-JP" sz="1600" b="1" dirty="0">
              <a:latin typeface="Meiryo UI" panose="020B0604030504040204" pitchFamily="50" charset="-128"/>
              <a:ea typeface="Meiryo UI" panose="020B0604030504040204" pitchFamily="50" charset="-128"/>
            </a:endParaRPr>
          </a:p>
          <a:p>
            <a:pPr marL="342900" indent="-342900" algn="ctr">
              <a:defRPr/>
            </a:pPr>
            <a:endParaRPr lang="en-US" altLang="ja-JP" sz="1600" dirty="0">
              <a:latin typeface="Meiryo UI" panose="020B0604030504040204" pitchFamily="50" charset="-128"/>
              <a:ea typeface="Meiryo UI" panose="020B0604030504040204" pitchFamily="50" charset="-128"/>
            </a:endParaRPr>
          </a:p>
          <a:p>
            <a:pPr marL="342900" indent="-342900" algn="ctr">
              <a:defRPr/>
            </a:pPr>
            <a:endParaRPr lang="en-US" altLang="ja-JP" sz="1600" dirty="0">
              <a:latin typeface="Meiryo UI" panose="020B0604030504040204" pitchFamily="50" charset="-128"/>
              <a:ea typeface="Meiryo UI" panose="020B0604030504040204" pitchFamily="50" charset="-128"/>
            </a:endParaRPr>
          </a:p>
          <a:p>
            <a:pPr marL="342900" indent="-342900" algn="ctr">
              <a:defRPr/>
            </a:pPr>
            <a:endParaRPr lang="en-US" altLang="ja-JP" sz="1600" dirty="0">
              <a:latin typeface="Meiryo UI" panose="020B0604030504040204" pitchFamily="50" charset="-128"/>
              <a:ea typeface="Meiryo UI" panose="020B0604030504040204" pitchFamily="50" charset="-128"/>
            </a:endParaRPr>
          </a:p>
          <a:p>
            <a:pPr marL="342900" indent="-342900" algn="ctr">
              <a:defRPr/>
            </a:pPr>
            <a:endParaRPr lang="en-US" altLang="ja-JP" sz="1600" dirty="0">
              <a:latin typeface="Meiryo UI" panose="020B0604030504040204" pitchFamily="50" charset="-128"/>
              <a:ea typeface="Meiryo UI" panose="020B0604030504040204" pitchFamily="50" charset="-128"/>
            </a:endParaRPr>
          </a:p>
          <a:p>
            <a:pPr marL="342900" indent="-342900" algn="ctr">
              <a:defRPr/>
            </a:pPr>
            <a:endParaRPr lang="ja-JP" altLang="en-US" sz="1600"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0" y="0"/>
            <a:ext cx="12192000" cy="928670"/>
          </a:xfrm>
        </p:spPr>
        <p:txBody>
          <a:bodyPr>
            <a:normAutofit/>
          </a:bodyPr>
          <a:lstStyle/>
          <a:p>
            <a:r>
              <a:rPr lang="ja-JP" altLang="en-US" dirty="0" smtClean="0"/>
              <a:t>著作権管理</a:t>
            </a:r>
            <a:r>
              <a:rPr lang="en-US" altLang="ja-JP" dirty="0" smtClean="0"/>
              <a:t>DB</a:t>
            </a:r>
            <a:r>
              <a:rPr lang="ja-JP" altLang="en-US" dirty="0" smtClean="0"/>
              <a:t>の共同構築・運用</a:t>
            </a:r>
            <a:endParaRPr kumimoji="1" lang="ja-JP" altLang="en-US" dirty="0"/>
          </a:p>
        </p:txBody>
      </p:sp>
      <p:sp>
        <p:nvSpPr>
          <p:cNvPr id="4" name="日付プレースホルダ 3"/>
          <p:cNvSpPr>
            <a:spLocks noGrp="1"/>
          </p:cNvSpPr>
          <p:nvPr>
            <p:ph type="dt" sz="half" idx="10"/>
          </p:nvPr>
        </p:nvSpPr>
        <p:spPr/>
        <p:txBody>
          <a:bodyPr/>
          <a:lstStyle/>
          <a:p>
            <a:r>
              <a:rPr lang="en-US" altLang="ja-JP" dirty="0" smtClean="0"/>
              <a:t>2012/10/28</a:t>
            </a:r>
            <a:endParaRPr lang="en-US" dirty="0"/>
          </a:p>
        </p:txBody>
      </p:sp>
      <p:sp>
        <p:nvSpPr>
          <p:cNvPr id="5" name="スライド番号プレースホルダ 4"/>
          <p:cNvSpPr>
            <a:spLocks noGrp="1"/>
          </p:cNvSpPr>
          <p:nvPr>
            <p:ph type="sldNum" sz="quarter" idx="12"/>
          </p:nvPr>
        </p:nvSpPr>
        <p:spPr>
          <a:xfrm>
            <a:off x="10668000" y="6492876"/>
            <a:ext cx="2133600" cy="365125"/>
          </a:xfrm>
        </p:spPr>
        <p:txBody>
          <a:bodyPr/>
          <a:lstStyle/>
          <a:p>
            <a:fld id="{042AED99-7FB4-404E-8A97-64753DCE42EC}" type="slidenum">
              <a:rPr kumimoji="0" lang="en-US" smtClean="0"/>
              <a:pPr/>
              <a:t>8</a:t>
            </a:fld>
            <a:endParaRPr kumimoji="0" lang="en-US" dirty="0"/>
          </a:p>
        </p:txBody>
      </p:sp>
      <p:sp>
        <p:nvSpPr>
          <p:cNvPr id="6" name="AutoShape 8"/>
          <p:cNvSpPr>
            <a:spLocks noChangeArrowheads="1"/>
          </p:cNvSpPr>
          <p:nvPr/>
        </p:nvSpPr>
        <p:spPr bwMode="auto">
          <a:xfrm>
            <a:off x="7104112" y="2204864"/>
            <a:ext cx="3240360" cy="4392488"/>
          </a:xfrm>
          <a:prstGeom prst="roundRect">
            <a:avLst>
              <a:gd name="adj" fmla="val 25048"/>
            </a:avLst>
          </a:prstGeom>
          <a:ln>
            <a:headEnd/>
            <a:tailEnd/>
          </a:ln>
        </p:spPr>
        <p:style>
          <a:lnRef idx="1">
            <a:schemeClr val="accent1"/>
          </a:lnRef>
          <a:fillRef idx="2">
            <a:schemeClr val="accent1"/>
          </a:fillRef>
          <a:effectRef idx="1">
            <a:schemeClr val="accent1"/>
          </a:effectRef>
          <a:fontRef idx="minor">
            <a:schemeClr val="dk1"/>
          </a:fontRef>
        </p:style>
        <p:txBody>
          <a:bodyPr wrap="square" anchor="t" anchorCtr="0">
            <a:noAutofit/>
          </a:bodyPr>
          <a:lstStyle/>
          <a:p>
            <a:pPr marL="342900" indent="-342900" algn="ctr">
              <a:defRPr/>
            </a:pPr>
            <a:r>
              <a:rPr lang="en-US" altLang="ja-JP" sz="2000" b="1" dirty="0">
                <a:latin typeface="Meiryo UI" panose="020B0604030504040204" pitchFamily="50" charset="-128"/>
                <a:ea typeface="Meiryo UI" panose="020B0604030504040204" pitchFamily="50" charset="-128"/>
              </a:rPr>
              <a:t>NDL</a:t>
            </a:r>
            <a:r>
              <a:rPr lang="ja-JP" altLang="en-US" sz="2000" b="1" dirty="0">
                <a:latin typeface="Meiryo UI" panose="020B0604030504040204" pitchFamily="50" charset="-128"/>
                <a:ea typeface="Meiryo UI" panose="020B0604030504040204" pitchFamily="50" charset="-128"/>
              </a:rPr>
              <a:t>書誌</a:t>
            </a:r>
            <a:r>
              <a:rPr lang="en-US" altLang="ja-JP" sz="2000" b="1" dirty="0">
                <a:latin typeface="Meiryo UI" panose="020B0604030504040204" pitchFamily="50" charset="-128"/>
                <a:ea typeface="Meiryo UI" panose="020B0604030504040204" pitchFamily="50" charset="-128"/>
              </a:rPr>
              <a:t>DB</a:t>
            </a:r>
          </a:p>
          <a:p>
            <a:pPr marL="342900" indent="-342900" algn="ctr">
              <a:defRPr/>
            </a:pPr>
            <a:r>
              <a:rPr lang="ja-JP" altLang="en-US" sz="2000" b="1" dirty="0">
                <a:latin typeface="Meiryo UI" panose="020B0604030504040204" pitchFamily="50" charset="-128"/>
                <a:ea typeface="Meiryo UI" panose="020B0604030504040204" pitchFamily="50" charset="-128"/>
              </a:rPr>
              <a:t>（書誌及び所在情報）</a:t>
            </a:r>
            <a:endParaRPr lang="en-US" altLang="ja-JP" sz="2000" b="1" dirty="0">
              <a:latin typeface="Meiryo UI" panose="020B0604030504040204" pitchFamily="50" charset="-128"/>
              <a:ea typeface="Meiryo UI" panose="020B0604030504040204" pitchFamily="50" charset="-128"/>
            </a:endParaRPr>
          </a:p>
        </p:txBody>
      </p:sp>
      <p:sp>
        <p:nvSpPr>
          <p:cNvPr id="7" name="AutoShape 8"/>
          <p:cNvSpPr>
            <a:spLocks noChangeArrowheads="1"/>
          </p:cNvSpPr>
          <p:nvPr/>
        </p:nvSpPr>
        <p:spPr bwMode="auto">
          <a:xfrm>
            <a:off x="1847528" y="2492896"/>
            <a:ext cx="1944216" cy="2220278"/>
          </a:xfrm>
          <a:prstGeom prst="roundRect">
            <a:avLst>
              <a:gd name="adj" fmla="val 25048"/>
            </a:avLst>
          </a:prstGeom>
          <a:ln>
            <a:headEnd/>
            <a:tailEnd/>
          </a:ln>
        </p:spPr>
        <p:style>
          <a:lnRef idx="1">
            <a:schemeClr val="accent4"/>
          </a:lnRef>
          <a:fillRef idx="2">
            <a:schemeClr val="accent4"/>
          </a:fillRef>
          <a:effectRef idx="1">
            <a:schemeClr val="accent4"/>
          </a:effectRef>
          <a:fontRef idx="minor">
            <a:schemeClr val="dk1"/>
          </a:fontRef>
        </p:style>
        <p:txBody>
          <a:bodyPr wrap="square" anchor="ctr">
            <a:spAutoFit/>
          </a:bodyPr>
          <a:lstStyle/>
          <a:p>
            <a:pPr marL="342900" indent="-342900" algn="ctr">
              <a:defRPr/>
            </a:pPr>
            <a:r>
              <a:rPr lang="en-US" altLang="ja-JP" sz="2400" b="1" dirty="0" err="1">
                <a:latin typeface="Meiryo UI" panose="020B0604030504040204" pitchFamily="50" charset="-128"/>
                <a:ea typeface="Meiryo UI" panose="020B0604030504040204" pitchFamily="50" charset="-128"/>
              </a:rPr>
              <a:t>Pubridge</a:t>
            </a:r>
            <a:endParaRPr lang="en-US" altLang="ja-JP" sz="2400" b="1" dirty="0">
              <a:latin typeface="Meiryo UI" panose="020B0604030504040204" pitchFamily="50" charset="-128"/>
              <a:ea typeface="Meiryo UI" panose="020B0604030504040204" pitchFamily="50" charset="-128"/>
            </a:endParaRPr>
          </a:p>
          <a:p>
            <a:pPr marL="342900" indent="-342900" algn="ctr">
              <a:defRPr/>
            </a:pPr>
            <a:endParaRPr lang="en-US" altLang="ja-JP" sz="1600" dirty="0">
              <a:latin typeface="Meiryo UI" panose="020B0604030504040204" pitchFamily="50" charset="-128"/>
              <a:ea typeface="Meiryo UI" panose="020B0604030504040204" pitchFamily="50" charset="-128"/>
            </a:endParaRPr>
          </a:p>
          <a:p>
            <a:pPr marL="342900" indent="-342900" algn="ctr">
              <a:defRPr/>
            </a:pPr>
            <a:endParaRPr lang="en-US" altLang="ja-JP" sz="1600" dirty="0">
              <a:latin typeface="Meiryo UI" panose="020B0604030504040204" pitchFamily="50" charset="-128"/>
              <a:ea typeface="Meiryo UI" panose="020B0604030504040204" pitchFamily="50" charset="-128"/>
            </a:endParaRPr>
          </a:p>
          <a:p>
            <a:pPr marL="342900" indent="-342900" algn="ctr">
              <a:defRPr/>
            </a:pPr>
            <a:endParaRPr lang="en-US" altLang="ja-JP" sz="1600" dirty="0">
              <a:latin typeface="Meiryo UI" panose="020B0604030504040204" pitchFamily="50" charset="-128"/>
              <a:ea typeface="Meiryo UI" panose="020B0604030504040204" pitchFamily="50" charset="-128"/>
            </a:endParaRPr>
          </a:p>
          <a:p>
            <a:pPr marL="342900" indent="-342900" algn="ctr">
              <a:defRPr/>
            </a:pPr>
            <a:endParaRPr lang="en-US" altLang="ja-JP" sz="1600" dirty="0">
              <a:latin typeface="Meiryo UI" panose="020B0604030504040204" pitchFamily="50" charset="-128"/>
              <a:ea typeface="Meiryo UI" panose="020B0604030504040204" pitchFamily="50" charset="-128"/>
            </a:endParaRPr>
          </a:p>
          <a:p>
            <a:pPr marL="342900" indent="-342900" algn="ctr">
              <a:defRPr/>
            </a:pPr>
            <a:endParaRPr lang="en-US" altLang="ja-JP" sz="1600" dirty="0">
              <a:latin typeface="Meiryo UI" panose="020B0604030504040204" pitchFamily="50" charset="-128"/>
              <a:ea typeface="Meiryo UI" panose="020B0604030504040204" pitchFamily="50" charset="-128"/>
            </a:endParaRPr>
          </a:p>
          <a:p>
            <a:pPr marL="342900" indent="-342900" algn="ctr">
              <a:defRPr/>
            </a:pPr>
            <a:endParaRPr lang="ja-JP" altLang="en-US" sz="1600" dirty="0">
              <a:latin typeface="Meiryo UI" panose="020B0604030504040204" pitchFamily="50" charset="-128"/>
              <a:ea typeface="Meiryo UI" panose="020B0604030504040204" pitchFamily="50" charset="-128"/>
            </a:endParaRPr>
          </a:p>
        </p:txBody>
      </p:sp>
      <p:sp>
        <p:nvSpPr>
          <p:cNvPr id="9" name="フローチャート : 磁気ディスク 8"/>
          <p:cNvSpPr/>
          <p:nvPr/>
        </p:nvSpPr>
        <p:spPr>
          <a:xfrm>
            <a:off x="8688288" y="3068960"/>
            <a:ext cx="1594520" cy="1008112"/>
          </a:xfrm>
          <a:prstGeom prst="flowChartMagneticDisk">
            <a:avLst/>
          </a:prstGeom>
        </p:spPr>
        <p:style>
          <a:lnRef idx="0">
            <a:schemeClr val="accent4"/>
          </a:lnRef>
          <a:fillRef idx="3">
            <a:schemeClr val="accent4"/>
          </a:fillRef>
          <a:effectRef idx="3">
            <a:schemeClr val="accent4"/>
          </a:effectRef>
          <a:fontRef idx="minor">
            <a:schemeClr val="lt1"/>
          </a:fontRef>
        </p:style>
        <p:txBody>
          <a:bodyPr wrap="square" rtlCol="0" anchor="ctr">
            <a:noAutofit/>
          </a:bodyPr>
          <a:lstStyle/>
          <a:p>
            <a:pPr algn="ctr"/>
            <a:r>
              <a:rPr lang="en-US" altLang="ja-JP" sz="1400" dirty="0">
                <a:latin typeface="Meiryo UI" panose="020B0604030504040204" pitchFamily="50" charset="-128"/>
                <a:ea typeface="Meiryo UI" panose="020B0604030504040204" pitchFamily="50" charset="-128"/>
              </a:rPr>
              <a:t>NDL</a:t>
            </a:r>
            <a:r>
              <a:rPr lang="ja-JP" altLang="en-US" sz="1400" dirty="0">
                <a:latin typeface="Meiryo UI" panose="020B0604030504040204" pitchFamily="50" charset="-128"/>
                <a:ea typeface="Meiryo UI" panose="020B0604030504040204" pitchFamily="50" charset="-128"/>
              </a:rPr>
              <a:t>所蔵</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印刷刊行物</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目録</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（図書・雑誌等）</a:t>
            </a:r>
          </a:p>
        </p:txBody>
      </p:sp>
      <p:sp>
        <p:nvSpPr>
          <p:cNvPr id="10" name="フローチャート : 磁気ディスク 9"/>
          <p:cNvSpPr/>
          <p:nvPr/>
        </p:nvSpPr>
        <p:spPr>
          <a:xfrm>
            <a:off x="8904312" y="5157192"/>
            <a:ext cx="1296144" cy="648072"/>
          </a:xfrm>
          <a:prstGeom prst="flowChartMagneticDisk">
            <a:avLst/>
          </a:prstGeom>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ja-JP" altLang="en-US" sz="1400" dirty="0">
                <a:latin typeface="Meiryo UI" panose="020B0604030504040204" pitchFamily="50" charset="-128"/>
                <a:ea typeface="Meiryo UI" panose="020B0604030504040204" pitchFamily="50" charset="-128"/>
              </a:rPr>
              <a:t>公共図書館</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所蔵資料目録</a:t>
            </a:r>
            <a:endParaRPr lang="en-US" altLang="ja-JP" sz="1400" dirty="0">
              <a:latin typeface="Meiryo UI" panose="020B0604030504040204" pitchFamily="50" charset="-128"/>
              <a:ea typeface="Meiryo UI" panose="020B0604030504040204" pitchFamily="50" charset="-128"/>
            </a:endParaRPr>
          </a:p>
        </p:txBody>
      </p:sp>
      <p:sp>
        <p:nvSpPr>
          <p:cNvPr id="14" name="フローチャート : 磁気ディスク 13"/>
          <p:cNvSpPr/>
          <p:nvPr/>
        </p:nvSpPr>
        <p:spPr>
          <a:xfrm>
            <a:off x="7525816" y="5661248"/>
            <a:ext cx="1368152" cy="792088"/>
          </a:xfrm>
          <a:prstGeom prst="flowChartMagneticDisk">
            <a:avLst/>
          </a:prstGeom>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algn="ctr"/>
            <a:r>
              <a:rPr lang="ja-JP" altLang="en-US" sz="1400" dirty="0">
                <a:latin typeface="Meiryo UI" panose="020B0604030504040204" pitchFamily="50" charset="-128"/>
                <a:ea typeface="Meiryo UI" panose="020B0604030504040204" pitchFamily="50" charset="-128"/>
              </a:rPr>
              <a:t>オンライン</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資料収集目録</a:t>
            </a:r>
          </a:p>
        </p:txBody>
      </p:sp>
      <p:sp>
        <p:nvSpPr>
          <p:cNvPr id="15" name="フローチャート : 磁気ディスク 14"/>
          <p:cNvSpPr/>
          <p:nvPr/>
        </p:nvSpPr>
        <p:spPr>
          <a:xfrm>
            <a:off x="8832304" y="4221088"/>
            <a:ext cx="1224136" cy="792088"/>
          </a:xfrm>
          <a:prstGeom prst="flowChartMagneticDisk">
            <a:avLst/>
          </a:prstGeom>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algn="ctr"/>
            <a:r>
              <a:rPr lang="ja-JP" altLang="en-US" sz="1400" dirty="0">
                <a:latin typeface="Meiryo UI" panose="020B0604030504040204" pitchFamily="50" charset="-128"/>
                <a:ea typeface="Meiryo UI" panose="020B0604030504040204" pitchFamily="50" charset="-128"/>
              </a:rPr>
              <a:t>当館デジタル化資料目録</a:t>
            </a:r>
            <a:endParaRPr lang="en-US" altLang="ja-JP" sz="1400" dirty="0">
              <a:latin typeface="Meiryo UI" panose="020B0604030504040204" pitchFamily="50" charset="-128"/>
              <a:ea typeface="Meiryo UI" panose="020B0604030504040204" pitchFamily="50" charset="-128"/>
            </a:endParaRPr>
          </a:p>
        </p:txBody>
      </p:sp>
      <p:sp>
        <p:nvSpPr>
          <p:cNvPr id="17" name="フローチャート : 磁気ディスク 16"/>
          <p:cNvSpPr/>
          <p:nvPr/>
        </p:nvSpPr>
        <p:spPr>
          <a:xfrm>
            <a:off x="5087888" y="3789040"/>
            <a:ext cx="1080120" cy="648072"/>
          </a:xfrm>
          <a:prstGeom prst="flowChartMagneticDisk">
            <a:avLst/>
          </a:prstGeom>
        </p:spPr>
        <p:style>
          <a:lnRef idx="0">
            <a:schemeClr val="accent2"/>
          </a:lnRef>
          <a:fillRef idx="3">
            <a:schemeClr val="accent2"/>
          </a:fillRef>
          <a:effectRef idx="3">
            <a:schemeClr val="accent2"/>
          </a:effectRef>
          <a:fontRef idx="minor">
            <a:schemeClr val="lt1"/>
          </a:fontRef>
        </p:style>
        <p:txBody>
          <a:bodyPr wrap="square" rtlCol="0" anchor="ctr">
            <a:noAutofit/>
          </a:bodyPr>
          <a:lstStyle/>
          <a:p>
            <a:pPr algn="ctr"/>
            <a:r>
              <a:rPr lang="ja-JP" altLang="en-US" sz="1400" dirty="0">
                <a:latin typeface="Meiryo UI" panose="020B0604030504040204" pitchFamily="50" charset="-128"/>
                <a:ea typeface="Meiryo UI" panose="020B0604030504040204" pitchFamily="50" charset="-128"/>
              </a:rPr>
              <a:t>著作権</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管理情報</a:t>
            </a:r>
            <a:endParaRPr lang="en-US" altLang="ja-JP" sz="1400" dirty="0">
              <a:latin typeface="Meiryo UI" panose="020B0604030504040204" pitchFamily="50" charset="-128"/>
              <a:ea typeface="Meiryo UI" panose="020B0604030504040204" pitchFamily="50" charset="-128"/>
            </a:endParaRPr>
          </a:p>
        </p:txBody>
      </p:sp>
      <p:sp>
        <p:nvSpPr>
          <p:cNvPr id="20" name="フローチャート : 磁気ディスク 19"/>
          <p:cNvSpPr/>
          <p:nvPr/>
        </p:nvSpPr>
        <p:spPr>
          <a:xfrm>
            <a:off x="7320136" y="4869160"/>
            <a:ext cx="1080120" cy="648072"/>
          </a:xfrm>
          <a:prstGeom prst="flowChartMagneticDisk">
            <a:avLst/>
          </a:prstGeom>
        </p:spPr>
        <p:style>
          <a:lnRef idx="1">
            <a:schemeClr val="accent6"/>
          </a:lnRef>
          <a:fillRef idx="3">
            <a:schemeClr val="accent6"/>
          </a:fillRef>
          <a:effectRef idx="2">
            <a:schemeClr val="accent6"/>
          </a:effectRef>
          <a:fontRef idx="minor">
            <a:schemeClr val="lt1"/>
          </a:fontRef>
        </p:style>
        <p:txBody>
          <a:bodyPr wrap="square" rtlCol="0" anchor="ctr">
            <a:noAutofit/>
          </a:bodyPr>
          <a:lstStyle/>
          <a:p>
            <a:pPr algn="ctr"/>
            <a:r>
              <a:rPr lang="ja-JP" altLang="en-US" sz="1400" dirty="0">
                <a:latin typeface="Meiryo UI" panose="020B0604030504040204" pitchFamily="50" charset="-128"/>
                <a:ea typeface="Meiryo UI" panose="020B0604030504040204" pitchFamily="50" charset="-128"/>
              </a:rPr>
              <a:t>電子書籍</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出版目録</a:t>
            </a:r>
            <a:endParaRPr lang="en-US" altLang="ja-JP" sz="1400" dirty="0">
              <a:latin typeface="Meiryo UI" panose="020B0604030504040204" pitchFamily="50" charset="-128"/>
              <a:ea typeface="Meiryo UI" panose="020B0604030504040204" pitchFamily="50" charset="-128"/>
            </a:endParaRPr>
          </a:p>
        </p:txBody>
      </p:sp>
      <p:sp>
        <p:nvSpPr>
          <p:cNvPr id="22" name="Oval 61"/>
          <p:cNvSpPr>
            <a:spLocks noChangeArrowheads="1"/>
          </p:cNvSpPr>
          <p:nvPr/>
        </p:nvSpPr>
        <p:spPr bwMode="auto">
          <a:xfrm>
            <a:off x="6384033" y="908721"/>
            <a:ext cx="1990725" cy="511175"/>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lIns="65306" tIns="32653" rIns="65306" bIns="32653" anchor="ctr"/>
          <a:lstStyle/>
          <a:p>
            <a:pPr algn="ctr" defTabSz="913837">
              <a:defRPr/>
            </a:pPr>
            <a:r>
              <a:rPr lang="ja-JP" altLang="en-US" sz="1300" dirty="0">
                <a:latin typeface="Meiryo UI" panose="020B0604030504040204" pitchFamily="50" charset="-128"/>
                <a:ea typeface="Meiryo UI" panose="020B0604030504040204" pitchFamily="50" charset="-128"/>
              </a:rPr>
              <a:t>統合検索サービス</a:t>
            </a:r>
            <a:endParaRPr lang="en-US" altLang="ja-JP" sz="1300" dirty="0">
              <a:latin typeface="Meiryo UI" panose="020B0604030504040204" pitchFamily="50" charset="-128"/>
              <a:ea typeface="Meiryo UI" panose="020B0604030504040204" pitchFamily="50" charset="-128"/>
            </a:endParaRPr>
          </a:p>
          <a:p>
            <a:pPr algn="ctr" defTabSz="913837">
              <a:defRPr/>
            </a:pPr>
            <a:r>
              <a:rPr lang="ja-JP" altLang="en-US" sz="1300" dirty="0">
                <a:latin typeface="Meiryo UI" panose="020B0604030504040204" pitchFamily="50" charset="-128"/>
                <a:ea typeface="Meiryo UI" panose="020B0604030504040204" pitchFamily="50" charset="-128"/>
              </a:rPr>
              <a:t>（ポータル）</a:t>
            </a:r>
          </a:p>
        </p:txBody>
      </p:sp>
      <p:sp>
        <p:nvSpPr>
          <p:cNvPr id="26" name="左右矢印 25"/>
          <p:cNvSpPr/>
          <p:nvPr/>
        </p:nvSpPr>
        <p:spPr>
          <a:xfrm>
            <a:off x="6229672" y="3645024"/>
            <a:ext cx="936104" cy="1152128"/>
          </a:xfrm>
          <a:prstGeom prst="leftRightArrow">
            <a:avLst>
              <a:gd name="adj1" fmla="val 50000"/>
              <a:gd name="adj2" fmla="val 27324"/>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z="1600" b="1" dirty="0">
                <a:latin typeface="Meiryo UI" panose="020B0604030504040204" pitchFamily="50" charset="-128"/>
                <a:ea typeface="Meiryo UI" panose="020B0604030504040204" pitchFamily="50" charset="-128"/>
              </a:rPr>
              <a:t>リンク付け</a:t>
            </a:r>
          </a:p>
        </p:txBody>
      </p:sp>
      <p:sp>
        <p:nvSpPr>
          <p:cNvPr id="28" name="Oval 61"/>
          <p:cNvSpPr>
            <a:spLocks noChangeArrowheads="1"/>
          </p:cNvSpPr>
          <p:nvPr/>
        </p:nvSpPr>
        <p:spPr bwMode="auto">
          <a:xfrm>
            <a:off x="4367809" y="1052737"/>
            <a:ext cx="1990725" cy="511175"/>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lIns="65306" tIns="32653" rIns="65306" bIns="32653" anchor="ctr"/>
          <a:lstStyle/>
          <a:p>
            <a:pPr algn="ctr" defTabSz="913837">
              <a:defRPr/>
            </a:pPr>
            <a:r>
              <a:rPr lang="ja-JP" altLang="en-US" sz="1300" dirty="0">
                <a:latin typeface="Meiryo UI" panose="020B0604030504040204" pitchFamily="50" charset="-128"/>
                <a:ea typeface="Meiryo UI" panose="020B0604030504040204" pitchFamily="50" charset="-128"/>
              </a:rPr>
              <a:t>デジタル化未実施</a:t>
            </a:r>
            <a:endParaRPr lang="en-US" altLang="ja-JP" sz="1300" dirty="0">
              <a:latin typeface="Meiryo UI" panose="020B0604030504040204" pitchFamily="50" charset="-128"/>
              <a:ea typeface="Meiryo UI" panose="020B0604030504040204" pitchFamily="50" charset="-128"/>
            </a:endParaRPr>
          </a:p>
          <a:p>
            <a:pPr algn="ctr" defTabSz="913837">
              <a:defRPr/>
            </a:pPr>
            <a:r>
              <a:rPr lang="ja-JP" altLang="en-US" sz="1300" dirty="0">
                <a:latin typeface="Meiryo UI" panose="020B0604030504040204" pitchFamily="50" charset="-128"/>
                <a:ea typeface="Meiryo UI" panose="020B0604030504040204" pitchFamily="50" charset="-128"/>
              </a:rPr>
              <a:t>リスト</a:t>
            </a:r>
          </a:p>
        </p:txBody>
      </p:sp>
      <p:cxnSp>
        <p:nvCxnSpPr>
          <p:cNvPr id="29" name="直線矢印コネクタ 28"/>
          <p:cNvCxnSpPr>
            <a:stCxn id="28" idx="5"/>
            <a:endCxn id="6" idx="0"/>
          </p:cNvCxnSpPr>
          <p:nvPr/>
        </p:nvCxnSpPr>
        <p:spPr>
          <a:xfrm rot="16200000" flipH="1">
            <a:off x="7037740" y="518310"/>
            <a:ext cx="715813" cy="2657294"/>
          </a:xfrm>
          <a:prstGeom prst="straightConnector1">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33" name="Oval 61"/>
          <p:cNvSpPr>
            <a:spLocks noChangeArrowheads="1"/>
          </p:cNvSpPr>
          <p:nvPr/>
        </p:nvSpPr>
        <p:spPr bwMode="auto">
          <a:xfrm>
            <a:off x="8472265" y="1196753"/>
            <a:ext cx="1990725" cy="511175"/>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lIns="65306" tIns="32653" rIns="65306" bIns="32653" anchor="ctr"/>
          <a:lstStyle/>
          <a:p>
            <a:pPr algn="ctr" defTabSz="913837">
              <a:defRPr/>
            </a:pPr>
            <a:r>
              <a:rPr lang="ja-JP" altLang="en-US" sz="1300" dirty="0">
                <a:latin typeface="Meiryo UI" panose="020B0604030504040204" pitchFamily="50" charset="-128"/>
                <a:ea typeface="Meiryo UI" panose="020B0604030504040204" pitchFamily="50" charset="-128"/>
              </a:rPr>
              <a:t>絶版本リスト</a:t>
            </a:r>
          </a:p>
        </p:txBody>
      </p:sp>
      <p:cxnSp>
        <p:nvCxnSpPr>
          <p:cNvPr id="34" name="直線矢印コネクタ 33"/>
          <p:cNvCxnSpPr>
            <a:stCxn id="33" idx="4"/>
            <a:endCxn id="6" idx="0"/>
          </p:cNvCxnSpPr>
          <p:nvPr/>
        </p:nvCxnSpPr>
        <p:spPr>
          <a:xfrm rot="5400000">
            <a:off x="8847493" y="1584729"/>
            <a:ext cx="496937" cy="743335"/>
          </a:xfrm>
          <a:prstGeom prst="straightConnector1">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38" name="Oval 61"/>
          <p:cNvSpPr>
            <a:spLocks noChangeArrowheads="1"/>
          </p:cNvSpPr>
          <p:nvPr/>
        </p:nvSpPr>
        <p:spPr bwMode="auto">
          <a:xfrm>
            <a:off x="4439817" y="1628801"/>
            <a:ext cx="1990725" cy="511175"/>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lIns="65306" tIns="32653" rIns="65306" bIns="32653" anchor="ctr"/>
          <a:lstStyle/>
          <a:p>
            <a:pPr algn="ctr" defTabSz="913837">
              <a:defRPr/>
            </a:pPr>
            <a:r>
              <a:rPr lang="ja-JP" altLang="en-US" sz="1300" dirty="0">
                <a:latin typeface="Meiryo UI" panose="020B0604030504040204" pitchFamily="50" charset="-128"/>
                <a:ea typeface="Meiryo UI" panose="020B0604030504040204" pitchFamily="50" charset="-128"/>
              </a:rPr>
              <a:t>著作権切れ</a:t>
            </a:r>
            <a:endParaRPr lang="en-US" altLang="ja-JP" sz="1300" dirty="0">
              <a:latin typeface="Meiryo UI" panose="020B0604030504040204" pitchFamily="50" charset="-128"/>
              <a:ea typeface="Meiryo UI" panose="020B0604030504040204" pitchFamily="50" charset="-128"/>
            </a:endParaRPr>
          </a:p>
          <a:p>
            <a:pPr algn="ctr" defTabSz="913837">
              <a:defRPr/>
            </a:pPr>
            <a:r>
              <a:rPr lang="ja-JP" altLang="en-US" sz="1300" dirty="0">
                <a:latin typeface="Meiryo UI" panose="020B0604030504040204" pitchFamily="50" charset="-128"/>
                <a:ea typeface="Meiryo UI" panose="020B0604030504040204" pitchFamily="50" charset="-128"/>
              </a:rPr>
              <a:t>著作リスト</a:t>
            </a:r>
            <a:endParaRPr lang="en-US" altLang="ja-JP" sz="1300" dirty="0">
              <a:latin typeface="Meiryo UI" panose="020B0604030504040204" pitchFamily="50" charset="-128"/>
              <a:ea typeface="Meiryo UI" panose="020B0604030504040204" pitchFamily="50" charset="-128"/>
            </a:endParaRPr>
          </a:p>
        </p:txBody>
      </p:sp>
      <p:cxnSp>
        <p:nvCxnSpPr>
          <p:cNvPr id="39" name="直線矢印コネクタ 38"/>
          <p:cNvCxnSpPr>
            <a:stCxn id="38" idx="5"/>
            <a:endCxn id="26" idx="1"/>
          </p:cNvCxnSpPr>
          <p:nvPr/>
        </p:nvCxnSpPr>
        <p:spPr>
          <a:xfrm rot="16200000" flipH="1">
            <a:off x="5484396" y="2719726"/>
            <a:ext cx="1867941" cy="558718"/>
          </a:xfrm>
          <a:prstGeom prst="straightConnector1">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45" name="AutoShape 8"/>
          <p:cNvSpPr>
            <a:spLocks noChangeArrowheads="1"/>
          </p:cNvSpPr>
          <p:nvPr/>
        </p:nvSpPr>
        <p:spPr bwMode="auto">
          <a:xfrm>
            <a:off x="1919536" y="1556793"/>
            <a:ext cx="1944216" cy="537567"/>
          </a:xfrm>
          <a:prstGeom prst="roundRect">
            <a:avLst>
              <a:gd name="adj" fmla="val 25048"/>
            </a:avLst>
          </a:prstGeom>
          <a:ln>
            <a:headEnd/>
            <a:tailEnd/>
          </a:ln>
        </p:spPr>
        <p:style>
          <a:lnRef idx="1">
            <a:schemeClr val="accent4"/>
          </a:lnRef>
          <a:fillRef idx="2">
            <a:schemeClr val="accent4"/>
          </a:fillRef>
          <a:effectRef idx="1">
            <a:schemeClr val="accent4"/>
          </a:effectRef>
          <a:fontRef idx="minor">
            <a:schemeClr val="dk1"/>
          </a:fontRef>
        </p:style>
        <p:txBody>
          <a:bodyPr wrap="square" anchor="ctr">
            <a:spAutoFit/>
          </a:bodyPr>
          <a:lstStyle/>
          <a:p>
            <a:pPr marL="342900" indent="-342900" algn="ctr">
              <a:defRPr/>
            </a:pPr>
            <a:r>
              <a:rPr lang="en-US" altLang="ja-JP" sz="2400" b="1" dirty="0">
                <a:latin typeface="Meiryo UI" panose="020B0604030504040204" pitchFamily="50" charset="-128"/>
                <a:ea typeface="Meiryo UI" panose="020B0604030504040204" pitchFamily="50" charset="-128"/>
              </a:rPr>
              <a:t>JPO</a:t>
            </a:r>
          </a:p>
        </p:txBody>
      </p:sp>
      <p:sp>
        <p:nvSpPr>
          <p:cNvPr id="46" name="フローチャート : 磁気ディスク 45"/>
          <p:cNvSpPr/>
          <p:nvPr/>
        </p:nvSpPr>
        <p:spPr>
          <a:xfrm>
            <a:off x="8976320" y="5877272"/>
            <a:ext cx="1296144" cy="648072"/>
          </a:xfrm>
          <a:prstGeom prst="flowChartMagneticDisk">
            <a:avLst/>
          </a:prstGeom>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ja-JP" altLang="en-US" sz="1400" dirty="0">
                <a:latin typeface="Meiryo UI" panose="020B0604030504040204" pitchFamily="50" charset="-128"/>
                <a:ea typeface="Meiryo UI" panose="020B0604030504040204" pitchFamily="50" charset="-128"/>
              </a:rPr>
              <a:t>関係機関</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所蔵資料目録</a:t>
            </a:r>
            <a:endParaRPr lang="en-US" altLang="ja-JP" sz="1400" dirty="0">
              <a:latin typeface="Meiryo UI" panose="020B0604030504040204" pitchFamily="50" charset="-128"/>
              <a:ea typeface="Meiryo UI" panose="020B0604030504040204" pitchFamily="50" charset="-128"/>
            </a:endParaRPr>
          </a:p>
        </p:txBody>
      </p:sp>
      <p:sp>
        <p:nvSpPr>
          <p:cNvPr id="50" name="フローチャート : 磁気ディスク 49"/>
          <p:cNvSpPr/>
          <p:nvPr/>
        </p:nvSpPr>
        <p:spPr>
          <a:xfrm>
            <a:off x="7176120" y="3212976"/>
            <a:ext cx="1296144" cy="648072"/>
          </a:xfrm>
          <a:prstGeom prst="flowChartMagneticDisk">
            <a:avLst/>
          </a:prstGeom>
        </p:spPr>
        <p:style>
          <a:lnRef idx="0">
            <a:schemeClr val="accent2"/>
          </a:lnRef>
          <a:fillRef idx="3">
            <a:schemeClr val="accent2"/>
          </a:fillRef>
          <a:effectRef idx="3">
            <a:schemeClr val="accent2"/>
          </a:effectRef>
          <a:fontRef idx="minor">
            <a:schemeClr val="lt1"/>
          </a:fontRef>
        </p:style>
        <p:txBody>
          <a:bodyPr wrap="square" rtlCol="0" anchor="ctr">
            <a:noAutofit/>
          </a:bodyPr>
          <a:lstStyle/>
          <a:p>
            <a:pPr algn="ctr"/>
            <a:r>
              <a:rPr lang="ja-JP" altLang="en-US" sz="1400" dirty="0">
                <a:latin typeface="Meiryo UI" panose="020B0604030504040204" pitchFamily="50" charset="-128"/>
                <a:ea typeface="Meiryo UI" panose="020B0604030504040204" pitchFamily="50" charset="-128"/>
              </a:rPr>
              <a:t>著者名典拠</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著作権情報</a:t>
            </a:r>
            <a:endParaRPr lang="en-US" altLang="ja-JP" sz="1400" dirty="0">
              <a:latin typeface="Meiryo UI" panose="020B0604030504040204" pitchFamily="50" charset="-128"/>
              <a:ea typeface="Meiryo UI" panose="020B0604030504040204" pitchFamily="50" charset="-128"/>
            </a:endParaRPr>
          </a:p>
        </p:txBody>
      </p:sp>
      <p:sp>
        <p:nvSpPr>
          <p:cNvPr id="58" name="フローチャート : 磁気ディスク 57"/>
          <p:cNvSpPr/>
          <p:nvPr/>
        </p:nvSpPr>
        <p:spPr>
          <a:xfrm>
            <a:off x="2495600" y="3429000"/>
            <a:ext cx="1152128" cy="936104"/>
          </a:xfrm>
          <a:prstGeom prst="flowChartMagneticDisk">
            <a:avLst/>
          </a:prstGeom>
        </p:spPr>
        <p:style>
          <a:lnRef idx="1">
            <a:schemeClr val="accent6"/>
          </a:lnRef>
          <a:fillRef idx="3">
            <a:schemeClr val="accent6"/>
          </a:fillRef>
          <a:effectRef idx="2">
            <a:schemeClr val="accent6"/>
          </a:effectRef>
          <a:fontRef idx="minor">
            <a:schemeClr val="lt1"/>
          </a:fontRef>
        </p:style>
        <p:txBody>
          <a:bodyPr wrap="square" rtlCol="0" anchor="ctr">
            <a:noAutofit/>
          </a:bodyPr>
          <a:lstStyle/>
          <a:p>
            <a:pPr algn="ctr"/>
            <a:r>
              <a:rPr lang="ja-JP" altLang="en-US" sz="1400" dirty="0">
                <a:latin typeface="Meiryo UI" panose="020B0604030504040204" pitchFamily="50" charset="-128"/>
                <a:ea typeface="Meiryo UI" panose="020B0604030504040204" pitchFamily="50" charset="-128"/>
              </a:rPr>
              <a:t>電子書籍</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目録</a:t>
            </a:r>
            <a:endParaRPr lang="en-US" altLang="ja-JP" sz="1400" dirty="0">
              <a:latin typeface="Meiryo UI" panose="020B0604030504040204" pitchFamily="50" charset="-128"/>
              <a:ea typeface="Meiryo UI" panose="020B0604030504040204" pitchFamily="50" charset="-128"/>
            </a:endParaRPr>
          </a:p>
        </p:txBody>
      </p:sp>
      <p:sp>
        <p:nvSpPr>
          <p:cNvPr id="59" name="正方形/長方形 58"/>
          <p:cNvSpPr/>
          <p:nvPr/>
        </p:nvSpPr>
        <p:spPr>
          <a:xfrm>
            <a:off x="4655840" y="4437113"/>
            <a:ext cx="1656184" cy="954107"/>
          </a:xfrm>
          <a:prstGeom prst="rect">
            <a:avLst/>
          </a:prstGeom>
        </p:spPr>
        <p:style>
          <a:lnRef idx="1">
            <a:schemeClr val="accent1"/>
          </a:lnRef>
          <a:fillRef idx="3">
            <a:schemeClr val="accent1"/>
          </a:fillRef>
          <a:effectRef idx="2">
            <a:schemeClr val="accent1"/>
          </a:effectRef>
          <a:fontRef idx="minor">
            <a:schemeClr val="lt1"/>
          </a:fontRef>
        </p:style>
        <p:txBody>
          <a:bodyPr wrap="square" rtlCol="0" anchor="ctr">
            <a:spAutoFit/>
          </a:bodyPr>
          <a:lstStyle/>
          <a:p>
            <a:pPr algn="ctr"/>
            <a:r>
              <a:rPr lang="ja-JP" altLang="en-US" sz="1400" dirty="0">
                <a:latin typeface="Meiryo UI" panose="020B0604030504040204" pitchFamily="50" charset="-128"/>
                <a:ea typeface="Meiryo UI" panose="020B0604030504040204" pitchFamily="50" charset="-128"/>
              </a:rPr>
              <a:t>知的財産権の管理</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・著作者情報</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・出版者情報</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・権利情報</a:t>
            </a:r>
            <a:endParaRPr lang="en-US" altLang="ja-JP" sz="1400" dirty="0">
              <a:latin typeface="Meiryo UI" panose="020B0604030504040204" pitchFamily="50" charset="-128"/>
              <a:ea typeface="Meiryo UI" panose="020B0604030504040204" pitchFamily="50" charset="-128"/>
            </a:endParaRPr>
          </a:p>
        </p:txBody>
      </p:sp>
      <p:sp>
        <p:nvSpPr>
          <p:cNvPr id="61" name="AutoShape 8"/>
          <p:cNvSpPr>
            <a:spLocks noChangeArrowheads="1"/>
          </p:cNvSpPr>
          <p:nvPr/>
        </p:nvSpPr>
        <p:spPr bwMode="auto">
          <a:xfrm>
            <a:off x="1775520" y="5013176"/>
            <a:ext cx="1512168" cy="860108"/>
          </a:xfrm>
          <a:prstGeom prst="roundRect">
            <a:avLst>
              <a:gd name="adj" fmla="val 25048"/>
            </a:avLst>
          </a:prstGeom>
          <a:ln>
            <a:headEnd/>
            <a:tailEnd/>
          </a:ln>
        </p:spPr>
        <p:style>
          <a:lnRef idx="1">
            <a:schemeClr val="accent4"/>
          </a:lnRef>
          <a:fillRef idx="2">
            <a:schemeClr val="accent4"/>
          </a:fillRef>
          <a:effectRef idx="1">
            <a:schemeClr val="accent4"/>
          </a:effectRef>
          <a:fontRef idx="minor">
            <a:schemeClr val="dk1"/>
          </a:fontRef>
        </p:style>
        <p:txBody>
          <a:bodyPr wrap="square" anchor="ctr">
            <a:spAutoFit/>
          </a:bodyPr>
          <a:lstStyle/>
          <a:p>
            <a:pPr marL="342900" indent="-342900" algn="ctr">
              <a:defRPr/>
            </a:pPr>
            <a:r>
              <a:rPr lang="ja-JP" altLang="en-US" sz="1400" b="1" dirty="0">
                <a:latin typeface="Meiryo UI" panose="020B0604030504040204" pitchFamily="50" charset="-128"/>
                <a:ea typeface="Meiryo UI" panose="020B0604030504040204" pitchFamily="50" charset="-128"/>
              </a:rPr>
              <a:t>経済産業省</a:t>
            </a:r>
            <a:endParaRPr lang="en-US" altLang="ja-JP" sz="1400" b="1" dirty="0">
              <a:latin typeface="Meiryo UI" panose="020B0604030504040204" pitchFamily="50" charset="-128"/>
              <a:ea typeface="Meiryo UI" panose="020B0604030504040204" pitchFamily="50" charset="-128"/>
            </a:endParaRPr>
          </a:p>
          <a:p>
            <a:pPr marL="342900" indent="-342900" algn="ctr">
              <a:defRPr/>
            </a:pPr>
            <a:r>
              <a:rPr lang="ja-JP" altLang="en-US" sz="1400" b="1" dirty="0">
                <a:latin typeface="Meiryo UI" panose="020B0604030504040204" pitchFamily="50" charset="-128"/>
                <a:ea typeface="Meiryo UI" panose="020B0604030504040204" pitchFamily="50" charset="-128"/>
              </a:rPr>
              <a:t>総務省</a:t>
            </a:r>
            <a:endParaRPr lang="en-US" altLang="ja-JP" sz="1400" b="1" dirty="0">
              <a:latin typeface="Meiryo UI" panose="020B0604030504040204" pitchFamily="50" charset="-128"/>
              <a:ea typeface="Meiryo UI" panose="020B0604030504040204" pitchFamily="50" charset="-128"/>
            </a:endParaRPr>
          </a:p>
          <a:p>
            <a:pPr marL="342900" indent="-342900" algn="ctr">
              <a:defRPr/>
            </a:pPr>
            <a:r>
              <a:rPr lang="ja-JP" altLang="en-US" sz="1400" b="1" dirty="0">
                <a:latin typeface="Meiryo UI" panose="020B0604030504040204" pitchFamily="50" charset="-128"/>
                <a:ea typeface="Meiryo UI" panose="020B0604030504040204" pitchFamily="50" charset="-128"/>
              </a:rPr>
              <a:t>文化庁</a:t>
            </a:r>
            <a:endParaRPr lang="en-US" altLang="ja-JP" sz="1400" b="1" dirty="0">
              <a:latin typeface="Meiryo UI" panose="020B0604030504040204" pitchFamily="50" charset="-128"/>
              <a:ea typeface="Meiryo UI" panose="020B0604030504040204" pitchFamily="50" charset="-128"/>
            </a:endParaRPr>
          </a:p>
        </p:txBody>
      </p:sp>
      <p:sp>
        <p:nvSpPr>
          <p:cNvPr id="63" name="左右矢印 62"/>
          <p:cNvSpPr/>
          <p:nvPr/>
        </p:nvSpPr>
        <p:spPr>
          <a:xfrm>
            <a:off x="3359696" y="4797152"/>
            <a:ext cx="1152128" cy="1008112"/>
          </a:xfrm>
          <a:prstGeom prst="leftRightArrow">
            <a:avLst>
              <a:gd name="adj1" fmla="val 50000"/>
              <a:gd name="adj2" fmla="val 32363"/>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z="1400" dirty="0">
                <a:latin typeface="Meiryo UI" panose="020B0604030504040204" pitchFamily="50" charset="-128"/>
                <a:ea typeface="Meiryo UI" panose="020B0604030504040204" pitchFamily="50" charset="-128"/>
              </a:rPr>
              <a:t>連携</a:t>
            </a:r>
          </a:p>
        </p:txBody>
      </p:sp>
      <p:sp>
        <p:nvSpPr>
          <p:cNvPr id="64" name="Oval 61"/>
          <p:cNvSpPr>
            <a:spLocks noChangeArrowheads="1"/>
          </p:cNvSpPr>
          <p:nvPr/>
        </p:nvSpPr>
        <p:spPr bwMode="auto">
          <a:xfrm>
            <a:off x="4151785" y="2348881"/>
            <a:ext cx="1990725" cy="511175"/>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lIns="65306" tIns="32653" rIns="65306" bIns="32653" anchor="ctr"/>
          <a:lstStyle/>
          <a:p>
            <a:pPr algn="ctr" defTabSz="913837">
              <a:defRPr/>
            </a:pPr>
            <a:r>
              <a:rPr lang="ja-JP" altLang="en-US" sz="1300" dirty="0">
                <a:latin typeface="Meiryo UI" panose="020B0604030504040204" pitchFamily="50" charset="-128"/>
                <a:ea typeface="Meiryo UI" panose="020B0604030504040204" pitchFamily="50" charset="-128"/>
              </a:rPr>
              <a:t>オーファンワークス</a:t>
            </a:r>
            <a:endParaRPr lang="en-US" altLang="ja-JP" sz="1300" dirty="0">
              <a:latin typeface="Meiryo UI" panose="020B0604030504040204" pitchFamily="50" charset="-128"/>
              <a:ea typeface="Meiryo UI" panose="020B0604030504040204" pitchFamily="50" charset="-128"/>
            </a:endParaRPr>
          </a:p>
          <a:p>
            <a:pPr algn="ctr" defTabSz="913837">
              <a:defRPr/>
            </a:pPr>
            <a:r>
              <a:rPr lang="ja-JP" altLang="en-US" sz="1300" dirty="0">
                <a:latin typeface="Meiryo UI" panose="020B0604030504040204" pitchFamily="50" charset="-128"/>
                <a:ea typeface="Meiryo UI" panose="020B0604030504040204" pitchFamily="50" charset="-128"/>
              </a:rPr>
              <a:t>リスト</a:t>
            </a:r>
            <a:endParaRPr lang="en-US" altLang="ja-JP" sz="1300" dirty="0">
              <a:latin typeface="Meiryo UI" panose="020B0604030504040204" pitchFamily="50" charset="-128"/>
              <a:ea typeface="Meiryo UI" panose="020B0604030504040204" pitchFamily="50" charset="-128"/>
            </a:endParaRPr>
          </a:p>
        </p:txBody>
      </p:sp>
      <p:cxnSp>
        <p:nvCxnSpPr>
          <p:cNvPr id="65" name="直線矢印コネクタ 64"/>
          <p:cNvCxnSpPr>
            <a:stCxn id="64" idx="5"/>
            <a:endCxn id="26" idx="1"/>
          </p:cNvCxnSpPr>
          <p:nvPr/>
        </p:nvCxnSpPr>
        <p:spPr>
          <a:xfrm rot="16200000" flipH="1">
            <a:off x="5700420" y="2935750"/>
            <a:ext cx="1147861" cy="846750"/>
          </a:xfrm>
          <a:prstGeom prst="straightConnector1">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68" name="下矢印 67"/>
          <p:cNvSpPr/>
          <p:nvPr/>
        </p:nvSpPr>
        <p:spPr>
          <a:xfrm rot="10800000">
            <a:off x="6960096" y="1484784"/>
            <a:ext cx="1008112" cy="936104"/>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ja-JP" altLang="en-US">
              <a:latin typeface="Meiryo UI" panose="020B0604030504040204" pitchFamily="50" charset="-128"/>
              <a:ea typeface="Meiryo UI" panose="020B0604030504040204" pitchFamily="50" charset="-128"/>
            </a:endParaRPr>
          </a:p>
        </p:txBody>
      </p:sp>
      <p:sp>
        <p:nvSpPr>
          <p:cNvPr id="69" name="フローチャート : 磁気ディスク 68"/>
          <p:cNvSpPr/>
          <p:nvPr/>
        </p:nvSpPr>
        <p:spPr>
          <a:xfrm>
            <a:off x="7320136" y="4005064"/>
            <a:ext cx="1359768" cy="783704"/>
          </a:xfrm>
          <a:prstGeom prst="flowChartMagneticDisk">
            <a:avLst/>
          </a:pr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r>
              <a:rPr lang="ja-JP" altLang="en-US" sz="1400" dirty="0">
                <a:latin typeface="Meiryo UI" panose="020B0604030504040204" pitchFamily="50" charset="-128"/>
                <a:ea typeface="Meiryo UI" panose="020B0604030504040204" pitchFamily="50" charset="-128"/>
              </a:rPr>
              <a:t>オンライン書店</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販売目録</a:t>
            </a:r>
          </a:p>
        </p:txBody>
      </p:sp>
      <p:sp>
        <p:nvSpPr>
          <p:cNvPr id="70" name="左右矢印 69"/>
          <p:cNvSpPr/>
          <p:nvPr/>
        </p:nvSpPr>
        <p:spPr>
          <a:xfrm>
            <a:off x="3719736" y="3501008"/>
            <a:ext cx="1080120" cy="792088"/>
          </a:xfrm>
          <a:prstGeom prst="leftRightArrow">
            <a:avLst>
              <a:gd name="adj1" fmla="val 50000"/>
              <a:gd name="adj2" fmla="val 32363"/>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z="1400" dirty="0">
                <a:latin typeface="Meiryo UI" panose="020B0604030504040204" pitchFamily="50" charset="-128"/>
                <a:ea typeface="Meiryo UI" panose="020B0604030504040204" pitchFamily="50" charset="-128"/>
              </a:rPr>
              <a:t>連携</a:t>
            </a:r>
          </a:p>
        </p:txBody>
      </p:sp>
      <p:sp>
        <p:nvSpPr>
          <p:cNvPr id="3" name="正方形/長方形 2"/>
          <p:cNvSpPr/>
          <p:nvPr/>
        </p:nvSpPr>
        <p:spPr>
          <a:xfrm>
            <a:off x="10772733" y="71336"/>
            <a:ext cx="1537665" cy="369332"/>
          </a:xfrm>
          <a:prstGeom prst="rect">
            <a:avLst/>
          </a:prstGeom>
        </p:spPr>
        <p:txBody>
          <a:bodyPr wrap="none">
            <a:spAutoFit/>
          </a:bodyPr>
          <a:lstStyle/>
          <a:p>
            <a:r>
              <a:rPr lang="en-US" altLang="ja-JP" dirty="0">
                <a:latin typeface="Meiryo UI" panose="020B0604030504040204" pitchFamily="50" charset="-128"/>
                <a:ea typeface="Meiryo UI" panose="020B0604030504040204" pitchFamily="50" charset="-128"/>
              </a:rPr>
              <a:t>2012/10/28</a:t>
            </a:r>
          </a:p>
        </p:txBody>
      </p:sp>
    </p:spTree>
    <p:extLst>
      <p:ext uri="{BB962C8B-B14F-4D97-AF65-F5344CB8AC3E}">
        <p14:creationId xmlns:p14="http://schemas.microsoft.com/office/powerpoint/2010/main" val="256339156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
            <a:ext cx="12192000" cy="912121"/>
          </a:xfrm>
        </p:spPr>
        <p:txBody>
          <a:bodyPr>
            <a:noAutofit/>
          </a:bodyPr>
          <a:lstStyle/>
          <a:p>
            <a:r>
              <a:rPr lang="ja-JP" altLang="en-US" sz="3600" dirty="0"/>
              <a:t>電子書籍等のオンデマンド生成と</a:t>
            </a:r>
            <a:r>
              <a:rPr lang="ja-JP" altLang="en-US" sz="3600" dirty="0" smtClean="0"/>
              <a:t>配信</a:t>
            </a:r>
            <a:r>
              <a:rPr lang="ja-JP" altLang="en-US" sz="2800" dirty="0" smtClean="0"/>
              <a:t>（</a:t>
            </a:r>
            <a:r>
              <a:rPr lang="ja-JP" altLang="en-US" sz="2800" dirty="0"/>
              <a:t>ワンソースマルチユース）</a:t>
            </a:r>
          </a:p>
        </p:txBody>
      </p:sp>
      <p:sp>
        <p:nvSpPr>
          <p:cNvPr id="4" name="フッター プレースホルダ 3"/>
          <p:cNvSpPr>
            <a:spLocks noGrp="1"/>
          </p:cNvSpPr>
          <p:nvPr>
            <p:ph type="ftr" sz="quarter" idx="11"/>
          </p:nvPr>
        </p:nvSpPr>
        <p:spPr>
          <a:xfrm>
            <a:off x="5591944" y="6492876"/>
            <a:ext cx="2895600" cy="365125"/>
          </a:xfrm>
        </p:spPr>
        <p:txBody>
          <a:bodyPr/>
          <a:lstStyle/>
          <a:p>
            <a:r>
              <a:rPr kumimoji="0" lang="en-US" altLang="ja-JP" dirty="0" smtClean="0"/>
              <a:t>National Diet Library (NDL)</a:t>
            </a:r>
            <a:endParaRPr kumimoji="0" lang="en-US" dirty="0"/>
          </a:p>
        </p:txBody>
      </p:sp>
      <p:sp>
        <p:nvSpPr>
          <p:cNvPr id="5" name="スライド番号プレースホルダ 4"/>
          <p:cNvSpPr>
            <a:spLocks noGrp="1"/>
          </p:cNvSpPr>
          <p:nvPr>
            <p:ph type="sldNum" sz="quarter" idx="12"/>
          </p:nvPr>
        </p:nvSpPr>
        <p:spPr>
          <a:xfrm>
            <a:off x="8570912" y="6356351"/>
            <a:ext cx="2133600" cy="365125"/>
          </a:xfrm>
        </p:spPr>
        <p:txBody>
          <a:bodyPr/>
          <a:lstStyle/>
          <a:p>
            <a:fld id="{042AED99-7FB4-404E-8A97-64753DCE42EC}" type="slidenum">
              <a:rPr kumimoji="0" lang="en-US" smtClean="0"/>
              <a:pPr/>
              <a:t>9</a:t>
            </a:fld>
            <a:endParaRPr kumimoji="0" lang="en-US"/>
          </a:p>
        </p:txBody>
      </p:sp>
      <p:sp>
        <p:nvSpPr>
          <p:cNvPr id="9" name="フローチャート : 磁気ディスク 8"/>
          <p:cNvSpPr/>
          <p:nvPr/>
        </p:nvSpPr>
        <p:spPr>
          <a:xfrm>
            <a:off x="4572628" y="980728"/>
            <a:ext cx="1584176" cy="576064"/>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200" dirty="0">
                <a:latin typeface="Meiryo UI" panose="020B0604030504040204" pitchFamily="50" charset="-128"/>
                <a:ea typeface="Meiryo UI" panose="020B0604030504040204" pitchFamily="50" charset="-128"/>
              </a:rPr>
              <a:t>当館デジタル化資料</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Jpeg</a:t>
            </a:r>
            <a:r>
              <a:rPr lang="ja-JP" altLang="en-US" sz="1200" dirty="0">
                <a:latin typeface="Meiryo UI" panose="020B0604030504040204" pitchFamily="50" charset="-128"/>
                <a:ea typeface="Meiryo UI" panose="020B0604030504040204" pitchFamily="50" charset="-128"/>
              </a:rPr>
              <a:t>）</a:t>
            </a:r>
            <a:endParaRPr lang="en-US" altLang="ja-JP" sz="1200" dirty="0">
              <a:latin typeface="Meiryo UI" panose="020B0604030504040204" pitchFamily="50" charset="-128"/>
              <a:ea typeface="Meiryo UI" panose="020B0604030504040204" pitchFamily="50" charset="-128"/>
            </a:endParaRPr>
          </a:p>
        </p:txBody>
      </p:sp>
      <p:sp>
        <p:nvSpPr>
          <p:cNvPr id="10" name="正方形/長方形 9"/>
          <p:cNvSpPr/>
          <p:nvPr/>
        </p:nvSpPr>
        <p:spPr>
          <a:xfrm>
            <a:off x="4717504" y="1700809"/>
            <a:ext cx="1378496" cy="399611"/>
          </a:xfrm>
          <a:prstGeom prst="rect">
            <a:avLst/>
          </a:prstGeom>
        </p:spPr>
        <p:style>
          <a:lnRef idx="2">
            <a:schemeClr val="accent6"/>
          </a:lnRef>
          <a:fillRef idx="1">
            <a:schemeClr val="lt1"/>
          </a:fillRef>
          <a:effectRef idx="0">
            <a:schemeClr val="accent6"/>
          </a:effectRef>
          <a:fontRef idx="minor">
            <a:schemeClr val="dk1"/>
          </a:fontRef>
        </p:style>
        <p:txBody>
          <a:bodyPr rtlCol="0" anchor="t" anchorCtr="0"/>
          <a:lstStyle/>
          <a:p>
            <a:r>
              <a:rPr lang="ja-JP" altLang="en-US" sz="1200" dirty="0">
                <a:latin typeface="Meiryo UI" panose="020B0604030504040204" pitchFamily="50" charset="-128"/>
                <a:ea typeface="Meiryo UI" panose="020B0604030504040204" pitchFamily="50" charset="-128"/>
              </a:rPr>
              <a:t>画像補正</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ページ切出し</a:t>
            </a:r>
          </a:p>
        </p:txBody>
      </p:sp>
      <p:sp>
        <p:nvSpPr>
          <p:cNvPr id="11" name="角丸四角形 10"/>
          <p:cNvSpPr/>
          <p:nvPr/>
        </p:nvSpPr>
        <p:spPr>
          <a:xfrm>
            <a:off x="8833098" y="4005064"/>
            <a:ext cx="1512168" cy="43204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latin typeface="Meiryo UI" panose="020B0604030504040204" pitchFamily="50" charset="-128"/>
                <a:ea typeface="Meiryo UI" panose="020B0604030504040204" pitchFamily="50" charset="-128"/>
              </a:rPr>
              <a:t>全文テキスト</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インデキシング</a:t>
            </a:r>
          </a:p>
        </p:txBody>
      </p:sp>
      <p:sp>
        <p:nvSpPr>
          <p:cNvPr id="21" name="正方形/長方形 20"/>
          <p:cNvSpPr/>
          <p:nvPr/>
        </p:nvSpPr>
        <p:spPr>
          <a:xfrm>
            <a:off x="4727848" y="2237308"/>
            <a:ext cx="1368152" cy="399605"/>
          </a:xfrm>
          <a:prstGeom prst="rect">
            <a:avLst/>
          </a:prstGeom>
        </p:spPr>
        <p:style>
          <a:lnRef idx="2">
            <a:schemeClr val="accent6"/>
          </a:lnRef>
          <a:fillRef idx="1">
            <a:schemeClr val="lt1"/>
          </a:fillRef>
          <a:effectRef idx="0">
            <a:schemeClr val="accent6"/>
          </a:effectRef>
          <a:fontRef idx="minor">
            <a:schemeClr val="dk1"/>
          </a:fontRef>
        </p:style>
        <p:txBody>
          <a:bodyPr rtlCol="0" anchor="t" anchorCtr="0"/>
          <a:lstStyle/>
          <a:p>
            <a:r>
              <a:rPr lang="en-US" altLang="ja-JP" sz="1200" dirty="0">
                <a:latin typeface="Meiryo UI" panose="020B0604030504040204" pitchFamily="50" charset="-128"/>
                <a:ea typeface="Meiryo UI" panose="020B0604030504040204" pitchFamily="50" charset="-128"/>
              </a:rPr>
              <a:t>OCR</a:t>
            </a:r>
          </a:p>
          <a:p>
            <a:r>
              <a:rPr lang="ja-JP" altLang="en-US" sz="1200" dirty="0">
                <a:latin typeface="Meiryo UI" panose="020B0604030504040204" pitchFamily="50" charset="-128"/>
                <a:ea typeface="Meiryo UI" panose="020B0604030504040204" pitchFamily="50" charset="-128"/>
              </a:rPr>
              <a:t>全文テキスト化</a:t>
            </a:r>
          </a:p>
        </p:txBody>
      </p:sp>
      <p:sp>
        <p:nvSpPr>
          <p:cNvPr id="22" name="正方形/長方形 21"/>
          <p:cNvSpPr/>
          <p:nvPr/>
        </p:nvSpPr>
        <p:spPr>
          <a:xfrm>
            <a:off x="4727848" y="2780928"/>
            <a:ext cx="1368152" cy="360040"/>
          </a:xfrm>
          <a:prstGeom prst="rect">
            <a:avLst/>
          </a:prstGeom>
        </p:spPr>
        <p:style>
          <a:lnRef idx="2">
            <a:schemeClr val="accent6"/>
          </a:lnRef>
          <a:fillRef idx="1">
            <a:schemeClr val="lt1"/>
          </a:fillRef>
          <a:effectRef idx="0">
            <a:schemeClr val="accent6"/>
          </a:effectRef>
          <a:fontRef idx="minor">
            <a:schemeClr val="dk1"/>
          </a:fontRef>
        </p:style>
        <p:txBody>
          <a:bodyPr rtlCol="0" anchor="t" anchorCtr="0"/>
          <a:lstStyle/>
          <a:p>
            <a:r>
              <a:rPr lang="ja-JP" altLang="en-US" sz="1200" dirty="0">
                <a:latin typeface="Meiryo UI" panose="020B0604030504040204" pitchFamily="50" charset="-128"/>
                <a:ea typeface="Meiryo UI" panose="020B0604030504040204" pitchFamily="50" charset="-128"/>
              </a:rPr>
              <a:t>文書構造化</a:t>
            </a:r>
          </a:p>
        </p:txBody>
      </p:sp>
      <p:sp>
        <p:nvSpPr>
          <p:cNvPr id="23" name="フローチャート : 磁気ディスク 22"/>
          <p:cNvSpPr/>
          <p:nvPr/>
        </p:nvSpPr>
        <p:spPr>
          <a:xfrm>
            <a:off x="4537484" y="3284984"/>
            <a:ext cx="1810036" cy="648072"/>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200" dirty="0">
                <a:latin typeface="Meiryo UI" panose="020B0604030504040204" pitchFamily="50" charset="-128"/>
                <a:ea typeface="Meiryo UI" panose="020B0604030504040204" pitchFamily="50" charset="-128"/>
              </a:rPr>
              <a:t>標準</a:t>
            </a:r>
            <a:r>
              <a:rPr lang="en-US" altLang="ja-JP" sz="1200" dirty="0">
                <a:latin typeface="Meiryo UI" panose="020B0604030504040204" pitchFamily="50" charset="-128"/>
                <a:ea typeface="Meiryo UI" panose="020B0604030504040204" pitchFamily="50" charset="-128"/>
              </a:rPr>
              <a:t>EPUB</a:t>
            </a:r>
            <a:r>
              <a:rPr lang="ja-JP" altLang="en-US" sz="1200" dirty="0">
                <a:latin typeface="Meiryo UI" panose="020B0604030504040204" pitchFamily="50" charset="-128"/>
                <a:ea typeface="Meiryo UI" panose="020B0604030504040204" pitchFamily="50" charset="-128"/>
              </a:rPr>
              <a:t>サブセット</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（業界標準</a:t>
            </a:r>
            <a:r>
              <a:rPr lang="en-US" altLang="ja-JP" sz="1200" dirty="0">
                <a:latin typeface="Meiryo UI" panose="020B0604030504040204" pitchFamily="50" charset="-128"/>
                <a:ea typeface="Meiryo UI" panose="020B0604030504040204" pitchFamily="50" charset="-128"/>
              </a:rPr>
              <a:t>EPUB</a:t>
            </a:r>
            <a:r>
              <a:rPr lang="ja-JP" altLang="en-US" sz="1200" dirty="0">
                <a:latin typeface="Meiryo UI" panose="020B0604030504040204" pitchFamily="50" charset="-128"/>
                <a:ea typeface="Meiryo UI" panose="020B0604030504040204" pitchFamily="50" charset="-128"/>
              </a:rPr>
              <a:t>）</a:t>
            </a:r>
            <a:endParaRPr lang="en-US" altLang="ja-JP" sz="1200" dirty="0">
              <a:latin typeface="Meiryo UI" panose="020B0604030504040204" pitchFamily="50" charset="-128"/>
              <a:ea typeface="Meiryo UI" panose="020B0604030504040204" pitchFamily="50" charset="-128"/>
            </a:endParaRPr>
          </a:p>
        </p:txBody>
      </p:sp>
      <p:sp>
        <p:nvSpPr>
          <p:cNvPr id="24" name="フローチャート : 磁気ディスク 23"/>
          <p:cNvSpPr/>
          <p:nvPr/>
        </p:nvSpPr>
        <p:spPr>
          <a:xfrm>
            <a:off x="6528048" y="2276872"/>
            <a:ext cx="1080120" cy="576064"/>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200" dirty="0">
                <a:latin typeface="Meiryo UI" panose="020B0604030504040204" pitchFamily="50" charset="-128"/>
                <a:ea typeface="Meiryo UI" panose="020B0604030504040204" pitchFamily="50" charset="-128"/>
              </a:rPr>
              <a:t>OCR</a:t>
            </a:r>
            <a:r>
              <a:rPr lang="ja-JP" altLang="en-US" sz="1200" dirty="0">
                <a:latin typeface="Meiryo UI" panose="020B0604030504040204" pitchFamily="50" charset="-128"/>
                <a:ea typeface="Meiryo UI" panose="020B0604030504040204" pitchFamily="50" charset="-128"/>
              </a:rPr>
              <a:t>文書</a:t>
            </a:r>
            <a:endParaRPr lang="en-US" altLang="ja-JP" sz="1200" dirty="0">
              <a:latin typeface="Meiryo UI" panose="020B0604030504040204" pitchFamily="50" charset="-128"/>
              <a:ea typeface="Meiryo UI" panose="020B0604030504040204" pitchFamily="50" charset="-128"/>
            </a:endParaRPr>
          </a:p>
        </p:txBody>
      </p:sp>
      <p:sp>
        <p:nvSpPr>
          <p:cNvPr id="29" name="正方形/長方形 28"/>
          <p:cNvSpPr/>
          <p:nvPr/>
        </p:nvSpPr>
        <p:spPr>
          <a:xfrm>
            <a:off x="4423048" y="4221088"/>
            <a:ext cx="1584176" cy="504056"/>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ja-JP" altLang="en-US" sz="1200" dirty="0">
                <a:latin typeface="Meiryo UI" panose="020B0604030504040204" pitchFamily="50" charset="-128"/>
                <a:ea typeface="Meiryo UI" panose="020B0604030504040204" pitchFamily="50" charset="-128"/>
              </a:rPr>
              <a:t>ビューア別</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EPUB</a:t>
            </a:r>
            <a:r>
              <a:rPr lang="ja-JP" altLang="en-US" sz="1200" dirty="0">
                <a:latin typeface="Meiryo UI" panose="020B0604030504040204" pitchFamily="50" charset="-128"/>
                <a:ea typeface="Meiryo UI" panose="020B0604030504040204" pitchFamily="50" charset="-128"/>
              </a:rPr>
              <a:t>ファイル作成</a:t>
            </a:r>
          </a:p>
        </p:txBody>
      </p:sp>
      <p:sp>
        <p:nvSpPr>
          <p:cNvPr id="32" name="正方形/長方形 31"/>
          <p:cNvSpPr/>
          <p:nvPr/>
        </p:nvSpPr>
        <p:spPr>
          <a:xfrm>
            <a:off x="6528048" y="4293096"/>
            <a:ext cx="1694284" cy="332656"/>
          </a:xfrm>
          <a:prstGeom prst="rect">
            <a:avLst/>
          </a:prstGeom>
        </p:spPr>
        <p:style>
          <a:lnRef idx="2">
            <a:schemeClr val="accent3"/>
          </a:lnRef>
          <a:fillRef idx="1">
            <a:schemeClr val="lt1"/>
          </a:fillRef>
          <a:effectRef idx="0">
            <a:schemeClr val="accent3"/>
          </a:effectRef>
          <a:fontRef idx="minor">
            <a:schemeClr val="dk1"/>
          </a:fontRef>
        </p:style>
        <p:txBody>
          <a:bodyPr rtlCol="0" anchor="t" anchorCtr="0"/>
          <a:lstStyle/>
          <a:p>
            <a:r>
              <a:rPr lang="en-US" altLang="ja-JP" sz="1200" dirty="0">
                <a:latin typeface="Meiryo UI" panose="020B0604030504040204" pitchFamily="50" charset="-128"/>
                <a:ea typeface="Meiryo UI" panose="020B0604030504040204" pitchFamily="50" charset="-128"/>
              </a:rPr>
              <a:t>DAISY</a:t>
            </a:r>
            <a:r>
              <a:rPr lang="ja-JP" altLang="en-US" sz="1200" dirty="0">
                <a:latin typeface="Meiryo UI" panose="020B0604030504040204" pitchFamily="50" charset="-128"/>
                <a:ea typeface="Meiryo UI" panose="020B0604030504040204" pitchFamily="50" charset="-128"/>
              </a:rPr>
              <a:t>ファイル作成</a:t>
            </a:r>
          </a:p>
        </p:txBody>
      </p:sp>
      <p:sp>
        <p:nvSpPr>
          <p:cNvPr id="34" name="角丸四角形 33"/>
          <p:cNvSpPr/>
          <p:nvPr/>
        </p:nvSpPr>
        <p:spPr>
          <a:xfrm>
            <a:off x="8545066" y="1700808"/>
            <a:ext cx="1584176" cy="64807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latin typeface="Meiryo UI" panose="020B0604030504040204" pitchFamily="50" charset="-128"/>
                <a:ea typeface="Meiryo UI" panose="020B0604030504040204" pitchFamily="50" charset="-128"/>
              </a:rPr>
              <a:t>自動ページ切出し・</a:t>
            </a:r>
            <a:r>
              <a:rPr lang="en-US" altLang="ja-JP" sz="1200" dirty="0">
                <a:latin typeface="Meiryo UI" panose="020B0604030504040204" pitchFamily="50" charset="-128"/>
                <a:ea typeface="Meiryo UI" panose="020B0604030504040204" pitchFamily="50" charset="-128"/>
              </a:rPr>
              <a:t>OCR</a:t>
            </a:r>
            <a:r>
              <a:rPr lang="ja-JP" altLang="en-US" sz="1200" dirty="0">
                <a:latin typeface="Meiryo UI" panose="020B0604030504040204" pitchFamily="50" charset="-128"/>
                <a:ea typeface="Meiryo UI" panose="020B0604030504040204" pitchFamily="50" charset="-128"/>
              </a:rPr>
              <a:t>精度向上</a:t>
            </a:r>
            <a:endParaRPr lang="en-US" altLang="ja-JP" sz="1200" dirty="0">
              <a:latin typeface="Meiryo UI" panose="020B0604030504040204" pitchFamily="50" charset="-128"/>
              <a:ea typeface="Meiryo UI" panose="020B0604030504040204" pitchFamily="50" charset="-128"/>
            </a:endParaRPr>
          </a:p>
        </p:txBody>
      </p:sp>
      <p:sp>
        <p:nvSpPr>
          <p:cNvPr id="35" name="フローチャート : 磁気ディスク 34"/>
          <p:cNvSpPr/>
          <p:nvPr/>
        </p:nvSpPr>
        <p:spPr>
          <a:xfrm>
            <a:off x="6744946" y="4708692"/>
            <a:ext cx="1296144" cy="520508"/>
          </a:xfrm>
          <a:prstGeom prst="flowChartMagneticDisk">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sz="1200" dirty="0">
                <a:latin typeface="Meiryo UI" panose="020B0604030504040204" pitchFamily="50" charset="-128"/>
                <a:ea typeface="Meiryo UI" panose="020B0604030504040204" pitchFamily="50" charset="-128"/>
              </a:rPr>
              <a:t>テキスト</a:t>
            </a:r>
            <a:r>
              <a:rPr lang="en-US" altLang="ja-JP" sz="1200" dirty="0">
                <a:latin typeface="Meiryo UI" panose="020B0604030504040204" pitchFamily="50" charset="-128"/>
                <a:ea typeface="Meiryo UI" panose="020B0604030504040204" pitchFamily="50" charset="-128"/>
              </a:rPr>
              <a:t>DAISY</a:t>
            </a:r>
            <a:r>
              <a:rPr lang="ja-JP" altLang="en-US" sz="1200" dirty="0">
                <a:latin typeface="Meiryo UI" panose="020B0604030504040204" pitchFamily="50" charset="-128"/>
                <a:ea typeface="Meiryo UI" panose="020B0604030504040204" pitchFamily="50" charset="-128"/>
              </a:rPr>
              <a:t>ファイル</a:t>
            </a:r>
            <a:endParaRPr lang="en-US" altLang="ja-JP" sz="1200" dirty="0">
              <a:latin typeface="Meiryo UI" panose="020B0604030504040204" pitchFamily="50" charset="-128"/>
              <a:ea typeface="Meiryo UI" panose="020B0604030504040204" pitchFamily="50" charset="-128"/>
            </a:endParaRPr>
          </a:p>
        </p:txBody>
      </p:sp>
      <p:sp>
        <p:nvSpPr>
          <p:cNvPr id="36" name="角丸四角形 35"/>
          <p:cNvSpPr/>
          <p:nvPr/>
        </p:nvSpPr>
        <p:spPr>
          <a:xfrm>
            <a:off x="8617074" y="2456892"/>
            <a:ext cx="1656184" cy="50405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latin typeface="Meiryo UI" panose="020B0604030504040204" pitchFamily="50" charset="-128"/>
                <a:ea typeface="Meiryo UI" panose="020B0604030504040204" pitchFamily="50" charset="-128"/>
              </a:rPr>
              <a:t>文書構造化の自動化</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（構文解析）</a:t>
            </a:r>
            <a:endParaRPr lang="en-US" altLang="ja-JP" sz="1200" dirty="0">
              <a:latin typeface="Meiryo UI" panose="020B0604030504040204" pitchFamily="50" charset="-128"/>
              <a:ea typeface="Meiryo UI" panose="020B0604030504040204" pitchFamily="50" charset="-128"/>
            </a:endParaRPr>
          </a:p>
        </p:txBody>
      </p:sp>
      <p:cxnSp>
        <p:nvCxnSpPr>
          <p:cNvPr id="39" name="直線矢印コネクタ 38"/>
          <p:cNvCxnSpPr>
            <a:stCxn id="9" idx="3"/>
            <a:endCxn id="10" idx="0"/>
          </p:cNvCxnSpPr>
          <p:nvPr/>
        </p:nvCxnSpPr>
        <p:spPr>
          <a:xfrm>
            <a:off x="5364716" y="1556792"/>
            <a:ext cx="42036" cy="144016"/>
          </a:xfrm>
          <a:prstGeom prst="straightConnector1">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10" idx="2"/>
            <a:endCxn id="21" idx="0"/>
          </p:cNvCxnSpPr>
          <p:nvPr/>
        </p:nvCxnSpPr>
        <p:spPr>
          <a:xfrm>
            <a:off x="5406752" y="2100419"/>
            <a:ext cx="5172" cy="136888"/>
          </a:xfrm>
          <a:prstGeom prst="straightConnector1">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21" idx="3"/>
            <a:endCxn id="24" idx="2"/>
          </p:cNvCxnSpPr>
          <p:nvPr/>
        </p:nvCxnSpPr>
        <p:spPr>
          <a:xfrm>
            <a:off x="6096000" y="2437110"/>
            <a:ext cx="432048" cy="127794"/>
          </a:xfrm>
          <a:prstGeom prst="straightConnector1">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a:stCxn id="22" idx="2"/>
            <a:endCxn id="23" idx="1"/>
          </p:cNvCxnSpPr>
          <p:nvPr/>
        </p:nvCxnSpPr>
        <p:spPr>
          <a:xfrm>
            <a:off x="5411924" y="3140968"/>
            <a:ext cx="30578" cy="144016"/>
          </a:xfrm>
          <a:prstGeom prst="straightConnector1">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a:stCxn id="24" idx="2"/>
            <a:endCxn id="22" idx="3"/>
          </p:cNvCxnSpPr>
          <p:nvPr/>
        </p:nvCxnSpPr>
        <p:spPr>
          <a:xfrm flipH="1">
            <a:off x="6096000" y="2564904"/>
            <a:ext cx="432048" cy="396044"/>
          </a:xfrm>
          <a:prstGeom prst="straightConnector1">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23" idx="3"/>
            <a:endCxn id="29" idx="0"/>
          </p:cNvCxnSpPr>
          <p:nvPr/>
        </p:nvCxnSpPr>
        <p:spPr>
          <a:xfrm flipH="1">
            <a:off x="5215136" y="3933056"/>
            <a:ext cx="227366" cy="288032"/>
          </a:xfrm>
          <a:prstGeom prst="straightConnector1">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a:stCxn id="23" idx="3"/>
            <a:endCxn id="32" idx="0"/>
          </p:cNvCxnSpPr>
          <p:nvPr/>
        </p:nvCxnSpPr>
        <p:spPr>
          <a:xfrm>
            <a:off x="5442502" y="3933056"/>
            <a:ext cx="1932688" cy="360040"/>
          </a:xfrm>
          <a:prstGeom prst="straightConnector1">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a:stCxn id="23" idx="3"/>
            <a:endCxn id="11" idx="1"/>
          </p:cNvCxnSpPr>
          <p:nvPr/>
        </p:nvCxnSpPr>
        <p:spPr>
          <a:xfrm>
            <a:off x="5442502" y="3933056"/>
            <a:ext cx="3390596" cy="288032"/>
          </a:xfrm>
          <a:prstGeom prst="straightConnector1">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0" name="フローチャート : 磁気ディスク 79"/>
          <p:cNvSpPr/>
          <p:nvPr/>
        </p:nvSpPr>
        <p:spPr>
          <a:xfrm>
            <a:off x="9048328" y="4581128"/>
            <a:ext cx="1224136" cy="630070"/>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200" dirty="0">
                <a:latin typeface="Meiryo UI" panose="020B0604030504040204" pitchFamily="50" charset="-128"/>
                <a:ea typeface="Meiryo UI" panose="020B0604030504040204" pitchFamily="50" charset="-128"/>
              </a:rPr>
              <a:t>メタデータ全文テキストインデックス</a:t>
            </a:r>
            <a:endParaRPr lang="en-US" altLang="ja-JP" sz="1200" dirty="0">
              <a:latin typeface="Meiryo UI" panose="020B0604030504040204" pitchFamily="50" charset="-128"/>
              <a:ea typeface="Meiryo UI" panose="020B0604030504040204" pitchFamily="50" charset="-128"/>
            </a:endParaRPr>
          </a:p>
        </p:txBody>
      </p:sp>
      <p:cxnSp>
        <p:nvCxnSpPr>
          <p:cNvPr id="81" name="直線矢印コネクタ 80"/>
          <p:cNvCxnSpPr>
            <a:stCxn id="11" idx="2"/>
            <a:endCxn id="80" idx="1"/>
          </p:cNvCxnSpPr>
          <p:nvPr/>
        </p:nvCxnSpPr>
        <p:spPr>
          <a:xfrm>
            <a:off x="9589182" y="4437112"/>
            <a:ext cx="71214" cy="144016"/>
          </a:xfrm>
          <a:prstGeom prst="straightConnector1">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stCxn id="35" idx="3"/>
            <a:endCxn id="150" idx="0"/>
          </p:cNvCxnSpPr>
          <p:nvPr/>
        </p:nvCxnSpPr>
        <p:spPr>
          <a:xfrm flipH="1">
            <a:off x="6430514" y="5229200"/>
            <a:ext cx="962505" cy="1031612"/>
          </a:xfrm>
          <a:prstGeom prst="straightConnector1">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80" idx="3"/>
            <a:endCxn id="180" idx="0"/>
          </p:cNvCxnSpPr>
          <p:nvPr/>
        </p:nvCxnSpPr>
        <p:spPr>
          <a:xfrm>
            <a:off x="9660396" y="5211198"/>
            <a:ext cx="108806" cy="162018"/>
          </a:xfrm>
          <a:prstGeom prst="straightConnector1">
            <a:avLst/>
          </a:prstGeom>
          <a:ln w="57150">
            <a:solidFill>
              <a:schemeClr val="accent1"/>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3" name="フローチャート : 磁気ディスク 102"/>
          <p:cNvSpPr/>
          <p:nvPr/>
        </p:nvSpPr>
        <p:spPr>
          <a:xfrm>
            <a:off x="2211944" y="3194973"/>
            <a:ext cx="1440160" cy="990111"/>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ja-JP" sz="1200" dirty="0">
                <a:latin typeface="Meiryo UI" panose="020B0604030504040204" pitchFamily="50" charset="-128"/>
                <a:ea typeface="Meiryo UI" panose="020B0604030504040204" pitchFamily="50" charset="-128"/>
              </a:rPr>
              <a:t>NDL</a:t>
            </a:r>
          </a:p>
          <a:p>
            <a:pPr algn="ctr"/>
            <a:r>
              <a:rPr lang="ja-JP" altLang="en-US" sz="1200" dirty="0">
                <a:latin typeface="Meiryo UI" panose="020B0604030504040204" pitchFamily="50" charset="-128"/>
                <a:ea typeface="Meiryo UI" panose="020B0604030504040204" pitchFamily="50" charset="-128"/>
              </a:rPr>
              <a:t>電子書庫</a:t>
            </a:r>
            <a:endParaRPr lang="en-US" altLang="ja-JP" sz="1200" dirty="0">
              <a:latin typeface="Meiryo UI" panose="020B0604030504040204" pitchFamily="50" charset="-128"/>
              <a:ea typeface="Meiryo UI" panose="020B0604030504040204" pitchFamily="50" charset="-128"/>
            </a:endParaRPr>
          </a:p>
        </p:txBody>
      </p:sp>
      <p:sp>
        <p:nvSpPr>
          <p:cNvPr id="144" name="フローチャート : 複数書類 143"/>
          <p:cNvSpPr/>
          <p:nvPr/>
        </p:nvSpPr>
        <p:spPr>
          <a:xfrm>
            <a:off x="1637469" y="1373211"/>
            <a:ext cx="1146270" cy="504056"/>
          </a:xfrm>
          <a:prstGeom prst="flowChartMulti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200" dirty="0">
                <a:latin typeface="Meiryo UI" panose="020B0604030504040204" pitchFamily="50" charset="-128"/>
                <a:ea typeface="Meiryo UI" panose="020B0604030504040204" pitchFamily="50" charset="-128"/>
              </a:rPr>
              <a:t>冊子体資料</a:t>
            </a:r>
          </a:p>
        </p:txBody>
      </p:sp>
      <p:sp>
        <p:nvSpPr>
          <p:cNvPr id="145" name="正方形/長方形 144"/>
          <p:cNvSpPr/>
          <p:nvPr/>
        </p:nvSpPr>
        <p:spPr>
          <a:xfrm>
            <a:off x="1637680" y="2303132"/>
            <a:ext cx="1282044" cy="471613"/>
          </a:xfrm>
          <a:prstGeom prst="rect">
            <a:avLst/>
          </a:prstGeom>
          <a:ln/>
        </p:spPr>
        <p:style>
          <a:lnRef idx="1">
            <a:schemeClr val="accent1"/>
          </a:lnRef>
          <a:fillRef idx="2">
            <a:schemeClr val="accent1"/>
          </a:fillRef>
          <a:effectRef idx="1">
            <a:schemeClr val="accent1"/>
          </a:effectRef>
          <a:fontRef idx="minor">
            <a:schemeClr val="dk1"/>
          </a:fontRef>
        </p:style>
        <p:txBody>
          <a:bodyPr rtlCol="0" anchor="t" anchorCtr="0"/>
          <a:lstStyle/>
          <a:p>
            <a:r>
              <a:rPr lang="ja-JP" altLang="en-US" sz="1050" dirty="0">
                <a:latin typeface="Meiryo UI" panose="020B0604030504040204" pitchFamily="50" charset="-128"/>
                <a:ea typeface="Meiryo UI" panose="020B0604030504040204" pitchFamily="50" charset="-128"/>
              </a:rPr>
              <a:t>大規模デジタル化</a:t>
            </a:r>
            <a:endParaRPr lang="en-US" altLang="ja-JP" sz="1050" dirty="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スキャンニング</a:t>
            </a:r>
          </a:p>
        </p:txBody>
      </p:sp>
      <p:cxnSp>
        <p:nvCxnSpPr>
          <p:cNvPr id="146" name="直線矢印コネクタ 145"/>
          <p:cNvCxnSpPr>
            <a:stCxn id="144" idx="2"/>
            <a:endCxn id="145" idx="0"/>
          </p:cNvCxnSpPr>
          <p:nvPr/>
        </p:nvCxnSpPr>
        <p:spPr>
          <a:xfrm>
            <a:off x="2130896" y="1858179"/>
            <a:ext cx="147806" cy="444953"/>
          </a:xfrm>
          <a:prstGeom prst="straightConnector1">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直線矢印コネクタ 148"/>
          <p:cNvCxnSpPr>
            <a:stCxn id="145" idx="2"/>
            <a:endCxn id="103" idx="1"/>
          </p:cNvCxnSpPr>
          <p:nvPr/>
        </p:nvCxnSpPr>
        <p:spPr>
          <a:xfrm>
            <a:off x="2278702" y="2774744"/>
            <a:ext cx="653322" cy="420228"/>
          </a:xfrm>
          <a:prstGeom prst="straightConnector1">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9" name="直線矢印コネクタ 168"/>
          <p:cNvCxnSpPr>
            <a:stCxn id="34" idx="1"/>
            <a:endCxn id="21" idx="3"/>
          </p:cNvCxnSpPr>
          <p:nvPr/>
        </p:nvCxnSpPr>
        <p:spPr>
          <a:xfrm flipH="1">
            <a:off x="6096000" y="2024844"/>
            <a:ext cx="2449066" cy="412266"/>
          </a:xfrm>
          <a:prstGeom prst="straightConnector1">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3" name="直線矢印コネクタ 172"/>
          <p:cNvCxnSpPr>
            <a:stCxn id="36" idx="1"/>
            <a:endCxn id="22" idx="3"/>
          </p:cNvCxnSpPr>
          <p:nvPr/>
        </p:nvCxnSpPr>
        <p:spPr>
          <a:xfrm flipH="1">
            <a:off x="6096000" y="2708920"/>
            <a:ext cx="2521074" cy="252028"/>
          </a:xfrm>
          <a:prstGeom prst="straightConnector1">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0" name="角丸四角形 179"/>
          <p:cNvSpPr/>
          <p:nvPr/>
        </p:nvSpPr>
        <p:spPr>
          <a:xfrm>
            <a:off x="8905106" y="5373216"/>
            <a:ext cx="1728192" cy="43204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latin typeface="Meiryo UI" panose="020B0604030504040204" pitchFamily="50" charset="-128"/>
                <a:ea typeface="Meiryo UI" panose="020B0604030504040204" pitchFamily="50" charset="-128"/>
              </a:rPr>
              <a:t>検索・閲覧の高度化</a:t>
            </a:r>
            <a:endParaRPr lang="en-US" altLang="ja-JP" sz="1200" dirty="0">
              <a:latin typeface="Meiryo UI" panose="020B0604030504040204" pitchFamily="50" charset="-128"/>
              <a:ea typeface="Meiryo UI" panose="020B0604030504040204" pitchFamily="50" charset="-128"/>
            </a:endParaRPr>
          </a:p>
        </p:txBody>
      </p:sp>
      <p:cxnSp>
        <p:nvCxnSpPr>
          <p:cNvPr id="182" name="直線矢印コネクタ 181"/>
          <p:cNvCxnSpPr>
            <a:stCxn id="180" idx="2"/>
            <a:endCxn id="151" idx="0"/>
          </p:cNvCxnSpPr>
          <p:nvPr/>
        </p:nvCxnSpPr>
        <p:spPr>
          <a:xfrm flipH="1">
            <a:off x="9743314" y="5805264"/>
            <a:ext cx="25889" cy="461090"/>
          </a:xfrm>
          <a:prstGeom prst="straightConnector1">
            <a:avLst/>
          </a:prstGeom>
          <a:ln w="57150">
            <a:solidFill>
              <a:schemeClr val="accent1"/>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6" name="正方形/長方形 195"/>
          <p:cNvSpPr/>
          <p:nvPr/>
        </p:nvSpPr>
        <p:spPr>
          <a:xfrm>
            <a:off x="3719736" y="6119575"/>
            <a:ext cx="1440160" cy="288032"/>
          </a:xfrm>
          <a:prstGeom prst="rect">
            <a:avLst/>
          </a:prstGeom>
        </p:spPr>
        <p:style>
          <a:lnRef idx="1">
            <a:schemeClr val="accent2"/>
          </a:lnRef>
          <a:fillRef idx="2">
            <a:schemeClr val="accent2"/>
          </a:fillRef>
          <a:effectRef idx="1">
            <a:schemeClr val="accent2"/>
          </a:effectRef>
          <a:fontRef idx="minor">
            <a:schemeClr val="dk1"/>
          </a:fontRef>
        </p:style>
        <p:txBody>
          <a:bodyPr rtlCol="0" anchor="t" anchorCtr="0"/>
          <a:lstStyle/>
          <a:p>
            <a:r>
              <a:rPr lang="ja-JP" altLang="en-US" sz="1200" dirty="0">
                <a:latin typeface="Meiryo UI" panose="020B0604030504040204" pitchFamily="50" charset="-128"/>
                <a:ea typeface="Meiryo UI" panose="020B0604030504040204" pitchFamily="50" charset="-128"/>
              </a:rPr>
              <a:t>電子書籍ビューア</a:t>
            </a:r>
          </a:p>
        </p:txBody>
      </p:sp>
      <p:cxnSp>
        <p:nvCxnSpPr>
          <p:cNvPr id="204" name="直線矢印コネクタ 203"/>
          <p:cNvCxnSpPr>
            <a:stCxn id="23" idx="2"/>
            <a:endCxn id="103" idx="4"/>
          </p:cNvCxnSpPr>
          <p:nvPr/>
        </p:nvCxnSpPr>
        <p:spPr>
          <a:xfrm flipH="1">
            <a:off x="3652104" y="3609020"/>
            <a:ext cx="885380" cy="81008"/>
          </a:xfrm>
          <a:prstGeom prst="straightConnector1">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0" name="角丸四角形 249"/>
          <p:cNvSpPr/>
          <p:nvPr/>
        </p:nvSpPr>
        <p:spPr>
          <a:xfrm>
            <a:off x="8657197" y="3465003"/>
            <a:ext cx="1728192" cy="43204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latin typeface="Meiryo UI" panose="020B0604030504040204" pitchFamily="50" charset="-128"/>
                <a:ea typeface="Meiryo UI" panose="020B0604030504040204" pitchFamily="50" charset="-128"/>
              </a:rPr>
              <a:t>電書ラボ </a:t>
            </a:r>
            <a:r>
              <a:rPr lang="en-US" altLang="ja-JP" sz="1200" dirty="0">
                <a:latin typeface="Meiryo UI" panose="020B0604030504040204" pitchFamily="50" charset="-128"/>
                <a:ea typeface="Meiryo UI" panose="020B0604030504040204" pitchFamily="50" charset="-128"/>
              </a:rPr>
              <a:t>EPUB</a:t>
            </a:r>
            <a:r>
              <a:rPr lang="ja-JP" altLang="en-US" sz="1200" dirty="0">
                <a:latin typeface="Meiryo UI" panose="020B0604030504040204" pitchFamily="50" charset="-128"/>
                <a:ea typeface="Meiryo UI" panose="020B0604030504040204" pitchFamily="50" charset="-128"/>
              </a:rPr>
              <a:t>チェック仕様</a:t>
            </a:r>
          </a:p>
        </p:txBody>
      </p:sp>
      <p:cxnSp>
        <p:nvCxnSpPr>
          <p:cNvPr id="251" name="直線矢印コネクタ 250"/>
          <p:cNvCxnSpPr>
            <a:stCxn id="162" idx="3"/>
            <a:endCxn id="196" idx="0"/>
          </p:cNvCxnSpPr>
          <p:nvPr/>
        </p:nvCxnSpPr>
        <p:spPr>
          <a:xfrm flipH="1">
            <a:off x="4439817" y="5957665"/>
            <a:ext cx="396763" cy="161911"/>
          </a:xfrm>
          <a:prstGeom prst="straightConnector1">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4" name="正方形/長方形 113"/>
          <p:cNvSpPr/>
          <p:nvPr/>
        </p:nvSpPr>
        <p:spPr>
          <a:xfrm>
            <a:off x="6923486" y="3379568"/>
            <a:ext cx="1368152" cy="454096"/>
          </a:xfrm>
          <a:prstGeom prst="rect">
            <a:avLst/>
          </a:prstGeom>
        </p:spPr>
        <p:style>
          <a:lnRef idx="2">
            <a:schemeClr val="accent6"/>
          </a:lnRef>
          <a:fillRef idx="1">
            <a:schemeClr val="lt1"/>
          </a:fillRef>
          <a:effectRef idx="0">
            <a:schemeClr val="accent6"/>
          </a:effectRef>
          <a:fontRef idx="minor">
            <a:schemeClr val="dk1"/>
          </a:fontRef>
        </p:style>
        <p:txBody>
          <a:bodyPr rtlCol="0" anchor="t" anchorCtr="0"/>
          <a:lstStyle/>
          <a:p>
            <a:r>
              <a:rPr lang="ja-JP" altLang="en-US" sz="1200" dirty="0">
                <a:latin typeface="Meiryo UI" panose="020B0604030504040204" pitchFamily="50" charset="-128"/>
                <a:ea typeface="Meiryo UI" panose="020B0604030504040204" pitchFamily="50" charset="-128"/>
              </a:rPr>
              <a:t>業界標準</a:t>
            </a:r>
            <a:r>
              <a:rPr lang="en-US" altLang="ja-JP" sz="1200" dirty="0">
                <a:latin typeface="Meiryo UI" panose="020B0604030504040204" pitchFamily="50" charset="-128"/>
                <a:ea typeface="Meiryo UI" panose="020B0604030504040204" pitchFamily="50" charset="-128"/>
              </a:rPr>
              <a:t>EPUB</a:t>
            </a:r>
            <a:r>
              <a:rPr lang="ja-JP" altLang="en-US" sz="1200" dirty="0">
                <a:latin typeface="Meiryo UI" panose="020B0604030504040204" pitchFamily="50" charset="-128"/>
                <a:ea typeface="Meiryo UI" panose="020B0604030504040204" pitchFamily="50" charset="-128"/>
              </a:rPr>
              <a:t>チェッカー</a:t>
            </a:r>
          </a:p>
        </p:txBody>
      </p:sp>
      <p:cxnSp>
        <p:nvCxnSpPr>
          <p:cNvPr id="115" name="直線矢印コネクタ 114"/>
          <p:cNvCxnSpPr>
            <a:stCxn id="114" idx="1"/>
            <a:endCxn id="23" idx="4"/>
          </p:cNvCxnSpPr>
          <p:nvPr/>
        </p:nvCxnSpPr>
        <p:spPr>
          <a:xfrm flipH="1">
            <a:off x="6347520" y="3606616"/>
            <a:ext cx="575966" cy="2404"/>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1" name="正方形/長方形 130"/>
          <p:cNvSpPr/>
          <p:nvPr/>
        </p:nvSpPr>
        <p:spPr>
          <a:xfrm>
            <a:off x="2333582" y="4545124"/>
            <a:ext cx="1584176" cy="307268"/>
          </a:xfrm>
          <a:prstGeom prst="rect">
            <a:avLst/>
          </a:prstGeom>
        </p:spPr>
        <p:style>
          <a:lnRef idx="1">
            <a:schemeClr val="accent1"/>
          </a:lnRef>
          <a:fillRef idx="2">
            <a:schemeClr val="accent1"/>
          </a:fillRef>
          <a:effectRef idx="1">
            <a:schemeClr val="accent1"/>
          </a:effectRef>
          <a:fontRef idx="minor">
            <a:schemeClr val="dk1"/>
          </a:fontRef>
        </p:style>
        <p:txBody>
          <a:bodyPr rtlCol="0" anchor="t" anchorCtr="0"/>
          <a:lstStyle/>
          <a:p>
            <a:r>
              <a:rPr lang="ja-JP" altLang="en-US" sz="1200" dirty="0">
                <a:latin typeface="Meiryo UI" panose="020B0604030504040204" pitchFamily="50" charset="-128"/>
                <a:ea typeface="Meiryo UI" panose="020B0604030504040204" pitchFamily="50" charset="-128"/>
              </a:rPr>
              <a:t>フィックス型作成</a:t>
            </a:r>
          </a:p>
        </p:txBody>
      </p:sp>
      <p:sp>
        <p:nvSpPr>
          <p:cNvPr id="133" name="フローチャート : 磁気ディスク 34"/>
          <p:cNvSpPr/>
          <p:nvPr/>
        </p:nvSpPr>
        <p:spPr>
          <a:xfrm>
            <a:off x="2341099" y="5211198"/>
            <a:ext cx="1296144" cy="648072"/>
          </a:xfrm>
          <a:prstGeom prst="flowChartMagneticDisk">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sz="1200" dirty="0">
                <a:latin typeface="Meiryo UI" panose="020B0604030504040204" pitchFamily="50" charset="-128"/>
                <a:ea typeface="Meiryo UI" panose="020B0604030504040204" pitchFamily="50" charset="-128"/>
              </a:rPr>
              <a:t>フィックス型</a:t>
            </a:r>
            <a:r>
              <a:rPr lang="en-US" altLang="ja-JP" sz="1200" dirty="0">
                <a:latin typeface="Meiryo UI" panose="020B0604030504040204" pitchFamily="50" charset="-128"/>
                <a:ea typeface="Meiryo UI" panose="020B0604030504040204" pitchFamily="50" charset="-128"/>
              </a:rPr>
              <a:t>EPUB</a:t>
            </a:r>
          </a:p>
          <a:p>
            <a:pPr algn="ctr"/>
            <a:r>
              <a:rPr lang="en-US" altLang="ja-JP" sz="1200" dirty="0">
                <a:latin typeface="Meiryo UI" panose="020B0604030504040204" pitchFamily="50" charset="-128"/>
                <a:ea typeface="Meiryo UI" panose="020B0604030504040204" pitchFamily="50" charset="-128"/>
              </a:rPr>
              <a:t>PDF</a:t>
            </a:r>
            <a:r>
              <a:rPr lang="ja-JP" altLang="en-US" sz="1200" dirty="0">
                <a:latin typeface="Meiryo UI" panose="020B0604030504040204" pitchFamily="50" charset="-128"/>
                <a:ea typeface="Meiryo UI" panose="020B0604030504040204" pitchFamily="50" charset="-128"/>
              </a:rPr>
              <a:t>ファイル</a:t>
            </a:r>
            <a:endParaRPr lang="en-US" altLang="ja-JP" sz="1200" dirty="0">
              <a:latin typeface="Meiryo UI" panose="020B0604030504040204" pitchFamily="50" charset="-128"/>
              <a:ea typeface="Meiryo UI" panose="020B0604030504040204" pitchFamily="50" charset="-128"/>
            </a:endParaRPr>
          </a:p>
        </p:txBody>
      </p:sp>
      <p:cxnSp>
        <p:nvCxnSpPr>
          <p:cNvPr id="134" name="直線矢印コネクタ 133"/>
          <p:cNvCxnSpPr>
            <a:stCxn id="23" idx="3"/>
            <a:endCxn id="131" idx="0"/>
          </p:cNvCxnSpPr>
          <p:nvPr/>
        </p:nvCxnSpPr>
        <p:spPr>
          <a:xfrm flipH="1">
            <a:off x="3125670" y="3933056"/>
            <a:ext cx="2316832" cy="612068"/>
          </a:xfrm>
          <a:prstGeom prst="straightConnector1">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直線矢印コネクタ 136"/>
          <p:cNvCxnSpPr>
            <a:stCxn id="131" idx="2"/>
            <a:endCxn id="133" idx="1"/>
          </p:cNvCxnSpPr>
          <p:nvPr/>
        </p:nvCxnSpPr>
        <p:spPr>
          <a:xfrm flipH="1">
            <a:off x="2989172" y="4852392"/>
            <a:ext cx="136499" cy="358806"/>
          </a:xfrm>
          <a:prstGeom prst="straightConnector1">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7" name="正方形/長方形 146"/>
          <p:cNvSpPr/>
          <p:nvPr/>
        </p:nvSpPr>
        <p:spPr>
          <a:xfrm>
            <a:off x="1637470" y="6296896"/>
            <a:ext cx="1731591" cy="302349"/>
          </a:xfrm>
          <a:prstGeom prst="rect">
            <a:avLst/>
          </a:prstGeom>
        </p:spPr>
        <p:style>
          <a:lnRef idx="1">
            <a:schemeClr val="accent1"/>
          </a:lnRef>
          <a:fillRef idx="2">
            <a:schemeClr val="accent1"/>
          </a:fillRef>
          <a:effectRef idx="1">
            <a:schemeClr val="accent1"/>
          </a:effectRef>
          <a:fontRef idx="minor">
            <a:schemeClr val="dk1"/>
          </a:fontRef>
        </p:style>
        <p:txBody>
          <a:bodyPr rtlCol="0" anchor="t" anchorCtr="0"/>
          <a:lstStyle/>
          <a:p>
            <a:r>
              <a:rPr lang="ja-JP" altLang="en-US" sz="1200" dirty="0">
                <a:latin typeface="Meiryo UI" panose="020B0604030504040204" pitchFamily="50" charset="-128"/>
                <a:ea typeface="Meiryo UI" panose="020B0604030504040204" pitchFamily="50" charset="-128"/>
              </a:rPr>
              <a:t>プリントオンデマンド</a:t>
            </a:r>
          </a:p>
        </p:txBody>
      </p:sp>
      <p:cxnSp>
        <p:nvCxnSpPr>
          <p:cNvPr id="148" name="直線矢印コネクタ 147"/>
          <p:cNvCxnSpPr>
            <a:stCxn id="133" idx="3"/>
          </p:cNvCxnSpPr>
          <p:nvPr/>
        </p:nvCxnSpPr>
        <p:spPr>
          <a:xfrm flipH="1">
            <a:off x="2477599" y="5859270"/>
            <a:ext cx="511573" cy="486054"/>
          </a:xfrm>
          <a:prstGeom prst="straightConnector1">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0" name="正方形/長方形 149"/>
          <p:cNvSpPr/>
          <p:nvPr/>
        </p:nvSpPr>
        <p:spPr>
          <a:xfrm>
            <a:off x="5598992" y="6260812"/>
            <a:ext cx="1663043" cy="3557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r>
              <a:rPr lang="en-US" altLang="ja-JP" sz="1200" dirty="0">
                <a:latin typeface="Meiryo UI" panose="020B0604030504040204" pitchFamily="50" charset="-128"/>
                <a:ea typeface="Meiryo UI" panose="020B0604030504040204" pitchFamily="50" charset="-128"/>
              </a:rPr>
              <a:t>DAISY</a:t>
            </a:r>
            <a:r>
              <a:rPr lang="ja-JP" altLang="en-US" sz="1200" dirty="0">
                <a:latin typeface="Meiryo UI" panose="020B0604030504040204" pitchFamily="50" charset="-128"/>
                <a:ea typeface="Meiryo UI" panose="020B0604030504040204" pitchFamily="50" charset="-128"/>
              </a:rPr>
              <a:t>読上げアプリ</a:t>
            </a:r>
          </a:p>
        </p:txBody>
      </p:sp>
      <p:sp>
        <p:nvSpPr>
          <p:cNvPr id="151" name="正方形/長方形 150"/>
          <p:cNvSpPr/>
          <p:nvPr/>
        </p:nvSpPr>
        <p:spPr>
          <a:xfrm>
            <a:off x="9006522" y="6266354"/>
            <a:ext cx="1473583" cy="3264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r>
              <a:rPr lang="ja-JP" altLang="en-US" sz="1200" dirty="0">
                <a:latin typeface="Meiryo UI" panose="020B0604030504040204" pitchFamily="50" charset="-128"/>
                <a:ea typeface="Meiryo UI" panose="020B0604030504040204" pitchFamily="50" charset="-128"/>
              </a:rPr>
              <a:t>ブラウザ・アプリ</a:t>
            </a:r>
          </a:p>
        </p:txBody>
      </p:sp>
      <p:sp>
        <p:nvSpPr>
          <p:cNvPr id="154" name="正方形/長方形 153"/>
          <p:cNvSpPr/>
          <p:nvPr/>
        </p:nvSpPr>
        <p:spPr>
          <a:xfrm>
            <a:off x="3872136" y="6271975"/>
            <a:ext cx="1440160" cy="288032"/>
          </a:xfrm>
          <a:prstGeom prst="rect">
            <a:avLst/>
          </a:prstGeom>
        </p:spPr>
        <p:style>
          <a:lnRef idx="1">
            <a:schemeClr val="accent2"/>
          </a:lnRef>
          <a:fillRef idx="2">
            <a:schemeClr val="accent2"/>
          </a:fillRef>
          <a:effectRef idx="1">
            <a:schemeClr val="accent2"/>
          </a:effectRef>
          <a:fontRef idx="minor">
            <a:schemeClr val="dk1"/>
          </a:fontRef>
        </p:style>
        <p:txBody>
          <a:bodyPr rtlCol="0" anchor="t" anchorCtr="0"/>
          <a:lstStyle/>
          <a:p>
            <a:r>
              <a:rPr lang="ja-JP" altLang="en-US" sz="1200" dirty="0">
                <a:latin typeface="Meiryo UI" panose="020B0604030504040204" pitchFamily="50" charset="-128"/>
                <a:ea typeface="Meiryo UI" panose="020B0604030504040204" pitchFamily="50" charset="-128"/>
              </a:rPr>
              <a:t>電子書籍ビューア</a:t>
            </a:r>
          </a:p>
        </p:txBody>
      </p:sp>
      <p:sp>
        <p:nvSpPr>
          <p:cNvPr id="161" name="フローチャート : 磁気ディスク 26"/>
          <p:cNvSpPr/>
          <p:nvPr/>
        </p:nvSpPr>
        <p:spPr>
          <a:xfrm>
            <a:off x="4144119" y="5229200"/>
            <a:ext cx="1080120" cy="576064"/>
          </a:xfrm>
          <a:prstGeom prst="flowChartMagneticDisk">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1200" dirty="0">
                <a:latin typeface="Meiryo UI" panose="020B0604030504040204" pitchFamily="50" charset="-128"/>
                <a:ea typeface="Meiryo UI" panose="020B0604030504040204" pitchFamily="50" charset="-128"/>
              </a:rPr>
              <a:t>ビューア別</a:t>
            </a:r>
            <a:endParaRPr lang="en-US" altLang="ja-JP" sz="1200" dirty="0">
              <a:latin typeface="Meiryo UI" panose="020B0604030504040204" pitchFamily="50" charset="-128"/>
              <a:ea typeface="Meiryo UI" panose="020B0604030504040204" pitchFamily="50" charset="-128"/>
            </a:endParaRPr>
          </a:p>
          <a:p>
            <a:pPr algn="ctr"/>
            <a:r>
              <a:rPr lang="en-US" altLang="ja-JP" sz="1200" dirty="0">
                <a:latin typeface="Meiryo UI" panose="020B0604030504040204" pitchFamily="50" charset="-128"/>
                <a:ea typeface="Meiryo UI" panose="020B0604030504040204" pitchFamily="50" charset="-128"/>
              </a:rPr>
              <a:t>EPUB</a:t>
            </a:r>
            <a:r>
              <a:rPr lang="ja-JP" altLang="en-US" sz="1200" dirty="0">
                <a:latin typeface="Meiryo UI" panose="020B0604030504040204" pitchFamily="50" charset="-128"/>
                <a:ea typeface="Meiryo UI" panose="020B0604030504040204" pitchFamily="50" charset="-128"/>
              </a:rPr>
              <a:t>文書</a:t>
            </a:r>
            <a:endParaRPr lang="en-US" altLang="ja-JP" sz="1200" dirty="0">
              <a:latin typeface="Meiryo UI" panose="020B0604030504040204" pitchFamily="50" charset="-128"/>
              <a:ea typeface="Meiryo UI" panose="020B0604030504040204" pitchFamily="50" charset="-128"/>
            </a:endParaRPr>
          </a:p>
        </p:txBody>
      </p:sp>
      <p:sp>
        <p:nvSpPr>
          <p:cNvPr id="162" name="フローチャート : 磁気ディスク 26"/>
          <p:cNvSpPr/>
          <p:nvPr/>
        </p:nvSpPr>
        <p:spPr>
          <a:xfrm>
            <a:off x="4296519" y="5381600"/>
            <a:ext cx="1080120" cy="576064"/>
          </a:xfrm>
          <a:prstGeom prst="flowChartMagneticDisk">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1200" dirty="0">
                <a:latin typeface="Meiryo UI" panose="020B0604030504040204" pitchFamily="50" charset="-128"/>
                <a:ea typeface="Meiryo UI" panose="020B0604030504040204" pitchFamily="50" charset="-128"/>
              </a:rPr>
              <a:t>ビューア別</a:t>
            </a:r>
            <a:endParaRPr lang="en-US" altLang="ja-JP" sz="1200" dirty="0">
              <a:latin typeface="Meiryo UI" panose="020B0604030504040204" pitchFamily="50" charset="-128"/>
              <a:ea typeface="Meiryo UI" panose="020B0604030504040204" pitchFamily="50" charset="-128"/>
            </a:endParaRPr>
          </a:p>
          <a:p>
            <a:pPr algn="ctr"/>
            <a:r>
              <a:rPr lang="en-US" altLang="ja-JP" sz="1200" dirty="0">
                <a:latin typeface="Meiryo UI" panose="020B0604030504040204" pitchFamily="50" charset="-128"/>
                <a:ea typeface="Meiryo UI" panose="020B0604030504040204" pitchFamily="50" charset="-128"/>
              </a:rPr>
              <a:t>EPUB</a:t>
            </a:r>
            <a:r>
              <a:rPr lang="ja-JP" altLang="en-US" sz="1200" dirty="0">
                <a:latin typeface="Meiryo UI" panose="020B0604030504040204" pitchFamily="50" charset="-128"/>
                <a:ea typeface="Meiryo UI" panose="020B0604030504040204" pitchFamily="50" charset="-128"/>
              </a:rPr>
              <a:t>文書</a:t>
            </a:r>
            <a:endParaRPr lang="en-US" altLang="ja-JP" sz="1200" dirty="0">
              <a:latin typeface="Meiryo UI" panose="020B0604030504040204" pitchFamily="50" charset="-128"/>
              <a:ea typeface="Meiryo UI" panose="020B0604030504040204" pitchFamily="50" charset="-128"/>
            </a:endParaRPr>
          </a:p>
        </p:txBody>
      </p:sp>
      <p:sp>
        <p:nvSpPr>
          <p:cNvPr id="164" name="正方形/長方形 163"/>
          <p:cNvSpPr/>
          <p:nvPr/>
        </p:nvSpPr>
        <p:spPr>
          <a:xfrm>
            <a:off x="4575448" y="4373488"/>
            <a:ext cx="1584176" cy="504056"/>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ja-JP" altLang="en-US" sz="1200" dirty="0">
                <a:latin typeface="Meiryo UI" panose="020B0604030504040204" pitchFamily="50" charset="-128"/>
                <a:ea typeface="Meiryo UI" panose="020B0604030504040204" pitchFamily="50" charset="-128"/>
              </a:rPr>
              <a:t>ビューア別</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EPUB</a:t>
            </a:r>
            <a:r>
              <a:rPr lang="ja-JP" altLang="en-US" sz="1200" dirty="0">
                <a:latin typeface="Meiryo UI" panose="020B0604030504040204" pitchFamily="50" charset="-128"/>
                <a:ea typeface="Meiryo UI" panose="020B0604030504040204" pitchFamily="50" charset="-128"/>
              </a:rPr>
              <a:t>ファイル作成</a:t>
            </a:r>
          </a:p>
        </p:txBody>
      </p:sp>
      <p:cxnSp>
        <p:nvCxnSpPr>
          <p:cNvPr id="167" name="直線矢印コネクタ 166"/>
          <p:cNvCxnSpPr>
            <a:stCxn id="164" idx="2"/>
          </p:cNvCxnSpPr>
          <p:nvPr/>
        </p:nvCxnSpPr>
        <p:spPr>
          <a:xfrm flipH="1">
            <a:off x="4717504" y="4877545"/>
            <a:ext cx="650032" cy="300457"/>
          </a:xfrm>
          <a:prstGeom prst="straightConnector1">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1" name="正方形/長方形 170"/>
          <p:cNvSpPr/>
          <p:nvPr/>
        </p:nvSpPr>
        <p:spPr>
          <a:xfrm>
            <a:off x="9158922" y="6418754"/>
            <a:ext cx="1473583" cy="3264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r>
              <a:rPr lang="ja-JP" altLang="en-US" sz="1200" dirty="0">
                <a:latin typeface="Meiryo UI" panose="020B0604030504040204" pitchFamily="50" charset="-128"/>
                <a:ea typeface="Meiryo UI" panose="020B0604030504040204" pitchFamily="50" charset="-128"/>
              </a:rPr>
              <a:t>ブラウザ・アプリ</a:t>
            </a:r>
          </a:p>
        </p:txBody>
      </p:sp>
      <p:cxnSp>
        <p:nvCxnSpPr>
          <p:cNvPr id="172" name="直線矢印コネクタ 171"/>
          <p:cNvCxnSpPr>
            <a:stCxn id="250" idx="1"/>
            <a:endCxn id="114" idx="3"/>
          </p:cNvCxnSpPr>
          <p:nvPr/>
        </p:nvCxnSpPr>
        <p:spPr>
          <a:xfrm flipH="1" flipV="1">
            <a:off x="8291639" y="3606617"/>
            <a:ext cx="365559" cy="74411"/>
          </a:xfrm>
          <a:prstGeom prst="straightConnector1">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0" name="角丸四角形 99"/>
          <p:cNvSpPr/>
          <p:nvPr/>
        </p:nvSpPr>
        <p:spPr>
          <a:xfrm>
            <a:off x="8399044" y="2978949"/>
            <a:ext cx="1976082" cy="43204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latin typeface="Meiryo UI" panose="020B0604030504040204" pitchFamily="50" charset="-128"/>
                <a:ea typeface="Meiryo UI" panose="020B0604030504040204" pitchFamily="50" charset="-128"/>
              </a:rPr>
              <a:t>電書ラボ </a:t>
            </a:r>
            <a:r>
              <a:rPr lang="en-US" altLang="ja-JP" sz="1200" dirty="0">
                <a:latin typeface="Meiryo UI" panose="020B0604030504040204" pitchFamily="50" charset="-128"/>
                <a:ea typeface="Meiryo UI" panose="020B0604030504040204" pitchFamily="50" charset="-128"/>
              </a:rPr>
              <a:t>EPUB</a:t>
            </a:r>
            <a:r>
              <a:rPr lang="ja-JP" altLang="en-US" sz="1200" dirty="0">
                <a:latin typeface="Meiryo UI" panose="020B0604030504040204" pitchFamily="50" charset="-128"/>
                <a:ea typeface="Meiryo UI" panose="020B0604030504040204" pitchFamily="50" charset="-128"/>
              </a:rPr>
              <a:t>制作仕様</a:t>
            </a:r>
            <a:endParaRPr lang="en-US" altLang="ja-JP" sz="1200" dirty="0">
              <a:latin typeface="Meiryo UI" panose="020B0604030504040204" pitchFamily="50" charset="-128"/>
              <a:ea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rPr>
              <a:t>標準メタデータ仕様</a:t>
            </a:r>
          </a:p>
        </p:txBody>
      </p:sp>
      <p:cxnSp>
        <p:nvCxnSpPr>
          <p:cNvPr id="101" name="直線矢印コネクタ 100"/>
          <p:cNvCxnSpPr>
            <a:stCxn id="100" idx="1"/>
            <a:endCxn id="22" idx="3"/>
          </p:cNvCxnSpPr>
          <p:nvPr/>
        </p:nvCxnSpPr>
        <p:spPr>
          <a:xfrm flipH="1" flipV="1">
            <a:off x="6096000" y="2960949"/>
            <a:ext cx="2303044" cy="234025"/>
          </a:xfrm>
          <a:prstGeom prst="straightConnector1">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0" name="正方形/長方形 109"/>
          <p:cNvSpPr/>
          <p:nvPr/>
        </p:nvSpPr>
        <p:spPr>
          <a:xfrm>
            <a:off x="7349817" y="5373216"/>
            <a:ext cx="1368152" cy="280950"/>
          </a:xfrm>
          <a:prstGeom prst="rect">
            <a:avLst/>
          </a:prstGeom>
        </p:spPr>
        <p:style>
          <a:lnRef idx="2">
            <a:schemeClr val="accent3"/>
          </a:lnRef>
          <a:fillRef idx="1">
            <a:schemeClr val="lt1"/>
          </a:fillRef>
          <a:effectRef idx="0">
            <a:schemeClr val="accent3"/>
          </a:effectRef>
          <a:fontRef idx="minor">
            <a:schemeClr val="dk1"/>
          </a:fontRef>
        </p:style>
        <p:txBody>
          <a:bodyPr rtlCol="0" anchor="t" anchorCtr="0"/>
          <a:lstStyle/>
          <a:p>
            <a:r>
              <a:rPr lang="ja-JP" altLang="en-US" sz="1200" dirty="0">
                <a:latin typeface="Meiryo UI" panose="020B0604030504040204" pitchFamily="50" charset="-128"/>
                <a:ea typeface="Meiryo UI" panose="020B0604030504040204" pitchFamily="50" charset="-128"/>
              </a:rPr>
              <a:t>音声合成ソフト</a:t>
            </a:r>
          </a:p>
        </p:txBody>
      </p:sp>
      <p:sp>
        <p:nvSpPr>
          <p:cNvPr id="113" name="フローチャート : 磁気ディスク 34"/>
          <p:cNvSpPr/>
          <p:nvPr/>
        </p:nvSpPr>
        <p:spPr>
          <a:xfrm>
            <a:off x="7448763" y="5733256"/>
            <a:ext cx="1296144" cy="457120"/>
          </a:xfrm>
          <a:prstGeom prst="flowChartMagneticDisk">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sz="1200" dirty="0">
                <a:latin typeface="Meiryo UI" panose="020B0604030504040204" pitchFamily="50" charset="-128"/>
                <a:ea typeface="Meiryo UI" panose="020B0604030504040204" pitchFamily="50" charset="-128"/>
              </a:rPr>
              <a:t>音声</a:t>
            </a:r>
            <a:r>
              <a:rPr lang="en-US" altLang="ja-JP" sz="1200" dirty="0">
                <a:latin typeface="Meiryo UI" panose="020B0604030504040204" pitchFamily="50" charset="-128"/>
                <a:ea typeface="Meiryo UI" panose="020B0604030504040204" pitchFamily="50" charset="-128"/>
              </a:rPr>
              <a:t>DAISY</a:t>
            </a:r>
            <a:r>
              <a:rPr lang="ja-JP" altLang="en-US" sz="1200" dirty="0">
                <a:latin typeface="Meiryo UI" panose="020B0604030504040204" pitchFamily="50" charset="-128"/>
                <a:ea typeface="Meiryo UI" panose="020B0604030504040204" pitchFamily="50" charset="-128"/>
              </a:rPr>
              <a:t>ファイル</a:t>
            </a:r>
            <a:endParaRPr lang="en-US" altLang="ja-JP" sz="1200" dirty="0">
              <a:latin typeface="Meiryo UI" panose="020B0604030504040204" pitchFamily="50" charset="-128"/>
              <a:ea typeface="Meiryo UI" panose="020B0604030504040204" pitchFamily="50" charset="-128"/>
            </a:endParaRPr>
          </a:p>
        </p:txBody>
      </p:sp>
      <p:sp>
        <p:nvSpPr>
          <p:cNvPr id="117" name="正方形/長方形 116"/>
          <p:cNvSpPr/>
          <p:nvPr/>
        </p:nvSpPr>
        <p:spPr>
          <a:xfrm>
            <a:off x="7552842" y="6309320"/>
            <a:ext cx="1383271" cy="3557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r>
              <a:rPr lang="ja-JP" altLang="en-US" sz="1200" dirty="0">
                <a:latin typeface="Meiryo UI" panose="020B0604030504040204" pitchFamily="50" charset="-128"/>
                <a:ea typeface="Meiryo UI" panose="020B0604030504040204" pitchFamily="50" charset="-128"/>
              </a:rPr>
              <a:t>音声再生アプリ</a:t>
            </a:r>
          </a:p>
        </p:txBody>
      </p:sp>
      <p:cxnSp>
        <p:nvCxnSpPr>
          <p:cNvPr id="122" name="直線矢印コネクタ 121"/>
          <p:cNvCxnSpPr>
            <a:stCxn id="110" idx="2"/>
            <a:endCxn id="113" idx="1"/>
          </p:cNvCxnSpPr>
          <p:nvPr/>
        </p:nvCxnSpPr>
        <p:spPr>
          <a:xfrm>
            <a:off x="8033893" y="5654166"/>
            <a:ext cx="62942" cy="79090"/>
          </a:xfrm>
          <a:prstGeom prst="straightConnector1">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5" name="直線矢印コネクタ 124"/>
          <p:cNvCxnSpPr>
            <a:endCxn id="117" idx="0"/>
          </p:cNvCxnSpPr>
          <p:nvPr/>
        </p:nvCxnSpPr>
        <p:spPr>
          <a:xfrm>
            <a:off x="8217437" y="6242036"/>
            <a:ext cx="27041" cy="67284"/>
          </a:xfrm>
          <a:prstGeom prst="straightConnector1">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a:stCxn id="32" idx="2"/>
            <a:endCxn id="35" idx="1"/>
          </p:cNvCxnSpPr>
          <p:nvPr/>
        </p:nvCxnSpPr>
        <p:spPr>
          <a:xfrm>
            <a:off x="7375190" y="4625752"/>
            <a:ext cx="17828" cy="82940"/>
          </a:xfrm>
          <a:prstGeom prst="straightConnector1">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8" name="直線矢印コネクタ 137"/>
          <p:cNvCxnSpPr>
            <a:stCxn id="35" idx="3"/>
            <a:endCxn id="110" idx="0"/>
          </p:cNvCxnSpPr>
          <p:nvPr/>
        </p:nvCxnSpPr>
        <p:spPr>
          <a:xfrm>
            <a:off x="7393019" y="5229200"/>
            <a:ext cx="640875" cy="144016"/>
          </a:xfrm>
          <a:prstGeom prst="straightConnector1">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1" name="正方形/長方形 140"/>
          <p:cNvSpPr/>
          <p:nvPr/>
        </p:nvSpPr>
        <p:spPr>
          <a:xfrm>
            <a:off x="2919724" y="1083284"/>
            <a:ext cx="1378496" cy="399611"/>
          </a:xfrm>
          <a:prstGeom prst="rect">
            <a:avLst/>
          </a:prstGeom>
        </p:spPr>
        <p:style>
          <a:lnRef idx="2">
            <a:schemeClr val="accent6"/>
          </a:lnRef>
          <a:fillRef idx="1">
            <a:schemeClr val="lt1"/>
          </a:fillRef>
          <a:effectRef idx="0">
            <a:schemeClr val="accent6"/>
          </a:effectRef>
          <a:fontRef idx="minor">
            <a:schemeClr val="dk1"/>
          </a:fontRef>
        </p:style>
        <p:txBody>
          <a:bodyPr rtlCol="0" anchor="t" anchorCtr="0"/>
          <a:lstStyle/>
          <a:p>
            <a:r>
              <a:rPr lang="ja-JP" altLang="en-US" sz="1200" dirty="0">
                <a:latin typeface="Meiryo UI" panose="020B0604030504040204" pitchFamily="50" charset="-128"/>
                <a:ea typeface="Meiryo UI" panose="020B0604030504040204" pitchFamily="50" charset="-128"/>
              </a:rPr>
              <a:t>識別子指定</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ダウンロード</a:t>
            </a:r>
          </a:p>
        </p:txBody>
      </p:sp>
      <p:cxnSp>
        <p:nvCxnSpPr>
          <p:cNvPr id="142" name="直線矢印コネクタ 141"/>
          <p:cNvCxnSpPr>
            <a:stCxn id="103" idx="1"/>
            <a:endCxn id="141" idx="2"/>
          </p:cNvCxnSpPr>
          <p:nvPr/>
        </p:nvCxnSpPr>
        <p:spPr>
          <a:xfrm flipV="1">
            <a:off x="2932024" y="1482894"/>
            <a:ext cx="676948" cy="1712078"/>
          </a:xfrm>
          <a:prstGeom prst="straightConnector1">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7" name="直線矢印コネクタ 156"/>
          <p:cNvCxnSpPr>
            <a:stCxn id="141" idx="3"/>
            <a:endCxn id="9" idx="2"/>
          </p:cNvCxnSpPr>
          <p:nvPr/>
        </p:nvCxnSpPr>
        <p:spPr>
          <a:xfrm flipV="1">
            <a:off x="4298220" y="1268761"/>
            <a:ext cx="274408" cy="14329"/>
          </a:xfrm>
          <a:prstGeom prst="straightConnector1">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0" name="直線矢印コネクタ 159"/>
          <p:cNvCxnSpPr>
            <a:stCxn id="34" idx="1"/>
            <a:endCxn id="10" idx="3"/>
          </p:cNvCxnSpPr>
          <p:nvPr/>
        </p:nvCxnSpPr>
        <p:spPr>
          <a:xfrm flipH="1" flipV="1">
            <a:off x="6096000" y="1900614"/>
            <a:ext cx="2449066" cy="124230"/>
          </a:xfrm>
          <a:prstGeom prst="straightConnector1">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フローチャート : 磁気ディスク 102"/>
          <p:cNvSpPr/>
          <p:nvPr/>
        </p:nvSpPr>
        <p:spPr>
          <a:xfrm>
            <a:off x="3308999" y="2395349"/>
            <a:ext cx="947632" cy="747319"/>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ja-JP" sz="1200" dirty="0">
                <a:latin typeface="Meiryo UI" panose="020B0604030504040204" pitchFamily="50" charset="-128"/>
                <a:ea typeface="Meiryo UI" panose="020B0604030504040204" pitchFamily="50" charset="-128"/>
              </a:rPr>
              <a:t>NDL</a:t>
            </a:r>
            <a:r>
              <a:rPr lang="ja-JP" altLang="en-US" sz="1200" dirty="0">
                <a:latin typeface="Meiryo UI" panose="020B0604030504040204" pitchFamily="50" charset="-128"/>
                <a:ea typeface="Meiryo UI" panose="020B0604030504040204" pitchFamily="50" charset="-128"/>
              </a:rPr>
              <a:t>書誌</a:t>
            </a:r>
            <a:endParaRPr lang="en-US" altLang="ja-JP" sz="1200" dirty="0">
              <a:latin typeface="Meiryo UI" panose="020B0604030504040204" pitchFamily="50" charset="-128"/>
              <a:ea typeface="Meiryo UI" panose="020B0604030504040204" pitchFamily="50" charset="-128"/>
            </a:endParaRPr>
          </a:p>
        </p:txBody>
      </p:sp>
      <p:cxnSp>
        <p:nvCxnSpPr>
          <p:cNvPr id="74" name="直線矢印コネクタ 73"/>
          <p:cNvCxnSpPr>
            <a:stCxn id="73" idx="4"/>
            <a:endCxn id="22" idx="1"/>
          </p:cNvCxnSpPr>
          <p:nvPr/>
        </p:nvCxnSpPr>
        <p:spPr>
          <a:xfrm>
            <a:off x="4256632" y="2769008"/>
            <a:ext cx="471217" cy="191940"/>
          </a:xfrm>
          <a:prstGeom prst="straightConnector1">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21447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49444</TotalTime>
  <Words>15959</Words>
  <Application>Microsoft Office PowerPoint</Application>
  <PresentationFormat>ワイド画面</PresentationFormat>
  <Paragraphs>2154</Paragraphs>
  <Slides>61</Slides>
  <Notes>40</Notes>
  <HiddenSlides>10</HiddenSlides>
  <MMClips>0</MMClips>
  <ScaleCrop>false</ScaleCrop>
  <HeadingPairs>
    <vt:vector size="8" baseType="variant">
      <vt:variant>
        <vt:lpstr>使用されているフォント</vt:lpstr>
      </vt:variant>
      <vt:variant>
        <vt:i4>13</vt:i4>
      </vt:variant>
      <vt:variant>
        <vt:lpstr>テーマ</vt:lpstr>
      </vt:variant>
      <vt:variant>
        <vt:i4>1</vt:i4>
      </vt:variant>
      <vt:variant>
        <vt:lpstr>スライド タイトル</vt:lpstr>
      </vt:variant>
      <vt:variant>
        <vt:i4>61</vt:i4>
      </vt:variant>
      <vt:variant>
        <vt:lpstr>目的別スライド ショー</vt:lpstr>
      </vt:variant>
      <vt:variant>
        <vt:i4>1</vt:i4>
      </vt:variant>
    </vt:vector>
  </HeadingPairs>
  <TitlesOfParts>
    <vt:vector size="76" baseType="lpstr">
      <vt:lpstr>Arial Unicode MS</vt:lpstr>
      <vt:lpstr>HG丸ｺﾞｼｯｸM-PRO</vt:lpstr>
      <vt:lpstr>Meiryo UI</vt:lpstr>
      <vt:lpstr>ＭＳ Ｐゴシック</vt:lpstr>
      <vt:lpstr>ＭＳ 明朝</vt:lpstr>
      <vt:lpstr>新細明體</vt:lpstr>
      <vt:lpstr>宋体</vt:lpstr>
      <vt:lpstr>メイリオ</vt:lpstr>
      <vt:lpstr>Arial</vt:lpstr>
      <vt:lpstr>Calibri</vt:lpstr>
      <vt:lpstr>Century</vt:lpstr>
      <vt:lpstr>Times New Roman</vt:lpstr>
      <vt:lpstr>Wingdings</vt:lpstr>
      <vt:lpstr>Office テーマ</vt:lpstr>
      <vt:lpstr>出版界との連携による電子書籍ナショナルアーカイブの構築【詳細】</vt:lpstr>
      <vt:lpstr>従来からの検討</vt:lpstr>
      <vt:lpstr>☆出版者、著作者等との連携協力</vt:lpstr>
      <vt:lpstr>☆電子書籍出版者等との連携協力</vt:lpstr>
      <vt:lpstr>☆電子出版ビジネスの発展に向けた連携</vt:lpstr>
      <vt:lpstr>NDLデジタル化資料を利用した POD、電子書籍化のルールの整備</vt:lpstr>
      <vt:lpstr>出版者によるデジタル化資料利用手続きの検討の加速化</vt:lpstr>
      <vt:lpstr>著作権管理DBの共同構築・運用</vt:lpstr>
      <vt:lpstr>電子書籍等のオンデマンド生成と配信（ワンソースマルチユース）</vt:lpstr>
      <vt:lpstr>商用電子書籍の図書館への提供システム（案）</vt:lpstr>
      <vt:lpstr>☆最近の検討</vt:lpstr>
      <vt:lpstr>☆ NDLサーチの統合検索サービス提供における連携イメージ</vt:lpstr>
      <vt:lpstr>出版情報を含めた統合検索（現状）</vt:lpstr>
      <vt:lpstr>出版情報を含めた統合検索（今後）</vt:lpstr>
      <vt:lpstr>改めて、NDLサーチが果たす役割</vt:lpstr>
      <vt:lpstr>☆電子書籍のナショナル アーカイブDFD</vt:lpstr>
      <vt:lpstr>PowerPoint プレゼンテーション</vt:lpstr>
      <vt:lpstr>出版界との連携による電子図書館サービス</vt:lpstr>
      <vt:lpstr>概要</vt:lpstr>
      <vt:lpstr>スタンス【私見】</vt:lpstr>
      <vt:lpstr>シナリオ</vt:lpstr>
      <vt:lpstr>PowerPoint プレゼンテーション</vt:lpstr>
      <vt:lpstr>利用者が望むサービスを提供する ーNDLへ来館できない国民の情報利活用を保証ー</vt:lpstr>
      <vt:lpstr>出版界との連携による電子書籍ナショナルアーカイブの構築</vt:lpstr>
      <vt:lpstr>国立国会図書館サーチの現状（2012年1月から運用）</vt:lpstr>
      <vt:lpstr>NDLサーチの統合検索サービス提供における連携イメージ</vt:lpstr>
      <vt:lpstr>メタデータの流通において、NDLサーチが果たす役割</vt:lpstr>
      <vt:lpstr>　　分野を越えて情報を関連付けたデータベースと目的毎のポータルサービス</vt:lpstr>
      <vt:lpstr>PowerPoint プレゼンテーション</vt:lpstr>
      <vt:lpstr>PowerPoint プレゼンテーション</vt:lpstr>
      <vt:lpstr>国全体の統合ポータルの構築のために</vt:lpstr>
      <vt:lpstr>資料デジタル化の社会的意義</vt:lpstr>
      <vt:lpstr>資料デジタル化の社会的意義（まとめ）</vt:lpstr>
      <vt:lpstr>☆ 「ナショナルアーカイブ」構築に向けて</vt:lpstr>
      <vt:lpstr>☆デジタルアーカイブ促進のために</vt:lpstr>
      <vt:lpstr>出版物関連での問題提起と 課題解決に当たっての私の意識</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 「あらゆる情報資源へのアクセスを保証する」（未定稿） あらゆる出版物の入手手段を提供して、出版物のマーケットの拡大を</vt:lpstr>
      <vt:lpstr>【背景】私が目指してきた電子図書館１</vt:lpstr>
      <vt:lpstr>【背景】私が目指してきた電子図書館２</vt:lpstr>
      <vt:lpstr>出版界と図書館界の役割分担と連携協力</vt:lpstr>
      <vt:lpstr>出版界と図書館界は、どんな役割を分担して連携していくべきか？</vt:lpstr>
      <vt:lpstr>まとめ（改めて、課題提起）</vt:lpstr>
      <vt:lpstr>デジタル情報の収集と提供の考え方（私見）</vt:lpstr>
      <vt:lpstr>商用電子出版物に関して（私見）</vt:lpstr>
      <vt:lpstr>ポイントのまとめ</vt:lpstr>
      <vt:lpstr>公共的書誌情報基盤</vt:lpstr>
      <vt:lpstr>　書誌情報（メタデータ）に関して</vt:lpstr>
      <vt:lpstr>☆公共的書誌情報基盤の整備（2010年）</vt:lpstr>
      <vt:lpstr>☆公共的書誌基盤の実現イメージ（新システム稼働前） （2010年7月28日打合せ結果）</vt:lpstr>
      <vt:lpstr>☆書誌データ作成・提供の方針</vt:lpstr>
      <vt:lpstr>☆書誌情報の早期および多様な形態での提供</vt:lpstr>
      <vt:lpstr>全国書誌情報の利活用で超党派勉強会設置 （活字文化議員連盟　2015.09.9）</vt:lpstr>
      <vt:lpstr>出版界と図書館界の情報の共有</vt:lpstr>
      <vt:lpstr>出版界・NDL・図書館の情報のリンク付け</vt:lpstr>
      <vt:lpstr>利用者が望むサービスを提供する ー出版情報を活用した書誌作成の効率化、情報検索の網羅性確保ー</vt:lpstr>
      <vt:lpstr>出版情報の提供の中核的なサイトとなることが期待される ☆版元ドットコムサイトリニューアル（2015年8月24日）</vt:lpstr>
      <vt:lpstr>TP&amp;Dフォーラム</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図書館情報学研究 (図書館システム・オープンデータ)</dc:title>
  <dc:creator>中山正樹</dc:creator>
  <cp:lastModifiedBy>masaki nakayama</cp:lastModifiedBy>
  <cp:revision>915</cp:revision>
  <cp:lastPrinted>2016-03-18T02:42:44Z</cp:lastPrinted>
  <dcterms:created xsi:type="dcterms:W3CDTF">2015-08-12T01:03:55Z</dcterms:created>
  <dcterms:modified xsi:type="dcterms:W3CDTF">2016-05-12T14:50:24Z</dcterms:modified>
</cp:coreProperties>
</file>