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1847" r:id="rId2"/>
    <p:sldId id="1848" r:id="rId3"/>
    <p:sldId id="1849" r:id="rId4"/>
    <p:sldId id="1850" r:id="rId5"/>
    <p:sldId id="1851" r:id="rId6"/>
    <p:sldId id="1852" r:id="rId7"/>
    <p:sldId id="1853" r:id="rId8"/>
    <p:sldId id="1854" r:id="rId9"/>
    <p:sldId id="1855" r:id="rId10"/>
    <p:sldId id="1856" r:id="rId11"/>
    <p:sldId id="1857" r:id="rId12"/>
    <p:sldId id="1858" r:id="rId13"/>
    <p:sldId id="1859" r:id="rId14"/>
    <p:sldId id="1860" r:id="rId15"/>
    <p:sldId id="1861" r:id="rId16"/>
    <p:sldId id="1862" r:id="rId17"/>
    <p:sldId id="1863" r:id="rId18"/>
    <p:sldId id="1864" r:id="rId19"/>
    <p:sldId id="1865" r:id="rId20"/>
    <p:sldId id="1866" r:id="rId21"/>
    <p:sldId id="1867" r:id="rId22"/>
    <p:sldId id="1868" r:id="rId23"/>
    <p:sldId id="1869" r:id="rId24"/>
    <p:sldId id="1870" r:id="rId25"/>
  </p:sldIdLst>
  <p:sldSz cx="12192000" cy="6858000"/>
  <p:notesSz cx="7099300" cy="10234613"/>
  <p:custShowLst>
    <p:custShow name="TP&amp;Dフォーラム" id="0">
      <p:sldLst/>
    </p:custShow>
  </p:custShow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7" autoAdjust="0"/>
    <p:restoredTop sz="83634" autoAdjust="0"/>
  </p:normalViewPr>
  <p:slideViewPr>
    <p:cSldViewPr snapToGrid="0">
      <p:cViewPr varScale="1">
        <p:scale>
          <a:sx n="54" d="100"/>
          <a:sy n="54" d="100"/>
        </p:scale>
        <p:origin x="756" y="5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p:scale>
          <a:sx n="100" d="100"/>
          <a:sy n="100" d="100"/>
        </p:scale>
        <p:origin x="1194" y="-12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2" tIns="49521" rIns="99042" bIns="49521"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2" tIns="49521" rIns="99042" bIns="49521" rtlCol="0"/>
          <a:lstStyle>
            <a:lvl1pPr algn="r">
              <a:defRPr sz="1300"/>
            </a:lvl1pPr>
          </a:lstStyle>
          <a:p>
            <a:fld id="{B377335C-6462-4247-BEFA-CD97B67177F9}" type="datetimeFigureOut">
              <a:rPr kumimoji="1" lang="ja-JP" altLang="en-US" smtClean="0"/>
              <a:t>2016/5/4</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2" tIns="49521" rIns="99042" bIns="49521" rtlCol="0" anchor="ctr"/>
          <a:lstStyle/>
          <a:p>
            <a:endParaRPr lang="ja-JP" altLang="en-US"/>
          </a:p>
        </p:txBody>
      </p:sp>
      <p:sp>
        <p:nvSpPr>
          <p:cNvPr id="5" name="ノート プレースホルダー 4"/>
          <p:cNvSpPr>
            <a:spLocks noGrp="1"/>
          </p:cNvSpPr>
          <p:nvPr>
            <p:ph type="body" sz="quarter" idx="3"/>
          </p:nvPr>
        </p:nvSpPr>
        <p:spPr>
          <a:xfrm>
            <a:off x="709930" y="4925408"/>
            <a:ext cx="5679440" cy="4029879"/>
          </a:xfrm>
          <a:prstGeom prst="rect">
            <a:avLst/>
          </a:prstGeom>
        </p:spPr>
        <p:txBody>
          <a:bodyPr vert="horz" lIns="99042" tIns="49521" rIns="99042" bIns="49521"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9"/>
            <a:ext cx="3076363" cy="513507"/>
          </a:xfrm>
          <a:prstGeom prst="rect">
            <a:avLst/>
          </a:prstGeom>
        </p:spPr>
        <p:txBody>
          <a:bodyPr vert="horz" lIns="99042" tIns="49521" rIns="99042" bIns="4952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9"/>
            <a:ext cx="3076363" cy="513507"/>
          </a:xfrm>
          <a:prstGeom prst="rect">
            <a:avLst/>
          </a:prstGeom>
        </p:spPr>
        <p:txBody>
          <a:bodyPr vert="horz" lIns="99042" tIns="49521" rIns="99042" bIns="49521" rtlCol="0" anchor="b"/>
          <a:lstStyle>
            <a:lvl1pPr algn="r">
              <a:defRPr sz="1300"/>
            </a:lvl1pPr>
          </a:lstStyle>
          <a:p>
            <a:fld id="{E8C625AA-FB67-408E-B08D-52E2020531D8}" type="slidenum">
              <a:rPr kumimoji="1" lang="ja-JP" altLang="en-US" smtClean="0"/>
              <a:t>‹#›</a:t>
            </a:fld>
            <a:endParaRPr kumimoji="1" lang="ja-JP" altLang="en-US"/>
          </a:p>
        </p:txBody>
      </p:sp>
    </p:spTree>
    <p:extLst>
      <p:ext uri="{BB962C8B-B14F-4D97-AF65-F5344CB8AC3E}">
        <p14:creationId xmlns:p14="http://schemas.microsoft.com/office/powerpoint/2010/main" val="20763777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ja-JP" sz="1200" dirty="0" smtClean="0"/>
              <a:t>国会法第</a:t>
            </a:r>
            <a:r>
              <a:rPr lang="en-US" altLang="ja-JP" sz="1200" dirty="0" smtClean="0"/>
              <a:t>130</a:t>
            </a:r>
            <a:r>
              <a:rPr lang="ja-JP" altLang="ja-JP" sz="1200" dirty="0" smtClean="0"/>
              <a:t>条及び国立国会図書館法により国会に設置され、 図書及びその他の図書館資料を収集し、国会議貝の職務の遂行に資するとともに、行政及び司法の各部門、更に日本国民に対し図書館奉仕を提供することを目的とする図書館</a:t>
            </a:r>
            <a:endParaRPr lang="en-US" altLang="ja-JP" sz="1200" dirty="0" smtClean="0"/>
          </a:p>
        </p:txBody>
      </p:sp>
      <p:sp>
        <p:nvSpPr>
          <p:cNvPr id="4" name="ヘッダー プレースホルダ 3"/>
          <p:cNvSpPr>
            <a:spLocks noGrp="1"/>
          </p:cNvSpPr>
          <p:nvPr>
            <p:ph type="hdr" sz="quarter" idx="10"/>
          </p:nvPr>
        </p:nvSpPr>
        <p:spPr/>
        <p:txBody>
          <a:bodyPr/>
          <a:lstStyle/>
          <a:p>
            <a:pPr>
              <a:defRPr/>
            </a:pPr>
            <a:endParaRPr lang="en-US" altLang="ja-JP" dirty="0"/>
          </a:p>
        </p:txBody>
      </p:sp>
      <p:sp>
        <p:nvSpPr>
          <p:cNvPr id="5" name="フッター プレースホルダ 4"/>
          <p:cNvSpPr>
            <a:spLocks noGrp="1"/>
          </p:cNvSpPr>
          <p:nvPr>
            <p:ph type="ftr" sz="quarter" idx="11"/>
          </p:nvPr>
        </p:nvSpPr>
        <p:spPr/>
        <p:txBody>
          <a:bodyPr/>
          <a:lstStyle/>
          <a:p>
            <a:pPr>
              <a:defRPr/>
            </a:pPr>
            <a:endParaRPr lang="en-US" altLang="ja-JP" dirty="0"/>
          </a:p>
        </p:txBody>
      </p:sp>
      <p:sp>
        <p:nvSpPr>
          <p:cNvPr id="6" name="スライド番号プレースホルダ 5"/>
          <p:cNvSpPr>
            <a:spLocks noGrp="1"/>
          </p:cNvSpPr>
          <p:nvPr>
            <p:ph type="sldNum" sz="quarter" idx="12"/>
          </p:nvPr>
        </p:nvSpPr>
        <p:spPr/>
        <p:txBody>
          <a:bodyPr/>
          <a:lstStyle/>
          <a:p>
            <a:pPr>
              <a:defRPr/>
            </a:pPr>
            <a:fld id="{9D0F2D12-436D-4C24-A67F-CF5ECF119073}" type="slidenum">
              <a:rPr lang="en-US" altLang="ja-JP" smtClean="0"/>
              <a:pPr>
                <a:defRPr/>
              </a:pPr>
              <a:t>1</a:t>
            </a:fld>
            <a:endParaRPr lang="en-US" altLang="ja-JP"/>
          </a:p>
        </p:txBody>
      </p:sp>
      <p:sp>
        <p:nvSpPr>
          <p:cNvPr id="7" name="日付プレースホルダ 6"/>
          <p:cNvSpPr>
            <a:spLocks noGrp="1"/>
          </p:cNvSpPr>
          <p:nvPr>
            <p:ph type="dt" idx="13"/>
          </p:nvPr>
        </p:nvSpPr>
        <p:spPr/>
        <p:txBody>
          <a:bodyPr/>
          <a:lstStyle/>
          <a:p>
            <a:fld id="{3706F7B6-DD3C-43FE-9C7D-15DF7C77C259}" type="datetime1">
              <a:rPr kumimoji="1" lang="ja-JP" altLang="en-US" smtClean="0"/>
              <a:t>2016/5/4</a:t>
            </a:fld>
            <a:endParaRPr kumimoji="1" lang="ja-JP" altLang="en-US" dirty="0"/>
          </a:p>
        </p:txBody>
      </p:sp>
    </p:spTree>
    <p:extLst>
      <p:ext uri="{BB962C8B-B14F-4D97-AF65-F5344CB8AC3E}">
        <p14:creationId xmlns:p14="http://schemas.microsoft.com/office/powerpoint/2010/main" val="1322573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ja-JP">
                <a:solidFill>
                  <a:srgbClr val="000000"/>
                </a:solidFill>
              </a:rPr>
              <a:t>第10回図書館総合展</a:t>
            </a:r>
          </a:p>
        </p:txBody>
      </p:sp>
      <p:sp>
        <p:nvSpPr>
          <p:cNvPr id="6" name="Rectangle 6"/>
          <p:cNvSpPr>
            <a:spLocks noGrp="1" noChangeArrowheads="1"/>
          </p:cNvSpPr>
          <p:nvPr>
            <p:ph type="ftr" sz="quarter" idx="4"/>
          </p:nvPr>
        </p:nvSpPr>
        <p:spPr>
          <a:ln/>
        </p:spPr>
        <p:txBody>
          <a:bodyPr/>
          <a:lstStyle/>
          <a:p>
            <a:r>
              <a:rPr lang="en-US" altLang="ja-JP">
                <a:solidFill>
                  <a:srgbClr val="000000"/>
                </a:solidFill>
              </a:rPr>
              <a:t>National Diet Library (NDL)</a:t>
            </a:r>
          </a:p>
        </p:txBody>
      </p:sp>
      <p:sp>
        <p:nvSpPr>
          <p:cNvPr id="7" name="Rectangle 7"/>
          <p:cNvSpPr>
            <a:spLocks noGrp="1" noChangeArrowheads="1"/>
          </p:cNvSpPr>
          <p:nvPr>
            <p:ph type="sldNum" sz="quarter" idx="5"/>
          </p:nvPr>
        </p:nvSpPr>
        <p:spPr>
          <a:ln/>
        </p:spPr>
        <p:txBody>
          <a:bodyPr/>
          <a:lstStyle/>
          <a:p>
            <a:fld id="{D6C060DD-9DA1-4299-A4A0-91ADC687C72C}" type="slidenum">
              <a:rPr lang="en-US" altLang="ja-JP">
                <a:solidFill>
                  <a:srgbClr val="000000"/>
                </a:solidFill>
              </a:rPr>
              <a:pPr/>
              <a:t>10</a:t>
            </a:fld>
            <a:endParaRPr lang="en-US" altLang="ja-JP">
              <a:solidFill>
                <a:srgbClr val="000000"/>
              </a:solidFill>
            </a:endParaRPr>
          </a:p>
        </p:txBody>
      </p:sp>
      <p:sp>
        <p:nvSpPr>
          <p:cNvPr id="1046530" name="Rectangle 2"/>
          <p:cNvSpPr>
            <a:spLocks noGrp="1" noRot="1" noChangeAspect="1" noChangeArrowheads="1" noTextEdit="1"/>
          </p:cNvSpPr>
          <p:nvPr>
            <p:ph type="sldImg"/>
          </p:nvPr>
        </p:nvSpPr>
        <p:spPr>
          <a:xfrm>
            <a:off x="-168275" y="823913"/>
            <a:ext cx="7312025" cy="4113212"/>
          </a:xfrm>
          <a:ln/>
        </p:spPr>
      </p:sp>
      <p:sp>
        <p:nvSpPr>
          <p:cNvPr id="1046531"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678391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r>
              <a:rPr kumimoji="1" lang="zh-TW" altLang="en-US" smtClean="0"/>
              <a:t>新規採用職員研修</a:t>
            </a:r>
            <a:endParaRPr kumimoji="1" lang="ja-JP" altLang="en-US"/>
          </a:p>
        </p:txBody>
      </p:sp>
      <p:sp>
        <p:nvSpPr>
          <p:cNvPr id="5" name="日付プレースホルダー 4"/>
          <p:cNvSpPr>
            <a:spLocks noGrp="1"/>
          </p:cNvSpPr>
          <p:nvPr>
            <p:ph type="dt" idx="11"/>
          </p:nvPr>
        </p:nvSpPr>
        <p:spPr/>
        <p:txBody>
          <a:bodyPr/>
          <a:lstStyle/>
          <a:p>
            <a:r>
              <a:rPr kumimoji="1" lang="en-US" altLang="ja-JP" smtClean="0"/>
              <a:t>2013/4/2</a:t>
            </a:r>
            <a:endParaRPr kumimoji="1" lang="ja-JP" altLang="en-US"/>
          </a:p>
        </p:txBody>
      </p:sp>
      <p:sp>
        <p:nvSpPr>
          <p:cNvPr id="6" name="フッター プレースホルダー 5"/>
          <p:cNvSpPr>
            <a:spLocks noGrp="1"/>
          </p:cNvSpPr>
          <p:nvPr>
            <p:ph type="ftr" sz="quarter" idx="12"/>
          </p:nvPr>
        </p:nvSpPr>
        <p:spPr/>
        <p:txBody>
          <a:bodyPr/>
          <a:lstStyle/>
          <a:p>
            <a:r>
              <a:rPr kumimoji="1" lang="ja-JP" altLang="en-US" smtClean="0"/>
              <a:t>電子情報部</a:t>
            </a:r>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12</a:t>
            </a:fld>
            <a:endParaRPr kumimoji="1" lang="ja-JP" altLang="en-US"/>
          </a:p>
        </p:txBody>
      </p:sp>
    </p:spTree>
    <p:extLst>
      <p:ext uri="{BB962C8B-B14F-4D97-AF65-F5344CB8AC3E}">
        <p14:creationId xmlns:p14="http://schemas.microsoft.com/office/powerpoint/2010/main" val="3351183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7BC909E1-6B06-4D4A-AF86-3635004A9761}" type="datetime1">
              <a:rPr kumimoji="1" lang="ja-JP" altLang="en-US" smtClean="0"/>
              <a:t>2016/5/4</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15</a:t>
            </a:fld>
            <a:endParaRPr kumimoji="1" lang="ja-JP" altLang="en-US"/>
          </a:p>
        </p:txBody>
      </p:sp>
    </p:spTree>
    <p:extLst>
      <p:ext uri="{BB962C8B-B14F-4D97-AF65-F5344CB8AC3E}">
        <p14:creationId xmlns:p14="http://schemas.microsoft.com/office/powerpoint/2010/main" val="2813835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ja-JP">
                <a:solidFill>
                  <a:srgbClr val="000000"/>
                </a:solidFill>
              </a:rPr>
              <a:t>第10回図書館総合展</a:t>
            </a:r>
          </a:p>
        </p:txBody>
      </p:sp>
      <p:sp>
        <p:nvSpPr>
          <p:cNvPr id="6" name="Rectangle 6"/>
          <p:cNvSpPr>
            <a:spLocks noGrp="1" noChangeArrowheads="1"/>
          </p:cNvSpPr>
          <p:nvPr>
            <p:ph type="ftr" sz="quarter" idx="4"/>
          </p:nvPr>
        </p:nvSpPr>
        <p:spPr>
          <a:ln/>
        </p:spPr>
        <p:txBody>
          <a:bodyPr/>
          <a:lstStyle/>
          <a:p>
            <a:r>
              <a:rPr lang="en-US" altLang="ja-JP">
                <a:solidFill>
                  <a:srgbClr val="000000"/>
                </a:solidFill>
              </a:rPr>
              <a:t>National Diet Library (NDL)</a:t>
            </a:r>
          </a:p>
        </p:txBody>
      </p:sp>
      <p:sp>
        <p:nvSpPr>
          <p:cNvPr id="7" name="Rectangle 7"/>
          <p:cNvSpPr>
            <a:spLocks noGrp="1" noChangeArrowheads="1"/>
          </p:cNvSpPr>
          <p:nvPr>
            <p:ph type="sldNum" sz="quarter" idx="5"/>
          </p:nvPr>
        </p:nvSpPr>
        <p:spPr>
          <a:ln/>
        </p:spPr>
        <p:txBody>
          <a:bodyPr/>
          <a:lstStyle/>
          <a:p>
            <a:fld id="{60288CC4-73D6-4966-80A3-D1078B9E0645}" type="slidenum">
              <a:rPr lang="en-US" altLang="ja-JP">
                <a:solidFill>
                  <a:srgbClr val="000000"/>
                </a:solidFill>
              </a:rPr>
              <a:pPr/>
              <a:t>16</a:t>
            </a:fld>
            <a:endParaRPr lang="en-US" altLang="ja-JP">
              <a:solidFill>
                <a:srgbClr val="000000"/>
              </a:solidFill>
            </a:endParaRPr>
          </a:p>
        </p:txBody>
      </p:sp>
      <p:sp>
        <p:nvSpPr>
          <p:cNvPr id="1040386" name="Rectangle 2"/>
          <p:cNvSpPr>
            <a:spLocks noGrp="1" noRot="1" noChangeAspect="1" noChangeArrowheads="1" noTextEdit="1"/>
          </p:cNvSpPr>
          <p:nvPr>
            <p:ph type="sldImg"/>
          </p:nvPr>
        </p:nvSpPr>
        <p:spPr>
          <a:ln/>
        </p:spPr>
      </p:sp>
      <p:sp>
        <p:nvSpPr>
          <p:cNvPr id="1040387"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753149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ヘッダー プレースホルダ 3"/>
          <p:cNvSpPr>
            <a:spLocks noGrp="1"/>
          </p:cNvSpPr>
          <p:nvPr>
            <p:ph type="hdr" sz="quarter" idx="10"/>
          </p:nvPr>
        </p:nvSpPr>
        <p:spPr/>
        <p:txBody>
          <a:bodyPr/>
          <a:lstStyle/>
          <a:p>
            <a:r>
              <a:rPr kumimoji="1" lang="ja-JP" altLang="en-US" smtClean="0"/>
              <a:t>国立国会図書館における業務・システムの構築と運用</a:t>
            </a:r>
            <a:endParaRPr kumimoji="1" lang="ja-JP" altLang="en-US"/>
          </a:p>
        </p:txBody>
      </p:sp>
      <p:sp>
        <p:nvSpPr>
          <p:cNvPr id="5" name="日付プレースホルダ 4"/>
          <p:cNvSpPr>
            <a:spLocks noGrp="1"/>
          </p:cNvSpPr>
          <p:nvPr>
            <p:ph type="dt" idx="11"/>
          </p:nvPr>
        </p:nvSpPr>
        <p:spPr/>
        <p:txBody>
          <a:bodyPr/>
          <a:lstStyle/>
          <a:p>
            <a:r>
              <a:rPr kumimoji="1" lang="en-US" altLang="ja-JP" smtClean="0"/>
              <a:t>2011/5/19</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17</a:t>
            </a:fld>
            <a:endParaRPr kumimoji="1" lang="ja-JP" altLang="en-US"/>
          </a:p>
        </p:txBody>
      </p:sp>
    </p:spTree>
    <p:extLst>
      <p:ext uri="{BB962C8B-B14F-4D97-AF65-F5344CB8AC3E}">
        <p14:creationId xmlns:p14="http://schemas.microsoft.com/office/powerpoint/2010/main" val="2847784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ヘッダー プレースホルダ 3"/>
          <p:cNvSpPr>
            <a:spLocks noGrp="1"/>
          </p:cNvSpPr>
          <p:nvPr>
            <p:ph type="hdr" sz="quarter" idx="10"/>
          </p:nvPr>
        </p:nvSpPr>
        <p:spPr/>
        <p:txBody>
          <a:bodyPr/>
          <a:lstStyle/>
          <a:p>
            <a:r>
              <a:rPr kumimoji="1" lang="ja-JP" altLang="en-US" smtClean="0"/>
              <a:t>国立国会図書館における業務・システムの構築と運用</a:t>
            </a:r>
            <a:endParaRPr kumimoji="1" lang="ja-JP" altLang="en-US"/>
          </a:p>
        </p:txBody>
      </p:sp>
      <p:sp>
        <p:nvSpPr>
          <p:cNvPr id="5" name="日付プレースホルダ 4"/>
          <p:cNvSpPr>
            <a:spLocks noGrp="1"/>
          </p:cNvSpPr>
          <p:nvPr>
            <p:ph type="dt" idx="11"/>
          </p:nvPr>
        </p:nvSpPr>
        <p:spPr/>
        <p:txBody>
          <a:bodyPr/>
          <a:lstStyle/>
          <a:p>
            <a:r>
              <a:rPr kumimoji="1" lang="en-US" altLang="ja-JP" smtClean="0"/>
              <a:t>2011/5/19</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18</a:t>
            </a:fld>
            <a:endParaRPr kumimoji="1" lang="ja-JP" altLang="en-US"/>
          </a:p>
        </p:txBody>
      </p:sp>
    </p:spTree>
    <p:extLst>
      <p:ext uri="{BB962C8B-B14F-4D97-AF65-F5344CB8AC3E}">
        <p14:creationId xmlns:p14="http://schemas.microsoft.com/office/powerpoint/2010/main" val="2390990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a:xfrm>
            <a:off x="673577" y="4688009"/>
            <a:ext cx="5388610" cy="4927255"/>
          </a:xfrm>
        </p:spPr>
        <p:txBody>
          <a:bodyPr>
            <a:noAutofit/>
          </a:bodyPr>
          <a:lstStyle/>
          <a:p>
            <a:pPr>
              <a:buNone/>
              <a:defRPr/>
            </a:pPr>
            <a:r>
              <a:rPr lang="ja-JP" altLang="en-US" sz="1400" u="sng" dirty="0" smtClean="0">
                <a:solidFill>
                  <a:srgbClr val="FF0000"/>
                </a:solidFill>
                <a:latin typeface="HG丸ｺﾞｼｯｸM-PRO" pitchFamily="50" charset="-128"/>
                <a:ea typeface="HG丸ｺﾞｼｯｸM-PRO" pitchFamily="50" charset="-128"/>
              </a:rPr>
              <a:t>学位論文のデジタル化</a:t>
            </a:r>
            <a:r>
              <a:rPr lang="ja-JP" altLang="en-US" sz="1400" u="sng" dirty="0" smtClean="0">
                <a:latin typeface="HG丸ｺﾞｼｯｸM-PRO" pitchFamily="50" charset="-128"/>
                <a:ea typeface="HG丸ｺﾞｼｯｸM-PRO" pitchFamily="50" charset="-128"/>
              </a:rPr>
              <a:t>に関してもう少しお話しします。</a:t>
            </a:r>
            <a:endParaRPr lang="en-US" altLang="ja-JP" sz="1400" u="sng" dirty="0" smtClean="0">
              <a:latin typeface="HG丸ｺﾞｼｯｸM-PRO" pitchFamily="50" charset="-128"/>
              <a:ea typeface="HG丸ｺﾞｼｯｸM-PRO" pitchFamily="50" charset="-128"/>
            </a:endParaRPr>
          </a:p>
          <a:p>
            <a:pPr>
              <a:buNone/>
              <a:defRPr/>
            </a:pPr>
            <a:endParaRPr lang="en-US" altLang="ja-JP" sz="1400" dirty="0" smtClean="0">
              <a:latin typeface="HG丸ｺﾞｼｯｸM-PRO" pitchFamily="50" charset="-128"/>
              <a:ea typeface="HG丸ｺﾞｼｯｸM-PRO" pitchFamily="50" charset="-128"/>
            </a:endParaRPr>
          </a:p>
          <a:p>
            <a:pPr>
              <a:buBlip>
                <a:blip r:embed="rId3"/>
              </a:buBlip>
              <a:defRPr/>
            </a:pPr>
            <a:r>
              <a:rPr lang="ja-JP" altLang="en-US" sz="1400" dirty="0" smtClean="0">
                <a:solidFill>
                  <a:srgbClr val="FF0000"/>
                </a:solidFill>
                <a:latin typeface="HG丸ｺﾞｼｯｸM-PRO" pitchFamily="50" charset="-128"/>
                <a:ea typeface="HG丸ｺﾞｼｯｸM-PRO" pitchFamily="50" charset="-128"/>
              </a:rPr>
              <a:t>背景として</a:t>
            </a:r>
            <a:endParaRPr lang="en-US" altLang="ja-JP" sz="1400" dirty="0" smtClean="0">
              <a:solidFill>
                <a:srgbClr val="FF0000"/>
              </a:solidFill>
              <a:latin typeface="HG丸ｺﾞｼｯｸM-PRO" pitchFamily="50" charset="-128"/>
              <a:ea typeface="HG丸ｺﾞｼｯｸM-PRO" pitchFamily="50" charset="-128"/>
            </a:endParaRPr>
          </a:p>
          <a:p>
            <a:pPr lvl="1">
              <a:buBlip>
                <a:blip r:embed="rId3"/>
              </a:buBlip>
              <a:defRPr/>
            </a:pPr>
            <a:r>
              <a:rPr lang="ja-JP" altLang="en-US" sz="1400" dirty="0" smtClean="0">
                <a:latin typeface="HG丸ｺﾞｼｯｸM-PRO" pitchFamily="50" charset="-128"/>
                <a:ea typeface="HG丸ｺﾞｼｯｸM-PRO" pitchFamily="50" charset="-128"/>
              </a:rPr>
              <a:t>国立国会図書館と大学図書館との連絡会議（平成</a:t>
            </a:r>
            <a:r>
              <a:rPr lang="en-US" altLang="ja-JP" sz="1400" dirty="0" smtClean="0">
                <a:latin typeface="HG丸ｺﾞｼｯｸM-PRO" pitchFamily="50" charset="-128"/>
                <a:ea typeface="HG丸ｺﾞｼｯｸM-PRO" pitchFamily="50" charset="-128"/>
              </a:rPr>
              <a:t>18</a:t>
            </a:r>
            <a:r>
              <a:rPr lang="ja-JP" altLang="en-US" sz="1400" dirty="0" smtClean="0">
                <a:latin typeface="HG丸ｺﾞｼｯｸM-PRO" pitchFamily="50" charset="-128"/>
                <a:ea typeface="HG丸ｺﾞｼｯｸM-PRO" pitchFamily="50" charset="-128"/>
              </a:rPr>
              <a:t>年</a:t>
            </a:r>
            <a:r>
              <a:rPr lang="en-US" altLang="ja-JP" sz="1400" dirty="0" smtClean="0">
                <a:latin typeface="HG丸ｺﾞｼｯｸM-PRO" pitchFamily="50" charset="-128"/>
                <a:ea typeface="HG丸ｺﾞｼｯｸM-PRO" pitchFamily="50" charset="-128"/>
              </a:rPr>
              <a:t>2</a:t>
            </a:r>
            <a:r>
              <a:rPr lang="ja-JP" altLang="en-US" sz="1400" dirty="0" smtClean="0">
                <a:latin typeface="HG丸ｺﾞｼｯｸM-PRO" pitchFamily="50" charset="-128"/>
                <a:ea typeface="HG丸ｺﾞｼｯｸM-PRO" pitchFamily="50" charset="-128"/>
              </a:rPr>
              <a:t>月）があります。</a:t>
            </a:r>
            <a:endParaRPr lang="en-US" altLang="ja-JP" sz="1400" dirty="0" smtClean="0">
              <a:latin typeface="HG丸ｺﾞｼｯｸM-PRO" pitchFamily="50" charset="-128"/>
              <a:ea typeface="HG丸ｺﾞｼｯｸM-PRO" pitchFamily="50" charset="-128"/>
            </a:endParaRPr>
          </a:p>
          <a:p>
            <a:pPr lvl="2">
              <a:buBlip>
                <a:blip r:embed="rId3"/>
              </a:buBlip>
              <a:defRPr/>
            </a:pPr>
            <a:r>
              <a:rPr lang="ja-JP" altLang="en-US" sz="1400" dirty="0" smtClean="0">
                <a:latin typeface="HG丸ｺﾞｼｯｸM-PRO" pitchFamily="50" charset="-128"/>
                <a:ea typeface="HG丸ｺﾞｼｯｸM-PRO" pitchFamily="50" charset="-128"/>
              </a:rPr>
              <a:t>ここでは、共通する課題について、政策的及び実務的な面から問題を協議</a:t>
            </a:r>
            <a:endParaRPr lang="en-US" altLang="ja-JP" sz="1400" dirty="0" smtClean="0">
              <a:latin typeface="HG丸ｺﾞｼｯｸM-PRO" pitchFamily="50" charset="-128"/>
              <a:ea typeface="HG丸ｺﾞｼｯｸM-PRO" pitchFamily="50" charset="-128"/>
            </a:endParaRPr>
          </a:p>
          <a:p>
            <a:pPr lvl="1">
              <a:buBlip>
                <a:blip r:embed="rId3"/>
              </a:buBlip>
              <a:defRPr/>
            </a:pPr>
            <a:r>
              <a:rPr lang="ja-JP" altLang="en-US" sz="1400" u="sng" dirty="0" smtClean="0">
                <a:solidFill>
                  <a:srgbClr val="FF0000"/>
                </a:solidFill>
                <a:latin typeface="HG丸ｺﾞｼｯｸM-PRO" pitchFamily="50" charset="-128"/>
                <a:ea typeface="HG丸ｺﾞｼｯｸM-PRO" pitchFamily="50" charset="-128"/>
              </a:rPr>
              <a:t>学位論文電子化の諸問題に関するワーキンググループ中間報告</a:t>
            </a:r>
            <a:r>
              <a:rPr lang="ja-JP" altLang="en-US" sz="1400" u="sng" dirty="0" smtClean="0">
                <a:latin typeface="HG丸ｺﾞｼｯｸM-PRO" pitchFamily="50" charset="-128"/>
                <a:ea typeface="HG丸ｺﾞｼｯｸM-PRO" pitchFamily="50" charset="-128"/>
              </a:rPr>
              <a:t>（</a:t>
            </a:r>
            <a:r>
              <a:rPr lang="ja-JP" altLang="en-US" sz="1400" u="sng" dirty="0" smtClean="0">
                <a:solidFill>
                  <a:srgbClr val="FF0000"/>
                </a:solidFill>
                <a:latin typeface="HG丸ｺﾞｼｯｸM-PRO" pitchFamily="50" charset="-128"/>
                <a:ea typeface="HG丸ｺﾞｼｯｸM-PRO" pitchFamily="50" charset="-128"/>
              </a:rPr>
              <a:t>平成</a:t>
            </a:r>
            <a:r>
              <a:rPr lang="en-US" altLang="ja-JP" sz="1400" u="sng" dirty="0" smtClean="0">
                <a:solidFill>
                  <a:srgbClr val="FF0000"/>
                </a:solidFill>
                <a:latin typeface="HG丸ｺﾞｼｯｸM-PRO" pitchFamily="50" charset="-128"/>
                <a:ea typeface="HG丸ｺﾞｼｯｸM-PRO" pitchFamily="50" charset="-128"/>
              </a:rPr>
              <a:t>20</a:t>
            </a:r>
            <a:r>
              <a:rPr lang="ja-JP" altLang="en-US" sz="1400" u="sng" dirty="0" smtClean="0">
                <a:solidFill>
                  <a:srgbClr val="FF0000"/>
                </a:solidFill>
                <a:latin typeface="HG丸ｺﾞｼｯｸM-PRO" pitchFamily="50" charset="-128"/>
                <a:ea typeface="HG丸ｺﾞｼｯｸM-PRO" pitchFamily="50" charset="-128"/>
              </a:rPr>
              <a:t>年</a:t>
            </a:r>
            <a:r>
              <a:rPr lang="en-US" altLang="ja-JP" sz="1400" u="sng" dirty="0" smtClean="0">
                <a:solidFill>
                  <a:srgbClr val="FF0000"/>
                </a:solidFill>
                <a:latin typeface="HG丸ｺﾞｼｯｸM-PRO" pitchFamily="50" charset="-128"/>
                <a:ea typeface="HG丸ｺﾞｼｯｸM-PRO" pitchFamily="50" charset="-128"/>
              </a:rPr>
              <a:t>3</a:t>
            </a:r>
            <a:r>
              <a:rPr lang="ja-JP" altLang="en-US" sz="1400" u="sng" dirty="0" smtClean="0">
                <a:solidFill>
                  <a:srgbClr val="FF0000"/>
                </a:solidFill>
                <a:latin typeface="HG丸ｺﾞｼｯｸM-PRO" pitchFamily="50" charset="-128"/>
                <a:ea typeface="HG丸ｺﾞｼｯｸM-PRO" pitchFamily="50" charset="-128"/>
              </a:rPr>
              <a:t>月</a:t>
            </a:r>
            <a:r>
              <a:rPr lang="ja-JP" altLang="en-US" sz="1400" u="sng" dirty="0" smtClean="0">
                <a:latin typeface="HG丸ｺﾞｼｯｸM-PRO" pitchFamily="50" charset="-128"/>
                <a:ea typeface="HG丸ｺﾞｼｯｸM-PRO" pitchFamily="50" charset="-128"/>
              </a:rPr>
              <a:t>）において今後の方策が示された。</a:t>
            </a:r>
            <a:endParaRPr lang="en-US" altLang="ja-JP" sz="1400" u="sng" dirty="0" smtClean="0">
              <a:latin typeface="HG丸ｺﾞｼｯｸM-PRO" pitchFamily="50" charset="-128"/>
              <a:ea typeface="HG丸ｺﾞｼｯｸM-PRO" pitchFamily="50" charset="-128"/>
            </a:endParaRPr>
          </a:p>
          <a:p>
            <a:pPr lvl="2">
              <a:buBlip>
                <a:blip r:embed="rId3"/>
              </a:buBlip>
              <a:defRPr/>
            </a:pPr>
            <a:r>
              <a:rPr lang="ja-JP" altLang="en-US" sz="1400" dirty="0" smtClean="0">
                <a:latin typeface="HG丸ｺﾞｼｯｸM-PRO" pitchFamily="50" charset="-128"/>
                <a:ea typeface="HG丸ｺﾞｼｯｸM-PRO" pitchFamily="50" charset="-128"/>
              </a:rPr>
              <a:t>学位論文の保存・蓄積及び利用・提供に係る考え方、役割分担の枠組み、メタデータの標準化と相互運用、制度面における課題の整理及び取組みの方策について検討</a:t>
            </a:r>
            <a:endParaRPr lang="en-US" altLang="ja-JP" sz="1400" dirty="0" smtClean="0">
              <a:latin typeface="HG丸ｺﾞｼｯｸM-PRO" pitchFamily="50" charset="-128"/>
              <a:ea typeface="HG丸ｺﾞｼｯｸM-PRO" pitchFamily="50" charset="-128"/>
            </a:endParaRPr>
          </a:p>
          <a:p>
            <a:pPr lvl="2">
              <a:buBlip>
                <a:blip r:embed="rId3"/>
              </a:buBlip>
              <a:defRPr/>
            </a:pPr>
            <a:r>
              <a:rPr lang="ja-JP" altLang="en-US" sz="1400" u="sng" dirty="0" smtClean="0">
                <a:latin typeface="HG丸ｺﾞｼｯｸM-PRO" pitchFamily="50" charset="-128"/>
                <a:ea typeface="HG丸ｺﾞｼｯｸM-PRO" pitchFamily="50" charset="-128"/>
              </a:rPr>
              <a:t>過去分</a:t>
            </a:r>
            <a:r>
              <a:rPr lang="ja-JP" altLang="en-US" sz="1400" dirty="0" smtClean="0">
                <a:latin typeface="HG丸ｺﾞｼｯｸM-PRO" pitchFamily="50" charset="-128"/>
                <a:ea typeface="HG丸ｺﾞｼｯｸM-PRO" pitchFamily="50" charset="-128"/>
              </a:rPr>
              <a:t>（学位授与日が基準日以前であるもの）</a:t>
            </a:r>
            <a:r>
              <a:rPr lang="ja-JP" altLang="en-US" sz="1400" u="sng" dirty="0" smtClean="0">
                <a:latin typeface="HG丸ｺﾞｼｯｸM-PRO" pitchFamily="50" charset="-128"/>
                <a:ea typeface="HG丸ｺﾞｼｯｸM-PRO" pitchFamily="50" charset="-128"/>
              </a:rPr>
              <a:t>は、国立国会図書館が電子化及び保存を行う</a:t>
            </a:r>
            <a:endParaRPr lang="en-US" altLang="ja-JP" sz="1400" u="sng" dirty="0" smtClean="0">
              <a:latin typeface="HG丸ｺﾞｼｯｸM-PRO" pitchFamily="50" charset="-128"/>
              <a:ea typeface="HG丸ｺﾞｼｯｸM-PRO" pitchFamily="50" charset="-128"/>
            </a:endParaRPr>
          </a:p>
          <a:p>
            <a:pPr lvl="2">
              <a:buBlip>
                <a:blip r:embed="rId3"/>
              </a:buBlip>
              <a:defRPr/>
            </a:pPr>
            <a:r>
              <a:rPr lang="ja-JP" altLang="en-US" sz="1400" u="sng" dirty="0" smtClean="0">
                <a:latin typeface="HG丸ｺﾞｼｯｸM-PRO" pitchFamily="50" charset="-128"/>
                <a:ea typeface="HG丸ｺﾞｼｯｸM-PRO" pitchFamily="50" charset="-128"/>
              </a:rPr>
              <a:t>学位論文の電子的利用に必要な著作権許諾を得るために、大学及び当館が許諾書の</a:t>
            </a:r>
            <a:r>
              <a:rPr lang="ja-JP" altLang="en-US" sz="1400" b="1" u="sng" dirty="0" smtClean="0">
                <a:latin typeface="HG丸ｺﾞｼｯｸM-PRO" pitchFamily="50" charset="-128"/>
                <a:ea typeface="HG丸ｺﾞｼｯｸM-PRO" pitchFamily="50" charset="-128"/>
              </a:rPr>
              <a:t>統一的書式等</a:t>
            </a:r>
            <a:r>
              <a:rPr lang="ja-JP" altLang="en-US" sz="1400" u="sng" dirty="0" smtClean="0">
                <a:latin typeface="HG丸ｺﾞｼｯｸM-PRO" pitchFamily="50" charset="-128"/>
                <a:ea typeface="HG丸ｺﾞｼｯｸM-PRO" pitchFamily="50" charset="-128"/>
              </a:rPr>
              <a:t>のガイドラインを作成す</a:t>
            </a:r>
            <a:r>
              <a:rPr lang="ja-JP" altLang="en-US" sz="1400" dirty="0" smtClean="0">
                <a:latin typeface="HG丸ｺﾞｼｯｸM-PRO" pitchFamily="50" charset="-128"/>
                <a:ea typeface="HG丸ｺﾞｼｯｸM-PRO" pitchFamily="50" charset="-128"/>
              </a:rPr>
              <a:t>る</a:t>
            </a:r>
            <a:endParaRPr lang="en-US" altLang="ja-JP" sz="1400" dirty="0" smtClean="0">
              <a:latin typeface="HG丸ｺﾞｼｯｸM-PRO" pitchFamily="50" charset="-128"/>
              <a:ea typeface="HG丸ｺﾞｼｯｸM-PRO" pitchFamily="50" charset="-128"/>
            </a:endParaRPr>
          </a:p>
          <a:p>
            <a:pPr lvl="1">
              <a:buBlip>
                <a:blip r:embed="rId3"/>
              </a:buBlip>
              <a:defRPr/>
            </a:pPr>
            <a:r>
              <a:rPr lang="ja-JP" altLang="en-US" sz="1400" u="sng" dirty="0" smtClean="0">
                <a:solidFill>
                  <a:srgbClr val="FF0000"/>
                </a:solidFill>
                <a:latin typeface="HG丸ｺﾞｼｯｸM-PRO" pitchFamily="50" charset="-128"/>
                <a:ea typeface="HG丸ｺﾞｼｯｸM-PRO" pitchFamily="50" charset="-128"/>
              </a:rPr>
              <a:t>著作権法の改正</a:t>
            </a:r>
            <a:r>
              <a:rPr lang="ja-JP" altLang="en-US" sz="1400" u="sng" dirty="0" smtClean="0">
                <a:latin typeface="HG丸ｺﾞｼｯｸM-PRO" pitchFamily="50" charset="-128"/>
                <a:ea typeface="HG丸ｺﾞｼｯｸM-PRO" pitchFamily="50" charset="-128"/>
              </a:rPr>
              <a:t>により</a:t>
            </a:r>
            <a:endParaRPr lang="en-US" altLang="ja-JP" sz="1400" u="sng" dirty="0" smtClean="0">
              <a:latin typeface="HG丸ｺﾞｼｯｸM-PRO" pitchFamily="50" charset="-128"/>
              <a:ea typeface="HG丸ｺﾞｼｯｸM-PRO" pitchFamily="50" charset="-128"/>
            </a:endParaRPr>
          </a:p>
          <a:p>
            <a:pPr lvl="2">
              <a:buBlip>
                <a:blip r:embed="rId3"/>
              </a:buBlip>
              <a:defRPr/>
            </a:pPr>
            <a:r>
              <a:rPr lang="ja-JP" altLang="en-US" sz="1400" u="sng" dirty="0" smtClean="0">
                <a:latin typeface="HG丸ｺﾞｼｯｸM-PRO" pitchFamily="50" charset="-128"/>
                <a:ea typeface="HG丸ｺﾞｼｯｸM-PRO" pitchFamily="50" charset="-128"/>
              </a:rPr>
              <a:t>資料の保存を目的とする当館所蔵資料のデジタル化</a:t>
            </a:r>
            <a:r>
              <a:rPr lang="en-US" altLang="ja-JP" sz="1400" u="sng" dirty="0" smtClean="0">
                <a:latin typeface="HG丸ｺﾞｼｯｸM-PRO" pitchFamily="50" charset="-128"/>
                <a:ea typeface="HG丸ｺﾞｼｯｸM-PRO" pitchFamily="50" charset="-128"/>
              </a:rPr>
              <a:t/>
            </a:r>
            <a:br>
              <a:rPr lang="en-US" altLang="ja-JP" sz="1400" u="sng" dirty="0" smtClean="0">
                <a:latin typeface="HG丸ｺﾞｼｯｸM-PRO" pitchFamily="50" charset="-128"/>
                <a:ea typeface="HG丸ｺﾞｼｯｸM-PRO" pitchFamily="50" charset="-128"/>
              </a:rPr>
            </a:br>
            <a:r>
              <a:rPr lang="ja-JP" altLang="en-US" sz="1400" u="sng" dirty="0" smtClean="0">
                <a:latin typeface="HG丸ｺﾞｼｯｸM-PRO" pitchFamily="50" charset="-128"/>
                <a:ea typeface="HG丸ｺﾞｼｯｸM-PRO" pitchFamily="50" charset="-128"/>
              </a:rPr>
              <a:t>ができることとなった。</a:t>
            </a:r>
            <a:endParaRPr lang="en-US" altLang="ja-JP" sz="1400" u="sng" dirty="0" smtClean="0">
              <a:latin typeface="HG丸ｺﾞｼｯｸM-PRO" pitchFamily="50" charset="-128"/>
              <a:ea typeface="HG丸ｺﾞｼｯｸM-PRO" pitchFamily="50" charset="-128"/>
            </a:endParaRPr>
          </a:p>
          <a:p>
            <a:pPr lvl="1">
              <a:buBlip>
                <a:blip r:embed="rId3"/>
              </a:buBlip>
              <a:defRPr/>
            </a:pPr>
            <a:endParaRPr lang="ja-JP" altLang="en-US" sz="900" dirty="0" smtClean="0">
              <a:latin typeface="HG丸ｺﾞｼｯｸM-PRO" pitchFamily="50" charset="-128"/>
              <a:ea typeface="HG丸ｺﾞｼｯｸM-PRO" pitchFamily="50" charset="-128"/>
            </a:endParaRPr>
          </a:p>
          <a:p>
            <a:endParaRPr lang="ja-JP" altLang="en-US" sz="900" dirty="0" smtClean="0">
              <a:latin typeface="HG丸ｺﾞｼｯｸM-PRO" pitchFamily="50" charset="-128"/>
              <a:ea typeface="HG丸ｺﾞｼｯｸM-PRO" pitchFamily="50" charset="-128"/>
            </a:endParaRPr>
          </a:p>
          <a:p>
            <a:endParaRPr lang="ja-JP" altLang="en-US" sz="900" dirty="0"/>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19</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2011/5/19</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ja-JP" altLang="en-US" smtClean="0"/>
              <a:t>国立国会図書館における業務・システムの構築と運用</a:t>
            </a:r>
            <a:endParaRPr kumimoji="1" lang="ja-JP" altLang="en-US"/>
          </a:p>
        </p:txBody>
      </p:sp>
    </p:spTree>
    <p:extLst>
      <p:ext uri="{BB962C8B-B14F-4D97-AF65-F5344CB8AC3E}">
        <p14:creationId xmlns:p14="http://schemas.microsoft.com/office/powerpoint/2010/main" val="3839058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a:xfrm>
            <a:off x="673577" y="4502697"/>
            <a:ext cx="5388610" cy="5184575"/>
          </a:xfrm>
        </p:spPr>
        <p:txBody>
          <a:bodyPr>
            <a:noAutofit/>
          </a:bodyPr>
          <a:lstStyle/>
          <a:p>
            <a:pPr>
              <a:buNone/>
              <a:defRPr/>
            </a:pPr>
            <a:r>
              <a:rPr lang="ja-JP" altLang="en-US" sz="1100" u="sng" dirty="0" smtClean="0">
                <a:latin typeface="HG丸ｺﾞｼｯｸM-PRO" pitchFamily="50" charset="-128"/>
                <a:ea typeface="HG丸ｺﾞｼｯｸM-PRO" pitchFamily="50" charset="-128"/>
              </a:rPr>
              <a:t>以上のような背景のもので、現在、</a:t>
            </a:r>
            <a:r>
              <a:rPr kumimoji="1" lang="ja-JP" altLang="en-US" u="sng" dirty="0" smtClean="0">
                <a:solidFill>
                  <a:srgbClr val="FF0000"/>
                </a:solidFill>
                <a:latin typeface="HG丸ｺﾞｼｯｸM-PRO" pitchFamily="50" charset="-128"/>
                <a:ea typeface="HG丸ｺﾞｼｯｸM-PRO" pitchFamily="50" charset="-128"/>
              </a:rPr>
              <a:t>学位論文のデジタル化及び著作権処理</a:t>
            </a:r>
            <a:r>
              <a:rPr kumimoji="1" lang="ja-JP" altLang="en-US" u="sng" dirty="0" smtClean="0">
                <a:latin typeface="HG丸ｺﾞｼｯｸM-PRO" pitchFamily="50" charset="-128"/>
                <a:ea typeface="HG丸ｺﾞｼｯｸM-PRO" pitchFamily="50" charset="-128"/>
              </a:rPr>
              <a:t>を行っています。</a:t>
            </a:r>
            <a:endParaRPr lang="en-US" altLang="ja-JP" sz="1100" dirty="0" smtClean="0">
              <a:latin typeface="HG丸ｺﾞｼｯｸM-PRO" pitchFamily="50" charset="-128"/>
              <a:ea typeface="HG丸ｺﾞｼｯｸM-PRO" pitchFamily="50" charset="-128"/>
            </a:endParaRPr>
          </a:p>
          <a:p>
            <a:pPr>
              <a:buBlip>
                <a:blip r:embed="rId3"/>
              </a:buBlip>
              <a:defRPr/>
            </a:pPr>
            <a:r>
              <a:rPr lang="ja-JP" altLang="en-US" sz="1100" dirty="0" smtClean="0">
                <a:latin typeface="HG丸ｺﾞｼｯｸM-PRO" pitchFamily="50" charset="-128"/>
                <a:ea typeface="HG丸ｺﾞｼｯｸM-PRO" pitchFamily="50" charset="-128"/>
              </a:rPr>
              <a:t>基本方針</a:t>
            </a:r>
            <a:endParaRPr lang="en-US" altLang="ja-JP" sz="1100" dirty="0" smtClean="0">
              <a:latin typeface="HG丸ｺﾞｼｯｸM-PRO" pitchFamily="50" charset="-128"/>
              <a:ea typeface="HG丸ｺﾞｼｯｸM-PRO" pitchFamily="50" charset="-128"/>
            </a:endParaRPr>
          </a:p>
          <a:p>
            <a:pPr lvl="1">
              <a:buBlip>
                <a:blip r:embed="rId3"/>
              </a:buBlip>
              <a:defRPr/>
            </a:pPr>
            <a:r>
              <a:rPr lang="ja-JP" altLang="en-US" sz="1100" u="sng" dirty="0" smtClean="0">
                <a:solidFill>
                  <a:srgbClr val="FF0000"/>
                </a:solidFill>
                <a:latin typeface="HG丸ｺﾞｼｯｸM-PRO" pitchFamily="50" charset="-128"/>
                <a:ea typeface="HG丸ｺﾞｼｯｸM-PRO" pitchFamily="50" charset="-128"/>
              </a:rPr>
              <a:t>国公私立大学図書館協力委員会との確認事項</a:t>
            </a:r>
            <a:endParaRPr lang="en-US" altLang="ja-JP" sz="1100" u="sng" dirty="0" smtClean="0">
              <a:solidFill>
                <a:srgbClr val="FF0000"/>
              </a:solidFill>
              <a:latin typeface="HG丸ｺﾞｼｯｸM-PRO" pitchFamily="50" charset="-128"/>
              <a:ea typeface="HG丸ｺﾞｼｯｸM-PRO" pitchFamily="50" charset="-128"/>
            </a:endParaRPr>
          </a:p>
          <a:p>
            <a:pPr lvl="2">
              <a:buBlip>
                <a:blip r:embed="rId3"/>
              </a:buBlip>
              <a:defRPr/>
            </a:pPr>
            <a:r>
              <a:rPr lang="ja-JP" altLang="en-US" sz="1100" u="sng" dirty="0" smtClean="0">
                <a:solidFill>
                  <a:srgbClr val="FF0000"/>
                </a:solidFill>
                <a:latin typeface="HG丸ｺﾞｼｯｸM-PRO" pitchFamily="50" charset="-128"/>
                <a:ea typeface="HG丸ｺﾞｼｯｸM-PRO" pitchFamily="50" charset="-128"/>
              </a:rPr>
              <a:t>学位授与日が</a:t>
            </a:r>
            <a:r>
              <a:rPr lang="en-US" altLang="ja-JP" sz="1100" u="sng" dirty="0" smtClean="0">
                <a:solidFill>
                  <a:srgbClr val="FF0000"/>
                </a:solidFill>
                <a:latin typeface="HG丸ｺﾞｼｯｸM-PRO" pitchFamily="50" charset="-128"/>
                <a:ea typeface="HG丸ｺﾞｼｯｸM-PRO" pitchFamily="50" charset="-128"/>
              </a:rPr>
              <a:t>2001</a:t>
            </a:r>
            <a:r>
              <a:rPr lang="ja-JP" altLang="en-US" sz="1100" u="sng" dirty="0" smtClean="0">
                <a:solidFill>
                  <a:srgbClr val="FF0000"/>
                </a:solidFill>
                <a:latin typeface="HG丸ｺﾞｼｯｸM-PRO" pitchFamily="50" charset="-128"/>
                <a:ea typeface="HG丸ｺﾞｼｯｸM-PRO" pitchFamily="50" charset="-128"/>
              </a:rPr>
              <a:t>年</a:t>
            </a:r>
            <a:r>
              <a:rPr lang="en-US" altLang="ja-JP" sz="1100" u="sng" dirty="0" smtClean="0">
                <a:solidFill>
                  <a:srgbClr val="FF0000"/>
                </a:solidFill>
                <a:latin typeface="HG丸ｺﾞｼｯｸM-PRO" pitchFamily="50" charset="-128"/>
                <a:ea typeface="HG丸ｺﾞｼｯｸM-PRO" pitchFamily="50" charset="-128"/>
              </a:rPr>
              <a:t>3</a:t>
            </a:r>
            <a:r>
              <a:rPr lang="ja-JP" altLang="en-US" sz="1100" u="sng" dirty="0" smtClean="0">
                <a:solidFill>
                  <a:srgbClr val="FF0000"/>
                </a:solidFill>
                <a:latin typeface="HG丸ｺﾞｼｯｸM-PRO" pitchFamily="50" charset="-128"/>
                <a:ea typeface="HG丸ｺﾞｼｯｸM-PRO" pitchFamily="50" charset="-128"/>
              </a:rPr>
              <a:t>月</a:t>
            </a:r>
            <a:r>
              <a:rPr lang="en-US" altLang="ja-JP" sz="1100" u="sng" dirty="0" smtClean="0">
                <a:solidFill>
                  <a:srgbClr val="FF0000"/>
                </a:solidFill>
                <a:latin typeface="HG丸ｺﾞｼｯｸM-PRO" pitchFamily="50" charset="-128"/>
                <a:ea typeface="HG丸ｺﾞｼｯｸM-PRO" pitchFamily="50" charset="-128"/>
              </a:rPr>
              <a:t>31</a:t>
            </a:r>
            <a:r>
              <a:rPr lang="ja-JP" altLang="en-US" sz="1100" u="sng" dirty="0" smtClean="0">
                <a:solidFill>
                  <a:srgbClr val="FF0000"/>
                </a:solidFill>
                <a:latin typeface="HG丸ｺﾞｼｯｸM-PRO" pitchFamily="50" charset="-128"/>
                <a:ea typeface="HG丸ｺﾞｼｯｸM-PRO" pitchFamily="50" charset="-128"/>
              </a:rPr>
              <a:t>日以前の学位論文を当館が遡及してデジタル化</a:t>
            </a:r>
            <a:endParaRPr lang="en-US" altLang="ja-JP" sz="1100" u="sng" dirty="0" smtClean="0">
              <a:solidFill>
                <a:srgbClr val="FF0000"/>
              </a:solidFill>
              <a:latin typeface="HG丸ｺﾞｼｯｸM-PRO" pitchFamily="50" charset="-128"/>
              <a:ea typeface="HG丸ｺﾞｼｯｸM-PRO" pitchFamily="50" charset="-128"/>
            </a:endParaRPr>
          </a:p>
          <a:p>
            <a:pPr lvl="2">
              <a:buBlip>
                <a:blip r:embed="rId3"/>
              </a:buBlip>
              <a:defRPr/>
            </a:pPr>
            <a:r>
              <a:rPr lang="ja-JP" altLang="en-US" sz="1100" u="sng" dirty="0" smtClean="0">
                <a:latin typeface="HG丸ｺﾞｼｯｸM-PRO" pitchFamily="50" charset="-128"/>
                <a:ea typeface="HG丸ｺﾞｼｯｸM-PRO" pitchFamily="50" charset="-128"/>
              </a:rPr>
              <a:t>デジタル化する学位論文は、</a:t>
            </a:r>
            <a:r>
              <a:rPr lang="ja-JP" altLang="en-US" sz="1100" u="sng" dirty="0" smtClean="0">
                <a:solidFill>
                  <a:srgbClr val="FF0000"/>
                </a:solidFill>
                <a:latin typeface="HG丸ｺﾞｼｯｸM-PRO" pitchFamily="50" charset="-128"/>
                <a:ea typeface="HG丸ｺﾞｼｯｸM-PRO" pitchFamily="50" charset="-128"/>
              </a:rPr>
              <a:t>著作権処理を行った上でインターネット公開する</a:t>
            </a:r>
            <a:endParaRPr lang="en-US" altLang="ja-JP" sz="1100" u="sng" dirty="0" smtClean="0">
              <a:solidFill>
                <a:srgbClr val="FF0000"/>
              </a:solidFill>
              <a:latin typeface="HG丸ｺﾞｼｯｸM-PRO" pitchFamily="50" charset="-128"/>
              <a:ea typeface="HG丸ｺﾞｼｯｸM-PRO" pitchFamily="50" charset="-128"/>
            </a:endParaRPr>
          </a:p>
          <a:p>
            <a:pPr lvl="2">
              <a:buBlip>
                <a:blip r:embed="rId3"/>
              </a:buBlip>
              <a:defRPr/>
            </a:pPr>
            <a:r>
              <a:rPr lang="ja-JP" altLang="en-US" sz="1100" u="sng" dirty="0" smtClean="0">
                <a:solidFill>
                  <a:srgbClr val="FF0000"/>
                </a:solidFill>
                <a:latin typeface="HG丸ｺﾞｼｯｸM-PRO" pitchFamily="50" charset="-128"/>
                <a:ea typeface="HG丸ｺﾞｼｯｸM-PRO" pitchFamily="50" charset="-128"/>
              </a:rPr>
              <a:t>著作権処理は大学と当館で協力して行う</a:t>
            </a:r>
            <a:endParaRPr lang="en-US" altLang="ja-JP" sz="1100" u="sng" dirty="0" smtClean="0">
              <a:solidFill>
                <a:srgbClr val="FF0000"/>
              </a:solidFill>
              <a:latin typeface="HG丸ｺﾞｼｯｸM-PRO" pitchFamily="50" charset="-128"/>
              <a:ea typeface="HG丸ｺﾞｼｯｸM-PRO" pitchFamily="50" charset="-128"/>
            </a:endParaRPr>
          </a:p>
          <a:p>
            <a:pPr>
              <a:buBlip>
                <a:blip r:embed="rId3"/>
              </a:buBlip>
              <a:defRPr/>
            </a:pPr>
            <a:r>
              <a:rPr lang="ja-JP" altLang="en-US" sz="1100" dirty="0" smtClean="0">
                <a:latin typeface="HG丸ｺﾞｼｯｸM-PRO" pitchFamily="50" charset="-128"/>
                <a:ea typeface="HG丸ｺﾞｼｯｸM-PRO" pitchFamily="50" charset="-128"/>
              </a:rPr>
              <a:t>デジタル化の対象範囲・実施方法</a:t>
            </a:r>
            <a:endParaRPr lang="en-US" altLang="ja-JP" sz="1100" dirty="0" smtClean="0">
              <a:latin typeface="HG丸ｺﾞｼｯｸM-PRO" pitchFamily="50" charset="-128"/>
              <a:ea typeface="HG丸ｺﾞｼｯｸM-PRO" pitchFamily="50" charset="-128"/>
            </a:endParaRPr>
          </a:p>
          <a:p>
            <a:pPr lvl="1">
              <a:buBlip>
                <a:blip r:embed="rId3"/>
              </a:buBlip>
              <a:defRPr/>
            </a:pPr>
            <a:r>
              <a:rPr lang="en-US" altLang="ja-JP" sz="1100" u="sng" dirty="0" smtClean="0">
                <a:solidFill>
                  <a:srgbClr val="FF0000"/>
                </a:solidFill>
                <a:latin typeface="HG丸ｺﾞｼｯｸM-PRO" pitchFamily="50" charset="-128"/>
                <a:ea typeface="HG丸ｺﾞｼｯｸM-PRO" pitchFamily="50" charset="-128"/>
              </a:rPr>
              <a:t>1991</a:t>
            </a:r>
            <a:r>
              <a:rPr lang="ja-JP" altLang="en-US" sz="1100" u="sng" dirty="0" smtClean="0">
                <a:solidFill>
                  <a:srgbClr val="FF0000"/>
                </a:solidFill>
                <a:latin typeface="HG丸ｺﾞｼｯｸM-PRO" pitchFamily="50" charset="-128"/>
                <a:ea typeface="HG丸ｺﾞｼｯｸM-PRO" pitchFamily="50" charset="-128"/>
              </a:rPr>
              <a:t>～</a:t>
            </a:r>
            <a:r>
              <a:rPr lang="en-US" altLang="ja-JP" sz="1100" u="sng" dirty="0" smtClean="0">
                <a:solidFill>
                  <a:srgbClr val="FF0000"/>
                </a:solidFill>
                <a:latin typeface="HG丸ｺﾞｼｯｸM-PRO" pitchFamily="50" charset="-128"/>
                <a:ea typeface="HG丸ｺﾞｼｯｸM-PRO" pitchFamily="50" charset="-128"/>
              </a:rPr>
              <a:t>2000</a:t>
            </a:r>
            <a:r>
              <a:rPr lang="ja-JP" altLang="en-US" sz="1100" u="sng" dirty="0" smtClean="0">
                <a:solidFill>
                  <a:srgbClr val="FF0000"/>
                </a:solidFill>
                <a:latin typeface="HG丸ｺﾞｼｯｸM-PRO" pitchFamily="50" charset="-128"/>
                <a:ea typeface="HG丸ｺﾞｼｯｸM-PRO" pitchFamily="50" charset="-128"/>
              </a:rPr>
              <a:t>年度に</a:t>
            </a:r>
            <a:r>
              <a:rPr lang="ja-JP" altLang="en-US" sz="1100" u="sng" dirty="0" smtClean="0">
                <a:latin typeface="HG丸ｺﾞｼｯｸM-PRO" pitchFamily="50" charset="-128"/>
                <a:ea typeface="HG丸ｺﾞｼｯｸM-PRO" pitchFamily="50" charset="-128"/>
              </a:rPr>
              <a:t>国立国会図書館が</a:t>
            </a:r>
            <a:r>
              <a:rPr lang="ja-JP" altLang="en-US" sz="1100" u="sng" dirty="0" smtClean="0">
                <a:solidFill>
                  <a:srgbClr val="FF0000"/>
                </a:solidFill>
                <a:latin typeface="HG丸ｺﾞｼｯｸM-PRO" pitchFamily="50" charset="-128"/>
                <a:ea typeface="HG丸ｺﾞｼｯｸM-PRO" pitchFamily="50" charset="-128"/>
              </a:rPr>
              <a:t>受け入れた学位論文（</a:t>
            </a:r>
            <a:r>
              <a:rPr lang="en-US" altLang="ja-JP" sz="1100" u="sng" dirty="0" smtClean="0">
                <a:solidFill>
                  <a:srgbClr val="FF0000"/>
                </a:solidFill>
                <a:latin typeface="HG丸ｺﾞｼｯｸM-PRO" pitchFamily="50" charset="-128"/>
                <a:ea typeface="HG丸ｺﾞｼｯｸM-PRO" pitchFamily="50" charset="-128"/>
              </a:rPr>
              <a:t>14</a:t>
            </a:r>
            <a:r>
              <a:rPr lang="ja-JP" altLang="en-US" sz="1100" u="sng" dirty="0" smtClean="0">
                <a:solidFill>
                  <a:srgbClr val="FF0000"/>
                </a:solidFill>
                <a:latin typeface="HG丸ｺﾞｼｯｸM-PRO" pitchFamily="50" charset="-128"/>
                <a:ea typeface="HG丸ｺﾞｼｯｸM-PRO" pitchFamily="50" charset="-128"/>
              </a:rPr>
              <a:t>万冊）</a:t>
            </a:r>
            <a:endParaRPr lang="en-US" altLang="ja-JP" sz="1100" u="sng" dirty="0" smtClean="0">
              <a:solidFill>
                <a:srgbClr val="FF0000"/>
              </a:solidFill>
              <a:latin typeface="HG丸ｺﾞｼｯｸM-PRO" pitchFamily="50" charset="-128"/>
              <a:ea typeface="HG丸ｺﾞｼｯｸM-PRO" pitchFamily="50" charset="-128"/>
            </a:endParaRPr>
          </a:p>
          <a:p>
            <a:pPr lvl="1">
              <a:buBlip>
                <a:blip r:embed="rId3"/>
              </a:buBlip>
              <a:defRPr/>
            </a:pPr>
            <a:r>
              <a:rPr lang="ja-JP" altLang="en-US" sz="1100" u="sng" dirty="0" smtClean="0">
                <a:latin typeface="HG丸ｺﾞｼｯｸM-PRO" pitchFamily="50" charset="-128"/>
                <a:ea typeface="HG丸ｺﾞｼｯｸM-PRO" pitchFamily="50" charset="-128"/>
              </a:rPr>
              <a:t>画像イメージデータを基本として、</a:t>
            </a:r>
            <a:r>
              <a:rPr lang="en-US" altLang="ja-JP" sz="1100" u="sng" dirty="0" smtClean="0">
                <a:solidFill>
                  <a:srgbClr val="FF0000"/>
                </a:solidFill>
                <a:latin typeface="HG丸ｺﾞｼｯｸM-PRO" pitchFamily="50" charset="-128"/>
                <a:ea typeface="HG丸ｺﾞｼｯｸM-PRO" pitchFamily="50" charset="-128"/>
              </a:rPr>
              <a:t>OCR</a:t>
            </a:r>
            <a:r>
              <a:rPr lang="ja-JP" altLang="en-US" sz="1100" u="sng" dirty="0" smtClean="0">
                <a:solidFill>
                  <a:srgbClr val="FF0000"/>
                </a:solidFill>
                <a:latin typeface="HG丸ｺﾞｼｯｸM-PRO" pitchFamily="50" charset="-128"/>
                <a:ea typeface="HG丸ｺﾞｼｯｸM-PRO" pitchFamily="50" charset="-128"/>
              </a:rPr>
              <a:t>によるテキスト化の方法については別途調査検討</a:t>
            </a:r>
            <a:r>
              <a:rPr lang="ja-JP" altLang="en-US" sz="1100" u="sng" dirty="0" smtClean="0">
                <a:latin typeface="HG丸ｺﾞｼｯｸM-PRO" pitchFamily="50" charset="-128"/>
                <a:ea typeface="HG丸ｺﾞｼｯｸM-PRO" pitchFamily="50" charset="-128"/>
              </a:rPr>
              <a:t>する</a:t>
            </a:r>
            <a:endParaRPr lang="en-US" altLang="ja-JP" sz="1100" dirty="0" smtClean="0">
              <a:latin typeface="HG丸ｺﾞｼｯｸM-PRO" pitchFamily="50" charset="-128"/>
              <a:ea typeface="HG丸ｺﾞｼｯｸM-PRO" pitchFamily="50" charset="-128"/>
            </a:endParaRPr>
          </a:p>
          <a:p>
            <a:pPr>
              <a:buBlip>
                <a:blip r:embed="rId3"/>
              </a:buBlip>
              <a:defRPr/>
            </a:pPr>
            <a:r>
              <a:rPr lang="ja-JP" altLang="en-US" sz="1100" u="sng" dirty="0" smtClean="0">
                <a:latin typeface="HG丸ｺﾞｼｯｸM-PRO" pitchFamily="50" charset="-128"/>
                <a:ea typeface="HG丸ｺﾞｼｯｸM-PRO" pitchFamily="50" charset="-128"/>
              </a:rPr>
              <a:t>著作権処理</a:t>
            </a:r>
            <a:endParaRPr lang="en-US" altLang="ja-JP" sz="1100" u="sng" dirty="0" smtClean="0">
              <a:latin typeface="HG丸ｺﾞｼｯｸM-PRO" pitchFamily="50" charset="-128"/>
              <a:ea typeface="HG丸ｺﾞｼｯｸM-PRO" pitchFamily="50" charset="-128"/>
            </a:endParaRPr>
          </a:p>
          <a:p>
            <a:pPr lvl="1">
              <a:buBlip>
                <a:blip r:embed="rId3"/>
              </a:buBlip>
              <a:defRPr/>
            </a:pPr>
            <a:r>
              <a:rPr lang="ja-JP" altLang="en-US" sz="1100" dirty="0" smtClean="0">
                <a:latin typeface="HG丸ｺﾞｼｯｸM-PRO" pitchFamily="50" charset="-128"/>
                <a:ea typeface="HG丸ｺﾞｼｯｸM-PRO" pitchFamily="50" charset="-128"/>
              </a:rPr>
              <a:t>学位授与大学の</a:t>
            </a:r>
            <a:r>
              <a:rPr lang="ja-JP" altLang="en-US" sz="1100" u="sng" dirty="0" smtClean="0">
                <a:solidFill>
                  <a:srgbClr val="FF0000"/>
                </a:solidFill>
                <a:latin typeface="HG丸ｺﾞｼｯｸM-PRO" pitchFamily="50" charset="-128"/>
                <a:ea typeface="HG丸ｺﾞｼｯｸM-PRO" pitchFamily="50" charset="-128"/>
              </a:rPr>
              <a:t>学長</a:t>
            </a:r>
            <a:r>
              <a:rPr lang="ja-JP" altLang="en-US" sz="1100" dirty="0" smtClean="0">
                <a:latin typeface="HG丸ｺﾞｼｯｸM-PRO" pitchFamily="50" charset="-128"/>
                <a:ea typeface="HG丸ｺﾞｼｯｸM-PRO" pitchFamily="50" charset="-128"/>
              </a:rPr>
              <a:t>（または図書館長）及び</a:t>
            </a:r>
            <a:r>
              <a:rPr lang="ja-JP" altLang="en-US" sz="1100" u="sng" dirty="0" smtClean="0">
                <a:solidFill>
                  <a:srgbClr val="FF0000"/>
                </a:solidFill>
                <a:latin typeface="HG丸ｺﾞｼｯｸM-PRO" pitchFamily="50" charset="-128"/>
                <a:ea typeface="HG丸ｺﾞｼｯｸM-PRO" pitchFamily="50" charset="-128"/>
              </a:rPr>
              <a:t>当館の館長</a:t>
            </a:r>
            <a:r>
              <a:rPr lang="ja-JP" altLang="en-US" sz="1100" dirty="0" smtClean="0">
                <a:latin typeface="HG丸ｺﾞｼｯｸM-PRO" pitchFamily="50" charset="-128"/>
                <a:ea typeface="HG丸ｺﾞｼｯｸM-PRO" pitchFamily="50" charset="-128"/>
              </a:rPr>
              <a:t>が</a:t>
            </a:r>
            <a:r>
              <a:rPr lang="ja-JP" altLang="en-US" sz="1100" u="sng" dirty="0" smtClean="0">
                <a:solidFill>
                  <a:srgbClr val="FF0000"/>
                </a:solidFill>
                <a:latin typeface="HG丸ｺﾞｼｯｸM-PRO" pitchFamily="50" charset="-128"/>
                <a:ea typeface="HG丸ｺﾞｼｯｸM-PRO" pitchFamily="50" charset="-128"/>
              </a:rPr>
              <a:t>共同して</a:t>
            </a:r>
            <a:r>
              <a:rPr lang="ja-JP" altLang="en-US" sz="1100" u="sng" dirty="0" smtClean="0">
                <a:latin typeface="HG丸ｺﾞｼｯｸM-PRO" pitchFamily="50" charset="-128"/>
                <a:ea typeface="HG丸ｺﾞｼｯｸM-PRO" pitchFamily="50" charset="-128"/>
              </a:rPr>
              <a:t>、</a:t>
            </a:r>
            <a:endParaRPr lang="en-US" altLang="ja-JP" sz="1100" u="sng" dirty="0" smtClean="0">
              <a:latin typeface="HG丸ｺﾞｼｯｸM-PRO" pitchFamily="50" charset="-128"/>
              <a:ea typeface="HG丸ｺﾞｼｯｸM-PRO" pitchFamily="50" charset="-128"/>
            </a:endParaRPr>
          </a:p>
          <a:p>
            <a:pPr lvl="2">
              <a:buBlip>
                <a:blip r:embed="rId3"/>
              </a:buBlip>
              <a:defRPr/>
            </a:pPr>
            <a:r>
              <a:rPr lang="ja-JP" altLang="en-US" sz="1100" dirty="0" smtClean="0">
                <a:latin typeface="HG丸ｺﾞｼｯｸM-PRO" pitchFamily="50" charset="-128"/>
                <a:ea typeface="HG丸ｺﾞｼｯｸM-PRO" pitchFamily="50" charset="-128"/>
              </a:rPr>
              <a:t>学位論文の</a:t>
            </a:r>
            <a:r>
              <a:rPr lang="ja-JP" altLang="en-US" sz="1100" u="sng" dirty="0" smtClean="0">
                <a:latin typeface="HG丸ｺﾞｼｯｸM-PRO" pitchFamily="50" charset="-128"/>
                <a:ea typeface="HG丸ｺﾞｼｯｸM-PRO" pitchFamily="50" charset="-128"/>
              </a:rPr>
              <a:t>著作者に当該著作者の学位論文のデジタル化（複製）、</a:t>
            </a:r>
            <a:endParaRPr lang="en-US" altLang="ja-JP" sz="1100" u="sng" dirty="0" smtClean="0">
              <a:latin typeface="HG丸ｺﾞｼｯｸM-PRO" pitchFamily="50" charset="-128"/>
              <a:ea typeface="HG丸ｺﾞｼｯｸM-PRO" pitchFamily="50" charset="-128"/>
            </a:endParaRPr>
          </a:p>
          <a:p>
            <a:pPr lvl="2">
              <a:buBlip>
                <a:blip r:embed="rId3"/>
              </a:buBlip>
              <a:defRPr/>
            </a:pPr>
            <a:r>
              <a:rPr lang="ja-JP" altLang="en-US" sz="1100" u="sng" dirty="0" smtClean="0">
                <a:latin typeface="HG丸ｺﾞｼｯｸM-PRO" pitchFamily="50" charset="-128"/>
                <a:ea typeface="HG丸ｺﾞｼｯｸM-PRO" pitchFamily="50" charset="-128"/>
              </a:rPr>
              <a:t>デジタル化した学位論文の譲渡及び公衆送信の</a:t>
            </a:r>
            <a:r>
              <a:rPr lang="ja-JP" altLang="en-US" sz="1100" u="sng" dirty="0" smtClean="0">
                <a:solidFill>
                  <a:srgbClr val="FF0000"/>
                </a:solidFill>
                <a:latin typeface="HG丸ｺﾞｼｯｸM-PRO" pitchFamily="50" charset="-128"/>
                <a:ea typeface="HG丸ｺﾞｼｯｸM-PRO" pitchFamily="50" charset="-128"/>
              </a:rPr>
              <a:t>許諾を依頼</a:t>
            </a:r>
            <a:endParaRPr lang="en-US" altLang="ja-JP" sz="1100" u="sng" dirty="0" smtClean="0">
              <a:solidFill>
                <a:srgbClr val="FF0000"/>
              </a:solidFill>
              <a:latin typeface="HG丸ｺﾞｼｯｸM-PRO" pitchFamily="50" charset="-128"/>
              <a:ea typeface="HG丸ｺﾞｼｯｸM-PRO" pitchFamily="50" charset="-128"/>
            </a:endParaRPr>
          </a:p>
          <a:p>
            <a:pPr lvl="1">
              <a:buBlip>
                <a:blip r:embed="rId3"/>
              </a:buBlip>
              <a:defRPr/>
            </a:pPr>
            <a:r>
              <a:rPr lang="ja-JP" altLang="en-US" sz="1100" dirty="0" smtClean="0">
                <a:latin typeface="HG丸ｺﾞｼｯｸM-PRO" pitchFamily="50" charset="-128"/>
                <a:ea typeface="HG丸ｺﾞｼｯｸM-PRO" pitchFamily="50" charset="-128"/>
              </a:rPr>
              <a:t>当該著者が</a:t>
            </a:r>
            <a:r>
              <a:rPr lang="ja-JP" altLang="en-US" sz="1100" b="1" u="sng" dirty="0" smtClean="0">
                <a:latin typeface="HG丸ｺﾞｼｯｸM-PRO" pitchFamily="50" charset="-128"/>
                <a:ea typeface="HG丸ｺﾞｼｯｸM-PRO" pitchFamily="50" charset="-128"/>
              </a:rPr>
              <a:t>単一の許諾書によって、許諾すること（</a:t>
            </a:r>
            <a:r>
              <a:rPr lang="ja-JP" altLang="en-US" sz="1100" b="1" u="sng" dirty="0" smtClean="0">
                <a:solidFill>
                  <a:srgbClr val="FF0000"/>
                </a:solidFill>
                <a:latin typeface="HG丸ｺﾞｼｯｸM-PRO" pitchFamily="50" charset="-128"/>
                <a:ea typeface="HG丸ｺﾞｼｯｸM-PRO" pitchFamily="50" charset="-128"/>
              </a:rPr>
              <a:t>共通許諾</a:t>
            </a:r>
            <a:r>
              <a:rPr lang="ja-JP" altLang="en-US" sz="1100" b="1" u="sng" dirty="0" smtClean="0">
                <a:latin typeface="HG丸ｺﾞｼｯｸM-PRO" pitchFamily="50" charset="-128"/>
                <a:ea typeface="HG丸ｺﾞｼｯｸM-PRO" pitchFamily="50" charset="-128"/>
              </a:rPr>
              <a:t>）</a:t>
            </a:r>
            <a:r>
              <a:rPr lang="ja-JP" altLang="en-US" sz="1100" b="1" u="sng" dirty="0" smtClean="0">
                <a:solidFill>
                  <a:srgbClr val="FF0000"/>
                </a:solidFill>
                <a:latin typeface="HG丸ｺﾞｼｯｸM-PRO" pitchFamily="50" charset="-128"/>
                <a:ea typeface="HG丸ｺﾞｼｯｸM-PRO" pitchFamily="50" charset="-128"/>
              </a:rPr>
              <a:t>を基本</a:t>
            </a:r>
            <a:r>
              <a:rPr lang="ja-JP" altLang="en-US" sz="1100" b="1" u="sng" dirty="0" smtClean="0">
                <a:latin typeface="HG丸ｺﾞｼｯｸM-PRO" pitchFamily="50" charset="-128"/>
                <a:ea typeface="HG丸ｺﾞｼｯｸM-PRO" pitchFamily="50" charset="-128"/>
              </a:rPr>
              <a:t>とする</a:t>
            </a:r>
            <a:endParaRPr lang="en-US" altLang="ja-JP" sz="1100" b="1" u="sng" dirty="0" smtClean="0">
              <a:latin typeface="HG丸ｺﾞｼｯｸM-PRO" pitchFamily="50" charset="-128"/>
              <a:ea typeface="HG丸ｺﾞｼｯｸM-PRO" pitchFamily="50" charset="-128"/>
            </a:endParaRPr>
          </a:p>
          <a:p>
            <a:pPr>
              <a:buBlip>
                <a:blip r:embed="rId3"/>
              </a:buBlip>
              <a:defRPr/>
            </a:pPr>
            <a:r>
              <a:rPr lang="ja-JP" altLang="en-US" sz="1100" u="sng" dirty="0" smtClean="0">
                <a:latin typeface="HG丸ｺﾞｼｯｸM-PRO" pitchFamily="50" charset="-128"/>
                <a:ea typeface="HG丸ｺﾞｼｯｸM-PRO" pitchFamily="50" charset="-128"/>
              </a:rPr>
              <a:t>デジタル化・著作権処理は、</a:t>
            </a:r>
            <a:r>
              <a:rPr lang="ja-JP" altLang="en-US" sz="1100" u="sng" dirty="0" smtClean="0">
                <a:solidFill>
                  <a:srgbClr val="FF0000"/>
                </a:solidFill>
                <a:latin typeface="HG丸ｺﾞｼｯｸM-PRO" pitchFamily="50" charset="-128"/>
                <a:ea typeface="HG丸ｺﾞｼｯｸM-PRO" pitchFamily="50" charset="-128"/>
              </a:rPr>
              <a:t>国立国会図書館が実施</a:t>
            </a:r>
            <a:r>
              <a:rPr lang="ja-JP" altLang="en-US" sz="1100" u="sng" dirty="0" smtClean="0">
                <a:latin typeface="HG丸ｺﾞｼｯｸM-PRO" pitchFamily="50" charset="-128"/>
                <a:ea typeface="HG丸ｺﾞｼｯｸM-PRO" pitchFamily="50" charset="-128"/>
              </a:rPr>
              <a:t>する。</a:t>
            </a:r>
            <a:endParaRPr lang="en-US" altLang="ja-JP" sz="1100" u="sng" dirty="0" smtClean="0">
              <a:latin typeface="HG丸ｺﾞｼｯｸM-PRO" pitchFamily="50" charset="-128"/>
              <a:ea typeface="HG丸ｺﾞｼｯｸM-PRO" pitchFamily="50" charset="-128"/>
            </a:endParaRPr>
          </a:p>
          <a:p>
            <a:pPr>
              <a:buBlip>
                <a:blip r:embed="rId3"/>
              </a:buBlip>
              <a:defRPr/>
            </a:pPr>
            <a:r>
              <a:rPr lang="ja-JP" altLang="en-US" u="sng" dirty="0" smtClean="0">
                <a:solidFill>
                  <a:srgbClr val="FF0000"/>
                </a:solidFill>
                <a:latin typeface="HG丸ｺﾞｼｯｸM-PRO" pitchFamily="50" charset="-128"/>
                <a:ea typeface="HG丸ｺﾞｼｯｸM-PRO" pitchFamily="50" charset="-128"/>
              </a:rPr>
              <a:t>共通許諾書の内容</a:t>
            </a:r>
            <a:endParaRPr lang="en-US" altLang="ja-JP" u="sng" dirty="0" smtClean="0">
              <a:solidFill>
                <a:srgbClr val="FF0000"/>
              </a:solidFill>
              <a:latin typeface="HG丸ｺﾞｼｯｸM-PRO" pitchFamily="50" charset="-128"/>
              <a:ea typeface="HG丸ｺﾞｼｯｸM-PRO" pitchFamily="50" charset="-128"/>
            </a:endParaRPr>
          </a:p>
          <a:p>
            <a:pPr lvl="1">
              <a:buBlip>
                <a:blip r:embed="rId3"/>
              </a:buBlip>
              <a:defRPr/>
            </a:pPr>
            <a:r>
              <a:rPr lang="ja-JP" altLang="en-US" sz="1100" dirty="0" smtClean="0">
                <a:latin typeface="HG丸ｺﾞｼｯｸM-PRO" pitchFamily="50" charset="-128"/>
                <a:ea typeface="HG丸ｺﾞｼｯｸM-PRO" pitchFamily="50" charset="-128"/>
              </a:rPr>
              <a:t>改正著作権法に基づいてデジタル化した</a:t>
            </a:r>
            <a:r>
              <a:rPr lang="ja-JP" altLang="en-US" sz="1100" u="sng" dirty="0" smtClean="0">
                <a:latin typeface="HG丸ｺﾞｼｯｸM-PRO" pitchFamily="50" charset="-128"/>
                <a:ea typeface="HG丸ｺﾞｼｯｸM-PRO" pitchFamily="50" charset="-128"/>
              </a:rPr>
              <a:t>学位論文を広く</a:t>
            </a:r>
            <a:r>
              <a:rPr lang="ja-JP" altLang="en-US" sz="1100" u="sng" dirty="0" smtClean="0">
                <a:solidFill>
                  <a:srgbClr val="FF0000"/>
                </a:solidFill>
                <a:latin typeface="HG丸ｺﾞｼｯｸM-PRO" pitchFamily="50" charset="-128"/>
                <a:ea typeface="HG丸ｺﾞｼｯｸM-PRO" pitchFamily="50" charset="-128"/>
              </a:rPr>
              <a:t>利用（全文複写提供、公衆送信）に供すること</a:t>
            </a:r>
            <a:endParaRPr lang="en-US" altLang="ja-JP" sz="1100" u="sng" dirty="0" smtClean="0">
              <a:solidFill>
                <a:srgbClr val="FF0000"/>
              </a:solidFill>
              <a:latin typeface="HG丸ｺﾞｼｯｸM-PRO" pitchFamily="50" charset="-128"/>
              <a:ea typeface="HG丸ｺﾞｼｯｸM-PRO" pitchFamily="50" charset="-128"/>
            </a:endParaRPr>
          </a:p>
          <a:p>
            <a:pPr lvl="1">
              <a:buBlip>
                <a:blip r:embed="rId3"/>
              </a:buBlip>
              <a:defRPr/>
            </a:pPr>
            <a:r>
              <a:rPr lang="ja-JP" altLang="en-US" sz="1100" dirty="0" smtClean="0">
                <a:latin typeface="HG丸ｺﾞｼｯｸM-PRO" pitchFamily="50" charset="-128"/>
                <a:ea typeface="HG丸ｺﾞｼｯｸM-PRO" pitchFamily="50" charset="-128"/>
              </a:rPr>
              <a:t>国立国会図書館が</a:t>
            </a:r>
            <a:r>
              <a:rPr lang="ja-JP" altLang="en-US" sz="1100" u="sng" dirty="0" smtClean="0">
                <a:latin typeface="HG丸ｺﾞｼｯｸM-PRO" pitchFamily="50" charset="-128"/>
                <a:ea typeface="HG丸ｺﾞｼｯｸM-PRO" pitchFamily="50" charset="-128"/>
              </a:rPr>
              <a:t>デジタル化した学位論文を</a:t>
            </a:r>
            <a:r>
              <a:rPr lang="ja-JP" altLang="en-US" sz="1100" u="sng" dirty="0" smtClean="0">
                <a:solidFill>
                  <a:srgbClr val="FF0000"/>
                </a:solidFill>
                <a:latin typeface="HG丸ｺﾞｼｯｸM-PRO" pitchFamily="50" charset="-128"/>
                <a:ea typeface="HG丸ｺﾞｼｯｸM-PRO" pitchFamily="50" charset="-128"/>
              </a:rPr>
              <a:t>複製して学位授与大学に譲渡</a:t>
            </a:r>
            <a:r>
              <a:rPr lang="ja-JP" altLang="en-US" sz="1100" u="sng" dirty="0" smtClean="0">
                <a:latin typeface="HG丸ｺﾞｼｯｸM-PRO" pitchFamily="50" charset="-128"/>
                <a:ea typeface="HG丸ｺﾞｼｯｸM-PRO" pitchFamily="50" charset="-128"/>
              </a:rPr>
              <a:t>すること</a:t>
            </a:r>
            <a:endParaRPr lang="en-US" altLang="ja-JP" sz="1100" u="sng" dirty="0" smtClean="0">
              <a:latin typeface="HG丸ｺﾞｼｯｸM-PRO" pitchFamily="50" charset="-128"/>
              <a:ea typeface="HG丸ｺﾞｼｯｸM-PRO" pitchFamily="50" charset="-128"/>
            </a:endParaRPr>
          </a:p>
          <a:p>
            <a:pPr lvl="1">
              <a:buBlip>
                <a:blip r:embed="rId3"/>
              </a:buBlip>
              <a:defRPr/>
            </a:pPr>
            <a:r>
              <a:rPr lang="ja-JP" altLang="en-US" sz="1100" dirty="0" smtClean="0">
                <a:latin typeface="HG丸ｺﾞｼｯｸM-PRO" pitchFamily="50" charset="-128"/>
                <a:ea typeface="HG丸ｺﾞｼｯｸM-PRO" pitchFamily="50" charset="-128"/>
              </a:rPr>
              <a:t>その学位論文を</a:t>
            </a:r>
            <a:r>
              <a:rPr lang="ja-JP" altLang="en-US" sz="1100" u="sng" dirty="0" smtClean="0">
                <a:solidFill>
                  <a:srgbClr val="FF0000"/>
                </a:solidFill>
                <a:latin typeface="HG丸ｺﾞｼｯｸM-PRO" pitchFamily="50" charset="-128"/>
                <a:ea typeface="HG丸ｺﾞｼｯｸM-PRO" pitchFamily="50" charset="-128"/>
              </a:rPr>
              <a:t>学位授与大学が利用（全文複写提供、公衆送信）に供する</a:t>
            </a:r>
            <a:r>
              <a:rPr lang="ja-JP" altLang="en-US" sz="1100" u="sng" dirty="0" smtClean="0">
                <a:latin typeface="HG丸ｺﾞｼｯｸM-PRO" pitchFamily="50" charset="-128"/>
                <a:ea typeface="HG丸ｺﾞｼｯｸM-PRO" pitchFamily="50" charset="-128"/>
              </a:rPr>
              <a:t>こと</a:t>
            </a:r>
            <a:endParaRPr lang="en-US" altLang="ja-JP" sz="1100" u="sng" dirty="0" smtClean="0">
              <a:latin typeface="HG丸ｺﾞｼｯｸM-PRO" pitchFamily="50" charset="-128"/>
              <a:ea typeface="HG丸ｺﾞｼｯｸM-PRO" pitchFamily="50" charset="-128"/>
            </a:endParaRPr>
          </a:p>
          <a:p>
            <a:pPr lvl="1">
              <a:buBlip>
                <a:blip r:embed="rId3"/>
              </a:buBlip>
              <a:defRPr/>
            </a:pPr>
            <a:r>
              <a:rPr lang="ja-JP" altLang="en-US" sz="1100" dirty="0" smtClean="0">
                <a:latin typeface="HG丸ｺﾞｼｯｸM-PRO" pitchFamily="50" charset="-128"/>
                <a:ea typeface="HG丸ｺﾞｼｯｸM-PRO" pitchFamily="50" charset="-128"/>
              </a:rPr>
              <a:t>今回の共通許諾の枠組みの適用範囲は、平成</a:t>
            </a:r>
            <a:r>
              <a:rPr lang="en-US" altLang="ja-JP" sz="1100" dirty="0" smtClean="0">
                <a:latin typeface="HG丸ｺﾞｼｯｸM-PRO" pitchFamily="50" charset="-128"/>
                <a:ea typeface="HG丸ｺﾞｼｯｸM-PRO" pitchFamily="50" charset="-128"/>
              </a:rPr>
              <a:t>22</a:t>
            </a:r>
            <a:r>
              <a:rPr lang="ja-JP" altLang="en-US" sz="1100" dirty="0" smtClean="0">
                <a:latin typeface="HG丸ｺﾞｼｯｸM-PRO" pitchFamily="50" charset="-128"/>
                <a:ea typeface="HG丸ｺﾞｼｯｸM-PRO" pitchFamily="50" charset="-128"/>
              </a:rPr>
              <a:t>年度デジタル化した学位論文のみ</a:t>
            </a:r>
          </a:p>
          <a:p>
            <a:endParaRPr lang="ja-JP" altLang="en-US" sz="500" dirty="0">
              <a:latin typeface="HG丸ｺﾞｼｯｸM-PRO" pitchFamily="50" charset="-128"/>
              <a:ea typeface="HG丸ｺﾞｼｯｸM-PRO" pitchFamily="50" charset="-128"/>
            </a:endParaRPr>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20</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2011/5/19</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ja-JP" altLang="en-US" smtClean="0"/>
              <a:t>国立国会図書館における業務・システムの構築と運用</a:t>
            </a:r>
            <a:endParaRPr kumimoji="1" lang="ja-JP" altLang="en-US"/>
          </a:p>
        </p:txBody>
      </p:sp>
    </p:spTree>
    <p:extLst>
      <p:ext uri="{BB962C8B-B14F-4D97-AF65-F5344CB8AC3E}">
        <p14:creationId xmlns:p14="http://schemas.microsoft.com/office/powerpoint/2010/main" val="3499489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7BC909E1-6B06-4D4A-AF86-3635004A9761}" type="datetime1">
              <a:rPr kumimoji="1" lang="ja-JP" altLang="en-US" smtClean="0"/>
              <a:t>2016/5/4</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21</a:t>
            </a:fld>
            <a:endParaRPr kumimoji="1" lang="ja-JP" altLang="en-US"/>
          </a:p>
        </p:txBody>
      </p:sp>
    </p:spTree>
    <p:extLst>
      <p:ext uri="{BB962C8B-B14F-4D97-AF65-F5344CB8AC3E}">
        <p14:creationId xmlns:p14="http://schemas.microsoft.com/office/powerpoint/2010/main" val="1539993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ja-JP">
                <a:solidFill>
                  <a:srgbClr val="000000"/>
                </a:solidFill>
              </a:rPr>
              <a:t>第10回図書館総合展</a:t>
            </a:r>
          </a:p>
        </p:txBody>
      </p:sp>
      <p:sp>
        <p:nvSpPr>
          <p:cNvPr id="6" name="Rectangle 6"/>
          <p:cNvSpPr>
            <a:spLocks noGrp="1" noChangeArrowheads="1"/>
          </p:cNvSpPr>
          <p:nvPr>
            <p:ph type="ftr" sz="quarter" idx="4"/>
          </p:nvPr>
        </p:nvSpPr>
        <p:spPr>
          <a:ln/>
        </p:spPr>
        <p:txBody>
          <a:bodyPr/>
          <a:lstStyle/>
          <a:p>
            <a:r>
              <a:rPr lang="en-US" altLang="ja-JP">
                <a:solidFill>
                  <a:srgbClr val="000000"/>
                </a:solidFill>
              </a:rPr>
              <a:t>National Diet Library (NDL)</a:t>
            </a:r>
          </a:p>
        </p:txBody>
      </p:sp>
      <p:sp>
        <p:nvSpPr>
          <p:cNvPr id="7" name="Rectangle 7"/>
          <p:cNvSpPr>
            <a:spLocks noGrp="1" noChangeArrowheads="1"/>
          </p:cNvSpPr>
          <p:nvPr>
            <p:ph type="sldNum" sz="quarter" idx="5"/>
          </p:nvPr>
        </p:nvSpPr>
        <p:spPr>
          <a:ln/>
        </p:spPr>
        <p:txBody>
          <a:bodyPr/>
          <a:lstStyle/>
          <a:p>
            <a:fld id="{86B983DF-F90D-4BA4-9D47-AB6D2C3F2962}" type="slidenum">
              <a:rPr lang="en-US" altLang="ja-JP">
                <a:solidFill>
                  <a:srgbClr val="000000"/>
                </a:solidFill>
              </a:rPr>
              <a:pPr/>
              <a:t>23</a:t>
            </a:fld>
            <a:endParaRPr lang="en-US" altLang="ja-JP">
              <a:solidFill>
                <a:srgbClr val="000000"/>
              </a:solidFill>
            </a:endParaRPr>
          </a:p>
        </p:txBody>
      </p:sp>
      <p:sp>
        <p:nvSpPr>
          <p:cNvPr id="1059842" name="Rectangle 2"/>
          <p:cNvSpPr>
            <a:spLocks noGrp="1" noRot="1" noChangeAspect="1" noChangeArrowheads="1" noTextEdit="1"/>
          </p:cNvSpPr>
          <p:nvPr>
            <p:ph type="sldImg"/>
          </p:nvPr>
        </p:nvSpPr>
        <p:spPr>
          <a:xfrm>
            <a:off x="-168275" y="823913"/>
            <a:ext cx="7312025" cy="4113212"/>
          </a:xfrm>
          <a:ln/>
        </p:spPr>
      </p:sp>
      <p:sp>
        <p:nvSpPr>
          <p:cNvPr id="1059843"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379074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920750" y="182563"/>
            <a:ext cx="4605338" cy="2590800"/>
          </a:xfrm>
        </p:spPr>
      </p:sp>
      <p:sp>
        <p:nvSpPr>
          <p:cNvPr id="3" name="ノート プレースホルダ 2"/>
          <p:cNvSpPr>
            <a:spLocks noGrp="1"/>
          </p:cNvSpPr>
          <p:nvPr>
            <p:ph type="body" idx="1"/>
          </p:nvPr>
        </p:nvSpPr>
        <p:spPr>
          <a:xfrm>
            <a:off x="5" y="2774505"/>
            <a:ext cx="6735763" cy="6950968"/>
          </a:xfrm>
        </p:spPr>
        <p:txBody>
          <a:bodyPr>
            <a:noAutofit/>
          </a:bodyPr>
          <a:lstStyle/>
          <a:p>
            <a:pPr>
              <a:buFont typeface="Wingdings 2" pitchFamily="18" charset="2"/>
              <a:buNone/>
              <a:defRPr/>
            </a:pPr>
            <a:r>
              <a:rPr lang="ja-JP" altLang="en-US" sz="900" dirty="0" smtClean="0">
                <a:latin typeface="HG丸ｺﾞｼｯｸM-PRO" pitchFamily="50" charset="-128"/>
                <a:ea typeface="HG丸ｺﾞｼｯｸM-PRO" pitchFamily="50" charset="-128"/>
              </a:rPr>
              <a:t>デジタル化を含めて、デジタルアーカイブの構築と提供に関連した連携協力</a:t>
            </a:r>
            <a:endParaRPr lang="en-US" altLang="ja-JP" sz="900" dirty="0" smtClean="0">
              <a:latin typeface="HG丸ｺﾞｼｯｸM-PRO" pitchFamily="50" charset="-128"/>
              <a:ea typeface="HG丸ｺﾞｼｯｸM-PRO" pitchFamily="50" charset="-128"/>
            </a:endParaRPr>
          </a:p>
          <a:p>
            <a:pPr lvl="0"/>
            <a:r>
              <a:rPr lang="ja-JP" altLang="en-US" sz="900" dirty="0" smtClean="0">
                <a:latin typeface="HG丸ｺﾞｼｯｸM-PRO" pitchFamily="50" charset="-128"/>
                <a:ea typeface="HG丸ｺﾞｼｯｸM-PRO" pitchFamily="50" charset="-128"/>
              </a:rPr>
              <a:t>日本の大規模デジタル資料提供機関</a:t>
            </a:r>
            <a:endParaRPr lang="ja-JP" altLang="en-US" sz="800" dirty="0" smtClean="0">
              <a:latin typeface="HG丸ｺﾞｼｯｸM-PRO" pitchFamily="50" charset="-128"/>
              <a:ea typeface="HG丸ｺﾞｼｯｸM-PRO" pitchFamily="50" charset="-128"/>
            </a:endParaRPr>
          </a:p>
          <a:p>
            <a:pPr lvl="1"/>
            <a:r>
              <a:rPr lang="ja-JP" altLang="en-US" sz="900" dirty="0" smtClean="0">
                <a:latin typeface="HG丸ｺﾞｼｯｸM-PRO" pitchFamily="50" charset="-128"/>
                <a:ea typeface="HG丸ｺﾞｼｯｸM-PRO" pitchFamily="50" charset="-128"/>
              </a:rPr>
              <a:t>　ここまでは、国立国会図書館におけるデジタル化について記述してきた。</a:t>
            </a:r>
            <a:r>
              <a:rPr lang="ja-JP" altLang="en-US" sz="900" u="sng" dirty="0" smtClean="0">
                <a:latin typeface="HG丸ｺﾞｼｯｸM-PRO" pitchFamily="50" charset="-128"/>
                <a:ea typeface="HG丸ｺﾞｼｯｸM-PRO" pitchFamily="50" charset="-128"/>
              </a:rPr>
              <a:t>国立国会図書館は、率先してデジタル化を進め、</a:t>
            </a:r>
            <a:r>
              <a:rPr lang="ja-JP" altLang="en-US" sz="900" u="sng" dirty="0" smtClean="0">
                <a:solidFill>
                  <a:srgbClr val="FF0000"/>
                </a:solidFill>
                <a:latin typeface="HG丸ｺﾞｼｯｸM-PRO" pitchFamily="50" charset="-128"/>
                <a:ea typeface="HG丸ｺﾞｼｯｸM-PRO" pitchFamily="50" charset="-128"/>
              </a:rPr>
              <a:t>日本での最大規模のデジタルアーカイブを構築しているとは言え、日本においては、他にも積極的なデジタル化を行っている機関が複数ある</a:t>
            </a:r>
            <a:r>
              <a:rPr lang="ja-JP" altLang="en-US" sz="900" u="sng" dirty="0" smtClean="0">
                <a:latin typeface="HG丸ｺﾞｼｯｸM-PRO" pitchFamily="50" charset="-128"/>
                <a:ea typeface="HG丸ｺﾞｼｯｸM-PRO" pitchFamily="50" charset="-128"/>
              </a:rPr>
              <a:t>。</a:t>
            </a:r>
            <a:endParaRPr lang="ja-JP" altLang="en-US" sz="800" u="sng" dirty="0" smtClean="0">
              <a:latin typeface="HG丸ｺﾞｼｯｸM-PRO" pitchFamily="50" charset="-128"/>
              <a:ea typeface="HG丸ｺﾞｼｯｸM-PRO" pitchFamily="50" charset="-128"/>
            </a:endParaRPr>
          </a:p>
          <a:p>
            <a:pPr lvl="1"/>
            <a:r>
              <a:rPr lang="ja-JP" altLang="en-US" sz="900" dirty="0" smtClean="0">
                <a:latin typeface="HG丸ｺﾞｼｯｸM-PRO" pitchFamily="50" charset="-128"/>
                <a:ea typeface="HG丸ｺﾞｼｯｸM-PRO" pitchFamily="50" charset="-128"/>
              </a:rPr>
              <a:t>　たとえば、</a:t>
            </a:r>
            <a:r>
              <a:rPr lang="ja-JP" altLang="en-US" sz="900" u="sng" dirty="0" smtClean="0">
                <a:solidFill>
                  <a:srgbClr val="FF0000"/>
                </a:solidFill>
                <a:latin typeface="HG丸ｺﾞｼｯｸM-PRO" pitchFamily="50" charset="-128"/>
                <a:ea typeface="HG丸ｺﾞｼｯｸM-PRO" pitchFamily="50" charset="-128"/>
              </a:rPr>
              <a:t>国立情報学研究所（</a:t>
            </a:r>
            <a:r>
              <a:rPr lang="en-US" sz="900" u="sng" dirty="0" smtClean="0">
                <a:solidFill>
                  <a:srgbClr val="FF0000"/>
                </a:solidFill>
                <a:latin typeface="HG丸ｺﾞｼｯｸM-PRO" pitchFamily="50" charset="-128"/>
                <a:ea typeface="HG丸ｺﾞｼｯｸM-PRO" pitchFamily="50" charset="-128"/>
              </a:rPr>
              <a:t>NII</a:t>
            </a:r>
            <a:r>
              <a:rPr lang="ja-JP" altLang="en-US" sz="900" u="sng" dirty="0" smtClean="0">
                <a:solidFill>
                  <a:srgbClr val="FF0000"/>
                </a:solidFill>
                <a:latin typeface="HG丸ｺﾞｼｯｸM-PRO" pitchFamily="50" charset="-128"/>
                <a:ea typeface="HG丸ｺﾞｼｯｸM-PRO" pitchFamily="50" charset="-128"/>
              </a:rPr>
              <a:t>）</a:t>
            </a:r>
            <a:r>
              <a:rPr lang="ja-JP" altLang="en-US" sz="900" dirty="0" smtClean="0">
                <a:latin typeface="HG丸ｺﾞｼｯｸM-PRO" pitchFamily="50" charset="-128"/>
                <a:ea typeface="HG丸ｺﾞｼｯｸM-PRO" pitchFamily="50" charset="-128"/>
              </a:rPr>
              <a:t>は、学協会が刊行する学術雑誌の本文画像を提供する国立情報学研究所電子図書館（</a:t>
            </a:r>
            <a:r>
              <a:rPr lang="en-US" sz="900" dirty="0" smtClean="0">
                <a:latin typeface="HG丸ｺﾞｼｯｸM-PRO" pitchFamily="50" charset="-128"/>
                <a:ea typeface="HG丸ｺﾞｼｯｸM-PRO" pitchFamily="50" charset="-128"/>
              </a:rPr>
              <a:t>NII</a:t>
            </a:r>
            <a:r>
              <a:rPr lang="ja-JP" altLang="en-US" sz="900" dirty="0" smtClean="0">
                <a:latin typeface="HG丸ｺﾞｼｯｸM-PRO" pitchFamily="50" charset="-128"/>
                <a:ea typeface="HG丸ｺﾞｼｯｸM-PRO" pitchFamily="50" charset="-128"/>
              </a:rPr>
              <a:t>－</a:t>
            </a:r>
            <a:r>
              <a:rPr lang="en-US" sz="900" dirty="0" smtClean="0">
                <a:latin typeface="HG丸ｺﾞｼｯｸM-PRO" pitchFamily="50" charset="-128"/>
                <a:ea typeface="HG丸ｺﾞｼｯｸM-PRO" pitchFamily="50" charset="-128"/>
              </a:rPr>
              <a:t>ELS</a:t>
            </a:r>
            <a:r>
              <a:rPr lang="ja-JP" altLang="en-US" sz="900" dirty="0" smtClean="0">
                <a:latin typeface="HG丸ｺﾞｼｯｸM-PRO" pitchFamily="50" charset="-128"/>
                <a:ea typeface="HG丸ｺﾞｼｯｸM-PRO" pitchFamily="50" charset="-128"/>
              </a:rPr>
              <a:t>）や大学等が構築する機関リポジトリを横断的に検索するシステム（</a:t>
            </a:r>
            <a:r>
              <a:rPr lang="en-US" sz="900" dirty="0" smtClean="0">
                <a:latin typeface="HG丸ｺﾞｼｯｸM-PRO" pitchFamily="50" charset="-128"/>
                <a:ea typeface="HG丸ｺﾞｼｯｸM-PRO" pitchFamily="50" charset="-128"/>
              </a:rPr>
              <a:t>JAIRO</a:t>
            </a:r>
            <a:r>
              <a:rPr lang="ja-JP" altLang="en-US" sz="900" dirty="0" smtClean="0">
                <a:latin typeface="HG丸ｺﾞｼｯｸM-PRO" pitchFamily="50" charset="-128"/>
                <a:ea typeface="HG丸ｺﾞｼｯｸM-PRO" pitchFamily="50" charset="-128"/>
              </a:rPr>
              <a:t>等を提供している。また、</a:t>
            </a:r>
            <a:r>
              <a:rPr lang="ja-JP" altLang="en-US" sz="900" u="sng" dirty="0" smtClean="0">
                <a:solidFill>
                  <a:srgbClr val="FF0000"/>
                </a:solidFill>
                <a:latin typeface="HG丸ｺﾞｼｯｸM-PRO" pitchFamily="50" charset="-128"/>
                <a:ea typeface="HG丸ｺﾞｼｯｸM-PRO" pitchFamily="50" charset="-128"/>
              </a:rPr>
              <a:t>国立公文書館</a:t>
            </a:r>
            <a:r>
              <a:rPr lang="ja-JP" altLang="en-US" sz="900" dirty="0" smtClean="0">
                <a:latin typeface="HG丸ｺﾞｼｯｸM-PRO" pitchFamily="50" charset="-128"/>
                <a:ea typeface="HG丸ｺﾞｼｯｸM-PRO" pitchFamily="50" charset="-128"/>
              </a:rPr>
              <a:t>は歴史公文書等のデジタル画像を提供する国立公文書館デジタルアーカイブや、アジア歴史関係の歴史資料を提供するアジア歴史資料センターデータベースを提供している。</a:t>
            </a:r>
            <a:endParaRPr lang="ja-JP" altLang="en-US" sz="800" dirty="0" smtClean="0">
              <a:latin typeface="HG丸ｺﾞｼｯｸM-PRO" pitchFamily="50" charset="-128"/>
              <a:ea typeface="HG丸ｺﾞｼｯｸM-PRO" pitchFamily="50" charset="-128"/>
            </a:endParaRPr>
          </a:p>
          <a:p>
            <a:pPr lvl="1"/>
            <a:r>
              <a:rPr lang="ja-JP" altLang="en-US" sz="900" dirty="0" smtClean="0">
                <a:latin typeface="HG丸ｺﾞｼｯｸM-PRO" pitchFamily="50" charset="-128"/>
                <a:ea typeface="HG丸ｺﾞｼｯｸM-PRO" pitchFamily="50" charset="-128"/>
              </a:rPr>
              <a:t>　科学技術関係資料であれば、</a:t>
            </a:r>
            <a:r>
              <a:rPr lang="ja-JP" altLang="en-US" sz="900" u="sng" dirty="0" smtClean="0">
                <a:solidFill>
                  <a:srgbClr val="FF0000"/>
                </a:solidFill>
                <a:latin typeface="HG丸ｺﾞｼｯｸM-PRO" pitchFamily="50" charset="-128"/>
                <a:ea typeface="HG丸ｺﾞｼｯｸM-PRO" pitchFamily="50" charset="-128"/>
              </a:rPr>
              <a:t>科学技術推進機構（</a:t>
            </a:r>
            <a:r>
              <a:rPr lang="en-US" sz="900" u="sng" dirty="0" smtClean="0">
                <a:solidFill>
                  <a:srgbClr val="FF0000"/>
                </a:solidFill>
                <a:latin typeface="HG丸ｺﾞｼｯｸM-PRO" pitchFamily="50" charset="-128"/>
                <a:ea typeface="HG丸ｺﾞｼｯｸM-PRO" pitchFamily="50" charset="-128"/>
              </a:rPr>
              <a:t>JST</a:t>
            </a:r>
            <a:r>
              <a:rPr lang="ja-JP" altLang="en-US" sz="900" u="sng" dirty="0" smtClean="0">
                <a:solidFill>
                  <a:srgbClr val="FF0000"/>
                </a:solidFill>
                <a:latin typeface="HG丸ｺﾞｼｯｸM-PRO" pitchFamily="50" charset="-128"/>
                <a:ea typeface="HG丸ｺﾞｼｯｸM-PRO" pitchFamily="50" charset="-128"/>
              </a:rPr>
              <a:t>）</a:t>
            </a:r>
            <a:r>
              <a:rPr lang="ja-JP" altLang="en-US" sz="900" dirty="0" smtClean="0">
                <a:latin typeface="HG丸ｺﾞｼｯｸM-PRO" pitchFamily="50" charset="-128"/>
                <a:ea typeface="HG丸ｺﾞｼｯｸM-PRO" pitchFamily="50" charset="-128"/>
              </a:rPr>
              <a:t>は科学技術情報発信・流通総合システム（</a:t>
            </a:r>
            <a:r>
              <a:rPr lang="en-US" sz="900" dirty="0" smtClean="0">
                <a:latin typeface="HG丸ｺﾞｼｯｸM-PRO" pitchFamily="50" charset="-128"/>
                <a:ea typeface="HG丸ｺﾞｼｯｸM-PRO" pitchFamily="50" charset="-128"/>
              </a:rPr>
              <a:t>J‐STAGE</a:t>
            </a:r>
            <a:r>
              <a:rPr lang="ja-JP" altLang="en-US" sz="900" dirty="0" smtClean="0">
                <a:latin typeface="HG丸ｺﾞｼｯｸM-PRO" pitchFamily="50" charset="-128"/>
                <a:ea typeface="HG丸ｺﾞｼｯｸM-PRO" pitchFamily="50" charset="-128"/>
              </a:rPr>
              <a:t>）を構築提供し、また特許文献では工業所有権情報・研修館は膨大な我が国の特許関係の文献を特許電子図書館（</a:t>
            </a:r>
            <a:r>
              <a:rPr lang="en-US" sz="900" dirty="0" smtClean="0">
                <a:latin typeface="HG丸ｺﾞｼｯｸM-PRO" pitchFamily="50" charset="-128"/>
                <a:ea typeface="HG丸ｺﾞｼｯｸM-PRO" pitchFamily="50" charset="-128"/>
              </a:rPr>
              <a:t>IPDL</a:t>
            </a:r>
            <a:r>
              <a:rPr lang="ja-JP" altLang="en-US" sz="900" dirty="0" smtClean="0">
                <a:latin typeface="HG丸ｺﾞｼｯｸM-PRO" pitchFamily="50" charset="-128"/>
                <a:ea typeface="HG丸ｺﾞｼｯｸM-PRO" pitchFamily="50" charset="-128"/>
              </a:rPr>
              <a:t>）サービスで提供している。</a:t>
            </a:r>
            <a:endParaRPr lang="ja-JP" altLang="en-US" sz="800" dirty="0" smtClean="0">
              <a:latin typeface="HG丸ｺﾞｼｯｸM-PRO" pitchFamily="50" charset="-128"/>
              <a:ea typeface="HG丸ｺﾞｼｯｸM-PRO" pitchFamily="50" charset="-128"/>
            </a:endParaRPr>
          </a:p>
          <a:p>
            <a:pPr lvl="1"/>
            <a:r>
              <a:rPr lang="ja-JP" altLang="en-US" sz="900" dirty="0" smtClean="0">
                <a:latin typeface="HG丸ｺﾞｼｯｸM-PRO" pitchFamily="50" charset="-128"/>
                <a:ea typeface="HG丸ｺﾞｼｯｸM-PRO" pitchFamily="50" charset="-128"/>
              </a:rPr>
              <a:t>　このように、デジタル化の進展に伴い、デジタル化関係機関は図書館及び図書館・情報類縁機関に留まらず、</a:t>
            </a:r>
            <a:r>
              <a:rPr lang="ja-JP" altLang="en-US" sz="900" u="sng" dirty="0" smtClean="0">
                <a:solidFill>
                  <a:srgbClr val="FF0000"/>
                </a:solidFill>
                <a:latin typeface="HG丸ｺﾞｼｯｸM-PRO" pitchFamily="50" charset="-128"/>
                <a:ea typeface="HG丸ｺﾞｼｯｸM-PRO" pitchFamily="50" charset="-128"/>
              </a:rPr>
              <a:t>文化的・歴史的資料を所蔵する機関</a:t>
            </a:r>
            <a:r>
              <a:rPr lang="ja-JP" altLang="en-US" sz="900" u="sng" dirty="0" smtClean="0">
                <a:latin typeface="HG丸ｺﾞｼｯｸM-PRO" pitchFamily="50" charset="-128"/>
                <a:ea typeface="HG丸ｺﾞｼｯｸM-PRO" pitchFamily="50" charset="-128"/>
              </a:rPr>
              <a:t>に広がりつつある</a:t>
            </a:r>
            <a:r>
              <a:rPr lang="ja-JP" altLang="en-US" sz="900" dirty="0" smtClean="0">
                <a:latin typeface="HG丸ｺﾞｼｯｸM-PRO" pitchFamily="50" charset="-128"/>
                <a:ea typeface="HG丸ｺﾞｼｯｸM-PRO" pitchFamily="50" charset="-128"/>
              </a:rPr>
              <a:t>。</a:t>
            </a:r>
            <a:endParaRPr lang="ja-JP" altLang="en-US" sz="800" dirty="0" smtClean="0">
              <a:latin typeface="HG丸ｺﾞｼｯｸM-PRO" pitchFamily="50" charset="-128"/>
              <a:ea typeface="HG丸ｺﾞｼｯｸM-PRO" pitchFamily="50" charset="-128"/>
            </a:endParaRPr>
          </a:p>
          <a:p>
            <a:pPr lvl="1"/>
            <a:r>
              <a:rPr lang="ja-JP" altLang="en-US" sz="900" u="sng" dirty="0" smtClean="0">
                <a:solidFill>
                  <a:srgbClr val="FF0000"/>
                </a:solidFill>
                <a:latin typeface="HG丸ｺﾞｼｯｸM-PRO" pitchFamily="50" charset="-128"/>
                <a:ea typeface="HG丸ｺﾞｼｯｸM-PRO" pitchFamily="50" charset="-128"/>
              </a:rPr>
              <a:t>国立美術館</a:t>
            </a:r>
            <a:r>
              <a:rPr lang="ja-JP" altLang="en-US" sz="900" dirty="0" smtClean="0">
                <a:latin typeface="HG丸ｺﾞｼｯｸM-PRO" pitchFamily="50" charset="-128"/>
                <a:ea typeface="HG丸ｺﾞｼｯｸM-PRO" pitchFamily="50" charset="-128"/>
              </a:rPr>
              <a:t>は所蔵作品データベースにおいて所蔵資料のデジタル画像も提供を行っており、また文化庁は全国の博物館・美術館から提供された文化遺産に関する情報を提供する文化遺産オンラインを構築している。</a:t>
            </a:r>
            <a:r>
              <a:rPr lang="ja-JP" altLang="en-US" sz="900" u="sng" dirty="0" smtClean="0">
                <a:solidFill>
                  <a:srgbClr val="FF0000"/>
                </a:solidFill>
                <a:latin typeface="HG丸ｺﾞｼｯｸM-PRO" pitchFamily="50" charset="-128"/>
                <a:ea typeface="HG丸ｺﾞｼｯｸM-PRO" pitchFamily="50" charset="-128"/>
              </a:rPr>
              <a:t>人間文化研究機構</a:t>
            </a:r>
            <a:r>
              <a:rPr lang="ja-JP" altLang="en-US" sz="900" dirty="0" smtClean="0">
                <a:latin typeface="HG丸ｺﾞｼｯｸM-PRO" pitchFamily="50" charset="-128"/>
                <a:ea typeface="HG丸ｺﾞｼｯｸM-PRO" pitchFamily="50" charset="-128"/>
              </a:rPr>
              <a:t>は、機構に参加する博物館・研究機関等が作成・提供するデジタル画像等を統合的に検索する研究資源共有化システム統合検索を運営する。</a:t>
            </a:r>
            <a:endParaRPr lang="ja-JP" altLang="en-US" sz="800" dirty="0" smtClean="0">
              <a:latin typeface="HG丸ｺﾞｼｯｸM-PRO" pitchFamily="50" charset="-128"/>
              <a:ea typeface="HG丸ｺﾞｼｯｸM-PRO" pitchFamily="50" charset="-128"/>
            </a:endParaRPr>
          </a:p>
          <a:p>
            <a:pPr lvl="1"/>
            <a:r>
              <a:rPr lang="ja-JP" altLang="en-US" sz="900" dirty="0" smtClean="0">
                <a:latin typeface="HG丸ｺﾞｼｯｸM-PRO" pitchFamily="50" charset="-128"/>
                <a:ea typeface="HG丸ｺﾞｼｯｸM-PRO" pitchFamily="50" charset="-128"/>
              </a:rPr>
              <a:t>　これらの機関が提供するデジタル化資料は、すでに膨大な数量にのぼっており、これらのデジタル化資料は、国立国会図書館にとっても無縁ではない。</a:t>
            </a:r>
            <a:endParaRPr lang="ja-JP" altLang="en-US" sz="800" dirty="0" smtClean="0">
              <a:latin typeface="HG丸ｺﾞｼｯｸM-PRO" pitchFamily="50" charset="-128"/>
              <a:ea typeface="HG丸ｺﾞｼｯｸM-PRO" pitchFamily="50" charset="-128"/>
            </a:endParaRPr>
          </a:p>
          <a:p>
            <a:pPr lvl="0"/>
            <a:r>
              <a:rPr lang="en-US" sz="900" dirty="0" smtClean="0">
                <a:solidFill>
                  <a:srgbClr val="FF0000"/>
                </a:solidFill>
                <a:latin typeface="HG丸ｺﾞｼｯｸM-PRO" pitchFamily="50" charset="-128"/>
                <a:ea typeface="HG丸ｺﾞｼｯｸM-PRO" pitchFamily="50" charset="-128"/>
              </a:rPr>
              <a:t>MLA</a:t>
            </a:r>
            <a:r>
              <a:rPr lang="ja-JP" altLang="en-US" sz="900" dirty="0" smtClean="0">
                <a:solidFill>
                  <a:srgbClr val="FF0000"/>
                </a:solidFill>
                <a:latin typeface="HG丸ｺﾞｼｯｸM-PRO" pitchFamily="50" charset="-128"/>
                <a:ea typeface="HG丸ｺﾞｼｯｸM-PRO" pitchFamily="50" charset="-128"/>
              </a:rPr>
              <a:t>連携</a:t>
            </a:r>
          </a:p>
          <a:p>
            <a:pPr lvl="1"/>
            <a:r>
              <a:rPr lang="ja-JP" altLang="en-US" sz="900" dirty="0" smtClean="0">
                <a:latin typeface="HG丸ｺﾞｼｯｸM-PRO" pitchFamily="50" charset="-128"/>
                <a:ea typeface="HG丸ｺﾞｼｯｸM-PRO" pitchFamily="50" charset="-128"/>
              </a:rPr>
              <a:t>　</a:t>
            </a:r>
            <a:r>
              <a:rPr lang="ja-JP" altLang="en-US" sz="900" u="sng" dirty="0" smtClean="0">
                <a:solidFill>
                  <a:srgbClr val="FF0000"/>
                </a:solidFill>
                <a:latin typeface="HG丸ｺﾞｼｯｸM-PRO" pitchFamily="50" charset="-128"/>
                <a:ea typeface="HG丸ｺﾞｼｯｸM-PRO" pitchFamily="50" charset="-128"/>
              </a:rPr>
              <a:t>資料のデジタル化に伴い、図書館資料、博物館資料、公文書等の文書の区別がなくなり、それぞれの機関の垣根が低くなってきている</a:t>
            </a:r>
            <a:r>
              <a:rPr lang="ja-JP" altLang="en-US" sz="900" dirty="0" smtClean="0">
                <a:latin typeface="HG丸ｺﾞｼｯｸM-PRO" pitchFamily="50" charset="-128"/>
                <a:ea typeface="HG丸ｺﾞｼｯｸM-PRO" pitchFamily="50" charset="-128"/>
              </a:rPr>
              <a:t>ことは、しばしば指摘されるところである。文化機関の館種を問わず多くの機関がデジタル化を行っており、日本で</a:t>
            </a:r>
            <a:r>
              <a:rPr lang="en-US" sz="900" dirty="0" smtClean="0">
                <a:latin typeface="HG丸ｺﾞｼｯｸM-PRO" pitchFamily="50" charset="-128"/>
                <a:ea typeface="HG丸ｺﾞｼｯｸM-PRO" pitchFamily="50" charset="-128"/>
              </a:rPr>
              <a:t>2009</a:t>
            </a:r>
            <a:r>
              <a:rPr lang="ja-JP" altLang="en-US" sz="900" dirty="0" smtClean="0">
                <a:latin typeface="HG丸ｺﾞｼｯｸM-PRO" pitchFamily="50" charset="-128"/>
                <a:ea typeface="HG丸ｺﾞｼｯｸM-PRO" pitchFamily="50" charset="-128"/>
              </a:rPr>
              <a:t>年に行ったアンケート調査では</a:t>
            </a:r>
            <a:r>
              <a:rPr lang="en-US" sz="900" dirty="0" smtClean="0">
                <a:latin typeface="HG丸ｺﾞｼｯｸM-PRO" pitchFamily="50" charset="-128"/>
                <a:ea typeface="HG丸ｺﾞｼｯｸM-PRO" pitchFamily="50" charset="-128"/>
              </a:rPr>
              <a:t>2076</a:t>
            </a:r>
            <a:r>
              <a:rPr lang="ja-JP" altLang="en-US" sz="900" dirty="0" smtClean="0">
                <a:latin typeface="HG丸ｺﾞｼｯｸM-PRO" pitchFamily="50" charset="-128"/>
                <a:ea typeface="HG丸ｺﾞｼｯｸM-PRO" pitchFamily="50" charset="-128"/>
              </a:rPr>
              <a:t>館の文化・学術機関のうち、</a:t>
            </a:r>
            <a:r>
              <a:rPr lang="en-US" sz="900" dirty="0" smtClean="0">
                <a:latin typeface="HG丸ｺﾞｼｯｸM-PRO" pitchFamily="50" charset="-128"/>
                <a:ea typeface="HG丸ｺﾞｼｯｸM-PRO" pitchFamily="50" charset="-128"/>
              </a:rPr>
              <a:t>553</a:t>
            </a:r>
            <a:r>
              <a:rPr lang="ja-JP" altLang="en-US" sz="900" dirty="0" smtClean="0">
                <a:latin typeface="HG丸ｺﾞｼｯｸM-PRO" pitchFamily="50" charset="-128"/>
                <a:ea typeface="HG丸ｺﾞｼｯｸM-PRO" pitchFamily="50" charset="-128"/>
              </a:rPr>
              <a:t>館が何らかのデジタルアーカイブをもっているという結果が出された。（６）国立国会図書館では、日本を代表するデジタルアーカイブを推進しているが、他の機関への協力、連携、国内の標準化の促進等を行っていく必要があり、</a:t>
            </a:r>
            <a:r>
              <a:rPr lang="ja-JP" altLang="en-US" sz="900" u="sng" dirty="0" smtClean="0">
                <a:solidFill>
                  <a:srgbClr val="FF0000"/>
                </a:solidFill>
                <a:latin typeface="HG丸ｺﾞｼｯｸM-PRO" pitchFamily="50" charset="-128"/>
                <a:ea typeface="HG丸ｺﾞｼｯｸM-PRO" pitchFamily="50" charset="-128"/>
              </a:rPr>
              <a:t>図書館だけでなく博物館・美術館、文書館等との連携も重要な課題</a:t>
            </a:r>
            <a:r>
              <a:rPr lang="ja-JP" altLang="en-US" sz="900" dirty="0" smtClean="0">
                <a:latin typeface="HG丸ｺﾞｼｯｸM-PRO" pitchFamily="50" charset="-128"/>
                <a:ea typeface="HG丸ｺﾞｼｯｸM-PRO" pitchFamily="50" charset="-128"/>
              </a:rPr>
              <a:t>となっている。</a:t>
            </a:r>
            <a:endParaRPr lang="ja-JP" altLang="en-US" sz="800" dirty="0" smtClean="0">
              <a:latin typeface="HG丸ｺﾞｼｯｸM-PRO" pitchFamily="50" charset="-128"/>
              <a:ea typeface="HG丸ｺﾞｼｯｸM-PRO" pitchFamily="50" charset="-128"/>
            </a:endParaRPr>
          </a:p>
          <a:p>
            <a:pPr lvl="1"/>
            <a:r>
              <a:rPr lang="ja-JP" altLang="en-US" sz="900" dirty="0" smtClean="0">
                <a:latin typeface="HG丸ｺﾞｼｯｸM-PRO" pitchFamily="50" charset="-128"/>
                <a:ea typeface="HG丸ｺﾞｼｯｸM-PRO" pitchFamily="50" charset="-128"/>
              </a:rPr>
              <a:t>　</a:t>
            </a:r>
            <a:r>
              <a:rPr lang="ja-JP" altLang="en-US" sz="900" u="sng" dirty="0" smtClean="0">
                <a:latin typeface="HG丸ｺﾞｼｯｸM-PRO" pitchFamily="50" charset="-128"/>
                <a:ea typeface="HG丸ｺﾞｼｯｸM-PRO" pitchFamily="50" charset="-128"/>
              </a:rPr>
              <a:t>そのような視点をもって、</a:t>
            </a:r>
            <a:r>
              <a:rPr lang="en-US" sz="900" u="sng" dirty="0" smtClean="0">
                <a:solidFill>
                  <a:srgbClr val="FF0000"/>
                </a:solidFill>
                <a:latin typeface="HG丸ｺﾞｼｯｸM-PRO" pitchFamily="50" charset="-128"/>
                <a:ea typeface="HG丸ｺﾞｼｯｸM-PRO" pitchFamily="50" charset="-128"/>
              </a:rPr>
              <a:t>2010</a:t>
            </a:r>
            <a:r>
              <a:rPr lang="ja-JP" altLang="en-US" sz="900" u="sng" dirty="0" smtClean="0">
                <a:solidFill>
                  <a:srgbClr val="FF0000"/>
                </a:solidFill>
                <a:latin typeface="HG丸ｺﾞｼｯｸM-PRO" pitchFamily="50" charset="-128"/>
                <a:ea typeface="HG丸ｺﾞｼｯｸM-PRO" pitchFamily="50" charset="-128"/>
              </a:rPr>
              <a:t>年に国立国会図書館では「デジタル情報資源ラウンドテーブル」を設置</a:t>
            </a:r>
            <a:r>
              <a:rPr lang="ja-JP" altLang="en-US" sz="900" dirty="0" smtClean="0">
                <a:latin typeface="HG丸ｺﾞｼｯｸM-PRO" pitchFamily="50" charset="-128"/>
                <a:ea typeface="HG丸ｺﾞｼｯｸM-PRO" pitchFamily="50" charset="-128"/>
              </a:rPr>
              <a:t>した。博物館・美術館、文書館からの代表者やデジタルアーカイブの専門家を招へいし、広くデジタル化に関して意識や経験の共有を行っていくことが目的である。これからこのような場を通じて、関係機関と協力し、また活動を支援しつつ、</a:t>
            </a:r>
            <a:r>
              <a:rPr lang="ja-JP" altLang="en-US" sz="900" u="sng" dirty="0" smtClean="0">
                <a:solidFill>
                  <a:srgbClr val="FF0000"/>
                </a:solidFill>
                <a:latin typeface="HG丸ｺﾞｼｯｸM-PRO" pitchFamily="50" charset="-128"/>
                <a:ea typeface="HG丸ｺﾞｼｯｸM-PRO" pitchFamily="50" charset="-128"/>
              </a:rPr>
              <a:t>我が国としても統一の取れたデジタルアーカイブの進展を図っていること重要</a:t>
            </a:r>
            <a:r>
              <a:rPr lang="ja-JP" altLang="en-US" sz="900" dirty="0" smtClean="0">
                <a:latin typeface="HG丸ｺﾞｼｯｸM-PRO" pitchFamily="50" charset="-128"/>
                <a:ea typeface="HG丸ｺﾞｼｯｸM-PRO" pitchFamily="50" charset="-128"/>
              </a:rPr>
              <a:t>になっている。</a:t>
            </a:r>
            <a:endParaRPr lang="en-US" altLang="ja-JP" sz="900" dirty="0" smtClean="0">
              <a:latin typeface="HG丸ｺﾞｼｯｸM-PRO" pitchFamily="50" charset="-128"/>
              <a:ea typeface="HG丸ｺﾞｼｯｸM-PRO" pitchFamily="50" charset="-128"/>
            </a:endParaRPr>
          </a:p>
          <a:p>
            <a:pPr lvl="0"/>
            <a:r>
              <a:rPr lang="ja-JP" altLang="en-US" sz="900" dirty="0" smtClean="0">
                <a:solidFill>
                  <a:srgbClr val="FF0000"/>
                </a:solidFill>
                <a:latin typeface="HG丸ｺﾞｼｯｸM-PRO" pitchFamily="50" charset="-128"/>
                <a:ea typeface="HG丸ｺﾞｼｯｸM-PRO" pitchFamily="50" charset="-128"/>
              </a:rPr>
              <a:t>国際連携</a:t>
            </a:r>
            <a:endParaRPr lang="ja-JP" altLang="en-US" sz="800" dirty="0" smtClean="0">
              <a:solidFill>
                <a:srgbClr val="FF0000"/>
              </a:solidFill>
              <a:latin typeface="HG丸ｺﾞｼｯｸM-PRO" pitchFamily="50" charset="-128"/>
              <a:ea typeface="HG丸ｺﾞｼｯｸM-PRO" pitchFamily="50" charset="-128"/>
            </a:endParaRPr>
          </a:p>
          <a:p>
            <a:pPr lvl="1"/>
            <a:r>
              <a:rPr lang="ja-JP" altLang="en-US" sz="900" u="sng" dirty="0" smtClean="0">
                <a:latin typeface="HG丸ｺﾞｼｯｸM-PRO" pitchFamily="50" charset="-128"/>
                <a:ea typeface="HG丸ｺﾞｼｯｸM-PRO" pitchFamily="50" charset="-128"/>
              </a:rPr>
              <a:t>今日、デジタルにおける国際協力は、二国間、アジア地域、全世界規模等、いろいろな形で行われている。</a:t>
            </a:r>
            <a:endParaRPr lang="ja-JP" altLang="en-US" sz="800" u="sng" dirty="0" smtClean="0">
              <a:latin typeface="HG丸ｺﾞｼｯｸM-PRO" pitchFamily="50" charset="-128"/>
              <a:ea typeface="HG丸ｺﾞｼｯｸM-PRO" pitchFamily="50" charset="-128"/>
            </a:endParaRPr>
          </a:p>
          <a:p>
            <a:pPr lvl="1"/>
            <a:r>
              <a:rPr lang="ja-JP" altLang="en-US" sz="900" dirty="0" smtClean="0">
                <a:latin typeface="HG丸ｺﾞｼｯｸM-PRO" pitchFamily="50" charset="-128"/>
                <a:ea typeface="HG丸ｺﾞｼｯｸM-PRO" pitchFamily="50" charset="-128"/>
              </a:rPr>
              <a:t>　もともと情報の流通において、国際的な障壁は低いに越したことはない。とりわけ文化、歴史等、図書館のデジタル化は、政治的な機密や、商業的な排他的権利等とは別であり、</a:t>
            </a:r>
            <a:r>
              <a:rPr lang="ja-JP" altLang="en-US" sz="900" u="sng" dirty="0" smtClean="0">
                <a:solidFill>
                  <a:srgbClr val="FF0000"/>
                </a:solidFill>
                <a:latin typeface="HG丸ｺﾞｼｯｸM-PRO" pitchFamily="50" charset="-128"/>
                <a:ea typeface="HG丸ｺﾞｼｯｸM-PRO" pitchFamily="50" charset="-128"/>
              </a:rPr>
              <a:t>広く共有することで世界各国でのお互いを知り、理解を深め、共に発展できる礎になるべきもの</a:t>
            </a:r>
            <a:r>
              <a:rPr lang="ja-JP" altLang="en-US" sz="900" dirty="0" smtClean="0">
                <a:latin typeface="HG丸ｺﾞｼｯｸM-PRO" pitchFamily="50" charset="-128"/>
                <a:ea typeface="HG丸ｺﾞｼｯｸM-PRO" pitchFamily="50" charset="-128"/>
              </a:rPr>
              <a:t>である。</a:t>
            </a:r>
            <a:endParaRPr lang="ja-JP" altLang="en-US" sz="800" dirty="0" smtClean="0">
              <a:latin typeface="HG丸ｺﾞｼｯｸM-PRO" pitchFamily="50" charset="-128"/>
              <a:ea typeface="HG丸ｺﾞｼｯｸM-PRO" pitchFamily="50" charset="-128"/>
            </a:endParaRPr>
          </a:p>
          <a:p>
            <a:pPr lvl="1"/>
            <a:r>
              <a:rPr lang="ja-JP" altLang="en-US" sz="900" dirty="0" smtClean="0">
                <a:latin typeface="HG丸ｺﾞｼｯｸM-PRO" pitchFamily="50" charset="-128"/>
                <a:ea typeface="HG丸ｺﾞｼｯｸM-PRO" pitchFamily="50" charset="-128"/>
              </a:rPr>
              <a:t>　しかし、英語等の言語を母国語とする国と比べ、他に同じ言語を共通の母国語とする国が存在しない日本にとっては、言語的な障害があることは否めない事実である。国立国会図書館では電子展示会の企画などについては、できるだけ英文表記を併用することを心掛けているが、他の多くのデータベースについては、インターネットで公開していても、日本語を解さない多くの人々にとっては、存在しないと同様かもしれない。</a:t>
            </a:r>
            <a:endParaRPr lang="ja-JP" altLang="en-US" sz="800" dirty="0" smtClean="0">
              <a:latin typeface="HG丸ｺﾞｼｯｸM-PRO" pitchFamily="50" charset="-128"/>
              <a:ea typeface="HG丸ｺﾞｼｯｸM-PRO" pitchFamily="50" charset="-128"/>
            </a:endParaRPr>
          </a:p>
          <a:p>
            <a:pPr lvl="1"/>
            <a:r>
              <a:rPr lang="ja-JP" altLang="en-US" sz="900" dirty="0" smtClean="0">
                <a:latin typeface="HG丸ｺﾞｼｯｸM-PRO" pitchFamily="50" charset="-128"/>
                <a:ea typeface="HG丸ｺﾞｼｯｸM-PRO" pitchFamily="50" charset="-128"/>
              </a:rPr>
              <a:t>　</a:t>
            </a:r>
            <a:r>
              <a:rPr lang="en-US" sz="900" u="sng" dirty="0" smtClean="0">
                <a:solidFill>
                  <a:srgbClr val="FF0000"/>
                </a:solidFill>
                <a:latin typeface="HG丸ｺﾞｼｯｸM-PRO" pitchFamily="50" charset="-128"/>
                <a:ea typeface="HG丸ｺﾞｼｯｸM-PRO" pitchFamily="50" charset="-128"/>
              </a:rPr>
              <a:t>2010</a:t>
            </a:r>
            <a:r>
              <a:rPr lang="ja-JP" altLang="en-US" sz="900" u="sng" dirty="0" smtClean="0">
                <a:solidFill>
                  <a:srgbClr val="FF0000"/>
                </a:solidFill>
                <a:latin typeface="HG丸ｺﾞｼｯｸM-PRO" pitchFamily="50" charset="-128"/>
                <a:ea typeface="HG丸ｺﾞｼｯｸM-PRO" pitchFamily="50" charset="-128"/>
              </a:rPr>
              <a:t>年</a:t>
            </a:r>
            <a:r>
              <a:rPr lang="en-US" sz="900" u="sng" dirty="0" smtClean="0">
                <a:solidFill>
                  <a:srgbClr val="FF0000"/>
                </a:solidFill>
                <a:latin typeface="HG丸ｺﾞｼｯｸM-PRO" pitchFamily="50" charset="-128"/>
                <a:ea typeface="HG丸ｺﾞｼｯｸM-PRO" pitchFamily="50" charset="-128"/>
              </a:rPr>
              <a:t>8</a:t>
            </a:r>
            <a:r>
              <a:rPr lang="ja-JP" altLang="en-US" sz="900" u="sng" dirty="0" smtClean="0">
                <a:solidFill>
                  <a:srgbClr val="FF0000"/>
                </a:solidFill>
                <a:latin typeface="HG丸ｺﾞｼｯｸM-PRO" pitchFamily="50" charset="-128"/>
                <a:ea typeface="HG丸ｺﾞｼｯｸM-PRO" pitchFamily="50" charset="-128"/>
              </a:rPr>
              <a:t>月、国立国会図書館と中国国会図書館、韓国国立中央図書館の東アジアの３つの国立図書館は、デジタルアーカイブを連携して進めていくことに合意し、協定を締結</a:t>
            </a:r>
            <a:r>
              <a:rPr lang="ja-JP" altLang="en-US" sz="900" dirty="0" smtClean="0">
                <a:latin typeface="HG丸ｺﾞｼｯｸM-PRO" pitchFamily="50" charset="-128"/>
                <a:ea typeface="HG丸ｺﾞｼｯｸM-PRO" pitchFamily="50" charset="-128"/>
              </a:rPr>
              <a:t>した。まだ欧州での</a:t>
            </a:r>
            <a:r>
              <a:rPr lang="en-US" sz="900" dirty="0" err="1" smtClean="0">
                <a:latin typeface="HG丸ｺﾞｼｯｸM-PRO" pitchFamily="50" charset="-128"/>
                <a:ea typeface="HG丸ｺﾞｼｯｸM-PRO" pitchFamily="50" charset="-128"/>
              </a:rPr>
              <a:t>Europeana</a:t>
            </a:r>
            <a:r>
              <a:rPr lang="ja-JP" altLang="en-US" sz="900" dirty="0" err="1" smtClean="0">
                <a:latin typeface="HG丸ｺﾞｼｯｸM-PRO" pitchFamily="50" charset="-128"/>
                <a:ea typeface="HG丸ｺﾞｼｯｸM-PRO" pitchFamily="50" charset="-128"/>
              </a:rPr>
              <a:t>のような</a:t>
            </a:r>
            <a:r>
              <a:rPr lang="ja-JP" altLang="en-US" sz="900" dirty="0" smtClean="0">
                <a:latin typeface="HG丸ｺﾞｼｯｸM-PRO" pitchFamily="50" charset="-128"/>
                <a:ea typeface="HG丸ｺﾞｼｯｸM-PRO" pitchFamily="50" charset="-128"/>
              </a:rPr>
              <a:t>具体的な計画と実施母体はないが、まずは経験と情報の共有とを行い、</a:t>
            </a:r>
            <a:r>
              <a:rPr lang="ja-JP" altLang="en-US" sz="900" u="sng" dirty="0" smtClean="0">
                <a:solidFill>
                  <a:srgbClr val="FF0000"/>
                </a:solidFill>
                <a:latin typeface="HG丸ｺﾞｼｯｸM-PRO" pitchFamily="50" charset="-128"/>
                <a:ea typeface="HG丸ｺﾞｼｯｸM-PRO" pitchFamily="50" charset="-128"/>
              </a:rPr>
              <a:t>それぞれのポータルの相互運用性を高める取組みを行うことになる</a:t>
            </a:r>
            <a:r>
              <a:rPr lang="ja-JP" altLang="en-US" sz="900" dirty="0" smtClean="0">
                <a:latin typeface="HG丸ｺﾞｼｯｸM-PRO" pitchFamily="50" charset="-128"/>
                <a:ea typeface="HG丸ｺﾞｼｯｸM-PRO" pitchFamily="50" charset="-128"/>
              </a:rPr>
              <a:t>。東アジアであっても、日本、中国、韓国の東アジア３カ国においても、それぞれが別の言語を使用し、言語の問題が存在する。そのため、</a:t>
            </a:r>
            <a:r>
              <a:rPr lang="ja-JP" altLang="en-US" sz="900" u="sng" dirty="0" smtClean="0">
                <a:solidFill>
                  <a:srgbClr val="FF0000"/>
                </a:solidFill>
                <a:latin typeface="HG丸ｺﾞｼｯｸM-PRO" pitchFamily="50" charset="-128"/>
                <a:ea typeface="HG丸ｺﾞｼｯｸM-PRO" pitchFamily="50" charset="-128"/>
              </a:rPr>
              <a:t>日</a:t>
            </a:r>
            <a:r>
              <a:rPr lang="en-US" sz="900" u="sng" dirty="0" smtClean="0">
                <a:solidFill>
                  <a:srgbClr val="FF0000"/>
                </a:solidFill>
                <a:latin typeface="HG丸ｺﾞｼｯｸM-PRO" pitchFamily="50" charset="-128"/>
                <a:ea typeface="HG丸ｺﾞｼｯｸM-PRO" pitchFamily="50" charset="-128"/>
              </a:rPr>
              <a:t>⇔</a:t>
            </a:r>
            <a:r>
              <a:rPr lang="ja-JP" altLang="en-US" sz="900" u="sng" dirty="0" smtClean="0">
                <a:solidFill>
                  <a:srgbClr val="FF0000"/>
                </a:solidFill>
                <a:latin typeface="HG丸ｺﾞｼｯｸM-PRO" pitchFamily="50" charset="-128"/>
                <a:ea typeface="HG丸ｺﾞｼｯｸM-PRO" pitchFamily="50" charset="-128"/>
              </a:rPr>
              <a:t>英、日</a:t>
            </a:r>
            <a:r>
              <a:rPr lang="en-US" sz="900" u="sng" dirty="0" smtClean="0">
                <a:solidFill>
                  <a:srgbClr val="FF0000"/>
                </a:solidFill>
                <a:latin typeface="HG丸ｺﾞｼｯｸM-PRO" pitchFamily="50" charset="-128"/>
                <a:ea typeface="HG丸ｺﾞｼｯｸM-PRO" pitchFamily="50" charset="-128"/>
              </a:rPr>
              <a:t>⇔</a:t>
            </a:r>
            <a:r>
              <a:rPr lang="ja-JP" altLang="en-US" sz="900" u="sng" dirty="0" smtClean="0">
                <a:solidFill>
                  <a:srgbClr val="FF0000"/>
                </a:solidFill>
                <a:latin typeface="HG丸ｺﾞｼｯｸM-PRO" pitchFamily="50" charset="-128"/>
                <a:ea typeface="HG丸ｺﾞｼｯｸM-PRO" pitchFamily="50" charset="-128"/>
              </a:rPr>
              <a:t>中、日</a:t>
            </a:r>
            <a:r>
              <a:rPr lang="en-US" sz="900" u="sng" dirty="0" smtClean="0">
                <a:solidFill>
                  <a:srgbClr val="FF0000"/>
                </a:solidFill>
                <a:latin typeface="HG丸ｺﾞｼｯｸM-PRO" pitchFamily="50" charset="-128"/>
                <a:ea typeface="HG丸ｺﾞｼｯｸM-PRO" pitchFamily="50" charset="-128"/>
              </a:rPr>
              <a:t>⇔</a:t>
            </a:r>
            <a:r>
              <a:rPr lang="ja-JP" altLang="en-US" sz="900" u="sng" dirty="0" smtClean="0">
                <a:solidFill>
                  <a:srgbClr val="FF0000"/>
                </a:solidFill>
                <a:latin typeface="HG丸ｺﾞｼｯｸM-PRO" pitchFamily="50" charset="-128"/>
                <a:ea typeface="HG丸ｺﾞｼｯｸM-PRO" pitchFamily="50" charset="-128"/>
              </a:rPr>
              <a:t>韓の自動翻訳システムをデジタルアーカイブシステムに実験的に導入</a:t>
            </a:r>
            <a:r>
              <a:rPr lang="ja-JP" altLang="en-US" sz="900" u="sng" dirty="0" smtClean="0">
                <a:latin typeface="HG丸ｺﾞｼｯｸM-PRO" pitchFamily="50" charset="-128"/>
                <a:ea typeface="HG丸ｺﾞｼｯｸM-PRO" pitchFamily="50" charset="-128"/>
              </a:rPr>
              <a:t>し、今後の機能改善を図る</a:t>
            </a:r>
            <a:r>
              <a:rPr lang="ja-JP" altLang="en-US" sz="900" dirty="0" smtClean="0">
                <a:latin typeface="HG丸ｺﾞｼｯｸM-PRO" pitchFamily="50" charset="-128"/>
                <a:ea typeface="HG丸ｺﾞｼｯｸM-PRO" pitchFamily="50" charset="-128"/>
              </a:rPr>
              <a:t>予定である。また、</a:t>
            </a:r>
            <a:r>
              <a:rPr lang="en-US" sz="900" u="sng" dirty="0" smtClean="0">
                <a:solidFill>
                  <a:srgbClr val="FF0000"/>
                </a:solidFill>
                <a:latin typeface="HG丸ｺﾞｼｯｸM-PRO" pitchFamily="50" charset="-128"/>
                <a:ea typeface="HG丸ｺﾞｼｯｸM-PRO" pitchFamily="50" charset="-128"/>
              </a:rPr>
              <a:t>LC</a:t>
            </a:r>
            <a:r>
              <a:rPr lang="ja-JP" altLang="en-US" sz="900" u="sng" dirty="0" smtClean="0">
                <a:solidFill>
                  <a:srgbClr val="FF0000"/>
                </a:solidFill>
                <a:latin typeface="HG丸ｺﾞｼｯｸM-PRO" pitchFamily="50" charset="-128"/>
                <a:ea typeface="HG丸ｺﾞｼｯｸM-PRO" pitchFamily="50" charset="-128"/>
              </a:rPr>
              <a:t>とユネスコが中心となってワールドデジタルライブラリーに対しても、国立国会図書館は協力している</a:t>
            </a:r>
            <a:r>
              <a:rPr lang="ja-JP" altLang="en-US" sz="900" u="sng" dirty="0" smtClean="0">
                <a:latin typeface="HG丸ｺﾞｼｯｸM-PRO" pitchFamily="50" charset="-128"/>
                <a:ea typeface="HG丸ｺﾞｼｯｸM-PRO" pitchFamily="50" charset="-128"/>
              </a:rPr>
              <a:t>が、</a:t>
            </a:r>
            <a:r>
              <a:rPr lang="ja-JP" altLang="en-US" sz="900" u="sng" dirty="0" smtClean="0">
                <a:solidFill>
                  <a:srgbClr val="FF0000"/>
                </a:solidFill>
                <a:latin typeface="HG丸ｺﾞｼｯｸM-PRO" pitchFamily="50" charset="-128"/>
                <a:ea typeface="HG丸ｺﾞｼｯｸM-PRO" pitchFamily="50" charset="-128"/>
              </a:rPr>
              <a:t>新たに設置された「翻訳と言語」常任委員会に長尾国立国会図書館長が選任</a:t>
            </a:r>
            <a:r>
              <a:rPr lang="ja-JP" altLang="en-US" sz="900" dirty="0" smtClean="0">
                <a:latin typeface="HG丸ｺﾞｼｯｸM-PRO" pitchFamily="50" charset="-128"/>
                <a:ea typeface="HG丸ｺﾞｼｯｸM-PRO" pitchFamily="50" charset="-128"/>
              </a:rPr>
              <a:t>されている。</a:t>
            </a:r>
            <a:endParaRPr lang="ja-JP" altLang="en-US" sz="800" dirty="0" smtClean="0">
              <a:latin typeface="HG丸ｺﾞｼｯｸM-PRO" pitchFamily="50" charset="-128"/>
              <a:ea typeface="HG丸ｺﾞｼｯｸM-PRO" pitchFamily="50" charset="-128"/>
            </a:endParaRPr>
          </a:p>
          <a:p>
            <a:pPr lvl="1"/>
            <a:r>
              <a:rPr lang="ja-JP" altLang="en-US" sz="900" dirty="0" smtClean="0">
                <a:latin typeface="HG丸ｺﾞｼｯｸM-PRO" pitchFamily="50" charset="-128"/>
                <a:ea typeface="HG丸ｺﾞｼｯｸM-PRO" pitchFamily="50" charset="-128"/>
              </a:rPr>
              <a:t>　今後、デジタルの世界においてデジタル化コンテンツが、より広く国際的に容易に共有できるようになることを願っているし、そのための取組みを行っていくことになろう。</a:t>
            </a:r>
            <a:endParaRPr lang="ja-JP" altLang="en-US" sz="800" dirty="0" smtClean="0">
              <a:latin typeface="HG丸ｺﾞｼｯｸM-PRO" pitchFamily="50" charset="-128"/>
              <a:ea typeface="HG丸ｺﾞｼｯｸM-PRO" pitchFamily="50" charset="-128"/>
            </a:endParaRPr>
          </a:p>
          <a:p>
            <a:pPr lvl="1"/>
            <a:endParaRPr lang="ja-JP" altLang="en-US" sz="800" dirty="0" smtClean="0">
              <a:latin typeface="HG丸ｺﾞｼｯｸM-PRO" pitchFamily="50" charset="-128"/>
              <a:ea typeface="HG丸ｺﾞｼｯｸM-PRO" pitchFamily="50" charset="-128"/>
            </a:endParaRPr>
          </a:p>
          <a:p>
            <a:endParaRPr lang="ja-JP" altLang="en-US" sz="900" dirty="0" smtClean="0">
              <a:latin typeface="HG丸ｺﾞｼｯｸM-PRO" pitchFamily="50" charset="-128"/>
              <a:ea typeface="HG丸ｺﾞｼｯｸM-PRO" pitchFamily="50" charset="-128"/>
            </a:endParaRPr>
          </a:p>
          <a:p>
            <a:endParaRPr lang="ja-JP" altLang="en-US" sz="900" dirty="0">
              <a:latin typeface="HG丸ｺﾞｼｯｸM-PRO" pitchFamily="50" charset="-128"/>
              <a:ea typeface="HG丸ｺﾞｼｯｸM-PRO" pitchFamily="50" charset="-128"/>
            </a:endParaRPr>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2</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2011/5/19</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ja-JP" altLang="en-US" smtClean="0"/>
              <a:t>国立国会図書館における業務・システムの構築と運用</a:t>
            </a:r>
            <a:endParaRPr kumimoji="1" lang="ja-JP" altLang="en-US"/>
          </a:p>
        </p:txBody>
      </p:sp>
    </p:spTree>
    <p:extLst>
      <p:ext uri="{BB962C8B-B14F-4D97-AF65-F5344CB8AC3E}">
        <p14:creationId xmlns:p14="http://schemas.microsoft.com/office/powerpoint/2010/main" val="3646124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7BC909E1-6B06-4D4A-AF86-3635004A9761}" type="datetime1">
              <a:rPr kumimoji="1" lang="ja-JP" altLang="en-US" smtClean="0"/>
              <a:t>2016/5/4</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3</a:t>
            </a:fld>
            <a:endParaRPr kumimoji="1" lang="ja-JP" altLang="en-US"/>
          </a:p>
        </p:txBody>
      </p:sp>
    </p:spTree>
    <p:extLst>
      <p:ext uri="{BB962C8B-B14F-4D97-AF65-F5344CB8AC3E}">
        <p14:creationId xmlns:p14="http://schemas.microsoft.com/office/powerpoint/2010/main" val="2414158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7BC909E1-6B06-4D4A-AF86-3635004A9761}" type="datetime1">
              <a:rPr kumimoji="1" lang="ja-JP" altLang="en-US" smtClean="0"/>
              <a:t>2016/5/4</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4</a:t>
            </a:fld>
            <a:endParaRPr kumimoji="1" lang="ja-JP" altLang="en-US"/>
          </a:p>
        </p:txBody>
      </p:sp>
    </p:spTree>
    <p:extLst>
      <p:ext uri="{BB962C8B-B14F-4D97-AF65-F5344CB8AC3E}">
        <p14:creationId xmlns:p14="http://schemas.microsoft.com/office/powerpoint/2010/main" val="1211905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ja-JP">
                <a:solidFill>
                  <a:srgbClr val="000000"/>
                </a:solidFill>
              </a:rPr>
              <a:t>第10回図書館総合展</a:t>
            </a:r>
          </a:p>
        </p:txBody>
      </p:sp>
      <p:sp>
        <p:nvSpPr>
          <p:cNvPr id="6" name="Rectangle 6"/>
          <p:cNvSpPr>
            <a:spLocks noGrp="1" noChangeArrowheads="1"/>
          </p:cNvSpPr>
          <p:nvPr>
            <p:ph type="ftr" sz="quarter" idx="4"/>
          </p:nvPr>
        </p:nvSpPr>
        <p:spPr>
          <a:ln/>
        </p:spPr>
        <p:txBody>
          <a:bodyPr/>
          <a:lstStyle/>
          <a:p>
            <a:r>
              <a:rPr lang="en-US" altLang="ja-JP">
                <a:solidFill>
                  <a:srgbClr val="000000"/>
                </a:solidFill>
              </a:rPr>
              <a:t>National Diet Library (NDL)</a:t>
            </a:r>
          </a:p>
        </p:txBody>
      </p:sp>
      <p:sp>
        <p:nvSpPr>
          <p:cNvPr id="7" name="Rectangle 7"/>
          <p:cNvSpPr>
            <a:spLocks noGrp="1" noChangeArrowheads="1"/>
          </p:cNvSpPr>
          <p:nvPr>
            <p:ph type="sldNum" sz="quarter" idx="5"/>
          </p:nvPr>
        </p:nvSpPr>
        <p:spPr>
          <a:ln/>
        </p:spPr>
        <p:txBody>
          <a:bodyPr/>
          <a:lstStyle/>
          <a:p>
            <a:fld id="{059CD527-A4EA-4892-A9DB-CED499D7D2F4}" type="slidenum">
              <a:rPr lang="en-US" altLang="ja-JP">
                <a:solidFill>
                  <a:srgbClr val="000000"/>
                </a:solidFill>
              </a:rPr>
              <a:pPr/>
              <a:t>5</a:t>
            </a:fld>
            <a:endParaRPr lang="en-US" altLang="ja-JP">
              <a:solidFill>
                <a:srgbClr val="000000"/>
              </a:solidFill>
            </a:endParaRPr>
          </a:p>
        </p:txBody>
      </p:sp>
      <p:sp>
        <p:nvSpPr>
          <p:cNvPr id="1035266" name="Rectangle 2"/>
          <p:cNvSpPr>
            <a:spLocks noGrp="1" noRot="1" noChangeAspect="1" noChangeArrowheads="1" noTextEdit="1"/>
          </p:cNvSpPr>
          <p:nvPr>
            <p:ph type="sldImg"/>
          </p:nvPr>
        </p:nvSpPr>
        <p:spPr>
          <a:xfrm>
            <a:off x="-185738" y="798513"/>
            <a:ext cx="7108826" cy="3998912"/>
          </a:xfrm>
          <a:ln/>
        </p:spPr>
      </p:sp>
      <p:sp>
        <p:nvSpPr>
          <p:cNvPr id="1035267" name="Rectangle 3"/>
          <p:cNvSpPr>
            <a:spLocks noGrp="1" noChangeArrowheads="1"/>
          </p:cNvSpPr>
          <p:nvPr>
            <p:ph type="body" idx="1"/>
          </p:nvPr>
        </p:nvSpPr>
        <p:spPr>
          <a:xfrm>
            <a:off x="673103" y="5062270"/>
            <a:ext cx="5389563" cy="4796554"/>
          </a:xfrm>
        </p:spPr>
        <p:txBody>
          <a:bodyPr/>
          <a:lstStyle/>
          <a:p>
            <a:pPr fontAlgn="base">
              <a:spcBef>
                <a:spcPct val="0"/>
              </a:spcBef>
              <a:spcAft>
                <a:spcPct val="0"/>
              </a:spcAft>
            </a:pPr>
            <a:r>
              <a:rPr lang="ja-JP" altLang="en-US" sz="1100" b="1" dirty="0">
                <a:solidFill>
                  <a:srgbClr val="3333CC"/>
                </a:solidFill>
                <a:latin typeface="HG丸ｺﾞｼｯｸM-PRO" panose="020F0600000000000000" pitchFamily="50" charset="-128"/>
                <a:ea typeface="HG丸ｺﾞｼｯｸM-PRO" panose="020F0600000000000000" pitchFamily="50" charset="-128"/>
              </a:rPr>
              <a:t>■公共図書館に対して、</a:t>
            </a:r>
            <a:r>
              <a:rPr lang="ja-JP" altLang="en-US" sz="1100" b="1" dirty="0">
                <a:solidFill>
                  <a:srgbClr val="0000FF"/>
                </a:solidFill>
                <a:latin typeface="HG丸ｺﾞｼｯｸM-PRO" panose="020F0600000000000000" pitchFamily="50" charset="-128"/>
                <a:ea typeface="HG丸ｺﾞｼｯｸM-PRO" panose="020F0600000000000000" pitchFamily="50" charset="-128"/>
              </a:rPr>
              <a:t>地域情報ハブとしての機能の実現を支援</a:t>
            </a:r>
          </a:p>
          <a:p>
            <a:pPr fontAlgn="base">
              <a:spcBef>
                <a:spcPct val="0"/>
              </a:spcBef>
              <a:spcAft>
                <a:spcPct val="0"/>
              </a:spcAft>
              <a:buFontTx/>
              <a:buChar char="•"/>
            </a:pPr>
            <a:r>
              <a:rPr lang="ja-JP" altLang="en-US" sz="1100" dirty="0">
                <a:solidFill>
                  <a:srgbClr val="000000"/>
                </a:solidFill>
                <a:latin typeface="HG丸ｺﾞｼｯｸM-PRO" panose="020F0600000000000000" pitchFamily="50" charset="-128"/>
                <a:ea typeface="HG丸ｺﾞｼｯｸM-PRO" panose="020F0600000000000000" pitchFamily="50" charset="-128"/>
              </a:rPr>
              <a:t>公共図書館が、県内有用サイトの収集もしくは横断検索することを支援</a:t>
            </a:r>
          </a:p>
          <a:p>
            <a:pPr fontAlgn="base">
              <a:spcBef>
                <a:spcPct val="0"/>
              </a:spcBef>
              <a:spcAft>
                <a:spcPct val="0"/>
              </a:spcAft>
              <a:buFontTx/>
              <a:buChar char="•"/>
            </a:pPr>
            <a:r>
              <a:rPr lang="ja-JP" altLang="en-US" sz="1100" dirty="0">
                <a:solidFill>
                  <a:srgbClr val="000000"/>
                </a:solidFill>
                <a:latin typeface="HG丸ｺﾞｼｯｸM-PRO" panose="020F0600000000000000" pitchFamily="50" charset="-128"/>
                <a:ea typeface="HG丸ｺﾞｼｯｸM-PRO" panose="020F0600000000000000" pitchFamily="50" charset="-128"/>
              </a:rPr>
              <a:t>公共図書館が、郷土資料をデジタル化することを支援</a:t>
            </a:r>
          </a:p>
          <a:p>
            <a:pPr fontAlgn="base">
              <a:spcBef>
                <a:spcPct val="0"/>
              </a:spcBef>
              <a:spcAft>
                <a:spcPct val="0"/>
              </a:spcAft>
              <a:buFontTx/>
              <a:buChar char="•"/>
            </a:pPr>
            <a:r>
              <a:rPr lang="ja-JP" altLang="en-US" sz="1100" dirty="0">
                <a:solidFill>
                  <a:srgbClr val="000000"/>
                </a:solidFill>
                <a:latin typeface="HG丸ｺﾞｼｯｸM-PRO" panose="020F0600000000000000" pitchFamily="50" charset="-128"/>
                <a:ea typeface="HG丸ｺﾞｼｯｸM-PRO" panose="020F0600000000000000" pitchFamily="50" charset="-128"/>
              </a:rPr>
              <a:t>公共図書館が、収集コンテンツ及びデジタル化コンテンツのデジタルアーカイブを構築し、提供することを支援（必要に応じて当館が利用しているデジタルデポジットシステム等を貸与する）</a:t>
            </a:r>
          </a:p>
          <a:p>
            <a:pPr fontAlgn="base">
              <a:spcBef>
                <a:spcPct val="0"/>
              </a:spcBef>
              <a:spcAft>
                <a:spcPct val="0"/>
              </a:spcAft>
              <a:buFontTx/>
              <a:buChar char="•"/>
            </a:pPr>
            <a:r>
              <a:rPr lang="ja-JP" altLang="en-US" sz="1100" dirty="0">
                <a:solidFill>
                  <a:srgbClr val="000000"/>
                </a:solidFill>
                <a:latin typeface="HG丸ｺﾞｼｯｸM-PRO" panose="020F0600000000000000" pitchFamily="50" charset="-128"/>
                <a:ea typeface="HG丸ｺﾞｼｯｸM-PRO" panose="020F0600000000000000" pitchFamily="50" charset="-128"/>
              </a:rPr>
              <a:t>デジタルアーカイブを構築し運用することが困難な図書館に対しては、ベンダーの</a:t>
            </a:r>
            <a:r>
              <a:rPr lang="en-US" altLang="ja-JP" sz="1100" dirty="0">
                <a:solidFill>
                  <a:srgbClr val="000000"/>
                </a:solidFill>
                <a:latin typeface="HG丸ｺﾞｼｯｸM-PRO" panose="020F0600000000000000" pitchFamily="50" charset="-128"/>
                <a:ea typeface="HG丸ｺﾞｼｯｸM-PRO" panose="020F0600000000000000" pitchFamily="50" charset="-128"/>
              </a:rPr>
              <a:t>SaaS</a:t>
            </a:r>
            <a:r>
              <a:rPr lang="ja-JP" altLang="en-US" sz="1100" dirty="0">
                <a:solidFill>
                  <a:srgbClr val="000000"/>
                </a:solidFill>
                <a:latin typeface="HG丸ｺﾞｼｯｸM-PRO" panose="020F0600000000000000" pitchFamily="50" charset="-128"/>
                <a:ea typeface="HG丸ｺﾞｼｯｸM-PRO" panose="020F0600000000000000" pitchFamily="50" charset="-128"/>
              </a:rPr>
              <a:t>サービスの利用を支援。</a:t>
            </a:r>
          </a:p>
          <a:p>
            <a:pPr fontAlgn="base">
              <a:spcBef>
                <a:spcPct val="0"/>
              </a:spcBef>
              <a:spcAft>
                <a:spcPct val="0"/>
              </a:spcAft>
              <a:buFontTx/>
              <a:buChar char="•"/>
            </a:pPr>
            <a:r>
              <a:rPr lang="en-US" altLang="ja-JP" sz="1100" dirty="0">
                <a:solidFill>
                  <a:srgbClr val="000000"/>
                </a:solidFill>
                <a:latin typeface="HG丸ｺﾞｼｯｸM-PRO" panose="020F0600000000000000" pitchFamily="50" charset="-128"/>
                <a:ea typeface="HG丸ｺﾞｼｯｸM-PRO" panose="020F0600000000000000" pitchFamily="50" charset="-128"/>
              </a:rPr>
              <a:t>NDL</a:t>
            </a:r>
            <a:r>
              <a:rPr lang="ja-JP" altLang="en-US" sz="1100" dirty="0">
                <a:solidFill>
                  <a:srgbClr val="000000"/>
                </a:solidFill>
                <a:latin typeface="HG丸ｺﾞｼｯｸM-PRO" panose="020F0600000000000000" pitchFamily="50" charset="-128"/>
                <a:ea typeface="HG丸ｺﾞｼｯｸM-PRO" panose="020F0600000000000000" pitchFamily="50" charset="-128"/>
              </a:rPr>
              <a:t>は、各公共図書館のデジタルアーカイブを長期保存もしくはバックアップのために収集保存する。</a:t>
            </a:r>
          </a:p>
          <a:p>
            <a:pPr fontAlgn="base">
              <a:spcBef>
                <a:spcPct val="0"/>
              </a:spcBef>
              <a:spcAft>
                <a:spcPct val="0"/>
              </a:spcAft>
              <a:buFontTx/>
              <a:buChar char="•"/>
            </a:pPr>
            <a:r>
              <a:rPr lang="en-US" altLang="ja-JP" sz="1100" dirty="0">
                <a:solidFill>
                  <a:srgbClr val="000000"/>
                </a:solidFill>
                <a:latin typeface="HG丸ｺﾞｼｯｸM-PRO" panose="020F0600000000000000" pitchFamily="50" charset="-128"/>
                <a:ea typeface="HG丸ｺﾞｼｯｸM-PRO" panose="020F0600000000000000" pitchFamily="50" charset="-128"/>
              </a:rPr>
              <a:t>NDL</a:t>
            </a:r>
            <a:r>
              <a:rPr lang="ja-JP" altLang="en-US" sz="1100" dirty="0">
                <a:solidFill>
                  <a:srgbClr val="000000"/>
                </a:solidFill>
                <a:latin typeface="HG丸ｺﾞｼｯｸM-PRO" panose="020F0600000000000000" pitchFamily="50" charset="-128"/>
                <a:ea typeface="HG丸ｺﾞｼｯｸM-PRO" panose="020F0600000000000000" pitchFamily="50" charset="-128"/>
              </a:rPr>
              <a:t>は、各公共図書館のデジタルアーカイブのメタデータをハーベストもしくは横断検索して、利用者に対して、全国公共図書館が持つ郷土資料を統合的に検索し、各図書館サイトへナビゲートするポータル機能を提供する。</a:t>
            </a:r>
            <a:endParaRPr lang="ja-JP" altLang="en-US" sz="1100" b="1" dirty="0">
              <a:solidFill>
                <a:srgbClr val="3333CC"/>
              </a:solidFill>
              <a:latin typeface="HG丸ｺﾞｼｯｸM-PRO" panose="020F0600000000000000" pitchFamily="50" charset="-128"/>
              <a:ea typeface="HG丸ｺﾞｼｯｸM-PRO" panose="020F0600000000000000" pitchFamily="50" charset="-128"/>
            </a:endParaRPr>
          </a:p>
          <a:p>
            <a:pPr>
              <a:lnSpc>
                <a:spcPct val="90000"/>
              </a:lnSpc>
            </a:pPr>
            <a:r>
              <a:rPr lang="ja-JP" altLang="en-US" sz="1100" dirty="0"/>
              <a:t>■</a:t>
            </a:r>
            <a:endParaRPr lang="en-US" altLang="ja-JP" sz="1100" dirty="0"/>
          </a:p>
          <a:p>
            <a:pPr fontAlgn="base">
              <a:spcBef>
                <a:spcPct val="0"/>
              </a:spcBef>
              <a:spcAft>
                <a:spcPct val="0"/>
              </a:spcAft>
            </a:pPr>
            <a:r>
              <a:rPr lang="en-US" altLang="ja-JP" sz="1100" b="1" dirty="0">
                <a:solidFill>
                  <a:srgbClr val="3333CC"/>
                </a:solidFill>
                <a:latin typeface="HG丸ｺﾞｼｯｸM-PRO" panose="020F0600000000000000" pitchFamily="50" charset="-128"/>
                <a:ea typeface="HG丸ｺﾞｼｯｸM-PRO" panose="020F0600000000000000" pitchFamily="50" charset="-128"/>
              </a:rPr>
              <a:t>NDL</a:t>
            </a:r>
            <a:r>
              <a:rPr lang="ja-JP" altLang="en-US" sz="1100" b="1" dirty="0">
                <a:solidFill>
                  <a:srgbClr val="3333CC"/>
                </a:solidFill>
                <a:latin typeface="HG丸ｺﾞｼｯｸM-PRO" panose="020F0600000000000000" pitchFamily="50" charset="-128"/>
                <a:ea typeface="HG丸ｺﾞｼｯｸM-PRO" panose="020F0600000000000000" pitchFamily="50" charset="-128"/>
              </a:rPr>
              <a:t>が提示するガイドライン及び手引き類</a:t>
            </a:r>
          </a:p>
          <a:p>
            <a:pPr fontAlgn="base">
              <a:spcBef>
                <a:spcPct val="0"/>
              </a:spcBef>
              <a:spcAft>
                <a:spcPct val="0"/>
              </a:spcAft>
            </a:pPr>
            <a:r>
              <a:rPr lang="ja-JP" altLang="en-US" sz="1100" dirty="0">
                <a:solidFill>
                  <a:srgbClr val="000000"/>
                </a:solidFill>
                <a:latin typeface="HG丸ｺﾞｼｯｸM-PRO" panose="020F0600000000000000" pitchFamily="50" charset="-128"/>
                <a:ea typeface="HG丸ｺﾞｼｯｸM-PRO" panose="020F0600000000000000" pitchFamily="50" charset="-128"/>
              </a:rPr>
              <a:t>●デジタル化及びシステム構築用の手引きの提供</a:t>
            </a:r>
          </a:p>
          <a:p>
            <a:pPr fontAlgn="base">
              <a:spcBef>
                <a:spcPct val="0"/>
              </a:spcBef>
              <a:spcAft>
                <a:spcPct val="0"/>
              </a:spcAft>
              <a:buFontTx/>
              <a:buChar char="•"/>
            </a:pPr>
            <a:r>
              <a:rPr lang="ja-JP" altLang="en-US" sz="1100" dirty="0">
                <a:solidFill>
                  <a:srgbClr val="000000"/>
                </a:solidFill>
                <a:latin typeface="HG丸ｺﾞｼｯｸM-PRO" panose="020F0600000000000000" pitchFamily="50" charset="-128"/>
                <a:ea typeface="HG丸ｺﾞｼｯｸM-PRO" panose="020F0600000000000000" pitchFamily="50" charset="-128"/>
              </a:rPr>
              <a:t>「デジタル化の手引き」（公開中）</a:t>
            </a:r>
          </a:p>
          <a:p>
            <a:pPr fontAlgn="base">
              <a:spcBef>
                <a:spcPct val="0"/>
              </a:spcBef>
              <a:spcAft>
                <a:spcPct val="0"/>
              </a:spcAft>
              <a:buFontTx/>
              <a:buChar char="•"/>
            </a:pPr>
            <a:r>
              <a:rPr lang="ja-JP" altLang="en-US" sz="1100" dirty="0">
                <a:solidFill>
                  <a:srgbClr val="000000"/>
                </a:solidFill>
                <a:latin typeface="HG丸ｺﾞｼｯｸM-PRO" panose="020F0600000000000000" pitchFamily="50" charset="-128"/>
                <a:ea typeface="HG丸ｺﾞｼｯｸM-PRO" panose="020F0600000000000000" pitchFamily="50" charset="-128"/>
              </a:rPr>
              <a:t>「デジタルアーカイブ構築の手引き」（計画中）</a:t>
            </a:r>
          </a:p>
          <a:p>
            <a:pPr fontAlgn="base">
              <a:spcBef>
                <a:spcPct val="0"/>
              </a:spcBef>
              <a:spcAft>
                <a:spcPct val="0"/>
              </a:spcAft>
              <a:buFontTx/>
              <a:buChar char="•"/>
            </a:pPr>
            <a:r>
              <a:rPr lang="ja-JP" altLang="en-US" sz="1100" dirty="0">
                <a:solidFill>
                  <a:srgbClr val="000000"/>
                </a:solidFill>
                <a:latin typeface="HG丸ｺﾞｼｯｸM-PRO" panose="020F0600000000000000" pitchFamily="50" charset="-128"/>
                <a:ea typeface="HG丸ｺﾞｼｯｸM-PRO" panose="020F0600000000000000" pitchFamily="50" charset="-128"/>
              </a:rPr>
              <a:t>「共通仕様及び連携に関するガイドライン」（公開中）</a:t>
            </a:r>
          </a:p>
          <a:p>
            <a:pPr fontAlgn="base">
              <a:spcBef>
                <a:spcPct val="0"/>
              </a:spcBef>
              <a:spcAft>
                <a:spcPct val="0"/>
              </a:spcAft>
              <a:buFontTx/>
              <a:buChar char="•"/>
            </a:pPr>
            <a:r>
              <a:rPr lang="ja-JP" altLang="en-US" sz="1100" dirty="0">
                <a:solidFill>
                  <a:srgbClr val="000000"/>
                </a:solidFill>
                <a:latin typeface="HG丸ｺﾞｼｯｸM-PRO" panose="020F0600000000000000" pitchFamily="50" charset="-128"/>
                <a:ea typeface="HG丸ｺﾞｼｯｸM-PRO" panose="020F0600000000000000" pitchFamily="50" charset="-128"/>
              </a:rPr>
              <a:t>「外部提供インタフェース仕様書」（公開中）</a:t>
            </a:r>
          </a:p>
          <a:p>
            <a:pPr fontAlgn="base">
              <a:spcBef>
                <a:spcPct val="0"/>
              </a:spcBef>
              <a:spcAft>
                <a:spcPct val="0"/>
              </a:spcAft>
              <a:buFontTx/>
              <a:buChar char="•"/>
            </a:pPr>
            <a:r>
              <a:rPr lang="ja-JP" altLang="en-US" sz="1100" dirty="0">
                <a:solidFill>
                  <a:srgbClr val="000000"/>
                </a:solidFill>
                <a:latin typeface="HG丸ｺﾞｼｯｸM-PRO" panose="020F0600000000000000" pitchFamily="50" charset="-128"/>
                <a:ea typeface="HG丸ｺﾞｼｯｸM-PRO" panose="020F0600000000000000" pitchFamily="50" charset="-128"/>
              </a:rPr>
              <a:t>「メタデータスキーマガイドライン」、「メタデータ記述規則」（策定中）</a:t>
            </a:r>
          </a:p>
          <a:p>
            <a:pPr fontAlgn="base">
              <a:spcBef>
                <a:spcPct val="0"/>
              </a:spcBef>
              <a:spcAft>
                <a:spcPct val="0"/>
              </a:spcAft>
            </a:pPr>
            <a:r>
              <a:rPr lang="ja-JP" altLang="en-US" sz="1100" dirty="0">
                <a:solidFill>
                  <a:srgbClr val="000000"/>
                </a:solidFill>
                <a:latin typeface="HG丸ｺﾞｼｯｸM-PRO" panose="020F0600000000000000" pitchFamily="50" charset="-128"/>
                <a:ea typeface="HG丸ｺﾞｼｯｸM-PRO" panose="020F0600000000000000" pitchFamily="50" charset="-128"/>
              </a:rPr>
              <a:t>●各機関での地域情報収集用及びアーカイブ構築用の汎用ソフトウェアの提供</a:t>
            </a:r>
          </a:p>
          <a:p>
            <a:pPr fontAlgn="base">
              <a:spcBef>
                <a:spcPct val="0"/>
              </a:spcBef>
              <a:spcAft>
                <a:spcPct val="0"/>
              </a:spcAft>
            </a:pPr>
            <a:endParaRPr lang="en-US" altLang="ja-JP" sz="600" dirty="0">
              <a:solidFill>
                <a:srgbClr val="000000"/>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73870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ja-JP">
                <a:solidFill>
                  <a:srgbClr val="000000"/>
                </a:solidFill>
              </a:rPr>
              <a:t>第10回図書館総合展</a:t>
            </a:r>
          </a:p>
        </p:txBody>
      </p:sp>
      <p:sp>
        <p:nvSpPr>
          <p:cNvPr id="6" name="Rectangle 6"/>
          <p:cNvSpPr>
            <a:spLocks noGrp="1" noChangeArrowheads="1"/>
          </p:cNvSpPr>
          <p:nvPr>
            <p:ph type="ftr" sz="quarter" idx="4"/>
          </p:nvPr>
        </p:nvSpPr>
        <p:spPr>
          <a:ln/>
        </p:spPr>
        <p:txBody>
          <a:bodyPr/>
          <a:lstStyle/>
          <a:p>
            <a:r>
              <a:rPr lang="en-US" altLang="ja-JP">
                <a:solidFill>
                  <a:srgbClr val="000000"/>
                </a:solidFill>
              </a:rPr>
              <a:t>National Diet Library (NDL)</a:t>
            </a:r>
          </a:p>
        </p:txBody>
      </p:sp>
      <p:sp>
        <p:nvSpPr>
          <p:cNvPr id="7" name="Rectangle 7"/>
          <p:cNvSpPr>
            <a:spLocks noGrp="1" noChangeArrowheads="1"/>
          </p:cNvSpPr>
          <p:nvPr>
            <p:ph type="sldNum" sz="quarter" idx="5"/>
          </p:nvPr>
        </p:nvSpPr>
        <p:spPr>
          <a:ln/>
        </p:spPr>
        <p:txBody>
          <a:bodyPr/>
          <a:lstStyle/>
          <a:p>
            <a:fld id="{0F8CFD3E-22F5-423A-BB10-5190CCC3FC74}" type="slidenum">
              <a:rPr lang="en-US" altLang="ja-JP">
                <a:solidFill>
                  <a:srgbClr val="000000"/>
                </a:solidFill>
              </a:rPr>
              <a:pPr/>
              <a:t>6</a:t>
            </a:fld>
            <a:endParaRPr lang="en-US" altLang="ja-JP">
              <a:solidFill>
                <a:srgbClr val="000000"/>
              </a:solidFill>
            </a:endParaRPr>
          </a:p>
        </p:txBody>
      </p:sp>
      <p:sp>
        <p:nvSpPr>
          <p:cNvPr id="1120258" name="Rectangle 2"/>
          <p:cNvSpPr>
            <a:spLocks noGrp="1" noRot="1" noChangeAspect="1" noChangeArrowheads="1" noTextEdit="1"/>
          </p:cNvSpPr>
          <p:nvPr>
            <p:ph type="sldImg"/>
          </p:nvPr>
        </p:nvSpPr>
        <p:spPr>
          <a:ln/>
        </p:spPr>
      </p:sp>
      <p:sp>
        <p:nvSpPr>
          <p:cNvPr id="1120259" name="Rectangle 3"/>
          <p:cNvSpPr>
            <a:spLocks noGrp="1" noChangeArrowheads="1"/>
          </p:cNvSpPr>
          <p:nvPr>
            <p:ph type="body" idx="1"/>
          </p:nvPr>
        </p:nvSpPr>
        <p:spPr/>
        <p:txBody>
          <a:bodyPr/>
          <a:lstStyle/>
          <a:p>
            <a:pPr>
              <a:lnSpc>
                <a:spcPct val="80000"/>
              </a:lnSpc>
            </a:pPr>
            <a:endParaRPr lang="ja-JP" altLang="ja-JP" sz="900"/>
          </a:p>
        </p:txBody>
      </p:sp>
    </p:spTree>
    <p:extLst>
      <p:ext uri="{BB962C8B-B14F-4D97-AF65-F5344CB8AC3E}">
        <p14:creationId xmlns:p14="http://schemas.microsoft.com/office/powerpoint/2010/main" val="2732754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ja-JP">
                <a:solidFill>
                  <a:srgbClr val="000000"/>
                </a:solidFill>
              </a:rPr>
              <a:t>総合目録ネットワーク参加館フォーラム</a:t>
            </a:r>
          </a:p>
        </p:txBody>
      </p:sp>
      <p:sp>
        <p:nvSpPr>
          <p:cNvPr id="6" name="Rectangle 6"/>
          <p:cNvSpPr>
            <a:spLocks noGrp="1" noChangeArrowheads="1"/>
          </p:cNvSpPr>
          <p:nvPr>
            <p:ph type="ftr" sz="quarter" idx="4"/>
          </p:nvPr>
        </p:nvSpPr>
        <p:spPr>
          <a:ln/>
        </p:spPr>
        <p:txBody>
          <a:bodyPr/>
          <a:lstStyle/>
          <a:p>
            <a:r>
              <a:rPr lang="en-US" altLang="ja-JP">
                <a:solidFill>
                  <a:srgbClr val="000000"/>
                </a:solidFill>
              </a:rPr>
              <a:t>National Diet Library (NDL)</a:t>
            </a:r>
          </a:p>
        </p:txBody>
      </p:sp>
      <p:sp>
        <p:nvSpPr>
          <p:cNvPr id="7" name="Rectangle 7"/>
          <p:cNvSpPr>
            <a:spLocks noGrp="1" noChangeArrowheads="1"/>
          </p:cNvSpPr>
          <p:nvPr>
            <p:ph type="sldNum" sz="quarter" idx="5"/>
          </p:nvPr>
        </p:nvSpPr>
        <p:spPr>
          <a:ln/>
        </p:spPr>
        <p:txBody>
          <a:bodyPr/>
          <a:lstStyle/>
          <a:p>
            <a:fld id="{EC36ACCF-C60D-4472-88C9-B057CF4D8454}" type="slidenum">
              <a:rPr lang="en-US" altLang="ja-JP">
                <a:solidFill>
                  <a:srgbClr val="000000"/>
                </a:solidFill>
              </a:rPr>
              <a:pPr/>
              <a:t>7</a:t>
            </a:fld>
            <a:endParaRPr lang="en-US" altLang="ja-JP">
              <a:solidFill>
                <a:srgbClr val="000000"/>
              </a:solidFill>
            </a:endParaRPr>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a:xfrm>
            <a:off x="673102" y="4878840"/>
            <a:ext cx="5389563" cy="4978268"/>
          </a:xfrm>
        </p:spPr>
        <p:txBody>
          <a:bodyPr/>
          <a:lstStyle/>
          <a:p>
            <a:pPr>
              <a:lnSpc>
                <a:spcPct val="90000"/>
              </a:lnSpc>
            </a:pPr>
            <a:r>
              <a:rPr lang="en-US" altLang="ja-JP" b="1"/>
              <a:t>【</a:t>
            </a:r>
            <a:r>
              <a:rPr lang="ja-JP" altLang="en-US" b="1"/>
              <a:t>デジタルコンテンツの利用促進に向けた各図書館との連携協力</a:t>
            </a:r>
            <a:r>
              <a:rPr lang="en-US" altLang="ja-JP" b="1"/>
              <a:t>】</a:t>
            </a:r>
            <a:r>
              <a:rPr lang="en-US" altLang="ja-JP"/>
              <a:t>  </a:t>
            </a:r>
          </a:p>
          <a:p>
            <a:pPr>
              <a:lnSpc>
                <a:spcPct val="90000"/>
              </a:lnSpc>
            </a:pPr>
            <a:r>
              <a:rPr lang="ja-JP" altLang="en-US"/>
              <a:t>２ｍ   </a:t>
            </a:r>
          </a:p>
          <a:p>
            <a:pPr>
              <a:lnSpc>
                <a:spcPct val="90000"/>
              </a:lnSpc>
            </a:pPr>
            <a:r>
              <a:rPr lang="ja-JP" altLang="en-US"/>
              <a:t>各図書館の</a:t>
            </a:r>
            <a:r>
              <a:rPr lang="en-US" altLang="ja-JP"/>
              <a:t>DB</a:t>
            </a:r>
            <a:r>
              <a:rPr lang="ja-JP" altLang="en-US"/>
              <a:t>との連携のために   </a:t>
            </a:r>
          </a:p>
          <a:p>
            <a:pPr>
              <a:lnSpc>
                <a:spcPct val="90000"/>
              </a:lnSpc>
            </a:pPr>
            <a:r>
              <a:rPr lang="ja-JP" altLang="en-US"/>
              <a:t>各図書館には、</a:t>
            </a:r>
            <a:r>
              <a:rPr lang="ja-JP" altLang="en-US">
                <a:solidFill>
                  <a:srgbClr val="FF0000"/>
                </a:solidFill>
              </a:rPr>
              <a:t>独自に収蔵している郷土資料等を、可能な限りデジタル化してデータベースとして公開</a:t>
            </a:r>
            <a:r>
              <a:rPr lang="ja-JP" altLang="en-US"/>
              <a:t>していただきたい   </a:t>
            </a:r>
          </a:p>
          <a:p>
            <a:pPr>
              <a:lnSpc>
                <a:spcPct val="90000"/>
              </a:lnSpc>
            </a:pPr>
            <a:r>
              <a:rPr lang="ja-JP" altLang="en-US"/>
              <a:t>提供に際しては、</a:t>
            </a:r>
            <a:r>
              <a:rPr lang="ja-JP" altLang="en-US">
                <a:solidFill>
                  <a:srgbClr val="FF0000"/>
                </a:solidFill>
              </a:rPr>
              <a:t>システムには、標準的な連携機能の実装</a:t>
            </a:r>
            <a:r>
              <a:rPr lang="ja-JP" altLang="en-US"/>
              <a:t>していただきたい   </a:t>
            </a:r>
          </a:p>
          <a:p>
            <a:pPr lvl="1">
              <a:lnSpc>
                <a:spcPct val="90000"/>
              </a:lnSpc>
            </a:pPr>
            <a:r>
              <a:rPr lang="ja-JP" altLang="en-US"/>
              <a:t>例えば、横断検索（</a:t>
            </a:r>
            <a:r>
              <a:rPr lang="en-US" altLang="ja-JP"/>
              <a:t>Z39.50</a:t>
            </a:r>
            <a:r>
              <a:rPr lang="ja-JP" altLang="en-US"/>
              <a:t>、</a:t>
            </a:r>
            <a:r>
              <a:rPr lang="en-US" altLang="ja-JP"/>
              <a:t>SRU/SOAP</a:t>
            </a:r>
            <a:r>
              <a:rPr lang="ja-JP" altLang="en-US"/>
              <a:t>、</a:t>
            </a:r>
            <a:r>
              <a:rPr lang="en-US" altLang="ja-JP"/>
              <a:t>OpenSearch</a:t>
            </a:r>
            <a:r>
              <a:rPr lang="ja-JP" altLang="en-US"/>
              <a:t>）、メタデータハーベスト（</a:t>
            </a:r>
            <a:r>
              <a:rPr lang="en-US" altLang="ja-JP"/>
              <a:t>OAI-PMH</a:t>
            </a:r>
            <a:r>
              <a:rPr lang="ja-JP" altLang="en-US"/>
              <a:t>、</a:t>
            </a:r>
            <a:r>
              <a:rPr lang="en-US" altLang="ja-JP"/>
              <a:t>RSS)</a:t>
            </a:r>
            <a:r>
              <a:rPr lang="ja-JP" altLang="en-US"/>
              <a:t>等の</a:t>
            </a:r>
            <a:r>
              <a:rPr lang="ja-JP" altLang="en-US">
                <a:solidFill>
                  <a:srgbClr val="FF0000"/>
                </a:solidFill>
              </a:rPr>
              <a:t>共通インタフェース</a:t>
            </a:r>
            <a:r>
              <a:rPr lang="ja-JP" altLang="en-US"/>
              <a:t>と   </a:t>
            </a:r>
          </a:p>
          <a:p>
            <a:pPr lvl="1">
              <a:lnSpc>
                <a:spcPct val="90000"/>
              </a:lnSpc>
            </a:pPr>
            <a:r>
              <a:rPr lang="ja-JP" altLang="en-US"/>
              <a:t>ダブリンコアベース、</a:t>
            </a:r>
            <a:r>
              <a:rPr lang="en-US" altLang="ja-JP"/>
              <a:t>RSS</a:t>
            </a:r>
            <a:r>
              <a:rPr lang="ja-JP" altLang="en-US"/>
              <a:t>レベル、</a:t>
            </a:r>
            <a:r>
              <a:rPr lang="en-US" altLang="ja-JP"/>
              <a:t>MODS</a:t>
            </a:r>
            <a:r>
              <a:rPr lang="ja-JP" altLang="en-US"/>
              <a:t>ベース等の</a:t>
            </a:r>
            <a:r>
              <a:rPr lang="ja-JP" altLang="en-US">
                <a:solidFill>
                  <a:srgbClr val="FF0000"/>
                </a:solidFill>
              </a:rPr>
              <a:t>共通的なメタデータ記述要素と記述規則</a:t>
            </a:r>
            <a:r>
              <a:rPr lang="ja-JP" altLang="en-US"/>
              <a:t>に準拠していただきたい </a:t>
            </a:r>
          </a:p>
          <a:p>
            <a:pPr>
              <a:lnSpc>
                <a:spcPct val="90000"/>
              </a:lnSpc>
            </a:pPr>
            <a:r>
              <a:rPr lang="ja-JP" altLang="en-US">
                <a:solidFill>
                  <a:srgbClr val="FF0000"/>
                </a:solidFill>
              </a:rPr>
              <a:t>地域情報ハブとしての図書館との連携</a:t>
            </a:r>
            <a:r>
              <a:rPr lang="ja-JP" altLang="en-US"/>
              <a:t>としては   </a:t>
            </a:r>
          </a:p>
          <a:p>
            <a:pPr>
              <a:lnSpc>
                <a:spcPct val="90000"/>
              </a:lnSpc>
            </a:pPr>
            <a:r>
              <a:rPr lang="ja-JP" altLang="en-US">
                <a:solidFill>
                  <a:srgbClr val="FF0000"/>
                </a:solidFill>
              </a:rPr>
              <a:t>「文部科学省の</a:t>
            </a:r>
            <a:r>
              <a:rPr lang="ja-JP" altLang="en-US" i="1"/>
              <a:t>地域の情報ハブとしての図書館に関する</a:t>
            </a:r>
            <a:r>
              <a:rPr lang="ja-JP" altLang="en-US">
                <a:solidFill>
                  <a:srgbClr val="FF0000"/>
                </a:solidFill>
              </a:rPr>
              <a:t>報告書」にあるような地域情報ハブ</a:t>
            </a:r>
            <a:r>
              <a:rPr lang="ja-JP" altLang="en-US"/>
              <a:t>を想定し、</a:t>
            </a:r>
            <a:r>
              <a:rPr lang="ja-JP" altLang="en-US">
                <a:solidFill>
                  <a:srgbClr val="FF0000"/>
                </a:solidFill>
              </a:rPr>
              <a:t>地域での情報の一元利用の環境を構築</a:t>
            </a:r>
            <a:r>
              <a:rPr lang="ja-JP" altLang="en-US"/>
              <a:t>していただき、   </a:t>
            </a:r>
          </a:p>
          <a:p>
            <a:pPr>
              <a:lnSpc>
                <a:spcPct val="90000"/>
              </a:lnSpc>
            </a:pPr>
            <a:r>
              <a:rPr lang="ja-JP" altLang="en-US"/>
              <a:t>それを、</a:t>
            </a:r>
            <a:r>
              <a:rPr lang="ja-JP" altLang="en-US">
                <a:solidFill>
                  <a:srgbClr val="FF0000"/>
                </a:solidFill>
              </a:rPr>
              <a:t>全国規模での図書館情報として、共有利用できる形を想定</a:t>
            </a:r>
            <a:r>
              <a:rPr lang="ja-JP" altLang="en-US"/>
              <a:t>します。   </a:t>
            </a:r>
          </a:p>
          <a:p>
            <a:pPr lvl="1">
              <a:lnSpc>
                <a:spcPct val="90000"/>
              </a:lnSpc>
            </a:pPr>
            <a:r>
              <a:rPr lang="ja-JP" altLang="en-US"/>
              <a:t>現在、</a:t>
            </a:r>
            <a:r>
              <a:rPr lang="en-US" altLang="ja-JP"/>
              <a:t>NDL</a:t>
            </a:r>
            <a:r>
              <a:rPr lang="ja-JP" altLang="en-US"/>
              <a:t>と公共図書館等との間での、</a:t>
            </a:r>
            <a:r>
              <a:rPr lang="ja-JP" altLang="en-US">
                <a:solidFill>
                  <a:srgbClr val="FF0000"/>
                </a:solidFill>
              </a:rPr>
              <a:t>総合目録ネットワークでの蔵書目録検索、レファレンス協同データベースでのレファレンス情報の統合検索に加えて、デジタルコンテンツに関しても</a:t>
            </a:r>
            <a:r>
              <a:rPr lang="ja-JP" altLang="en-US"/>
              <a:t>展開していきたいと考えています。  </a:t>
            </a:r>
          </a:p>
          <a:p>
            <a:pPr>
              <a:lnSpc>
                <a:spcPct val="90000"/>
              </a:lnSpc>
            </a:pPr>
            <a:r>
              <a:rPr lang="ja-JP" altLang="en-US"/>
              <a:t>  </a:t>
            </a:r>
          </a:p>
          <a:p>
            <a:pPr>
              <a:lnSpc>
                <a:spcPct val="90000"/>
              </a:lnSpc>
            </a:pPr>
            <a:r>
              <a:rPr lang="ja-JP" altLang="en-US">
                <a:solidFill>
                  <a:srgbClr val="FF0000"/>
                </a:solidFill>
              </a:rPr>
              <a:t>プロトタイプでは、現在、デジタル岡山大百科、一橋付属図書館のアーカイブを横断検索、   </a:t>
            </a:r>
          </a:p>
          <a:p>
            <a:pPr>
              <a:lnSpc>
                <a:spcPct val="90000"/>
              </a:lnSpc>
            </a:pPr>
            <a:r>
              <a:rPr lang="ja-JP" altLang="en-US">
                <a:solidFill>
                  <a:srgbClr val="FF0000"/>
                </a:solidFill>
              </a:rPr>
              <a:t>他の図書館とも同様の連携を仕組みを構築したい</a:t>
            </a:r>
            <a:r>
              <a:rPr lang="ja-JP" altLang="en-US"/>
              <a:t>と考えています。     </a:t>
            </a:r>
          </a:p>
        </p:txBody>
      </p:sp>
    </p:spTree>
    <p:extLst>
      <p:ext uri="{BB962C8B-B14F-4D97-AF65-F5344CB8AC3E}">
        <p14:creationId xmlns:p14="http://schemas.microsoft.com/office/powerpoint/2010/main" val="2920181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7BC909E1-6B06-4D4A-AF86-3635004A9761}" type="datetime1">
              <a:rPr kumimoji="1" lang="ja-JP" altLang="en-US" smtClean="0"/>
              <a:t>2016/5/4</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8</a:t>
            </a:fld>
            <a:endParaRPr kumimoji="1" lang="ja-JP" altLang="en-US"/>
          </a:p>
        </p:txBody>
      </p:sp>
    </p:spTree>
    <p:extLst>
      <p:ext uri="{BB962C8B-B14F-4D97-AF65-F5344CB8AC3E}">
        <p14:creationId xmlns:p14="http://schemas.microsoft.com/office/powerpoint/2010/main" val="2493388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7BC909E1-6B06-4D4A-AF86-3635004A9761}" type="datetime1">
              <a:rPr kumimoji="1" lang="ja-JP" altLang="en-US" smtClean="0"/>
              <a:t>2016/5/4</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9</a:t>
            </a:fld>
            <a:endParaRPr kumimoji="1" lang="ja-JP" altLang="en-US"/>
          </a:p>
        </p:txBody>
      </p:sp>
    </p:spTree>
    <p:extLst>
      <p:ext uri="{BB962C8B-B14F-4D97-AF65-F5344CB8AC3E}">
        <p14:creationId xmlns:p14="http://schemas.microsoft.com/office/powerpoint/2010/main" val="2997724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a:noFill/>
        </p:spPr>
        <p:style>
          <a:lnRef idx="1">
            <a:schemeClr val="accent1"/>
          </a:lnRef>
          <a:fillRef idx="2">
            <a:schemeClr val="accent1"/>
          </a:fillRef>
          <a:effectRef idx="1">
            <a:schemeClr val="accent1"/>
          </a:effectRef>
          <a:fontRef idx="none"/>
        </p:style>
        <p:txBody>
          <a:bodyPr anchor="b"/>
          <a:lstStyle>
            <a:lvl1pPr algn="ctr">
              <a:defRPr sz="60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a:noFill/>
        </p:spPr>
        <p:style>
          <a:lnRef idx="1">
            <a:schemeClr val="accent1"/>
          </a:lnRef>
          <a:fillRef idx="2">
            <a:schemeClr val="accent1"/>
          </a:fillRef>
          <a:effectRef idx="1">
            <a:schemeClr val="accent1"/>
          </a:effectRef>
          <a:fontRef idx="none"/>
        </p:style>
        <p:txBody>
          <a:bodyPr>
            <a:normAutofit/>
          </a:bodyPr>
          <a:lstStyle>
            <a:lvl1pPr marL="0" indent="0" algn="ctr">
              <a:buNone/>
              <a:defRPr sz="40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1798209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116840" y="111125"/>
            <a:ext cx="11958320" cy="762635"/>
          </a:xfrm>
        </p:spPr>
        <p:txBody>
          <a:bodyPr/>
          <a:lstStyle>
            <a:lvl1pP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116840" y="995680"/>
            <a:ext cx="11958320" cy="5181283"/>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5342871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596880" y="344329"/>
            <a:ext cx="1478280" cy="5811838"/>
          </a:xfrm>
        </p:spPr>
        <p:txBody>
          <a:bodyPr vert="eaVert"/>
          <a:lstStyle>
            <a:lvl1pP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0" y="365125"/>
            <a:ext cx="10373360" cy="5811838"/>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1219122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09776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91820206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88294857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71981792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55280331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07439178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4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99529641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5626835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29845"/>
            <a:ext cx="11968480" cy="74231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838200" y="965200"/>
            <a:ext cx="10515600" cy="521176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7028423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6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76464922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7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33490412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8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11583159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9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257510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0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47549888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17804907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89939577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5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88981894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6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00638819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1150905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a:noFill/>
        </p:spPr>
        <p:style>
          <a:lnRef idx="1">
            <a:schemeClr val="accent1"/>
          </a:lnRef>
          <a:fillRef idx="2">
            <a:schemeClr val="accent1"/>
          </a:fillRef>
          <a:effectRef idx="1">
            <a:schemeClr val="accent1"/>
          </a:effectRef>
          <a:fontRef idx="none"/>
        </p:style>
        <p:txBody>
          <a:bodyPr anchor="b"/>
          <a:lstStyle>
            <a:lvl1pPr>
              <a:defRPr sz="60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1850" y="4589463"/>
            <a:ext cx="10515600" cy="1500187"/>
          </a:xfrm>
          <a:noFill/>
        </p:spPr>
        <p:style>
          <a:lnRef idx="1">
            <a:schemeClr val="accent1"/>
          </a:lnRef>
          <a:fillRef idx="2">
            <a:schemeClr val="accent1"/>
          </a:fillRef>
          <a:effectRef idx="1">
            <a:schemeClr val="accent1"/>
          </a:effectRef>
          <a:fontRef idx="none"/>
        </p:style>
        <p:txBody>
          <a:bodyPr>
            <a:normAutofit/>
          </a:bodyPr>
          <a:lstStyle>
            <a:lvl1pPr marL="0" indent="0">
              <a:buNone/>
              <a:defRPr sz="4000">
                <a:solidFill>
                  <a:schemeClr val="tx1">
                    <a:tint val="75000"/>
                  </a:schemeClr>
                </a:solidFill>
                <a:latin typeface="Meiryo UI" panose="020B0604030504040204" pitchFamily="50" charset="-128"/>
                <a:ea typeface="Meiryo UI"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smtClean="0"/>
              <a:t>マスター テキストの書式設定</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47323470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100012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dirty="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p>
        </p:txBody>
      </p:sp>
      <p:pic>
        <p:nvPicPr>
          <p:cNvPr id="6" name="Picture 5" descr="C:\Documents and Settings\s-hara\デスクトップ\情報探索用GUI\情報探索用GUI\resources\images\heading_bg.gif"/>
          <p:cNvPicPr>
            <a:picLocks noChangeArrowheads="1"/>
          </p:cNvPicPr>
          <p:nvPr userDrawn="1"/>
        </p:nvPicPr>
        <p:blipFill>
          <a:blip r:embed="rId2" cstate="print"/>
          <a:srcRect/>
          <a:stretch>
            <a:fillRect/>
          </a:stretch>
        </p:blipFill>
        <p:spPr bwMode="auto">
          <a:xfrm>
            <a:off x="1583267" y="4292600"/>
            <a:ext cx="10608733" cy="215900"/>
          </a:xfrm>
          <a:prstGeom prst="rect">
            <a:avLst/>
          </a:prstGeom>
          <a:noFill/>
          <a:ln w="9525">
            <a:noFill/>
            <a:miter lim="800000"/>
            <a:headEnd/>
            <a:tailEnd/>
          </a:ln>
        </p:spPr>
      </p:pic>
      <p:sp>
        <p:nvSpPr>
          <p:cNvPr id="2" name="タイトル 1"/>
          <p:cNvSpPr>
            <a:spLocks noGrp="1"/>
          </p:cNvSpPr>
          <p:nvPr>
            <p:ph type="ctrTitle"/>
          </p:nvPr>
        </p:nvSpPr>
        <p:spPr>
          <a:xfrm>
            <a:off x="-9939" y="1340768"/>
            <a:ext cx="10032437" cy="2952328"/>
          </a:xfrm>
          <a:noFill/>
        </p:spPr>
        <p:style>
          <a:lnRef idx="1">
            <a:schemeClr val="accent1"/>
          </a:lnRef>
          <a:fillRef idx="2">
            <a:schemeClr val="accent1"/>
          </a:fillRef>
          <a:effectRef idx="1">
            <a:schemeClr val="accent1"/>
          </a:effectRef>
          <a:fontRef idx="none"/>
        </p:style>
        <p:txBody>
          <a:bodyPr/>
          <a:lstStyle>
            <a:lvl1pPr algn="ctr">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fld id="{90591A0B-9E12-496A-B029-EF4AE7D72982}" type="datetime1">
              <a:rPr lang="ja-JP" altLang="en-US" smtClean="0"/>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fld id="{3C3BFEE1-B11D-4F33-BE4E-1752C7FA7201}" type="slidenum">
              <a:rPr lang="ja-JP" altLang="en-US"/>
              <a:pPr>
                <a:defRPr/>
              </a:pPr>
              <a:t>‹#›</a:t>
            </a:fld>
            <a:endParaRPr lang="ja-JP" altLang="en-US" dirty="0"/>
          </a:p>
        </p:txBody>
      </p:sp>
    </p:spTree>
    <p:extLst>
      <p:ext uri="{BB962C8B-B14F-4D97-AF65-F5344CB8AC3E}">
        <p14:creationId xmlns:p14="http://schemas.microsoft.com/office/powerpoint/2010/main" val="243514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62560" y="90805"/>
            <a:ext cx="11856720" cy="70167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162560" y="971867"/>
            <a:ext cx="5857240" cy="520509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172200" y="971867"/>
            <a:ext cx="5847080" cy="520509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46967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274320" y="104775"/>
            <a:ext cx="11785600" cy="68770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4320" y="872174"/>
            <a:ext cx="5721667" cy="823912"/>
          </a:xfrm>
        </p:spPr>
        <p:txBody>
          <a:bodyPr anchor="b"/>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マスター テキストの書式設定</a:t>
            </a:r>
          </a:p>
        </p:txBody>
      </p:sp>
      <p:sp>
        <p:nvSpPr>
          <p:cNvPr id="4" name="コンテンツ プレースホルダー 3"/>
          <p:cNvSpPr>
            <a:spLocks noGrp="1"/>
          </p:cNvSpPr>
          <p:nvPr>
            <p:ph sz="half" idx="2"/>
          </p:nvPr>
        </p:nvSpPr>
        <p:spPr>
          <a:xfrm>
            <a:off x="274320" y="1775780"/>
            <a:ext cx="5723255" cy="441388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6096000" y="862966"/>
            <a:ext cx="5963920" cy="823912"/>
          </a:xfrm>
        </p:spPr>
        <p:txBody>
          <a:bodyPr anchor="b"/>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マスター テキストの書式設定</a:t>
            </a:r>
          </a:p>
        </p:txBody>
      </p:sp>
      <p:sp>
        <p:nvSpPr>
          <p:cNvPr id="6" name="コンテンツ プレースホルダー 5"/>
          <p:cNvSpPr>
            <a:spLocks noGrp="1"/>
          </p:cNvSpPr>
          <p:nvPr>
            <p:ph sz="quarter" idx="4"/>
          </p:nvPr>
        </p:nvSpPr>
        <p:spPr>
          <a:xfrm>
            <a:off x="6172200" y="1775780"/>
            <a:ext cx="5887720" cy="441388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8" name="フッター プレースホルダー 7"/>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646525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 y="34609"/>
            <a:ext cx="12029440" cy="696912"/>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4" name="フッター プレースホルダー 3"/>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5" name="スライド番号プレースホルダー 4"/>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8409037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3" name="フッター プレースホルダー 2"/>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4" name="スライド番号プレースホルダー 3"/>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927272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81280"/>
            <a:ext cx="4648517" cy="1600200"/>
          </a:xfrm>
        </p:spPr>
        <p:txBody>
          <a:bodyPr anchor="b"/>
          <a:lstStyle>
            <a:lvl1pPr>
              <a:defRPr sz="32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5183188" y="81281"/>
            <a:ext cx="6805612" cy="5779770"/>
          </a:xfrm>
        </p:spPr>
        <p:txBody>
          <a:bodyPr/>
          <a:lstStyle>
            <a:lvl1pPr>
              <a:defRPr sz="3200">
                <a:latin typeface="Meiryo UI" panose="020B0604030504040204" pitchFamily="50" charset="-128"/>
                <a:ea typeface="Meiryo UI" panose="020B0604030504040204" pitchFamily="50" charset="-128"/>
              </a:defRPr>
            </a:lvl1pPr>
            <a:lvl2pPr>
              <a:defRPr sz="2800">
                <a:latin typeface="Meiryo UI" panose="020B0604030504040204" pitchFamily="50" charset="-128"/>
                <a:ea typeface="Meiryo UI" panose="020B0604030504040204" pitchFamily="50" charset="-128"/>
              </a:defRPr>
            </a:lvl2pPr>
            <a:lvl3pPr>
              <a:defRPr sz="24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vl6pPr>
              <a:defRPr sz="2000"/>
            </a:lvl6pPr>
            <a:lvl7pPr>
              <a:defRPr sz="2000"/>
            </a:lvl7pPr>
            <a:lvl8pPr>
              <a:defRPr sz="2000"/>
            </a:lvl8pPr>
            <a:lvl9pPr>
              <a:defRPr sz="2000"/>
            </a:lvl9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テキスト プレースホルダー 3"/>
          <p:cNvSpPr>
            <a:spLocks noGrp="1"/>
          </p:cNvSpPr>
          <p:nvPr>
            <p:ph type="body" sz="half" idx="2"/>
          </p:nvPr>
        </p:nvSpPr>
        <p:spPr>
          <a:xfrm>
            <a:off x="121920" y="2057400"/>
            <a:ext cx="4650105" cy="3811588"/>
          </a:xfrm>
        </p:spPr>
        <p:txBody>
          <a:bodyPr/>
          <a:lstStyle>
            <a:lvl1pPr marL="0" indent="0">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6355208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 y="81280"/>
            <a:ext cx="4619625" cy="1158240"/>
          </a:xfrm>
        </p:spPr>
        <p:txBody>
          <a:bodyPr anchor="b"/>
          <a:lstStyle>
            <a:lvl1pPr>
              <a:defRPr sz="32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図プレースホルダー 2"/>
          <p:cNvSpPr>
            <a:spLocks noGrp="1"/>
          </p:cNvSpPr>
          <p:nvPr>
            <p:ph type="pic" idx="1"/>
          </p:nvPr>
        </p:nvSpPr>
        <p:spPr>
          <a:xfrm>
            <a:off x="5183188" y="81281"/>
            <a:ext cx="6866572" cy="5779770"/>
          </a:xfrm>
        </p:spPr>
        <p:txBody>
          <a:bodyPr/>
          <a:lstStyle>
            <a:lvl1pPr marL="0" indent="0">
              <a:buNone/>
              <a:defRPr sz="3200">
                <a:latin typeface="Meiryo UI" panose="020B0604030504040204" pitchFamily="50" charset="-128"/>
                <a:ea typeface="Meiryo UI"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52400" y="1381760"/>
            <a:ext cx="4619625" cy="4487228"/>
          </a:xfrm>
        </p:spPr>
        <p:txBody>
          <a:bodyPr/>
          <a:lstStyle>
            <a:lvl1pPr marL="0" indent="0">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50390806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52400" y="100965"/>
            <a:ext cx="11846560" cy="752475"/>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52400" y="985520"/>
            <a:ext cx="11846560" cy="519144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92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91" r:id="rId27"/>
    <p:sldLayoutId id="2147483692" r:id="rId28"/>
    <p:sldLayoutId id="2147483693" r:id="rId29"/>
    <p:sldLayoutId id="2147483694" r:id="rId30"/>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docs.live.net/62326ca6c4db36a7/Office%20Live%20&#12398;&#12489;&#12461;&#12517;&#12513;&#12531;&#12488;/2016&#24180;&#65288;28FY&#65289;&#20445;&#23384;&#29256;/&#21516;&#24535;&#31038;&#22823;&#23398;&#12476;&#12511;&#28310;&#20633;/2016&#24180;&#24230;/&#12476;&#12511;&#29992;&#36039;&#26009;/&#20998;&#20874;&#65288;PPT&#65289;/&#12304;&#26368;&#26032;&#29256;&#12305;&#12304;&#12473;&#12521;&#12452;&#12489;&#12305;Digital%20Transformation&#26178;&#20195;&#12398;&#20844;&#20849;&#22259;&#26360;&#39208;&#12469;&#12540;&#12499;&#12473;&#12471;&#12473;&#12486;&#12512;&#12398;&#12354;&#12426;&#26041;&#12304;&#35443;&#32048;&#12305;.pptx" TargetMode="External"/><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643051"/>
            <a:ext cx="9144000" cy="2339014"/>
          </a:xfrm>
        </p:spPr>
        <p:style>
          <a:lnRef idx="0">
            <a:schemeClr val="accent2"/>
          </a:lnRef>
          <a:fillRef idx="3">
            <a:schemeClr val="accent2"/>
          </a:fillRef>
          <a:effectRef idx="3">
            <a:schemeClr val="accent2"/>
          </a:effectRef>
          <a:fontRef idx="minor">
            <a:schemeClr val="lt1"/>
          </a:fontRef>
        </p:style>
        <p:txBody>
          <a:bodyPr>
            <a:normAutofit/>
          </a:bodyPr>
          <a:lstStyle/>
          <a:p>
            <a:r>
              <a:rPr lang="ja-JP" altLang="en-US" sz="4000" dirty="0"/>
              <a:t>国のデジタルコレクションの構築と提供に向けた連携</a:t>
            </a:r>
            <a:r>
              <a:rPr lang="ja-JP" altLang="en-US" sz="4000" dirty="0" smtClean="0"/>
              <a:t>協力</a:t>
            </a:r>
            <a:r>
              <a:rPr lang="en-US" altLang="ja-JP" sz="4000" dirty="0" smtClean="0"/>
              <a:t>【</a:t>
            </a:r>
            <a:r>
              <a:rPr lang="ja-JP" altLang="en-US" sz="4000" dirty="0" smtClean="0"/>
              <a:t>詳細</a:t>
            </a:r>
            <a:r>
              <a:rPr lang="en-US" altLang="ja-JP" sz="4000" dirty="0" smtClean="0"/>
              <a:t>】</a:t>
            </a:r>
            <a:r>
              <a:rPr lang="ja-JP" altLang="en-US" sz="4000" dirty="0" smtClean="0"/>
              <a:t>　</a:t>
            </a:r>
            <a:endParaRPr kumimoji="1" lang="ja-JP" altLang="en-US" sz="4000" dirty="0"/>
          </a:p>
        </p:txBody>
      </p:sp>
      <p:sp>
        <p:nvSpPr>
          <p:cNvPr id="4" name="Text Box 5"/>
          <p:cNvSpPr txBox="1">
            <a:spLocks noChangeArrowheads="1"/>
          </p:cNvSpPr>
          <p:nvPr/>
        </p:nvSpPr>
        <p:spPr bwMode="auto">
          <a:xfrm>
            <a:off x="8112125" y="404814"/>
            <a:ext cx="2159000" cy="307777"/>
          </a:xfrm>
          <a:prstGeom prst="rect">
            <a:avLst/>
          </a:prstGeom>
          <a:noFill/>
          <a:ln w="9525">
            <a:noFill/>
            <a:miter lim="800000"/>
            <a:headEnd/>
            <a:tailEnd/>
          </a:ln>
        </p:spPr>
        <p:txBody>
          <a:bodyPr>
            <a:spAutoFit/>
          </a:bodyPr>
          <a:lstStyle/>
          <a:p>
            <a:pPr algn="dist"/>
            <a:r>
              <a:rPr lang="en-US" altLang="ja-JP" sz="1400" dirty="0" smtClean="0">
                <a:latin typeface="HG丸ｺﾞｼｯｸM-PRO" pitchFamily="50" charset="-128"/>
                <a:ea typeface="HG丸ｺﾞｼｯｸM-PRO" pitchFamily="50" charset="-128"/>
              </a:rPr>
              <a:t>2016</a:t>
            </a:r>
            <a:r>
              <a:rPr lang="ja-JP" altLang="en-US" sz="1400" dirty="0" smtClean="0">
                <a:latin typeface="HG丸ｺﾞｼｯｸM-PRO" pitchFamily="50" charset="-128"/>
                <a:ea typeface="HG丸ｺﾞｼｯｸM-PRO" pitchFamily="50" charset="-128"/>
              </a:rPr>
              <a:t>年５月</a:t>
            </a:r>
            <a:r>
              <a:rPr lang="ja-JP" altLang="en-US" sz="1400" dirty="0">
                <a:latin typeface="HG丸ｺﾞｼｯｸM-PRO" pitchFamily="50" charset="-128"/>
                <a:ea typeface="HG丸ｺﾞｼｯｸM-PRO" pitchFamily="50" charset="-128"/>
              </a:rPr>
              <a:t>４</a:t>
            </a:r>
            <a:r>
              <a:rPr lang="ja-JP" altLang="en-US" sz="1400" dirty="0" smtClean="0">
                <a:latin typeface="HG丸ｺﾞｼｯｸM-PRO" pitchFamily="50" charset="-128"/>
                <a:ea typeface="HG丸ｺﾞｼｯｸM-PRO" pitchFamily="50" charset="-128"/>
              </a:rPr>
              <a:t>日</a:t>
            </a:r>
            <a:endParaRPr lang="en-US" altLang="ja-JP" sz="1400" dirty="0">
              <a:latin typeface="HG丸ｺﾞｼｯｸM-PRO" pitchFamily="50" charset="-128"/>
              <a:ea typeface="HG丸ｺﾞｼｯｸM-PRO" pitchFamily="50" charset="-128"/>
            </a:endParaRPr>
          </a:p>
        </p:txBody>
      </p:sp>
      <p:sp>
        <p:nvSpPr>
          <p:cNvPr id="6" name="サブタイトル 5"/>
          <p:cNvSpPr>
            <a:spLocks noGrp="1"/>
          </p:cNvSpPr>
          <p:nvPr>
            <p:ph type="subTitle" idx="1"/>
          </p:nvPr>
        </p:nvSpPr>
        <p:spPr>
          <a:xfrm>
            <a:off x="3143672" y="5013176"/>
            <a:ext cx="6400800" cy="1071570"/>
          </a:xfrm>
        </p:spPr>
        <p:txBody>
          <a:bodyPr anchor="ctr">
            <a:normAutofit fontScale="70000" lnSpcReduction="20000"/>
          </a:bodyPr>
          <a:lstStyle/>
          <a:p>
            <a:r>
              <a:rPr lang="ja-JP" altLang="en-US" dirty="0"/>
              <a:t>同志社大学大学院総合政策科学研究科</a:t>
            </a:r>
            <a:endParaRPr lang="en-US" altLang="ja-JP" dirty="0"/>
          </a:p>
          <a:p>
            <a:r>
              <a:rPr lang="ja-JP" altLang="en-US" dirty="0"/>
              <a:t>嘱託講師　中山正樹</a:t>
            </a:r>
          </a:p>
        </p:txBody>
      </p:sp>
    </p:spTree>
    <p:extLst>
      <p:ext uri="{BB962C8B-B14F-4D97-AF65-F5344CB8AC3E}">
        <p14:creationId xmlns:p14="http://schemas.microsoft.com/office/powerpoint/2010/main" val="2039968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p>
            <a:fld id="{F4452966-B049-44BD-B41E-B113EA53487F}" type="slidenum">
              <a:rPr lang="en-US" altLang="ja-JP">
                <a:solidFill>
                  <a:srgbClr val="000000"/>
                </a:solidFill>
              </a:rPr>
              <a:pPr/>
              <a:t>10</a:t>
            </a:fld>
            <a:endParaRPr lang="en-US" altLang="ja-JP">
              <a:solidFill>
                <a:srgbClr val="000000"/>
              </a:solidFill>
            </a:endParaRPr>
          </a:p>
        </p:txBody>
      </p:sp>
      <p:sp>
        <p:nvSpPr>
          <p:cNvPr id="1045506" name="Rectangle 2"/>
          <p:cNvSpPr>
            <a:spLocks noGrp="1" noChangeArrowheads="1"/>
          </p:cNvSpPr>
          <p:nvPr>
            <p:ph type="title"/>
          </p:nvPr>
        </p:nvSpPr>
        <p:spPr>
          <a:xfrm>
            <a:off x="0" y="0"/>
            <a:ext cx="12192000" cy="1078787"/>
          </a:xfrm>
        </p:spPr>
        <p:txBody>
          <a:bodyPr>
            <a:normAutofit/>
          </a:bodyPr>
          <a:lstStyle/>
          <a:p>
            <a:r>
              <a:rPr lang="ja-JP" altLang="en-US" sz="4000" dirty="0" smtClean="0"/>
              <a:t>デジタル</a:t>
            </a:r>
            <a:r>
              <a:rPr lang="ja-JP" altLang="en-US" sz="4000" dirty="0"/>
              <a:t>情報資源</a:t>
            </a:r>
            <a:r>
              <a:rPr lang="ja-JP" altLang="en-US" sz="4000" dirty="0" smtClean="0"/>
              <a:t>ラウンドテーブル</a:t>
            </a:r>
            <a:r>
              <a:rPr lang="en-US" altLang="ja-JP" sz="4000" dirty="0" smtClean="0"/>
              <a:t>(MLA</a:t>
            </a:r>
            <a:r>
              <a:rPr lang="ja-JP" altLang="en-US" sz="4000" dirty="0" smtClean="0"/>
              <a:t>連携</a:t>
            </a:r>
            <a:r>
              <a:rPr lang="en-US" altLang="ja-JP" sz="4000" dirty="0" smtClean="0"/>
              <a:t>)</a:t>
            </a:r>
            <a:endParaRPr lang="ja-JP" altLang="en-US" sz="4000" dirty="0"/>
          </a:p>
        </p:txBody>
      </p:sp>
      <p:sp>
        <p:nvSpPr>
          <p:cNvPr id="1045507" name="Rectangle 3"/>
          <p:cNvSpPr>
            <a:spLocks noGrp="1" noChangeArrowheads="1"/>
          </p:cNvSpPr>
          <p:nvPr>
            <p:ph type="body" idx="1"/>
          </p:nvPr>
        </p:nvSpPr>
        <p:spPr>
          <a:xfrm>
            <a:off x="331573" y="1075711"/>
            <a:ext cx="11528853" cy="5182214"/>
          </a:xfrm>
          <a:ln>
            <a:headEnd/>
            <a:tailEnd/>
          </a:ln>
        </p:spPr>
        <p:style>
          <a:lnRef idx="2">
            <a:schemeClr val="accent2"/>
          </a:lnRef>
          <a:fillRef idx="1">
            <a:schemeClr val="lt1"/>
          </a:fillRef>
          <a:effectRef idx="0">
            <a:schemeClr val="accent2"/>
          </a:effectRef>
          <a:fontRef idx="minor">
            <a:schemeClr val="dk1"/>
          </a:fontRef>
        </p:style>
        <p:txBody>
          <a:bodyPr>
            <a:noAutofit/>
          </a:bodyPr>
          <a:lstStyle/>
          <a:p>
            <a:pPr>
              <a:lnSpc>
                <a:spcPct val="80000"/>
              </a:lnSpc>
            </a:pPr>
            <a:r>
              <a:rPr lang="ja-JP" altLang="en-US" sz="2400" dirty="0"/>
              <a:t>背景</a:t>
            </a:r>
          </a:p>
          <a:p>
            <a:pPr lvl="1">
              <a:lnSpc>
                <a:spcPct val="80000"/>
              </a:lnSpc>
            </a:pPr>
            <a:r>
              <a:rPr lang="ja-JP" altLang="en-US" sz="2000" dirty="0"/>
              <a:t>文書館、博物館、図書館においては、これまで大量に蓄積されてきた過去の文化資源のデジタル化は、未だ進んでいない。</a:t>
            </a:r>
          </a:p>
          <a:p>
            <a:pPr lvl="1">
              <a:lnSpc>
                <a:spcPct val="80000"/>
              </a:lnSpc>
            </a:pPr>
            <a:r>
              <a:rPr lang="ja-JP" altLang="en-US" sz="2000" dirty="0"/>
              <a:t>また、デジタル化形式の標準化や、各組織・機関の作成するデータベース間の連携についても、その利活用において、多くの課題を抱えている。</a:t>
            </a:r>
          </a:p>
          <a:p>
            <a:pPr>
              <a:lnSpc>
                <a:spcPct val="80000"/>
              </a:lnSpc>
            </a:pPr>
            <a:r>
              <a:rPr lang="ja-JP" altLang="en-US" sz="2400" dirty="0"/>
              <a:t>目的</a:t>
            </a:r>
          </a:p>
          <a:p>
            <a:pPr lvl="1">
              <a:lnSpc>
                <a:spcPct val="80000"/>
              </a:lnSpc>
            </a:pPr>
            <a:r>
              <a:rPr lang="en-US" altLang="ja-JP" sz="2000" dirty="0"/>
              <a:t>MLA</a:t>
            </a:r>
            <a:r>
              <a:rPr lang="ja-JP" altLang="en-US" sz="2000" dirty="0"/>
              <a:t>の各機関が保有するコレクション全体を、インターネットで、一元的に利用できるように</a:t>
            </a:r>
          </a:p>
          <a:p>
            <a:pPr lvl="1">
              <a:lnSpc>
                <a:spcPct val="80000"/>
              </a:lnSpc>
            </a:pPr>
            <a:r>
              <a:rPr lang="ja-JP" altLang="en-US" sz="2000" dirty="0"/>
              <a:t>検索結果から各機関の</a:t>
            </a:r>
            <a:r>
              <a:rPr lang="en-US" altLang="ja-JP" sz="2000" dirty="0"/>
              <a:t>DB</a:t>
            </a:r>
            <a:r>
              <a:rPr lang="ja-JP" altLang="en-US" sz="2000" dirty="0"/>
              <a:t>へ案内することにより、各機関の</a:t>
            </a:r>
            <a:r>
              <a:rPr lang="en-US" altLang="ja-JP" sz="2000" dirty="0"/>
              <a:t>DB</a:t>
            </a:r>
            <a:r>
              <a:rPr lang="ja-JP" altLang="en-US" sz="2000" dirty="0" err="1"/>
              <a:t>の利</a:t>
            </a:r>
            <a:r>
              <a:rPr lang="ja-JP" altLang="en-US" sz="2000" dirty="0"/>
              <a:t>活用が進むように。</a:t>
            </a:r>
          </a:p>
          <a:p>
            <a:pPr lvl="1">
              <a:lnSpc>
                <a:spcPct val="80000"/>
              </a:lnSpc>
            </a:pPr>
            <a:r>
              <a:rPr lang="ja-JP" altLang="en-US" sz="2000" dirty="0"/>
              <a:t>さらに来館して実物を見る利用者が増えるように。 </a:t>
            </a:r>
          </a:p>
          <a:p>
            <a:pPr>
              <a:lnSpc>
                <a:spcPct val="80000"/>
              </a:lnSpc>
            </a:pPr>
            <a:r>
              <a:rPr lang="ja-JP" altLang="en-US" sz="2400" dirty="0"/>
              <a:t>状況</a:t>
            </a:r>
          </a:p>
          <a:p>
            <a:pPr lvl="1">
              <a:lnSpc>
                <a:spcPct val="80000"/>
              </a:lnSpc>
            </a:pPr>
            <a:r>
              <a:rPr lang="en-US" altLang="ja-JP" sz="2000" dirty="0" smtClean="0"/>
              <a:t>2008</a:t>
            </a:r>
            <a:r>
              <a:rPr lang="ja-JP" altLang="en-US" sz="2000" dirty="0" smtClean="0"/>
              <a:t>年</a:t>
            </a:r>
            <a:r>
              <a:rPr lang="en-US" altLang="ja-JP" sz="2000" dirty="0" smtClean="0"/>
              <a:t>3</a:t>
            </a:r>
            <a:r>
              <a:rPr lang="ja-JP" altLang="en-US" sz="2000" dirty="0"/>
              <a:t>月準備会開催</a:t>
            </a:r>
          </a:p>
          <a:p>
            <a:pPr lvl="2">
              <a:lnSpc>
                <a:spcPct val="80000"/>
              </a:lnSpc>
            </a:pPr>
            <a:r>
              <a:rPr lang="ja-JP" altLang="en-US" sz="1800" dirty="0"/>
              <a:t>国立公文書館、東京国立博物館、国立情報学研究所、科学技術振興機構、慶応大学、奈良女子大、国立国会図書館</a:t>
            </a:r>
          </a:p>
          <a:p>
            <a:pPr lvl="2">
              <a:lnSpc>
                <a:spcPct val="80000"/>
              </a:lnSpc>
            </a:pPr>
            <a:r>
              <a:rPr lang="ja-JP" altLang="en-US" sz="1800" dirty="0"/>
              <a:t>横断的アーカイブズ論研究会</a:t>
            </a:r>
          </a:p>
          <a:p>
            <a:pPr lvl="1">
              <a:lnSpc>
                <a:spcPct val="80000"/>
              </a:lnSpc>
            </a:pPr>
            <a:r>
              <a:rPr lang="en-US" altLang="ja-JP" sz="2000" dirty="0" smtClean="0"/>
              <a:t>2008</a:t>
            </a:r>
            <a:r>
              <a:rPr lang="ja-JP" altLang="en-US" sz="2000" dirty="0" smtClean="0"/>
              <a:t>年</a:t>
            </a:r>
            <a:r>
              <a:rPr lang="en-US" altLang="ja-JP" sz="2000" dirty="0" smtClean="0"/>
              <a:t>12</a:t>
            </a:r>
            <a:r>
              <a:rPr lang="ja-JP" altLang="en-US" sz="2000" dirty="0" smtClean="0"/>
              <a:t>月</a:t>
            </a:r>
            <a:r>
              <a:rPr lang="ja-JP" altLang="en-US" sz="2000" dirty="0"/>
              <a:t>に、ラウンドテーブルを発足させる</a:t>
            </a:r>
          </a:p>
          <a:p>
            <a:pPr lvl="2">
              <a:lnSpc>
                <a:spcPct val="80000"/>
              </a:lnSpc>
            </a:pPr>
            <a:r>
              <a:rPr lang="ja-JP" altLang="en-US" sz="1800" dirty="0"/>
              <a:t>日本国内の博物館、図書館、文書館が、館種を超えたデジタル化による仮想的なコレクションの構築を目指す。</a:t>
            </a:r>
          </a:p>
          <a:p>
            <a:pPr lvl="2">
              <a:lnSpc>
                <a:spcPct val="80000"/>
              </a:lnSpc>
            </a:pPr>
            <a:r>
              <a:rPr lang="ja-JP" altLang="en-US" sz="1800" dirty="0"/>
              <a:t>デジタル化の進展に係る共通の課題について、その解決に向けた協議・検討を行う</a:t>
            </a:r>
            <a:r>
              <a:rPr lang="ja-JP" altLang="en-US" sz="1800" dirty="0" smtClean="0"/>
              <a:t>。</a:t>
            </a:r>
            <a:endParaRPr lang="ja-JP" altLang="en-US" sz="1800" dirty="0"/>
          </a:p>
        </p:txBody>
      </p:sp>
      <p:sp>
        <p:nvSpPr>
          <p:cNvPr id="1045508" name="Rectangle 4"/>
          <p:cNvSpPr>
            <a:spLocks noChangeArrowheads="1"/>
          </p:cNvSpPr>
          <p:nvPr/>
        </p:nvSpPr>
        <p:spPr bwMode="auto">
          <a:xfrm>
            <a:off x="2326533" y="6320423"/>
            <a:ext cx="7835799" cy="338554"/>
          </a:xfrm>
          <a:prstGeom prst="rect">
            <a:avLst/>
          </a:prstGeom>
          <a:solidFill>
            <a:srgbClr val="FFFFCC"/>
          </a:solidFill>
          <a:ln w="38100" algn="ctr">
            <a:solidFill>
              <a:srgbClr val="3333CC"/>
            </a:solidFill>
            <a:miter lim="800000"/>
            <a:headEnd/>
            <a:tailEnd/>
          </a:ln>
          <a:effectLst>
            <a:outerShdw dist="107763" dir="2700000" algn="ctr" rotWithShape="0">
              <a:schemeClr val="bg2">
                <a:alpha val="50000"/>
              </a:schemeClr>
            </a:outerShdw>
          </a:effectLst>
        </p:spPr>
        <p:txBody>
          <a:bodyPr wrap="none" anchor="ctr">
            <a:spAutoFit/>
          </a:bodyPr>
          <a:lstStyle/>
          <a:p>
            <a:pPr algn="ctr" fontAlgn="base">
              <a:spcBef>
                <a:spcPct val="0"/>
              </a:spcBef>
              <a:spcAft>
                <a:spcPct val="0"/>
              </a:spcAft>
            </a:pPr>
            <a:r>
              <a:rPr lang="en-US" altLang="ja-JP" sz="1600" b="1">
                <a:solidFill>
                  <a:srgbClr val="3333CC"/>
                </a:solidFill>
                <a:latin typeface="HG丸ｺﾞｼｯｸM-PRO" panose="020F0600000000000000" pitchFamily="50" charset="-128"/>
                <a:ea typeface="HG丸ｺﾞｼｯｸM-PRO" panose="020F0600000000000000" pitchFamily="50" charset="-128"/>
              </a:rPr>
              <a:t>⇒</a:t>
            </a:r>
            <a:r>
              <a:rPr lang="ja-JP" altLang="en-US" sz="1600" b="1">
                <a:solidFill>
                  <a:srgbClr val="3333CC"/>
                </a:solidFill>
                <a:latin typeface="HG丸ｺﾞｼｯｸM-PRO" panose="020F0600000000000000" pitchFamily="50" charset="-128"/>
                <a:ea typeface="HG丸ｺﾞｼｯｸM-PRO" panose="020F0600000000000000" pitchFamily="50" charset="-128"/>
              </a:rPr>
              <a:t>　関係機関のコンテンツへのアクセス、来館利用が促進される形での連携・協力</a:t>
            </a:r>
          </a:p>
        </p:txBody>
      </p:sp>
      <p:sp>
        <p:nvSpPr>
          <p:cNvPr id="2" name="テキスト ボックス 1"/>
          <p:cNvSpPr txBox="1"/>
          <p:nvPr/>
        </p:nvSpPr>
        <p:spPr>
          <a:xfrm>
            <a:off x="10783614" y="170061"/>
            <a:ext cx="1237147" cy="461665"/>
          </a:xfrm>
          <a:prstGeom prst="rect">
            <a:avLst/>
          </a:prstGeom>
          <a:noFill/>
        </p:spPr>
        <p:txBody>
          <a:bodyPr wrap="square" rtlCol="0">
            <a:spAutoFit/>
          </a:bodyPr>
          <a:lstStyle/>
          <a:p>
            <a:r>
              <a:rPr kumimoji="1" lang="en-US" altLang="ja-JP" sz="2400" dirty="0" smtClean="0"/>
              <a:t>2008</a:t>
            </a:r>
            <a:r>
              <a:rPr kumimoji="1" lang="ja-JP" altLang="en-US" sz="2400" dirty="0" smtClean="0"/>
              <a:t>年</a:t>
            </a:r>
            <a:endParaRPr kumimoji="1" lang="ja-JP" altLang="en-US" sz="2400" dirty="0"/>
          </a:p>
        </p:txBody>
      </p:sp>
    </p:spTree>
    <p:extLst>
      <p:ext uri="{BB962C8B-B14F-4D97-AF65-F5344CB8AC3E}">
        <p14:creationId xmlns:p14="http://schemas.microsoft.com/office/powerpoint/2010/main" val="29306158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err="1" smtClean="0"/>
              <a:t>OpenGLAM</a:t>
            </a:r>
            <a:endParaRPr kumimoji="1" lang="ja-JP" altLang="en-US" dirty="0"/>
          </a:p>
        </p:txBody>
      </p:sp>
      <p:sp>
        <p:nvSpPr>
          <p:cNvPr id="3" name="コンテンツ プレースホルダー 2"/>
          <p:cNvSpPr>
            <a:spLocks noGrp="1"/>
          </p:cNvSpPr>
          <p:nvPr>
            <p:ph idx="1"/>
          </p:nvPr>
        </p:nvSpPr>
        <p:spPr>
          <a:xfrm>
            <a:off x="359595" y="772161"/>
            <a:ext cx="11589249" cy="6085840"/>
          </a:xfrm>
        </p:spPr>
        <p:txBody>
          <a:bodyPr>
            <a:normAutofit fontScale="92500" lnSpcReduction="20000"/>
          </a:bodyPr>
          <a:lstStyle/>
          <a:p>
            <a:pPr marL="457200" lvl="1" indent="0" fontAlgn="ctr">
              <a:buNone/>
            </a:pPr>
            <a:r>
              <a:rPr lang="ja-JP" altLang="en-US" dirty="0" smtClean="0"/>
              <a:t>文化資料のデジタルデータをオープンにして様々に活用するための運動</a:t>
            </a:r>
            <a:endParaRPr lang="en-US" altLang="ja-JP" dirty="0" smtClean="0"/>
          </a:p>
          <a:p>
            <a:pPr lvl="1" fontAlgn="ctr"/>
            <a:endParaRPr lang="en-US" altLang="ja-JP" dirty="0" smtClean="0"/>
          </a:p>
          <a:p>
            <a:pPr lvl="1" fontAlgn="ctr"/>
            <a:r>
              <a:rPr lang="ja-JP" altLang="en-US" dirty="0" smtClean="0"/>
              <a:t>ナショナルアーカイブ</a:t>
            </a:r>
            <a:r>
              <a:rPr lang="ja-JP" altLang="ja-JP" dirty="0" smtClean="0"/>
              <a:t>全体</a:t>
            </a:r>
            <a:r>
              <a:rPr lang="ja-JP" altLang="ja-JP" dirty="0"/>
              <a:t>構想</a:t>
            </a:r>
          </a:p>
          <a:p>
            <a:pPr lvl="2" fontAlgn="ctr"/>
            <a:r>
              <a:rPr lang="ja-JP" altLang="ja-JP" dirty="0"/>
              <a:t>文化財全般のナショナルアーカイブの構築と利</a:t>
            </a:r>
            <a:r>
              <a:rPr lang="ja-JP" altLang="ja-JP" dirty="0" smtClean="0"/>
              <a:t>活用</a:t>
            </a:r>
            <a:r>
              <a:rPr lang="en-US" altLang="ja-JP" dirty="0" smtClean="0"/>
              <a:t> </a:t>
            </a:r>
            <a:r>
              <a:rPr lang="ja-JP" altLang="en-US" dirty="0" smtClean="0">
                <a:solidFill>
                  <a:srgbClr val="FF0000"/>
                </a:solidFill>
              </a:rPr>
              <a:t>≒ </a:t>
            </a:r>
            <a:r>
              <a:rPr lang="en-US" altLang="ja-JP" dirty="0" err="1" smtClean="0">
                <a:solidFill>
                  <a:srgbClr val="FF0000"/>
                </a:solidFill>
              </a:rPr>
              <a:t>OpenGLAM</a:t>
            </a:r>
            <a:endParaRPr lang="en-US" altLang="ja-JP" dirty="0" smtClean="0">
              <a:solidFill>
                <a:srgbClr val="FF0000"/>
              </a:solidFill>
            </a:endParaRPr>
          </a:p>
          <a:p>
            <a:pPr lvl="3" fontAlgn="ctr"/>
            <a:r>
              <a:rPr lang="en-US" altLang="ja-JP" dirty="0" smtClean="0">
                <a:solidFill>
                  <a:srgbClr val="FF0000"/>
                </a:solidFill>
              </a:rPr>
              <a:t>NDL</a:t>
            </a:r>
            <a:r>
              <a:rPr lang="ja-JP" altLang="en-US" dirty="0" smtClean="0">
                <a:solidFill>
                  <a:srgbClr val="FF0000"/>
                </a:solidFill>
              </a:rPr>
              <a:t>が</a:t>
            </a:r>
            <a:r>
              <a:rPr lang="ja-JP" altLang="en-US" dirty="0">
                <a:solidFill>
                  <a:srgbClr val="FF0000"/>
                </a:solidFill>
              </a:rPr>
              <a:t>進めてきた、デジタル化、デジタルアーカイブ、ポータルの構築において、関係機関との連携を模索してきた活動は、まさに、</a:t>
            </a:r>
            <a:r>
              <a:rPr lang="en-US" altLang="ja-JP" dirty="0" err="1">
                <a:solidFill>
                  <a:srgbClr val="FF0000"/>
                </a:solidFill>
              </a:rPr>
              <a:t>OpenGLAM</a:t>
            </a:r>
            <a:r>
              <a:rPr lang="ja-JP" altLang="en-US" dirty="0">
                <a:solidFill>
                  <a:srgbClr val="FF0000"/>
                </a:solidFill>
              </a:rPr>
              <a:t>の方向性と一致</a:t>
            </a:r>
            <a:endParaRPr lang="ja-JP" altLang="ja-JP" dirty="0">
              <a:solidFill>
                <a:srgbClr val="FF0000"/>
              </a:solidFill>
            </a:endParaRPr>
          </a:p>
          <a:p>
            <a:pPr lvl="2" fontAlgn="ctr"/>
            <a:r>
              <a:rPr lang="ja-JP" altLang="ja-JP" dirty="0"/>
              <a:t>サービス、システム機能構築</a:t>
            </a:r>
          </a:p>
          <a:p>
            <a:pPr lvl="3" fontAlgn="ctr"/>
            <a:r>
              <a:rPr lang="ja-JP" altLang="ja-JP" dirty="0"/>
              <a:t>全体完成</a:t>
            </a:r>
            <a:r>
              <a:rPr lang="ja-JP" altLang="ja-JP" dirty="0" smtClean="0"/>
              <a:t>イメージ</a:t>
            </a:r>
            <a:r>
              <a:rPr lang="ja-JP" altLang="en-US" dirty="0" smtClean="0"/>
              <a:t>　</a:t>
            </a:r>
            <a:r>
              <a:rPr lang="ja-JP" altLang="ja-JP" dirty="0" smtClean="0"/>
              <a:t>⇒</a:t>
            </a:r>
            <a:r>
              <a:rPr lang="ja-JP" altLang="en-US" dirty="0"/>
              <a:t>デジタル</a:t>
            </a:r>
            <a:r>
              <a:rPr lang="ja-JP" altLang="en-US" dirty="0" smtClean="0"/>
              <a:t>文化財等の技術担当による</a:t>
            </a:r>
            <a:r>
              <a:rPr lang="ja-JP" altLang="ja-JP" dirty="0" smtClean="0"/>
              <a:t>トップダウンアプローチ</a:t>
            </a:r>
            <a:endParaRPr lang="ja-JP" altLang="ja-JP" dirty="0"/>
          </a:p>
          <a:p>
            <a:pPr lvl="3" fontAlgn="ctr"/>
            <a:r>
              <a:rPr lang="ja-JP" altLang="ja-JP" dirty="0"/>
              <a:t>実践的</a:t>
            </a:r>
            <a:r>
              <a:rPr lang="ja-JP" altLang="ja-JP" dirty="0" smtClean="0"/>
              <a:t>構築</a:t>
            </a:r>
            <a:r>
              <a:rPr lang="ja-JP" altLang="en-US" dirty="0" smtClean="0"/>
              <a:t>　</a:t>
            </a:r>
            <a:r>
              <a:rPr lang="ja-JP" altLang="ja-JP" dirty="0" smtClean="0"/>
              <a:t>⇒</a:t>
            </a:r>
            <a:r>
              <a:rPr lang="en-US" altLang="ja-JP" dirty="0" err="1" smtClean="0"/>
              <a:t>OpenGLAM</a:t>
            </a:r>
            <a:r>
              <a:rPr lang="ja-JP" altLang="en-US" dirty="0" err="1" smtClean="0"/>
              <a:t>、</a:t>
            </a:r>
            <a:r>
              <a:rPr lang="en-US" altLang="ja-JP" dirty="0" smtClean="0"/>
              <a:t>LOD</a:t>
            </a:r>
            <a:r>
              <a:rPr lang="ja-JP" altLang="en-US" dirty="0" err="1" smtClean="0"/>
              <a:t>、</a:t>
            </a:r>
            <a:r>
              <a:rPr lang="en-US" altLang="ja-JP" dirty="0" smtClean="0"/>
              <a:t>Code</a:t>
            </a:r>
            <a:r>
              <a:rPr lang="ja-JP" altLang="en-US" dirty="0" smtClean="0"/>
              <a:t>４</a:t>
            </a:r>
            <a:r>
              <a:rPr lang="en-US" altLang="ja-JP" dirty="0" smtClean="0"/>
              <a:t>Lib</a:t>
            </a:r>
            <a:r>
              <a:rPr lang="ja-JP" altLang="en-US" dirty="0"/>
              <a:t>等</a:t>
            </a:r>
            <a:r>
              <a:rPr lang="ja-JP" altLang="en-US" dirty="0" smtClean="0"/>
              <a:t>による</a:t>
            </a:r>
            <a:r>
              <a:rPr lang="ja-JP" altLang="ja-JP" dirty="0" smtClean="0"/>
              <a:t>ボトムアップアプローチ</a:t>
            </a:r>
            <a:endParaRPr lang="ja-JP" altLang="ja-JP" dirty="0"/>
          </a:p>
          <a:p>
            <a:pPr lvl="2" fontAlgn="ctr"/>
            <a:r>
              <a:rPr lang="ja-JP" altLang="ja-JP" dirty="0"/>
              <a:t>政策的、制度的課題</a:t>
            </a:r>
            <a:r>
              <a:rPr lang="ja-JP" altLang="ja-JP" dirty="0" smtClean="0"/>
              <a:t>解決</a:t>
            </a:r>
            <a:r>
              <a:rPr lang="ja-JP" altLang="en-US" dirty="0" smtClean="0"/>
              <a:t>　</a:t>
            </a:r>
            <a:r>
              <a:rPr lang="ja-JP" altLang="ja-JP" dirty="0" smtClean="0"/>
              <a:t>⇒</a:t>
            </a:r>
            <a:r>
              <a:rPr lang="ja-JP" altLang="ja-JP" dirty="0"/>
              <a:t>ロビー活動を行っている議連対応組織体</a:t>
            </a:r>
          </a:p>
          <a:p>
            <a:pPr lvl="1" fontAlgn="ctr"/>
            <a:r>
              <a:rPr lang="en-US" altLang="ja-JP" dirty="0"/>
              <a:t>GLAM</a:t>
            </a:r>
            <a:r>
              <a:rPr lang="ja-JP" altLang="ja-JP" dirty="0"/>
              <a:t>としてのコア領域</a:t>
            </a:r>
            <a:r>
              <a:rPr lang="ja-JP" altLang="ja-JP" dirty="0" smtClean="0"/>
              <a:t>は</a:t>
            </a:r>
            <a:r>
              <a:rPr lang="ja-JP" altLang="en-US" dirty="0" smtClean="0"/>
              <a:t>、（</a:t>
            </a:r>
            <a:r>
              <a:rPr lang="en-US" altLang="ja-JP" dirty="0" err="1" smtClean="0"/>
              <a:t>OpenGLAM</a:t>
            </a:r>
            <a:r>
              <a:rPr lang="ja-JP" altLang="en-US" dirty="0" smtClean="0"/>
              <a:t>として進めていくべきことは？）</a:t>
            </a:r>
            <a:endParaRPr lang="ja-JP" altLang="ja-JP" dirty="0"/>
          </a:p>
          <a:p>
            <a:pPr lvl="2" fontAlgn="ctr"/>
            <a:r>
              <a:rPr lang="en-US" altLang="ja-JP" dirty="0"/>
              <a:t>GLAM</a:t>
            </a:r>
            <a:r>
              <a:rPr lang="ja-JP" altLang="ja-JP" dirty="0"/>
              <a:t>の館種を越えて、地域情報の集約及び発信の拠点作り</a:t>
            </a:r>
          </a:p>
          <a:p>
            <a:pPr lvl="2" fontAlgn="ctr"/>
            <a:r>
              <a:rPr lang="en-US" altLang="ja-JP" dirty="0" smtClean="0"/>
              <a:t>MLA</a:t>
            </a:r>
            <a:r>
              <a:rPr lang="ja-JP" altLang="en-US" dirty="0" smtClean="0"/>
              <a:t>機関の</a:t>
            </a:r>
            <a:r>
              <a:rPr lang="ja-JP" altLang="ja-JP" dirty="0" smtClean="0"/>
              <a:t>デジタル化</a:t>
            </a:r>
            <a:r>
              <a:rPr lang="ja-JP" altLang="en-US" dirty="0" smtClean="0"/>
              <a:t>支援</a:t>
            </a:r>
            <a:endParaRPr lang="ja-JP" altLang="ja-JP" dirty="0"/>
          </a:p>
          <a:p>
            <a:pPr lvl="3" fontAlgn="ctr"/>
            <a:r>
              <a:rPr lang="ja-JP" altLang="ja-JP" dirty="0"/>
              <a:t>デジタル化、テキスト化、メタデータ・識別子付与のガイドラインの策定</a:t>
            </a:r>
          </a:p>
          <a:p>
            <a:pPr lvl="2" fontAlgn="ctr"/>
            <a:r>
              <a:rPr lang="en-US" altLang="ja-JP" dirty="0" smtClean="0"/>
              <a:t>MLA</a:t>
            </a:r>
            <a:r>
              <a:rPr lang="ja-JP" altLang="en-US" dirty="0" smtClean="0"/>
              <a:t>機関の</a:t>
            </a:r>
            <a:r>
              <a:rPr lang="ja-JP" altLang="ja-JP" dirty="0" smtClean="0"/>
              <a:t>オープンデータ化</a:t>
            </a:r>
            <a:r>
              <a:rPr lang="ja-JP" altLang="en-US" dirty="0" smtClean="0"/>
              <a:t>支援</a:t>
            </a:r>
            <a:endParaRPr lang="ja-JP" altLang="ja-JP" dirty="0"/>
          </a:p>
          <a:p>
            <a:pPr lvl="3" fontAlgn="ctr"/>
            <a:r>
              <a:rPr lang="ja-JP" altLang="ja-JP" dirty="0"/>
              <a:t>自由な再利用を可能にする公開</a:t>
            </a:r>
          </a:p>
          <a:p>
            <a:pPr lvl="3" fontAlgn="ctr"/>
            <a:r>
              <a:rPr lang="ja-JP" altLang="ja-JP" dirty="0"/>
              <a:t>付加価値情報の付与</a:t>
            </a:r>
          </a:p>
          <a:p>
            <a:pPr lvl="2" fontAlgn="ctr"/>
            <a:r>
              <a:rPr lang="en-US" altLang="ja-JP" dirty="0" smtClean="0"/>
              <a:t>MLA</a:t>
            </a:r>
            <a:r>
              <a:rPr lang="ja-JP" altLang="en-US" dirty="0" smtClean="0"/>
              <a:t>機関の</a:t>
            </a:r>
            <a:r>
              <a:rPr lang="ja-JP" altLang="ja-JP" dirty="0" smtClean="0"/>
              <a:t>リンクデータ化</a:t>
            </a:r>
            <a:r>
              <a:rPr lang="ja-JP" altLang="en-US" dirty="0" smtClean="0"/>
              <a:t>支援</a:t>
            </a:r>
            <a:endParaRPr lang="ja-JP" altLang="ja-JP" dirty="0"/>
          </a:p>
          <a:p>
            <a:pPr lvl="3" fontAlgn="ctr"/>
            <a:r>
              <a:rPr lang="ja-JP" altLang="ja-JP" dirty="0"/>
              <a:t>ある分野に共通の辞書の</a:t>
            </a:r>
            <a:r>
              <a:rPr lang="ja-JP" altLang="ja-JP" dirty="0" smtClean="0"/>
              <a:t>整備</a:t>
            </a:r>
            <a:endParaRPr lang="en-US" altLang="ja-JP" dirty="0" smtClean="0"/>
          </a:p>
          <a:p>
            <a:pPr lvl="1" fontAlgn="ctr"/>
            <a:r>
              <a:rPr lang="ja-JP" altLang="en-US" dirty="0"/>
              <a:t>次</a:t>
            </a:r>
            <a:r>
              <a:rPr lang="ja-JP" altLang="en-US" dirty="0" smtClean="0"/>
              <a:t>の段階</a:t>
            </a:r>
            <a:endParaRPr lang="ja-JP" altLang="ja-JP" dirty="0"/>
          </a:p>
          <a:p>
            <a:pPr lvl="2" fontAlgn="ctr"/>
            <a:r>
              <a:rPr lang="ja-JP" altLang="en-US" dirty="0" smtClean="0"/>
              <a:t>試行</a:t>
            </a:r>
            <a:r>
              <a:rPr lang="ja-JP" altLang="ja-JP" dirty="0" smtClean="0"/>
              <a:t>的構築</a:t>
            </a:r>
            <a:r>
              <a:rPr lang="ja-JP" altLang="en-US" dirty="0" smtClean="0"/>
              <a:t>⇒最終目標の設定と、実現に向けたロードマップの提示。</a:t>
            </a:r>
            <a:endParaRPr lang="ja-JP" altLang="ja-JP" dirty="0"/>
          </a:p>
          <a:p>
            <a:pPr lvl="2" fontAlgn="ctr"/>
            <a:r>
              <a:rPr lang="ja-JP" altLang="ja-JP" dirty="0"/>
              <a:t>有用性の普及啓発</a:t>
            </a:r>
            <a:r>
              <a:rPr lang="ja-JP" altLang="ja-JP" dirty="0" smtClean="0"/>
              <a:t>活動</a:t>
            </a:r>
            <a:endParaRPr lang="ja-JP" altLang="ja-JP" dirty="0"/>
          </a:p>
        </p:txBody>
      </p:sp>
      <p:sp>
        <p:nvSpPr>
          <p:cNvPr id="4" name="フッター プレースホルダー 3"/>
          <p:cNvSpPr>
            <a:spLocks noGrp="1"/>
          </p:cNvSpPr>
          <p:nvPr>
            <p:ph type="ftr" sz="quarter" idx="11"/>
          </p:nvPr>
        </p:nvSpPr>
        <p:spPr/>
        <p:txBody>
          <a:bodyPr/>
          <a:lstStyle/>
          <a:p>
            <a:endParaRPr kumimoji="0" lang="en-US" dirty="0"/>
          </a:p>
        </p:txBody>
      </p:sp>
      <p:sp>
        <p:nvSpPr>
          <p:cNvPr id="5" name="スライド番号プレースホルダー 4"/>
          <p:cNvSpPr>
            <a:spLocks noGrp="1"/>
          </p:cNvSpPr>
          <p:nvPr>
            <p:ph type="sldNum" sz="quarter" idx="12"/>
          </p:nvPr>
        </p:nvSpPr>
        <p:spPr/>
        <p:txBody>
          <a:bodyPr/>
          <a:lstStyle/>
          <a:p>
            <a:fld id="{042AED99-7FB4-404E-8A97-64753DCE42EC}" type="slidenum">
              <a:rPr kumimoji="0" lang="en-US" smtClean="0"/>
              <a:pPr/>
              <a:t>11</a:t>
            </a:fld>
            <a:endParaRPr kumimoji="0" lang="en-US"/>
          </a:p>
        </p:txBody>
      </p:sp>
    </p:spTree>
    <p:extLst>
      <p:ext uri="{BB962C8B-B14F-4D97-AF65-F5344CB8AC3E}">
        <p14:creationId xmlns:p14="http://schemas.microsoft.com/office/powerpoint/2010/main" val="2608185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大震災アーカイブと</a:t>
            </a:r>
            <a:r>
              <a:rPr kumimoji="1" lang="en-US" altLang="ja-JP" dirty="0" smtClean="0"/>
              <a:t>MLA</a:t>
            </a:r>
            <a:endParaRPr kumimoji="1" lang="ja-JP" altLang="en-US" dirty="0"/>
          </a:p>
        </p:txBody>
      </p:sp>
      <p:sp>
        <p:nvSpPr>
          <p:cNvPr id="3" name="コンテンツ プレースホルダ 2"/>
          <p:cNvSpPr>
            <a:spLocks noGrp="1"/>
          </p:cNvSpPr>
          <p:nvPr>
            <p:ph sz="half" idx="1"/>
          </p:nvPr>
        </p:nvSpPr>
        <p:spPr>
          <a:xfrm>
            <a:off x="269354" y="945515"/>
            <a:ext cx="5705475" cy="5257800"/>
          </a:xfrm>
        </p:spPr>
        <p:txBody>
          <a:bodyPr>
            <a:noAutofit/>
          </a:bodyPr>
          <a:lstStyle/>
          <a:p>
            <a:r>
              <a:rPr lang="ja-JP" altLang="en-US" sz="3200" dirty="0" smtClean="0"/>
              <a:t>大震災と</a:t>
            </a:r>
            <a:r>
              <a:rPr lang="en-US" altLang="ja-JP" sz="3200" dirty="0" smtClean="0"/>
              <a:t>MLA</a:t>
            </a:r>
          </a:p>
          <a:p>
            <a:pPr lvl="1"/>
            <a:r>
              <a:rPr lang="ja-JP" altLang="en-US" sz="2800" dirty="0" smtClean="0"/>
              <a:t>地域の歴史的記録・記憶の保存と共有</a:t>
            </a:r>
            <a:endParaRPr lang="en-US" altLang="ja-JP" sz="2800" dirty="0" smtClean="0"/>
          </a:p>
          <a:p>
            <a:pPr lvl="1"/>
            <a:r>
              <a:rPr lang="ja-JP" altLang="en-US" sz="2800" dirty="0" smtClean="0"/>
              <a:t>蓄積した記録・記憶を教訓とした復旧・復興・減災対策等の知識の創出</a:t>
            </a:r>
            <a:endParaRPr lang="en-US" altLang="ja-JP" sz="2800" dirty="0" smtClean="0"/>
          </a:p>
          <a:p>
            <a:pPr lvl="2"/>
            <a:r>
              <a:rPr lang="ja-JP" altLang="en-US" sz="2400" dirty="0" smtClean="0"/>
              <a:t>研究成果、ファクトデータを研究者が活用</a:t>
            </a:r>
            <a:endParaRPr lang="en-US" altLang="ja-JP" sz="2400" dirty="0" smtClean="0"/>
          </a:p>
          <a:p>
            <a:pPr lvl="1"/>
            <a:r>
              <a:rPr lang="en-US" altLang="ja-JP" sz="2800" dirty="0" smtClean="0"/>
              <a:t>MLA</a:t>
            </a:r>
            <a:r>
              <a:rPr lang="ja-JP" altLang="en-US" sz="2800" dirty="0" smtClean="0"/>
              <a:t>機関の連携</a:t>
            </a:r>
          </a:p>
          <a:p>
            <a:pPr lvl="2"/>
            <a:r>
              <a:rPr lang="ja-JP" altLang="en-US" sz="2400" dirty="0" smtClean="0"/>
              <a:t>刊行物に限らず、あらゆる記録を網羅的に収集・保存することは、</a:t>
            </a:r>
            <a:r>
              <a:rPr lang="en-US" sz="2400" dirty="0" smtClean="0"/>
              <a:t>1</a:t>
            </a:r>
            <a:r>
              <a:rPr lang="ja-JP" altLang="en-US" sz="2400" dirty="0" err="1" smtClean="0"/>
              <a:t>つの</a:t>
            </a:r>
            <a:r>
              <a:rPr lang="ja-JP" altLang="en-US" sz="2400" dirty="0" smtClean="0"/>
              <a:t>機関で行うことは不可能</a:t>
            </a:r>
            <a:endParaRPr lang="ja-JP" altLang="en-US" sz="1800" dirty="0"/>
          </a:p>
          <a:p>
            <a:pPr lvl="2"/>
            <a:r>
              <a:rPr lang="ja-JP" altLang="en-US" sz="2400" dirty="0" smtClean="0"/>
              <a:t>網羅的な収集・保存及び利活用のためには、様々な機関での分担と、連携が必要</a:t>
            </a:r>
            <a:endParaRPr lang="ja-JP" altLang="en-US" sz="1800" dirty="0"/>
          </a:p>
        </p:txBody>
      </p:sp>
      <p:sp>
        <p:nvSpPr>
          <p:cNvPr id="4" name="コンテンツ プレースホルダ 3"/>
          <p:cNvSpPr>
            <a:spLocks noGrp="1"/>
          </p:cNvSpPr>
          <p:nvPr>
            <p:ph sz="half" idx="2"/>
          </p:nvPr>
        </p:nvSpPr>
        <p:spPr>
          <a:xfrm>
            <a:off x="6090920" y="945514"/>
            <a:ext cx="5705475" cy="5635167"/>
          </a:xfrm>
        </p:spPr>
        <p:txBody>
          <a:bodyPr>
            <a:noAutofit/>
          </a:bodyPr>
          <a:lstStyle/>
          <a:p>
            <a:r>
              <a:rPr lang="en-US" altLang="ja-JP" sz="3200" dirty="0" err="1" smtClean="0"/>
              <a:t>OpenGLA</a:t>
            </a:r>
            <a:r>
              <a:rPr lang="en-US" altLang="ja-JP" sz="3200" dirty="0" err="1"/>
              <a:t>M</a:t>
            </a:r>
            <a:endParaRPr lang="en-US" altLang="ja-JP" sz="3200" dirty="0" smtClean="0"/>
          </a:p>
          <a:p>
            <a:pPr lvl="1"/>
            <a:r>
              <a:rPr lang="ja-JP" altLang="en-US" sz="2800" dirty="0" smtClean="0"/>
              <a:t>各地域・機関が保有</a:t>
            </a:r>
            <a:r>
              <a:rPr lang="ja-JP" altLang="en-US" sz="2800" dirty="0" err="1" smtClean="0"/>
              <a:t>するの</a:t>
            </a:r>
            <a:r>
              <a:rPr lang="ja-JP" altLang="en-US" sz="2800" dirty="0" smtClean="0"/>
              <a:t>記録・記憶、復旧・復興に関する情報の集約と、連携の結節点（ハブ）としての役割</a:t>
            </a:r>
            <a:endParaRPr lang="en-US" altLang="ja-JP" sz="2800" dirty="0" smtClean="0"/>
          </a:p>
          <a:p>
            <a:pPr lvl="1"/>
            <a:r>
              <a:rPr lang="ja-JP" altLang="en-US" sz="2800" dirty="0" smtClean="0"/>
              <a:t>まずは、</a:t>
            </a:r>
            <a:endParaRPr lang="en-US" altLang="ja-JP" sz="2800" dirty="0" smtClean="0"/>
          </a:p>
          <a:p>
            <a:pPr lvl="2"/>
            <a:r>
              <a:rPr lang="ja-JP" altLang="en-US" sz="2400" dirty="0" smtClean="0"/>
              <a:t>被災した資料の救済</a:t>
            </a:r>
            <a:endParaRPr lang="en-US" altLang="ja-JP" sz="2400" dirty="0" smtClean="0"/>
          </a:p>
          <a:p>
            <a:pPr lvl="2"/>
            <a:r>
              <a:rPr lang="ja-JP" altLang="en-US" sz="2400" dirty="0" smtClean="0"/>
              <a:t>被災地の</a:t>
            </a:r>
            <a:r>
              <a:rPr lang="en-US" altLang="ja-JP" sz="2400" dirty="0" smtClean="0"/>
              <a:t>MLA</a:t>
            </a:r>
            <a:r>
              <a:rPr lang="ja-JP" altLang="en-US" sz="2400" dirty="0" smtClean="0"/>
              <a:t>機関支援</a:t>
            </a:r>
            <a:endParaRPr lang="en-US" altLang="ja-JP" sz="2400" dirty="0" smtClean="0"/>
          </a:p>
          <a:p>
            <a:pPr lvl="1"/>
            <a:r>
              <a:rPr kumimoji="1" lang="ja-JP" altLang="en-US" sz="2800" dirty="0" smtClean="0"/>
              <a:t>次に</a:t>
            </a:r>
            <a:endParaRPr kumimoji="1" lang="en-US" altLang="ja-JP" sz="2800" dirty="0" smtClean="0"/>
          </a:p>
          <a:p>
            <a:pPr lvl="2"/>
            <a:r>
              <a:rPr lang="ja-JP" altLang="en-US" sz="2400" dirty="0" smtClean="0"/>
              <a:t>記憶を記録に</a:t>
            </a:r>
            <a:endParaRPr lang="en-US" altLang="ja-JP" sz="2400" dirty="0" smtClean="0"/>
          </a:p>
          <a:p>
            <a:pPr lvl="3"/>
            <a:r>
              <a:rPr lang="ja-JP" altLang="en-US" sz="2000" dirty="0" smtClean="0"/>
              <a:t>震災発生時、復旧・復興過程での記憶を記録とするための整理方法</a:t>
            </a:r>
            <a:endParaRPr lang="en-US" altLang="ja-JP" sz="2000" dirty="0" smtClean="0"/>
          </a:p>
          <a:p>
            <a:pPr lvl="2"/>
            <a:r>
              <a:rPr lang="ja-JP" altLang="en-US" sz="2400" dirty="0" smtClean="0"/>
              <a:t>記録をアーカイブ</a:t>
            </a:r>
            <a:endParaRPr lang="en-US" altLang="ja-JP" sz="2400" dirty="0" smtClean="0"/>
          </a:p>
          <a:p>
            <a:pPr lvl="3"/>
            <a:r>
              <a:rPr lang="en-US" altLang="ja-JP" sz="2000" dirty="0" smtClean="0"/>
              <a:t>MLA</a:t>
            </a:r>
            <a:r>
              <a:rPr lang="ja-JP" altLang="en-US" sz="2000" dirty="0" smtClean="0"/>
              <a:t>機関への記録の提供方法の周知</a:t>
            </a:r>
            <a:endParaRPr lang="en-US" altLang="ja-JP" sz="2000" dirty="0" smtClean="0"/>
          </a:p>
        </p:txBody>
      </p:sp>
      <p:sp>
        <p:nvSpPr>
          <p:cNvPr id="5" name="フッター プレースホルダ 4"/>
          <p:cNvSpPr>
            <a:spLocks noGrp="1"/>
          </p:cNvSpPr>
          <p:nvPr>
            <p:ph type="ftr" sz="quarter" idx="11"/>
          </p:nvPr>
        </p:nvSpPr>
        <p:spPr/>
        <p:txBody>
          <a:bodyPr/>
          <a:lstStyle/>
          <a:p>
            <a:endParaRPr kumimoji="0" lang="en-US" dirty="0"/>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12</a:t>
            </a:fld>
            <a:endParaRPr kumimoji="0" lang="en-US" dirty="0"/>
          </a:p>
        </p:txBody>
      </p:sp>
    </p:spTree>
    <p:extLst>
      <p:ext uri="{BB962C8B-B14F-4D97-AF65-F5344CB8AC3E}">
        <p14:creationId xmlns:p14="http://schemas.microsoft.com/office/powerpoint/2010/main" val="421378133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OpenGLAM</a:t>
            </a:r>
            <a:r>
              <a:rPr kumimoji="1" lang="ja-JP" altLang="en-US" dirty="0" smtClean="0"/>
              <a:t>の現在の活動</a:t>
            </a:r>
            <a:endParaRPr kumimoji="1" lang="ja-JP" altLang="en-US" dirty="0"/>
          </a:p>
        </p:txBody>
      </p:sp>
      <p:sp>
        <p:nvSpPr>
          <p:cNvPr id="3" name="コンテンツ プレースホルダー 2"/>
          <p:cNvSpPr>
            <a:spLocks noGrp="1"/>
          </p:cNvSpPr>
          <p:nvPr>
            <p:ph sz="half" idx="1"/>
          </p:nvPr>
        </p:nvSpPr>
        <p:spPr/>
        <p:txBody>
          <a:bodyPr/>
          <a:lstStyle/>
          <a:p>
            <a:endParaRPr kumimoji="1" lang="ja-JP" altLang="en-US"/>
          </a:p>
        </p:txBody>
      </p:sp>
      <p:sp>
        <p:nvSpPr>
          <p:cNvPr id="4" name="コンテンツ プレースホルダー 3"/>
          <p:cNvSpPr>
            <a:spLocks noGrp="1"/>
          </p:cNvSpPr>
          <p:nvPr>
            <p:ph sz="half" idx="2"/>
          </p:nvPr>
        </p:nvSpPr>
        <p:spPr/>
        <p:txBody>
          <a:bodyPr/>
          <a:lstStyle/>
          <a:p>
            <a:endParaRPr kumimoji="1" lang="ja-JP" altLang="en-US"/>
          </a:p>
        </p:txBody>
      </p:sp>
    </p:spTree>
    <p:extLst>
      <p:ext uri="{BB962C8B-B14F-4D97-AF65-F5344CB8AC3E}">
        <p14:creationId xmlns:p14="http://schemas.microsoft.com/office/powerpoint/2010/main" val="3792414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rgbClr val="FF0000"/>
                </a:solidFill>
              </a:rPr>
              <a:t>改めて、</a:t>
            </a:r>
            <a:r>
              <a:rPr lang="en-US" altLang="ja-JP" dirty="0" err="1" smtClean="0">
                <a:solidFill>
                  <a:srgbClr val="FF0000"/>
                </a:solidFill>
              </a:rPr>
              <a:t>OpenGLAM</a:t>
            </a:r>
            <a:r>
              <a:rPr lang="ja-JP" altLang="en-US" dirty="0" smtClean="0">
                <a:solidFill>
                  <a:srgbClr val="FF0000"/>
                </a:solidFill>
              </a:rPr>
              <a:t>の今後は？</a:t>
            </a:r>
            <a:endParaRPr kumimoji="1" lang="ja-JP" altLang="en-US" dirty="0">
              <a:solidFill>
                <a:srgbClr val="FF0000"/>
              </a:solidFill>
            </a:endParaRPr>
          </a:p>
        </p:txBody>
      </p:sp>
      <p:sp>
        <p:nvSpPr>
          <p:cNvPr id="3" name="コンテンツ プレースホルダー 2"/>
          <p:cNvSpPr>
            <a:spLocks noGrp="1"/>
          </p:cNvSpPr>
          <p:nvPr>
            <p:ph sz="half" idx="1"/>
          </p:nvPr>
        </p:nvSpPr>
        <p:spPr>
          <a:xfrm>
            <a:off x="162560" y="971867"/>
            <a:ext cx="5857240" cy="5712712"/>
          </a:xfrm>
        </p:spPr>
        <p:txBody>
          <a:bodyPr>
            <a:normAutofit fontScale="92500" lnSpcReduction="10000"/>
          </a:bodyPr>
          <a:lstStyle/>
          <a:p>
            <a:r>
              <a:rPr kumimoji="1" lang="ja-JP" altLang="en-US" dirty="0" smtClean="0"/>
              <a:t>知識インフラは</a:t>
            </a:r>
            <a:endParaRPr kumimoji="1" lang="en-US" altLang="ja-JP" dirty="0" smtClean="0"/>
          </a:p>
          <a:p>
            <a:pPr lvl="1"/>
            <a:r>
              <a:rPr lang="ja-JP" altLang="ja-JP" dirty="0"/>
              <a:t>知の共有化と、その知識の再利用による新たな知識の創造（再生産）を目指す</a:t>
            </a:r>
            <a:endParaRPr lang="en-US" altLang="ja-JP" dirty="0" smtClean="0"/>
          </a:p>
          <a:p>
            <a:pPr lvl="1"/>
            <a:r>
              <a:rPr lang="ja-JP" altLang="ja-JP" dirty="0"/>
              <a:t>々な情報を保有している個別に保有している情報を、それぞれの業種業態で集約し、国全体で共有⇒分散アーカイブの構築とポータル</a:t>
            </a:r>
            <a:r>
              <a:rPr lang="ja-JP" altLang="ja-JP" dirty="0" smtClean="0"/>
              <a:t>。</a:t>
            </a:r>
            <a:endParaRPr lang="en-US" altLang="ja-JP" dirty="0" smtClean="0"/>
          </a:p>
          <a:p>
            <a:pPr lvl="1"/>
            <a:r>
              <a:rPr lang="ja-JP" altLang="ja-JP" dirty="0" smtClean="0"/>
              <a:t>利用者</a:t>
            </a:r>
            <a:r>
              <a:rPr lang="ja-JP" altLang="ja-JP" dirty="0"/>
              <a:t>から見て一つの大きなデータベースとして見えるようにする</a:t>
            </a:r>
            <a:r>
              <a:rPr lang="ja-JP" altLang="ja-JP" dirty="0" smtClean="0"/>
              <a:t>こと</a:t>
            </a:r>
            <a:endParaRPr lang="en-US" altLang="ja-JP" dirty="0" smtClean="0"/>
          </a:p>
          <a:p>
            <a:pPr lvl="1"/>
            <a:r>
              <a:rPr lang="en-US" altLang="ja-JP" dirty="0" smtClean="0"/>
              <a:t>MLA</a:t>
            </a:r>
            <a:r>
              <a:rPr lang="ja-JP" altLang="en-US" dirty="0" smtClean="0"/>
              <a:t>はその中核的な機関の集合</a:t>
            </a:r>
            <a:endParaRPr lang="en-US" altLang="ja-JP" dirty="0" smtClean="0"/>
          </a:p>
          <a:p>
            <a:r>
              <a:rPr lang="en-US" altLang="ja-JP" dirty="0" err="1"/>
              <a:t>OpenGLAM</a:t>
            </a:r>
            <a:r>
              <a:rPr lang="ja-JP" altLang="en-US" dirty="0"/>
              <a:t>の現在の活動</a:t>
            </a:r>
            <a:endParaRPr lang="en-US" altLang="ja-JP" dirty="0"/>
          </a:p>
          <a:p>
            <a:pPr lvl="1"/>
            <a:r>
              <a:rPr lang="ja-JP" altLang="en-US" dirty="0"/>
              <a:t>各地域において、</a:t>
            </a:r>
            <a:r>
              <a:rPr lang="en-US" altLang="ja-JP" dirty="0"/>
              <a:t>Wikipedia</a:t>
            </a:r>
            <a:r>
              <a:rPr lang="ja-JP" altLang="en-US" dirty="0" err="1"/>
              <a:t>、</a:t>
            </a:r>
            <a:r>
              <a:rPr lang="en-US" altLang="ja-JP" dirty="0"/>
              <a:t>MLA</a:t>
            </a:r>
            <a:r>
              <a:rPr lang="ja-JP" altLang="en-US" dirty="0"/>
              <a:t>機関、その他のオープンデータを有機的に活用した新たなサービスの創造を試行している。</a:t>
            </a:r>
            <a:endParaRPr lang="en-US" altLang="ja-JP" dirty="0"/>
          </a:p>
          <a:p>
            <a:pPr lvl="1"/>
            <a:r>
              <a:rPr lang="ja-JP" altLang="en-US" dirty="0"/>
              <a:t>これらの活動及び成果の有用性が社会に浸透して、全国に広がって、大きなうねりとなって加速されていくことが期待できる⇒活動そのものが普及啓発活動</a:t>
            </a:r>
            <a:endParaRPr lang="en-US" altLang="ja-JP" dirty="0"/>
          </a:p>
          <a:p>
            <a:pPr lvl="1"/>
            <a:endParaRPr lang="en-US" altLang="ja-JP" dirty="0" smtClean="0"/>
          </a:p>
          <a:p>
            <a:endParaRPr lang="ja-JP" altLang="ja-JP" dirty="0"/>
          </a:p>
          <a:p>
            <a:pPr lvl="1"/>
            <a:endParaRPr kumimoji="1" lang="ja-JP" altLang="en-US" dirty="0"/>
          </a:p>
        </p:txBody>
      </p:sp>
      <p:sp>
        <p:nvSpPr>
          <p:cNvPr id="4" name="コンテンツ プレースホルダー 3"/>
          <p:cNvSpPr>
            <a:spLocks noGrp="1"/>
          </p:cNvSpPr>
          <p:nvPr>
            <p:ph sz="half" idx="2"/>
          </p:nvPr>
        </p:nvSpPr>
        <p:spPr>
          <a:xfrm>
            <a:off x="6172200" y="971867"/>
            <a:ext cx="5847080" cy="5712712"/>
          </a:xfrm>
        </p:spPr>
        <p:txBody>
          <a:bodyPr>
            <a:normAutofit fontScale="92500" lnSpcReduction="10000"/>
          </a:bodyPr>
          <a:lstStyle/>
          <a:p>
            <a:r>
              <a:rPr kumimoji="1" lang="en-US" altLang="ja-JP" dirty="0" err="1" smtClean="0"/>
              <a:t>OpenGLAM</a:t>
            </a:r>
            <a:r>
              <a:rPr kumimoji="1" lang="ja-JP" altLang="en-US" dirty="0" smtClean="0"/>
              <a:t>の今後</a:t>
            </a:r>
            <a:endParaRPr kumimoji="1" lang="en-US" altLang="ja-JP" dirty="0" smtClean="0"/>
          </a:p>
          <a:p>
            <a:pPr lvl="1"/>
            <a:r>
              <a:rPr kumimoji="1" lang="ja-JP" altLang="en-US" dirty="0" smtClean="0"/>
              <a:t>知識インフラ構想を見据えて、</a:t>
            </a:r>
            <a:r>
              <a:rPr lang="ja-JP" altLang="en-US" dirty="0" smtClean="0"/>
              <a:t>大きな</a:t>
            </a:r>
            <a:r>
              <a:rPr lang="ja-JP" altLang="en-US" dirty="0"/>
              <a:t>方向性として、</a:t>
            </a:r>
            <a:r>
              <a:rPr kumimoji="1" lang="ja-JP" altLang="en-US" dirty="0" smtClean="0"/>
              <a:t>国全体の情報が意味的に関連付けて利活用を実現する</a:t>
            </a:r>
            <a:r>
              <a:rPr lang="ja-JP" altLang="en-US" dirty="0"/>
              <a:t>（</a:t>
            </a:r>
            <a:r>
              <a:rPr lang="en-US" altLang="ja-JP" dirty="0"/>
              <a:t>On of them</a:t>
            </a:r>
            <a:r>
              <a:rPr lang="ja-JP" altLang="en-US" dirty="0"/>
              <a:t>でなく）</a:t>
            </a:r>
            <a:r>
              <a:rPr kumimoji="1" lang="ja-JP" altLang="en-US" dirty="0" smtClean="0"/>
              <a:t>中核的</a:t>
            </a:r>
            <a:r>
              <a:rPr kumimoji="1" lang="ja-JP" altLang="en-US" dirty="0" err="1" smtClean="0"/>
              <a:t>ひ</a:t>
            </a:r>
            <a:r>
              <a:rPr kumimoji="1" lang="ja-JP" altLang="en-US" dirty="0" smtClean="0"/>
              <a:t>ろくな組織体として発展してほしい</a:t>
            </a:r>
            <a:endParaRPr kumimoji="1" lang="en-US" altLang="ja-JP" dirty="0" smtClean="0"/>
          </a:p>
          <a:p>
            <a:r>
              <a:rPr lang="ja-JP" altLang="en-US" dirty="0"/>
              <a:t>国としてのナショナルアーカイブ、ナショナルコレクションの構築の議論</a:t>
            </a:r>
            <a:endParaRPr lang="en-US" altLang="ja-JP" dirty="0"/>
          </a:p>
          <a:p>
            <a:pPr lvl="1"/>
            <a:r>
              <a:rPr lang="ja-JP" altLang="en-US" dirty="0"/>
              <a:t>国としてのナショナルコレクションの構築と利活用の方向性と実現方法は、既に「知識インフラ構想」の時点で定まっており、その実現に向けた活動</a:t>
            </a:r>
            <a:r>
              <a:rPr lang="ja-JP" altLang="en-US" dirty="0" smtClean="0"/>
              <a:t>を実施</a:t>
            </a:r>
            <a:r>
              <a:rPr lang="ja-JP" altLang="en-US" dirty="0"/>
              <a:t>している</a:t>
            </a:r>
            <a:endParaRPr lang="en-US" altLang="ja-JP" dirty="0"/>
          </a:p>
          <a:p>
            <a:pPr lvl="1"/>
            <a:r>
              <a:rPr lang="ja-JP" altLang="en-US" dirty="0" smtClean="0"/>
              <a:t>国や国の機関は</a:t>
            </a:r>
            <a:r>
              <a:rPr lang="ja-JP" altLang="en-US" dirty="0"/>
              <a:t>、もう構想レベルの机上での</a:t>
            </a:r>
            <a:r>
              <a:rPr lang="ja-JP" altLang="en-US" dirty="0" smtClean="0"/>
              <a:t>議論を（堂々巡り的に）繰り返す段階を終了して、</a:t>
            </a:r>
            <a:r>
              <a:rPr lang="ja-JP" altLang="en-US" dirty="0"/>
              <a:t>既に実績を上げているオープンデータ関連の様々</a:t>
            </a:r>
            <a:r>
              <a:rPr lang="ja-JP" altLang="en-US" dirty="0" smtClean="0"/>
              <a:t>な具体的な活動を支援する段階にステップアップすべきと思う</a:t>
            </a:r>
            <a:endParaRPr lang="en-US" altLang="ja-JP" dirty="0" smtClean="0"/>
          </a:p>
        </p:txBody>
      </p:sp>
    </p:spTree>
    <p:extLst>
      <p:ext uri="{BB962C8B-B14F-4D97-AF65-F5344CB8AC3E}">
        <p14:creationId xmlns:p14="http://schemas.microsoft.com/office/powerpoint/2010/main" val="3418341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p:txBody>
          <a:bodyPr/>
          <a:lstStyle/>
          <a:p>
            <a:r>
              <a:rPr lang="ja-JP" altLang="en-US" dirty="0">
                <a:latin typeface="HG丸ｺﾞｼｯｸM-PRO" panose="020F0600000000000000" pitchFamily="50" charset="-128"/>
                <a:ea typeface="HG丸ｺﾞｼｯｸM-PRO" panose="020F0600000000000000" pitchFamily="50" charset="-128"/>
              </a:rPr>
              <a:t>学術機関との連携</a:t>
            </a:r>
            <a:endParaRPr kumimoji="1" lang="ja-JP" altLang="en-US" dirty="0">
              <a:latin typeface="HG丸ｺﾞｼｯｸM-PRO" pitchFamily="50" charset="-128"/>
              <a:ea typeface="HG丸ｺﾞｼｯｸM-PRO" pitchFamily="50" charset="-128"/>
            </a:endParaRPr>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15</a:t>
            </a:fld>
            <a:endParaRPr kumimoji="0" lang="en-US"/>
          </a:p>
        </p:txBody>
      </p:sp>
      <p:sp>
        <p:nvSpPr>
          <p:cNvPr id="2" name="フッター プレースホルダー 1"/>
          <p:cNvSpPr>
            <a:spLocks noGrp="1"/>
          </p:cNvSpPr>
          <p:nvPr>
            <p:ph type="ftr" sz="quarter" idx="11"/>
          </p:nvPr>
        </p:nvSpPr>
        <p:spPr/>
        <p:txBody>
          <a:bodyPr/>
          <a:lstStyle/>
          <a:p>
            <a:pPr>
              <a:defRPr/>
            </a:pPr>
            <a:endParaRPr lang="ja-JP" altLang="en-US" dirty="0"/>
          </a:p>
        </p:txBody>
      </p:sp>
    </p:spTree>
    <p:extLst>
      <p:ext uri="{BB962C8B-B14F-4D97-AF65-F5344CB8AC3E}">
        <p14:creationId xmlns:p14="http://schemas.microsoft.com/office/powerpoint/2010/main" val="3608163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スライド番号プレースホルダー 4"/>
          <p:cNvSpPr>
            <a:spLocks noGrp="1"/>
          </p:cNvSpPr>
          <p:nvPr>
            <p:ph type="sldNum" sz="quarter" idx="12"/>
          </p:nvPr>
        </p:nvSpPr>
        <p:spPr/>
        <p:txBody>
          <a:bodyPr/>
          <a:lstStyle/>
          <a:p>
            <a:fld id="{E18EDF77-BA73-4820-A223-7F635B613426}" type="slidenum">
              <a:rPr lang="en-US" altLang="ja-JP">
                <a:solidFill>
                  <a:srgbClr val="000000"/>
                </a:solidFill>
              </a:rPr>
              <a:pPr/>
              <a:t>16</a:t>
            </a:fld>
            <a:endParaRPr lang="en-US" altLang="ja-JP">
              <a:solidFill>
                <a:srgbClr val="000000"/>
              </a:solidFill>
            </a:endParaRPr>
          </a:p>
        </p:txBody>
      </p:sp>
      <p:sp>
        <p:nvSpPr>
          <p:cNvPr id="1039431" name="Oval 71"/>
          <p:cNvSpPr>
            <a:spLocks noChangeArrowheads="1"/>
          </p:cNvSpPr>
          <p:nvPr/>
        </p:nvSpPr>
        <p:spPr bwMode="auto">
          <a:xfrm>
            <a:off x="6383339" y="1341438"/>
            <a:ext cx="4033837" cy="5256212"/>
          </a:xfrm>
          <a:prstGeom prst="ellipse">
            <a:avLst/>
          </a:prstGeom>
          <a:gradFill rotWithShape="1">
            <a:gsLst>
              <a:gs pos="0">
                <a:schemeClr val="bg1">
                  <a:alpha val="47000"/>
                </a:schemeClr>
              </a:gs>
              <a:gs pos="100000">
                <a:srgbClr val="FFCC00">
                  <a:alpha val="45000"/>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lstStyle/>
          <a:p>
            <a:pPr algn="ctr" fontAlgn="base">
              <a:spcBef>
                <a:spcPct val="0"/>
              </a:spcBef>
              <a:spcAft>
                <a:spcPct val="0"/>
              </a:spcAft>
            </a:pPr>
            <a:endParaRPr lang="ja-JP" altLang="ja-JP" sz="1000">
              <a:solidFill>
                <a:srgbClr val="000000"/>
              </a:solidFill>
              <a:latin typeface="HG丸ｺﾞｼｯｸM-PRO" panose="020F0600000000000000" pitchFamily="50" charset="-128"/>
              <a:ea typeface="HG丸ｺﾞｼｯｸM-PRO" panose="020F0600000000000000" pitchFamily="50" charset="-128"/>
            </a:endParaRPr>
          </a:p>
        </p:txBody>
      </p:sp>
      <p:sp>
        <p:nvSpPr>
          <p:cNvPr id="1039430" name="Oval 70"/>
          <p:cNvSpPr>
            <a:spLocks noChangeArrowheads="1"/>
          </p:cNvSpPr>
          <p:nvPr/>
        </p:nvSpPr>
        <p:spPr bwMode="auto">
          <a:xfrm>
            <a:off x="1989138" y="4941888"/>
            <a:ext cx="3890962" cy="1439862"/>
          </a:xfrm>
          <a:prstGeom prst="ellipse">
            <a:avLst/>
          </a:prstGeom>
          <a:gradFill rotWithShape="1">
            <a:gsLst>
              <a:gs pos="0">
                <a:schemeClr val="bg1">
                  <a:alpha val="47000"/>
                </a:schemeClr>
              </a:gs>
              <a:gs pos="100000">
                <a:srgbClr val="FFCC00">
                  <a:alpha val="45000"/>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lstStyle/>
          <a:p>
            <a:pPr algn="ctr" fontAlgn="base">
              <a:spcBef>
                <a:spcPct val="0"/>
              </a:spcBef>
              <a:spcAft>
                <a:spcPct val="0"/>
              </a:spcAft>
            </a:pPr>
            <a:endParaRPr lang="ja-JP" altLang="ja-JP" sz="1000">
              <a:solidFill>
                <a:srgbClr val="000000"/>
              </a:solidFill>
              <a:latin typeface="HG丸ｺﾞｼｯｸM-PRO" panose="020F0600000000000000" pitchFamily="50" charset="-128"/>
              <a:ea typeface="HG丸ｺﾞｼｯｸM-PRO" panose="020F0600000000000000" pitchFamily="50" charset="-128"/>
            </a:endParaRPr>
          </a:p>
        </p:txBody>
      </p:sp>
      <p:sp>
        <p:nvSpPr>
          <p:cNvPr id="1039429" name="Oval 69"/>
          <p:cNvSpPr>
            <a:spLocks noChangeArrowheads="1"/>
          </p:cNvSpPr>
          <p:nvPr/>
        </p:nvSpPr>
        <p:spPr bwMode="auto">
          <a:xfrm>
            <a:off x="1773238" y="1473201"/>
            <a:ext cx="4176712" cy="3611563"/>
          </a:xfrm>
          <a:prstGeom prst="ellipse">
            <a:avLst/>
          </a:prstGeom>
          <a:gradFill rotWithShape="1">
            <a:gsLst>
              <a:gs pos="0">
                <a:schemeClr val="bg1">
                  <a:alpha val="47000"/>
                </a:schemeClr>
              </a:gs>
              <a:gs pos="100000">
                <a:srgbClr val="FFCC00">
                  <a:alpha val="45000"/>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lstStyle/>
          <a:p>
            <a:pPr algn="ctr" fontAlgn="base">
              <a:spcBef>
                <a:spcPct val="0"/>
              </a:spcBef>
              <a:spcAft>
                <a:spcPct val="0"/>
              </a:spcAft>
            </a:pPr>
            <a:endParaRPr lang="ja-JP" altLang="ja-JP" sz="1000">
              <a:solidFill>
                <a:srgbClr val="000000"/>
              </a:solidFill>
              <a:latin typeface="HG丸ｺﾞｼｯｸM-PRO" panose="020F0600000000000000" pitchFamily="50" charset="-128"/>
              <a:ea typeface="HG丸ｺﾞｼｯｸM-PRO" panose="020F0600000000000000" pitchFamily="50" charset="-128"/>
            </a:endParaRPr>
          </a:p>
        </p:txBody>
      </p:sp>
      <p:sp>
        <p:nvSpPr>
          <p:cNvPr id="1039362" name="Rectangle 2"/>
          <p:cNvSpPr>
            <a:spLocks noGrp="1" noChangeArrowheads="1"/>
          </p:cNvSpPr>
          <p:nvPr>
            <p:ph type="title"/>
          </p:nvPr>
        </p:nvSpPr>
        <p:spPr>
          <a:xfrm>
            <a:off x="1774826" y="277813"/>
            <a:ext cx="8435975" cy="919162"/>
          </a:xfrm>
        </p:spPr>
        <p:txBody>
          <a:bodyPr/>
          <a:lstStyle/>
          <a:p>
            <a:r>
              <a:rPr lang="en-US" altLang="ja-JP" sz="2400" dirty="0"/>
              <a:t>【</a:t>
            </a:r>
            <a:r>
              <a:rPr lang="ja-JP" altLang="en-US" sz="2400" dirty="0"/>
              <a:t>連携協力</a:t>
            </a:r>
            <a:r>
              <a:rPr lang="en-US" altLang="ja-JP" sz="2400" dirty="0"/>
              <a:t>】</a:t>
            </a:r>
            <a:r>
              <a:rPr lang="ja-JP" altLang="en-US" sz="3600" dirty="0"/>
              <a:t>学術機関との連携</a:t>
            </a:r>
            <a:r>
              <a:rPr lang="ja-JP" altLang="en-US" sz="4000" dirty="0"/>
              <a:t/>
            </a:r>
            <a:br>
              <a:rPr lang="ja-JP" altLang="en-US" sz="4000" dirty="0"/>
            </a:br>
            <a:r>
              <a:rPr lang="ja-JP" altLang="en-US" sz="2000" dirty="0"/>
              <a:t>大学機関リポジトリ</a:t>
            </a:r>
            <a:r>
              <a:rPr lang="ja-JP" altLang="en-US" sz="2000" dirty="0" smtClean="0"/>
              <a:t>と</a:t>
            </a:r>
            <a:r>
              <a:rPr lang="en-US" altLang="ja-JP" sz="2000" dirty="0" smtClean="0"/>
              <a:t>NDL</a:t>
            </a:r>
            <a:r>
              <a:rPr lang="ja-JP" altLang="en-US" sz="2000" dirty="0" smtClean="0"/>
              <a:t>デジタル化</a:t>
            </a:r>
            <a:r>
              <a:rPr lang="ja-JP" altLang="en-US" sz="2000" dirty="0"/>
              <a:t>コンテンツの統合利用環境</a:t>
            </a:r>
          </a:p>
        </p:txBody>
      </p:sp>
      <p:sp>
        <p:nvSpPr>
          <p:cNvPr id="1039363" name="Oval 3"/>
          <p:cNvSpPr>
            <a:spLocks noChangeArrowheads="1"/>
          </p:cNvSpPr>
          <p:nvPr/>
        </p:nvSpPr>
        <p:spPr bwMode="auto">
          <a:xfrm>
            <a:off x="7680325" y="2132013"/>
            <a:ext cx="1150938" cy="360362"/>
          </a:xfrm>
          <a:prstGeom prst="ellipse">
            <a:avLst/>
          </a:prstGeom>
          <a:gradFill rotWithShape="1">
            <a:gsLst>
              <a:gs pos="0">
                <a:srgbClr val="FF9933">
                  <a:gamma/>
                  <a:tint val="0"/>
                  <a:invGamma/>
                </a:srgbClr>
              </a:gs>
              <a:gs pos="100000">
                <a:srgbClr val="FF99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fontAlgn="base">
              <a:spcBef>
                <a:spcPct val="0"/>
              </a:spcBef>
              <a:spcAft>
                <a:spcPct val="0"/>
              </a:spcAft>
            </a:pPr>
            <a:r>
              <a:rPr lang="ja-JP" altLang="en-US" sz="900">
                <a:solidFill>
                  <a:srgbClr val="000000"/>
                </a:solidFill>
                <a:latin typeface="Arial" panose="020B0604020202020204" pitchFamily="34" charset="0"/>
              </a:rPr>
              <a:t>収集</a:t>
            </a:r>
          </a:p>
        </p:txBody>
      </p:sp>
      <p:sp>
        <p:nvSpPr>
          <p:cNvPr id="1039364" name="AutoShape 4"/>
          <p:cNvSpPr>
            <a:spLocks noChangeArrowheads="1"/>
          </p:cNvSpPr>
          <p:nvPr/>
        </p:nvSpPr>
        <p:spPr bwMode="auto">
          <a:xfrm>
            <a:off x="2927350" y="2132014"/>
            <a:ext cx="647700" cy="358775"/>
          </a:xfrm>
          <a:prstGeom prst="can">
            <a:avLst>
              <a:gd name="adj" fmla="val 25000"/>
            </a:avLst>
          </a:prstGeom>
          <a:gradFill rotWithShape="1">
            <a:gsLst>
              <a:gs pos="0">
                <a:schemeClr val="accent1">
                  <a:gamma/>
                  <a:tint val="0"/>
                  <a:invGamma/>
                </a:schemeClr>
              </a:gs>
              <a:gs pos="100000">
                <a:schemeClr val="accent1"/>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000">
                <a:solidFill>
                  <a:srgbClr val="000000"/>
                </a:solidFill>
                <a:latin typeface="Arial" panose="020B0604020202020204" pitchFamily="34" charset="0"/>
              </a:rPr>
              <a:t>学位論文</a:t>
            </a:r>
          </a:p>
        </p:txBody>
      </p:sp>
      <p:sp>
        <p:nvSpPr>
          <p:cNvPr id="1039365" name="Oval 5"/>
          <p:cNvSpPr>
            <a:spLocks noChangeArrowheads="1"/>
          </p:cNvSpPr>
          <p:nvPr/>
        </p:nvSpPr>
        <p:spPr bwMode="auto">
          <a:xfrm>
            <a:off x="8256588" y="3500439"/>
            <a:ext cx="989012" cy="503237"/>
          </a:xfrm>
          <a:prstGeom prst="ellipse">
            <a:avLst/>
          </a:prstGeom>
          <a:gradFill rotWithShape="1">
            <a:gsLst>
              <a:gs pos="0">
                <a:srgbClr val="33CCCC">
                  <a:gamma/>
                  <a:tint val="0"/>
                  <a:invGamma/>
                </a:srgbClr>
              </a:gs>
              <a:gs pos="100000">
                <a:srgbClr val="33CC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ja-JP" sz="900">
                <a:solidFill>
                  <a:srgbClr val="000000"/>
                </a:solidFill>
                <a:latin typeface="HG丸ｺﾞｼｯｸM-PRO" panose="020F0600000000000000" pitchFamily="50" charset="-128"/>
                <a:ea typeface="HG丸ｺﾞｼｯｸM-PRO" panose="020F0600000000000000" pitchFamily="50" charset="-128"/>
              </a:rPr>
              <a:t>NDL</a:t>
            </a:r>
          </a:p>
          <a:p>
            <a:pPr algn="ctr" fontAlgn="base">
              <a:spcBef>
                <a:spcPct val="0"/>
              </a:spcBef>
              <a:spcAft>
                <a:spcPct val="0"/>
              </a:spcAft>
            </a:pPr>
            <a:r>
              <a:rPr lang="ja-JP" altLang="en-US" sz="900">
                <a:solidFill>
                  <a:srgbClr val="000000"/>
                </a:solidFill>
                <a:latin typeface="HG丸ｺﾞｼｯｸM-PRO" panose="020F0600000000000000" pitchFamily="50" charset="-128"/>
                <a:ea typeface="HG丸ｺﾞｼｯｸM-PRO" panose="020F0600000000000000" pitchFamily="50" charset="-128"/>
              </a:rPr>
              <a:t>デジタル化</a:t>
            </a:r>
            <a:endParaRPr lang="ja-JP" altLang="en-US" sz="800">
              <a:solidFill>
                <a:srgbClr val="000000"/>
              </a:solidFill>
              <a:latin typeface="HG丸ｺﾞｼｯｸM-PRO" panose="020F0600000000000000" pitchFamily="50" charset="-128"/>
              <a:ea typeface="HG丸ｺﾞｼｯｸM-PRO" panose="020F0600000000000000" pitchFamily="50" charset="-128"/>
            </a:endParaRPr>
          </a:p>
        </p:txBody>
      </p:sp>
      <p:sp>
        <p:nvSpPr>
          <p:cNvPr id="1039366" name="AutoShape 6"/>
          <p:cNvSpPr>
            <a:spLocks noChangeArrowheads="1"/>
          </p:cNvSpPr>
          <p:nvPr/>
        </p:nvSpPr>
        <p:spPr bwMode="auto">
          <a:xfrm>
            <a:off x="9325660" y="1924870"/>
            <a:ext cx="746344" cy="288875"/>
          </a:xfrm>
          <a:prstGeom prst="flowChartMultidocument">
            <a:avLst/>
          </a:prstGeom>
          <a:gradFill rotWithShape="1">
            <a:gsLst>
              <a:gs pos="0">
                <a:schemeClr val="bg1"/>
              </a:gs>
              <a:gs pos="100000">
                <a:schemeClr val="accent1"/>
              </a:gs>
            </a:gsLst>
            <a:path path="rect">
              <a:fillToRect l="50000" t="50000" r="50000" b="50000"/>
            </a:path>
          </a:gradFill>
          <a:ln w="9525">
            <a:solidFill>
              <a:srgbClr val="3333CC"/>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fontAlgn="base">
              <a:spcBef>
                <a:spcPct val="0"/>
              </a:spcBef>
              <a:spcAft>
                <a:spcPct val="0"/>
              </a:spcAft>
            </a:pPr>
            <a:r>
              <a:rPr lang="ja-JP" altLang="en-US" sz="900">
                <a:solidFill>
                  <a:srgbClr val="000000"/>
                </a:solidFill>
                <a:latin typeface="ＭＳ Ｐゴシック" panose="020B0600070205080204" pitchFamily="50" charset="-128"/>
              </a:rPr>
              <a:t>学術雑誌</a:t>
            </a:r>
          </a:p>
        </p:txBody>
      </p:sp>
      <p:sp>
        <p:nvSpPr>
          <p:cNvPr id="1039367" name="AutoShape 7"/>
          <p:cNvSpPr>
            <a:spLocks noChangeArrowheads="1"/>
          </p:cNvSpPr>
          <p:nvPr/>
        </p:nvSpPr>
        <p:spPr bwMode="auto">
          <a:xfrm>
            <a:off x="9614585" y="2932932"/>
            <a:ext cx="746344" cy="288875"/>
          </a:xfrm>
          <a:prstGeom prst="flowChartMultidocument">
            <a:avLst/>
          </a:prstGeom>
          <a:gradFill rotWithShape="1">
            <a:gsLst>
              <a:gs pos="0">
                <a:schemeClr val="bg1"/>
              </a:gs>
              <a:gs pos="100000">
                <a:schemeClr val="accent1"/>
              </a:gs>
            </a:gsLst>
            <a:path path="rect">
              <a:fillToRect l="50000" t="50000" r="50000" b="50000"/>
            </a:path>
          </a:gradFill>
          <a:ln w="9525">
            <a:solidFill>
              <a:srgbClr val="3333CC"/>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fontAlgn="base">
              <a:spcBef>
                <a:spcPct val="0"/>
              </a:spcBef>
              <a:spcAft>
                <a:spcPct val="0"/>
              </a:spcAft>
            </a:pPr>
            <a:r>
              <a:rPr lang="ja-JP" altLang="en-US" sz="900">
                <a:solidFill>
                  <a:srgbClr val="000000"/>
                </a:solidFill>
                <a:latin typeface="ＭＳ Ｐゴシック" panose="020B0600070205080204" pitchFamily="50" charset="-128"/>
              </a:rPr>
              <a:t>学位論文</a:t>
            </a:r>
          </a:p>
        </p:txBody>
      </p:sp>
      <p:sp>
        <p:nvSpPr>
          <p:cNvPr id="1039368" name="AutoShape 8"/>
          <p:cNvSpPr>
            <a:spLocks noChangeArrowheads="1"/>
          </p:cNvSpPr>
          <p:nvPr/>
        </p:nvSpPr>
        <p:spPr bwMode="auto">
          <a:xfrm>
            <a:off x="7896225" y="4508501"/>
            <a:ext cx="647700" cy="574675"/>
          </a:xfrm>
          <a:prstGeom prst="can">
            <a:avLst>
              <a:gd name="adj" fmla="val 25000"/>
            </a:avLst>
          </a:prstGeom>
          <a:gradFill rotWithShape="1">
            <a:gsLst>
              <a:gs pos="0">
                <a:srgbClr val="FFFFFF"/>
              </a:gs>
              <a:gs pos="100000">
                <a:srgbClr val="CCFFCC"/>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000">
                <a:solidFill>
                  <a:srgbClr val="000000"/>
                </a:solidFill>
                <a:latin typeface="Arial" panose="020B0604020202020204" pitchFamily="34" charset="0"/>
              </a:rPr>
              <a:t>デジタル化</a:t>
            </a:r>
          </a:p>
          <a:p>
            <a:pPr algn="ctr" fontAlgn="base">
              <a:spcBef>
                <a:spcPct val="0"/>
              </a:spcBef>
              <a:spcAft>
                <a:spcPct val="0"/>
              </a:spcAft>
            </a:pPr>
            <a:r>
              <a:rPr lang="ja-JP" altLang="en-US" sz="1000">
                <a:solidFill>
                  <a:srgbClr val="000000"/>
                </a:solidFill>
                <a:latin typeface="Arial" panose="020B0604020202020204" pitchFamily="34" charset="0"/>
              </a:rPr>
              <a:t>論文</a:t>
            </a:r>
          </a:p>
          <a:p>
            <a:pPr algn="ctr" fontAlgn="base">
              <a:spcBef>
                <a:spcPct val="0"/>
              </a:spcBef>
              <a:spcAft>
                <a:spcPct val="0"/>
              </a:spcAft>
            </a:pPr>
            <a:r>
              <a:rPr lang="ja-JP" altLang="en-US" sz="1000">
                <a:solidFill>
                  <a:srgbClr val="000000"/>
                </a:solidFill>
                <a:latin typeface="Arial" panose="020B0604020202020204" pitchFamily="34" charset="0"/>
              </a:rPr>
              <a:t>メタデータ</a:t>
            </a:r>
            <a:endParaRPr lang="ja-JP" altLang="en-US" sz="700">
              <a:solidFill>
                <a:srgbClr val="000000"/>
              </a:solidFill>
              <a:latin typeface="Arial" panose="020B0604020202020204" pitchFamily="34" charset="0"/>
            </a:endParaRPr>
          </a:p>
        </p:txBody>
      </p:sp>
      <p:sp>
        <p:nvSpPr>
          <p:cNvPr id="1039369" name="Oval 9"/>
          <p:cNvSpPr>
            <a:spLocks noChangeArrowheads="1"/>
          </p:cNvSpPr>
          <p:nvPr/>
        </p:nvSpPr>
        <p:spPr bwMode="auto">
          <a:xfrm>
            <a:off x="5232400" y="3573463"/>
            <a:ext cx="1493838" cy="647700"/>
          </a:xfrm>
          <a:prstGeom prst="ellipse">
            <a:avLst/>
          </a:prstGeom>
          <a:gradFill rotWithShape="1">
            <a:gsLst>
              <a:gs pos="0">
                <a:srgbClr val="FFFFFF"/>
              </a:gs>
              <a:gs pos="100000">
                <a:srgbClr val="FFCC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900">
                <a:solidFill>
                  <a:srgbClr val="000000"/>
                </a:solidFill>
                <a:latin typeface="HG丸ｺﾞｼｯｸM-PRO" panose="020F0600000000000000" pitchFamily="50" charset="-128"/>
                <a:ea typeface="HG丸ｺﾞｼｯｸM-PRO" panose="020F0600000000000000" pitchFamily="50" charset="-128"/>
              </a:rPr>
              <a:t>統合検索</a:t>
            </a:r>
          </a:p>
          <a:p>
            <a:pPr algn="ctr" fontAlgn="base">
              <a:spcBef>
                <a:spcPct val="0"/>
              </a:spcBef>
              <a:spcAft>
                <a:spcPct val="0"/>
              </a:spcAft>
            </a:pPr>
            <a:r>
              <a:rPr lang="ja-JP" altLang="en-US" sz="900">
                <a:solidFill>
                  <a:srgbClr val="000000"/>
                </a:solidFill>
                <a:latin typeface="HG丸ｺﾞｼｯｸM-PRO" panose="020F0600000000000000" pitchFamily="50" charset="-128"/>
                <a:ea typeface="HG丸ｺﾞｼｯｸM-PRO" panose="020F0600000000000000" pitchFamily="50" charset="-128"/>
              </a:rPr>
              <a:t>サービス</a:t>
            </a:r>
          </a:p>
        </p:txBody>
      </p:sp>
      <p:sp>
        <p:nvSpPr>
          <p:cNvPr id="1039370" name="AutoShape 10"/>
          <p:cNvSpPr>
            <a:spLocks noChangeArrowheads="1"/>
          </p:cNvSpPr>
          <p:nvPr/>
        </p:nvSpPr>
        <p:spPr bwMode="auto">
          <a:xfrm>
            <a:off x="7751763" y="2708276"/>
            <a:ext cx="647700" cy="574675"/>
          </a:xfrm>
          <a:prstGeom prst="can">
            <a:avLst>
              <a:gd name="adj" fmla="val 25000"/>
            </a:avLst>
          </a:prstGeom>
          <a:gradFill rotWithShape="1">
            <a:gsLst>
              <a:gs pos="0">
                <a:srgbClr val="FFFFFF"/>
              </a:gs>
              <a:gs pos="100000">
                <a:srgbClr val="CCFFCC"/>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000">
                <a:solidFill>
                  <a:srgbClr val="000000"/>
                </a:solidFill>
                <a:latin typeface="Arial" panose="020B0604020202020204" pitchFamily="34" charset="0"/>
              </a:rPr>
              <a:t>学位論文</a:t>
            </a:r>
          </a:p>
          <a:p>
            <a:pPr algn="ctr" fontAlgn="base">
              <a:spcBef>
                <a:spcPct val="0"/>
              </a:spcBef>
              <a:spcAft>
                <a:spcPct val="0"/>
              </a:spcAft>
            </a:pPr>
            <a:r>
              <a:rPr lang="ja-JP" altLang="en-US" sz="1000">
                <a:solidFill>
                  <a:srgbClr val="000000"/>
                </a:solidFill>
                <a:latin typeface="Arial" panose="020B0604020202020204" pitchFamily="34" charset="0"/>
              </a:rPr>
              <a:t>書誌データ</a:t>
            </a:r>
            <a:endParaRPr lang="ja-JP" altLang="en-US" sz="700">
              <a:solidFill>
                <a:srgbClr val="000000"/>
              </a:solidFill>
              <a:latin typeface="Arial" panose="020B0604020202020204" pitchFamily="34" charset="0"/>
            </a:endParaRPr>
          </a:p>
        </p:txBody>
      </p:sp>
      <p:sp>
        <p:nvSpPr>
          <p:cNvPr id="1039371" name="AutoShape 11"/>
          <p:cNvSpPr>
            <a:spLocks noChangeArrowheads="1"/>
          </p:cNvSpPr>
          <p:nvPr/>
        </p:nvSpPr>
        <p:spPr bwMode="auto">
          <a:xfrm>
            <a:off x="3863976" y="2133601"/>
            <a:ext cx="792163" cy="720725"/>
          </a:xfrm>
          <a:prstGeom prst="can">
            <a:avLst>
              <a:gd name="adj" fmla="val 25000"/>
            </a:avLst>
          </a:prstGeom>
          <a:gradFill rotWithShape="1">
            <a:gsLst>
              <a:gs pos="0">
                <a:srgbClr val="FFFFFF"/>
              </a:gs>
              <a:gs pos="100000">
                <a:srgbClr val="CCFFCC"/>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000">
                <a:solidFill>
                  <a:srgbClr val="000000"/>
                </a:solidFill>
                <a:latin typeface="Arial" panose="020B0604020202020204" pitchFamily="34" charset="0"/>
              </a:rPr>
              <a:t>ボーンデジタル</a:t>
            </a:r>
          </a:p>
          <a:p>
            <a:pPr algn="ctr" fontAlgn="base">
              <a:spcBef>
                <a:spcPct val="0"/>
              </a:spcBef>
              <a:spcAft>
                <a:spcPct val="0"/>
              </a:spcAft>
            </a:pPr>
            <a:r>
              <a:rPr lang="ja-JP" altLang="en-US" sz="1000">
                <a:solidFill>
                  <a:srgbClr val="000000"/>
                </a:solidFill>
                <a:latin typeface="Arial" panose="020B0604020202020204" pitchFamily="34" charset="0"/>
              </a:rPr>
              <a:t>論文</a:t>
            </a:r>
          </a:p>
          <a:p>
            <a:pPr algn="ctr" fontAlgn="base">
              <a:spcBef>
                <a:spcPct val="0"/>
              </a:spcBef>
              <a:spcAft>
                <a:spcPct val="0"/>
              </a:spcAft>
            </a:pPr>
            <a:r>
              <a:rPr lang="ja-JP" altLang="en-US" sz="1000">
                <a:solidFill>
                  <a:srgbClr val="000000"/>
                </a:solidFill>
                <a:latin typeface="Arial" panose="020B0604020202020204" pitchFamily="34" charset="0"/>
              </a:rPr>
              <a:t>メタデータ</a:t>
            </a:r>
            <a:endParaRPr lang="ja-JP" altLang="en-US" sz="700">
              <a:solidFill>
                <a:srgbClr val="000000"/>
              </a:solidFill>
              <a:latin typeface="Arial" panose="020B0604020202020204" pitchFamily="34" charset="0"/>
            </a:endParaRPr>
          </a:p>
        </p:txBody>
      </p:sp>
      <p:sp>
        <p:nvSpPr>
          <p:cNvPr id="1039372" name="Oval 12"/>
          <p:cNvSpPr>
            <a:spLocks noChangeArrowheads="1"/>
          </p:cNvSpPr>
          <p:nvPr/>
        </p:nvSpPr>
        <p:spPr bwMode="auto">
          <a:xfrm>
            <a:off x="3216276" y="3068639"/>
            <a:ext cx="989013" cy="503237"/>
          </a:xfrm>
          <a:prstGeom prst="ellipse">
            <a:avLst/>
          </a:prstGeom>
          <a:gradFill rotWithShape="1">
            <a:gsLst>
              <a:gs pos="0">
                <a:srgbClr val="33CCCC">
                  <a:gamma/>
                  <a:tint val="0"/>
                  <a:invGamma/>
                </a:srgbClr>
              </a:gs>
              <a:gs pos="100000">
                <a:srgbClr val="33CC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900">
                <a:solidFill>
                  <a:srgbClr val="000000"/>
                </a:solidFill>
                <a:latin typeface="HG丸ｺﾞｼｯｸM-PRO" panose="020F0600000000000000" pitchFamily="50" charset="-128"/>
                <a:ea typeface="HG丸ｺﾞｼｯｸM-PRO" panose="020F0600000000000000" pitchFamily="50" charset="-128"/>
              </a:rPr>
              <a:t>各大学</a:t>
            </a:r>
          </a:p>
          <a:p>
            <a:pPr algn="ctr" fontAlgn="base">
              <a:spcBef>
                <a:spcPct val="0"/>
              </a:spcBef>
              <a:spcAft>
                <a:spcPct val="0"/>
              </a:spcAft>
            </a:pPr>
            <a:r>
              <a:rPr lang="ja-JP" altLang="en-US" sz="900">
                <a:solidFill>
                  <a:srgbClr val="000000"/>
                </a:solidFill>
                <a:latin typeface="HG丸ｺﾞｼｯｸM-PRO" panose="020F0600000000000000" pitchFamily="50" charset="-128"/>
                <a:ea typeface="HG丸ｺﾞｼｯｸM-PRO" panose="020F0600000000000000" pitchFamily="50" charset="-128"/>
              </a:rPr>
              <a:t>機関リポジトリ</a:t>
            </a:r>
            <a:endParaRPr lang="ja-JP" altLang="en-US" sz="800">
              <a:solidFill>
                <a:srgbClr val="000000"/>
              </a:solidFill>
              <a:latin typeface="HG丸ｺﾞｼｯｸM-PRO" panose="020F0600000000000000" pitchFamily="50" charset="-128"/>
              <a:ea typeface="HG丸ｺﾞｼｯｸM-PRO" panose="020F0600000000000000" pitchFamily="50" charset="-128"/>
            </a:endParaRPr>
          </a:p>
        </p:txBody>
      </p:sp>
      <p:cxnSp>
        <p:nvCxnSpPr>
          <p:cNvPr id="1039373" name="AutoShape 13"/>
          <p:cNvCxnSpPr>
            <a:cxnSpLocks noChangeShapeType="1"/>
            <a:stCxn id="1039365" idx="4"/>
            <a:endCxn id="1039368" idx="4"/>
          </p:cNvCxnSpPr>
          <p:nvPr/>
        </p:nvCxnSpPr>
        <p:spPr bwMode="auto">
          <a:xfrm flipH="1">
            <a:off x="8543926" y="4003676"/>
            <a:ext cx="207963" cy="792163"/>
          </a:xfrm>
          <a:prstGeom prst="straightConnector1">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1039374" name="AutoShape 14"/>
          <p:cNvCxnSpPr>
            <a:cxnSpLocks noChangeShapeType="1"/>
            <a:stCxn id="1039367" idx="2"/>
            <a:endCxn id="1039365" idx="7"/>
          </p:cNvCxnSpPr>
          <p:nvPr/>
        </p:nvCxnSpPr>
        <p:spPr bwMode="auto">
          <a:xfrm flipH="1">
            <a:off x="9100764" y="3210867"/>
            <a:ext cx="835095" cy="363269"/>
          </a:xfrm>
          <a:prstGeom prst="straightConnector1">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1039375" name="AutoShape 15"/>
          <p:cNvCxnSpPr>
            <a:cxnSpLocks noChangeShapeType="1"/>
            <a:stCxn id="1039366" idx="2"/>
            <a:endCxn id="1039365" idx="7"/>
          </p:cNvCxnSpPr>
          <p:nvPr/>
        </p:nvCxnSpPr>
        <p:spPr bwMode="auto">
          <a:xfrm flipH="1">
            <a:off x="9100763" y="2202805"/>
            <a:ext cx="546170" cy="1371331"/>
          </a:xfrm>
          <a:prstGeom prst="straightConnector1">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1039376" name="AutoShape 16"/>
          <p:cNvSpPr>
            <a:spLocks noChangeArrowheads="1"/>
          </p:cNvSpPr>
          <p:nvPr/>
        </p:nvSpPr>
        <p:spPr bwMode="auto">
          <a:xfrm>
            <a:off x="3359151" y="5373689"/>
            <a:ext cx="792163" cy="720725"/>
          </a:xfrm>
          <a:prstGeom prst="can">
            <a:avLst>
              <a:gd name="adj" fmla="val 25000"/>
            </a:avLst>
          </a:prstGeom>
          <a:gradFill rotWithShape="1">
            <a:gsLst>
              <a:gs pos="0">
                <a:srgbClr val="FFFFFF"/>
              </a:gs>
              <a:gs pos="100000">
                <a:srgbClr val="CCFFCC"/>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000">
                <a:solidFill>
                  <a:srgbClr val="000000"/>
                </a:solidFill>
                <a:latin typeface="Arial" panose="020B0604020202020204" pitchFamily="34" charset="0"/>
              </a:rPr>
              <a:t>電子ジャーナル</a:t>
            </a:r>
          </a:p>
          <a:p>
            <a:pPr algn="ctr" fontAlgn="base">
              <a:spcBef>
                <a:spcPct val="0"/>
              </a:spcBef>
              <a:spcAft>
                <a:spcPct val="0"/>
              </a:spcAft>
            </a:pPr>
            <a:r>
              <a:rPr lang="ja-JP" altLang="en-US" sz="1000">
                <a:solidFill>
                  <a:srgbClr val="000000"/>
                </a:solidFill>
                <a:latin typeface="Arial" panose="020B0604020202020204" pitchFamily="34" charset="0"/>
              </a:rPr>
              <a:t>メタデータ</a:t>
            </a:r>
            <a:endParaRPr lang="ja-JP" altLang="en-US" sz="700">
              <a:solidFill>
                <a:srgbClr val="000000"/>
              </a:solidFill>
              <a:latin typeface="Arial" panose="020B0604020202020204" pitchFamily="34" charset="0"/>
            </a:endParaRPr>
          </a:p>
        </p:txBody>
      </p:sp>
      <p:sp>
        <p:nvSpPr>
          <p:cNvPr id="1039377" name="Oval 17"/>
          <p:cNvSpPr>
            <a:spLocks noChangeArrowheads="1"/>
          </p:cNvSpPr>
          <p:nvPr/>
        </p:nvSpPr>
        <p:spPr bwMode="auto">
          <a:xfrm>
            <a:off x="2208213" y="5229225"/>
            <a:ext cx="989012" cy="503238"/>
          </a:xfrm>
          <a:prstGeom prst="ellipse">
            <a:avLst/>
          </a:prstGeom>
          <a:gradFill rotWithShape="1">
            <a:gsLst>
              <a:gs pos="0">
                <a:srgbClr val="33CCCC">
                  <a:gamma/>
                  <a:tint val="0"/>
                  <a:invGamma/>
                </a:srgbClr>
              </a:gs>
              <a:gs pos="100000">
                <a:srgbClr val="33CC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900">
                <a:solidFill>
                  <a:srgbClr val="000000"/>
                </a:solidFill>
                <a:latin typeface="HG丸ｺﾞｼｯｸM-PRO" panose="020F0600000000000000" pitchFamily="50" charset="-128"/>
                <a:ea typeface="HG丸ｺﾞｼｯｸM-PRO" panose="020F0600000000000000" pitchFamily="50" charset="-128"/>
              </a:rPr>
              <a:t>電子ジャーナル</a:t>
            </a:r>
          </a:p>
          <a:p>
            <a:pPr algn="ctr" fontAlgn="base">
              <a:spcBef>
                <a:spcPct val="0"/>
              </a:spcBef>
              <a:spcAft>
                <a:spcPct val="0"/>
              </a:spcAft>
            </a:pPr>
            <a:r>
              <a:rPr lang="ja-JP" altLang="en-US" sz="900">
                <a:solidFill>
                  <a:srgbClr val="000000"/>
                </a:solidFill>
                <a:latin typeface="HG丸ｺﾞｼｯｸM-PRO" panose="020F0600000000000000" pitchFamily="50" charset="-128"/>
                <a:ea typeface="HG丸ｺﾞｼｯｸM-PRO" panose="020F0600000000000000" pitchFamily="50" charset="-128"/>
              </a:rPr>
              <a:t>出版社</a:t>
            </a:r>
            <a:endParaRPr lang="ja-JP" altLang="en-US" sz="800">
              <a:solidFill>
                <a:srgbClr val="000000"/>
              </a:solidFill>
              <a:latin typeface="HG丸ｺﾞｼｯｸM-PRO" panose="020F0600000000000000" pitchFamily="50" charset="-128"/>
              <a:ea typeface="HG丸ｺﾞｼｯｸM-PRO" panose="020F0600000000000000" pitchFamily="50" charset="-128"/>
            </a:endParaRPr>
          </a:p>
        </p:txBody>
      </p:sp>
      <p:sp>
        <p:nvSpPr>
          <p:cNvPr id="1039378" name="AutoShape 18"/>
          <p:cNvSpPr>
            <a:spLocks noChangeArrowheads="1"/>
          </p:cNvSpPr>
          <p:nvPr/>
        </p:nvSpPr>
        <p:spPr bwMode="auto">
          <a:xfrm>
            <a:off x="1981885" y="1708970"/>
            <a:ext cx="746344" cy="288875"/>
          </a:xfrm>
          <a:prstGeom prst="flowChartMultidocument">
            <a:avLst/>
          </a:prstGeom>
          <a:gradFill rotWithShape="1">
            <a:gsLst>
              <a:gs pos="0">
                <a:schemeClr val="bg1"/>
              </a:gs>
              <a:gs pos="100000">
                <a:schemeClr val="accent1"/>
              </a:gs>
            </a:gsLst>
            <a:path path="rect">
              <a:fillToRect l="50000" t="50000" r="50000" b="50000"/>
            </a:path>
          </a:gradFill>
          <a:ln w="9525">
            <a:solidFill>
              <a:srgbClr val="3333CC"/>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fontAlgn="base">
              <a:spcBef>
                <a:spcPct val="0"/>
              </a:spcBef>
              <a:spcAft>
                <a:spcPct val="0"/>
              </a:spcAft>
            </a:pPr>
            <a:r>
              <a:rPr lang="ja-JP" altLang="en-US" sz="900">
                <a:solidFill>
                  <a:srgbClr val="000000"/>
                </a:solidFill>
                <a:latin typeface="ＭＳ Ｐゴシック" panose="020B0600070205080204" pitchFamily="50" charset="-128"/>
              </a:rPr>
              <a:t>学位論文</a:t>
            </a:r>
          </a:p>
        </p:txBody>
      </p:sp>
      <p:sp>
        <p:nvSpPr>
          <p:cNvPr id="1039379" name="Oval 19"/>
          <p:cNvSpPr>
            <a:spLocks noChangeArrowheads="1"/>
          </p:cNvSpPr>
          <p:nvPr/>
        </p:nvSpPr>
        <p:spPr bwMode="auto">
          <a:xfrm>
            <a:off x="1992313" y="2636839"/>
            <a:ext cx="989012" cy="503237"/>
          </a:xfrm>
          <a:prstGeom prst="ellipse">
            <a:avLst/>
          </a:prstGeom>
          <a:gradFill rotWithShape="1">
            <a:gsLst>
              <a:gs pos="0">
                <a:srgbClr val="33CCCC">
                  <a:gamma/>
                  <a:tint val="0"/>
                  <a:invGamma/>
                </a:srgbClr>
              </a:gs>
              <a:gs pos="100000">
                <a:srgbClr val="33CC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900">
                <a:solidFill>
                  <a:srgbClr val="000000"/>
                </a:solidFill>
                <a:latin typeface="HG丸ｺﾞｼｯｸM-PRO" panose="020F0600000000000000" pitchFamily="50" charset="-128"/>
                <a:ea typeface="HG丸ｺﾞｼｯｸM-PRO" panose="020F0600000000000000" pitchFamily="50" charset="-128"/>
              </a:rPr>
              <a:t>各大学</a:t>
            </a:r>
          </a:p>
          <a:p>
            <a:pPr algn="ctr" fontAlgn="base">
              <a:spcBef>
                <a:spcPct val="0"/>
              </a:spcBef>
              <a:spcAft>
                <a:spcPct val="0"/>
              </a:spcAft>
            </a:pPr>
            <a:r>
              <a:rPr lang="ja-JP" altLang="en-US" sz="900">
                <a:solidFill>
                  <a:srgbClr val="000000"/>
                </a:solidFill>
                <a:latin typeface="HG丸ｺﾞｼｯｸM-PRO" panose="020F0600000000000000" pitchFamily="50" charset="-128"/>
                <a:ea typeface="HG丸ｺﾞｼｯｸM-PRO" panose="020F0600000000000000" pitchFamily="50" charset="-128"/>
              </a:rPr>
              <a:t>デジタル化</a:t>
            </a:r>
            <a:endParaRPr lang="ja-JP" altLang="en-US" sz="800">
              <a:solidFill>
                <a:srgbClr val="000000"/>
              </a:solidFill>
              <a:latin typeface="HG丸ｺﾞｼｯｸM-PRO" panose="020F0600000000000000" pitchFamily="50" charset="-128"/>
              <a:ea typeface="HG丸ｺﾞｼｯｸM-PRO" panose="020F0600000000000000" pitchFamily="50" charset="-128"/>
            </a:endParaRPr>
          </a:p>
        </p:txBody>
      </p:sp>
      <p:cxnSp>
        <p:nvCxnSpPr>
          <p:cNvPr id="1039380" name="AutoShape 20"/>
          <p:cNvCxnSpPr>
            <a:cxnSpLocks noChangeShapeType="1"/>
            <a:stCxn id="1039364" idx="3"/>
            <a:endCxn id="1039372" idx="0"/>
          </p:cNvCxnSpPr>
          <p:nvPr/>
        </p:nvCxnSpPr>
        <p:spPr bwMode="auto">
          <a:xfrm>
            <a:off x="3251201" y="2490788"/>
            <a:ext cx="460375" cy="577850"/>
          </a:xfrm>
          <a:prstGeom prst="straightConnector1">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1039381" name="AutoShape 21"/>
          <p:cNvCxnSpPr>
            <a:cxnSpLocks noChangeShapeType="1"/>
            <a:stCxn id="1039378" idx="2"/>
            <a:endCxn id="1039379" idx="0"/>
          </p:cNvCxnSpPr>
          <p:nvPr/>
        </p:nvCxnSpPr>
        <p:spPr bwMode="auto">
          <a:xfrm>
            <a:off x="2303159" y="1986904"/>
            <a:ext cx="183661" cy="649934"/>
          </a:xfrm>
          <a:prstGeom prst="straightConnector1">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1039382" name="AutoShape 22"/>
          <p:cNvCxnSpPr>
            <a:cxnSpLocks noChangeShapeType="1"/>
            <a:stCxn id="1039378" idx="3"/>
            <a:endCxn id="1039363" idx="2"/>
          </p:cNvCxnSpPr>
          <p:nvPr/>
        </p:nvCxnSpPr>
        <p:spPr bwMode="auto">
          <a:xfrm>
            <a:off x="2728229" y="1853408"/>
            <a:ext cx="4952096" cy="458787"/>
          </a:xfrm>
          <a:prstGeom prst="straightConnector1">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1039383" name="AutoShape 23"/>
          <p:cNvCxnSpPr>
            <a:cxnSpLocks noChangeShapeType="1"/>
            <a:stCxn id="1039363" idx="6"/>
            <a:endCxn id="1039366" idx="1"/>
          </p:cNvCxnSpPr>
          <p:nvPr/>
        </p:nvCxnSpPr>
        <p:spPr bwMode="auto">
          <a:xfrm flipV="1">
            <a:off x="8831264" y="2069308"/>
            <a:ext cx="494397" cy="242887"/>
          </a:xfrm>
          <a:prstGeom prst="straightConnector1">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1039384" name="AutoShape 24"/>
          <p:cNvCxnSpPr>
            <a:cxnSpLocks noChangeShapeType="1"/>
            <a:stCxn id="1039363" idx="4"/>
            <a:endCxn id="1039370" idx="1"/>
          </p:cNvCxnSpPr>
          <p:nvPr/>
        </p:nvCxnSpPr>
        <p:spPr bwMode="auto">
          <a:xfrm flipH="1">
            <a:off x="8075614" y="2492375"/>
            <a:ext cx="180975" cy="215900"/>
          </a:xfrm>
          <a:prstGeom prst="straightConnector1">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1039385" name="AutoShape 25"/>
          <p:cNvSpPr>
            <a:spLocks noChangeArrowheads="1"/>
          </p:cNvSpPr>
          <p:nvPr/>
        </p:nvSpPr>
        <p:spPr bwMode="auto">
          <a:xfrm>
            <a:off x="2351088" y="3571876"/>
            <a:ext cx="647700" cy="574675"/>
          </a:xfrm>
          <a:prstGeom prst="can">
            <a:avLst>
              <a:gd name="adj" fmla="val 25000"/>
            </a:avLst>
          </a:prstGeom>
          <a:gradFill rotWithShape="1">
            <a:gsLst>
              <a:gs pos="0">
                <a:srgbClr val="FFFFFF"/>
              </a:gs>
              <a:gs pos="100000">
                <a:srgbClr val="CCFFCC"/>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000">
                <a:solidFill>
                  <a:srgbClr val="000000"/>
                </a:solidFill>
                <a:latin typeface="Arial" panose="020B0604020202020204" pitchFamily="34" charset="0"/>
              </a:rPr>
              <a:t>デジタル化</a:t>
            </a:r>
          </a:p>
          <a:p>
            <a:pPr algn="ctr" fontAlgn="base">
              <a:spcBef>
                <a:spcPct val="0"/>
              </a:spcBef>
              <a:spcAft>
                <a:spcPct val="0"/>
              </a:spcAft>
            </a:pPr>
            <a:r>
              <a:rPr lang="ja-JP" altLang="en-US" sz="1000">
                <a:solidFill>
                  <a:srgbClr val="000000"/>
                </a:solidFill>
                <a:latin typeface="Arial" panose="020B0604020202020204" pitchFamily="34" charset="0"/>
              </a:rPr>
              <a:t>論文</a:t>
            </a:r>
          </a:p>
          <a:p>
            <a:pPr algn="ctr" fontAlgn="base">
              <a:spcBef>
                <a:spcPct val="0"/>
              </a:spcBef>
              <a:spcAft>
                <a:spcPct val="0"/>
              </a:spcAft>
            </a:pPr>
            <a:r>
              <a:rPr lang="ja-JP" altLang="en-US" sz="1000">
                <a:solidFill>
                  <a:srgbClr val="000000"/>
                </a:solidFill>
                <a:latin typeface="Arial" panose="020B0604020202020204" pitchFamily="34" charset="0"/>
              </a:rPr>
              <a:t>メタデータ</a:t>
            </a:r>
            <a:endParaRPr lang="ja-JP" altLang="en-US" sz="700">
              <a:solidFill>
                <a:srgbClr val="000000"/>
              </a:solidFill>
              <a:latin typeface="Arial" panose="020B0604020202020204" pitchFamily="34" charset="0"/>
            </a:endParaRPr>
          </a:p>
        </p:txBody>
      </p:sp>
      <p:cxnSp>
        <p:nvCxnSpPr>
          <p:cNvPr id="1039386" name="AutoShape 26"/>
          <p:cNvCxnSpPr>
            <a:cxnSpLocks noChangeShapeType="1"/>
            <a:stCxn id="1039379" idx="4"/>
            <a:endCxn id="1039385" idx="1"/>
          </p:cNvCxnSpPr>
          <p:nvPr/>
        </p:nvCxnSpPr>
        <p:spPr bwMode="auto">
          <a:xfrm>
            <a:off x="2487614" y="3140075"/>
            <a:ext cx="187325" cy="431800"/>
          </a:xfrm>
          <a:prstGeom prst="straightConnector1">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1039387" name="AutoShape 27"/>
          <p:cNvCxnSpPr>
            <a:cxnSpLocks noChangeShapeType="1"/>
            <a:stCxn id="1039385" idx="4"/>
            <a:endCxn id="1039372" idx="3"/>
          </p:cNvCxnSpPr>
          <p:nvPr/>
        </p:nvCxnSpPr>
        <p:spPr bwMode="auto">
          <a:xfrm flipV="1">
            <a:off x="2998788" y="3498851"/>
            <a:ext cx="361950" cy="360363"/>
          </a:xfrm>
          <a:prstGeom prst="straightConnector1">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1039388" name="AutoShape 28"/>
          <p:cNvCxnSpPr>
            <a:cxnSpLocks noChangeShapeType="1"/>
            <a:stCxn id="1039372" idx="7"/>
            <a:endCxn id="1039371" idx="3"/>
          </p:cNvCxnSpPr>
          <p:nvPr/>
        </p:nvCxnSpPr>
        <p:spPr bwMode="auto">
          <a:xfrm flipV="1">
            <a:off x="4060826" y="2854325"/>
            <a:ext cx="200025" cy="287338"/>
          </a:xfrm>
          <a:prstGeom prst="straightConnector1">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1039389" name="AutoShape 29"/>
          <p:cNvSpPr>
            <a:spLocks noChangeArrowheads="1"/>
          </p:cNvSpPr>
          <p:nvPr/>
        </p:nvSpPr>
        <p:spPr bwMode="auto">
          <a:xfrm>
            <a:off x="1774825" y="4365626"/>
            <a:ext cx="647700" cy="358775"/>
          </a:xfrm>
          <a:prstGeom prst="can">
            <a:avLst>
              <a:gd name="adj" fmla="val 25000"/>
            </a:avLst>
          </a:prstGeom>
          <a:gradFill rotWithShape="1">
            <a:gsLst>
              <a:gs pos="0">
                <a:schemeClr val="accent1">
                  <a:gamma/>
                  <a:tint val="0"/>
                  <a:invGamma/>
                </a:schemeClr>
              </a:gs>
              <a:gs pos="100000">
                <a:schemeClr val="accent1"/>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000">
                <a:solidFill>
                  <a:srgbClr val="000000"/>
                </a:solidFill>
                <a:latin typeface="Arial" panose="020B0604020202020204" pitchFamily="34" charset="0"/>
              </a:rPr>
              <a:t>学術雑誌</a:t>
            </a:r>
          </a:p>
        </p:txBody>
      </p:sp>
      <p:cxnSp>
        <p:nvCxnSpPr>
          <p:cNvPr id="1039390" name="AutoShape 30"/>
          <p:cNvCxnSpPr>
            <a:cxnSpLocks noChangeShapeType="1"/>
            <a:stCxn id="1039377" idx="5"/>
            <a:endCxn id="1039376" idx="2"/>
          </p:cNvCxnSpPr>
          <p:nvPr/>
        </p:nvCxnSpPr>
        <p:spPr bwMode="auto">
          <a:xfrm>
            <a:off x="3052764" y="5659438"/>
            <a:ext cx="306387" cy="74612"/>
          </a:xfrm>
          <a:prstGeom prst="straightConnector1">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1039391" name="AutoShape 31"/>
          <p:cNvSpPr>
            <a:spLocks noChangeArrowheads="1"/>
          </p:cNvSpPr>
          <p:nvPr/>
        </p:nvSpPr>
        <p:spPr bwMode="auto">
          <a:xfrm>
            <a:off x="4008438" y="3716339"/>
            <a:ext cx="647700" cy="574675"/>
          </a:xfrm>
          <a:prstGeom prst="can">
            <a:avLst>
              <a:gd name="adj" fmla="val 25000"/>
            </a:avLst>
          </a:prstGeom>
          <a:gradFill rotWithShape="1">
            <a:gsLst>
              <a:gs pos="0">
                <a:srgbClr val="FFFFFF"/>
              </a:gs>
              <a:gs pos="100000">
                <a:srgbClr val="CCFFCC"/>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000">
                <a:solidFill>
                  <a:srgbClr val="000000"/>
                </a:solidFill>
                <a:latin typeface="Arial" panose="020B0604020202020204" pitchFamily="34" charset="0"/>
              </a:rPr>
              <a:t>デジタル化</a:t>
            </a:r>
          </a:p>
          <a:p>
            <a:pPr algn="ctr" fontAlgn="base">
              <a:spcBef>
                <a:spcPct val="0"/>
              </a:spcBef>
              <a:spcAft>
                <a:spcPct val="0"/>
              </a:spcAft>
            </a:pPr>
            <a:r>
              <a:rPr lang="ja-JP" altLang="en-US" sz="1000">
                <a:solidFill>
                  <a:srgbClr val="000000"/>
                </a:solidFill>
                <a:latin typeface="Arial" panose="020B0604020202020204" pitchFamily="34" charset="0"/>
              </a:rPr>
              <a:t>論文</a:t>
            </a:r>
          </a:p>
          <a:p>
            <a:pPr algn="ctr" fontAlgn="base">
              <a:spcBef>
                <a:spcPct val="0"/>
              </a:spcBef>
              <a:spcAft>
                <a:spcPct val="0"/>
              </a:spcAft>
            </a:pPr>
            <a:r>
              <a:rPr lang="ja-JP" altLang="en-US" sz="1000">
                <a:solidFill>
                  <a:srgbClr val="000000"/>
                </a:solidFill>
                <a:latin typeface="Arial" panose="020B0604020202020204" pitchFamily="34" charset="0"/>
              </a:rPr>
              <a:t>メタデータ</a:t>
            </a:r>
            <a:endParaRPr lang="ja-JP" altLang="en-US" sz="700">
              <a:solidFill>
                <a:srgbClr val="000000"/>
              </a:solidFill>
              <a:latin typeface="Arial" panose="020B0604020202020204" pitchFamily="34" charset="0"/>
            </a:endParaRPr>
          </a:p>
        </p:txBody>
      </p:sp>
      <p:cxnSp>
        <p:nvCxnSpPr>
          <p:cNvPr id="1039392" name="AutoShape 32"/>
          <p:cNvCxnSpPr>
            <a:cxnSpLocks noChangeShapeType="1"/>
            <a:stCxn id="1039372" idx="5"/>
            <a:endCxn id="1039391" idx="1"/>
          </p:cNvCxnSpPr>
          <p:nvPr/>
        </p:nvCxnSpPr>
        <p:spPr bwMode="auto">
          <a:xfrm>
            <a:off x="4060826" y="3498850"/>
            <a:ext cx="271463" cy="217488"/>
          </a:xfrm>
          <a:prstGeom prst="straightConnector1">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1039393" name="AutoShape 33"/>
          <p:cNvCxnSpPr>
            <a:cxnSpLocks noChangeShapeType="1"/>
            <a:stCxn id="1039389" idx="3"/>
            <a:endCxn id="1039377" idx="2"/>
          </p:cNvCxnSpPr>
          <p:nvPr/>
        </p:nvCxnSpPr>
        <p:spPr bwMode="auto">
          <a:xfrm>
            <a:off x="2098675" y="4724400"/>
            <a:ext cx="109538" cy="757238"/>
          </a:xfrm>
          <a:prstGeom prst="straightConnector1">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1039394" name="AutoShape 34"/>
          <p:cNvCxnSpPr>
            <a:cxnSpLocks noChangeShapeType="1"/>
          </p:cNvCxnSpPr>
          <p:nvPr/>
        </p:nvCxnSpPr>
        <p:spPr bwMode="auto">
          <a:xfrm>
            <a:off x="4248150" y="2830512"/>
            <a:ext cx="1190625" cy="814388"/>
          </a:xfrm>
          <a:prstGeom prst="straightConnector1">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1039395" name="AutoShape 35"/>
          <p:cNvCxnSpPr>
            <a:cxnSpLocks noChangeShapeType="1"/>
            <a:stCxn id="1039391" idx="4"/>
            <a:endCxn id="1039369" idx="2"/>
          </p:cNvCxnSpPr>
          <p:nvPr/>
        </p:nvCxnSpPr>
        <p:spPr bwMode="auto">
          <a:xfrm flipV="1">
            <a:off x="4656138" y="3897313"/>
            <a:ext cx="576262" cy="106362"/>
          </a:xfrm>
          <a:prstGeom prst="straightConnector1">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1039396" name="AutoShape 36"/>
          <p:cNvCxnSpPr>
            <a:cxnSpLocks noChangeShapeType="1"/>
            <a:stCxn id="1039418" idx="7"/>
            <a:endCxn id="1039369" idx="3"/>
          </p:cNvCxnSpPr>
          <p:nvPr/>
        </p:nvCxnSpPr>
        <p:spPr bwMode="auto">
          <a:xfrm flipV="1">
            <a:off x="5211763" y="4125914"/>
            <a:ext cx="239712" cy="815975"/>
          </a:xfrm>
          <a:prstGeom prst="straightConnector1">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1039397" name="AutoShape 37"/>
          <p:cNvCxnSpPr>
            <a:cxnSpLocks noChangeShapeType="1"/>
            <a:stCxn id="1039425" idx="3"/>
            <a:endCxn id="1039369" idx="7"/>
          </p:cNvCxnSpPr>
          <p:nvPr/>
        </p:nvCxnSpPr>
        <p:spPr bwMode="auto">
          <a:xfrm flipH="1">
            <a:off x="6507164" y="3282951"/>
            <a:ext cx="238125" cy="385763"/>
          </a:xfrm>
          <a:prstGeom prst="straightConnector1">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1039398" name="AutoShape 38"/>
          <p:cNvCxnSpPr>
            <a:cxnSpLocks noChangeShapeType="1"/>
            <a:stCxn id="1039368" idx="1"/>
            <a:endCxn id="1039415" idx="5"/>
          </p:cNvCxnSpPr>
          <p:nvPr/>
        </p:nvCxnSpPr>
        <p:spPr bwMode="auto">
          <a:xfrm flipH="1" flipV="1">
            <a:off x="7877175" y="4075114"/>
            <a:ext cx="342900" cy="433387"/>
          </a:xfrm>
          <a:prstGeom prst="straightConnector1">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pic>
        <p:nvPicPr>
          <p:cNvPr id="1039399" name="Picture 39" descr="MCj0232047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1539" y="5157789"/>
            <a:ext cx="733425" cy="688975"/>
          </a:xfrm>
          <a:prstGeom prst="rect">
            <a:avLst/>
          </a:prstGeom>
          <a:noFill/>
          <a:extLst>
            <a:ext uri="{909E8E84-426E-40DD-AFC4-6F175D3DCCD1}">
              <a14:hiddenFill xmlns:a14="http://schemas.microsoft.com/office/drawing/2010/main">
                <a:solidFill>
                  <a:srgbClr val="FFFFFF"/>
                </a:solidFill>
              </a14:hiddenFill>
            </a:ext>
          </a:extLst>
        </p:spPr>
      </p:pic>
      <p:cxnSp>
        <p:nvCxnSpPr>
          <p:cNvPr id="1039400" name="AutoShape 40"/>
          <p:cNvCxnSpPr>
            <a:cxnSpLocks noChangeShapeType="1"/>
            <a:stCxn id="1039369" idx="4"/>
            <a:endCxn id="1039399" idx="0"/>
          </p:cNvCxnSpPr>
          <p:nvPr/>
        </p:nvCxnSpPr>
        <p:spPr bwMode="auto">
          <a:xfrm>
            <a:off x="5980114" y="4221164"/>
            <a:ext cx="338137" cy="936625"/>
          </a:xfrm>
          <a:prstGeom prst="straightConnector1">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1039401" name="AutoShape 41"/>
          <p:cNvSpPr>
            <a:spLocks noChangeArrowheads="1"/>
          </p:cNvSpPr>
          <p:nvPr/>
        </p:nvSpPr>
        <p:spPr bwMode="auto">
          <a:xfrm>
            <a:off x="8940800" y="4076700"/>
            <a:ext cx="1727200" cy="433388"/>
          </a:xfrm>
          <a:prstGeom prst="wedgeRoundRectCallout">
            <a:avLst>
              <a:gd name="adj1" fmla="val -71139"/>
              <a:gd name="adj2" fmla="val 109708"/>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en-US" altLang="ja-JP" sz="1000">
                <a:solidFill>
                  <a:srgbClr val="0000FF"/>
                </a:solidFill>
                <a:latin typeface="ＭＳ Ｐゴシック" panose="020B0600070205080204" pitchFamily="50" charset="-128"/>
              </a:rPr>
              <a:t>DC-NDL</a:t>
            </a:r>
            <a:r>
              <a:rPr lang="ja-JP" altLang="en-US" sz="1000">
                <a:solidFill>
                  <a:srgbClr val="0000FF"/>
                </a:solidFill>
                <a:latin typeface="ＭＳ Ｐゴシック" panose="020B0600070205080204" pitchFamily="50" charset="-128"/>
              </a:rPr>
              <a:t>（デジタル化分）　　</a:t>
            </a:r>
          </a:p>
          <a:p>
            <a:pPr fontAlgn="base">
              <a:spcBef>
                <a:spcPct val="0"/>
              </a:spcBef>
              <a:spcAft>
                <a:spcPct val="0"/>
              </a:spcAft>
            </a:pPr>
            <a:r>
              <a:rPr lang="ja-JP" altLang="en-US" sz="1000">
                <a:solidFill>
                  <a:srgbClr val="0000FF"/>
                </a:solidFill>
                <a:latin typeface="HG丸ｺﾞｼｯｸM-PRO" panose="020F0600000000000000" pitchFamily="50" charset="-128"/>
                <a:ea typeface="HG丸ｺﾞｼｯｸM-PRO" panose="020F0600000000000000" pitchFamily="50" charset="-128"/>
              </a:rPr>
              <a:t>←　</a:t>
            </a:r>
            <a:r>
              <a:rPr lang="ja-JP" altLang="en-US" sz="1000">
                <a:solidFill>
                  <a:srgbClr val="0000FF"/>
                </a:solidFill>
                <a:latin typeface="ＭＳ Ｐゴシック" panose="020B0600070205080204" pitchFamily="50" charset="-128"/>
              </a:rPr>
              <a:t>統合書誌フォーマット</a:t>
            </a:r>
          </a:p>
        </p:txBody>
      </p:sp>
      <p:sp>
        <p:nvSpPr>
          <p:cNvPr id="1039402" name="AutoShape 42"/>
          <p:cNvSpPr>
            <a:spLocks noChangeArrowheads="1"/>
          </p:cNvSpPr>
          <p:nvPr/>
        </p:nvSpPr>
        <p:spPr bwMode="auto">
          <a:xfrm>
            <a:off x="8940800" y="1341439"/>
            <a:ext cx="1727200" cy="433387"/>
          </a:xfrm>
          <a:prstGeom prst="wedgeRoundRectCallout">
            <a:avLst>
              <a:gd name="adj1" fmla="val -79597"/>
              <a:gd name="adj2" fmla="val 317398"/>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en-US" altLang="ja-JP" sz="1000">
                <a:solidFill>
                  <a:srgbClr val="0000FF"/>
                </a:solidFill>
                <a:latin typeface="ＭＳ Ｐゴシック" panose="020B0600070205080204" pitchFamily="50" charset="-128"/>
              </a:rPr>
              <a:t>DC-NDL</a:t>
            </a:r>
            <a:r>
              <a:rPr lang="ja-JP" altLang="en-US" sz="1000">
                <a:solidFill>
                  <a:srgbClr val="0000FF"/>
                </a:solidFill>
                <a:latin typeface="ＭＳ Ｐゴシック" panose="020B0600070205080204" pitchFamily="50" charset="-128"/>
              </a:rPr>
              <a:t>（紙媒体）　　</a:t>
            </a:r>
          </a:p>
          <a:p>
            <a:pPr fontAlgn="base">
              <a:spcBef>
                <a:spcPct val="0"/>
              </a:spcBef>
              <a:spcAft>
                <a:spcPct val="0"/>
              </a:spcAft>
            </a:pPr>
            <a:r>
              <a:rPr lang="ja-JP" altLang="en-US" sz="1000">
                <a:solidFill>
                  <a:srgbClr val="0000FF"/>
                </a:solidFill>
                <a:latin typeface="HG丸ｺﾞｼｯｸM-PRO" panose="020F0600000000000000" pitchFamily="50" charset="-128"/>
                <a:ea typeface="HG丸ｺﾞｼｯｸM-PRO" panose="020F0600000000000000" pitchFamily="50" charset="-128"/>
              </a:rPr>
              <a:t>←　</a:t>
            </a:r>
            <a:r>
              <a:rPr lang="ja-JP" altLang="en-US" sz="1000">
                <a:solidFill>
                  <a:srgbClr val="0000FF"/>
                </a:solidFill>
                <a:latin typeface="ＭＳ Ｐゴシック" panose="020B0600070205080204" pitchFamily="50" charset="-128"/>
              </a:rPr>
              <a:t>統合書誌フォーマット</a:t>
            </a:r>
          </a:p>
        </p:txBody>
      </p:sp>
      <p:sp>
        <p:nvSpPr>
          <p:cNvPr id="1039403" name="AutoShape 43"/>
          <p:cNvSpPr>
            <a:spLocks noChangeArrowheads="1"/>
          </p:cNvSpPr>
          <p:nvPr/>
        </p:nvSpPr>
        <p:spPr bwMode="auto">
          <a:xfrm>
            <a:off x="4727575" y="1557339"/>
            <a:ext cx="1295400" cy="287337"/>
          </a:xfrm>
          <a:prstGeom prst="wedgeRoundRectCallout">
            <a:avLst>
              <a:gd name="adj1" fmla="val -51838"/>
              <a:gd name="adj2" fmla="val 196963"/>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en-US" altLang="ja-JP" sz="1000">
                <a:solidFill>
                  <a:srgbClr val="0000FF"/>
                </a:solidFill>
                <a:latin typeface="ＭＳ Ｐゴシック" panose="020B0600070205080204" pitchFamily="50" charset="-128"/>
              </a:rPr>
              <a:t>JuNii2 </a:t>
            </a:r>
            <a:r>
              <a:rPr lang="ja-JP" altLang="en-US" sz="1000">
                <a:solidFill>
                  <a:srgbClr val="0000FF"/>
                </a:solidFill>
                <a:latin typeface="ＭＳ Ｐゴシック" panose="020B0600070205080204" pitchFamily="50" charset="-128"/>
              </a:rPr>
              <a:t>拡張仕様？</a:t>
            </a:r>
          </a:p>
        </p:txBody>
      </p:sp>
      <p:sp>
        <p:nvSpPr>
          <p:cNvPr id="1039404" name="AutoShape 44"/>
          <p:cNvSpPr>
            <a:spLocks noChangeArrowheads="1"/>
          </p:cNvSpPr>
          <p:nvPr/>
        </p:nvSpPr>
        <p:spPr bwMode="auto">
          <a:xfrm>
            <a:off x="4224339" y="6381750"/>
            <a:ext cx="1368425" cy="287338"/>
          </a:xfrm>
          <a:prstGeom prst="wedgeRoundRectCallout">
            <a:avLst>
              <a:gd name="adj1" fmla="val -59398"/>
              <a:gd name="adj2" fmla="val -92542"/>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en-US" altLang="ja-JP" sz="1000">
                <a:solidFill>
                  <a:srgbClr val="0000FF"/>
                </a:solidFill>
                <a:latin typeface="ＭＳ Ｐゴシック" panose="020B0600070205080204" pitchFamily="50" charset="-128"/>
              </a:rPr>
              <a:t>JuNii2 </a:t>
            </a:r>
            <a:r>
              <a:rPr lang="ja-JP" altLang="en-US" sz="1000">
                <a:solidFill>
                  <a:srgbClr val="0000FF"/>
                </a:solidFill>
                <a:latin typeface="ＭＳ Ｐゴシック" panose="020B0600070205080204" pitchFamily="50" charset="-128"/>
              </a:rPr>
              <a:t>拡張仕様？</a:t>
            </a:r>
          </a:p>
        </p:txBody>
      </p:sp>
      <p:sp>
        <p:nvSpPr>
          <p:cNvPr id="1039405" name="AutoShape 45"/>
          <p:cNvSpPr>
            <a:spLocks noChangeArrowheads="1"/>
          </p:cNvSpPr>
          <p:nvPr/>
        </p:nvSpPr>
        <p:spPr bwMode="auto">
          <a:xfrm>
            <a:off x="1847851" y="6165850"/>
            <a:ext cx="1223963" cy="287338"/>
          </a:xfrm>
          <a:prstGeom prst="wedgeRoundRectCallout">
            <a:avLst>
              <a:gd name="adj1" fmla="val 72829"/>
              <a:gd name="adj2" fmla="val -156079"/>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1000">
                <a:solidFill>
                  <a:srgbClr val="0000FF"/>
                </a:solidFill>
                <a:latin typeface="ＭＳ Ｐゴシック" panose="020B0600070205080204" pitchFamily="50" charset="-128"/>
              </a:rPr>
              <a:t>独自仕様？</a:t>
            </a:r>
          </a:p>
        </p:txBody>
      </p:sp>
      <p:sp>
        <p:nvSpPr>
          <p:cNvPr id="1039406" name="Oval 46"/>
          <p:cNvSpPr>
            <a:spLocks noChangeArrowheads="1"/>
          </p:cNvSpPr>
          <p:nvPr/>
        </p:nvSpPr>
        <p:spPr bwMode="auto">
          <a:xfrm>
            <a:off x="8904288" y="5516564"/>
            <a:ext cx="989012" cy="503237"/>
          </a:xfrm>
          <a:prstGeom prst="ellipse">
            <a:avLst/>
          </a:prstGeom>
          <a:gradFill rotWithShape="1">
            <a:gsLst>
              <a:gs pos="0">
                <a:srgbClr val="33CCCC">
                  <a:gamma/>
                  <a:tint val="0"/>
                  <a:invGamma/>
                </a:srgbClr>
              </a:gs>
              <a:gs pos="100000">
                <a:srgbClr val="33CC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900">
                <a:solidFill>
                  <a:srgbClr val="000000"/>
                </a:solidFill>
                <a:latin typeface="HG丸ｺﾞｼｯｸM-PRO" panose="020F0600000000000000" pitchFamily="50" charset="-128"/>
                <a:ea typeface="HG丸ｺﾞｼｯｸM-PRO" panose="020F0600000000000000" pitchFamily="50" charset="-128"/>
              </a:rPr>
              <a:t>デジタルデポジット</a:t>
            </a:r>
            <a:endParaRPr lang="ja-JP" altLang="en-US" sz="800">
              <a:solidFill>
                <a:srgbClr val="000000"/>
              </a:solidFill>
              <a:latin typeface="HG丸ｺﾞｼｯｸM-PRO" panose="020F0600000000000000" pitchFamily="50" charset="-128"/>
              <a:ea typeface="HG丸ｺﾞｼｯｸM-PRO" panose="020F0600000000000000" pitchFamily="50" charset="-128"/>
            </a:endParaRPr>
          </a:p>
        </p:txBody>
      </p:sp>
      <p:cxnSp>
        <p:nvCxnSpPr>
          <p:cNvPr id="1039407" name="AutoShape 47"/>
          <p:cNvCxnSpPr>
            <a:cxnSpLocks noChangeShapeType="1"/>
            <a:stCxn id="1039372" idx="4"/>
            <a:endCxn id="1039406" idx="3"/>
          </p:cNvCxnSpPr>
          <p:nvPr/>
        </p:nvCxnSpPr>
        <p:spPr bwMode="auto">
          <a:xfrm rot="16200000" flipH="1">
            <a:off x="5192713" y="2090738"/>
            <a:ext cx="2374900" cy="5337175"/>
          </a:xfrm>
          <a:prstGeom prst="curvedConnector3">
            <a:avLst>
              <a:gd name="adj1" fmla="val 112634"/>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1039408" name="AutoShape 48"/>
          <p:cNvCxnSpPr>
            <a:cxnSpLocks noChangeShapeType="1"/>
            <a:stCxn id="1039377" idx="4"/>
            <a:endCxn id="1039406" idx="3"/>
          </p:cNvCxnSpPr>
          <p:nvPr/>
        </p:nvCxnSpPr>
        <p:spPr bwMode="auto">
          <a:xfrm rot="16200000" flipH="1">
            <a:off x="5768976" y="2667001"/>
            <a:ext cx="214312" cy="6345237"/>
          </a:xfrm>
          <a:prstGeom prst="curvedConnector3">
            <a:avLst>
              <a:gd name="adj1" fmla="val 240000"/>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1039409" name="AutoShape 49"/>
          <p:cNvSpPr>
            <a:spLocks noChangeArrowheads="1"/>
          </p:cNvSpPr>
          <p:nvPr/>
        </p:nvSpPr>
        <p:spPr bwMode="auto">
          <a:xfrm>
            <a:off x="7824788" y="5300664"/>
            <a:ext cx="647700" cy="574675"/>
          </a:xfrm>
          <a:prstGeom prst="can">
            <a:avLst>
              <a:gd name="adj" fmla="val 25000"/>
            </a:avLst>
          </a:prstGeom>
          <a:gradFill rotWithShape="1">
            <a:gsLst>
              <a:gs pos="0">
                <a:srgbClr val="FFFFFF"/>
              </a:gs>
              <a:gs pos="100000">
                <a:srgbClr val="CCFFCC"/>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000">
                <a:solidFill>
                  <a:srgbClr val="000000"/>
                </a:solidFill>
                <a:latin typeface="Arial" panose="020B0604020202020204" pitchFamily="34" charset="0"/>
              </a:rPr>
              <a:t>収集した</a:t>
            </a:r>
          </a:p>
          <a:p>
            <a:pPr algn="ctr" fontAlgn="base">
              <a:spcBef>
                <a:spcPct val="0"/>
              </a:spcBef>
              <a:spcAft>
                <a:spcPct val="0"/>
              </a:spcAft>
            </a:pPr>
            <a:r>
              <a:rPr lang="ja-JP" altLang="en-US" sz="1000">
                <a:solidFill>
                  <a:srgbClr val="000000"/>
                </a:solidFill>
                <a:latin typeface="Arial" panose="020B0604020202020204" pitchFamily="34" charset="0"/>
              </a:rPr>
              <a:t>学位論文</a:t>
            </a:r>
          </a:p>
          <a:p>
            <a:pPr algn="ctr" fontAlgn="base">
              <a:spcBef>
                <a:spcPct val="0"/>
              </a:spcBef>
              <a:spcAft>
                <a:spcPct val="0"/>
              </a:spcAft>
            </a:pPr>
            <a:r>
              <a:rPr lang="ja-JP" altLang="en-US" sz="1000">
                <a:solidFill>
                  <a:srgbClr val="000000"/>
                </a:solidFill>
                <a:latin typeface="Arial" panose="020B0604020202020204" pitchFamily="34" charset="0"/>
              </a:rPr>
              <a:t>メタデータ</a:t>
            </a:r>
            <a:endParaRPr lang="ja-JP" altLang="en-US" sz="700">
              <a:solidFill>
                <a:srgbClr val="000000"/>
              </a:solidFill>
              <a:latin typeface="Arial" panose="020B0604020202020204" pitchFamily="34" charset="0"/>
            </a:endParaRPr>
          </a:p>
        </p:txBody>
      </p:sp>
      <p:cxnSp>
        <p:nvCxnSpPr>
          <p:cNvPr id="1039410" name="AutoShape 50"/>
          <p:cNvCxnSpPr>
            <a:cxnSpLocks noChangeShapeType="1"/>
            <a:stCxn id="1039406" idx="1"/>
            <a:endCxn id="1039409" idx="4"/>
          </p:cNvCxnSpPr>
          <p:nvPr/>
        </p:nvCxnSpPr>
        <p:spPr bwMode="auto">
          <a:xfrm flipH="1" flipV="1">
            <a:off x="8472488" y="5588000"/>
            <a:ext cx="576262" cy="1588"/>
          </a:xfrm>
          <a:prstGeom prst="straightConnector1">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1039411" name="AutoShape 51"/>
          <p:cNvSpPr>
            <a:spLocks noChangeArrowheads="1"/>
          </p:cNvSpPr>
          <p:nvPr/>
        </p:nvSpPr>
        <p:spPr bwMode="auto">
          <a:xfrm>
            <a:off x="7248526" y="6381751"/>
            <a:ext cx="1584325" cy="290513"/>
          </a:xfrm>
          <a:prstGeom prst="wedgeRoundRectCallout">
            <a:avLst>
              <a:gd name="adj1" fmla="val -64130"/>
              <a:gd name="adj2" fmla="val -77324"/>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1000">
                <a:solidFill>
                  <a:srgbClr val="0000FF"/>
                </a:solidFill>
                <a:latin typeface="ＭＳ Ｐゴシック" panose="020B0600070205080204" pitchFamily="50" charset="-128"/>
              </a:rPr>
              <a:t>長期保存のための収集</a:t>
            </a:r>
          </a:p>
        </p:txBody>
      </p:sp>
      <p:cxnSp>
        <p:nvCxnSpPr>
          <p:cNvPr id="1039412" name="AutoShape 52"/>
          <p:cNvCxnSpPr>
            <a:cxnSpLocks noChangeShapeType="1"/>
            <a:stCxn id="1039409" idx="2"/>
            <a:endCxn id="1039415" idx="4"/>
          </p:cNvCxnSpPr>
          <p:nvPr/>
        </p:nvCxnSpPr>
        <p:spPr bwMode="auto">
          <a:xfrm flipH="1" flipV="1">
            <a:off x="7527926" y="4148138"/>
            <a:ext cx="296863" cy="1439862"/>
          </a:xfrm>
          <a:prstGeom prst="straightConnector1">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1039413" name="Oval 53"/>
          <p:cNvSpPr>
            <a:spLocks noChangeArrowheads="1"/>
          </p:cNvSpPr>
          <p:nvPr/>
        </p:nvSpPr>
        <p:spPr bwMode="auto">
          <a:xfrm>
            <a:off x="4943476" y="2492375"/>
            <a:ext cx="989013" cy="503238"/>
          </a:xfrm>
          <a:prstGeom prst="ellipse">
            <a:avLst/>
          </a:prstGeom>
          <a:gradFill rotWithShape="1">
            <a:gsLst>
              <a:gs pos="0">
                <a:srgbClr val="33CCCC">
                  <a:gamma/>
                  <a:tint val="0"/>
                  <a:invGamma/>
                </a:srgbClr>
              </a:gs>
              <a:gs pos="100000">
                <a:srgbClr val="33CC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ja-JP" sz="900">
                <a:solidFill>
                  <a:srgbClr val="000000"/>
                </a:solidFill>
                <a:latin typeface="HG丸ｺﾞｼｯｸM-PRO" panose="020F0600000000000000" pitchFamily="50" charset="-128"/>
                <a:ea typeface="HG丸ｺﾞｼｯｸM-PRO" panose="020F0600000000000000" pitchFamily="50" charset="-128"/>
              </a:rPr>
              <a:t>NII</a:t>
            </a:r>
          </a:p>
          <a:p>
            <a:pPr algn="ctr" fontAlgn="base">
              <a:spcBef>
                <a:spcPct val="0"/>
              </a:spcBef>
              <a:spcAft>
                <a:spcPct val="0"/>
              </a:spcAft>
            </a:pPr>
            <a:r>
              <a:rPr lang="en-US" altLang="ja-JP" sz="900">
                <a:solidFill>
                  <a:srgbClr val="000000"/>
                </a:solidFill>
                <a:latin typeface="HG丸ｺﾞｼｯｸM-PRO" panose="020F0600000000000000" pitchFamily="50" charset="-128"/>
                <a:ea typeface="HG丸ｺﾞｼｯｸM-PRO" panose="020F0600000000000000" pitchFamily="50" charset="-128"/>
              </a:rPr>
              <a:t>JuNii</a:t>
            </a:r>
            <a:endParaRPr lang="en-US" altLang="ja-JP" sz="800">
              <a:solidFill>
                <a:srgbClr val="000000"/>
              </a:solidFill>
              <a:latin typeface="HG丸ｺﾞｼｯｸM-PRO" panose="020F0600000000000000" pitchFamily="50" charset="-128"/>
              <a:ea typeface="HG丸ｺﾞｼｯｸM-PRO" panose="020F0600000000000000" pitchFamily="50" charset="-128"/>
            </a:endParaRPr>
          </a:p>
        </p:txBody>
      </p:sp>
      <p:cxnSp>
        <p:nvCxnSpPr>
          <p:cNvPr id="1039414" name="AutoShape 54"/>
          <p:cNvCxnSpPr>
            <a:cxnSpLocks noChangeShapeType="1"/>
            <a:stCxn id="1039372" idx="6"/>
            <a:endCxn id="1039413" idx="3"/>
          </p:cNvCxnSpPr>
          <p:nvPr/>
        </p:nvCxnSpPr>
        <p:spPr bwMode="auto">
          <a:xfrm flipV="1">
            <a:off x="4205288" y="2922588"/>
            <a:ext cx="882650" cy="398462"/>
          </a:xfrm>
          <a:prstGeom prst="straightConnector1">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1039415" name="Oval 55"/>
          <p:cNvSpPr>
            <a:spLocks noChangeArrowheads="1"/>
          </p:cNvSpPr>
          <p:nvPr/>
        </p:nvSpPr>
        <p:spPr bwMode="auto">
          <a:xfrm>
            <a:off x="7032626" y="3644900"/>
            <a:ext cx="989013" cy="503238"/>
          </a:xfrm>
          <a:prstGeom prst="ellipse">
            <a:avLst/>
          </a:prstGeom>
          <a:gradFill rotWithShape="1">
            <a:gsLst>
              <a:gs pos="0">
                <a:srgbClr val="33CCCC">
                  <a:gamma/>
                  <a:tint val="0"/>
                  <a:invGamma/>
                </a:srgbClr>
              </a:gs>
              <a:gs pos="100000">
                <a:srgbClr val="33CC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ja-JP" sz="900">
                <a:solidFill>
                  <a:srgbClr val="000000"/>
                </a:solidFill>
                <a:latin typeface="HG丸ｺﾞｼｯｸM-PRO" panose="020F0600000000000000" pitchFamily="50" charset="-128"/>
                <a:ea typeface="HG丸ｺﾞｼｯｸM-PRO" panose="020F0600000000000000" pitchFamily="50" charset="-128"/>
              </a:rPr>
              <a:t>PORTA</a:t>
            </a:r>
            <a:endParaRPr lang="en-US" altLang="ja-JP" sz="800">
              <a:solidFill>
                <a:srgbClr val="000000"/>
              </a:solidFill>
              <a:latin typeface="HG丸ｺﾞｼｯｸM-PRO" panose="020F0600000000000000" pitchFamily="50" charset="-128"/>
              <a:ea typeface="HG丸ｺﾞｼｯｸM-PRO" panose="020F0600000000000000" pitchFamily="50" charset="-128"/>
            </a:endParaRPr>
          </a:p>
        </p:txBody>
      </p:sp>
      <p:sp>
        <p:nvSpPr>
          <p:cNvPr id="1039416" name="Oval 56"/>
          <p:cNvSpPr>
            <a:spLocks noChangeArrowheads="1"/>
          </p:cNvSpPr>
          <p:nvPr/>
        </p:nvSpPr>
        <p:spPr bwMode="auto">
          <a:xfrm>
            <a:off x="2640013" y="4581525"/>
            <a:ext cx="989012" cy="503238"/>
          </a:xfrm>
          <a:prstGeom prst="ellipse">
            <a:avLst/>
          </a:prstGeom>
          <a:gradFill rotWithShape="1">
            <a:gsLst>
              <a:gs pos="0">
                <a:srgbClr val="33CCCC">
                  <a:gamma/>
                  <a:tint val="0"/>
                  <a:invGamma/>
                </a:srgbClr>
              </a:gs>
              <a:gs pos="100000">
                <a:srgbClr val="33CC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900">
                <a:solidFill>
                  <a:srgbClr val="000000"/>
                </a:solidFill>
                <a:latin typeface="HG丸ｺﾞｼｯｸM-PRO" panose="020F0600000000000000" pitchFamily="50" charset="-128"/>
                <a:ea typeface="HG丸ｺﾞｼｯｸM-PRO" panose="020F0600000000000000" pitchFamily="50" charset="-128"/>
              </a:rPr>
              <a:t>各学会</a:t>
            </a:r>
            <a:endParaRPr lang="ja-JP" altLang="en-US" sz="800">
              <a:solidFill>
                <a:srgbClr val="000000"/>
              </a:solidFill>
              <a:latin typeface="HG丸ｺﾞｼｯｸM-PRO" panose="020F0600000000000000" pitchFamily="50" charset="-128"/>
              <a:ea typeface="HG丸ｺﾞｼｯｸM-PRO" panose="020F0600000000000000" pitchFamily="50" charset="-128"/>
            </a:endParaRPr>
          </a:p>
        </p:txBody>
      </p:sp>
      <p:sp>
        <p:nvSpPr>
          <p:cNvPr id="1039417" name="Oval 57"/>
          <p:cNvSpPr>
            <a:spLocks noChangeArrowheads="1"/>
          </p:cNvSpPr>
          <p:nvPr/>
        </p:nvSpPr>
        <p:spPr bwMode="auto">
          <a:xfrm>
            <a:off x="3792538" y="4437064"/>
            <a:ext cx="989012" cy="503237"/>
          </a:xfrm>
          <a:prstGeom prst="ellipse">
            <a:avLst/>
          </a:prstGeom>
          <a:gradFill rotWithShape="1">
            <a:gsLst>
              <a:gs pos="0">
                <a:srgbClr val="33CCCC">
                  <a:gamma/>
                  <a:tint val="0"/>
                  <a:invGamma/>
                </a:srgbClr>
              </a:gs>
              <a:gs pos="100000">
                <a:srgbClr val="33CC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ja-JP" sz="900">
                <a:solidFill>
                  <a:srgbClr val="000000"/>
                </a:solidFill>
                <a:latin typeface="HG丸ｺﾞｼｯｸM-PRO" panose="020F0600000000000000" pitchFamily="50" charset="-128"/>
                <a:ea typeface="HG丸ｺﾞｼｯｸM-PRO" panose="020F0600000000000000" pitchFamily="50" charset="-128"/>
              </a:rPr>
              <a:t>NII</a:t>
            </a:r>
          </a:p>
          <a:p>
            <a:pPr algn="ctr" fontAlgn="base">
              <a:spcBef>
                <a:spcPct val="0"/>
              </a:spcBef>
              <a:spcAft>
                <a:spcPct val="0"/>
              </a:spcAft>
            </a:pPr>
            <a:r>
              <a:rPr lang="en-US" altLang="ja-JP" sz="900">
                <a:solidFill>
                  <a:srgbClr val="000000"/>
                </a:solidFill>
                <a:latin typeface="HG丸ｺﾞｼｯｸM-PRO" panose="020F0600000000000000" pitchFamily="50" charset="-128"/>
                <a:ea typeface="HG丸ｺﾞｼｯｸM-PRO" panose="020F0600000000000000" pitchFamily="50" charset="-128"/>
              </a:rPr>
              <a:t>CiNii</a:t>
            </a:r>
            <a:endParaRPr lang="en-US" altLang="ja-JP" sz="800">
              <a:solidFill>
                <a:srgbClr val="000000"/>
              </a:solidFill>
              <a:latin typeface="HG丸ｺﾞｼｯｸM-PRO" panose="020F0600000000000000" pitchFamily="50" charset="-128"/>
              <a:ea typeface="HG丸ｺﾞｼｯｸM-PRO" panose="020F0600000000000000" pitchFamily="50" charset="-128"/>
            </a:endParaRPr>
          </a:p>
        </p:txBody>
      </p:sp>
      <p:sp>
        <p:nvSpPr>
          <p:cNvPr id="1039418" name="Oval 58"/>
          <p:cNvSpPr>
            <a:spLocks noChangeArrowheads="1"/>
          </p:cNvSpPr>
          <p:nvPr/>
        </p:nvSpPr>
        <p:spPr bwMode="auto">
          <a:xfrm>
            <a:off x="4367213" y="4868864"/>
            <a:ext cx="989012" cy="503237"/>
          </a:xfrm>
          <a:prstGeom prst="ellipse">
            <a:avLst/>
          </a:prstGeom>
          <a:gradFill rotWithShape="1">
            <a:gsLst>
              <a:gs pos="0">
                <a:srgbClr val="33CCCC">
                  <a:gamma/>
                  <a:tint val="0"/>
                  <a:invGamma/>
                </a:srgbClr>
              </a:gs>
              <a:gs pos="100000">
                <a:srgbClr val="33CC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ja-JP" sz="900">
                <a:solidFill>
                  <a:srgbClr val="000000"/>
                </a:solidFill>
                <a:latin typeface="HG丸ｺﾞｼｯｸM-PRO" panose="020F0600000000000000" pitchFamily="50" charset="-128"/>
                <a:ea typeface="HG丸ｺﾞｼｯｸM-PRO" panose="020F0600000000000000" pitchFamily="50" charset="-128"/>
              </a:rPr>
              <a:t>JST</a:t>
            </a:r>
          </a:p>
          <a:p>
            <a:pPr algn="ctr" fontAlgn="base">
              <a:spcBef>
                <a:spcPct val="0"/>
              </a:spcBef>
              <a:spcAft>
                <a:spcPct val="0"/>
              </a:spcAft>
            </a:pPr>
            <a:r>
              <a:rPr lang="en-US" altLang="ja-JP" sz="900">
                <a:solidFill>
                  <a:srgbClr val="000000"/>
                </a:solidFill>
                <a:latin typeface="HG丸ｺﾞｼｯｸM-PRO" panose="020F0600000000000000" pitchFamily="50" charset="-128"/>
                <a:ea typeface="HG丸ｺﾞｼｯｸM-PRO" panose="020F0600000000000000" pitchFamily="50" charset="-128"/>
              </a:rPr>
              <a:t>J-Stage</a:t>
            </a:r>
            <a:endParaRPr lang="en-US" altLang="ja-JP" sz="800">
              <a:solidFill>
                <a:srgbClr val="000000"/>
              </a:solidFill>
              <a:latin typeface="HG丸ｺﾞｼｯｸM-PRO" panose="020F0600000000000000" pitchFamily="50" charset="-128"/>
              <a:ea typeface="HG丸ｺﾞｼｯｸM-PRO" panose="020F0600000000000000" pitchFamily="50" charset="-128"/>
            </a:endParaRPr>
          </a:p>
        </p:txBody>
      </p:sp>
      <p:cxnSp>
        <p:nvCxnSpPr>
          <p:cNvPr id="1039419" name="AutoShape 59"/>
          <p:cNvCxnSpPr>
            <a:cxnSpLocks noChangeShapeType="1"/>
            <a:stCxn id="1039417" idx="6"/>
            <a:endCxn id="1039369" idx="3"/>
          </p:cNvCxnSpPr>
          <p:nvPr/>
        </p:nvCxnSpPr>
        <p:spPr bwMode="auto">
          <a:xfrm flipV="1">
            <a:off x="4781551" y="4125913"/>
            <a:ext cx="669925" cy="563562"/>
          </a:xfrm>
          <a:prstGeom prst="straightConnector1">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1039420" name="AutoShape 60"/>
          <p:cNvCxnSpPr>
            <a:cxnSpLocks noChangeShapeType="1"/>
            <a:stCxn id="1039413" idx="4"/>
            <a:endCxn id="1039369" idx="0"/>
          </p:cNvCxnSpPr>
          <p:nvPr/>
        </p:nvCxnSpPr>
        <p:spPr bwMode="auto">
          <a:xfrm>
            <a:off x="5438775" y="2995613"/>
            <a:ext cx="541338" cy="577850"/>
          </a:xfrm>
          <a:prstGeom prst="straightConnector1">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1039421" name="AutoShape 61"/>
          <p:cNvCxnSpPr>
            <a:cxnSpLocks noChangeShapeType="1"/>
            <a:stCxn id="1039416" idx="6"/>
            <a:endCxn id="1039417" idx="2"/>
          </p:cNvCxnSpPr>
          <p:nvPr/>
        </p:nvCxnSpPr>
        <p:spPr bwMode="auto">
          <a:xfrm flipV="1">
            <a:off x="3629026" y="4689476"/>
            <a:ext cx="163513" cy="144463"/>
          </a:xfrm>
          <a:prstGeom prst="straightConnector1">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1039422" name="AutoShape 62"/>
          <p:cNvCxnSpPr>
            <a:cxnSpLocks noChangeShapeType="1"/>
            <a:stCxn id="1039416" idx="6"/>
            <a:endCxn id="1039418" idx="2"/>
          </p:cNvCxnSpPr>
          <p:nvPr/>
        </p:nvCxnSpPr>
        <p:spPr bwMode="auto">
          <a:xfrm>
            <a:off x="3629025" y="4833939"/>
            <a:ext cx="738188" cy="287337"/>
          </a:xfrm>
          <a:prstGeom prst="straightConnector1">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1039423" name="AutoShape 63"/>
          <p:cNvCxnSpPr>
            <a:cxnSpLocks noChangeShapeType="1"/>
            <a:stCxn id="1039389" idx="4"/>
            <a:endCxn id="1039416" idx="2"/>
          </p:cNvCxnSpPr>
          <p:nvPr/>
        </p:nvCxnSpPr>
        <p:spPr bwMode="auto">
          <a:xfrm>
            <a:off x="2422525" y="4545014"/>
            <a:ext cx="217488" cy="288925"/>
          </a:xfrm>
          <a:prstGeom prst="straightConnector1">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1039424" name="AutoShape 64"/>
          <p:cNvCxnSpPr>
            <a:cxnSpLocks noChangeShapeType="1"/>
            <a:stCxn id="1039415" idx="2"/>
            <a:endCxn id="1039369" idx="6"/>
          </p:cNvCxnSpPr>
          <p:nvPr/>
        </p:nvCxnSpPr>
        <p:spPr bwMode="auto">
          <a:xfrm flipH="1">
            <a:off x="6726239" y="3897313"/>
            <a:ext cx="306387" cy="0"/>
          </a:xfrm>
          <a:prstGeom prst="straightConnector1">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1039425" name="Oval 65"/>
          <p:cNvSpPr>
            <a:spLocks noChangeArrowheads="1"/>
          </p:cNvSpPr>
          <p:nvPr/>
        </p:nvSpPr>
        <p:spPr bwMode="auto">
          <a:xfrm>
            <a:off x="6600826" y="2852739"/>
            <a:ext cx="989013" cy="503237"/>
          </a:xfrm>
          <a:prstGeom prst="ellipse">
            <a:avLst/>
          </a:prstGeom>
          <a:gradFill rotWithShape="1">
            <a:gsLst>
              <a:gs pos="0">
                <a:srgbClr val="33CCCC">
                  <a:gamma/>
                  <a:tint val="0"/>
                  <a:invGamma/>
                </a:srgbClr>
              </a:gs>
              <a:gs pos="100000">
                <a:srgbClr val="33CC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ja-JP" sz="900">
                <a:solidFill>
                  <a:srgbClr val="000000"/>
                </a:solidFill>
                <a:latin typeface="HG丸ｺﾞｼｯｸM-PRO" panose="020F0600000000000000" pitchFamily="50" charset="-128"/>
                <a:ea typeface="HG丸ｺﾞｼｯｸM-PRO" panose="020F0600000000000000" pitchFamily="50" charset="-128"/>
              </a:rPr>
              <a:t>NDL-OPAC</a:t>
            </a:r>
            <a:endParaRPr lang="en-US" altLang="ja-JP" sz="800">
              <a:solidFill>
                <a:srgbClr val="000000"/>
              </a:solidFill>
              <a:latin typeface="HG丸ｺﾞｼｯｸM-PRO" panose="020F0600000000000000" pitchFamily="50" charset="-128"/>
              <a:ea typeface="HG丸ｺﾞｼｯｸM-PRO" panose="020F0600000000000000" pitchFamily="50" charset="-128"/>
            </a:endParaRPr>
          </a:p>
        </p:txBody>
      </p:sp>
      <p:cxnSp>
        <p:nvCxnSpPr>
          <p:cNvPr id="1039426" name="AutoShape 66"/>
          <p:cNvCxnSpPr>
            <a:cxnSpLocks noChangeShapeType="1"/>
            <a:stCxn id="1039370" idx="2"/>
            <a:endCxn id="1039425" idx="6"/>
          </p:cNvCxnSpPr>
          <p:nvPr/>
        </p:nvCxnSpPr>
        <p:spPr bwMode="auto">
          <a:xfrm flipH="1">
            <a:off x="7589839" y="2995614"/>
            <a:ext cx="161925" cy="109537"/>
          </a:xfrm>
          <a:prstGeom prst="straightConnector1">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1039427" name="AutoShape 67"/>
          <p:cNvSpPr>
            <a:spLocks noChangeArrowheads="1"/>
          </p:cNvSpPr>
          <p:nvPr/>
        </p:nvSpPr>
        <p:spPr bwMode="auto">
          <a:xfrm>
            <a:off x="8940800" y="5013325"/>
            <a:ext cx="827088" cy="287338"/>
          </a:xfrm>
          <a:prstGeom prst="wedgeRoundRectCallout">
            <a:avLst>
              <a:gd name="adj1" fmla="val -111037"/>
              <a:gd name="adj2" fmla="val 68231"/>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en-US" altLang="ja-JP" sz="1000">
                <a:solidFill>
                  <a:srgbClr val="0000FF"/>
                </a:solidFill>
                <a:latin typeface="ＭＳ Ｐゴシック" panose="020B0600070205080204" pitchFamily="50" charset="-128"/>
              </a:rPr>
              <a:t>DC-NDL</a:t>
            </a:r>
          </a:p>
        </p:txBody>
      </p:sp>
      <p:sp>
        <p:nvSpPr>
          <p:cNvPr id="1039428" name="AutoShape 68"/>
          <p:cNvSpPr>
            <a:spLocks noChangeArrowheads="1"/>
          </p:cNvSpPr>
          <p:nvPr/>
        </p:nvSpPr>
        <p:spPr bwMode="auto">
          <a:xfrm>
            <a:off x="5016501" y="5805489"/>
            <a:ext cx="862013" cy="287337"/>
          </a:xfrm>
          <a:prstGeom prst="wedgeRoundRectCallout">
            <a:avLst>
              <a:gd name="adj1" fmla="val -11144"/>
              <a:gd name="adj2" fmla="val -424032"/>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en-US" altLang="ja-JP" sz="1000">
                <a:solidFill>
                  <a:srgbClr val="0000FF"/>
                </a:solidFill>
                <a:latin typeface="ＭＳ Ｐゴシック" panose="020B0600070205080204" pitchFamily="50" charset="-128"/>
              </a:rPr>
              <a:t>JST</a:t>
            </a:r>
            <a:r>
              <a:rPr lang="ja-JP" altLang="en-US" sz="1000">
                <a:solidFill>
                  <a:srgbClr val="0000FF"/>
                </a:solidFill>
                <a:latin typeface="ＭＳ Ｐゴシック" panose="020B0600070205080204" pitchFamily="50" charset="-128"/>
              </a:rPr>
              <a:t>仕様？</a:t>
            </a:r>
          </a:p>
        </p:txBody>
      </p:sp>
    </p:spTree>
    <p:extLst>
      <p:ext uri="{BB962C8B-B14F-4D97-AF65-F5344CB8AC3E}">
        <p14:creationId xmlns:p14="http://schemas.microsoft.com/office/powerpoint/2010/main" val="1190378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latin typeface="HG丸ｺﾞｼｯｸM-PRO" pitchFamily="50" charset="-128"/>
                <a:ea typeface="HG丸ｺﾞｼｯｸM-PRO" pitchFamily="50" charset="-128"/>
              </a:rPr>
              <a:t>具体的な連携協力イメージ</a:t>
            </a:r>
            <a:endParaRPr kumimoji="1" lang="ja-JP" altLang="en-US" dirty="0">
              <a:latin typeface="HG丸ｺﾞｼｯｸM-PRO" pitchFamily="50" charset="-128"/>
              <a:ea typeface="HG丸ｺﾞｼｯｸM-PRO" pitchFamily="50" charset="-128"/>
            </a:endParaRPr>
          </a:p>
        </p:txBody>
      </p:sp>
      <p:sp>
        <p:nvSpPr>
          <p:cNvPr id="4" name="コンテンツ プレースホルダ 3"/>
          <p:cNvSpPr>
            <a:spLocks noGrp="1"/>
          </p:cNvSpPr>
          <p:nvPr>
            <p:ph idx="1"/>
          </p:nvPr>
        </p:nvSpPr>
        <p:spPr/>
        <p:txBody>
          <a:bodyPr>
            <a:normAutofit/>
          </a:bodyPr>
          <a:lstStyle/>
          <a:p>
            <a:r>
              <a:rPr kumimoji="1" lang="ja-JP" altLang="en-US" dirty="0" smtClean="0">
                <a:latin typeface="HG丸ｺﾞｼｯｸM-PRO" pitchFamily="50" charset="-128"/>
                <a:ea typeface="HG丸ｺﾞｼｯｸM-PRO" pitchFamily="50" charset="-128"/>
              </a:rPr>
              <a:t>統合検索サービスの提供</a:t>
            </a:r>
            <a:endParaRPr kumimoji="1" lang="en-US" altLang="ja-JP" dirty="0" smtClean="0">
              <a:latin typeface="HG丸ｺﾞｼｯｸM-PRO" pitchFamily="50" charset="-128"/>
              <a:ea typeface="HG丸ｺﾞｼｯｸM-PRO" pitchFamily="50" charset="-128"/>
            </a:endParaRPr>
          </a:p>
          <a:p>
            <a:pPr lvl="1"/>
            <a:r>
              <a:rPr kumimoji="1" lang="en-US" altLang="ja-JP" dirty="0" smtClean="0">
                <a:latin typeface="HG丸ｺﾞｼｯｸM-PRO" pitchFamily="50" charset="-128"/>
                <a:ea typeface="HG丸ｺﾞｼｯｸM-PRO" pitchFamily="50" charset="-128"/>
              </a:rPr>
              <a:t>J-Stage</a:t>
            </a:r>
            <a:r>
              <a:rPr kumimoji="1" lang="ja-JP" altLang="en-US" dirty="0" err="1" smtClean="0">
                <a:latin typeface="HG丸ｺﾞｼｯｸM-PRO" pitchFamily="50" charset="-128"/>
                <a:ea typeface="HG丸ｺﾞｼｯｸM-PRO" pitchFamily="50" charset="-128"/>
              </a:rPr>
              <a:t>、</a:t>
            </a:r>
            <a:r>
              <a:rPr kumimoji="1" lang="en-US" altLang="ja-JP" dirty="0" err="1" smtClean="0">
                <a:latin typeface="HG丸ｺﾞｼｯｸM-PRO" pitchFamily="50" charset="-128"/>
                <a:ea typeface="HG丸ｺﾞｼｯｸM-PRO" pitchFamily="50" charset="-128"/>
              </a:rPr>
              <a:t>Journal@rchive</a:t>
            </a:r>
            <a:r>
              <a:rPr kumimoji="1" lang="ja-JP" altLang="en-US" dirty="0" smtClean="0">
                <a:latin typeface="HG丸ｺﾞｼｯｸM-PRO" pitchFamily="50" charset="-128"/>
                <a:ea typeface="HG丸ｺﾞｼｯｸM-PRO" pitchFamily="50" charset="-128"/>
              </a:rPr>
              <a:t>等の統合検索</a:t>
            </a:r>
            <a:endParaRPr kumimoji="1" lang="en-US" altLang="ja-JP" dirty="0" smtClean="0">
              <a:latin typeface="HG丸ｺﾞｼｯｸM-PRO" pitchFamily="50" charset="-128"/>
              <a:ea typeface="HG丸ｺﾞｼｯｸM-PRO" pitchFamily="50" charset="-128"/>
            </a:endParaRPr>
          </a:p>
          <a:p>
            <a:r>
              <a:rPr lang="ja-JP" altLang="en-US" dirty="0">
                <a:latin typeface="HG丸ｺﾞｼｯｸM-PRO" pitchFamily="50" charset="-128"/>
                <a:ea typeface="HG丸ｺﾞｼｯｸM-PRO" pitchFamily="50" charset="-128"/>
              </a:rPr>
              <a:t>関係機関</a:t>
            </a:r>
            <a:r>
              <a:rPr lang="ja-JP" altLang="en-US" dirty="0" smtClean="0">
                <a:latin typeface="HG丸ｺﾞｼｯｸM-PRO" pitchFamily="50" charset="-128"/>
                <a:ea typeface="HG丸ｺﾞｼｯｸM-PRO" pitchFamily="50" charset="-128"/>
              </a:rPr>
              <a:t>の</a:t>
            </a:r>
            <a:r>
              <a:rPr lang="en-US" altLang="ja-JP" dirty="0" smtClean="0">
                <a:latin typeface="HG丸ｺﾞｼｯｸM-PRO" pitchFamily="50" charset="-128"/>
                <a:ea typeface="HG丸ｺﾞｼｯｸM-PRO" pitchFamily="50" charset="-128"/>
              </a:rPr>
              <a:t>Web</a:t>
            </a:r>
            <a:r>
              <a:rPr lang="ja-JP" altLang="en-US" dirty="0" smtClean="0">
                <a:latin typeface="HG丸ｺﾞｼｯｸM-PRO" pitchFamily="50" charset="-128"/>
                <a:ea typeface="HG丸ｺﾞｼｯｸM-PRO" pitchFamily="50" charset="-128"/>
              </a:rPr>
              <a:t>サービスとの連携</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ジャパンリンクセンター</a:t>
            </a:r>
            <a:r>
              <a:rPr lang="en-US" altLang="ja-JP" dirty="0" smtClean="0">
                <a:latin typeface="HG丸ｺﾞｼｯｸM-PRO" pitchFamily="50" charset="-128"/>
                <a:ea typeface="HG丸ｺﾞｼｯｸM-PRO" pitchFamily="50" charset="-128"/>
              </a:rPr>
              <a:t>(JLC)</a:t>
            </a:r>
            <a:r>
              <a:rPr lang="ja-JP" altLang="en-US" dirty="0" smtClean="0">
                <a:latin typeface="HG丸ｺﾞｼｯｸM-PRO" pitchFamily="50" charset="-128"/>
                <a:ea typeface="HG丸ｺﾞｼｯｸM-PRO" pitchFamily="50" charset="-128"/>
              </a:rPr>
              <a:t>との連携</a:t>
            </a:r>
            <a:endParaRPr lang="en-US" altLang="ja-JP" dirty="0" smtClean="0">
              <a:latin typeface="HG丸ｺﾞｼｯｸM-PRO" pitchFamily="50" charset="-128"/>
              <a:ea typeface="HG丸ｺﾞｼｯｸM-PRO" pitchFamily="50" charset="-128"/>
            </a:endParaRPr>
          </a:p>
          <a:p>
            <a:pPr lvl="2"/>
            <a:r>
              <a:rPr lang="ja-JP" altLang="en-US" dirty="0">
                <a:latin typeface="HG丸ｺﾞｼｯｸM-PRO" pitchFamily="50" charset="-128"/>
                <a:ea typeface="HG丸ｺﾞｼｯｸM-PRO" pitchFamily="50" charset="-128"/>
              </a:rPr>
              <a:t>電子</a:t>
            </a:r>
            <a:r>
              <a:rPr lang="ja-JP" altLang="en-US" dirty="0" smtClean="0">
                <a:latin typeface="HG丸ｺﾞｼｯｸM-PRO" pitchFamily="50" charset="-128"/>
                <a:ea typeface="HG丸ｺﾞｼｯｸM-PRO" pitchFamily="50" charset="-128"/>
              </a:rPr>
              <a:t>出版物が発行される段階で、永続的識別子を付与する仕組み作り</a:t>
            </a:r>
            <a:endParaRPr lang="en-US" altLang="ja-JP" dirty="0" smtClean="0">
              <a:latin typeface="HG丸ｺﾞｼｯｸM-PRO" pitchFamily="50" charset="-128"/>
              <a:ea typeface="HG丸ｺﾞｼｯｸM-PRO" pitchFamily="50" charset="-128"/>
            </a:endParaRPr>
          </a:p>
          <a:p>
            <a:pPr lvl="1"/>
            <a:r>
              <a:rPr lang="en-US" altLang="ja-JP" dirty="0" smtClean="0">
                <a:latin typeface="HG丸ｺﾞｼｯｸM-PRO" pitchFamily="50" charset="-128"/>
                <a:ea typeface="HG丸ｺﾞｼｯｸM-PRO" pitchFamily="50" charset="-128"/>
              </a:rPr>
              <a:t>NDL</a:t>
            </a:r>
            <a:r>
              <a:rPr lang="ja-JP" altLang="en-US" dirty="0" smtClean="0">
                <a:latin typeface="HG丸ｺﾞｼｯｸM-PRO" pitchFamily="50" charset="-128"/>
                <a:ea typeface="HG丸ｺﾞｼｯｸM-PRO" pitchFamily="50" charset="-128"/>
              </a:rPr>
              <a:t>情報探索</a:t>
            </a:r>
            <a:r>
              <a:rPr lang="en-US" altLang="ja-JP" dirty="0" smtClean="0">
                <a:latin typeface="HG丸ｺﾞｼｯｸM-PRO" pitchFamily="50" charset="-128"/>
                <a:ea typeface="HG丸ｺﾞｼｯｸM-PRO" pitchFamily="50" charset="-128"/>
              </a:rPr>
              <a:t>API</a:t>
            </a:r>
            <a:r>
              <a:rPr lang="ja-JP" altLang="en-US" dirty="0" smtClean="0">
                <a:latin typeface="HG丸ｺﾞｼｯｸM-PRO" pitchFamily="50" charset="-128"/>
                <a:ea typeface="HG丸ｺﾞｼｯｸM-PRO" pitchFamily="50" charset="-128"/>
              </a:rPr>
              <a:t>を活用したサービスの利用</a:t>
            </a:r>
            <a:endParaRPr lang="en-US" altLang="ja-JP" dirty="0" smtClean="0">
              <a:latin typeface="HG丸ｺﾞｼｯｸM-PRO" pitchFamily="50" charset="-128"/>
              <a:ea typeface="HG丸ｺﾞｼｯｸM-PRO" pitchFamily="50" charset="-128"/>
            </a:endParaRPr>
          </a:p>
          <a:p>
            <a:r>
              <a:rPr kumimoji="1" lang="ja-JP" altLang="en-US" dirty="0">
                <a:latin typeface="HG丸ｺﾞｼｯｸM-PRO" pitchFamily="50" charset="-128"/>
                <a:ea typeface="HG丸ｺﾞｼｯｸM-PRO" pitchFamily="50" charset="-128"/>
              </a:rPr>
              <a:t>研究開発</a:t>
            </a:r>
            <a:r>
              <a:rPr kumimoji="1" lang="ja-JP" altLang="en-US" dirty="0" smtClean="0">
                <a:latin typeface="HG丸ｺﾞｼｯｸM-PRO" pitchFamily="50" charset="-128"/>
                <a:ea typeface="HG丸ｺﾞｼｯｸM-PRO" pitchFamily="50" charset="-128"/>
              </a:rPr>
              <a:t>における連携</a:t>
            </a:r>
            <a:endParaRPr kumimoji="1" lang="en-US" altLang="ja-JP" dirty="0" smtClean="0">
              <a:latin typeface="HG丸ｺﾞｼｯｸM-PRO" pitchFamily="50" charset="-128"/>
              <a:ea typeface="HG丸ｺﾞｼｯｸM-PRO" pitchFamily="50" charset="-128"/>
            </a:endParaRPr>
          </a:p>
          <a:p>
            <a:pPr lvl="1"/>
            <a:r>
              <a:rPr lang="en-US" altLang="ja-JP" dirty="0" smtClean="0">
                <a:latin typeface="HG丸ｺﾞｼｯｸM-PRO" pitchFamily="50" charset="-128"/>
                <a:ea typeface="HG丸ｺﾞｼｯｸM-PRO" pitchFamily="50" charset="-128"/>
              </a:rPr>
              <a:t>NDL</a:t>
            </a:r>
            <a:r>
              <a:rPr lang="ja-JP" altLang="en-US" dirty="0" smtClean="0">
                <a:latin typeface="HG丸ｺﾞｼｯｸM-PRO" pitchFamily="50" charset="-128"/>
                <a:ea typeface="HG丸ｺﾞｼｯｸM-PRO" pitchFamily="50" charset="-128"/>
              </a:rPr>
              <a:t>テストベッド資源を利用した技術開発</a:t>
            </a:r>
            <a:endParaRPr lang="en-US" altLang="ja-JP" dirty="0" smtClean="0">
              <a:latin typeface="HG丸ｺﾞｼｯｸM-PRO" pitchFamily="50" charset="-128"/>
              <a:ea typeface="HG丸ｺﾞｼｯｸM-PRO" pitchFamily="50" charset="-128"/>
            </a:endParaRPr>
          </a:p>
          <a:p>
            <a:pPr lvl="1"/>
            <a:r>
              <a:rPr kumimoji="1" lang="en-US" altLang="ja-JP" dirty="0" smtClean="0">
                <a:latin typeface="HG丸ｺﾞｼｯｸM-PRO" pitchFamily="50" charset="-128"/>
                <a:ea typeface="HG丸ｺﾞｼｯｸM-PRO" pitchFamily="50" charset="-128"/>
              </a:rPr>
              <a:t>JST</a:t>
            </a:r>
            <a:r>
              <a:rPr kumimoji="1" lang="ja-JP" altLang="en-US" dirty="0" smtClean="0">
                <a:latin typeface="HG丸ｺﾞｼｯｸM-PRO" pitchFamily="50" charset="-128"/>
                <a:ea typeface="HG丸ｺﾞｼｯｸM-PRO" pitchFamily="50" charset="-128"/>
              </a:rPr>
              <a:t>殿の研究開発成果の技術移転</a:t>
            </a:r>
            <a:endParaRPr kumimoji="1" lang="en-US" altLang="ja-JP" dirty="0" smtClean="0">
              <a:latin typeface="HG丸ｺﾞｼｯｸM-PRO" pitchFamily="50" charset="-128"/>
              <a:ea typeface="HG丸ｺﾞｼｯｸM-PRO" pitchFamily="50" charset="-128"/>
            </a:endParaRPr>
          </a:p>
          <a:p>
            <a:r>
              <a:rPr lang="ja-JP" altLang="en-US" dirty="0">
                <a:latin typeface="HG丸ｺﾞｼｯｸM-PRO" pitchFamily="50" charset="-128"/>
                <a:ea typeface="HG丸ｺﾞｼｯｸM-PRO" pitchFamily="50" charset="-128"/>
              </a:rPr>
              <a:t>統合利用促進</a:t>
            </a:r>
            <a:r>
              <a:rPr lang="ja-JP" altLang="en-US" dirty="0" smtClean="0">
                <a:latin typeface="HG丸ｺﾞｼｯｸM-PRO" pitchFamily="50" charset="-128"/>
                <a:ea typeface="HG丸ｺﾞｼｯｸM-PRO" pitchFamily="50" charset="-128"/>
              </a:rPr>
              <a:t>の</a:t>
            </a:r>
            <a:r>
              <a:rPr lang="ja-JP" altLang="en-US" dirty="0">
                <a:latin typeface="HG丸ｺﾞｼｯｸM-PRO" pitchFamily="50" charset="-128"/>
                <a:ea typeface="HG丸ｺﾞｼｯｸM-PRO" pitchFamily="50" charset="-128"/>
              </a:rPr>
              <a:t>ため</a:t>
            </a:r>
            <a:r>
              <a:rPr lang="ja-JP" altLang="en-US" dirty="0" smtClean="0">
                <a:latin typeface="HG丸ｺﾞｼｯｸM-PRO" pitchFamily="50" charset="-128"/>
                <a:ea typeface="HG丸ｺﾞｼｯｸM-PRO" pitchFamily="50" charset="-128"/>
              </a:rPr>
              <a:t>の環境整備</a:t>
            </a:r>
            <a:endParaRPr lang="en-US" altLang="ja-JP" dirty="0" smtClean="0">
              <a:latin typeface="HG丸ｺﾞｼｯｸM-PRO" pitchFamily="50" charset="-128"/>
              <a:ea typeface="HG丸ｺﾞｼｯｸM-PRO" pitchFamily="50" charset="-128"/>
            </a:endParaRPr>
          </a:p>
          <a:p>
            <a:pPr lvl="1"/>
            <a:r>
              <a:rPr kumimoji="1" lang="ja-JP" altLang="en-US" dirty="0" smtClean="0">
                <a:latin typeface="HG丸ｺﾞｼｯｸM-PRO" pitchFamily="50" charset="-128"/>
                <a:ea typeface="HG丸ｺﾞｼｯｸM-PRO" pitchFamily="50" charset="-128"/>
              </a:rPr>
              <a:t>学協会でのコンテンツ提供環境の構築支援</a:t>
            </a:r>
            <a:endParaRPr kumimoji="1" lang="ja-JP" altLang="en-US" dirty="0">
              <a:latin typeface="HG丸ｺﾞｼｯｸM-PRO" pitchFamily="50" charset="-128"/>
              <a:ea typeface="HG丸ｺﾞｼｯｸM-PRO" pitchFamily="50" charset="-128"/>
            </a:endParaRPr>
          </a:p>
        </p:txBody>
      </p:sp>
      <p:sp>
        <p:nvSpPr>
          <p:cNvPr id="5" name="正方形/長方形 4"/>
          <p:cNvSpPr/>
          <p:nvPr/>
        </p:nvSpPr>
        <p:spPr>
          <a:xfrm>
            <a:off x="8832305" y="897249"/>
            <a:ext cx="2013693" cy="523220"/>
          </a:xfrm>
          <a:prstGeom prst="rect">
            <a:avLst/>
          </a:prstGeom>
        </p:spPr>
        <p:txBody>
          <a:bodyPr wrap="none">
            <a:spAutoFit/>
          </a:bodyPr>
          <a:lstStyle/>
          <a:p>
            <a:r>
              <a:rPr lang="ja-JP" altLang="en-US" sz="2800" dirty="0">
                <a:latin typeface="HG丸ｺﾞｼｯｸM-PRO" pitchFamily="50" charset="-128"/>
                <a:ea typeface="HG丸ｺﾞｼｯｸM-PRO" pitchFamily="50" charset="-128"/>
              </a:rPr>
              <a:t>（</a:t>
            </a:r>
            <a:r>
              <a:rPr lang="en-US" altLang="ja-JP" sz="2800" dirty="0">
                <a:latin typeface="HG丸ｺﾞｼｯｸM-PRO" pitchFamily="50" charset="-128"/>
                <a:ea typeface="HG丸ｺﾞｼｯｸM-PRO" pitchFamily="50" charset="-128"/>
              </a:rPr>
              <a:t>JST</a:t>
            </a:r>
            <a:r>
              <a:rPr lang="ja-JP" altLang="en-US" sz="2800" dirty="0">
                <a:latin typeface="HG丸ｺﾞｼｯｸM-PRO" pitchFamily="50" charset="-128"/>
                <a:ea typeface="HG丸ｺﾞｼｯｸM-PRO" pitchFamily="50" charset="-128"/>
              </a:rPr>
              <a:t>殿）</a:t>
            </a:r>
            <a:endParaRPr lang="en-US" altLang="ja-JP" sz="2800" dirty="0">
              <a:latin typeface="HG丸ｺﾞｼｯｸM-PRO" pitchFamily="50" charset="-128"/>
              <a:ea typeface="HG丸ｺﾞｼｯｸM-PRO" pitchFamily="50" charset="-128"/>
            </a:endParaRPr>
          </a:p>
        </p:txBody>
      </p:sp>
      <p:sp>
        <p:nvSpPr>
          <p:cNvPr id="6" name="フッター プレースホルダ 5"/>
          <p:cNvSpPr>
            <a:spLocks noGrp="1"/>
          </p:cNvSpPr>
          <p:nvPr>
            <p:ph type="ftr" sz="quarter" idx="11"/>
          </p:nvPr>
        </p:nvSpPr>
        <p:spPr/>
        <p:txBody>
          <a:bodyPr/>
          <a:lstStyle/>
          <a:p>
            <a:r>
              <a:rPr kumimoji="0" lang="en-US" smtClean="0">
                <a:latin typeface="HG丸ｺﾞｼｯｸM-PRO" pitchFamily="50" charset="-128"/>
                <a:ea typeface="HG丸ｺﾞｼｯｸM-PRO" pitchFamily="50" charset="-128"/>
              </a:rPr>
              <a:t>National Diet Library (NDL)</a:t>
            </a:r>
            <a:endParaRPr kumimoji="0" lang="en-US">
              <a:latin typeface="HG丸ｺﾞｼｯｸM-PRO" pitchFamily="50" charset="-128"/>
              <a:ea typeface="HG丸ｺﾞｼｯｸM-PRO" pitchFamily="50" charset="-128"/>
            </a:endParaRPr>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latin typeface="HG丸ｺﾞｼｯｸM-PRO" pitchFamily="50" charset="-128"/>
                <a:ea typeface="HG丸ｺﾞｼｯｸM-PRO" pitchFamily="50" charset="-128"/>
              </a:rPr>
              <a:pPr/>
              <a:t>17</a:t>
            </a:fld>
            <a:endParaRPr kumimoji="0" lang="en-US" dirty="0">
              <a:latin typeface="HG丸ｺﾞｼｯｸM-PRO" pitchFamily="50" charset="-128"/>
              <a:ea typeface="HG丸ｺﾞｼｯｸM-PRO" pitchFamily="50" charset="-128"/>
            </a:endParaRPr>
          </a:p>
        </p:txBody>
      </p:sp>
      <p:sp>
        <p:nvSpPr>
          <p:cNvPr id="8" name="日付プレースホルダ 7"/>
          <p:cNvSpPr>
            <a:spLocks noGrp="1"/>
          </p:cNvSpPr>
          <p:nvPr>
            <p:ph type="dt" sz="half" idx="10"/>
          </p:nvPr>
        </p:nvSpPr>
        <p:spPr/>
        <p:txBody>
          <a:bodyPr/>
          <a:lstStyle/>
          <a:p>
            <a:r>
              <a:rPr lang="en-US" altLang="ja-JP" smtClean="0">
                <a:latin typeface="HG丸ｺﾞｼｯｸM-PRO" pitchFamily="50" charset="-128"/>
                <a:ea typeface="HG丸ｺﾞｼｯｸM-PRO" pitchFamily="50" charset="-128"/>
              </a:rPr>
              <a:t>2010/12/11</a:t>
            </a:r>
            <a:endParaRPr lang="en-US">
              <a:latin typeface="HG丸ｺﾞｼｯｸM-PRO" pitchFamily="50" charset="-128"/>
              <a:ea typeface="HG丸ｺﾞｼｯｸM-PRO" pitchFamily="50" charset="-128"/>
            </a:endParaRPr>
          </a:p>
        </p:txBody>
      </p:sp>
    </p:spTree>
    <p:extLst>
      <p:ext uri="{BB962C8B-B14F-4D97-AF65-F5344CB8AC3E}">
        <p14:creationId xmlns:p14="http://schemas.microsoft.com/office/powerpoint/2010/main" val="404839047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latin typeface="HG丸ｺﾞｼｯｸM-PRO" pitchFamily="50" charset="-128"/>
                <a:ea typeface="HG丸ｺﾞｼｯｸM-PRO" pitchFamily="50" charset="-128"/>
              </a:rPr>
              <a:t>具体的な連携協力イメージ</a:t>
            </a:r>
            <a:endParaRPr kumimoji="1" lang="ja-JP" altLang="en-US" dirty="0">
              <a:latin typeface="HG丸ｺﾞｼｯｸM-PRO" pitchFamily="50" charset="-128"/>
              <a:ea typeface="HG丸ｺﾞｼｯｸM-PRO" pitchFamily="50" charset="-128"/>
            </a:endParaRPr>
          </a:p>
        </p:txBody>
      </p:sp>
      <p:sp>
        <p:nvSpPr>
          <p:cNvPr id="4" name="コンテンツ プレースホルダ 3"/>
          <p:cNvSpPr>
            <a:spLocks noGrp="1"/>
          </p:cNvSpPr>
          <p:nvPr>
            <p:ph idx="1"/>
          </p:nvPr>
        </p:nvSpPr>
        <p:spPr/>
        <p:txBody>
          <a:bodyPr>
            <a:normAutofit fontScale="92500" lnSpcReduction="10000"/>
          </a:bodyPr>
          <a:lstStyle/>
          <a:p>
            <a:r>
              <a:rPr kumimoji="1" lang="ja-JP" altLang="en-US" dirty="0" smtClean="0">
                <a:latin typeface="HG丸ｺﾞｼｯｸM-PRO" pitchFamily="50" charset="-128"/>
                <a:ea typeface="HG丸ｺﾞｼｯｸM-PRO" pitchFamily="50" charset="-128"/>
              </a:rPr>
              <a:t>統合検索サービスの提供</a:t>
            </a:r>
            <a:endParaRPr kumimoji="1" lang="en-US" altLang="ja-JP" dirty="0" smtClean="0">
              <a:latin typeface="HG丸ｺﾞｼｯｸM-PRO" pitchFamily="50" charset="-128"/>
              <a:ea typeface="HG丸ｺﾞｼｯｸM-PRO" pitchFamily="50" charset="-128"/>
            </a:endParaRPr>
          </a:p>
          <a:p>
            <a:pPr lvl="1"/>
            <a:r>
              <a:rPr kumimoji="1" lang="en-US" altLang="ja-JP" dirty="0" err="1" smtClean="0">
                <a:latin typeface="HG丸ｺﾞｼｯｸM-PRO" pitchFamily="50" charset="-128"/>
                <a:ea typeface="HG丸ｺﾞｼｯｸM-PRO" pitchFamily="50" charset="-128"/>
              </a:rPr>
              <a:t>CiNii</a:t>
            </a:r>
            <a:r>
              <a:rPr kumimoji="1" lang="en-US" altLang="ja-JP" dirty="0" smtClean="0">
                <a:latin typeface="HG丸ｺﾞｼｯｸM-PRO" pitchFamily="50" charset="-128"/>
                <a:ea typeface="HG丸ｺﾞｼｯｸM-PRO" pitchFamily="50" charset="-128"/>
              </a:rPr>
              <a:t>, JAIRO</a:t>
            </a:r>
            <a:r>
              <a:rPr kumimoji="1" lang="ja-JP" altLang="en-US" dirty="0" smtClean="0">
                <a:latin typeface="HG丸ｺﾞｼｯｸM-PRO" pitchFamily="50" charset="-128"/>
                <a:ea typeface="HG丸ｺﾞｼｯｸM-PRO" pitchFamily="50" charset="-128"/>
              </a:rPr>
              <a:t>等の統合検索</a:t>
            </a:r>
            <a:endParaRPr kumimoji="1" lang="en-US" altLang="ja-JP" dirty="0" smtClean="0">
              <a:latin typeface="HG丸ｺﾞｼｯｸM-PRO" pitchFamily="50" charset="-128"/>
              <a:ea typeface="HG丸ｺﾞｼｯｸM-PRO" pitchFamily="50" charset="-128"/>
            </a:endParaRPr>
          </a:p>
          <a:p>
            <a:r>
              <a:rPr lang="ja-JP" altLang="en-US" dirty="0" smtClean="0">
                <a:latin typeface="HG丸ｺﾞｼｯｸM-PRO" pitchFamily="50" charset="-128"/>
                <a:ea typeface="HG丸ｺﾞｼｯｸM-PRO" pitchFamily="50" charset="-128"/>
              </a:rPr>
              <a:t>関係</a:t>
            </a:r>
            <a:r>
              <a:rPr lang="ja-JP" altLang="en-US" dirty="0">
                <a:latin typeface="HG丸ｺﾞｼｯｸM-PRO" pitchFamily="50" charset="-128"/>
                <a:ea typeface="HG丸ｺﾞｼｯｸM-PRO" pitchFamily="50" charset="-128"/>
              </a:rPr>
              <a:t>機関</a:t>
            </a:r>
            <a:r>
              <a:rPr lang="ja-JP" altLang="en-US" dirty="0" smtClean="0">
                <a:latin typeface="HG丸ｺﾞｼｯｸM-PRO" pitchFamily="50" charset="-128"/>
                <a:ea typeface="HG丸ｺﾞｼｯｸM-PRO" pitchFamily="50" charset="-128"/>
              </a:rPr>
              <a:t>の</a:t>
            </a:r>
            <a:r>
              <a:rPr lang="en-US" altLang="ja-JP" dirty="0" smtClean="0">
                <a:latin typeface="HG丸ｺﾞｼｯｸM-PRO" pitchFamily="50" charset="-128"/>
                <a:ea typeface="HG丸ｺﾞｼｯｸM-PRO" pitchFamily="50" charset="-128"/>
              </a:rPr>
              <a:t>Web</a:t>
            </a:r>
            <a:r>
              <a:rPr lang="ja-JP" altLang="en-US" dirty="0" smtClean="0">
                <a:latin typeface="HG丸ｺﾞｼｯｸM-PRO" pitchFamily="50" charset="-128"/>
                <a:ea typeface="HG丸ｺﾞｼｯｸM-PRO" pitchFamily="50" charset="-128"/>
              </a:rPr>
              <a:t>サービスとの連携</a:t>
            </a:r>
            <a:endParaRPr lang="en-US" altLang="ja-JP" dirty="0" smtClean="0">
              <a:latin typeface="HG丸ｺﾞｼｯｸM-PRO" pitchFamily="50" charset="-128"/>
              <a:ea typeface="HG丸ｺﾞｼｯｸM-PRO" pitchFamily="50" charset="-128"/>
            </a:endParaRPr>
          </a:p>
          <a:p>
            <a:pPr lvl="1"/>
            <a:r>
              <a:rPr lang="en-US" altLang="ja-JP" dirty="0" smtClean="0">
                <a:latin typeface="HG丸ｺﾞｼｯｸM-PRO" pitchFamily="50" charset="-128"/>
                <a:ea typeface="HG丸ｺﾞｼｯｸM-PRO" pitchFamily="50" charset="-128"/>
              </a:rPr>
              <a:t>NDL</a:t>
            </a:r>
            <a:r>
              <a:rPr lang="ja-JP" altLang="en-US" dirty="0" smtClean="0">
                <a:latin typeface="HG丸ｺﾞｼｯｸM-PRO" pitchFamily="50" charset="-128"/>
                <a:ea typeface="HG丸ｺﾞｼｯｸM-PRO" pitchFamily="50" charset="-128"/>
              </a:rPr>
              <a:t>情報探索</a:t>
            </a:r>
            <a:r>
              <a:rPr lang="en-US" altLang="ja-JP" dirty="0" smtClean="0">
                <a:latin typeface="HG丸ｺﾞｼｯｸM-PRO" pitchFamily="50" charset="-128"/>
                <a:ea typeface="HG丸ｺﾞｼｯｸM-PRO" pitchFamily="50" charset="-128"/>
              </a:rPr>
              <a:t>API</a:t>
            </a:r>
            <a:r>
              <a:rPr lang="ja-JP" altLang="en-US" dirty="0" smtClean="0">
                <a:latin typeface="HG丸ｺﾞｼｯｸM-PRO" pitchFamily="50" charset="-128"/>
                <a:ea typeface="HG丸ｺﾞｼｯｸM-PRO" pitchFamily="50" charset="-128"/>
              </a:rPr>
              <a:t>を活用したサービスの利用</a:t>
            </a:r>
            <a:endParaRPr lang="en-US" altLang="ja-JP" dirty="0" smtClean="0">
              <a:latin typeface="HG丸ｺﾞｼｯｸM-PRO" pitchFamily="50" charset="-128"/>
              <a:ea typeface="HG丸ｺﾞｼｯｸM-PRO" pitchFamily="50" charset="-128"/>
            </a:endParaRPr>
          </a:p>
          <a:p>
            <a:pPr lvl="2"/>
            <a:r>
              <a:rPr lang="en-US" altLang="ja-JP" dirty="0" err="1" smtClean="0">
                <a:latin typeface="HG丸ｺﾞｼｯｸM-PRO" pitchFamily="50" charset="-128"/>
                <a:ea typeface="HG丸ｺﾞｼｯｸM-PRO" pitchFamily="50" charset="-128"/>
              </a:rPr>
              <a:t>Webcat</a:t>
            </a:r>
            <a:r>
              <a:rPr lang="en-US" altLang="ja-JP" dirty="0" smtClean="0">
                <a:latin typeface="HG丸ｺﾞｼｯｸM-PRO" pitchFamily="50" charset="-128"/>
                <a:ea typeface="HG丸ｺﾞｼｯｸM-PRO" pitchFamily="50" charset="-128"/>
              </a:rPr>
              <a:t> Plus, </a:t>
            </a:r>
            <a:r>
              <a:rPr lang="en-US" altLang="ja-JP" dirty="0" err="1" smtClean="0">
                <a:latin typeface="HG丸ｺﾞｼｯｸM-PRO" pitchFamily="50" charset="-128"/>
                <a:ea typeface="HG丸ｺﾞｼｯｸM-PRO" pitchFamily="50" charset="-128"/>
              </a:rPr>
              <a:t>CiNii</a:t>
            </a:r>
            <a:r>
              <a:rPr lang="en-US" altLang="ja-JP" dirty="0" smtClean="0">
                <a:latin typeface="HG丸ｺﾞｼｯｸM-PRO" pitchFamily="50" charset="-128"/>
                <a:ea typeface="HG丸ｺﾞｼｯｸM-PRO" pitchFamily="50" charset="-128"/>
              </a:rPr>
              <a:t>, JAIRO</a:t>
            </a:r>
            <a:r>
              <a:rPr lang="ja-JP" altLang="en-US" dirty="0" smtClean="0">
                <a:latin typeface="HG丸ｺﾞｼｯｸM-PRO" pitchFamily="50" charset="-128"/>
                <a:ea typeface="HG丸ｺﾞｼｯｸM-PRO" pitchFamily="50" charset="-128"/>
              </a:rPr>
              <a:t>との連携</a:t>
            </a:r>
            <a:endParaRPr lang="en-US" altLang="ja-JP" dirty="0" smtClean="0">
              <a:latin typeface="HG丸ｺﾞｼｯｸM-PRO" pitchFamily="50" charset="-128"/>
              <a:ea typeface="HG丸ｺﾞｼｯｸM-PRO" pitchFamily="50" charset="-128"/>
            </a:endParaRPr>
          </a:p>
          <a:p>
            <a:pPr lvl="2"/>
            <a:r>
              <a:rPr kumimoji="1" lang="ja-JP" altLang="en-US" dirty="0" smtClean="0">
                <a:latin typeface="HG丸ｺﾞｼｯｸM-PRO" pitchFamily="50" charset="-128"/>
                <a:ea typeface="HG丸ｺﾞｼｯｸM-PRO" pitchFamily="50" charset="-128"/>
              </a:rPr>
              <a:t>全国総合目録ネットワークと、</a:t>
            </a:r>
            <a:r>
              <a:rPr kumimoji="1" lang="en-US" altLang="ja-JP" dirty="0" smtClean="0">
                <a:latin typeface="HG丸ｺﾞｼｯｸM-PRO" pitchFamily="50" charset="-128"/>
                <a:ea typeface="HG丸ｺﾞｼｯｸM-PRO" pitchFamily="50" charset="-128"/>
              </a:rPr>
              <a:t>NACSIS-CAT</a:t>
            </a:r>
            <a:r>
              <a:rPr kumimoji="1" lang="ja-JP" altLang="en-US" dirty="0" smtClean="0">
                <a:latin typeface="HG丸ｺﾞｼｯｸM-PRO" pitchFamily="50" charset="-128"/>
                <a:ea typeface="HG丸ｺﾞｼｯｸM-PRO" pitchFamily="50" charset="-128"/>
              </a:rPr>
              <a:t>との連携</a:t>
            </a:r>
            <a:endParaRPr kumimoji="1"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学位論文ネットワークの構築</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学術認証フェデレーション（</a:t>
            </a:r>
            <a:r>
              <a:rPr lang="en-US" altLang="ja-JP" dirty="0" smtClean="0">
                <a:latin typeface="HG丸ｺﾞｼｯｸM-PRO" pitchFamily="50" charset="-128"/>
                <a:ea typeface="HG丸ｺﾞｼｯｸM-PRO" pitchFamily="50" charset="-128"/>
              </a:rPr>
              <a:t>UPKI-Fed</a:t>
            </a:r>
            <a:r>
              <a:rPr lang="ja-JP" altLang="en-US" dirty="0" smtClean="0">
                <a:latin typeface="HG丸ｺﾞｼｯｸM-PRO" pitchFamily="50" charset="-128"/>
                <a:ea typeface="HG丸ｺﾞｼｯｸM-PRO" pitchFamily="50" charset="-128"/>
              </a:rPr>
              <a:t>）との連携</a:t>
            </a:r>
            <a:endParaRPr lang="en-US" altLang="ja-JP" dirty="0" smtClean="0">
              <a:latin typeface="HG丸ｺﾞｼｯｸM-PRO" pitchFamily="50" charset="-128"/>
              <a:ea typeface="HG丸ｺﾞｼｯｸM-PRO" pitchFamily="50" charset="-128"/>
            </a:endParaRPr>
          </a:p>
          <a:p>
            <a:pPr lvl="2"/>
            <a:r>
              <a:rPr lang="en-US" altLang="ja-JP" dirty="0" err="1" smtClean="0">
                <a:latin typeface="HG丸ｺﾞｼｯｸM-PRO" pitchFamily="50" charset="-128"/>
                <a:ea typeface="HG丸ｺﾞｼｯｸM-PRO" pitchFamily="50" charset="-128"/>
              </a:rPr>
              <a:t>Shiboleth</a:t>
            </a:r>
            <a:r>
              <a:rPr lang="ja-JP" altLang="en-US" dirty="0" smtClean="0">
                <a:latin typeface="HG丸ｺﾞｼｯｸM-PRO" pitchFamily="50" charset="-128"/>
                <a:ea typeface="HG丸ｺﾞｼｯｸM-PRO" pitchFamily="50" charset="-128"/>
              </a:rPr>
              <a:t>による認証の共有化</a:t>
            </a:r>
            <a:endParaRPr lang="en-US" altLang="ja-JP" dirty="0" smtClean="0">
              <a:latin typeface="HG丸ｺﾞｼｯｸM-PRO" pitchFamily="50" charset="-128"/>
              <a:ea typeface="HG丸ｺﾞｼｯｸM-PRO" pitchFamily="50" charset="-128"/>
            </a:endParaRPr>
          </a:p>
          <a:p>
            <a:r>
              <a:rPr kumimoji="1" lang="ja-JP" altLang="en-US" dirty="0" smtClean="0">
                <a:latin typeface="HG丸ｺﾞｼｯｸM-PRO" pitchFamily="50" charset="-128"/>
                <a:ea typeface="HG丸ｺﾞｼｯｸM-PRO" pitchFamily="50" charset="-128"/>
              </a:rPr>
              <a:t>研究</a:t>
            </a:r>
            <a:r>
              <a:rPr kumimoji="1" lang="ja-JP" altLang="en-US" dirty="0">
                <a:latin typeface="HG丸ｺﾞｼｯｸM-PRO" pitchFamily="50" charset="-128"/>
                <a:ea typeface="HG丸ｺﾞｼｯｸM-PRO" pitchFamily="50" charset="-128"/>
              </a:rPr>
              <a:t>開発</a:t>
            </a:r>
            <a:r>
              <a:rPr kumimoji="1" lang="ja-JP" altLang="en-US" dirty="0" smtClean="0">
                <a:latin typeface="HG丸ｺﾞｼｯｸM-PRO" pitchFamily="50" charset="-128"/>
                <a:ea typeface="HG丸ｺﾞｼｯｸM-PRO" pitchFamily="50" charset="-128"/>
              </a:rPr>
              <a:t>における連携</a:t>
            </a:r>
            <a:endParaRPr kumimoji="1" lang="en-US" altLang="ja-JP" dirty="0" smtClean="0">
              <a:latin typeface="HG丸ｺﾞｼｯｸM-PRO" pitchFamily="50" charset="-128"/>
              <a:ea typeface="HG丸ｺﾞｼｯｸM-PRO" pitchFamily="50" charset="-128"/>
            </a:endParaRPr>
          </a:p>
          <a:p>
            <a:pPr lvl="1"/>
            <a:r>
              <a:rPr lang="en-US" altLang="ja-JP" dirty="0" smtClean="0">
                <a:latin typeface="HG丸ｺﾞｼｯｸM-PRO" pitchFamily="50" charset="-128"/>
                <a:ea typeface="HG丸ｺﾞｼｯｸM-PRO" pitchFamily="50" charset="-128"/>
              </a:rPr>
              <a:t>NDL</a:t>
            </a:r>
            <a:r>
              <a:rPr lang="ja-JP" altLang="en-US" dirty="0" smtClean="0">
                <a:latin typeface="HG丸ｺﾞｼｯｸM-PRO" pitchFamily="50" charset="-128"/>
                <a:ea typeface="HG丸ｺﾞｼｯｸM-PRO" pitchFamily="50" charset="-128"/>
              </a:rPr>
              <a:t>テストベッド資源を利用した技術開発</a:t>
            </a:r>
            <a:endParaRPr lang="en-US" altLang="ja-JP" dirty="0" smtClean="0">
              <a:latin typeface="HG丸ｺﾞｼｯｸM-PRO" pitchFamily="50" charset="-128"/>
              <a:ea typeface="HG丸ｺﾞｼｯｸM-PRO" pitchFamily="50" charset="-128"/>
            </a:endParaRPr>
          </a:p>
          <a:p>
            <a:pPr lvl="1"/>
            <a:r>
              <a:rPr lang="en-US" altLang="ja-JP" dirty="0" smtClean="0">
                <a:latin typeface="HG丸ｺﾞｼｯｸM-PRO" pitchFamily="50" charset="-128"/>
                <a:ea typeface="HG丸ｺﾞｼｯｸM-PRO" pitchFamily="50" charset="-128"/>
              </a:rPr>
              <a:t>NII</a:t>
            </a:r>
            <a:r>
              <a:rPr kumimoji="1" lang="ja-JP" altLang="en-US" dirty="0" smtClean="0">
                <a:latin typeface="HG丸ｺﾞｼｯｸM-PRO" pitchFamily="50" charset="-128"/>
                <a:ea typeface="HG丸ｺﾞｼｯｸM-PRO" pitchFamily="50" charset="-128"/>
              </a:rPr>
              <a:t>殿の研究開発成果の技術移転</a:t>
            </a:r>
            <a:endParaRPr kumimoji="1" lang="en-US" altLang="ja-JP" dirty="0" smtClean="0">
              <a:latin typeface="HG丸ｺﾞｼｯｸM-PRO" pitchFamily="50" charset="-128"/>
              <a:ea typeface="HG丸ｺﾞｼｯｸM-PRO" pitchFamily="50" charset="-128"/>
            </a:endParaRPr>
          </a:p>
          <a:p>
            <a:r>
              <a:rPr lang="ja-JP" altLang="en-US" dirty="0">
                <a:latin typeface="HG丸ｺﾞｼｯｸM-PRO" pitchFamily="50" charset="-128"/>
                <a:ea typeface="HG丸ｺﾞｼｯｸM-PRO" pitchFamily="50" charset="-128"/>
              </a:rPr>
              <a:t>統合利用促進</a:t>
            </a:r>
            <a:r>
              <a:rPr lang="ja-JP" altLang="en-US" dirty="0" smtClean="0">
                <a:latin typeface="HG丸ｺﾞｼｯｸM-PRO" pitchFamily="50" charset="-128"/>
                <a:ea typeface="HG丸ｺﾞｼｯｸM-PRO" pitchFamily="50" charset="-128"/>
              </a:rPr>
              <a:t>の</a:t>
            </a:r>
            <a:r>
              <a:rPr lang="ja-JP" altLang="en-US" dirty="0">
                <a:latin typeface="HG丸ｺﾞｼｯｸM-PRO" pitchFamily="50" charset="-128"/>
                <a:ea typeface="HG丸ｺﾞｼｯｸM-PRO" pitchFamily="50" charset="-128"/>
              </a:rPr>
              <a:t>ため</a:t>
            </a:r>
            <a:r>
              <a:rPr lang="ja-JP" altLang="en-US" dirty="0" smtClean="0">
                <a:latin typeface="HG丸ｺﾞｼｯｸM-PRO" pitchFamily="50" charset="-128"/>
                <a:ea typeface="HG丸ｺﾞｼｯｸM-PRO" pitchFamily="50" charset="-128"/>
              </a:rPr>
              <a:t>の環境整備</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大学が保有する貴重書等</a:t>
            </a:r>
            <a:r>
              <a:rPr kumimoji="1" lang="ja-JP" altLang="en-US" dirty="0" smtClean="0">
                <a:latin typeface="HG丸ｺﾞｼｯｸM-PRO" pitchFamily="50" charset="-128"/>
                <a:ea typeface="HG丸ｺﾞｼｯｸM-PRO" pitchFamily="50" charset="-128"/>
              </a:rPr>
              <a:t>のコンテンツ提供環境の構築支援</a:t>
            </a:r>
            <a:endParaRPr kumimoji="1" lang="ja-JP" altLang="en-US" dirty="0">
              <a:latin typeface="HG丸ｺﾞｼｯｸM-PRO" pitchFamily="50" charset="-128"/>
              <a:ea typeface="HG丸ｺﾞｼｯｸM-PRO" pitchFamily="50" charset="-128"/>
            </a:endParaRPr>
          </a:p>
        </p:txBody>
      </p:sp>
      <p:sp>
        <p:nvSpPr>
          <p:cNvPr id="5" name="正方形/長方形 4"/>
          <p:cNvSpPr/>
          <p:nvPr/>
        </p:nvSpPr>
        <p:spPr>
          <a:xfrm>
            <a:off x="9313975" y="928670"/>
            <a:ext cx="1314784" cy="523220"/>
          </a:xfrm>
          <a:prstGeom prst="rect">
            <a:avLst/>
          </a:prstGeom>
        </p:spPr>
        <p:txBody>
          <a:bodyPr wrap="none">
            <a:spAutoFit/>
          </a:bodyPr>
          <a:lstStyle/>
          <a:p>
            <a:r>
              <a:rPr lang="ja-JP" altLang="en-US" sz="2800" dirty="0"/>
              <a:t>（</a:t>
            </a:r>
            <a:r>
              <a:rPr lang="en-US" altLang="ja-JP" sz="2800" dirty="0"/>
              <a:t>NII</a:t>
            </a:r>
            <a:r>
              <a:rPr lang="ja-JP" altLang="en-US" sz="2800" dirty="0"/>
              <a:t>殿）</a:t>
            </a:r>
            <a:endParaRPr lang="en-US" altLang="ja-JP" sz="2800" dirty="0"/>
          </a:p>
        </p:txBody>
      </p:sp>
      <p:sp>
        <p:nvSpPr>
          <p:cNvPr id="6" name="フッター プレースホルダ 5"/>
          <p:cNvSpPr>
            <a:spLocks noGrp="1"/>
          </p:cNvSpPr>
          <p:nvPr>
            <p:ph type="ftr" sz="quarter" idx="11"/>
          </p:nvPr>
        </p:nvSpPr>
        <p:spPr/>
        <p:txBody>
          <a:bodyPr/>
          <a:lstStyle/>
          <a:p>
            <a:r>
              <a:rPr kumimoji="0" lang="en-US" smtClean="0"/>
              <a:t>National Diet Library (NDL)</a:t>
            </a:r>
            <a:endParaRPr kumimoji="0" lang="en-US"/>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18</a:t>
            </a:fld>
            <a:endParaRPr kumimoji="0" lang="en-US" dirty="0"/>
          </a:p>
        </p:txBody>
      </p:sp>
      <p:sp>
        <p:nvSpPr>
          <p:cNvPr id="8" name="日付プレースホルダ 7"/>
          <p:cNvSpPr>
            <a:spLocks noGrp="1"/>
          </p:cNvSpPr>
          <p:nvPr>
            <p:ph type="dt" sz="half" idx="10"/>
          </p:nvPr>
        </p:nvSpPr>
        <p:spPr/>
        <p:txBody>
          <a:bodyPr/>
          <a:lstStyle/>
          <a:p>
            <a:r>
              <a:rPr lang="en-US" altLang="ja-JP" smtClean="0"/>
              <a:t>2010/12/11</a:t>
            </a:r>
            <a:endParaRPr lang="en-US"/>
          </a:p>
        </p:txBody>
      </p:sp>
    </p:spTree>
    <p:extLst>
      <p:ext uri="{BB962C8B-B14F-4D97-AF65-F5344CB8AC3E}">
        <p14:creationId xmlns:p14="http://schemas.microsoft.com/office/powerpoint/2010/main" val="297385329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丸ｺﾞｼｯｸM-PRO" pitchFamily="50" charset="-128"/>
                <a:ea typeface="HG丸ｺﾞｼｯｸM-PRO" pitchFamily="50" charset="-128"/>
              </a:rPr>
              <a:t>学位論文のデジタル化</a:t>
            </a:r>
            <a:endParaRPr kumimoji="1" lang="ja-JP" altLang="en-US" dirty="0">
              <a:latin typeface="HG丸ｺﾞｼｯｸM-PRO" pitchFamily="50" charset="-128"/>
              <a:ea typeface="HG丸ｺﾞｼｯｸM-PRO" pitchFamily="50" charset="-128"/>
            </a:endParaRPr>
          </a:p>
        </p:txBody>
      </p:sp>
      <p:sp>
        <p:nvSpPr>
          <p:cNvPr id="3" name="コンテンツ プレースホルダ 2"/>
          <p:cNvSpPr>
            <a:spLocks noGrp="1"/>
          </p:cNvSpPr>
          <p:nvPr>
            <p:ph idx="1"/>
          </p:nvPr>
        </p:nvSpPr>
        <p:spPr/>
        <p:style>
          <a:lnRef idx="2">
            <a:schemeClr val="accent4"/>
          </a:lnRef>
          <a:fillRef idx="1">
            <a:schemeClr val="lt1"/>
          </a:fillRef>
          <a:effectRef idx="0">
            <a:schemeClr val="accent4"/>
          </a:effectRef>
          <a:fontRef idx="minor">
            <a:schemeClr val="dk1"/>
          </a:fontRef>
        </p:style>
        <p:txBody>
          <a:bodyPr>
            <a:normAutofit/>
          </a:bodyPr>
          <a:lstStyle/>
          <a:p>
            <a:pPr>
              <a:buBlip>
                <a:blip r:embed="rId3"/>
              </a:buBlip>
              <a:defRPr/>
            </a:pPr>
            <a:r>
              <a:rPr lang="ja-JP" altLang="en-US" sz="2400" dirty="0">
                <a:latin typeface="HG丸ｺﾞｼｯｸM-PRO" pitchFamily="50" charset="-128"/>
                <a:ea typeface="HG丸ｺﾞｼｯｸM-PRO" pitchFamily="50" charset="-128"/>
              </a:rPr>
              <a:t>背景</a:t>
            </a:r>
            <a:endParaRPr lang="en-US" altLang="ja-JP" sz="2400" dirty="0">
              <a:latin typeface="HG丸ｺﾞｼｯｸM-PRO" pitchFamily="50" charset="-128"/>
              <a:ea typeface="HG丸ｺﾞｼｯｸM-PRO" pitchFamily="50" charset="-128"/>
            </a:endParaRPr>
          </a:p>
          <a:p>
            <a:pPr lvl="1">
              <a:buBlip>
                <a:blip r:embed="rId3"/>
              </a:buBlip>
              <a:defRPr/>
            </a:pPr>
            <a:r>
              <a:rPr lang="ja-JP" altLang="en-US" sz="2000" dirty="0">
                <a:latin typeface="HG丸ｺﾞｼｯｸM-PRO" pitchFamily="50" charset="-128"/>
                <a:ea typeface="HG丸ｺﾞｼｯｸM-PRO" pitchFamily="50" charset="-128"/>
              </a:rPr>
              <a:t>国立国会図書館と大学図書館との連絡会議</a:t>
            </a:r>
            <a:r>
              <a:rPr lang="ja-JP" altLang="en-US" sz="2000" dirty="0" smtClean="0">
                <a:latin typeface="HG丸ｺﾞｼｯｸM-PRO" pitchFamily="50" charset="-128"/>
                <a:ea typeface="HG丸ｺﾞｼｯｸM-PRO" pitchFamily="50" charset="-128"/>
              </a:rPr>
              <a:t>（</a:t>
            </a:r>
            <a:r>
              <a:rPr lang="en-US" altLang="ja-JP" sz="2000" dirty="0" smtClean="0">
                <a:latin typeface="HG丸ｺﾞｼｯｸM-PRO" pitchFamily="50" charset="-128"/>
                <a:ea typeface="HG丸ｺﾞｼｯｸM-PRO" pitchFamily="50" charset="-128"/>
              </a:rPr>
              <a:t>2006</a:t>
            </a:r>
            <a:r>
              <a:rPr lang="ja-JP" altLang="en-US" sz="2000" dirty="0" smtClean="0">
                <a:latin typeface="HG丸ｺﾞｼｯｸM-PRO" pitchFamily="50" charset="-128"/>
                <a:ea typeface="HG丸ｺﾞｼｯｸM-PRO" pitchFamily="50" charset="-128"/>
              </a:rPr>
              <a:t>年</a:t>
            </a:r>
            <a:r>
              <a:rPr lang="en-US" altLang="ja-JP" sz="2000" dirty="0">
                <a:latin typeface="HG丸ｺﾞｼｯｸM-PRO" pitchFamily="50" charset="-128"/>
                <a:ea typeface="HG丸ｺﾞｼｯｸM-PRO" pitchFamily="50" charset="-128"/>
              </a:rPr>
              <a:t>2</a:t>
            </a:r>
            <a:r>
              <a:rPr lang="ja-JP" altLang="en-US" sz="2000" dirty="0">
                <a:latin typeface="HG丸ｺﾞｼｯｸM-PRO" pitchFamily="50" charset="-128"/>
                <a:ea typeface="HG丸ｺﾞｼｯｸM-PRO" pitchFamily="50" charset="-128"/>
              </a:rPr>
              <a:t>月）</a:t>
            </a:r>
            <a:endParaRPr lang="en-US" altLang="ja-JP" sz="2000" dirty="0">
              <a:latin typeface="HG丸ｺﾞｼｯｸM-PRO" pitchFamily="50" charset="-128"/>
              <a:ea typeface="HG丸ｺﾞｼｯｸM-PRO" pitchFamily="50" charset="-128"/>
            </a:endParaRPr>
          </a:p>
          <a:p>
            <a:pPr lvl="2">
              <a:buBlip>
                <a:blip r:embed="rId3"/>
              </a:buBlip>
              <a:defRPr/>
            </a:pPr>
            <a:r>
              <a:rPr lang="ja-JP" altLang="en-US" sz="1600" dirty="0">
                <a:latin typeface="HG丸ｺﾞｼｯｸM-PRO" pitchFamily="50" charset="-128"/>
                <a:ea typeface="HG丸ｺﾞｼｯｸM-PRO" pitchFamily="50" charset="-128"/>
              </a:rPr>
              <a:t>共通する課題について、政策的及び実務的な面から問題を協議</a:t>
            </a:r>
            <a:endParaRPr lang="en-US" altLang="ja-JP" sz="1600" dirty="0">
              <a:latin typeface="HG丸ｺﾞｼｯｸM-PRO" pitchFamily="50" charset="-128"/>
              <a:ea typeface="HG丸ｺﾞｼｯｸM-PRO" pitchFamily="50" charset="-128"/>
            </a:endParaRPr>
          </a:p>
          <a:p>
            <a:pPr lvl="1">
              <a:buBlip>
                <a:blip r:embed="rId3"/>
              </a:buBlip>
              <a:defRPr/>
            </a:pPr>
            <a:r>
              <a:rPr lang="ja-JP" altLang="en-US" sz="2000" dirty="0">
                <a:latin typeface="HG丸ｺﾞｼｯｸM-PRO" pitchFamily="50" charset="-128"/>
                <a:ea typeface="HG丸ｺﾞｼｯｸM-PRO" pitchFamily="50" charset="-128"/>
              </a:rPr>
              <a:t>学位論文電子化の諸問題に関するワーキンググループ中間報告</a:t>
            </a:r>
            <a:r>
              <a:rPr lang="ja-JP" altLang="en-US" sz="2000" dirty="0" smtClean="0">
                <a:latin typeface="HG丸ｺﾞｼｯｸM-PRO" pitchFamily="50" charset="-128"/>
                <a:ea typeface="HG丸ｺﾞｼｯｸM-PRO" pitchFamily="50" charset="-128"/>
              </a:rPr>
              <a:t>（</a:t>
            </a:r>
            <a:r>
              <a:rPr lang="en-US" altLang="ja-JP" sz="2000" dirty="0" smtClean="0">
                <a:latin typeface="HG丸ｺﾞｼｯｸM-PRO" pitchFamily="50" charset="-128"/>
                <a:ea typeface="HG丸ｺﾞｼｯｸM-PRO" pitchFamily="50" charset="-128"/>
              </a:rPr>
              <a:t>2008</a:t>
            </a:r>
            <a:r>
              <a:rPr lang="ja-JP" altLang="en-US" sz="2000" dirty="0" smtClean="0">
                <a:latin typeface="HG丸ｺﾞｼｯｸM-PRO" pitchFamily="50" charset="-128"/>
                <a:ea typeface="HG丸ｺﾞｼｯｸM-PRO" pitchFamily="50" charset="-128"/>
              </a:rPr>
              <a:t>年</a:t>
            </a:r>
            <a:r>
              <a:rPr lang="en-US" altLang="ja-JP" sz="2000" dirty="0">
                <a:latin typeface="HG丸ｺﾞｼｯｸM-PRO" pitchFamily="50" charset="-128"/>
                <a:ea typeface="HG丸ｺﾞｼｯｸM-PRO" pitchFamily="50" charset="-128"/>
              </a:rPr>
              <a:t>3</a:t>
            </a:r>
            <a:r>
              <a:rPr lang="ja-JP" altLang="en-US" sz="2000" dirty="0">
                <a:latin typeface="HG丸ｺﾞｼｯｸM-PRO" pitchFamily="50" charset="-128"/>
                <a:ea typeface="HG丸ｺﾞｼｯｸM-PRO" pitchFamily="50" charset="-128"/>
              </a:rPr>
              <a:t>月）</a:t>
            </a:r>
            <a:endParaRPr lang="en-US" altLang="ja-JP" sz="2000" dirty="0">
              <a:latin typeface="HG丸ｺﾞｼｯｸM-PRO" pitchFamily="50" charset="-128"/>
              <a:ea typeface="HG丸ｺﾞｼｯｸM-PRO" pitchFamily="50" charset="-128"/>
            </a:endParaRPr>
          </a:p>
          <a:p>
            <a:pPr lvl="2">
              <a:buBlip>
                <a:blip r:embed="rId3"/>
              </a:buBlip>
              <a:defRPr/>
            </a:pPr>
            <a:r>
              <a:rPr lang="ja-JP" altLang="en-US" sz="1600" dirty="0">
                <a:latin typeface="HG丸ｺﾞｼｯｸM-PRO" pitchFamily="50" charset="-128"/>
                <a:ea typeface="HG丸ｺﾞｼｯｸM-PRO" pitchFamily="50" charset="-128"/>
              </a:rPr>
              <a:t>学位論文の保存・蓄積及び利用・提供に係る考え方、役割分担の枠組み、メタデータの標準化と相互運用、制度面における課題の整理及び取組みの方策について検討</a:t>
            </a:r>
            <a:endParaRPr lang="en-US" altLang="ja-JP" sz="1600" dirty="0">
              <a:latin typeface="HG丸ｺﾞｼｯｸM-PRO" pitchFamily="50" charset="-128"/>
              <a:ea typeface="HG丸ｺﾞｼｯｸM-PRO" pitchFamily="50" charset="-128"/>
            </a:endParaRPr>
          </a:p>
          <a:p>
            <a:pPr lvl="2">
              <a:buBlip>
                <a:blip r:embed="rId3"/>
              </a:buBlip>
              <a:defRPr/>
            </a:pPr>
            <a:r>
              <a:rPr lang="ja-JP" altLang="en-US" sz="1600" dirty="0">
                <a:latin typeface="HG丸ｺﾞｼｯｸM-PRO" pitchFamily="50" charset="-128"/>
                <a:ea typeface="HG丸ｺﾞｼｯｸM-PRO" pitchFamily="50" charset="-128"/>
              </a:rPr>
              <a:t>過去分（学位授与日が基準日以前であるもの）は、国立国会図書館が電子化及び保存を行う</a:t>
            </a:r>
            <a:endParaRPr lang="en-US" altLang="ja-JP" sz="1600" dirty="0">
              <a:latin typeface="HG丸ｺﾞｼｯｸM-PRO" pitchFamily="50" charset="-128"/>
              <a:ea typeface="HG丸ｺﾞｼｯｸM-PRO" pitchFamily="50" charset="-128"/>
            </a:endParaRPr>
          </a:p>
          <a:p>
            <a:pPr lvl="2">
              <a:buBlip>
                <a:blip r:embed="rId3"/>
              </a:buBlip>
              <a:defRPr/>
            </a:pPr>
            <a:r>
              <a:rPr lang="ja-JP" altLang="en-US" sz="1600" dirty="0">
                <a:latin typeface="HG丸ｺﾞｼｯｸM-PRO" pitchFamily="50" charset="-128"/>
                <a:ea typeface="HG丸ｺﾞｼｯｸM-PRO" pitchFamily="50" charset="-128"/>
              </a:rPr>
              <a:t>学位論文の電子的利用に必要な著作権許諾を得るために大学及び国立国会図書館が許諾書の統一的書式等のガイドラインを作成する</a:t>
            </a:r>
            <a:endParaRPr lang="en-US" altLang="ja-JP" sz="1600" dirty="0">
              <a:latin typeface="HG丸ｺﾞｼｯｸM-PRO" pitchFamily="50" charset="-128"/>
              <a:ea typeface="HG丸ｺﾞｼｯｸM-PRO" pitchFamily="50" charset="-128"/>
            </a:endParaRPr>
          </a:p>
          <a:p>
            <a:pPr lvl="1">
              <a:buBlip>
                <a:blip r:embed="rId3"/>
              </a:buBlip>
              <a:defRPr/>
            </a:pPr>
            <a:r>
              <a:rPr lang="ja-JP" altLang="en-US" sz="2000" dirty="0">
                <a:latin typeface="HG丸ｺﾞｼｯｸM-PRO" pitchFamily="50" charset="-128"/>
                <a:ea typeface="HG丸ｺﾞｼｯｸM-PRO" pitchFamily="50" charset="-128"/>
              </a:rPr>
              <a:t>著作権法の改正</a:t>
            </a:r>
            <a:endParaRPr lang="en-US" altLang="ja-JP" sz="2000" dirty="0">
              <a:latin typeface="HG丸ｺﾞｼｯｸM-PRO" pitchFamily="50" charset="-128"/>
              <a:ea typeface="HG丸ｺﾞｼｯｸM-PRO" pitchFamily="50" charset="-128"/>
            </a:endParaRPr>
          </a:p>
          <a:p>
            <a:pPr lvl="2">
              <a:buBlip>
                <a:blip r:embed="rId3"/>
              </a:buBlip>
              <a:defRPr/>
            </a:pPr>
            <a:r>
              <a:rPr lang="ja-JP" altLang="en-US" sz="1600" dirty="0">
                <a:latin typeface="HG丸ｺﾞｼｯｸM-PRO" pitchFamily="50" charset="-128"/>
                <a:ea typeface="HG丸ｺﾞｼｯｸM-PRO" pitchFamily="50" charset="-128"/>
              </a:rPr>
              <a:t>資料の保存を目的とする国立国会図書館所蔵資料のデジタル化</a:t>
            </a:r>
            <a:endParaRPr lang="en-US" altLang="ja-JP" sz="1600" dirty="0">
              <a:latin typeface="HG丸ｺﾞｼｯｸM-PRO" pitchFamily="50" charset="-128"/>
              <a:ea typeface="HG丸ｺﾞｼｯｸM-PRO" pitchFamily="50" charset="-128"/>
            </a:endParaRPr>
          </a:p>
          <a:p>
            <a:pPr lvl="1">
              <a:buBlip>
                <a:blip r:embed="rId3"/>
              </a:buBlip>
              <a:defRPr/>
            </a:pPr>
            <a:endParaRPr lang="ja-JP" altLang="en-US" dirty="0" smtClean="0">
              <a:latin typeface="HG丸ｺﾞｼｯｸM-PRO" pitchFamily="50" charset="-128"/>
              <a:ea typeface="HG丸ｺﾞｼｯｸM-PRO" pitchFamily="50" charset="-128"/>
            </a:endParaRPr>
          </a:p>
          <a:p>
            <a:endParaRPr kumimoji="1" lang="ja-JP" altLang="en-US" dirty="0">
              <a:latin typeface="HG丸ｺﾞｼｯｸM-PRO" pitchFamily="50" charset="-128"/>
              <a:ea typeface="HG丸ｺﾞｼｯｸM-PRO" pitchFamily="50" charset="-128"/>
            </a:endParaRPr>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19</a:t>
            </a:fld>
            <a:endParaRPr kumimoji="0" lang="en-US" dirty="0"/>
          </a:p>
        </p:txBody>
      </p:sp>
      <p:sp>
        <p:nvSpPr>
          <p:cNvPr id="7" name="日付プレースホルダ 6"/>
          <p:cNvSpPr>
            <a:spLocks noGrp="1"/>
          </p:cNvSpPr>
          <p:nvPr>
            <p:ph type="dt" sz="half" idx="10"/>
          </p:nvPr>
        </p:nvSpPr>
        <p:spPr/>
        <p:txBody>
          <a:bodyPr/>
          <a:lstStyle/>
          <a:p>
            <a:r>
              <a:rPr lang="en-US" altLang="ja-JP" smtClean="0"/>
              <a:t>2010/12/11</a:t>
            </a:r>
            <a:endParaRPr lang="en-US"/>
          </a:p>
        </p:txBody>
      </p:sp>
    </p:spTree>
    <p:extLst>
      <p:ext uri="{BB962C8B-B14F-4D97-AF65-F5344CB8AC3E}">
        <p14:creationId xmlns:p14="http://schemas.microsoft.com/office/powerpoint/2010/main" val="117896493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タイトル 1"/>
          <p:cNvSpPr>
            <a:spLocks noGrp="1"/>
          </p:cNvSpPr>
          <p:nvPr>
            <p:ph type="title"/>
          </p:nvPr>
        </p:nvSpPr>
        <p:spPr>
          <a:xfrm>
            <a:off x="1981200" y="274638"/>
            <a:ext cx="8507288" cy="634082"/>
          </a:xfrm>
          <a:ln>
            <a:noFill/>
          </a:ln>
        </p:spPr>
        <p:txBody>
          <a:bodyPr>
            <a:noAutofit/>
          </a:bodyPr>
          <a:lstStyle/>
          <a:p>
            <a:pPr eaLnBrk="1" hangingPunct="1"/>
            <a:r>
              <a:rPr lang="ja-JP" altLang="en-US" sz="3600" dirty="0">
                <a:latin typeface="HG丸ｺﾞｼｯｸM-PRO" pitchFamily="50" charset="-128"/>
                <a:ea typeface="HG丸ｺﾞｼｯｸM-PRO" pitchFamily="50" charset="-128"/>
              </a:rPr>
              <a:t>デジタルアーカイブ関連での連携協力</a:t>
            </a:r>
          </a:p>
        </p:txBody>
      </p:sp>
      <p:sp>
        <p:nvSpPr>
          <p:cNvPr id="26627" name="コンテンツ プレースホルダ 2"/>
          <p:cNvSpPr>
            <a:spLocks noGrp="1"/>
          </p:cNvSpPr>
          <p:nvPr>
            <p:ph idx="1"/>
          </p:nvPr>
        </p:nvSpPr>
        <p:spPr>
          <a:xfrm>
            <a:off x="1981202" y="1628802"/>
            <a:ext cx="8075240" cy="4497363"/>
          </a:xfrm>
        </p:spPr>
        <p:style>
          <a:lnRef idx="2">
            <a:schemeClr val="dk1"/>
          </a:lnRef>
          <a:fillRef idx="1">
            <a:schemeClr val="lt1"/>
          </a:fillRef>
          <a:effectRef idx="0">
            <a:schemeClr val="dk1"/>
          </a:effectRef>
          <a:fontRef idx="minor">
            <a:schemeClr val="dk1"/>
          </a:fontRef>
        </p:style>
        <p:txBody>
          <a:bodyPr>
            <a:normAutofit lnSpcReduction="10000"/>
          </a:bodyPr>
          <a:lstStyle/>
          <a:p>
            <a:pPr eaLnBrk="1" hangingPunct="1">
              <a:buFont typeface="Wingdings 2" pitchFamily="18" charset="2"/>
              <a:buBlip>
                <a:blip r:embed="rId3"/>
              </a:buBlip>
            </a:pPr>
            <a:r>
              <a:rPr lang="ja-JP" altLang="en-US" sz="2400" dirty="0">
                <a:latin typeface="HG丸ｺﾞｼｯｸM-PRO" pitchFamily="50" charset="-128"/>
                <a:ea typeface="HG丸ｺﾞｼｯｸM-PRO" pitchFamily="50" charset="-128"/>
              </a:rPr>
              <a:t>国内連携</a:t>
            </a:r>
            <a:endParaRPr lang="en-US" altLang="ja-JP" sz="2400" dirty="0">
              <a:latin typeface="HG丸ｺﾞｼｯｸM-PRO" pitchFamily="50" charset="-128"/>
              <a:ea typeface="HG丸ｺﾞｼｯｸM-PRO" pitchFamily="50" charset="-128"/>
            </a:endParaRPr>
          </a:p>
          <a:p>
            <a:pPr lvl="1">
              <a:buFont typeface="Wingdings 2" pitchFamily="18" charset="2"/>
              <a:buBlip>
                <a:blip r:embed="rId3"/>
              </a:buBlip>
            </a:pPr>
            <a:r>
              <a:rPr lang="ja-JP" altLang="en-US" sz="2000" dirty="0">
                <a:latin typeface="HG丸ｺﾞｼｯｸM-PRO" pitchFamily="50" charset="-128"/>
                <a:ea typeface="HG丸ｺﾞｼｯｸM-PRO" pitchFamily="50" charset="-128"/>
              </a:rPr>
              <a:t>国立情報学研究所（</a:t>
            </a:r>
            <a:r>
              <a:rPr lang="en-US" altLang="ja-JP" sz="2000" dirty="0">
                <a:latin typeface="HG丸ｺﾞｼｯｸM-PRO" pitchFamily="50" charset="-128"/>
                <a:ea typeface="HG丸ｺﾞｼｯｸM-PRO" pitchFamily="50" charset="-128"/>
              </a:rPr>
              <a:t>NII</a:t>
            </a:r>
            <a:r>
              <a:rPr lang="ja-JP" altLang="en-US" sz="2000" dirty="0">
                <a:latin typeface="HG丸ｺﾞｼｯｸM-PRO" pitchFamily="50" charset="-128"/>
                <a:ea typeface="HG丸ｺﾞｼｯｸM-PRO" pitchFamily="50" charset="-128"/>
              </a:rPr>
              <a:t>）、科学技術推進機構（</a:t>
            </a:r>
            <a:r>
              <a:rPr lang="en-US" altLang="ja-JP" sz="2000" dirty="0">
                <a:latin typeface="HG丸ｺﾞｼｯｸM-PRO" pitchFamily="50" charset="-128"/>
                <a:ea typeface="HG丸ｺﾞｼｯｸM-PRO" pitchFamily="50" charset="-128"/>
              </a:rPr>
              <a:t>JST</a:t>
            </a:r>
            <a:r>
              <a:rPr lang="ja-JP" altLang="en-US" sz="2000" dirty="0">
                <a:latin typeface="HG丸ｺﾞｼｯｸM-PRO" pitchFamily="50" charset="-128"/>
                <a:ea typeface="HG丸ｺﾞｼｯｸM-PRO" pitchFamily="50" charset="-128"/>
              </a:rPr>
              <a:t>）</a:t>
            </a:r>
            <a:endParaRPr lang="en-US" altLang="ja-JP" sz="2000" dirty="0">
              <a:latin typeface="HG丸ｺﾞｼｯｸM-PRO" pitchFamily="50" charset="-128"/>
              <a:ea typeface="HG丸ｺﾞｼｯｸM-PRO" pitchFamily="50" charset="-128"/>
            </a:endParaRPr>
          </a:p>
          <a:p>
            <a:pPr lvl="1">
              <a:buFont typeface="Wingdings 2" pitchFamily="18" charset="2"/>
              <a:buBlip>
                <a:blip r:embed="rId3"/>
              </a:buBlip>
            </a:pPr>
            <a:r>
              <a:rPr lang="ja-JP" altLang="en-US" sz="2000" dirty="0">
                <a:latin typeface="HG丸ｺﾞｼｯｸM-PRO" pitchFamily="50" charset="-128"/>
                <a:ea typeface="HG丸ｺﾞｼｯｸM-PRO" pitchFamily="50" charset="-128"/>
              </a:rPr>
              <a:t>国立公文書館、国立美術館、東京国立博物館、人間文化研究機構</a:t>
            </a:r>
            <a:endParaRPr lang="en-US" altLang="ja-JP" sz="2000" dirty="0">
              <a:latin typeface="HG丸ｺﾞｼｯｸM-PRO" pitchFamily="50" charset="-128"/>
              <a:ea typeface="HG丸ｺﾞｼｯｸM-PRO" pitchFamily="50" charset="-128"/>
            </a:endParaRPr>
          </a:p>
          <a:p>
            <a:pPr lvl="1">
              <a:buFont typeface="Wingdings 2" pitchFamily="18" charset="2"/>
              <a:buBlip>
                <a:blip r:embed="rId3"/>
              </a:buBlip>
            </a:pPr>
            <a:r>
              <a:rPr lang="en-US" altLang="ja-JP" sz="2000" dirty="0">
                <a:latin typeface="HG丸ｺﾞｼｯｸM-PRO" pitchFamily="50" charset="-128"/>
                <a:ea typeface="HG丸ｺﾞｼｯｸM-PRO" pitchFamily="50" charset="-128"/>
              </a:rPr>
              <a:t>MLA</a:t>
            </a:r>
            <a:r>
              <a:rPr lang="ja-JP" altLang="en-US" sz="2000" dirty="0">
                <a:latin typeface="HG丸ｺﾞｼｯｸM-PRO" pitchFamily="50" charset="-128"/>
                <a:ea typeface="HG丸ｺﾞｼｯｸM-PRO" pitchFamily="50" charset="-128"/>
              </a:rPr>
              <a:t>連携</a:t>
            </a:r>
            <a:endParaRPr lang="en-US" altLang="ja-JP" sz="2000" dirty="0">
              <a:latin typeface="HG丸ｺﾞｼｯｸM-PRO" pitchFamily="50" charset="-128"/>
              <a:ea typeface="HG丸ｺﾞｼｯｸM-PRO" pitchFamily="50" charset="-128"/>
            </a:endParaRPr>
          </a:p>
          <a:p>
            <a:pPr lvl="2">
              <a:buFont typeface="Wingdings 2" pitchFamily="18" charset="2"/>
              <a:buBlip>
                <a:blip r:embed="rId3"/>
              </a:buBlip>
            </a:pPr>
            <a:r>
              <a:rPr lang="ja-JP" altLang="en-US" sz="1600" dirty="0">
                <a:latin typeface="HG丸ｺﾞｼｯｸM-PRO" pitchFamily="50" charset="-128"/>
                <a:ea typeface="HG丸ｺﾞｼｯｸM-PRO" pitchFamily="50" charset="-128"/>
              </a:rPr>
              <a:t>デジタル情報資源ラウンドテーブル」を設置</a:t>
            </a:r>
            <a:endParaRPr lang="en-US" altLang="ja-JP" sz="1600" dirty="0">
              <a:latin typeface="HG丸ｺﾞｼｯｸM-PRO" pitchFamily="50" charset="-128"/>
              <a:ea typeface="HG丸ｺﾞｼｯｸM-PRO" pitchFamily="50" charset="-128"/>
            </a:endParaRPr>
          </a:p>
          <a:p>
            <a:pPr>
              <a:buBlip>
                <a:blip r:embed="rId3"/>
              </a:buBlip>
            </a:pPr>
            <a:r>
              <a:rPr lang="ja-JP" altLang="en-US" sz="2400" dirty="0">
                <a:latin typeface="HG丸ｺﾞｼｯｸM-PRO" pitchFamily="50" charset="-128"/>
                <a:ea typeface="HG丸ｺﾞｼｯｸM-PRO" pitchFamily="50" charset="-128"/>
              </a:rPr>
              <a:t>国際連携</a:t>
            </a:r>
            <a:endParaRPr lang="en-US" altLang="ja-JP" sz="2400" dirty="0">
              <a:latin typeface="HG丸ｺﾞｼｯｸM-PRO" pitchFamily="50" charset="-128"/>
              <a:ea typeface="HG丸ｺﾞｼｯｸM-PRO" pitchFamily="50" charset="-128"/>
            </a:endParaRPr>
          </a:p>
          <a:p>
            <a:pPr lvl="1">
              <a:buBlip>
                <a:blip r:embed="rId3"/>
              </a:buBlip>
            </a:pPr>
            <a:r>
              <a:rPr lang="ja-JP" altLang="en-US" sz="2000" dirty="0">
                <a:latin typeface="HG丸ｺﾞｼｯｸM-PRO" pitchFamily="50" charset="-128"/>
                <a:ea typeface="HG丸ｺﾞｼｯｸM-PRO" pitchFamily="50" charset="-128"/>
              </a:rPr>
              <a:t>日中韓電子図書館イニシアティブ</a:t>
            </a:r>
            <a:endParaRPr lang="en-US" altLang="ja-JP" sz="1400" dirty="0">
              <a:latin typeface="HG丸ｺﾞｼｯｸM-PRO" pitchFamily="50" charset="-128"/>
              <a:ea typeface="HG丸ｺﾞｼｯｸM-PRO" pitchFamily="50" charset="-128"/>
            </a:endParaRPr>
          </a:p>
          <a:p>
            <a:pPr lvl="2">
              <a:buFont typeface="Wingdings 2" pitchFamily="18" charset="2"/>
              <a:buBlip>
                <a:blip r:embed="rId3"/>
              </a:buBlip>
            </a:pPr>
            <a:r>
              <a:rPr lang="en-US" altLang="ja-JP" sz="1600" dirty="0">
                <a:latin typeface="HG丸ｺﾞｼｯｸM-PRO" pitchFamily="50" charset="-128"/>
                <a:ea typeface="HG丸ｺﾞｼｯｸM-PRO" pitchFamily="50" charset="-128"/>
              </a:rPr>
              <a:t>2010</a:t>
            </a:r>
            <a:r>
              <a:rPr lang="ja-JP" altLang="en-US" sz="1600" dirty="0">
                <a:latin typeface="HG丸ｺﾞｼｯｸM-PRO" pitchFamily="50" charset="-128"/>
                <a:ea typeface="HG丸ｺﾞｼｯｸM-PRO" pitchFamily="50" charset="-128"/>
              </a:rPr>
              <a:t>年</a:t>
            </a:r>
            <a:r>
              <a:rPr lang="en-US" altLang="ja-JP" sz="1600" dirty="0">
                <a:latin typeface="HG丸ｺﾞｼｯｸM-PRO" pitchFamily="50" charset="-128"/>
                <a:ea typeface="HG丸ｺﾞｼｯｸM-PRO" pitchFamily="50" charset="-128"/>
              </a:rPr>
              <a:t>8</a:t>
            </a:r>
            <a:r>
              <a:rPr lang="ja-JP" altLang="en-US" sz="1600" dirty="0">
                <a:latin typeface="HG丸ｺﾞｼｯｸM-PRO" pitchFamily="50" charset="-128"/>
                <a:ea typeface="HG丸ｺﾞｼｯｸM-PRO" pitchFamily="50" charset="-128"/>
              </a:rPr>
              <a:t>月、日本と中国、韓国の３つの国立図書館は、デジタルアーカイブを連携して進めていくことに合意。</a:t>
            </a:r>
            <a:endParaRPr lang="en-US" altLang="ja-JP" sz="1600" dirty="0">
              <a:latin typeface="HG丸ｺﾞｼｯｸM-PRO" pitchFamily="50" charset="-128"/>
              <a:ea typeface="HG丸ｺﾞｼｯｸM-PRO" pitchFamily="50" charset="-128"/>
            </a:endParaRPr>
          </a:p>
          <a:p>
            <a:pPr lvl="2">
              <a:buFont typeface="Wingdings 2" pitchFamily="18" charset="2"/>
              <a:buBlip>
                <a:blip r:embed="rId3"/>
              </a:buBlip>
            </a:pPr>
            <a:r>
              <a:rPr lang="ja-JP" altLang="en-US" sz="1600" dirty="0">
                <a:latin typeface="HG丸ｺﾞｼｯｸM-PRO" pitchFamily="50" charset="-128"/>
                <a:ea typeface="HG丸ｺﾞｼｯｸM-PRO" pitchFamily="50" charset="-128"/>
              </a:rPr>
              <a:t>メタデータスキーマの標準化、情報サービスの相互運用性確保及び電子情報への長期アクセスの保証</a:t>
            </a:r>
            <a:endParaRPr lang="en-US" altLang="ja-JP" sz="1600" dirty="0">
              <a:latin typeface="HG丸ｺﾞｼｯｸM-PRO" pitchFamily="50" charset="-128"/>
              <a:ea typeface="HG丸ｺﾞｼｯｸM-PRO" pitchFamily="50" charset="-128"/>
            </a:endParaRPr>
          </a:p>
          <a:p>
            <a:pPr lvl="1">
              <a:buBlip>
                <a:blip r:embed="rId3"/>
              </a:buBlip>
            </a:pPr>
            <a:r>
              <a:rPr lang="ja-JP" altLang="en-US" sz="2000" dirty="0">
                <a:latin typeface="HG丸ｺﾞｼｯｸM-PRO" pitchFamily="50" charset="-128"/>
                <a:ea typeface="HG丸ｺﾞｼｯｸM-PRO" pitchFamily="50" charset="-128"/>
              </a:rPr>
              <a:t>ワールドデジタルライブラリー </a:t>
            </a:r>
            <a:endParaRPr lang="en-US" altLang="ja-JP" sz="2000" dirty="0">
              <a:latin typeface="HG丸ｺﾞｼｯｸM-PRO" pitchFamily="50" charset="-128"/>
              <a:ea typeface="HG丸ｺﾞｼｯｸM-PRO" pitchFamily="50" charset="-128"/>
            </a:endParaRPr>
          </a:p>
          <a:p>
            <a:pPr lvl="2">
              <a:buBlip>
                <a:blip r:embed="rId3"/>
              </a:buBlip>
            </a:pPr>
            <a:r>
              <a:rPr lang="en-US" altLang="ja-JP" sz="1600" dirty="0">
                <a:latin typeface="HG丸ｺﾞｼｯｸM-PRO" pitchFamily="50" charset="-128"/>
                <a:ea typeface="HG丸ｺﾞｼｯｸM-PRO" pitchFamily="50" charset="-128"/>
              </a:rPr>
              <a:t>LC</a:t>
            </a:r>
            <a:r>
              <a:rPr lang="ja-JP" altLang="en-US" sz="1600" dirty="0">
                <a:latin typeface="HG丸ｺﾞｼｯｸM-PRO" pitchFamily="50" charset="-128"/>
                <a:ea typeface="HG丸ｺﾞｼｯｸM-PRO" pitchFamily="50" charset="-128"/>
              </a:rPr>
              <a:t>とユネスコが中心となって実施しているワールドデジタルライブラリーに対しても、国立国会図書館は協力。特に翻訳と言語の委員会で協力する。</a:t>
            </a:r>
          </a:p>
          <a:p>
            <a:pPr eaLnBrk="1" hangingPunct="1"/>
            <a:endParaRPr lang="ja-JP" altLang="en-US" dirty="0" smtClean="0">
              <a:latin typeface="HG丸ｺﾞｼｯｸM-PRO" pitchFamily="50" charset="-128"/>
              <a:ea typeface="HG丸ｺﾞｼｯｸM-PRO" pitchFamily="50" charset="-128"/>
            </a:endParaRPr>
          </a:p>
        </p:txBody>
      </p:sp>
      <p:sp>
        <p:nvSpPr>
          <p:cNvPr id="4" name="フッター プレースホルダ 3"/>
          <p:cNvSpPr>
            <a:spLocks noGrp="1"/>
          </p:cNvSpPr>
          <p:nvPr>
            <p:ph type="ftr" sz="quarter" idx="11"/>
          </p:nvPr>
        </p:nvSpPr>
        <p:spPr/>
        <p:txBody>
          <a:bodyPr/>
          <a:lstStyle/>
          <a:p>
            <a:r>
              <a:rPr kumimoji="0" lang="en-US" smtClean="0"/>
              <a:t>National Diet Library (NDL)</a:t>
            </a:r>
            <a:endParaRPr kumimoji="0" lang="en-US"/>
          </a:p>
        </p:txBody>
      </p:sp>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2</a:t>
            </a:fld>
            <a:endParaRPr kumimoji="0" lang="en-US" dirty="0"/>
          </a:p>
        </p:txBody>
      </p:sp>
      <p:sp>
        <p:nvSpPr>
          <p:cNvPr id="6" name="日付プレースホルダ 5"/>
          <p:cNvSpPr>
            <a:spLocks noGrp="1"/>
          </p:cNvSpPr>
          <p:nvPr>
            <p:ph type="dt" sz="half" idx="10"/>
          </p:nvPr>
        </p:nvSpPr>
        <p:spPr/>
        <p:txBody>
          <a:bodyPr/>
          <a:lstStyle/>
          <a:p>
            <a:r>
              <a:rPr lang="en-US" altLang="ja-JP" smtClean="0"/>
              <a:t>2010/12/11</a:t>
            </a:r>
            <a:endParaRPr lang="en-US"/>
          </a:p>
        </p:txBody>
      </p:sp>
      <p:sp>
        <p:nvSpPr>
          <p:cNvPr id="7" name="テキスト ボックス 6"/>
          <p:cNvSpPr txBox="1"/>
          <p:nvPr/>
        </p:nvSpPr>
        <p:spPr>
          <a:xfrm>
            <a:off x="10704226" y="285513"/>
            <a:ext cx="979357" cy="369332"/>
          </a:xfrm>
          <a:prstGeom prst="rect">
            <a:avLst/>
          </a:prstGeom>
          <a:noFill/>
        </p:spPr>
        <p:txBody>
          <a:bodyPr wrap="square" rtlCol="0">
            <a:spAutoFit/>
          </a:bodyPr>
          <a:lstStyle/>
          <a:p>
            <a:r>
              <a:rPr kumimoji="1" lang="en-US" altLang="ja-JP" dirty="0" smtClean="0">
                <a:latin typeface="Meiryo UI" panose="020B0604030504040204" pitchFamily="50" charset="-128"/>
                <a:ea typeface="Meiryo UI" panose="020B0604030504040204" pitchFamily="50" charset="-128"/>
              </a:rPr>
              <a:t>2010</a:t>
            </a:r>
            <a:r>
              <a:rPr kumimoji="1" lang="ja-JP" altLang="en-US" dirty="0" smtClean="0">
                <a:latin typeface="Meiryo UI" panose="020B0604030504040204" pitchFamily="50" charset="-128"/>
                <a:ea typeface="Meiryo UI" panose="020B0604030504040204" pitchFamily="50" charset="-128"/>
              </a:rPr>
              <a:t>年</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918057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0"/>
            <a:ext cx="9144000" cy="928670"/>
          </a:xfrm>
        </p:spPr>
        <p:txBody>
          <a:bodyPr>
            <a:normAutofit fontScale="90000"/>
          </a:bodyPr>
          <a:lstStyle/>
          <a:p>
            <a:r>
              <a:rPr kumimoji="1" lang="ja-JP" altLang="en-US" dirty="0" smtClean="0">
                <a:latin typeface="HG丸ｺﾞｼｯｸM-PRO" pitchFamily="50" charset="-128"/>
                <a:ea typeface="HG丸ｺﾞｼｯｸM-PRO" pitchFamily="50" charset="-128"/>
              </a:rPr>
              <a:t>学位論文のデジタル化及び著作権処理</a:t>
            </a:r>
            <a:endParaRPr kumimoji="1" lang="ja-JP" altLang="en-US" dirty="0">
              <a:latin typeface="HG丸ｺﾞｼｯｸM-PRO" pitchFamily="50" charset="-128"/>
              <a:ea typeface="HG丸ｺﾞｼｯｸM-PRO" pitchFamily="50" charset="-128"/>
            </a:endParaRPr>
          </a:p>
        </p:txBody>
      </p:sp>
      <p:sp>
        <p:nvSpPr>
          <p:cNvPr id="3" name="コンテンツ プレースホルダ 2"/>
          <p:cNvSpPr>
            <a:spLocks noGrp="1"/>
          </p:cNvSpPr>
          <p:nvPr>
            <p:ph idx="1"/>
          </p:nvPr>
        </p:nvSpPr>
        <p:spPr>
          <a:xfrm>
            <a:off x="1981200" y="1484784"/>
            <a:ext cx="8229600" cy="5373216"/>
          </a:xfrm>
        </p:spPr>
        <p:style>
          <a:lnRef idx="2">
            <a:schemeClr val="accent4"/>
          </a:lnRef>
          <a:fillRef idx="1">
            <a:schemeClr val="lt1"/>
          </a:fillRef>
          <a:effectRef idx="0">
            <a:schemeClr val="accent4"/>
          </a:effectRef>
          <a:fontRef idx="minor">
            <a:schemeClr val="dk1"/>
          </a:fontRef>
        </p:style>
        <p:txBody>
          <a:bodyPr>
            <a:normAutofit fontScale="77500" lnSpcReduction="20000"/>
          </a:bodyPr>
          <a:lstStyle/>
          <a:p>
            <a:pPr>
              <a:buBlip>
                <a:blip r:embed="rId3"/>
              </a:buBlip>
              <a:defRPr/>
            </a:pPr>
            <a:r>
              <a:rPr lang="ja-JP" altLang="en-US" sz="2600" dirty="0">
                <a:latin typeface="HG丸ｺﾞｼｯｸM-PRO" pitchFamily="50" charset="-128"/>
                <a:ea typeface="HG丸ｺﾞｼｯｸM-PRO" pitchFamily="50" charset="-128"/>
              </a:rPr>
              <a:t>基本方針</a:t>
            </a:r>
            <a:endParaRPr lang="en-US" altLang="ja-JP" sz="2600" dirty="0">
              <a:latin typeface="HG丸ｺﾞｼｯｸM-PRO" pitchFamily="50" charset="-128"/>
              <a:ea typeface="HG丸ｺﾞｼｯｸM-PRO" pitchFamily="50" charset="-128"/>
            </a:endParaRPr>
          </a:p>
          <a:p>
            <a:pPr lvl="1">
              <a:buBlip>
                <a:blip r:embed="rId3"/>
              </a:buBlip>
              <a:defRPr/>
            </a:pPr>
            <a:r>
              <a:rPr lang="ja-JP" altLang="en-US" sz="2000" dirty="0">
                <a:latin typeface="HG丸ｺﾞｼｯｸM-PRO" pitchFamily="50" charset="-128"/>
                <a:ea typeface="HG丸ｺﾞｼｯｸM-PRO" pitchFamily="50" charset="-128"/>
              </a:rPr>
              <a:t>国公私立大学図書館協力委員会との確認事項</a:t>
            </a:r>
            <a:endParaRPr lang="en-US" altLang="ja-JP" sz="2000" dirty="0">
              <a:latin typeface="HG丸ｺﾞｼｯｸM-PRO" pitchFamily="50" charset="-128"/>
              <a:ea typeface="HG丸ｺﾞｼｯｸM-PRO" pitchFamily="50" charset="-128"/>
            </a:endParaRPr>
          </a:p>
          <a:p>
            <a:pPr>
              <a:buBlip>
                <a:blip r:embed="rId3"/>
              </a:buBlip>
              <a:defRPr/>
            </a:pPr>
            <a:r>
              <a:rPr lang="ja-JP" altLang="en-US" sz="2600" dirty="0">
                <a:latin typeface="HG丸ｺﾞｼｯｸM-PRO" pitchFamily="50" charset="-128"/>
                <a:ea typeface="HG丸ｺﾞｼｯｸM-PRO" pitchFamily="50" charset="-128"/>
              </a:rPr>
              <a:t>デジタル化の対象範囲・実施方法</a:t>
            </a:r>
            <a:endParaRPr lang="en-US" altLang="ja-JP" sz="2600" dirty="0">
              <a:latin typeface="HG丸ｺﾞｼｯｸM-PRO" pitchFamily="50" charset="-128"/>
              <a:ea typeface="HG丸ｺﾞｼｯｸM-PRO" pitchFamily="50" charset="-128"/>
            </a:endParaRPr>
          </a:p>
          <a:p>
            <a:pPr lvl="1">
              <a:buBlip>
                <a:blip r:embed="rId3"/>
              </a:buBlip>
              <a:defRPr/>
            </a:pPr>
            <a:r>
              <a:rPr lang="en-US" altLang="ja-JP" sz="2000" dirty="0">
                <a:latin typeface="HG丸ｺﾞｼｯｸM-PRO" pitchFamily="50" charset="-128"/>
                <a:ea typeface="HG丸ｺﾞｼｯｸM-PRO" pitchFamily="50" charset="-128"/>
              </a:rPr>
              <a:t>1991</a:t>
            </a:r>
            <a:r>
              <a:rPr lang="ja-JP" altLang="en-US" sz="2000" dirty="0">
                <a:latin typeface="HG丸ｺﾞｼｯｸM-PRO" pitchFamily="50" charset="-128"/>
                <a:ea typeface="HG丸ｺﾞｼｯｸM-PRO" pitchFamily="50" charset="-128"/>
              </a:rPr>
              <a:t>～</a:t>
            </a:r>
            <a:r>
              <a:rPr lang="en-US" altLang="ja-JP" sz="2000" dirty="0">
                <a:latin typeface="HG丸ｺﾞｼｯｸM-PRO" pitchFamily="50" charset="-128"/>
                <a:ea typeface="HG丸ｺﾞｼｯｸM-PRO" pitchFamily="50" charset="-128"/>
              </a:rPr>
              <a:t>2000</a:t>
            </a:r>
            <a:r>
              <a:rPr lang="ja-JP" altLang="en-US" sz="2000" dirty="0">
                <a:latin typeface="HG丸ｺﾞｼｯｸM-PRO" pitchFamily="50" charset="-128"/>
                <a:ea typeface="HG丸ｺﾞｼｯｸM-PRO" pitchFamily="50" charset="-128"/>
              </a:rPr>
              <a:t>年度に国立国会図書館が受け入れた学位論文</a:t>
            </a:r>
            <a:endParaRPr lang="en-US" altLang="ja-JP" sz="2000" dirty="0">
              <a:latin typeface="HG丸ｺﾞｼｯｸM-PRO" pitchFamily="50" charset="-128"/>
              <a:ea typeface="HG丸ｺﾞｼｯｸM-PRO" pitchFamily="50" charset="-128"/>
            </a:endParaRPr>
          </a:p>
          <a:p>
            <a:pPr lvl="1">
              <a:buBlip>
                <a:blip r:embed="rId3"/>
              </a:buBlip>
              <a:defRPr/>
            </a:pPr>
            <a:r>
              <a:rPr lang="ja-JP" altLang="en-US" sz="2000" dirty="0">
                <a:latin typeface="HG丸ｺﾞｼｯｸM-PRO" pitchFamily="50" charset="-128"/>
                <a:ea typeface="HG丸ｺﾞｼｯｸM-PRO" pitchFamily="50" charset="-128"/>
              </a:rPr>
              <a:t>画像データ</a:t>
            </a:r>
            <a:endParaRPr lang="en-US" altLang="ja-JP" sz="2000" dirty="0">
              <a:latin typeface="HG丸ｺﾞｼｯｸM-PRO" pitchFamily="50" charset="-128"/>
              <a:ea typeface="HG丸ｺﾞｼｯｸM-PRO" pitchFamily="50" charset="-128"/>
            </a:endParaRPr>
          </a:p>
          <a:p>
            <a:pPr>
              <a:buBlip>
                <a:blip r:embed="rId3"/>
              </a:buBlip>
              <a:defRPr/>
            </a:pPr>
            <a:r>
              <a:rPr lang="ja-JP" altLang="en-US" sz="2600" dirty="0">
                <a:latin typeface="HG丸ｺﾞｼｯｸM-PRO" pitchFamily="50" charset="-128"/>
                <a:ea typeface="HG丸ｺﾞｼｯｸM-PRO" pitchFamily="50" charset="-128"/>
              </a:rPr>
              <a:t>著作権処理</a:t>
            </a:r>
            <a:endParaRPr lang="en-US" altLang="ja-JP" sz="2600" dirty="0">
              <a:latin typeface="HG丸ｺﾞｼｯｸM-PRO" pitchFamily="50" charset="-128"/>
              <a:ea typeface="HG丸ｺﾞｼｯｸM-PRO" pitchFamily="50" charset="-128"/>
            </a:endParaRPr>
          </a:p>
          <a:p>
            <a:pPr lvl="1">
              <a:buBlip>
                <a:blip r:embed="rId3"/>
              </a:buBlip>
              <a:defRPr/>
            </a:pPr>
            <a:r>
              <a:rPr lang="ja-JP" altLang="en-US" sz="2000" dirty="0">
                <a:latin typeface="HG丸ｺﾞｼｯｸM-PRO" pitchFamily="50" charset="-128"/>
                <a:ea typeface="HG丸ｺﾞｼｯｸM-PRO" pitchFamily="50" charset="-128"/>
              </a:rPr>
              <a:t>学位授与大学の学長（または図書館長）及び国立国会図書館長が共同して、学位論文の著作者に当該著作者の学位論文のデジタル化（複製）、デジタル化した学位論文の譲渡及び公衆送信の許諾を依頼</a:t>
            </a:r>
            <a:endParaRPr lang="en-US" altLang="ja-JP" sz="2000" dirty="0">
              <a:latin typeface="HG丸ｺﾞｼｯｸM-PRO" pitchFamily="50" charset="-128"/>
              <a:ea typeface="HG丸ｺﾞｼｯｸM-PRO" pitchFamily="50" charset="-128"/>
            </a:endParaRPr>
          </a:p>
          <a:p>
            <a:pPr lvl="1">
              <a:buBlip>
                <a:blip r:embed="rId3"/>
              </a:buBlip>
              <a:defRPr/>
            </a:pPr>
            <a:r>
              <a:rPr lang="ja-JP" altLang="en-US" sz="2000" dirty="0">
                <a:latin typeface="HG丸ｺﾞｼｯｸM-PRO" pitchFamily="50" charset="-128"/>
                <a:ea typeface="HG丸ｺﾞｼｯｸM-PRO" pitchFamily="50" charset="-128"/>
              </a:rPr>
              <a:t>当該著者が単一の許諾書によって、許諾すること（共通許諾）を基本とする</a:t>
            </a:r>
            <a:endParaRPr lang="en-US" altLang="ja-JP" sz="2000" dirty="0">
              <a:latin typeface="HG丸ｺﾞｼｯｸM-PRO" pitchFamily="50" charset="-128"/>
              <a:ea typeface="HG丸ｺﾞｼｯｸM-PRO" pitchFamily="50" charset="-128"/>
            </a:endParaRPr>
          </a:p>
          <a:p>
            <a:pPr>
              <a:buBlip>
                <a:blip r:embed="rId3"/>
              </a:buBlip>
              <a:defRPr/>
            </a:pPr>
            <a:r>
              <a:rPr lang="ja-JP" altLang="en-US" sz="2400" dirty="0">
                <a:latin typeface="HG丸ｺﾞｼｯｸM-PRO" pitchFamily="50" charset="-128"/>
                <a:ea typeface="HG丸ｺﾞｼｯｸM-PRO" pitchFamily="50" charset="-128"/>
              </a:rPr>
              <a:t>デジタル化・著作権処理は、国立国会図書館が実施する。</a:t>
            </a:r>
            <a:endParaRPr lang="en-US" altLang="ja-JP" sz="2400" dirty="0">
              <a:latin typeface="HG丸ｺﾞｼｯｸM-PRO" pitchFamily="50" charset="-128"/>
              <a:ea typeface="HG丸ｺﾞｼｯｸM-PRO" pitchFamily="50" charset="-128"/>
            </a:endParaRPr>
          </a:p>
          <a:p>
            <a:pPr>
              <a:buBlip>
                <a:blip r:embed="rId3"/>
              </a:buBlip>
              <a:defRPr/>
            </a:pPr>
            <a:r>
              <a:rPr lang="ja-JP" altLang="en-US" sz="2900" dirty="0">
                <a:latin typeface="HG丸ｺﾞｼｯｸM-PRO" pitchFamily="50" charset="-128"/>
                <a:ea typeface="HG丸ｺﾞｼｯｸM-PRO" pitchFamily="50" charset="-128"/>
              </a:rPr>
              <a:t>共通許諾書の内容</a:t>
            </a:r>
            <a:endParaRPr lang="en-US" altLang="ja-JP" sz="2900" dirty="0">
              <a:latin typeface="HG丸ｺﾞｼｯｸM-PRO" pitchFamily="50" charset="-128"/>
              <a:ea typeface="HG丸ｺﾞｼｯｸM-PRO" pitchFamily="50" charset="-128"/>
            </a:endParaRPr>
          </a:p>
          <a:p>
            <a:pPr lvl="1">
              <a:buBlip>
                <a:blip r:embed="rId3"/>
              </a:buBlip>
              <a:defRPr/>
            </a:pPr>
            <a:r>
              <a:rPr lang="ja-JP" altLang="en-US" sz="2300" dirty="0">
                <a:latin typeface="HG丸ｺﾞｼｯｸM-PRO" pitchFamily="50" charset="-128"/>
                <a:ea typeface="HG丸ｺﾞｼｯｸM-PRO" pitchFamily="50" charset="-128"/>
              </a:rPr>
              <a:t>改正著作権法に基づいてデジタル化した学位論文を広く利用（全文複写提供、公衆送信）に供すること</a:t>
            </a:r>
            <a:endParaRPr lang="en-US" altLang="ja-JP" sz="2300" dirty="0">
              <a:latin typeface="HG丸ｺﾞｼｯｸM-PRO" pitchFamily="50" charset="-128"/>
              <a:ea typeface="HG丸ｺﾞｼｯｸM-PRO" pitchFamily="50" charset="-128"/>
            </a:endParaRPr>
          </a:p>
          <a:p>
            <a:pPr lvl="1">
              <a:buBlip>
                <a:blip r:embed="rId3"/>
              </a:buBlip>
              <a:defRPr/>
            </a:pPr>
            <a:r>
              <a:rPr lang="ja-JP" altLang="en-US" sz="2300" dirty="0">
                <a:latin typeface="HG丸ｺﾞｼｯｸM-PRO" pitchFamily="50" charset="-128"/>
                <a:ea typeface="HG丸ｺﾞｼｯｸM-PRO" pitchFamily="50" charset="-128"/>
              </a:rPr>
              <a:t>国立国会図書館がデジタル化した学位論文を複製して学位授与大学に譲渡すること</a:t>
            </a:r>
            <a:endParaRPr lang="en-US" altLang="ja-JP" sz="2300" dirty="0">
              <a:latin typeface="HG丸ｺﾞｼｯｸM-PRO" pitchFamily="50" charset="-128"/>
              <a:ea typeface="HG丸ｺﾞｼｯｸM-PRO" pitchFamily="50" charset="-128"/>
            </a:endParaRPr>
          </a:p>
          <a:p>
            <a:pPr lvl="1">
              <a:buBlip>
                <a:blip r:embed="rId3"/>
              </a:buBlip>
              <a:defRPr/>
            </a:pPr>
            <a:r>
              <a:rPr lang="ja-JP" altLang="en-US" sz="2300" dirty="0">
                <a:latin typeface="HG丸ｺﾞｼｯｸM-PRO" pitchFamily="50" charset="-128"/>
                <a:ea typeface="HG丸ｺﾞｼｯｸM-PRO" pitchFamily="50" charset="-128"/>
              </a:rPr>
              <a:t>その学位論文を学位授与大学が利用（全文複写提供、公衆送信）に供すること</a:t>
            </a:r>
            <a:endParaRPr lang="en-US" altLang="ja-JP" sz="2300" dirty="0">
              <a:latin typeface="HG丸ｺﾞｼｯｸM-PRO" pitchFamily="50" charset="-128"/>
              <a:ea typeface="HG丸ｺﾞｼｯｸM-PRO" pitchFamily="50" charset="-128"/>
            </a:endParaRPr>
          </a:p>
          <a:p>
            <a:pPr lvl="1">
              <a:buBlip>
                <a:blip r:embed="rId3"/>
              </a:buBlip>
              <a:defRPr/>
            </a:pPr>
            <a:r>
              <a:rPr lang="ja-JP" altLang="en-US" sz="2600" dirty="0">
                <a:latin typeface="HG丸ｺﾞｼｯｸM-PRO" pitchFamily="50" charset="-128"/>
                <a:ea typeface="HG丸ｺﾞｼｯｸM-PRO" pitchFamily="50" charset="-128"/>
              </a:rPr>
              <a:t>今回の共通許諾の枠組みの適用範囲は</a:t>
            </a:r>
            <a:r>
              <a:rPr lang="ja-JP" altLang="en-US" sz="2600" dirty="0" smtClean="0">
                <a:latin typeface="HG丸ｺﾞｼｯｸM-PRO" pitchFamily="50" charset="-128"/>
                <a:ea typeface="HG丸ｺﾞｼｯｸM-PRO" pitchFamily="50" charset="-128"/>
              </a:rPr>
              <a:t>、</a:t>
            </a:r>
            <a:r>
              <a:rPr lang="en-US" altLang="ja-JP" sz="2600" dirty="0" smtClean="0">
                <a:latin typeface="HG丸ｺﾞｼｯｸM-PRO" pitchFamily="50" charset="-128"/>
                <a:ea typeface="HG丸ｺﾞｼｯｸM-PRO" pitchFamily="50" charset="-128"/>
              </a:rPr>
              <a:t>2010</a:t>
            </a:r>
            <a:r>
              <a:rPr lang="ja-JP" altLang="en-US" sz="2600" dirty="0" smtClean="0">
                <a:latin typeface="HG丸ｺﾞｼｯｸM-PRO" pitchFamily="50" charset="-128"/>
                <a:ea typeface="HG丸ｺﾞｼｯｸM-PRO" pitchFamily="50" charset="-128"/>
              </a:rPr>
              <a:t>年度</a:t>
            </a:r>
            <a:r>
              <a:rPr lang="ja-JP" altLang="en-US" sz="2600" dirty="0">
                <a:latin typeface="HG丸ｺﾞｼｯｸM-PRO" pitchFamily="50" charset="-128"/>
                <a:ea typeface="HG丸ｺﾞｼｯｸM-PRO" pitchFamily="50" charset="-128"/>
              </a:rPr>
              <a:t>デジタル化した学位論文のみ</a:t>
            </a:r>
          </a:p>
          <a:p>
            <a:endParaRPr kumimoji="1" lang="ja-JP" altLang="en-US" dirty="0">
              <a:latin typeface="HG丸ｺﾞｼｯｸM-PRO" pitchFamily="50" charset="-128"/>
              <a:ea typeface="HG丸ｺﾞｼｯｸM-PRO" pitchFamily="50" charset="-128"/>
            </a:endParaRPr>
          </a:p>
        </p:txBody>
      </p:sp>
      <p:sp>
        <p:nvSpPr>
          <p:cNvPr id="4" name="フッター プレースホルダ 3"/>
          <p:cNvSpPr>
            <a:spLocks noGrp="1"/>
          </p:cNvSpPr>
          <p:nvPr>
            <p:ph type="ftr" sz="quarter" idx="11"/>
          </p:nvPr>
        </p:nvSpPr>
        <p:spPr/>
        <p:txBody>
          <a:bodyPr/>
          <a:lstStyle/>
          <a:p>
            <a:r>
              <a:rPr kumimoji="0" lang="en-US" smtClean="0"/>
              <a:t>National Diet Library (NDL)</a:t>
            </a:r>
            <a:endParaRPr kumimoji="0" lang="en-US"/>
          </a:p>
        </p:txBody>
      </p:sp>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20</a:t>
            </a:fld>
            <a:endParaRPr kumimoji="0" lang="en-US" dirty="0"/>
          </a:p>
        </p:txBody>
      </p:sp>
      <p:sp>
        <p:nvSpPr>
          <p:cNvPr id="6" name="日付プレースホルダ 5"/>
          <p:cNvSpPr>
            <a:spLocks noGrp="1"/>
          </p:cNvSpPr>
          <p:nvPr>
            <p:ph type="dt" sz="half" idx="10"/>
          </p:nvPr>
        </p:nvSpPr>
        <p:spPr/>
        <p:txBody>
          <a:bodyPr/>
          <a:lstStyle/>
          <a:p>
            <a:r>
              <a:rPr lang="en-US" altLang="ja-JP" smtClean="0"/>
              <a:t>2010/12/11</a:t>
            </a:r>
            <a:endParaRPr lang="en-US"/>
          </a:p>
        </p:txBody>
      </p:sp>
    </p:spTree>
    <p:extLst>
      <p:ext uri="{BB962C8B-B14F-4D97-AF65-F5344CB8AC3E}">
        <p14:creationId xmlns:p14="http://schemas.microsoft.com/office/powerpoint/2010/main" val="346645025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p:txBody>
          <a:bodyPr/>
          <a:lstStyle/>
          <a:p>
            <a:r>
              <a:rPr lang="ja-JP" altLang="en-US" dirty="0">
                <a:latin typeface="HG丸ｺﾞｼｯｸM-PRO" panose="020F0600000000000000" pitchFamily="50" charset="-128"/>
                <a:ea typeface="HG丸ｺﾞｼｯｸM-PRO" panose="020F0600000000000000" pitchFamily="50" charset="-128"/>
              </a:rPr>
              <a:t>国際連携</a:t>
            </a:r>
            <a:endParaRPr kumimoji="1" lang="ja-JP" altLang="en-US" dirty="0">
              <a:latin typeface="HG丸ｺﾞｼｯｸM-PRO" pitchFamily="50" charset="-128"/>
              <a:ea typeface="HG丸ｺﾞｼｯｸM-PRO" pitchFamily="50" charset="-128"/>
            </a:endParaRPr>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21</a:t>
            </a:fld>
            <a:endParaRPr kumimoji="0" lang="en-US"/>
          </a:p>
        </p:txBody>
      </p:sp>
      <p:sp>
        <p:nvSpPr>
          <p:cNvPr id="2" name="フッター プレースホルダー 1"/>
          <p:cNvSpPr>
            <a:spLocks noGrp="1"/>
          </p:cNvSpPr>
          <p:nvPr>
            <p:ph type="ftr" sz="quarter" idx="11"/>
          </p:nvPr>
        </p:nvSpPr>
        <p:spPr/>
        <p:txBody>
          <a:bodyPr/>
          <a:lstStyle/>
          <a:p>
            <a:pPr>
              <a:defRPr/>
            </a:pPr>
            <a:endParaRPr lang="ja-JP" altLang="en-US" dirty="0"/>
          </a:p>
        </p:txBody>
      </p:sp>
    </p:spTree>
    <p:extLst>
      <p:ext uri="{BB962C8B-B14F-4D97-AF65-F5344CB8AC3E}">
        <p14:creationId xmlns:p14="http://schemas.microsoft.com/office/powerpoint/2010/main" val="13919621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p>
            <a:fld id="{D53147F8-3030-484E-8845-4AE0256E3A87}" type="slidenum">
              <a:rPr lang="en-US" altLang="ja-JP">
                <a:solidFill>
                  <a:srgbClr val="000000"/>
                </a:solidFill>
              </a:rPr>
              <a:pPr/>
              <a:t>22</a:t>
            </a:fld>
            <a:endParaRPr lang="en-US" altLang="ja-JP">
              <a:solidFill>
                <a:srgbClr val="000000"/>
              </a:solidFill>
            </a:endParaRPr>
          </a:p>
        </p:txBody>
      </p:sp>
      <p:sp>
        <p:nvSpPr>
          <p:cNvPr id="1055746" name="Rectangle 2"/>
          <p:cNvSpPr>
            <a:spLocks noGrp="1" noChangeArrowheads="1"/>
          </p:cNvSpPr>
          <p:nvPr>
            <p:ph type="title"/>
          </p:nvPr>
        </p:nvSpPr>
        <p:spPr>
          <a:xfrm>
            <a:off x="0" y="0"/>
            <a:ext cx="12192000" cy="852755"/>
          </a:xfrm>
        </p:spPr>
        <p:txBody>
          <a:bodyPr>
            <a:normAutofit/>
          </a:bodyPr>
          <a:lstStyle/>
          <a:p>
            <a:r>
              <a:rPr lang="ja-JP" altLang="en-US" sz="4000" dirty="0" smtClean="0"/>
              <a:t>日中</a:t>
            </a:r>
            <a:r>
              <a:rPr lang="ja-JP" altLang="en-US" sz="4000" dirty="0"/>
              <a:t>韓の国立図書館での</a:t>
            </a:r>
            <a:r>
              <a:rPr lang="ja-JP" altLang="en-US" sz="4000" dirty="0" smtClean="0"/>
              <a:t>連携（</a:t>
            </a:r>
            <a:r>
              <a:rPr lang="en-US" altLang="ja-JP" sz="4000" dirty="0" smtClean="0"/>
              <a:t>CJKDLI</a:t>
            </a:r>
            <a:r>
              <a:rPr lang="ja-JP" altLang="en-US" sz="4000" dirty="0" smtClean="0"/>
              <a:t>）</a:t>
            </a:r>
            <a:endParaRPr lang="ja-JP" altLang="en-US" sz="4000" dirty="0"/>
          </a:p>
        </p:txBody>
      </p:sp>
      <p:sp>
        <p:nvSpPr>
          <p:cNvPr id="1055747" name="Rectangle 3"/>
          <p:cNvSpPr>
            <a:spLocks noGrp="1" noChangeArrowheads="1"/>
          </p:cNvSpPr>
          <p:nvPr>
            <p:ph type="body" idx="1"/>
          </p:nvPr>
        </p:nvSpPr>
        <p:spPr>
          <a:xfrm>
            <a:off x="770563" y="2133600"/>
            <a:ext cx="10583237" cy="4508500"/>
          </a:xfrm>
          <a:ln>
            <a:headEnd/>
            <a:tailEnd/>
          </a:ln>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a:lnSpc>
                <a:spcPct val="80000"/>
              </a:lnSpc>
              <a:buFont typeface="Wingdings" panose="05000000000000000000" pitchFamily="2" charset="2"/>
              <a:buNone/>
            </a:pPr>
            <a:r>
              <a:rPr lang="ja-JP" altLang="en-US" sz="1800" b="1" dirty="0"/>
              <a:t>日中韓連携合意事項（</a:t>
            </a:r>
            <a:r>
              <a:rPr lang="en-US" altLang="ja-JP" sz="1800" b="1" dirty="0"/>
              <a:t>10</a:t>
            </a:r>
            <a:r>
              <a:rPr lang="ja-JP" altLang="en-US" sz="1800" b="1" dirty="0"/>
              <a:t>月</a:t>
            </a:r>
            <a:r>
              <a:rPr lang="en-US" altLang="ja-JP" sz="1800" b="1" dirty="0"/>
              <a:t>24</a:t>
            </a:r>
            <a:r>
              <a:rPr lang="ja-JP" altLang="en-US" sz="1800" b="1" dirty="0"/>
              <a:t>日）</a:t>
            </a:r>
          </a:p>
          <a:p>
            <a:pPr>
              <a:lnSpc>
                <a:spcPct val="80000"/>
              </a:lnSpc>
            </a:pPr>
            <a:r>
              <a:rPr lang="ja-JP" altLang="en-US" sz="1600" b="1" dirty="0"/>
              <a:t>メタデータ基準</a:t>
            </a:r>
          </a:p>
          <a:p>
            <a:pPr lvl="1">
              <a:lnSpc>
                <a:spcPct val="80000"/>
              </a:lnSpc>
            </a:pPr>
            <a:r>
              <a:rPr lang="ja-JP" altLang="en-US" sz="1400" dirty="0"/>
              <a:t>保存のためのメタデータの形式は、各国の基準を尊重する。</a:t>
            </a:r>
          </a:p>
          <a:p>
            <a:pPr lvl="1">
              <a:lnSpc>
                <a:spcPct val="80000"/>
              </a:lnSpc>
            </a:pPr>
            <a:r>
              <a:rPr lang="ja-JP" altLang="en-US" sz="1400" dirty="0"/>
              <a:t>メタデータ交換は、</a:t>
            </a:r>
            <a:r>
              <a:rPr lang="en-US" altLang="ja-JP" sz="1400" dirty="0"/>
              <a:t>DC</a:t>
            </a:r>
            <a:r>
              <a:rPr lang="ja-JP" altLang="en-US" sz="1400" dirty="0"/>
              <a:t>ベースとする。</a:t>
            </a:r>
          </a:p>
          <a:p>
            <a:pPr lvl="1">
              <a:lnSpc>
                <a:spcPct val="80000"/>
              </a:lnSpc>
            </a:pPr>
            <a:r>
              <a:rPr lang="ja-JP" altLang="en-US" sz="1400" dirty="0"/>
              <a:t>語彙等の違いは、オントロジー等による吸収を検討する</a:t>
            </a:r>
          </a:p>
          <a:p>
            <a:pPr>
              <a:lnSpc>
                <a:spcPct val="80000"/>
              </a:lnSpc>
            </a:pPr>
            <a:r>
              <a:rPr lang="ja-JP" altLang="en-US" sz="1600" b="1" dirty="0"/>
              <a:t>統合的な情報サービス</a:t>
            </a:r>
          </a:p>
          <a:p>
            <a:pPr lvl="1">
              <a:lnSpc>
                <a:spcPct val="80000"/>
              </a:lnSpc>
            </a:pPr>
            <a:r>
              <a:rPr lang="ja-JP" altLang="en-US" sz="1400" dirty="0"/>
              <a:t>コンテンツは</a:t>
            </a:r>
            <a:r>
              <a:rPr lang="en-US" altLang="ja-JP" sz="1400" dirty="0"/>
              <a:t>3</a:t>
            </a:r>
            <a:r>
              <a:rPr lang="ja-JP" altLang="en-US" sz="1400" dirty="0"/>
              <a:t>館で分散して持ち、統合検索できるようにする</a:t>
            </a:r>
          </a:p>
          <a:p>
            <a:pPr lvl="1">
              <a:lnSpc>
                <a:spcPct val="80000"/>
              </a:lnSpc>
            </a:pPr>
            <a:r>
              <a:rPr lang="ja-JP" altLang="en-US" sz="1400" dirty="0"/>
              <a:t>機械翻訳は研究開発の状況をウオッチ</a:t>
            </a:r>
          </a:p>
          <a:p>
            <a:pPr lvl="1">
              <a:lnSpc>
                <a:spcPct val="80000"/>
              </a:lnSpc>
            </a:pPr>
            <a:r>
              <a:rPr lang="ja-JP" altLang="en-US" sz="1400" dirty="0"/>
              <a:t>統合検索のプロトコルは、ハーベスト系（</a:t>
            </a:r>
            <a:r>
              <a:rPr lang="en-US" altLang="ja-JP" sz="1400" dirty="0"/>
              <a:t>OAI-PMH</a:t>
            </a:r>
            <a:r>
              <a:rPr lang="ja-JP" altLang="en-US" sz="1400" dirty="0" err="1"/>
              <a:t>、</a:t>
            </a:r>
            <a:r>
              <a:rPr lang="en-US" altLang="ja-JP" sz="1400" dirty="0"/>
              <a:t>RSS</a:t>
            </a:r>
            <a:r>
              <a:rPr lang="ja-JP" altLang="en-US" sz="1400" dirty="0"/>
              <a:t>）、横断検索系（</a:t>
            </a:r>
            <a:r>
              <a:rPr lang="en-US" altLang="ja-JP" sz="1400" dirty="0"/>
              <a:t>SRU/SOAP</a:t>
            </a:r>
            <a:r>
              <a:rPr lang="ja-JP" altLang="en-US" sz="1400" dirty="0" err="1"/>
              <a:t>、</a:t>
            </a:r>
            <a:r>
              <a:rPr lang="en-US" altLang="ja-JP" sz="1400" dirty="0"/>
              <a:t>OpenSearch</a:t>
            </a:r>
            <a:r>
              <a:rPr lang="ja-JP" altLang="en-US" sz="1400" dirty="0" err="1"/>
              <a:t>、</a:t>
            </a:r>
            <a:r>
              <a:rPr lang="en-US" altLang="ja-JP" sz="1400" dirty="0" err="1"/>
              <a:t>OpenURL</a:t>
            </a:r>
            <a:r>
              <a:rPr lang="ja-JP" altLang="en-US" sz="1400" dirty="0" err="1"/>
              <a:t>、</a:t>
            </a:r>
            <a:r>
              <a:rPr lang="en-US" altLang="ja-JP" sz="1400" dirty="0"/>
              <a:t>Z39.50</a:t>
            </a:r>
            <a:r>
              <a:rPr lang="ja-JP" altLang="en-US" sz="1400" dirty="0"/>
              <a:t>）のどの方法も</a:t>
            </a:r>
            <a:r>
              <a:rPr lang="en-US" altLang="ja-JP" sz="1400" dirty="0"/>
              <a:t>3</a:t>
            </a:r>
            <a:r>
              <a:rPr lang="ja-JP" altLang="en-US" sz="1400" dirty="0"/>
              <a:t>国とも可能</a:t>
            </a:r>
          </a:p>
          <a:p>
            <a:pPr lvl="1">
              <a:lnSpc>
                <a:spcPct val="80000"/>
              </a:lnSpc>
            </a:pPr>
            <a:r>
              <a:rPr lang="ja-JP" altLang="en-US" sz="1400" dirty="0"/>
              <a:t>３国共通のポータルを立ち上げるのではなく、各国のポータルで見せていく</a:t>
            </a:r>
          </a:p>
          <a:p>
            <a:pPr lvl="1">
              <a:lnSpc>
                <a:spcPct val="80000"/>
              </a:lnSpc>
            </a:pPr>
            <a:r>
              <a:rPr lang="ja-JP" altLang="en-US" sz="1400" dirty="0"/>
              <a:t>まずは、歴史的資料から統合検索</a:t>
            </a:r>
          </a:p>
          <a:p>
            <a:pPr>
              <a:lnSpc>
                <a:spcPct val="80000"/>
              </a:lnSpc>
            </a:pPr>
            <a:r>
              <a:rPr lang="ja-JP" altLang="en-US" sz="1600" b="1" dirty="0"/>
              <a:t>長期保存</a:t>
            </a:r>
          </a:p>
          <a:p>
            <a:pPr lvl="1">
              <a:lnSpc>
                <a:spcPct val="80000"/>
              </a:lnSpc>
            </a:pPr>
            <a:r>
              <a:rPr lang="en-US" altLang="ja-JP" sz="1400" dirty="0"/>
              <a:t>DR</a:t>
            </a:r>
            <a:r>
              <a:rPr lang="ja-JP" altLang="en-US" sz="1400" dirty="0"/>
              <a:t>センターは、まず各国内で立ち上げ、その後、３国での</a:t>
            </a:r>
            <a:r>
              <a:rPr lang="en-US" altLang="ja-JP" sz="1400" dirty="0"/>
              <a:t>DR</a:t>
            </a:r>
            <a:r>
              <a:rPr lang="ja-JP" altLang="en-US" sz="1400" dirty="0"/>
              <a:t>センターの立上げを検討する。</a:t>
            </a:r>
            <a:br>
              <a:rPr lang="ja-JP" altLang="en-US" sz="1400" dirty="0"/>
            </a:br>
            <a:r>
              <a:rPr lang="ja-JP" altLang="en-US" sz="1400" dirty="0"/>
              <a:t>その際は、国際的なＤＲの方向性で検討する。</a:t>
            </a:r>
          </a:p>
          <a:p>
            <a:pPr lvl="1">
              <a:lnSpc>
                <a:spcPct val="80000"/>
              </a:lnSpc>
            </a:pPr>
            <a:r>
              <a:rPr lang="ja-JP" altLang="en-US" sz="1400" dirty="0"/>
              <a:t>ＯＡＩＳはフレームワークであり、実装は各国の開発状況により異なる</a:t>
            </a:r>
          </a:p>
          <a:p>
            <a:pPr lvl="1">
              <a:lnSpc>
                <a:spcPct val="80000"/>
              </a:lnSpc>
            </a:pPr>
            <a:r>
              <a:rPr lang="ja-JP" altLang="en-US" sz="1400" dirty="0"/>
              <a:t>情報パッケージの仕様は、</a:t>
            </a:r>
            <a:r>
              <a:rPr lang="en-US" altLang="ja-JP" sz="1400" dirty="0"/>
              <a:t>3</a:t>
            </a:r>
            <a:r>
              <a:rPr lang="ja-JP" altLang="en-US" sz="1400" dirty="0"/>
              <a:t>国とも手探り状態。まだ共通化する段階にない。</a:t>
            </a:r>
          </a:p>
          <a:p>
            <a:pPr>
              <a:lnSpc>
                <a:spcPct val="80000"/>
              </a:lnSpc>
            </a:pPr>
            <a:r>
              <a:rPr lang="ja-JP" altLang="en-US" sz="1600" b="1" dirty="0"/>
              <a:t>情報交換</a:t>
            </a:r>
          </a:p>
          <a:p>
            <a:pPr lvl="1">
              <a:lnSpc>
                <a:spcPct val="80000"/>
              </a:lnSpc>
            </a:pPr>
            <a:r>
              <a:rPr lang="ja-JP" altLang="en-US" sz="1400" dirty="0"/>
              <a:t>収集・組織化・保存及び提供機能に関する研究開発成果に関する情報</a:t>
            </a:r>
          </a:p>
          <a:p>
            <a:pPr lvl="1">
              <a:lnSpc>
                <a:spcPct val="80000"/>
              </a:lnSpc>
            </a:pPr>
            <a:r>
              <a:rPr lang="ja-JP" altLang="en-US" sz="1400" dirty="0"/>
              <a:t>デジタルアーカイブに関しての制度化に関する各国状況</a:t>
            </a:r>
          </a:p>
        </p:txBody>
      </p:sp>
      <p:sp>
        <p:nvSpPr>
          <p:cNvPr id="1055748" name="Rectangle 4"/>
          <p:cNvSpPr>
            <a:spLocks noChangeArrowheads="1"/>
          </p:cNvSpPr>
          <p:nvPr/>
        </p:nvSpPr>
        <p:spPr bwMode="auto">
          <a:xfrm>
            <a:off x="770563" y="1060584"/>
            <a:ext cx="10253608" cy="865187"/>
          </a:xfrm>
          <a:prstGeom prst="rect">
            <a:avLst/>
          </a:prstGeom>
          <a:ln>
            <a:headEnd/>
            <a:tailEnd/>
          </a:ln>
          <a:extLst/>
        </p:spPr>
        <p:style>
          <a:lnRef idx="1">
            <a:schemeClr val="accent4"/>
          </a:lnRef>
          <a:fillRef idx="2">
            <a:schemeClr val="accent4"/>
          </a:fillRef>
          <a:effectRef idx="1">
            <a:schemeClr val="accent4"/>
          </a:effectRef>
          <a:fontRef idx="minor">
            <a:schemeClr val="dk1"/>
          </a:fontRef>
        </p:style>
        <p:txBody>
          <a:bodyPr/>
          <a:lstStyle>
            <a:lvl1pPr marL="533400" indent="-533400" algn="l">
              <a:spcBef>
                <a:spcPct val="20000"/>
              </a:spcBef>
              <a:buClr>
                <a:schemeClr val="bg2"/>
              </a:buClr>
              <a:buSzPct val="75000"/>
              <a:buFont typeface="Wingdings" panose="05000000000000000000" pitchFamily="2" charset="2"/>
              <a:buChar char="p"/>
              <a:defRPr kumimoji="1" sz="2800">
                <a:solidFill>
                  <a:schemeClr val="tx1"/>
                </a:solidFill>
                <a:latin typeface="Verdana" panose="020B0604030504040204" pitchFamily="34" charset="0"/>
                <a:ea typeface="ＭＳ Ｐゴシック" panose="020B0600070205080204" pitchFamily="50" charset="-128"/>
              </a:defRPr>
            </a:lvl1pPr>
            <a:lvl2pPr marL="914400" indent="-457200" algn="l">
              <a:spcBef>
                <a:spcPct val="20000"/>
              </a:spcBef>
              <a:buClr>
                <a:schemeClr val="tx2"/>
              </a:buClr>
              <a:buSzPct val="75000"/>
              <a:buFont typeface="Wingdings" panose="05000000000000000000" pitchFamily="2" charset="2"/>
              <a:buChar char="n"/>
              <a:defRPr kumimoji="1" sz="2400">
                <a:solidFill>
                  <a:schemeClr val="tx1"/>
                </a:solidFill>
                <a:latin typeface="Verdana" panose="020B0604030504040204" pitchFamily="34" charset="0"/>
                <a:ea typeface="ＭＳ Ｐゴシック" panose="020B0600070205080204" pitchFamily="50" charset="-128"/>
              </a:defRPr>
            </a:lvl2pPr>
            <a:lvl3pPr marL="1295400" indent="-381000" algn="l">
              <a:spcBef>
                <a:spcPct val="20000"/>
              </a:spcBef>
              <a:buClr>
                <a:schemeClr val="accent1"/>
              </a:buClr>
              <a:buSzPct val="65000"/>
              <a:buFont typeface="Wingdings" panose="05000000000000000000" pitchFamily="2" charset="2"/>
              <a:buChar char="p"/>
              <a:defRPr kumimoji="1" sz="2000">
                <a:solidFill>
                  <a:schemeClr val="tx1"/>
                </a:solidFill>
                <a:latin typeface="Verdana" panose="020B0604030504040204" pitchFamily="34" charset="0"/>
                <a:ea typeface="ＭＳ Ｐゴシック" panose="020B0600070205080204" pitchFamily="50" charset="-128"/>
              </a:defRPr>
            </a:lvl3pPr>
            <a:lvl4pPr marL="1714500" indent="-342900" algn="l">
              <a:spcBef>
                <a:spcPct val="20000"/>
              </a:spcBef>
              <a:buClr>
                <a:schemeClr val="bg2"/>
              </a:buClr>
              <a:buFont typeface="Wingdings" panose="05000000000000000000" pitchFamily="2" charset="2"/>
              <a:buChar char="§"/>
              <a:defRPr kumimoji="1">
                <a:solidFill>
                  <a:schemeClr val="tx1"/>
                </a:solidFill>
                <a:latin typeface="Verdana" panose="020B0604030504040204" pitchFamily="34" charset="0"/>
                <a:ea typeface="ＭＳ Ｐゴシック" panose="020B0600070205080204" pitchFamily="50" charset="-128"/>
              </a:defRPr>
            </a:lvl4pPr>
            <a:lvl5pPr marL="2171700" indent="-342900" algn="l">
              <a:spcBef>
                <a:spcPct val="20000"/>
              </a:spcBef>
              <a:buClr>
                <a:schemeClr val="tx2"/>
              </a:buClr>
              <a:buSzPct val="80000"/>
              <a:buFont typeface="Wingdings" panose="05000000000000000000" pitchFamily="2" charset="2"/>
              <a:buChar char="§"/>
              <a:defRPr kumimoji="1">
                <a:solidFill>
                  <a:schemeClr val="tx1"/>
                </a:solidFill>
                <a:latin typeface="Verdana" panose="020B0604030504040204" pitchFamily="34" charset="0"/>
                <a:ea typeface="ＭＳ Ｐゴシック" panose="020B0600070205080204" pitchFamily="50" charset="-128"/>
              </a:defRPr>
            </a:lvl5pPr>
            <a:lvl6pPr marL="2628900" indent="-342900" fontAlgn="base">
              <a:spcBef>
                <a:spcPct val="20000"/>
              </a:spcBef>
              <a:spcAft>
                <a:spcPct val="0"/>
              </a:spcAft>
              <a:buClr>
                <a:schemeClr val="tx2"/>
              </a:buClr>
              <a:buSzPct val="80000"/>
              <a:buFont typeface="Wingdings" panose="05000000000000000000" pitchFamily="2" charset="2"/>
              <a:buChar char="§"/>
              <a:defRPr kumimoji="1">
                <a:solidFill>
                  <a:schemeClr val="tx1"/>
                </a:solidFill>
                <a:latin typeface="Verdana" panose="020B0604030504040204" pitchFamily="34" charset="0"/>
                <a:ea typeface="ＭＳ Ｐゴシック" panose="020B0600070205080204" pitchFamily="50" charset="-128"/>
              </a:defRPr>
            </a:lvl6pPr>
            <a:lvl7pPr marL="3086100" indent="-342900" fontAlgn="base">
              <a:spcBef>
                <a:spcPct val="20000"/>
              </a:spcBef>
              <a:spcAft>
                <a:spcPct val="0"/>
              </a:spcAft>
              <a:buClr>
                <a:schemeClr val="tx2"/>
              </a:buClr>
              <a:buSzPct val="80000"/>
              <a:buFont typeface="Wingdings" panose="05000000000000000000" pitchFamily="2" charset="2"/>
              <a:buChar char="§"/>
              <a:defRPr kumimoji="1">
                <a:solidFill>
                  <a:schemeClr val="tx1"/>
                </a:solidFill>
                <a:latin typeface="Verdana" panose="020B0604030504040204" pitchFamily="34" charset="0"/>
                <a:ea typeface="ＭＳ Ｐゴシック" panose="020B0600070205080204" pitchFamily="50" charset="-128"/>
              </a:defRPr>
            </a:lvl7pPr>
            <a:lvl8pPr marL="3543300" indent="-342900" fontAlgn="base">
              <a:spcBef>
                <a:spcPct val="20000"/>
              </a:spcBef>
              <a:spcAft>
                <a:spcPct val="0"/>
              </a:spcAft>
              <a:buClr>
                <a:schemeClr val="tx2"/>
              </a:buClr>
              <a:buSzPct val="80000"/>
              <a:buFont typeface="Wingdings" panose="05000000000000000000" pitchFamily="2" charset="2"/>
              <a:buChar char="§"/>
              <a:defRPr kumimoji="1">
                <a:solidFill>
                  <a:schemeClr val="tx1"/>
                </a:solidFill>
                <a:latin typeface="Verdana" panose="020B0604030504040204" pitchFamily="34" charset="0"/>
                <a:ea typeface="ＭＳ Ｐゴシック" panose="020B0600070205080204" pitchFamily="50" charset="-128"/>
              </a:defRPr>
            </a:lvl8pPr>
            <a:lvl9pPr marL="4000500" indent="-342900" fontAlgn="base">
              <a:spcBef>
                <a:spcPct val="20000"/>
              </a:spcBef>
              <a:spcAft>
                <a:spcPct val="0"/>
              </a:spcAft>
              <a:buClr>
                <a:schemeClr val="tx2"/>
              </a:buClr>
              <a:buSzPct val="80000"/>
              <a:buFont typeface="Wingdings" panose="05000000000000000000" pitchFamily="2" charset="2"/>
              <a:buChar char="§"/>
              <a:defRPr kumimoji="1">
                <a:solidFill>
                  <a:schemeClr val="tx1"/>
                </a:solidFill>
                <a:latin typeface="Verdana" panose="020B0604030504040204" pitchFamily="34" charset="0"/>
                <a:ea typeface="ＭＳ Ｐゴシック" panose="020B0600070205080204" pitchFamily="50" charset="-128"/>
              </a:defRPr>
            </a:lvl9pPr>
          </a:lstStyle>
          <a:p>
            <a:pPr fontAlgn="base">
              <a:spcAft>
                <a:spcPct val="0"/>
              </a:spcAft>
              <a:buClr>
                <a:srgbClr val="663300"/>
              </a:buClr>
            </a:pPr>
            <a:r>
              <a:rPr lang="ja-JP" altLang="en-US" sz="1600" dirty="0">
                <a:solidFill>
                  <a:srgbClr val="000000"/>
                </a:solidFill>
                <a:latin typeface="Meiryo UI" panose="020B0604030504040204" pitchFamily="50" charset="-128"/>
                <a:ea typeface="Meiryo UI" panose="020B0604030504040204" pitchFamily="50" charset="-128"/>
              </a:rPr>
              <a:t>中国国家図書館、韓国国立中央図書館、国立国会図書館</a:t>
            </a:r>
            <a:r>
              <a:rPr lang="ja-JP" altLang="en-US" sz="1400" dirty="0">
                <a:solidFill>
                  <a:srgbClr val="000000"/>
                </a:solidFill>
                <a:latin typeface="Meiryo UI" panose="020B0604030504040204" pitchFamily="50" charset="-128"/>
                <a:ea typeface="Meiryo UI" panose="020B0604030504040204" pitchFamily="50" charset="-128"/>
              </a:rPr>
              <a:t>（日本）</a:t>
            </a:r>
          </a:p>
          <a:p>
            <a:pPr fontAlgn="base">
              <a:spcAft>
                <a:spcPct val="0"/>
              </a:spcAft>
              <a:buClr>
                <a:srgbClr val="663300"/>
              </a:buClr>
            </a:pPr>
            <a:r>
              <a:rPr lang="en-US" altLang="ja-JP" sz="1600" dirty="0">
                <a:solidFill>
                  <a:srgbClr val="000000"/>
                </a:solidFill>
                <a:latin typeface="Meiryo UI" panose="020B0604030504040204" pitchFamily="50" charset="-128"/>
                <a:ea typeface="Meiryo UI" panose="020B0604030504040204" pitchFamily="50" charset="-128"/>
              </a:rPr>
              <a:t>3</a:t>
            </a:r>
            <a:r>
              <a:rPr lang="ja-JP" altLang="en-US" sz="1600" dirty="0">
                <a:solidFill>
                  <a:srgbClr val="000000"/>
                </a:solidFill>
                <a:latin typeface="Meiryo UI" panose="020B0604030504040204" pitchFamily="50" charset="-128"/>
                <a:ea typeface="Meiryo UI" panose="020B0604030504040204" pitchFamily="50" charset="-128"/>
              </a:rPr>
              <a:t>国が協力して、東アジア圏のデジタルアーカイブを構築して、コンテンツの長期保存と提供が行えるようにする</a:t>
            </a:r>
          </a:p>
        </p:txBody>
      </p:sp>
    </p:spTree>
    <p:extLst>
      <p:ext uri="{BB962C8B-B14F-4D97-AF65-F5344CB8AC3E}">
        <p14:creationId xmlns:p14="http://schemas.microsoft.com/office/powerpoint/2010/main" val="20087524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5"/>
          <p:cNvSpPr>
            <a:spLocks noGrp="1"/>
          </p:cNvSpPr>
          <p:nvPr>
            <p:ph type="sldNum" sz="quarter" idx="12"/>
          </p:nvPr>
        </p:nvSpPr>
        <p:spPr/>
        <p:txBody>
          <a:bodyPr/>
          <a:lstStyle/>
          <a:p>
            <a:fld id="{50B08D1A-EEEE-4393-8D2E-AAA5CF69535A}" type="slidenum">
              <a:rPr lang="en-US" altLang="ja-JP">
                <a:solidFill>
                  <a:srgbClr val="000000"/>
                </a:solidFill>
              </a:rPr>
              <a:pPr/>
              <a:t>23</a:t>
            </a:fld>
            <a:endParaRPr lang="en-US" altLang="ja-JP">
              <a:solidFill>
                <a:srgbClr val="000000"/>
              </a:solidFill>
            </a:endParaRPr>
          </a:p>
        </p:txBody>
      </p:sp>
      <p:sp>
        <p:nvSpPr>
          <p:cNvPr id="1058818" name="Rectangle 2"/>
          <p:cNvSpPr>
            <a:spLocks noGrp="1" noChangeArrowheads="1"/>
          </p:cNvSpPr>
          <p:nvPr>
            <p:ph type="title"/>
          </p:nvPr>
        </p:nvSpPr>
        <p:spPr>
          <a:xfrm>
            <a:off x="121920" y="29845"/>
            <a:ext cx="12070080" cy="874281"/>
          </a:xfrm>
        </p:spPr>
        <p:txBody>
          <a:bodyPr>
            <a:normAutofit/>
          </a:bodyPr>
          <a:lstStyle/>
          <a:p>
            <a:r>
              <a:rPr lang="en-US" altLang="ja-JP" sz="4000" dirty="0" smtClean="0">
                <a:latin typeface="ＭＳ Ｐゴシック" panose="020B0600070205080204" pitchFamily="50" charset="-128"/>
              </a:rPr>
              <a:t>World </a:t>
            </a:r>
            <a:r>
              <a:rPr lang="en-US" altLang="ja-JP" sz="4000" dirty="0">
                <a:latin typeface="ＭＳ Ｐゴシック" panose="020B0600070205080204" pitchFamily="50" charset="-128"/>
              </a:rPr>
              <a:t>Digital Library</a:t>
            </a:r>
            <a:r>
              <a:rPr lang="ja-JP" altLang="en-US" sz="4000" dirty="0">
                <a:latin typeface="ＭＳ Ｐゴシック" panose="020B0600070205080204" pitchFamily="50" charset="-128"/>
              </a:rPr>
              <a:t>構想と連携</a:t>
            </a:r>
          </a:p>
        </p:txBody>
      </p:sp>
      <p:sp>
        <p:nvSpPr>
          <p:cNvPr id="1058819" name="Rectangle 3"/>
          <p:cNvSpPr>
            <a:spLocks noGrp="1" noChangeArrowheads="1"/>
          </p:cNvSpPr>
          <p:nvPr>
            <p:ph type="body" idx="1"/>
          </p:nvPr>
        </p:nvSpPr>
        <p:spPr>
          <a:xfrm>
            <a:off x="1304818" y="1600200"/>
            <a:ext cx="9431675" cy="3434137"/>
          </a:xfrm>
          <a:ln>
            <a:headEnd/>
            <a:tailEnd/>
          </a:ln>
        </p:spPr>
        <p:style>
          <a:lnRef idx="2">
            <a:schemeClr val="accent2"/>
          </a:lnRef>
          <a:fillRef idx="1">
            <a:schemeClr val="lt1"/>
          </a:fillRef>
          <a:effectRef idx="0">
            <a:schemeClr val="accent2"/>
          </a:effectRef>
          <a:fontRef idx="minor">
            <a:schemeClr val="dk1"/>
          </a:fontRef>
        </p:style>
        <p:txBody>
          <a:bodyPr/>
          <a:lstStyle/>
          <a:p>
            <a:pPr>
              <a:lnSpc>
                <a:spcPct val="90000"/>
              </a:lnSpc>
            </a:pPr>
            <a:r>
              <a:rPr lang="ja-JP" altLang="en-US" dirty="0"/>
              <a:t>米国議会図書館（</a:t>
            </a:r>
            <a:r>
              <a:rPr lang="en-US" altLang="ja-JP" dirty="0"/>
              <a:t>LC</a:t>
            </a:r>
            <a:r>
              <a:rPr lang="ja-JP" altLang="en-US" dirty="0"/>
              <a:t>）ビリントン館長が打ち出した構想</a:t>
            </a:r>
          </a:p>
          <a:p>
            <a:pPr lvl="1">
              <a:lnSpc>
                <a:spcPct val="90000"/>
              </a:lnSpc>
            </a:pPr>
            <a:r>
              <a:rPr lang="en-US" altLang="ja-JP" dirty="0"/>
              <a:t>2005</a:t>
            </a:r>
            <a:r>
              <a:rPr lang="ja-JP" altLang="en-US" dirty="0"/>
              <a:t>年</a:t>
            </a:r>
            <a:r>
              <a:rPr lang="en-US" altLang="ja-JP" dirty="0"/>
              <a:t>6</a:t>
            </a:r>
            <a:r>
              <a:rPr lang="ja-JP" altLang="en-US" dirty="0"/>
              <a:t>月、ユネスコ米国国内委員会のユネスコ米国国内委員会で</a:t>
            </a:r>
          </a:p>
          <a:p>
            <a:pPr>
              <a:lnSpc>
                <a:spcPct val="90000"/>
              </a:lnSpc>
            </a:pPr>
            <a:r>
              <a:rPr lang="ja-JP" altLang="en-US" dirty="0"/>
              <a:t>貴重書など一つしかない歴史的文化遺産を，世界各地の国立図書館等と協同でデジタル化し，無料公開しようとするもの</a:t>
            </a:r>
          </a:p>
          <a:p>
            <a:pPr>
              <a:lnSpc>
                <a:spcPct val="90000"/>
              </a:lnSpc>
            </a:pPr>
            <a:r>
              <a:rPr lang="ja-JP" altLang="en-US" dirty="0"/>
              <a:t>当面のアクション</a:t>
            </a:r>
          </a:p>
          <a:p>
            <a:pPr lvl="1">
              <a:lnSpc>
                <a:spcPct val="90000"/>
              </a:lnSpc>
            </a:pPr>
            <a:r>
              <a:rPr lang="en-US" altLang="ja-JP" dirty="0"/>
              <a:t>WDL</a:t>
            </a:r>
            <a:r>
              <a:rPr lang="ja-JP" altLang="en-US" dirty="0"/>
              <a:t>サイトに、テーマを特定したコンテンツを提供</a:t>
            </a:r>
          </a:p>
          <a:p>
            <a:pPr lvl="2">
              <a:lnSpc>
                <a:spcPct val="90000"/>
              </a:lnSpc>
            </a:pPr>
            <a:r>
              <a:rPr lang="ja-JP" altLang="en-US" dirty="0"/>
              <a:t>画像データ、メタデータ、解題</a:t>
            </a:r>
          </a:p>
        </p:txBody>
      </p:sp>
      <p:sp>
        <p:nvSpPr>
          <p:cNvPr id="1058820" name="Rectangle 4"/>
          <p:cNvSpPr>
            <a:spLocks noChangeArrowheads="1"/>
          </p:cNvSpPr>
          <p:nvPr/>
        </p:nvSpPr>
        <p:spPr bwMode="auto">
          <a:xfrm>
            <a:off x="2279651" y="6110001"/>
            <a:ext cx="7343775" cy="584775"/>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anchor="ctr">
            <a:spAutoFit/>
          </a:bodyPr>
          <a:lstStyle/>
          <a:p>
            <a:pPr algn="ctr" fontAlgn="base">
              <a:spcBef>
                <a:spcPct val="0"/>
              </a:spcBef>
              <a:spcAft>
                <a:spcPct val="0"/>
              </a:spcAft>
            </a:pPr>
            <a:r>
              <a:rPr lang="en-US" altLang="ja-JP" sz="1600" b="1" dirty="0">
                <a:solidFill>
                  <a:srgbClr val="3333CC"/>
                </a:solidFill>
                <a:latin typeface="Meiryo UI" panose="020B0604030504040204" pitchFamily="50" charset="-128"/>
                <a:ea typeface="Meiryo UI" panose="020B0604030504040204" pitchFamily="50" charset="-128"/>
              </a:rPr>
              <a:t>⇒</a:t>
            </a:r>
            <a:r>
              <a:rPr lang="ja-JP" altLang="en-US" sz="1600" b="1" dirty="0">
                <a:solidFill>
                  <a:srgbClr val="3333CC"/>
                </a:solidFill>
                <a:latin typeface="Meiryo UI" panose="020B0604030504040204" pitchFamily="50" charset="-128"/>
                <a:ea typeface="Meiryo UI" panose="020B0604030504040204" pitchFamily="50" charset="-128"/>
              </a:rPr>
              <a:t>　</a:t>
            </a:r>
            <a:r>
              <a:rPr lang="ja-JP" altLang="en-US" sz="1600" b="1" dirty="0">
                <a:solidFill>
                  <a:srgbClr val="0000FF"/>
                </a:solidFill>
                <a:latin typeface="Meiryo UI" panose="020B0604030504040204" pitchFamily="50" charset="-128"/>
                <a:ea typeface="Meiryo UI" panose="020B0604030504040204" pitchFamily="50" charset="-128"/>
              </a:rPr>
              <a:t>日本として、東アジアとして参画し、世界規模のデジタルライブラリが構築されることを目指す</a:t>
            </a:r>
          </a:p>
        </p:txBody>
      </p:sp>
      <p:sp>
        <p:nvSpPr>
          <p:cNvPr id="1058821" name="Text Box 5"/>
          <p:cNvSpPr txBox="1">
            <a:spLocks noChangeArrowheads="1"/>
          </p:cNvSpPr>
          <p:nvPr/>
        </p:nvSpPr>
        <p:spPr bwMode="auto">
          <a:xfrm>
            <a:off x="8759825" y="6381751"/>
            <a:ext cx="1404938" cy="27781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87000"/>
              </a:lnSpc>
              <a:spcBef>
                <a:spcPct val="50000"/>
              </a:spcBef>
              <a:spcAft>
                <a:spcPct val="0"/>
              </a:spcAft>
              <a:buClr>
                <a:srgbClr val="000000"/>
              </a:buClr>
              <a:buSzPct val="100000"/>
              <a:buFont typeface="Arial" panose="020B0604020202020204" pitchFamily="34" charset="0"/>
              <a:buNone/>
            </a:pPr>
            <a:r>
              <a:rPr lang="ja-JP" altLang="en-US" sz="1400">
                <a:solidFill>
                  <a:srgbClr val="000000"/>
                </a:solidFill>
                <a:latin typeface="Arial" panose="020B0604020202020204" pitchFamily="34" charset="0"/>
                <a:hlinkClick r:id="rId3" action="ppaction://hlinksldjump"/>
              </a:rPr>
              <a:t>終わりへ</a:t>
            </a:r>
            <a:endParaRPr lang="ja-JP" altLang="en-US" sz="1400">
              <a:solidFill>
                <a:srgbClr val="000000"/>
              </a:solidFill>
              <a:latin typeface="Arial" panose="020B0604020202020204" pitchFamily="34" charset="0"/>
            </a:endParaRPr>
          </a:p>
        </p:txBody>
      </p:sp>
    </p:spTree>
    <p:extLst>
      <p:ext uri="{BB962C8B-B14F-4D97-AF65-F5344CB8AC3E}">
        <p14:creationId xmlns:p14="http://schemas.microsoft.com/office/powerpoint/2010/main" val="33433679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Europeana</a:t>
            </a:r>
            <a:r>
              <a:rPr lang="ja-JP" altLang="ja-JP" dirty="0"/>
              <a:t>の動きとの比較</a:t>
            </a:r>
            <a:endParaRPr kumimoji="1" lang="ja-JP" altLang="en-US" dirty="0"/>
          </a:p>
        </p:txBody>
      </p:sp>
      <p:sp>
        <p:nvSpPr>
          <p:cNvPr id="3" name="コンテンツ プレースホルダー 2"/>
          <p:cNvSpPr>
            <a:spLocks noGrp="1"/>
          </p:cNvSpPr>
          <p:nvPr>
            <p:ph idx="1"/>
          </p:nvPr>
        </p:nvSpPr>
        <p:spPr>
          <a:xfrm>
            <a:off x="838200" y="965200"/>
            <a:ext cx="10515600" cy="5720735"/>
          </a:xfrm>
        </p:spPr>
        <p:txBody>
          <a:bodyPr>
            <a:normAutofit lnSpcReduction="10000"/>
          </a:bodyPr>
          <a:lstStyle/>
          <a:p>
            <a:pPr lvl="0"/>
            <a:r>
              <a:rPr lang="ja-JP" altLang="ja-JP" dirty="0"/>
              <a:t>ヨーロピアナ（</a:t>
            </a:r>
            <a:r>
              <a:rPr lang="en-US" altLang="ja-JP" dirty="0" err="1"/>
              <a:t>Europeana</a:t>
            </a:r>
            <a:r>
              <a:rPr lang="ja-JP" altLang="ja-JP" dirty="0"/>
              <a:t>）は</a:t>
            </a:r>
            <a:r>
              <a:rPr lang="ja-JP" altLang="ja-JP" dirty="0" smtClean="0"/>
              <a:t>、</a:t>
            </a:r>
            <a:endParaRPr lang="en-US" altLang="ja-JP" dirty="0" smtClean="0"/>
          </a:p>
          <a:p>
            <a:pPr lvl="1"/>
            <a:r>
              <a:rPr lang="ja-JP" altLang="ja-JP" dirty="0" smtClean="0"/>
              <a:t>絵画</a:t>
            </a:r>
            <a:r>
              <a:rPr lang="ja-JP" altLang="ja-JP" dirty="0"/>
              <a:t>、書籍、映画、写真、地図、文献などのデジタル化された文化遺産を統合的に検索することができる電子図書館ポータルサイトである。 </a:t>
            </a:r>
            <a:endParaRPr lang="en-US" altLang="ja-JP" dirty="0" smtClean="0"/>
          </a:p>
          <a:p>
            <a:pPr lvl="1"/>
            <a:r>
              <a:rPr lang="ja-JP" altLang="ja-JP" dirty="0" smtClean="0"/>
              <a:t>欧州</a:t>
            </a:r>
            <a:r>
              <a:rPr lang="ja-JP" altLang="ja-JP" dirty="0"/>
              <a:t>連合の欧州委員会が公開しており、欧州連合加盟国</a:t>
            </a:r>
            <a:r>
              <a:rPr lang="en-US" altLang="ja-JP" dirty="0"/>
              <a:t>(</a:t>
            </a:r>
            <a:r>
              <a:rPr lang="ja-JP" altLang="ja-JP" dirty="0"/>
              <a:t>一部非加盟国含む</a:t>
            </a:r>
            <a:r>
              <a:rPr lang="en-US" altLang="ja-JP" dirty="0"/>
              <a:t>)</a:t>
            </a:r>
            <a:r>
              <a:rPr lang="ja-JP" altLang="ja-JP" dirty="0"/>
              <a:t>のデジタルアーカイブ群のアグリゲータを指向している　（</a:t>
            </a:r>
            <a:r>
              <a:rPr lang="en-US" altLang="ja-JP" dirty="0"/>
              <a:t>Wikipedia</a:t>
            </a:r>
            <a:r>
              <a:rPr lang="ja-JP" altLang="ja-JP" dirty="0"/>
              <a:t>より）</a:t>
            </a:r>
          </a:p>
          <a:p>
            <a:pPr lvl="0"/>
            <a:r>
              <a:rPr lang="en-US" altLang="ja-JP" dirty="0" smtClean="0"/>
              <a:t>NDL</a:t>
            </a:r>
            <a:r>
              <a:rPr lang="ja-JP" altLang="ja-JP" dirty="0" smtClean="0"/>
              <a:t>で</a:t>
            </a:r>
            <a:r>
              <a:rPr lang="ja-JP" altLang="ja-JP" dirty="0"/>
              <a:t>は</a:t>
            </a:r>
            <a:r>
              <a:rPr lang="ja-JP" altLang="ja-JP" dirty="0" smtClean="0"/>
              <a:t>、</a:t>
            </a:r>
            <a:endParaRPr lang="en-US" altLang="ja-JP" dirty="0" smtClean="0"/>
          </a:p>
          <a:p>
            <a:pPr lvl="1"/>
            <a:r>
              <a:rPr lang="ja-JP" altLang="ja-JP" dirty="0" smtClean="0"/>
              <a:t>国立</a:t>
            </a:r>
            <a:r>
              <a:rPr lang="ja-JP" altLang="ja-JP" dirty="0"/>
              <a:t>国会図書館サーチとして、図書館資料資源に留まらず、博物館、美術館、文書館等の文化機関、商用の電子書籍サイトの所蔵資料やデジタルコンテンツを、統合的に検索することができるポータルサイトを提供している</a:t>
            </a:r>
            <a:r>
              <a:rPr lang="ja-JP" altLang="ja-JP" dirty="0" smtClean="0"/>
              <a:t>。</a:t>
            </a:r>
            <a:endParaRPr lang="en-US" altLang="ja-JP" dirty="0" smtClean="0"/>
          </a:p>
          <a:p>
            <a:pPr lvl="1"/>
            <a:r>
              <a:rPr lang="ja-JP" altLang="ja-JP" dirty="0" smtClean="0"/>
              <a:t>当館</a:t>
            </a:r>
            <a:r>
              <a:rPr lang="ja-JP" altLang="ja-JP" dirty="0"/>
              <a:t>のデジタルアーカイブは、「国立国会図書館デジタル化資料」サイトへ、他機関の資料に関してもそれぞれのデジタルアーカイブサイトにナビゲートしている</a:t>
            </a:r>
            <a:r>
              <a:rPr lang="ja-JP" altLang="ja-JP" dirty="0" smtClean="0"/>
              <a:t>。</a:t>
            </a:r>
            <a:endParaRPr lang="en-US" altLang="ja-JP" dirty="0" smtClean="0"/>
          </a:p>
          <a:p>
            <a:pPr lvl="1"/>
            <a:r>
              <a:rPr lang="ja-JP" altLang="ja-JP" dirty="0" smtClean="0"/>
              <a:t>組織</a:t>
            </a:r>
            <a:r>
              <a:rPr lang="ja-JP" altLang="ja-JP" dirty="0"/>
              <a:t>の業種・業態の壁を越えて、デジタルアーカイブ、出版物の目録データベースを検索するためのポータルサイトと、各デジタルアーカイブが融合して、「ナショナルアーカイブ」が構築</a:t>
            </a:r>
            <a:r>
              <a:rPr lang="ja-JP" altLang="ja-JP" dirty="0" smtClean="0"/>
              <a:t>され</a:t>
            </a:r>
            <a:r>
              <a:rPr lang="ja-JP" altLang="en-US" dirty="0" smtClean="0"/>
              <a:t>る</a:t>
            </a:r>
            <a:endParaRPr lang="en-US" altLang="ja-JP" dirty="0" smtClean="0"/>
          </a:p>
          <a:p>
            <a:pPr lvl="1"/>
            <a:r>
              <a:rPr lang="ja-JP" altLang="ja-JP" dirty="0" smtClean="0"/>
              <a:t>更に</a:t>
            </a:r>
            <a:r>
              <a:rPr lang="ja-JP" altLang="ja-JP" dirty="0"/>
              <a:t>、「日中韓電子図書館イニシアティブ会議」（</a:t>
            </a:r>
            <a:r>
              <a:rPr lang="en-US" altLang="ja-JP" dirty="0"/>
              <a:t>CJKDLI</a:t>
            </a:r>
            <a:r>
              <a:rPr lang="ja-JP" altLang="ja-JP" dirty="0"/>
              <a:t>）で合意された「各国のポータルの相互連携の実現」して、東アジアの「</a:t>
            </a:r>
            <a:r>
              <a:rPr lang="en-US" altLang="ja-JP" dirty="0" err="1"/>
              <a:t>Europeana</a:t>
            </a:r>
            <a:r>
              <a:rPr lang="ja-JP" altLang="ja-JP" dirty="0"/>
              <a:t>」と同様のサービスの構築を目指す。</a:t>
            </a:r>
          </a:p>
          <a:p>
            <a:endParaRPr kumimoji="1" lang="ja-JP" altLang="en-US" dirty="0"/>
          </a:p>
        </p:txBody>
      </p:sp>
    </p:spTree>
    <p:extLst>
      <p:ext uri="{BB962C8B-B14F-4D97-AF65-F5344CB8AC3E}">
        <p14:creationId xmlns:p14="http://schemas.microsoft.com/office/powerpoint/2010/main" val="987097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p:txBody>
          <a:bodyPr/>
          <a:lstStyle/>
          <a:p>
            <a:r>
              <a:rPr lang="ja-JP" altLang="en-US" dirty="0" smtClean="0">
                <a:latin typeface="HG丸ｺﾞｼｯｸM-PRO" panose="020F0600000000000000" pitchFamily="50" charset="-128"/>
                <a:ea typeface="HG丸ｺﾞｼｯｸM-PRO" panose="020F0600000000000000" pitchFamily="50" charset="-128"/>
              </a:rPr>
              <a:t>公共図書館との連携</a:t>
            </a:r>
            <a:endParaRPr kumimoji="1" lang="ja-JP" altLang="en-US" dirty="0">
              <a:latin typeface="HG丸ｺﾞｼｯｸM-PRO" pitchFamily="50" charset="-128"/>
              <a:ea typeface="HG丸ｺﾞｼｯｸM-PRO" pitchFamily="50" charset="-128"/>
            </a:endParaRPr>
          </a:p>
        </p:txBody>
      </p:sp>
      <p:sp>
        <p:nvSpPr>
          <p:cNvPr id="2" name="フッター プレースホルダー 1"/>
          <p:cNvSpPr>
            <a:spLocks noGrp="1"/>
          </p:cNvSpPr>
          <p:nvPr>
            <p:ph type="ftr" sz="quarter" idx="11"/>
          </p:nvPr>
        </p:nvSpPr>
        <p:spPr/>
        <p:txBody>
          <a:bodyPr/>
          <a:lstStyle/>
          <a:p>
            <a:pPr>
              <a:defRPr/>
            </a:pPr>
            <a:endParaRPr lang="ja-JP" altLang="en-US" dirty="0"/>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3</a:t>
            </a:fld>
            <a:endParaRPr kumimoji="0" lang="en-US"/>
          </a:p>
        </p:txBody>
      </p:sp>
      <p:sp>
        <p:nvSpPr>
          <p:cNvPr id="3" name="テキスト プレースホルダー 2"/>
          <p:cNvSpPr>
            <a:spLocks noGrp="1"/>
          </p:cNvSpPr>
          <p:nvPr>
            <p:ph type="body" idx="4294967295"/>
          </p:nvPr>
        </p:nvSpPr>
        <p:spPr>
          <a:xfrm>
            <a:off x="0" y="4589463"/>
            <a:ext cx="10515600" cy="1500187"/>
          </a:xfrm>
        </p:spPr>
        <p:txBody>
          <a:bodyPr>
            <a:normAutofit/>
          </a:bodyPr>
          <a:lstStyle/>
          <a:p>
            <a:r>
              <a:rPr kumimoji="1" lang="ja-JP" altLang="en-US" sz="2400" dirty="0" smtClean="0"/>
              <a:t>・地域情報のアグリゲータ組織として、地域が保有している情報の可視化を支援</a:t>
            </a:r>
            <a:endParaRPr kumimoji="1" lang="en-US" altLang="ja-JP" sz="2400" dirty="0" smtClean="0"/>
          </a:p>
          <a:p>
            <a:r>
              <a:rPr lang="ja-JP" altLang="en-US" sz="2400" dirty="0" smtClean="0"/>
              <a:t>・他地域が保有している地域資料等も含めて、自らが保有していない地域情報も含めた情報提供サービスを支援</a:t>
            </a:r>
            <a:endParaRPr kumimoji="1" lang="ja-JP" altLang="en-US" sz="2400" dirty="0"/>
          </a:p>
        </p:txBody>
      </p:sp>
    </p:spTree>
    <p:extLst>
      <p:ext uri="{BB962C8B-B14F-4D97-AF65-F5344CB8AC3E}">
        <p14:creationId xmlns:p14="http://schemas.microsoft.com/office/powerpoint/2010/main" val="1351088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p:txBody>
          <a:bodyPr>
            <a:normAutofit/>
          </a:bodyPr>
          <a:lstStyle/>
          <a:p>
            <a:r>
              <a:rPr lang="ja-JP" altLang="en-US" sz="4000" dirty="0" smtClean="0">
                <a:latin typeface="HG丸ｺﾞｼｯｸM-PRO" pitchFamily="50" charset="-128"/>
                <a:ea typeface="HG丸ｺﾞｼｯｸM-PRO" pitchFamily="50" charset="-128"/>
              </a:rPr>
              <a:t>従来からの検討</a:t>
            </a:r>
            <a:endParaRPr lang="ja-JP" altLang="en-US" sz="4000" dirty="0">
              <a:latin typeface="HG丸ｺﾞｼｯｸM-PRO" pitchFamily="50" charset="-128"/>
              <a:ea typeface="HG丸ｺﾞｼｯｸM-PRO" pitchFamily="50" charset="-128"/>
            </a:endParaRPr>
          </a:p>
        </p:txBody>
      </p:sp>
      <p:sp>
        <p:nvSpPr>
          <p:cNvPr id="2" name="フッター プレースホルダー 1"/>
          <p:cNvSpPr>
            <a:spLocks noGrp="1"/>
          </p:cNvSpPr>
          <p:nvPr>
            <p:ph type="ftr" sz="quarter" idx="11"/>
          </p:nvPr>
        </p:nvSpPr>
        <p:spPr/>
        <p:txBody>
          <a:bodyPr/>
          <a:lstStyle/>
          <a:p>
            <a:pPr>
              <a:defRPr/>
            </a:pPr>
            <a:endParaRPr lang="ja-JP" altLang="en-US" dirty="0"/>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4</a:t>
            </a:fld>
            <a:endParaRPr kumimoji="0" lang="en-US"/>
          </a:p>
        </p:txBody>
      </p:sp>
    </p:spTree>
    <p:extLst>
      <p:ext uri="{BB962C8B-B14F-4D97-AF65-F5344CB8AC3E}">
        <p14:creationId xmlns:p14="http://schemas.microsoft.com/office/powerpoint/2010/main" val="494420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スライド番号プレースホルダー 5"/>
          <p:cNvSpPr>
            <a:spLocks noGrp="1"/>
          </p:cNvSpPr>
          <p:nvPr>
            <p:ph type="sldNum" sz="quarter" idx="12"/>
          </p:nvPr>
        </p:nvSpPr>
        <p:spPr/>
        <p:txBody>
          <a:bodyPr/>
          <a:lstStyle/>
          <a:p>
            <a:fld id="{555CCDB6-C20F-4610-9854-666222E2C156}" type="slidenum">
              <a:rPr lang="en-US" altLang="ja-JP">
                <a:solidFill>
                  <a:srgbClr val="000000"/>
                </a:solidFill>
              </a:rPr>
              <a:pPr/>
              <a:t>5</a:t>
            </a:fld>
            <a:endParaRPr lang="en-US" altLang="ja-JP">
              <a:solidFill>
                <a:srgbClr val="000000"/>
              </a:solidFill>
            </a:endParaRPr>
          </a:p>
        </p:txBody>
      </p:sp>
      <p:sp>
        <p:nvSpPr>
          <p:cNvPr id="1034242" name="Oval 2"/>
          <p:cNvSpPr>
            <a:spLocks noChangeArrowheads="1"/>
          </p:cNvSpPr>
          <p:nvPr/>
        </p:nvSpPr>
        <p:spPr bwMode="auto">
          <a:xfrm rot="10800000">
            <a:off x="3287713" y="1484314"/>
            <a:ext cx="3816350" cy="2016125"/>
          </a:xfrm>
          <a:prstGeom prst="ellipse">
            <a:avLst/>
          </a:prstGeom>
          <a:gradFill rotWithShape="0">
            <a:gsLst>
              <a:gs pos="0">
                <a:schemeClr val="accent1"/>
              </a:gs>
              <a:gs pos="50000">
                <a:schemeClr val="bg1"/>
              </a:gs>
              <a:gs pos="100000">
                <a:schemeClr val="accent1"/>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fontAlgn="base">
              <a:spcBef>
                <a:spcPct val="0"/>
              </a:spcBef>
              <a:spcAft>
                <a:spcPct val="0"/>
              </a:spcAft>
            </a:pPr>
            <a:endParaRPr lang="ja-JP" altLang="en-US" sz="1000" b="1">
              <a:solidFill>
                <a:srgbClr val="000000"/>
              </a:solidFill>
              <a:latin typeface="HG丸ｺﾞｼｯｸM-PRO" panose="020F0600000000000000" pitchFamily="50" charset="-128"/>
              <a:ea typeface="HG丸ｺﾞｼｯｸM-PRO" panose="020F0600000000000000" pitchFamily="50" charset="-128"/>
            </a:endParaRPr>
          </a:p>
        </p:txBody>
      </p:sp>
      <p:sp>
        <p:nvSpPr>
          <p:cNvPr id="1034243" name="Oval 3"/>
          <p:cNvSpPr>
            <a:spLocks noChangeArrowheads="1"/>
          </p:cNvSpPr>
          <p:nvPr/>
        </p:nvSpPr>
        <p:spPr bwMode="auto">
          <a:xfrm rot="10800000">
            <a:off x="3216275" y="1196976"/>
            <a:ext cx="3816350" cy="2016125"/>
          </a:xfrm>
          <a:prstGeom prst="ellipse">
            <a:avLst/>
          </a:prstGeom>
          <a:gradFill rotWithShape="0">
            <a:gsLst>
              <a:gs pos="0">
                <a:schemeClr val="accent1"/>
              </a:gs>
              <a:gs pos="50000">
                <a:schemeClr val="bg1"/>
              </a:gs>
              <a:gs pos="100000">
                <a:schemeClr val="accent1"/>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fontAlgn="base">
              <a:spcBef>
                <a:spcPct val="0"/>
              </a:spcBef>
              <a:spcAft>
                <a:spcPct val="0"/>
              </a:spcAft>
            </a:pPr>
            <a:endParaRPr lang="ja-JP" altLang="en-US" sz="1000" b="1">
              <a:solidFill>
                <a:srgbClr val="000000"/>
              </a:solidFill>
              <a:latin typeface="HG丸ｺﾞｼｯｸM-PRO" panose="020F0600000000000000" pitchFamily="50" charset="-128"/>
              <a:ea typeface="HG丸ｺﾞｼｯｸM-PRO" panose="020F0600000000000000" pitchFamily="50" charset="-128"/>
            </a:endParaRPr>
          </a:p>
        </p:txBody>
      </p:sp>
      <p:sp>
        <p:nvSpPr>
          <p:cNvPr id="1034244" name="AutoShape 4"/>
          <p:cNvSpPr>
            <a:spLocks noChangeArrowheads="1"/>
          </p:cNvSpPr>
          <p:nvPr/>
        </p:nvSpPr>
        <p:spPr bwMode="auto">
          <a:xfrm>
            <a:off x="2135189" y="1916113"/>
            <a:ext cx="744537" cy="639762"/>
          </a:xfrm>
          <a:prstGeom prst="can">
            <a:avLst>
              <a:gd name="adj" fmla="val 25000"/>
            </a:avLst>
          </a:prstGeom>
          <a:gradFill rotWithShape="1">
            <a:gsLst>
              <a:gs pos="0">
                <a:schemeClr val="bg1"/>
              </a:gs>
              <a:gs pos="100000">
                <a:srgbClr val="B2B2B2"/>
              </a:gs>
            </a:gsLst>
            <a:lin ang="0" scaled="1"/>
          </a:gradFill>
          <a:ln w="28575">
            <a:solidFill>
              <a:srgbClr val="66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200" b="1">
                <a:solidFill>
                  <a:srgbClr val="663300"/>
                </a:solidFill>
                <a:latin typeface="ＭＳ Ｐゴシック" panose="020B0600070205080204" pitchFamily="50" charset="-128"/>
              </a:rPr>
              <a:t>地域図書館</a:t>
            </a:r>
          </a:p>
        </p:txBody>
      </p:sp>
      <p:sp>
        <p:nvSpPr>
          <p:cNvPr id="1034245" name="AutoShape 5"/>
          <p:cNvSpPr>
            <a:spLocks noChangeArrowheads="1"/>
          </p:cNvSpPr>
          <p:nvPr/>
        </p:nvSpPr>
        <p:spPr bwMode="auto">
          <a:xfrm>
            <a:off x="1992314" y="1989138"/>
            <a:ext cx="744537" cy="639762"/>
          </a:xfrm>
          <a:prstGeom prst="can">
            <a:avLst>
              <a:gd name="adj" fmla="val 25000"/>
            </a:avLst>
          </a:prstGeom>
          <a:gradFill rotWithShape="1">
            <a:gsLst>
              <a:gs pos="0">
                <a:schemeClr val="bg1"/>
              </a:gs>
              <a:gs pos="100000">
                <a:srgbClr val="B2B2B2"/>
              </a:gs>
            </a:gsLst>
            <a:lin ang="0" scaled="1"/>
          </a:gradFill>
          <a:ln w="28575">
            <a:solidFill>
              <a:srgbClr val="66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200" b="1">
                <a:solidFill>
                  <a:srgbClr val="663300"/>
                </a:solidFill>
                <a:latin typeface="ＭＳ Ｐゴシック" panose="020B0600070205080204" pitchFamily="50" charset="-128"/>
              </a:rPr>
              <a:t>地域図書館</a:t>
            </a:r>
          </a:p>
        </p:txBody>
      </p:sp>
      <p:sp>
        <p:nvSpPr>
          <p:cNvPr id="1034246" name="Oval 6"/>
          <p:cNvSpPr>
            <a:spLocks noChangeArrowheads="1"/>
          </p:cNvSpPr>
          <p:nvPr/>
        </p:nvSpPr>
        <p:spPr bwMode="auto">
          <a:xfrm rot="10800000">
            <a:off x="5519738" y="3355975"/>
            <a:ext cx="2089150" cy="1150938"/>
          </a:xfrm>
          <a:prstGeom prst="ellipse">
            <a:avLst/>
          </a:prstGeom>
          <a:gradFill rotWithShape="0">
            <a:gsLst>
              <a:gs pos="0">
                <a:srgbClr val="33CC33"/>
              </a:gs>
              <a:gs pos="50000">
                <a:srgbClr val="CCFFCC"/>
              </a:gs>
              <a:gs pos="100000">
                <a:srgbClr val="33CC33"/>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fontAlgn="base">
              <a:spcBef>
                <a:spcPct val="0"/>
              </a:spcBef>
              <a:spcAft>
                <a:spcPct val="0"/>
              </a:spcAft>
            </a:pPr>
            <a:endParaRPr lang="ja-JP" altLang="en-US" sz="1000" b="1">
              <a:solidFill>
                <a:srgbClr val="000000"/>
              </a:solidFill>
              <a:latin typeface="HG丸ｺﾞｼｯｸM-PRO" panose="020F0600000000000000" pitchFamily="50" charset="-128"/>
              <a:ea typeface="HG丸ｺﾞｼｯｸM-PRO" panose="020F0600000000000000" pitchFamily="50" charset="-128"/>
            </a:endParaRPr>
          </a:p>
        </p:txBody>
      </p:sp>
      <p:sp>
        <p:nvSpPr>
          <p:cNvPr id="1034247" name="Oval 7"/>
          <p:cNvSpPr>
            <a:spLocks noChangeArrowheads="1"/>
          </p:cNvSpPr>
          <p:nvPr/>
        </p:nvSpPr>
        <p:spPr bwMode="auto">
          <a:xfrm rot="10800000">
            <a:off x="3071813" y="908051"/>
            <a:ext cx="3816350" cy="2016125"/>
          </a:xfrm>
          <a:prstGeom prst="ellipse">
            <a:avLst/>
          </a:prstGeom>
          <a:gradFill rotWithShape="0">
            <a:gsLst>
              <a:gs pos="0">
                <a:schemeClr val="accent1"/>
              </a:gs>
              <a:gs pos="50000">
                <a:schemeClr val="bg1"/>
              </a:gs>
              <a:gs pos="100000">
                <a:schemeClr val="accent1"/>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fontAlgn="base">
              <a:spcBef>
                <a:spcPct val="0"/>
              </a:spcBef>
              <a:spcAft>
                <a:spcPct val="0"/>
              </a:spcAft>
            </a:pPr>
            <a:endParaRPr lang="ja-JP" altLang="en-US" sz="1000" b="1">
              <a:solidFill>
                <a:srgbClr val="000000"/>
              </a:solidFill>
              <a:latin typeface="HG丸ｺﾞｼｯｸM-PRO" panose="020F0600000000000000" pitchFamily="50" charset="-128"/>
              <a:ea typeface="HG丸ｺﾞｼｯｸM-PRO" panose="020F0600000000000000" pitchFamily="50" charset="-128"/>
            </a:endParaRPr>
          </a:p>
        </p:txBody>
      </p:sp>
      <p:sp>
        <p:nvSpPr>
          <p:cNvPr id="1034248" name="Oval 8"/>
          <p:cNvSpPr>
            <a:spLocks noChangeArrowheads="1"/>
          </p:cNvSpPr>
          <p:nvPr/>
        </p:nvSpPr>
        <p:spPr bwMode="auto">
          <a:xfrm rot="10800000">
            <a:off x="7032625" y="2133601"/>
            <a:ext cx="2089150" cy="1871663"/>
          </a:xfrm>
          <a:prstGeom prst="ellipse">
            <a:avLst/>
          </a:prstGeom>
          <a:gradFill rotWithShape="0">
            <a:gsLst>
              <a:gs pos="0">
                <a:srgbClr val="6699FF"/>
              </a:gs>
              <a:gs pos="50000">
                <a:srgbClr val="D9D9FF"/>
              </a:gs>
              <a:gs pos="100000">
                <a:srgbClr val="6699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fontAlgn="base">
              <a:spcBef>
                <a:spcPct val="0"/>
              </a:spcBef>
              <a:spcAft>
                <a:spcPct val="0"/>
              </a:spcAft>
            </a:pPr>
            <a:endParaRPr lang="ja-JP" altLang="en-US" sz="1000" b="1">
              <a:solidFill>
                <a:srgbClr val="000000"/>
              </a:solidFill>
              <a:latin typeface="HG丸ｺﾞｼｯｸM-PRO" panose="020F0600000000000000" pitchFamily="50" charset="-128"/>
              <a:ea typeface="HG丸ｺﾞｼｯｸM-PRO" panose="020F0600000000000000" pitchFamily="50" charset="-128"/>
            </a:endParaRPr>
          </a:p>
        </p:txBody>
      </p:sp>
      <p:sp>
        <p:nvSpPr>
          <p:cNvPr id="1034249" name="Cloud"/>
          <p:cNvSpPr>
            <a:spLocks noChangeAspect="1" noEditPoints="1" noChangeArrowheads="1"/>
          </p:cNvSpPr>
          <p:nvPr/>
        </p:nvSpPr>
        <p:spPr bwMode="auto">
          <a:xfrm>
            <a:off x="1703389" y="1125539"/>
            <a:ext cx="1296987" cy="35274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12700">
            <a:solidFill>
              <a:srgbClr val="6633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lstStyle/>
          <a:p>
            <a:pPr algn="ctr" fontAlgn="base">
              <a:spcBef>
                <a:spcPct val="0"/>
              </a:spcBef>
              <a:spcAft>
                <a:spcPct val="0"/>
              </a:spcAft>
            </a:pPr>
            <a:endParaRPr lang="ja-JP" altLang="ja-JP" sz="2000">
              <a:solidFill>
                <a:srgbClr val="663300"/>
              </a:solidFill>
              <a:latin typeface="ＭＳ Ｐゴシック" panose="020B0600070205080204" pitchFamily="50" charset="-128"/>
            </a:endParaRPr>
          </a:p>
        </p:txBody>
      </p:sp>
      <p:sp>
        <p:nvSpPr>
          <p:cNvPr id="1034250" name="Line 10"/>
          <p:cNvSpPr>
            <a:spLocks noChangeShapeType="1"/>
          </p:cNvSpPr>
          <p:nvPr/>
        </p:nvSpPr>
        <p:spPr bwMode="auto">
          <a:xfrm>
            <a:off x="3432175" y="2636838"/>
            <a:ext cx="503238" cy="215900"/>
          </a:xfrm>
          <a:prstGeom prst="line">
            <a:avLst/>
          </a:prstGeom>
          <a:noFill/>
          <a:ln w="57150">
            <a:solidFill>
              <a:srgbClr val="00C4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ja-JP" altLang="en-US" sz="1000" b="1">
              <a:solidFill>
                <a:srgbClr val="000000"/>
              </a:solidFill>
              <a:latin typeface="HG丸ｺﾞｼｯｸM-PRO" panose="020F0600000000000000" pitchFamily="50" charset="-128"/>
              <a:ea typeface="HG丸ｺﾞｼｯｸM-PRO" panose="020F0600000000000000" pitchFamily="50" charset="-128"/>
            </a:endParaRPr>
          </a:p>
        </p:txBody>
      </p:sp>
      <p:sp>
        <p:nvSpPr>
          <p:cNvPr id="1034251" name="Text Box 11"/>
          <p:cNvSpPr txBox="1">
            <a:spLocks noChangeArrowheads="1"/>
          </p:cNvSpPr>
          <p:nvPr/>
        </p:nvSpPr>
        <p:spPr bwMode="auto">
          <a:xfrm>
            <a:off x="1774825" y="836613"/>
            <a:ext cx="2268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ja-JP" altLang="en-US" sz="1600">
                <a:solidFill>
                  <a:srgbClr val="663300"/>
                </a:solidFill>
                <a:effectLst>
                  <a:outerShdw blurRad="38100" dist="38100" dir="2700000" algn="tl">
                    <a:srgbClr val="C0C0C0"/>
                  </a:outerShdw>
                </a:effectLst>
                <a:latin typeface="HGP創英角ﾎﾟｯﾌﾟ体" panose="040B0A00000000000000" pitchFamily="50" charset="-128"/>
                <a:ea typeface="HGPｺﾞｼｯｸE" panose="020B0900000000000000" pitchFamily="50" charset="-128"/>
              </a:rPr>
              <a:t>県域のウェブサイト</a:t>
            </a:r>
          </a:p>
        </p:txBody>
      </p:sp>
      <p:sp>
        <p:nvSpPr>
          <p:cNvPr id="1034252" name="AutoShape 12"/>
          <p:cNvSpPr>
            <a:spLocks noChangeArrowheads="1"/>
          </p:cNvSpPr>
          <p:nvPr/>
        </p:nvSpPr>
        <p:spPr bwMode="auto">
          <a:xfrm>
            <a:off x="1847850" y="2062163"/>
            <a:ext cx="744538" cy="639762"/>
          </a:xfrm>
          <a:prstGeom prst="can">
            <a:avLst>
              <a:gd name="adj" fmla="val 25000"/>
            </a:avLst>
          </a:prstGeom>
          <a:gradFill rotWithShape="1">
            <a:gsLst>
              <a:gs pos="0">
                <a:schemeClr val="bg1"/>
              </a:gs>
              <a:gs pos="100000">
                <a:srgbClr val="B2B2B2"/>
              </a:gs>
            </a:gsLst>
            <a:lin ang="0" scaled="1"/>
          </a:gradFill>
          <a:ln w="28575">
            <a:solidFill>
              <a:srgbClr val="66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200" b="1">
                <a:solidFill>
                  <a:srgbClr val="663300"/>
                </a:solidFill>
                <a:latin typeface="ＭＳ Ｐゴシック" panose="020B0600070205080204" pitchFamily="50" charset="-128"/>
              </a:rPr>
              <a:t>地域図書館</a:t>
            </a:r>
          </a:p>
        </p:txBody>
      </p:sp>
      <p:sp>
        <p:nvSpPr>
          <p:cNvPr id="1034253" name="AutoShape 13"/>
          <p:cNvSpPr>
            <a:spLocks noChangeArrowheads="1"/>
          </p:cNvSpPr>
          <p:nvPr/>
        </p:nvSpPr>
        <p:spPr bwMode="auto">
          <a:xfrm>
            <a:off x="1847850" y="2789238"/>
            <a:ext cx="744538" cy="639762"/>
          </a:xfrm>
          <a:prstGeom prst="can">
            <a:avLst>
              <a:gd name="adj" fmla="val 25000"/>
            </a:avLst>
          </a:prstGeom>
          <a:gradFill rotWithShape="1">
            <a:gsLst>
              <a:gs pos="0">
                <a:schemeClr val="bg1"/>
              </a:gs>
              <a:gs pos="100000">
                <a:srgbClr val="B2B2B2"/>
              </a:gs>
            </a:gsLst>
            <a:lin ang="0" scaled="1"/>
          </a:gradFill>
          <a:ln w="9525">
            <a:solidFill>
              <a:srgbClr val="66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200">
                <a:solidFill>
                  <a:srgbClr val="663300"/>
                </a:solidFill>
                <a:latin typeface="ＭＳ Ｐゴシック" panose="020B0600070205080204" pitchFamily="50" charset="-128"/>
              </a:rPr>
              <a:t>地域文化</a:t>
            </a:r>
          </a:p>
          <a:p>
            <a:pPr algn="ctr" fontAlgn="base">
              <a:spcBef>
                <a:spcPct val="0"/>
              </a:spcBef>
              <a:spcAft>
                <a:spcPct val="0"/>
              </a:spcAft>
            </a:pPr>
            <a:r>
              <a:rPr lang="ja-JP" altLang="en-US" sz="1200">
                <a:solidFill>
                  <a:srgbClr val="663300"/>
                </a:solidFill>
                <a:latin typeface="ＭＳ Ｐゴシック" panose="020B0600070205080204" pitchFamily="50" charset="-128"/>
              </a:rPr>
              <a:t>サイト</a:t>
            </a:r>
          </a:p>
        </p:txBody>
      </p:sp>
      <p:sp>
        <p:nvSpPr>
          <p:cNvPr id="1034254" name="AutoShape 14"/>
          <p:cNvSpPr>
            <a:spLocks noChangeArrowheads="1"/>
          </p:cNvSpPr>
          <p:nvPr/>
        </p:nvSpPr>
        <p:spPr bwMode="auto">
          <a:xfrm>
            <a:off x="1847850" y="3500438"/>
            <a:ext cx="744538" cy="639762"/>
          </a:xfrm>
          <a:prstGeom prst="can">
            <a:avLst>
              <a:gd name="adj" fmla="val 25000"/>
            </a:avLst>
          </a:prstGeom>
          <a:gradFill rotWithShape="1">
            <a:gsLst>
              <a:gs pos="0">
                <a:schemeClr val="bg1"/>
              </a:gs>
              <a:gs pos="100000">
                <a:srgbClr val="B2B2B2"/>
              </a:gs>
            </a:gsLst>
            <a:lin ang="0" scaled="1"/>
          </a:gradFill>
          <a:ln w="9525">
            <a:solidFill>
              <a:srgbClr val="66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200">
                <a:solidFill>
                  <a:srgbClr val="663300"/>
                </a:solidFill>
                <a:latin typeface="ＭＳ Ｐゴシック" panose="020B0600070205080204" pitchFamily="50" charset="-128"/>
              </a:rPr>
              <a:t>地域企業</a:t>
            </a:r>
          </a:p>
        </p:txBody>
      </p:sp>
      <p:sp>
        <p:nvSpPr>
          <p:cNvPr id="1034255" name="AutoShape 15"/>
          <p:cNvSpPr>
            <a:spLocks noChangeArrowheads="1"/>
          </p:cNvSpPr>
          <p:nvPr/>
        </p:nvSpPr>
        <p:spPr bwMode="auto">
          <a:xfrm>
            <a:off x="1774825" y="1268413"/>
            <a:ext cx="742950" cy="627062"/>
          </a:xfrm>
          <a:prstGeom prst="can">
            <a:avLst>
              <a:gd name="adj" fmla="val 25000"/>
            </a:avLst>
          </a:prstGeom>
          <a:gradFill rotWithShape="1">
            <a:gsLst>
              <a:gs pos="0">
                <a:schemeClr val="bg1"/>
              </a:gs>
              <a:gs pos="100000">
                <a:srgbClr val="B2B2B2"/>
              </a:gs>
            </a:gsLst>
            <a:lin ang="0" scaled="1"/>
          </a:gradFill>
          <a:ln w="9525">
            <a:solidFill>
              <a:srgbClr val="66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200">
                <a:solidFill>
                  <a:srgbClr val="663300"/>
                </a:solidFill>
                <a:latin typeface="ＭＳ Ｐゴシック" panose="020B0600070205080204" pitchFamily="50" charset="-128"/>
              </a:rPr>
              <a:t>公的機関</a:t>
            </a:r>
          </a:p>
        </p:txBody>
      </p:sp>
      <p:sp>
        <p:nvSpPr>
          <p:cNvPr id="1034256" name="AutoShape 16"/>
          <p:cNvSpPr>
            <a:spLocks noChangeArrowheads="1"/>
          </p:cNvSpPr>
          <p:nvPr/>
        </p:nvSpPr>
        <p:spPr bwMode="auto">
          <a:xfrm>
            <a:off x="5448301" y="2420938"/>
            <a:ext cx="720725" cy="373062"/>
          </a:xfrm>
          <a:prstGeom prst="can">
            <a:avLst>
              <a:gd name="adj" fmla="val 25000"/>
            </a:avLst>
          </a:prstGeom>
          <a:gradFill rotWithShape="0">
            <a:gsLst>
              <a:gs pos="0">
                <a:schemeClr val="bg1"/>
              </a:gs>
              <a:gs pos="100000">
                <a:srgbClr val="99FF99"/>
              </a:gs>
            </a:gsLst>
            <a:lin ang="0" scaled="1"/>
          </a:gradFill>
          <a:ln w="9525">
            <a:solidFill>
              <a:srgbClr val="6633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44000" anchor="ctr"/>
          <a:lstStyle/>
          <a:p>
            <a:pPr algn="ctr" fontAlgn="base">
              <a:spcBef>
                <a:spcPct val="0"/>
              </a:spcBef>
              <a:spcAft>
                <a:spcPct val="0"/>
              </a:spcAft>
            </a:pPr>
            <a:r>
              <a:rPr lang="ja-JP" altLang="en-US" sz="1000">
                <a:solidFill>
                  <a:srgbClr val="663300"/>
                </a:solidFill>
                <a:latin typeface="ＭＳ Ｐゴシック" panose="020B0600070205080204" pitchFamily="50" charset="-128"/>
              </a:rPr>
              <a:t>蔵書目録</a:t>
            </a:r>
          </a:p>
        </p:txBody>
      </p:sp>
      <p:sp>
        <p:nvSpPr>
          <p:cNvPr id="1034257" name="AutoShape 17"/>
          <p:cNvSpPr>
            <a:spLocks noChangeArrowheads="1"/>
          </p:cNvSpPr>
          <p:nvPr/>
        </p:nvSpPr>
        <p:spPr bwMode="auto">
          <a:xfrm>
            <a:off x="7608889" y="2565400"/>
            <a:ext cx="1209675" cy="376238"/>
          </a:xfrm>
          <a:prstGeom prst="roundRect">
            <a:avLst>
              <a:gd name="adj" fmla="val 16667"/>
            </a:avLst>
          </a:prstGeom>
          <a:solidFill>
            <a:srgbClr val="FFFFCC"/>
          </a:solidFill>
          <a:ln w="12700">
            <a:solidFill>
              <a:schemeClr val="accent2"/>
            </a:solidFill>
            <a:round/>
            <a:headEnd/>
            <a:tailEnd/>
          </a:ln>
          <a:effectLst>
            <a:outerShdw dist="107763" dir="2700000" algn="ctr" rotWithShape="0">
              <a:schemeClr val="bg2">
                <a:alpha val="50000"/>
              </a:schemeClr>
            </a:outerShdw>
          </a:effectLst>
        </p:spPr>
        <p:txBody>
          <a:bodyPr anchor="ctr">
            <a:spAutoFit/>
          </a:bodyPr>
          <a:lstStyle/>
          <a:p>
            <a:pPr algn="ctr" fontAlgn="base">
              <a:spcBef>
                <a:spcPct val="0"/>
              </a:spcBef>
              <a:spcAft>
                <a:spcPct val="0"/>
              </a:spcAft>
            </a:pPr>
            <a:r>
              <a:rPr lang="en-US" altLang="ja-JP" sz="1600">
                <a:solidFill>
                  <a:srgbClr val="CC6600"/>
                </a:solidFill>
                <a:latin typeface="HG丸ｺﾞｼｯｸM-PRO" panose="020F0600000000000000" pitchFamily="50" charset="-128"/>
                <a:ea typeface="HG丸ｺﾞｼｯｸM-PRO" panose="020F0600000000000000" pitchFamily="50" charset="-128"/>
              </a:rPr>
              <a:t>PORTA</a:t>
            </a:r>
          </a:p>
        </p:txBody>
      </p:sp>
      <p:sp>
        <p:nvSpPr>
          <p:cNvPr id="1034258" name="Rectangle 18"/>
          <p:cNvSpPr>
            <a:spLocks noGrp="1" noChangeArrowheads="1"/>
          </p:cNvSpPr>
          <p:nvPr>
            <p:ph type="title"/>
          </p:nvPr>
        </p:nvSpPr>
        <p:spPr>
          <a:xfrm>
            <a:off x="0" y="20637"/>
            <a:ext cx="12192000" cy="634208"/>
          </a:xfrm>
          <a:noFill/>
          <a:ln/>
        </p:spPr>
        <p:txBody>
          <a:bodyPr>
            <a:normAutofit/>
          </a:bodyPr>
          <a:lstStyle/>
          <a:p>
            <a:r>
              <a:rPr lang="en-US" altLang="ja-JP" sz="2400" dirty="0"/>
              <a:t>【</a:t>
            </a:r>
            <a:r>
              <a:rPr lang="ja-JP" altLang="en-US" sz="2400" dirty="0"/>
              <a:t>連携協力</a:t>
            </a:r>
            <a:r>
              <a:rPr lang="en-US" altLang="ja-JP" sz="2400" dirty="0"/>
              <a:t>】</a:t>
            </a:r>
            <a:r>
              <a:rPr lang="ja-JP" altLang="en-US" sz="3200" dirty="0"/>
              <a:t>公共図書館支援のイメージ</a:t>
            </a:r>
          </a:p>
        </p:txBody>
      </p:sp>
      <p:sp>
        <p:nvSpPr>
          <p:cNvPr id="1034259" name="AutoShape 19"/>
          <p:cNvSpPr>
            <a:spLocks noChangeArrowheads="1"/>
          </p:cNvSpPr>
          <p:nvPr/>
        </p:nvSpPr>
        <p:spPr bwMode="auto">
          <a:xfrm>
            <a:off x="5016500" y="1268413"/>
            <a:ext cx="1081088" cy="647700"/>
          </a:xfrm>
          <a:prstGeom prst="can">
            <a:avLst>
              <a:gd name="adj" fmla="val 25000"/>
            </a:avLst>
          </a:prstGeom>
          <a:gradFill rotWithShape="0">
            <a:gsLst>
              <a:gs pos="0">
                <a:schemeClr val="bg1"/>
              </a:gs>
              <a:gs pos="100000">
                <a:schemeClr val="accent1"/>
              </a:gs>
            </a:gsLst>
            <a:lin ang="0" scaled="1"/>
          </a:gradFill>
          <a:ln w="28575">
            <a:solidFill>
              <a:srgbClr val="66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44000" anchor="ctr"/>
          <a:lstStyle/>
          <a:p>
            <a:pPr algn="ctr" fontAlgn="base">
              <a:spcBef>
                <a:spcPct val="50000"/>
              </a:spcBef>
              <a:spcAft>
                <a:spcPct val="0"/>
              </a:spcAft>
            </a:pPr>
            <a:r>
              <a:rPr lang="ja-JP" altLang="en-US" sz="1200" b="1">
                <a:solidFill>
                  <a:srgbClr val="663300"/>
                </a:solidFill>
              </a:rPr>
              <a:t>デジタルアーカイブ</a:t>
            </a:r>
          </a:p>
        </p:txBody>
      </p:sp>
      <p:sp>
        <p:nvSpPr>
          <p:cNvPr id="1034260" name="AutoShape 20"/>
          <p:cNvSpPr>
            <a:spLocks noChangeArrowheads="1"/>
          </p:cNvSpPr>
          <p:nvPr/>
        </p:nvSpPr>
        <p:spPr bwMode="auto">
          <a:xfrm>
            <a:off x="3132822" y="2097138"/>
            <a:ext cx="746344" cy="577751"/>
          </a:xfrm>
          <a:prstGeom prst="flowChartMultidocument">
            <a:avLst/>
          </a:prstGeom>
          <a:gradFill rotWithShape="1">
            <a:gsLst>
              <a:gs pos="0">
                <a:schemeClr val="bg1"/>
              </a:gs>
              <a:gs pos="100000">
                <a:srgbClr val="99FF99"/>
              </a:gs>
            </a:gsLst>
            <a:lin ang="0" scaled="1"/>
          </a:gra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r>
              <a:rPr lang="ja-JP" altLang="en-US" sz="1200">
                <a:solidFill>
                  <a:srgbClr val="CC6600"/>
                </a:solidFill>
              </a:rPr>
              <a:t>冊子体</a:t>
            </a:r>
          </a:p>
          <a:p>
            <a:pPr algn="ctr" fontAlgn="base">
              <a:spcBef>
                <a:spcPct val="0"/>
              </a:spcBef>
              <a:spcAft>
                <a:spcPct val="0"/>
              </a:spcAft>
            </a:pPr>
            <a:r>
              <a:rPr lang="ja-JP" altLang="en-US" sz="1200">
                <a:solidFill>
                  <a:srgbClr val="CC6600"/>
                </a:solidFill>
              </a:rPr>
              <a:t>資料</a:t>
            </a:r>
          </a:p>
        </p:txBody>
      </p:sp>
      <p:sp>
        <p:nvSpPr>
          <p:cNvPr id="1034261" name="Line 21"/>
          <p:cNvSpPr>
            <a:spLocks noChangeShapeType="1"/>
          </p:cNvSpPr>
          <p:nvPr/>
        </p:nvSpPr>
        <p:spPr bwMode="auto">
          <a:xfrm flipV="1">
            <a:off x="2640014" y="1557338"/>
            <a:ext cx="719137" cy="0"/>
          </a:xfrm>
          <a:prstGeom prst="line">
            <a:avLst/>
          </a:prstGeom>
          <a:noFill/>
          <a:ln w="38100">
            <a:solidFill>
              <a:srgbClr val="FF9900"/>
            </a:solidFill>
            <a:round/>
            <a:headEnd/>
            <a:tailEnd type="stealth" w="med" len="med"/>
          </a:ln>
          <a:effectLst>
            <a:outerShdw dist="35921" dir="2700000" algn="ctr" rotWithShape="0">
              <a:srgbClr val="C87700"/>
            </a:outerShdw>
          </a:effectLst>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ja-JP" altLang="en-US" sz="1000" b="1">
              <a:solidFill>
                <a:srgbClr val="000000"/>
              </a:solidFill>
              <a:latin typeface="HG丸ｺﾞｼｯｸM-PRO" panose="020F0600000000000000" pitchFamily="50" charset="-128"/>
              <a:ea typeface="HG丸ｺﾞｼｯｸM-PRO" panose="020F0600000000000000" pitchFamily="50" charset="-128"/>
            </a:endParaRPr>
          </a:p>
        </p:txBody>
      </p:sp>
      <p:sp>
        <p:nvSpPr>
          <p:cNvPr id="1034262" name="Text Box 22"/>
          <p:cNvSpPr txBox="1">
            <a:spLocks noChangeArrowheads="1"/>
          </p:cNvSpPr>
          <p:nvPr/>
        </p:nvSpPr>
        <p:spPr bwMode="auto">
          <a:xfrm>
            <a:off x="4224339" y="908050"/>
            <a:ext cx="22685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ja-JP" altLang="en-US" sz="1600">
                <a:solidFill>
                  <a:srgbClr val="663300"/>
                </a:solidFill>
                <a:effectLst>
                  <a:outerShdw blurRad="38100" dist="38100" dir="2700000" algn="tl">
                    <a:srgbClr val="C0C0C0"/>
                  </a:outerShdw>
                </a:effectLst>
                <a:latin typeface="HGP創英角ﾎﾟｯﾌﾟ体" panose="040B0A00000000000000" pitchFamily="50" charset="-128"/>
                <a:ea typeface="HGPｺﾞｼｯｸE" panose="020B0900000000000000" pitchFamily="50" charset="-128"/>
              </a:rPr>
              <a:t>公共図書館</a:t>
            </a:r>
          </a:p>
        </p:txBody>
      </p:sp>
      <p:sp>
        <p:nvSpPr>
          <p:cNvPr id="1034263" name="AutoShape 23"/>
          <p:cNvSpPr>
            <a:spLocks noChangeArrowheads="1"/>
          </p:cNvSpPr>
          <p:nvPr/>
        </p:nvSpPr>
        <p:spPr bwMode="auto">
          <a:xfrm>
            <a:off x="1847850" y="549275"/>
            <a:ext cx="3168650" cy="287338"/>
          </a:xfrm>
          <a:prstGeom prst="wedgeRoundRectCallout">
            <a:avLst>
              <a:gd name="adj1" fmla="val 64681"/>
              <a:gd name="adj2" fmla="val 104144"/>
              <a:gd name="adj3" fmla="val 16667"/>
            </a:avLst>
          </a:prstGeom>
          <a:gradFill rotWithShape="1">
            <a:gsLst>
              <a:gs pos="0">
                <a:srgbClr val="FF99CC">
                  <a:alpha val="74001"/>
                </a:srgbClr>
              </a:gs>
              <a:gs pos="50000">
                <a:schemeClr val="bg1"/>
              </a:gs>
              <a:gs pos="100000">
                <a:srgbClr val="FF99CC">
                  <a:alpha val="74001"/>
                </a:srgbClr>
              </a:gs>
            </a:gsLst>
            <a:lin ang="5400000" scaled="1"/>
          </a:gra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1400" b="1">
                <a:solidFill>
                  <a:srgbClr val="FF0000"/>
                </a:solidFill>
                <a:latin typeface="ＭＳ Ｐゴシック" panose="020B0600070205080204" pitchFamily="50" charset="-128"/>
              </a:rPr>
              <a:t>県域でのデジタルアーカイブを構築</a:t>
            </a:r>
          </a:p>
        </p:txBody>
      </p:sp>
      <p:pic>
        <p:nvPicPr>
          <p:cNvPr id="1034264" name="Picture 24" descr="MCj0232047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551" y="1125539"/>
            <a:ext cx="733425" cy="688975"/>
          </a:xfrm>
          <a:prstGeom prst="rect">
            <a:avLst/>
          </a:prstGeom>
          <a:noFill/>
          <a:extLst>
            <a:ext uri="{909E8E84-426E-40DD-AFC4-6F175D3DCCD1}">
              <a14:hiddenFill xmlns:a14="http://schemas.microsoft.com/office/drawing/2010/main">
                <a:solidFill>
                  <a:srgbClr val="FFFFFF"/>
                </a:solidFill>
              </a14:hiddenFill>
            </a:ext>
          </a:extLst>
        </p:spPr>
      </p:pic>
      <p:sp>
        <p:nvSpPr>
          <p:cNvPr id="1034265" name="Text Box 25"/>
          <p:cNvSpPr txBox="1">
            <a:spLocks noChangeArrowheads="1"/>
          </p:cNvSpPr>
          <p:nvPr/>
        </p:nvSpPr>
        <p:spPr bwMode="auto">
          <a:xfrm>
            <a:off x="9782176" y="908051"/>
            <a:ext cx="7413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ja-JP" altLang="en-US" sz="1000" b="1">
                <a:solidFill>
                  <a:srgbClr val="000000"/>
                </a:solidFill>
                <a:latin typeface="Arial" panose="020B0604020202020204" pitchFamily="34" charset="0"/>
              </a:rPr>
              <a:t>ユーザ</a:t>
            </a:r>
          </a:p>
        </p:txBody>
      </p:sp>
      <p:sp>
        <p:nvSpPr>
          <p:cNvPr id="1034266" name="AutoShape 26"/>
          <p:cNvSpPr>
            <a:spLocks noChangeArrowheads="1"/>
          </p:cNvSpPr>
          <p:nvPr/>
        </p:nvSpPr>
        <p:spPr bwMode="auto">
          <a:xfrm>
            <a:off x="3935414" y="2649499"/>
            <a:ext cx="1203325" cy="306467"/>
          </a:xfrm>
          <a:prstGeom prst="roundRect">
            <a:avLst>
              <a:gd name="adj" fmla="val 16667"/>
            </a:avLst>
          </a:prstGeom>
          <a:solidFill>
            <a:srgbClr val="FFFFCC"/>
          </a:solidFill>
          <a:ln w="38100">
            <a:solidFill>
              <a:srgbClr val="008000"/>
            </a:solidFill>
            <a:prstDash val="sysDot"/>
            <a:round/>
            <a:headEnd/>
            <a:tailEnd/>
          </a:ln>
          <a:effectLst>
            <a:outerShdw dist="107763" dir="2700000" algn="ctr" rotWithShape="0">
              <a:schemeClr val="bg2">
                <a:alpha val="50000"/>
              </a:schemeClr>
            </a:outerShdw>
          </a:effectLst>
        </p:spPr>
        <p:txBody>
          <a:bodyPr anchor="ctr">
            <a:spAutoFit/>
          </a:bodyPr>
          <a:lstStyle/>
          <a:p>
            <a:pPr algn="ctr" fontAlgn="base">
              <a:spcBef>
                <a:spcPct val="0"/>
              </a:spcBef>
              <a:spcAft>
                <a:spcPct val="0"/>
              </a:spcAft>
            </a:pPr>
            <a:r>
              <a:rPr lang="ja-JP" altLang="en-US" sz="1200" b="1">
                <a:solidFill>
                  <a:srgbClr val="008000"/>
                </a:solidFill>
                <a:latin typeface="HG丸ｺﾞｼｯｸM-PRO" panose="020F0600000000000000" pitchFamily="50" charset="-128"/>
                <a:ea typeface="HG丸ｺﾞｼｯｸM-PRO" panose="020F0600000000000000" pitchFamily="50" charset="-128"/>
              </a:rPr>
              <a:t>蔵書目録</a:t>
            </a:r>
          </a:p>
        </p:txBody>
      </p:sp>
      <p:sp>
        <p:nvSpPr>
          <p:cNvPr id="1034267" name="AutoShape 27"/>
          <p:cNvSpPr>
            <a:spLocks noChangeArrowheads="1"/>
          </p:cNvSpPr>
          <p:nvPr/>
        </p:nvSpPr>
        <p:spPr bwMode="auto">
          <a:xfrm>
            <a:off x="3359151" y="1354972"/>
            <a:ext cx="1211263" cy="374571"/>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lgn="ctr" fontAlgn="base">
              <a:spcBef>
                <a:spcPct val="0"/>
              </a:spcBef>
              <a:spcAft>
                <a:spcPct val="0"/>
              </a:spcAft>
            </a:pPr>
            <a:r>
              <a:rPr lang="ja-JP" altLang="en-US" sz="1600" b="1">
                <a:solidFill>
                  <a:srgbClr val="CC6600"/>
                </a:solidFill>
                <a:latin typeface="HG丸ｺﾞｼｯｸM-PRO" panose="020F0600000000000000" pitchFamily="50" charset="-128"/>
                <a:ea typeface="HG丸ｺﾞｼｯｸM-PRO" panose="020F0600000000000000" pitchFamily="50" charset="-128"/>
              </a:rPr>
              <a:t>収集</a:t>
            </a:r>
          </a:p>
        </p:txBody>
      </p:sp>
      <p:sp>
        <p:nvSpPr>
          <p:cNvPr id="1034268" name="AutoShape 28"/>
          <p:cNvSpPr>
            <a:spLocks noChangeArrowheads="1"/>
          </p:cNvSpPr>
          <p:nvPr/>
        </p:nvSpPr>
        <p:spPr bwMode="auto">
          <a:xfrm>
            <a:off x="3935413" y="2001442"/>
            <a:ext cx="1206500" cy="340519"/>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lgn="ctr" fontAlgn="base">
              <a:spcBef>
                <a:spcPct val="0"/>
              </a:spcBef>
              <a:spcAft>
                <a:spcPct val="0"/>
              </a:spcAft>
            </a:pPr>
            <a:r>
              <a:rPr lang="ja-JP" altLang="en-US" sz="1400" b="1">
                <a:solidFill>
                  <a:srgbClr val="CC6600"/>
                </a:solidFill>
                <a:latin typeface="HG丸ｺﾞｼｯｸM-PRO" panose="020F0600000000000000" pitchFamily="50" charset="-128"/>
                <a:ea typeface="HG丸ｺﾞｼｯｸM-PRO" panose="020F0600000000000000" pitchFamily="50" charset="-128"/>
              </a:rPr>
              <a:t>デジタル化</a:t>
            </a:r>
          </a:p>
        </p:txBody>
      </p:sp>
      <p:sp>
        <p:nvSpPr>
          <p:cNvPr id="1034269" name="AutoShape 29"/>
          <p:cNvSpPr>
            <a:spLocks noChangeArrowheads="1"/>
          </p:cNvSpPr>
          <p:nvPr/>
        </p:nvSpPr>
        <p:spPr bwMode="auto">
          <a:xfrm>
            <a:off x="6383338" y="1425179"/>
            <a:ext cx="1206500" cy="340519"/>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lgn="ctr" fontAlgn="base">
              <a:spcBef>
                <a:spcPct val="0"/>
              </a:spcBef>
              <a:spcAft>
                <a:spcPct val="0"/>
              </a:spcAft>
            </a:pPr>
            <a:r>
              <a:rPr lang="ja-JP" altLang="en-US" sz="1400" b="1">
                <a:solidFill>
                  <a:srgbClr val="CC6600"/>
                </a:solidFill>
                <a:latin typeface="HG丸ｺﾞｼｯｸM-PRO" panose="020F0600000000000000" pitchFamily="50" charset="-128"/>
                <a:ea typeface="HG丸ｺﾞｼｯｸM-PRO" panose="020F0600000000000000" pitchFamily="50" charset="-128"/>
              </a:rPr>
              <a:t>検索・閲覧</a:t>
            </a:r>
          </a:p>
        </p:txBody>
      </p:sp>
      <p:sp>
        <p:nvSpPr>
          <p:cNvPr id="1034270" name="Line 30"/>
          <p:cNvSpPr>
            <a:spLocks noChangeShapeType="1"/>
          </p:cNvSpPr>
          <p:nvPr/>
        </p:nvSpPr>
        <p:spPr bwMode="auto">
          <a:xfrm flipV="1">
            <a:off x="5087938" y="2636838"/>
            <a:ext cx="360362" cy="215900"/>
          </a:xfrm>
          <a:prstGeom prst="line">
            <a:avLst/>
          </a:prstGeom>
          <a:noFill/>
          <a:ln w="57150">
            <a:solidFill>
              <a:srgbClr val="00C4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ja-JP" altLang="en-US" sz="1000" b="1">
              <a:solidFill>
                <a:srgbClr val="000000"/>
              </a:solidFill>
              <a:latin typeface="HG丸ｺﾞｼｯｸM-PRO" panose="020F0600000000000000" pitchFamily="50" charset="-128"/>
              <a:ea typeface="HG丸ｺﾞｼｯｸM-PRO" panose="020F0600000000000000" pitchFamily="50" charset="-128"/>
            </a:endParaRPr>
          </a:p>
        </p:txBody>
      </p:sp>
      <p:sp>
        <p:nvSpPr>
          <p:cNvPr id="1034271" name="Line 31"/>
          <p:cNvSpPr>
            <a:spLocks noChangeShapeType="1"/>
          </p:cNvSpPr>
          <p:nvPr/>
        </p:nvSpPr>
        <p:spPr bwMode="auto">
          <a:xfrm flipV="1">
            <a:off x="5951539" y="1773238"/>
            <a:ext cx="504825" cy="647700"/>
          </a:xfrm>
          <a:prstGeom prst="line">
            <a:avLst/>
          </a:prstGeom>
          <a:noFill/>
          <a:ln w="57150">
            <a:solidFill>
              <a:srgbClr val="00C4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ja-JP" altLang="en-US" sz="1000" b="1">
              <a:solidFill>
                <a:srgbClr val="000000"/>
              </a:solidFill>
              <a:latin typeface="HG丸ｺﾞｼｯｸM-PRO" panose="020F0600000000000000" pitchFamily="50" charset="-128"/>
              <a:ea typeface="HG丸ｺﾞｼｯｸM-PRO" panose="020F0600000000000000" pitchFamily="50" charset="-128"/>
            </a:endParaRPr>
          </a:p>
        </p:txBody>
      </p:sp>
      <p:sp>
        <p:nvSpPr>
          <p:cNvPr id="1034272" name="Text Box 32"/>
          <p:cNvSpPr txBox="1">
            <a:spLocks noChangeArrowheads="1"/>
          </p:cNvSpPr>
          <p:nvPr/>
        </p:nvSpPr>
        <p:spPr bwMode="auto">
          <a:xfrm>
            <a:off x="7535864" y="2276475"/>
            <a:ext cx="13668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ja-JP" sz="1600">
                <a:solidFill>
                  <a:srgbClr val="663300"/>
                </a:solidFill>
                <a:effectLst>
                  <a:outerShdw blurRad="38100" dist="38100" dir="2700000" algn="tl">
                    <a:srgbClr val="C0C0C0"/>
                  </a:outerShdw>
                </a:effectLst>
                <a:latin typeface="HGP創英角ﾎﾟｯﾌﾟ体" panose="040B0A00000000000000" pitchFamily="50" charset="-128"/>
                <a:ea typeface="HGPｺﾞｼｯｸE" panose="020B0900000000000000" pitchFamily="50" charset="-128"/>
              </a:rPr>
              <a:t>NDL</a:t>
            </a:r>
          </a:p>
        </p:txBody>
      </p:sp>
      <p:sp>
        <p:nvSpPr>
          <p:cNvPr id="1034273" name="AutoShape 33"/>
          <p:cNvSpPr>
            <a:spLocks noChangeArrowheads="1"/>
          </p:cNvSpPr>
          <p:nvPr/>
        </p:nvSpPr>
        <p:spPr bwMode="auto">
          <a:xfrm>
            <a:off x="7319964" y="3141663"/>
            <a:ext cx="1227137" cy="576262"/>
          </a:xfrm>
          <a:prstGeom prst="roundRect">
            <a:avLst>
              <a:gd name="adj" fmla="val 16667"/>
            </a:avLst>
          </a:prstGeom>
          <a:solidFill>
            <a:srgbClr val="FFFFCC"/>
          </a:solidFill>
          <a:ln w="12700">
            <a:solidFill>
              <a:schemeClr val="accent2"/>
            </a:solidFill>
            <a:round/>
            <a:headEnd/>
            <a:tailEnd/>
          </a:ln>
          <a:effectLst>
            <a:outerShdw dist="107763" dir="2700000" algn="ctr" rotWithShape="0">
              <a:schemeClr val="bg2">
                <a:alpha val="50000"/>
              </a:schemeClr>
            </a:outerShdw>
          </a:effectLst>
        </p:spPr>
        <p:txBody>
          <a:bodyPr anchor="ctr">
            <a:spAutoFit/>
          </a:bodyPr>
          <a:lstStyle/>
          <a:p>
            <a:pPr algn="ctr" fontAlgn="base">
              <a:spcBef>
                <a:spcPct val="0"/>
              </a:spcBef>
              <a:spcAft>
                <a:spcPct val="0"/>
              </a:spcAft>
            </a:pPr>
            <a:r>
              <a:rPr lang="ja-JP" altLang="en-US" sz="1400">
                <a:solidFill>
                  <a:srgbClr val="CC6600"/>
                </a:solidFill>
                <a:latin typeface="HG丸ｺﾞｼｯｸM-PRO" panose="020F0600000000000000" pitchFamily="50" charset="-128"/>
                <a:ea typeface="HG丸ｺﾞｼｯｸM-PRO" panose="020F0600000000000000" pitchFamily="50" charset="-128"/>
              </a:rPr>
              <a:t>デジタルアーカイブ</a:t>
            </a:r>
          </a:p>
        </p:txBody>
      </p:sp>
      <p:sp>
        <p:nvSpPr>
          <p:cNvPr id="1034274" name="AutoShape 34"/>
          <p:cNvSpPr>
            <a:spLocks noChangeArrowheads="1"/>
          </p:cNvSpPr>
          <p:nvPr/>
        </p:nvSpPr>
        <p:spPr bwMode="auto">
          <a:xfrm>
            <a:off x="5807075" y="3657719"/>
            <a:ext cx="1582738" cy="442674"/>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lgn="ctr" fontAlgn="base">
              <a:spcBef>
                <a:spcPct val="0"/>
              </a:spcBef>
              <a:spcAft>
                <a:spcPct val="0"/>
              </a:spcAft>
            </a:pPr>
            <a:r>
              <a:rPr lang="ja-JP" altLang="en-US" sz="1000" b="1">
                <a:solidFill>
                  <a:srgbClr val="CC6600"/>
                </a:solidFill>
                <a:latin typeface="HG丸ｺﾞｼｯｸM-PRO" panose="020F0600000000000000" pitchFamily="50" charset="-128"/>
                <a:ea typeface="HG丸ｺﾞｼｯｸM-PRO" panose="020F0600000000000000" pitchFamily="50" charset="-128"/>
              </a:rPr>
              <a:t>公共図書館用</a:t>
            </a:r>
          </a:p>
          <a:p>
            <a:pPr algn="ctr" fontAlgn="base">
              <a:spcBef>
                <a:spcPct val="0"/>
              </a:spcBef>
              <a:spcAft>
                <a:spcPct val="0"/>
              </a:spcAft>
            </a:pPr>
            <a:r>
              <a:rPr lang="en-US" altLang="ja-JP" sz="1000" b="1">
                <a:solidFill>
                  <a:srgbClr val="CC6600"/>
                </a:solidFill>
                <a:latin typeface="HG丸ｺﾞｼｯｸM-PRO" panose="020F0600000000000000" pitchFamily="50" charset="-128"/>
                <a:ea typeface="HG丸ｺﾞｼｯｸM-PRO" panose="020F0600000000000000" pitchFamily="50" charset="-128"/>
              </a:rPr>
              <a:t>SaaS</a:t>
            </a:r>
            <a:r>
              <a:rPr lang="ja-JP" altLang="en-US" sz="1000" b="1">
                <a:solidFill>
                  <a:srgbClr val="CC6600"/>
                </a:solidFill>
                <a:latin typeface="HG丸ｺﾞｼｯｸM-PRO" panose="020F0600000000000000" pitchFamily="50" charset="-128"/>
                <a:ea typeface="HG丸ｺﾞｼｯｸM-PRO" panose="020F0600000000000000" pitchFamily="50" charset="-128"/>
              </a:rPr>
              <a:t>サービス</a:t>
            </a:r>
          </a:p>
        </p:txBody>
      </p:sp>
      <p:sp>
        <p:nvSpPr>
          <p:cNvPr id="1034275" name="Rectangle 35"/>
          <p:cNvSpPr>
            <a:spLocks noChangeArrowheads="1"/>
          </p:cNvSpPr>
          <p:nvPr/>
        </p:nvSpPr>
        <p:spPr bwMode="auto">
          <a:xfrm>
            <a:off x="1847850" y="4292600"/>
            <a:ext cx="6192838" cy="253365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fontAlgn="base">
              <a:spcBef>
                <a:spcPct val="0"/>
              </a:spcBef>
              <a:spcAft>
                <a:spcPct val="0"/>
              </a:spcAft>
            </a:pPr>
            <a:r>
              <a:rPr lang="ja-JP" altLang="en-US" sz="1400" b="1" dirty="0">
                <a:solidFill>
                  <a:srgbClr val="3333CC"/>
                </a:solidFill>
                <a:latin typeface="HG丸ｺﾞｼｯｸM-PRO" panose="020F0600000000000000" pitchFamily="50" charset="-128"/>
                <a:ea typeface="HG丸ｺﾞｼｯｸM-PRO" panose="020F0600000000000000" pitchFamily="50" charset="-128"/>
              </a:rPr>
              <a:t>公共図書館に対して、</a:t>
            </a:r>
            <a:r>
              <a:rPr lang="ja-JP" altLang="en-US" sz="1400" b="1" dirty="0">
                <a:solidFill>
                  <a:srgbClr val="0000FF"/>
                </a:solidFill>
                <a:latin typeface="HG丸ｺﾞｼｯｸM-PRO" panose="020F0600000000000000" pitchFamily="50" charset="-128"/>
                <a:ea typeface="HG丸ｺﾞｼｯｸM-PRO" panose="020F0600000000000000" pitchFamily="50" charset="-128"/>
              </a:rPr>
              <a:t>地域情報ハブとしての機能の実現を支援</a:t>
            </a:r>
          </a:p>
          <a:p>
            <a:pPr fontAlgn="base">
              <a:spcBef>
                <a:spcPct val="0"/>
              </a:spcBef>
              <a:spcAft>
                <a:spcPct val="0"/>
              </a:spcAft>
              <a:buFontTx/>
              <a:buChar char="•"/>
            </a:pPr>
            <a:r>
              <a:rPr lang="ja-JP" altLang="en-US" sz="1200" dirty="0">
                <a:solidFill>
                  <a:srgbClr val="000000"/>
                </a:solidFill>
                <a:latin typeface="HG丸ｺﾞｼｯｸM-PRO" panose="020F0600000000000000" pitchFamily="50" charset="-128"/>
                <a:ea typeface="HG丸ｺﾞｼｯｸM-PRO" panose="020F0600000000000000" pitchFamily="50" charset="-128"/>
              </a:rPr>
              <a:t>公共図書館が、県内有用サイトの収集もしくは横断検索することを支援</a:t>
            </a:r>
          </a:p>
          <a:p>
            <a:pPr fontAlgn="base">
              <a:spcBef>
                <a:spcPct val="0"/>
              </a:spcBef>
              <a:spcAft>
                <a:spcPct val="0"/>
              </a:spcAft>
              <a:buFontTx/>
              <a:buChar char="•"/>
            </a:pPr>
            <a:r>
              <a:rPr lang="ja-JP" altLang="en-US" sz="1200" dirty="0">
                <a:solidFill>
                  <a:srgbClr val="000000"/>
                </a:solidFill>
                <a:latin typeface="HG丸ｺﾞｼｯｸM-PRO" panose="020F0600000000000000" pitchFamily="50" charset="-128"/>
                <a:ea typeface="HG丸ｺﾞｼｯｸM-PRO" panose="020F0600000000000000" pitchFamily="50" charset="-128"/>
              </a:rPr>
              <a:t>公共図書館が、郷土資料をデジタル化することを支援</a:t>
            </a:r>
          </a:p>
          <a:p>
            <a:pPr fontAlgn="base">
              <a:spcBef>
                <a:spcPct val="0"/>
              </a:spcBef>
              <a:spcAft>
                <a:spcPct val="0"/>
              </a:spcAft>
              <a:buFontTx/>
              <a:buChar char="•"/>
            </a:pPr>
            <a:r>
              <a:rPr lang="ja-JP" altLang="en-US" sz="1200" dirty="0">
                <a:solidFill>
                  <a:srgbClr val="000000"/>
                </a:solidFill>
                <a:latin typeface="HG丸ｺﾞｼｯｸM-PRO" panose="020F0600000000000000" pitchFamily="50" charset="-128"/>
                <a:ea typeface="HG丸ｺﾞｼｯｸM-PRO" panose="020F0600000000000000" pitchFamily="50" charset="-128"/>
              </a:rPr>
              <a:t>公共図書館が、収集コンテンツ及びデジタル化コンテンツのデジタルアーカイブを構築し、提供することを支援（必要に応じて当館が利用しているデジタルデポジットシステム等を貸与する）</a:t>
            </a:r>
          </a:p>
          <a:p>
            <a:pPr fontAlgn="base">
              <a:spcBef>
                <a:spcPct val="0"/>
              </a:spcBef>
              <a:spcAft>
                <a:spcPct val="0"/>
              </a:spcAft>
              <a:buFontTx/>
              <a:buChar char="•"/>
            </a:pPr>
            <a:r>
              <a:rPr lang="ja-JP" altLang="en-US" sz="1200" dirty="0">
                <a:solidFill>
                  <a:srgbClr val="000000"/>
                </a:solidFill>
                <a:latin typeface="HG丸ｺﾞｼｯｸM-PRO" panose="020F0600000000000000" pitchFamily="50" charset="-128"/>
                <a:ea typeface="HG丸ｺﾞｼｯｸM-PRO" panose="020F0600000000000000" pitchFamily="50" charset="-128"/>
              </a:rPr>
              <a:t>デジタルアーカイブを構築し運用することが困難な図書館に対しては、ベンダーの</a:t>
            </a:r>
            <a:r>
              <a:rPr lang="en-US" altLang="ja-JP" sz="1200" dirty="0">
                <a:solidFill>
                  <a:srgbClr val="000000"/>
                </a:solidFill>
                <a:latin typeface="HG丸ｺﾞｼｯｸM-PRO" panose="020F0600000000000000" pitchFamily="50" charset="-128"/>
                <a:ea typeface="HG丸ｺﾞｼｯｸM-PRO" panose="020F0600000000000000" pitchFamily="50" charset="-128"/>
              </a:rPr>
              <a:t>SaaS</a:t>
            </a:r>
            <a:r>
              <a:rPr lang="ja-JP" altLang="en-US" sz="1200" dirty="0">
                <a:solidFill>
                  <a:srgbClr val="000000"/>
                </a:solidFill>
                <a:latin typeface="HG丸ｺﾞｼｯｸM-PRO" panose="020F0600000000000000" pitchFamily="50" charset="-128"/>
                <a:ea typeface="HG丸ｺﾞｼｯｸM-PRO" panose="020F0600000000000000" pitchFamily="50" charset="-128"/>
              </a:rPr>
              <a:t>サービスの利用を支援。</a:t>
            </a:r>
          </a:p>
          <a:p>
            <a:pPr fontAlgn="base">
              <a:spcBef>
                <a:spcPct val="0"/>
              </a:spcBef>
              <a:spcAft>
                <a:spcPct val="0"/>
              </a:spcAft>
              <a:buFontTx/>
              <a:buChar char="•"/>
            </a:pPr>
            <a:r>
              <a:rPr lang="en-US" altLang="ja-JP" sz="1200" dirty="0">
                <a:solidFill>
                  <a:srgbClr val="000000"/>
                </a:solidFill>
                <a:latin typeface="HG丸ｺﾞｼｯｸM-PRO" panose="020F0600000000000000" pitchFamily="50" charset="-128"/>
                <a:ea typeface="HG丸ｺﾞｼｯｸM-PRO" panose="020F0600000000000000" pitchFamily="50" charset="-128"/>
              </a:rPr>
              <a:t>NDL</a:t>
            </a:r>
            <a:r>
              <a:rPr lang="ja-JP" altLang="en-US" sz="1200" dirty="0">
                <a:solidFill>
                  <a:srgbClr val="000000"/>
                </a:solidFill>
                <a:latin typeface="HG丸ｺﾞｼｯｸM-PRO" panose="020F0600000000000000" pitchFamily="50" charset="-128"/>
                <a:ea typeface="HG丸ｺﾞｼｯｸM-PRO" panose="020F0600000000000000" pitchFamily="50" charset="-128"/>
              </a:rPr>
              <a:t>は、各公共図書館のデジタルアーカイブを長期保存もしくはバックアップのために収集保存する。</a:t>
            </a:r>
          </a:p>
          <a:p>
            <a:pPr fontAlgn="base">
              <a:spcBef>
                <a:spcPct val="0"/>
              </a:spcBef>
              <a:spcAft>
                <a:spcPct val="0"/>
              </a:spcAft>
              <a:buFontTx/>
              <a:buChar char="•"/>
            </a:pPr>
            <a:r>
              <a:rPr lang="en-US" altLang="ja-JP" sz="1200" dirty="0">
                <a:solidFill>
                  <a:srgbClr val="000000"/>
                </a:solidFill>
                <a:latin typeface="HG丸ｺﾞｼｯｸM-PRO" panose="020F0600000000000000" pitchFamily="50" charset="-128"/>
                <a:ea typeface="HG丸ｺﾞｼｯｸM-PRO" panose="020F0600000000000000" pitchFamily="50" charset="-128"/>
              </a:rPr>
              <a:t>NDL</a:t>
            </a:r>
            <a:r>
              <a:rPr lang="ja-JP" altLang="en-US" sz="1200" dirty="0">
                <a:solidFill>
                  <a:srgbClr val="000000"/>
                </a:solidFill>
                <a:latin typeface="HG丸ｺﾞｼｯｸM-PRO" panose="020F0600000000000000" pitchFamily="50" charset="-128"/>
                <a:ea typeface="HG丸ｺﾞｼｯｸM-PRO" panose="020F0600000000000000" pitchFamily="50" charset="-128"/>
              </a:rPr>
              <a:t>は、各公共図書館のデジタルアーカイブのメタデータをハーベストもしくは横断検索して、利用者に対して、全国公共図書館が持つ郷土資料を統合的に検索し、各図書館サイトへナビゲートするポータル機能を提供する。</a:t>
            </a:r>
            <a:endParaRPr lang="ja-JP" altLang="en-US" sz="1200" b="1" dirty="0">
              <a:solidFill>
                <a:srgbClr val="3333CC"/>
              </a:solidFill>
              <a:latin typeface="HG丸ｺﾞｼｯｸM-PRO" panose="020F0600000000000000" pitchFamily="50" charset="-128"/>
              <a:ea typeface="HG丸ｺﾞｼｯｸM-PRO" panose="020F0600000000000000" pitchFamily="50" charset="-128"/>
            </a:endParaRPr>
          </a:p>
        </p:txBody>
      </p:sp>
      <p:sp>
        <p:nvSpPr>
          <p:cNvPr id="1034276" name="AutoShape 36"/>
          <p:cNvSpPr>
            <a:spLocks noChangeArrowheads="1"/>
          </p:cNvSpPr>
          <p:nvPr/>
        </p:nvSpPr>
        <p:spPr bwMode="auto">
          <a:xfrm>
            <a:off x="2927350" y="3429000"/>
            <a:ext cx="1582738" cy="647700"/>
          </a:xfrm>
          <a:prstGeom prst="wedgeRoundRectCallout">
            <a:avLst>
              <a:gd name="adj1" fmla="val 3861"/>
              <a:gd name="adj2" fmla="val -222551"/>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en-US" altLang="ja-JP" sz="900" b="1">
                <a:solidFill>
                  <a:srgbClr val="0000FF"/>
                </a:solidFill>
                <a:latin typeface="ＭＳ Ｐゴシック" panose="020B0600070205080204" pitchFamily="50" charset="-128"/>
              </a:rPr>
              <a:t>NDL→</a:t>
            </a:r>
            <a:r>
              <a:rPr lang="ja-JP" altLang="en-US" sz="900" b="1">
                <a:solidFill>
                  <a:srgbClr val="0000FF"/>
                </a:solidFill>
                <a:latin typeface="ＭＳ Ｐゴシック" panose="020B0600070205080204" pitchFamily="50" charset="-128"/>
              </a:rPr>
              <a:t>図書館</a:t>
            </a:r>
          </a:p>
          <a:p>
            <a:pPr fontAlgn="base">
              <a:spcBef>
                <a:spcPct val="0"/>
              </a:spcBef>
              <a:spcAft>
                <a:spcPct val="0"/>
              </a:spcAft>
            </a:pPr>
            <a:r>
              <a:rPr lang="ja-JP" altLang="en-US" sz="900" b="1">
                <a:solidFill>
                  <a:srgbClr val="0000FF"/>
                </a:solidFill>
                <a:latin typeface="ＭＳ Ｐゴシック" panose="020B0600070205080204" pitchFamily="50" charset="-128"/>
              </a:rPr>
              <a:t>・デジタル化等ガイドライン</a:t>
            </a:r>
          </a:p>
          <a:p>
            <a:pPr fontAlgn="base">
              <a:spcBef>
                <a:spcPct val="0"/>
              </a:spcBef>
              <a:spcAft>
                <a:spcPct val="0"/>
              </a:spcAft>
            </a:pPr>
            <a:r>
              <a:rPr lang="ja-JP" altLang="en-US" sz="900" b="1">
                <a:solidFill>
                  <a:srgbClr val="0000FF"/>
                </a:solidFill>
                <a:latin typeface="ＭＳ Ｐゴシック" panose="020B0600070205080204" pitchFamily="50" charset="-128"/>
              </a:rPr>
              <a:t>メタデータ技術要素、記述規則ガイドライン</a:t>
            </a:r>
          </a:p>
        </p:txBody>
      </p:sp>
      <p:sp>
        <p:nvSpPr>
          <p:cNvPr id="1034278" name="AutoShape 38"/>
          <p:cNvSpPr>
            <a:spLocks noChangeArrowheads="1"/>
          </p:cNvSpPr>
          <p:nvPr/>
        </p:nvSpPr>
        <p:spPr bwMode="auto">
          <a:xfrm>
            <a:off x="7535863" y="1773238"/>
            <a:ext cx="1655762" cy="431800"/>
          </a:xfrm>
          <a:prstGeom prst="wedgeRoundRectCallout">
            <a:avLst>
              <a:gd name="adj1" fmla="val -70134"/>
              <a:gd name="adj2" fmla="val 9190"/>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en-US" altLang="ja-JP" sz="900" b="1">
                <a:solidFill>
                  <a:srgbClr val="0000FF"/>
                </a:solidFill>
                <a:latin typeface="ＭＳ Ｐゴシック" panose="020B0600070205080204" pitchFamily="50" charset="-128"/>
              </a:rPr>
              <a:t>NDL→</a:t>
            </a:r>
            <a:r>
              <a:rPr lang="ja-JP" altLang="en-US" sz="900" b="1">
                <a:solidFill>
                  <a:srgbClr val="0000FF"/>
                </a:solidFill>
                <a:latin typeface="ＭＳ Ｐゴシック" panose="020B0600070205080204" pitchFamily="50" charset="-128"/>
              </a:rPr>
              <a:t>図書館</a:t>
            </a:r>
          </a:p>
          <a:p>
            <a:pPr fontAlgn="base">
              <a:spcBef>
                <a:spcPct val="0"/>
              </a:spcBef>
              <a:spcAft>
                <a:spcPct val="0"/>
              </a:spcAft>
            </a:pPr>
            <a:r>
              <a:rPr lang="ja-JP" altLang="en-US" sz="900" b="1">
                <a:solidFill>
                  <a:srgbClr val="0000FF"/>
                </a:solidFill>
                <a:latin typeface="ＭＳ Ｐゴシック" panose="020B0600070205080204" pitchFamily="50" charset="-128"/>
              </a:rPr>
              <a:t>・連携に関するガイドライン</a:t>
            </a:r>
          </a:p>
        </p:txBody>
      </p:sp>
      <p:sp>
        <p:nvSpPr>
          <p:cNvPr id="1034279" name="AutoShape 39"/>
          <p:cNvSpPr>
            <a:spLocks noChangeArrowheads="1"/>
          </p:cNvSpPr>
          <p:nvPr/>
        </p:nvSpPr>
        <p:spPr bwMode="auto">
          <a:xfrm>
            <a:off x="8040688" y="6092826"/>
            <a:ext cx="2627312" cy="576263"/>
          </a:xfrm>
          <a:prstGeom prst="wedgeRoundRectCallout">
            <a:avLst>
              <a:gd name="adj1" fmla="val -49394"/>
              <a:gd name="adj2" fmla="val -104546"/>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900" b="1">
                <a:solidFill>
                  <a:srgbClr val="0000FF"/>
                </a:solidFill>
                <a:latin typeface="ＭＳ Ｐゴシック" panose="020B0600070205080204" pitchFamily="50" charset="-128"/>
              </a:rPr>
              <a:t>概念的には、</a:t>
            </a:r>
          </a:p>
          <a:p>
            <a:pPr fontAlgn="base">
              <a:spcBef>
                <a:spcPct val="0"/>
              </a:spcBef>
              <a:spcAft>
                <a:spcPct val="0"/>
              </a:spcAft>
            </a:pPr>
            <a:r>
              <a:rPr lang="ja-JP" altLang="en-US" sz="900" b="1">
                <a:solidFill>
                  <a:srgbClr val="0000FF"/>
                </a:solidFill>
                <a:latin typeface="ＭＳ Ｐゴシック" panose="020B0600070205080204" pitchFamily="50" charset="-128"/>
              </a:rPr>
              <a:t>岡山県立図書館が実施している「デジタル岡山大百科」のような事業が全国展開されることを目指す</a:t>
            </a:r>
          </a:p>
        </p:txBody>
      </p:sp>
      <p:cxnSp>
        <p:nvCxnSpPr>
          <p:cNvPr id="1034280" name="AutoShape 40"/>
          <p:cNvCxnSpPr>
            <a:cxnSpLocks noChangeShapeType="1"/>
            <a:stCxn id="1034267" idx="3"/>
            <a:endCxn id="1034259" idx="2"/>
          </p:cNvCxnSpPr>
          <p:nvPr/>
        </p:nvCxnSpPr>
        <p:spPr bwMode="auto">
          <a:xfrm>
            <a:off x="4570414" y="1542257"/>
            <a:ext cx="446087" cy="50006"/>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1034281" name="AutoShape 41"/>
          <p:cNvCxnSpPr>
            <a:cxnSpLocks noChangeShapeType="1"/>
            <a:stCxn id="1034268" idx="0"/>
            <a:endCxn id="1034259" idx="2"/>
          </p:cNvCxnSpPr>
          <p:nvPr/>
        </p:nvCxnSpPr>
        <p:spPr bwMode="auto">
          <a:xfrm flipV="1">
            <a:off x="4538664" y="1592263"/>
            <a:ext cx="477837" cy="409178"/>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1034282" name="AutoShape 42"/>
          <p:cNvCxnSpPr>
            <a:cxnSpLocks noChangeShapeType="1"/>
            <a:stCxn id="1034276" idx="4"/>
            <a:endCxn id="1034268" idx="1"/>
          </p:cNvCxnSpPr>
          <p:nvPr/>
        </p:nvCxnSpPr>
        <p:spPr bwMode="auto">
          <a:xfrm flipV="1">
            <a:off x="3779829" y="2171701"/>
            <a:ext cx="155584" cy="139686"/>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1034283" name="AutoShape 43"/>
          <p:cNvCxnSpPr>
            <a:cxnSpLocks noChangeShapeType="1"/>
            <a:stCxn id="1034259" idx="4"/>
            <a:endCxn id="1034269" idx="1"/>
          </p:cNvCxnSpPr>
          <p:nvPr/>
        </p:nvCxnSpPr>
        <p:spPr bwMode="auto">
          <a:xfrm>
            <a:off x="6097588" y="1592264"/>
            <a:ext cx="285750" cy="3175"/>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1034284" name="AutoShape 44"/>
          <p:cNvCxnSpPr>
            <a:cxnSpLocks noChangeShapeType="1"/>
            <a:stCxn id="1034259" idx="4"/>
            <a:endCxn id="1034274" idx="0"/>
          </p:cNvCxnSpPr>
          <p:nvPr/>
        </p:nvCxnSpPr>
        <p:spPr bwMode="auto">
          <a:xfrm>
            <a:off x="6097588" y="1592263"/>
            <a:ext cx="500856" cy="2065456"/>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1034285" name="AutoShape 45"/>
          <p:cNvCxnSpPr>
            <a:cxnSpLocks noChangeShapeType="1"/>
            <a:stCxn id="1034269" idx="2"/>
            <a:endCxn id="1034257" idx="1"/>
          </p:cNvCxnSpPr>
          <p:nvPr/>
        </p:nvCxnSpPr>
        <p:spPr bwMode="auto">
          <a:xfrm>
            <a:off x="6986588" y="1765697"/>
            <a:ext cx="622300" cy="987822"/>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1034286" name="AutoShape 46"/>
          <p:cNvCxnSpPr>
            <a:cxnSpLocks noChangeShapeType="1"/>
            <a:stCxn id="1034273" idx="0"/>
            <a:endCxn id="1034257" idx="2"/>
          </p:cNvCxnSpPr>
          <p:nvPr/>
        </p:nvCxnSpPr>
        <p:spPr bwMode="auto">
          <a:xfrm flipV="1">
            <a:off x="7934325" y="2941639"/>
            <a:ext cx="279400" cy="200025"/>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1034287" name="AutoShape 47"/>
          <p:cNvCxnSpPr>
            <a:cxnSpLocks noChangeShapeType="1"/>
            <a:stCxn id="1034274" idx="3"/>
            <a:endCxn id="1034273" idx="2"/>
          </p:cNvCxnSpPr>
          <p:nvPr/>
        </p:nvCxnSpPr>
        <p:spPr bwMode="auto">
          <a:xfrm flipV="1">
            <a:off x="7389814" y="3717926"/>
            <a:ext cx="543719" cy="161131"/>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1034288" name="Text Box 48"/>
          <p:cNvSpPr txBox="1">
            <a:spLocks noChangeArrowheads="1"/>
          </p:cNvSpPr>
          <p:nvPr/>
        </p:nvSpPr>
        <p:spPr bwMode="auto">
          <a:xfrm>
            <a:off x="5807076" y="3284538"/>
            <a:ext cx="10080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ja-JP" altLang="en-US" sz="1400">
                <a:solidFill>
                  <a:srgbClr val="663300"/>
                </a:solidFill>
                <a:effectLst>
                  <a:outerShdw blurRad="38100" dist="38100" dir="2700000" algn="tl">
                    <a:srgbClr val="C0C0C0"/>
                  </a:outerShdw>
                </a:effectLst>
                <a:latin typeface="HGP創英角ﾎﾟｯﾌﾟ体" panose="040B0A00000000000000" pitchFamily="50" charset="-128"/>
                <a:ea typeface="HGPｺﾞｼｯｸE" panose="020B0900000000000000" pitchFamily="50" charset="-128"/>
              </a:rPr>
              <a:t>ベンダー</a:t>
            </a:r>
          </a:p>
        </p:txBody>
      </p:sp>
      <p:cxnSp>
        <p:nvCxnSpPr>
          <p:cNvPr id="1034289" name="AutoShape 49"/>
          <p:cNvCxnSpPr>
            <a:cxnSpLocks noChangeShapeType="1"/>
            <a:stCxn id="1034257" idx="3"/>
            <a:endCxn id="1034264" idx="2"/>
          </p:cNvCxnSpPr>
          <p:nvPr/>
        </p:nvCxnSpPr>
        <p:spPr bwMode="auto">
          <a:xfrm flipV="1">
            <a:off x="8818563" y="1814513"/>
            <a:ext cx="1028700" cy="939800"/>
          </a:xfrm>
          <a:prstGeom prst="straightConnector1">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1034290" name="AutoShape 50"/>
          <p:cNvCxnSpPr>
            <a:cxnSpLocks noChangeShapeType="1"/>
            <a:stCxn id="1034269" idx="3"/>
            <a:endCxn id="1034264" idx="1"/>
          </p:cNvCxnSpPr>
          <p:nvPr/>
        </p:nvCxnSpPr>
        <p:spPr bwMode="auto">
          <a:xfrm flipV="1">
            <a:off x="7589838" y="1470026"/>
            <a:ext cx="1890712" cy="125412"/>
          </a:xfrm>
          <a:prstGeom prst="straightConnector1">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1034291" name="AutoShape 51"/>
          <p:cNvCxnSpPr>
            <a:cxnSpLocks noChangeShapeType="1"/>
            <a:stCxn id="1034252" idx="4"/>
            <a:endCxn id="1034267" idx="1"/>
          </p:cNvCxnSpPr>
          <p:nvPr/>
        </p:nvCxnSpPr>
        <p:spPr bwMode="auto">
          <a:xfrm flipV="1">
            <a:off x="2592388" y="1542258"/>
            <a:ext cx="766762" cy="839787"/>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1034292" name="AutoShape 52"/>
          <p:cNvSpPr>
            <a:spLocks noChangeArrowheads="1"/>
          </p:cNvSpPr>
          <p:nvPr/>
        </p:nvSpPr>
        <p:spPr bwMode="auto">
          <a:xfrm>
            <a:off x="5808663" y="692150"/>
            <a:ext cx="1655762" cy="433388"/>
          </a:xfrm>
          <a:prstGeom prst="wedgeRoundRectCallout">
            <a:avLst>
              <a:gd name="adj1" fmla="val -37250"/>
              <a:gd name="adj2" fmla="val 94324"/>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900" b="1">
                <a:solidFill>
                  <a:srgbClr val="0000FF"/>
                </a:solidFill>
                <a:latin typeface="ＭＳ Ｐゴシック" panose="020B0600070205080204" pitchFamily="50" charset="-128"/>
              </a:rPr>
              <a:t>ベンダ→図書館</a:t>
            </a:r>
          </a:p>
          <a:p>
            <a:pPr fontAlgn="base">
              <a:spcBef>
                <a:spcPct val="0"/>
              </a:spcBef>
              <a:spcAft>
                <a:spcPct val="0"/>
              </a:spcAft>
            </a:pPr>
            <a:r>
              <a:rPr lang="ja-JP" altLang="en-US" sz="900" b="1">
                <a:solidFill>
                  <a:srgbClr val="0000FF"/>
                </a:solidFill>
                <a:latin typeface="ＭＳ Ｐゴシック" panose="020B0600070205080204" pitchFamily="50" charset="-128"/>
              </a:rPr>
              <a:t>・アーカイブ構築及び運用</a:t>
            </a:r>
          </a:p>
        </p:txBody>
      </p:sp>
      <p:cxnSp>
        <p:nvCxnSpPr>
          <p:cNvPr id="1034293" name="AutoShape 53"/>
          <p:cNvCxnSpPr>
            <a:cxnSpLocks noChangeShapeType="1"/>
            <a:endCxn id="1034264" idx="2"/>
          </p:cNvCxnSpPr>
          <p:nvPr/>
        </p:nvCxnSpPr>
        <p:spPr bwMode="auto">
          <a:xfrm flipV="1">
            <a:off x="7670801" y="1814514"/>
            <a:ext cx="2176463" cy="2339975"/>
          </a:xfrm>
          <a:prstGeom prst="straightConnector1">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1034295" name="Rectangle 55"/>
          <p:cNvSpPr>
            <a:spLocks noChangeArrowheads="1"/>
          </p:cNvSpPr>
          <p:nvPr/>
        </p:nvSpPr>
        <p:spPr bwMode="auto">
          <a:xfrm>
            <a:off x="8472489" y="3284539"/>
            <a:ext cx="1944687" cy="26955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fontAlgn="base">
              <a:spcBef>
                <a:spcPct val="0"/>
              </a:spcBef>
              <a:spcAft>
                <a:spcPct val="0"/>
              </a:spcAft>
            </a:pPr>
            <a:r>
              <a:rPr lang="en-US" altLang="ja-JP" sz="1000" b="1" dirty="0">
                <a:solidFill>
                  <a:srgbClr val="3333CC"/>
                </a:solidFill>
                <a:latin typeface="HG丸ｺﾞｼｯｸM-PRO" panose="020F0600000000000000" pitchFamily="50" charset="-128"/>
                <a:ea typeface="HG丸ｺﾞｼｯｸM-PRO" panose="020F0600000000000000" pitchFamily="50" charset="-128"/>
              </a:rPr>
              <a:t>NDL</a:t>
            </a:r>
            <a:r>
              <a:rPr lang="ja-JP" altLang="en-US" sz="1000" b="1" dirty="0">
                <a:solidFill>
                  <a:srgbClr val="3333CC"/>
                </a:solidFill>
                <a:latin typeface="HG丸ｺﾞｼｯｸM-PRO" panose="020F0600000000000000" pitchFamily="50" charset="-128"/>
                <a:ea typeface="HG丸ｺﾞｼｯｸM-PRO" panose="020F0600000000000000" pitchFamily="50" charset="-128"/>
              </a:rPr>
              <a:t>が提示するガイドライン及び手引き類</a:t>
            </a:r>
          </a:p>
          <a:p>
            <a:pPr fontAlgn="base">
              <a:spcBef>
                <a:spcPct val="0"/>
              </a:spcBef>
              <a:spcAft>
                <a:spcPct val="0"/>
              </a:spcAft>
            </a:pPr>
            <a:r>
              <a:rPr lang="ja-JP" altLang="en-US" sz="900" dirty="0">
                <a:solidFill>
                  <a:srgbClr val="000000"/>
                </a:solidFill>
                <a:latin typeface="HG丸ｺﾞｼｯｸM-PRO" panose="020F0600000000000000" pitchFamily="50" charset="-128"/>
                <a:ea typeface="HG丸ｺﾞｼｯｸM-PRO" panose="020F0600000000000000" pitchFamily="50" charset="-128"/>
              </a:rPr>
              <a:t>●デジタル化及びシステム構築用の手引きの提供</a:t>
            </a:r>
          </a:p>
          <a:p>
            <a:pPr fontAlgn="base">
              <a:spcBef>
                <a:spcPct val="0"/>
              </a:spcBef>
              <a:spcAft>
                <a:spcPct val="0"/>
              </a:spcAft>
              <a:buFontTx/>
              <a:buChar char="•"/>
            </a:pPr>
            <a:r>
              <a:rPr lang="ja-JP" altLang="en-US" sz="900" dirty="0">
                <a:solidFill>
                  <a:srgbClr val="000000"/>
                </a:solidFill>
                <a:latin typeface="HG丸ｺﾞｼｯｸM-PRO" panose="020F0600000000000000" pitchFamily="50" charset="-128"/>
                <a:ea typeface="HG丸ｺﾞｼｯｸM-PRO" panose="020F0600000000000000" pitchFamily="50" charset="-128"/>
              </a:rPr>
              <a:t>「デジタル化の手引き」（公開中）</a:t>
            </a:r>
          </a:p>
          <a:p>
            <a:pPr fontAlgn="base">
              <a:spcBef>
                <a:spcPct val="0"/>
              </a:spcBef>
              <a:spcAft>
                <a:spcPct val="0"/>
              </a:spcAft>
              <a:buFontTx/>
              <a:buChar char="•"/>
            </a:pPr>
            <a:r>
              <a:rPr lang="ja-JP" altLang="en-US" sz="900" dirty="0">
                <a:solidFill>
                  <a:srgbClr val="000000"/>
                </a:solidFill>
                <a:latin typeface="HG丸ｺﾞｼｯｸM-PRO" panose="020F0600000000000000" pitchFamily="50" charset="-128"/>
                <a:ea typeface="HG丸ｺﾞｼｯｸM-PRO" panose="020F0600000000000000" pitchFamily="50" charset="-128"/>
              </a:rPr>
              <a:t>「デジタルアーカイブ構築の手引き」（計画中）</a:t>
            </a:r>
          </a:p>
          <a:p>
            <a:pPr fontAlgn="base">
              <a:spcBef>
                <a:spcPct val="0"/>
              </a:spcBef>
              <a:spcAft>
                <a:spcPct val="0"/>
              </a:spcAft>
              <a:buFontTx/>
              <a:buChar char="•"/>
            </a:pPr>
            <a:r>
              <a:rPr lang="ja-JP" altLang="en-US" sz="900" dirty="0">
                <a:solidFill>
                  <a:srgbClr val="000000"/>
                </a:solidFill>
                <a:latin typeface="HG丸ｺﾞｼｯｸM-PRO" panose="020F0600000000000000" pitchFamily="50" charset="-128"/>
                <a:ea typeface="HG丸ｺﾞｼｯｸM-PRO" panose="020F0600000000000000" pitchFamily="50" charset="-128"/>
              </a:rPr>
              <a:t>「共通仕様及び連携に関するガイドライン」（公開中）</a:t>
            </a:r>
          </a:p>
          <a:p>
            <a:pPr fontAlgn="base">
              <a:spcBef>
                <a:spcPct val="0"/>
              </a:spcBef>
              <a:spcAft>
                <a:spcPct val="0"/>
              </a:spcAft>
              <a:buFontTx/>
              <a:buChar char="•"/>
            </a:pPr>
            <a:r>
              <a:rPr lang="ja-JP" altLang="en-US" sz="900" dirty="0">
                <a:solidFill>
                  <a:srgbClr val="000000"/>
                </a:solidFill>
                <a:latin typeface="HG丸ｺﾞｼｯｸM-PRO" panose="020F0600000000000000" pitchFamily="50" charset="-128"/>
                <a:ea typeface="HG丸ｺﾞｼｯｸM-PRO" panose="020F0600000000000000" pitchFamily="50" charset="-128"/>
              </a:rPr>
              <a:t>「外部提供インタフェース仕様書」（公開中）</a:t>
            </a:r>
          </a:p>
          <a:p>
            <a:pPr fontAlgn="base">
              <a:spcBef>
                <a:spcPct val="0"/>
              </a:spcBef>
              <a:spcAft>
                <a:spcPct val="0"/>
              </a:spcAft>
              <a:buFontTx/>
              <a:buChar char="•"/>
            </a:pPr>
            <a:r>
              <a:rPr lang="ja-JP" altLang="en-US" sz="900" dirty="0">
                <a:solidFill>
                  <a:srgbClr val="000000"/>
                </a:solidFill>
                <a:latin typeface="HG丸ｺﾞｼｯｸM-PRO" panose="020F0600000000000000" pitchFamily="50" charset="-128"/>
                <a:ea typeface="HG丸ｺﾞｼｯｸM-PRO" panose="020F0600000000000000" pitchFamily="50" charset="-128"/>
              </a:rPr>
              <a:t>「メタデータスキーマガイドライン」、「メタデータ記述規則」（策定中）</a:t>
            </a:r>
          </a:p>
          <a:p>
            <a:pPr fontAlgn="base">
              <a:spcBef>
                <a:spcPct val="0"/>
              </a:spcBef>
              <a:spcAft>
                <a:spcPct val="0"/>
              </a:spcAft>
            </a:pPr>
            <a:r>
              <a:rPr lang="ja-JP" altLang="en-US" sz="900" dirty="0">
                <a:solidFill>
                  <a:srgbClr val="000000"/>
                </a:solidFill>
                <a:latin typeface="HG丸ｺﾞｼｯｸM-PRO" panose="020F0600000000000000" pitchFamily="50" charset="-128"/>
                <a:ea typeface="HG丸ｺﾞｼｯｸM-PRO" panose="020F0600000000000000" pitchFamily="50" charset="-128"/>
              </a:rPr>
              <a:t>●各機関での地域情報収集用及びアーカイブ構築用の汎用ソフトウェアの提供</a:t>
            </a:r>
          </a:p>
          <a:p>
            <a:pPr fontAlgn="base">
              <a:spcBef>
                <a:spcPct val="0"/>
              </a:spcBef>
              <a:spcAft>
                <a:spcPct val="0"/>
              </a:spcAft>
            </a:pPr>
            <a:endParaRPr lang="en-US" altLang="ja-JP" sz="500" dirty="0">
              <a:solidFill>
                <a:srgbClr val="000000"/>
              </a:solidFill>
              <a:latin typeface="HG丸ｺﾞｼｯｸM-PRO" panose="020F0600000000000000" pitchFamily="50" charset="-128"/>
              <a:ea typeface="HG丸ｺﾞｼｯｸM-PRO" panose="020F0600000000000000" pitchFamily="50" charset="-128"/>
            </a:endParaRPr>
          </a:p>
        </p:txBody>
      </p:sp>
      <p:sp>
        <p:nvSpPr>
          <p:cNvPr id="2" name="テキスト ボックス 1"/>
          <p:cNvSpPr txBox="1"/>
          <p:nvPr/>
        </p:nvSpPr>
        <p:spPr>
          <a:xfrm>
            <a:off x="10704226" y="285513"/>
            <a:ext cx="979357" cy="369332"/>
          </a:xfrm>
          <a:prstGeom prst="rect">
            <a:avLst/>
          </a:prstGeom>
          <a:noFill/>
        </p:spPr>
        <p:txBody>
          <a:bodyPr wrap="square" rtlCol="0">
            <a:spAutoFit/>
          </a:bodyPr>
          <a:lstStyle/>
          <a:p>
            <a:r>
              <a:rPr kumimoji="1" lang="en-US" altLang="ja-JP" dirty="0" smtClean="0">
                <a:latin typeface="Meiryo UI" panose="020B0604030504040204" pitchFamily="50" charset="-128"/>
                <a:ea typeface="Meiryo UI" panose="020B0604030504040204" pitchFamily="50" charset="-128"/>
              </a:rPr>
              <a:t>2008</a:t>
            </a:r>
            <a:r>
              <a:rPr kumimoji="1" lang="ja-JP" altLang="en-US" dirty="0" smtClean="0">
                <a:latin typeface="Meiryo UI" panose="020B0604030504040204" pitchFamily="50" charset="-128"/>
                <a:ea typeface="Meiryo UI" panose="020B0604030504040204" pitchFamily="50" charset="-128"/>
              </a:rPr>
              <a:t>年</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050499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スライド番号プレースホルダー 5"/>
          <p:cNvSpPr>
            <a:spLocks noGrp="1"/>
          </p:cNvSpPr>
          <p:nvPr>
            <p:ph type="sldNum" sz="quarter" idx="12"/>
          </p:nvPr>
        </p:nvSpPr>
        <p:spPr/>
        <p:txBody>
          <a:bodyPr/>
          <a:lstStyle/>
          <a:p>
            <a:fld id="{9772E5C9-2B1E-4126-8118-C03A4DA103A2}" type="slidenum">
              <a:rPr lang="en-US" altLang="ja-JP">
                <a:solidFill>
                  <a:srgbClr val="000000"/>
                </a:solidFill>
              </a:rPr>
              <a:pPr/>
              <a:t>6</a:t>
            </a:fld>
            <a:endParaRPr lang="en-US" altLang="ja-JP">
              <a:solidFill>
                <a:srgbClr val="000000"/>
              </a:solidFill>
            </a:endParaRPr>
          </a:p>
        </p:txBody>
      </p:sp>
      <p:sp>
        <p:nvSpPr>
          <p:cNvPr id="1119234" name="AutoShape 2"/>
          <p:cNvSpPr>
            <a:spLocks noChangeArrowheads="1"/>
          </p:cNvSpPr>
          <p:nvPr/>
        </p:nvSpPr>
        <p:spPr bwMode="auto">
          <a:xfrm>
            <a:off x="6024564" y="2492376"/>
            <a:ext cx="1393825" cy="1655763"/>
          </a:xfrm>
          <a:prstGeom prst="roundRect">
            <a:avLst>
              <a:gd name="adj" fmla="val 16667"/>
            </a:avLst>
          </a:prstGeom>
          <a:solidFill>
            <a:srgbClr val="FFFFCC"/>
          </a:solidFill>
          <a:ln w="12700">
            <a:solidFill>
              <a:schemeClr val="accent2"/>
            </a:solidFill>
            <a:round/>
            <a:headEnd/>
            <a:tailEnd/>
          </a:ln>
          <a:effectLst>
            <a:outerShdw dist="107763" dir="2700000" algn="ctr" rotWithShape="0">
              <a:schemeClr val="bg2">
                <a:alpha val="50000"/>
              </a:schemeClr>
            </a:outerShdw>
          </a:effectLst>
        </p:spPr>
        <p:txBody>
          <a:bodyPr anchor="ctr"/>
          <a:lstStyle/>
          <a:p>
            <a:pPr algn="ctr" fontAlgn="base">
              <a:spcBef>
                <a:spcPct val="0"/>
              </a:spcBef>
              <a:spcAft>
                <a:spcPct val="0"/>
              </a:spcAft>
            </a:pPr>
            <a:r>
              <a:rPr lang="ja-JP" altLang="en-US" sz="1600">
                <a:solidFill>
                  <a:srgbClr val="CC6600"/>
                </a:solidFill>
                <a:latin typeface="Meiryo UI" panose="020B0604030504040204" pitchFamily="50" charset="-128"/>
                <a:ea typeface="Meiryo UI" panose="020B0604030504040204" pitchFamily="50" charset="-128"/>
              </a:rPr>
              <a:t>図書館</a:t>
            </a:r>
          </a:p>
        </p:txBody>
      </p:sp>
      <p:sp>
        <p:nvSpPr>
          <p:cNvPr id="1119235" name="AutoShape 3"/>
          <p:cNvSpPr>
            <a:spLocks noChangeArrowheads="1"/>
          </p:cNvSpPr>
          <p:nvPr/>
        </p:nvSpPr>
        <p:spPr bwMode="auto">
          <a:xfrm>
            <a:off x="8688389" y="2060575"/>
            <a:ext cx="1368425" cy="647700"/>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400">
                <a:solidFill>
                  <a:srgbClr val="0000FF"/>
                </a:solidFill>
                <a:latin typeface="Meiryo UI" panose="020B0604030504040204" pitchFamily="50" charset="-128"/>
                <a:ea typeface="Meiryo UI" panose="020B0604030504040204" pitchFamily="50" charset="-128"/>
              </a:rPr>
              <a:t>ベンダ</a:t>
            </a:r>
          </a:p>
          <a:p>
            <a:pPr algn="ctr" fontAlgn="base">
              <a:spcBef>
                <a:spcPct val="0"/>
              </a:spcBef>
              <a:spcAft>
                <a:spcPct val="0"/>
              </a:spcAft>
            </a:pPr>
            <a:endParaRPr lang="en-US" altLang="ja-JP" sz="1400">
              <a:solidFill>
                <a:srgbClr val="0000FF"/>
              </a:solidFill>
              <a:latin typeface="Meiryo UI" panose="020B0604030504040204" pitchFamily="50" charset="-128"/>
              <a:ea typeface="Meiryo UI" panose="020B0604030504040204" pitchFamily="50" charset="-128"/>
            </a:endParaRPr>
          </a:p>
        </p:txBody>
      </p:sp>
      <p:sp>
        <p:nvSpPr>
          <p:cNvPr id="1119236" name="Rectangle 4"/>
          <p:cNvSpPr>
            <a:spLocks noGrp="1" noChangeArrowheads="1"/>
          </p:cNvSpPr>
          <p:nvPr>
            <p:ph type="title"/>
          </p:nvPr>
        </p:nvSpPr>
        <p:spPr>
          <a:xfrm>
            <a:off x="0" y="0"/>
            <a:ext cx="12192000" cy="974189"/>
          </a:xfrm>
        </p:spPr>
        <p:txBody>
          <a:bodyPr>
            <a:normAutofit/>
          </a:bodyPr>
          <a:lstStyle/>
          <a:p>
            <a:r>
              <a:rPr lang="en-US" altLang="ja-JP" sz="2400" dirty="0"/>
              <a:t>【</a:t>
            </a:r>
            <a:r>
              <a:rPr lang="ja-JP" altLang="en-US" sz="2400" dirty="0"/>
              <a:t>連携協力</a:t>
            </a:r>
            <a:r>
              <a:rPr lang="en-US" altLang="ja-JP" sz="2400" dirty="0"/>
              <a:t>】</a:t>
            </a:r>
            <a:r>
              <a:rPr lang="ja-JP" altLang="en-US" sz="2400" dirty="0"/>
              <a:t>関係機関拡大策の例</a:t>
            </a:r>
            <a:r>
              <a:rPr lang="ja-JP" altLang="en-US" sz="3200" dirty="0"/>
              <a:t/>
            </a:r>
            <a:br>
              <a:rPr lang="ja-JP" altLang="en-US" sz="3200" dirty="0"/>
            </a:br>
            <a:r>
              <a:rPr lang="ja-JP" altLang="en-US" sz="3200" dirty="0"/>
              <a:t>公共図書館支援のスキーム</a:t>
            </a:r>
          </a:p>
        </p:txBody>
      </p:sp>
      <p:sp>
        <p:nvSpPr>
          <p:cNvPr id="1119237" name="Rectangle 5"/>
          <p:cNvSpPr>
            <a:spLocks noGrp="1" noChangeArrowheads="1"/>
          </p:cNvSpPr>
          <p:nvPr>
            <p:ph type="body" idx="1"/>
          </p:nvPr>
        </p:nvSpPr>
        <p:spPr>
          <a:xfrm>
            <a:off x="1703389" y="1628775"/>
            <a:ext cx="3527425" cy="3384550"/>
          </a:xfrm>
          <a:solidFill>
            <a:schemeClr val="bg1"/>
          </a:solidFill>
          <a:ln w="12700">
            <a:solidFill>
              <a:schemeClr val="tx1"/>
            </a:solidFill>
            <a:miter lim="800000"/>
            <a:headEnd/>
            <a:tailEnd/>
          </a:ln>
          <a:effectLst>
            <a:outerShdw dist="35921" dir="2700000" algn="ctr" rotWithShape="0">
              <a:schemeClr val="bg2"/>
            </a:outerShdw>
          </a:effectLst>
        </p:spPr>
        <p:txBody>
          <a:bodyPr>
            <a:normAutofit fontScale="92500" lnSpcReduction="10000"/>
          </a:bodyPr>
          <a:lstStyle/>
          <a:p>
            <a:pPr>
              <a:lnSpc>
                <a:spcPct val="80000"/>
              </a:lnSpc>
              <a:buFont typeface="Wingdings" panose="05000000000000000000" pitchFamily="2" charset="2"/>
              <a:buNone/>
            </a:pPr>
            <a:r>
              <a:rPr lang="ja-JP" altLang="en-US" sz="1400" dirty="0">
                <a:solidFill>
                  <a:srgbClr val="0000FF"/>
                </a:solidFill>
              </a:rPr>
              <a:t>公共図書館所蔵資料の可視化で苦労したこと</a:t>
            </a:r>
          </a:p>
          <a:p>
            <a:pPr>
              <a:lnSpc>
                <a:spcPct val="80000"/>
              </a:lnSpc>
            </a:pPr>
            <a:r>
              <a:rPr lang="ja-JP" altLang="en-US" sz="1400" dirty="0"/>
              <a:t>資料を、デジタル化する費用がない</a:t>
            </a:r>
          </a:p>
          <a:p>
            <a:pPr>
              <a:lnSpc>
                <a:spcPct val="80000"/>
              </a:lnSpc>
            </a:pPr>
            <a:r>
              <a:rPr lang="ja-JP" altLang="en-US" sz="1400" dirty="0"/>
              <a:t>自前で、サーバを立ち上げられない。運用できない</a:t>
            </a:r>
          </a:p>
          <a:p>
            <a:pPr>
              <a:lnSpc>
                <a:spcPct val="80000"/>
              </a:lnSpc>
            </a:pPr>
            <a:r>
              <a:rPr lang="ja-JP" altLang="en-US" sz="1400" dirty="0"/>
              <a:t>意義は理解したが、標準プロトコルを実装できない</a:t>
            </a:r>
          </a:p>
          <a:p>
            <a:pPr lvl="1">
              <a:lnSpc>
                <a:spcPct val="80000"/>
              </a:lnSpc>
            </a:pPr>
            <a:r>
              <a:rPr lang="ja-JP" altLang="en-US" sz="1200" dirty="0"/>
              <a:t>ウェブページに貼り付けて、データベースとして検索できる形になっていない</a:t>
            </a:r>
          </a:p>
          <a:p>
            <a:pPr lvl="1">
              <a:lnSpc>
                <a:spcPct val="80000"/>
              </a:lnSpc>
            </a:pPr>
            <a:r>
              <a:rPr lang="ja-JP" altLang="en-US" sz="1200" dirty="0"/>
              <a:t>データベース化されていても、外部提供インタフェースを持っていない</a:t>
            </a:r>
          </a:p>
          <a:p>
            <a:pPr lvl="1">
              <a:lnSpc>
                <a:spcPct val="80000"/>
              </a:lnSpc>
            </a:pPr>
            <a:r>
              <a:rPr lang="ja-JP" altLang="en-US" sz="1200" dirty="0"/>
              <a:t>外部提供インタフェースを実装する費用がない</a:t>
            </a:r>
          </a:p>
          <a:p>
            <a:pPr>
              <a:lnSpc>
                <a:spcPct val="80000"/>
              </a:lnSpc>
            </a:pPr>
            <a:r>
              <a:rPr lang="ja-JP" altLang="en-US" sz="1400" dirty="0"/>
              <a:t>メタデータのマッピング調整に膨大な時間がかかる</a:t>
            </a:r>
          </a:p>
          <a:p>
            <a:pPr lvl="1">
              <a:lnSpc>
                <a:spcPct val="80000"/>
              </a:lnSpc>
            </a:pPr>
            <a:r>
              <a:rPr lang="en-US" altLang="ja-JP" sz="1200" dirty="0"/>
              <a:t>DC</a:t>
            </a:r>
            <a:r>
              <a:rPr lang="ja-JP" altLang="en-US" sz="1200" dirty="0"/>
              <a:t>をベースにした記述要素を使っていても、使い方がそれぞれまちまち</a:t>
            </a:r>
          </a:p>
          <a:p>
            <a:pPr lvl="1">
              <a:lnSpc>
                <a:spcPct val="80000"/>
              </a:lnSpc>
            </a:pPr>
            <a:r>
              <a:rPr lang="ja-JP" altLang="en-US" sz="1200" dirty="0"/>
              <a:t>同じ要素を使っていても、記述規則が異なり、同じ内容として認識できない</a:t>
            </a:r>
          </a:p>
        </p:txBody>
      </p:sp>
      <p:sp>
        <p:nvSpPr>
          <p:cNvPr id="1119238" name="AutoShape 6"/>
          <p:cNvSpPr>
            <a:spLocks noChangeArrowheads="1"/>
          </p:cNvSpPr>
          <p:nvPr/>
        </p:nvSpPr>
        <p:spPr bwMode="auto">
          <a:xfrm>
            <a:off x="5808664" y="2636838"/>
            <a:ext cx="1393825" cy="1655762"/>
          </a:xfrm>
          <a:prstGeom prst="roundRect">
            <a:avLst>
              <a:gd name="adj" fmla="val 16667"/>
            </a:avLst>
          </a:prstGeom>
          <a:solidFill>
            <a:srgbClr val="FFFFCC"/>
          </a:solidFill>
          <a:ln w="12700">
            <a:solidFill>
              <a:schemeClr val="accent2"/>
            </a:solidFill>
            <a:round/>
            <a:headEnd/>
            <a:tailEnd/>
          </a:ln>
          <a:effectLst>
            <a:outerShdw dist="107763" dir="2700000" algn="ctr" rotWithShape="0">
              <a:schemeClr val="bg2">
                <a:alpha val="50000"/>
              </a:schemeClr>
            </a:outerShdw>
          </a:effectLst>
        </p:spPr>
        <p:txBody>
          <a:bodyPr anchor="ctr"/>
          <a:lstStyle/>
          <a:p>
            <a:pPr algn="ctr" fontAlgn="base">
              <a:spcBef>
                <a:spcPct val="0"/>
              </a:spcBef>
              <a:spcAft>
                <a:spcPct val="0"/>
              </a:spcAft>
            </a:pPr>
            <a:r>
              <a:rPr lang="ja-JP" altLang="en-US" sz="1600">
                <a:solidFill>
                  <a:srgbClr val="CC6600"/>
                </a:solidFill>
                <a:latin typeface="Meiryo UI" panose="020B0604030504040204" pitchFamily="50" charset="-128"/>
                <a:ea typeface="Meiryo UI" panose="020B0604030504040204" pitchFamily="50" charset="-128"/>
              </a:rPr>
              <a:t>図書館</a:t>
            </a:r>
          </a:p>
        </p:txBody>
      </p:sp>
      <p:sp>
        <p:nvSpPr>
          <p:cNvPr id="1119239" name="AutoShape 7"/>
          <p:cNvSpPr>
            <a:spLocks noChangeArrowheads="1"/>
          </p:cNvSpPr>
          <p:nvPr/>
        </p:nvSpPr>
        <p:spPr bwMode="auto">
          <a:xfrm>
            <a:off x="5735639" y="4941889"/>
            <a:ext cx="1512887" cy="57467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200">
                <a:solidFill>
                  <a:srgbClr val="663300"/>
                </a:solidFill>
                <a:latin typeface="Meiryo UI" panose="020B0604030504040204" pitchFamily="50" charset="-128"/>
                <a:ea typeface="Meiryo UI" panose="020B0604030504040204" pitchFamily="50" charset="-128"/>
              </a:rPr>
              <a:t>国</a:t>
            </a:r>
          </a:p>
        </p:txBody>
      </p:sp>
      <p:sp>
        <p:nvSpPr>
          <p:cNvPr id="1119240" name="AutoShape 8"/>
          <p:cNvSpPr>
            <a:spLocks noChangeArrowheads="1"/>
          </p:cNvSpPr>
          <p:nvPr/>
        </p:nvSpPr>
        <p:spPr bwMode="auto">
          <a:xfrm>
            <a:off x="8616950" y="5157789"/>
            <a:ext cx="1295400" cy="935037"/>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en-US" altLang="ja-JP" sz="1400">
                <a:solidFill>
                  <a:srgbClr val="0000FF"/>
                </a:solidFill>
                <a:latin typeface="Meiryo UI" panose="020B0604030504040204" pitchFamily="50" charset="-128"/>
                <a:ea typeface="Meiryo UI" panose="020B0604030504040204" pitchFamily="50" charset="-128"/>
              </a:rPr>
              <a:t>NDL</a:t>
            </a:r>
          </a:p>
          <a:p>
            <a:pPr algn="ctr" fontAlgn="base">
              <a:spcBef>
                <a:spcPct val="0"/>
              </a:spcBef>
              <a:spcAft>
                <a:spcPct val="0"/>
              </a:spcAft>
            </a:pPr>
            <a:endParaRPr lang="en-US" altLang="ja-JP" sz="1400">
              <a:solidFill>
                <a:srgbClr val="0000FF"/>
              </a:solidFill>
              <a:latin typeface="Meiryo UI" panose="020B0604030504040204" pitchFamily="50" charset="-128"/>
              <a:ea typeface="Meiryo UI" panose="020B0604030504040204" pitchFamily="50" charset="-128"/>
            </a:endParaRPr>
          </a:p>
        </p:txBody>
      </p:sp>
      <p:sp>
        <p:nvSpPr>
          <p:cNvPr id="1119241" name="AutoShape 9"/>
          <p:cNvSpPr>
            <a:spLocks noChangeArrowheads="1"/>
          </p:cNvSpPr>
          <p:nvPr/>
        </p:nvSpPr>
        <p:spPr bwMode="auto">
          <a:xfrm>
            <a:off x="5232400" y="2420939"/>
            <a:ext cx="571500" cy="2835275"/>
          </a:xfrm>
          <a:prstGeom prst="rightArrow">
            <a:avLst>
              <a:gd name="adj1" fmla="val 50000"/>
              <a:gd name="adj2" fmla="val 25000"/>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vert="eaVert" anchor="ctr"/>
          <a:lstStyle/>
          <a:p>
            <a:pPr algn="ctr" fontAlgn="base">
              <a:spcBef>
                <a:spcPct val="0"/>
              </a:spcBef>
              <a:spcAft>
                <a:spcPct val="0"/>
              </a:spcAft>
            </a:pPr>
            <a:r>
              <a:rPr lang="ja-JP" altLang="en-US" sz="1600" b="1">
                <a:solidFill>
                  <a:srgbClr val="3333CC"/>
                </a:solidFill>
                <a:latin typeface="Meiryo UI" panose="020B0604030504040204" pitchFamily="50" charset="-128"/>
                <a:ea typeface="Meiryo UI" panose="020B0604030504040204" pitchFamily="50" charset="-128"/>
              </a:rPr>
              <a:t>支援が必要</a:t>
            </a:r>
          </a:p>
        </p:txBody>
      </p:sp>
      <p:sp>
        <p:nvSpPr>
          <p:cNvPr id="1119242" name="AutoShape 10"/>
          <p:cNvSpPr>
            <a:spLocks noChangeArrowheads="1"/>
          </p:cNvSpPr>
          <p:nvPr/>
        </p:nvSpPr>
        <p:spPr bwMode="auto">
          <a:xfrm>
            <a:off x="8543926" y="2203450"/>
            <a:ext cx="1368425" cy="647700"/>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400">
                <a:solidFill>
                  <a:srgbClr val="0000FF"/>
                </a:solidFill>
                <a:latin typeface="Meiryo UI" panose="020B0604030504040204" pitchFamily="50" charset="-128"/>
                <a:ea typeface="Meiryo UI" panose="020B0604030504040204" pitchFamily="50" charset="-128"/>
              </a:rPr>
              <a:t>ベンダ</a:t>
            </a:r>
          </a:p>
          <a:p>
            <a:pPr algn="ctr" fontAlgn="base">
              <a:spcBef>
                <a:spcPct val="0"/>
              </a:spcBef>
              <a:spcAft>
                <a:spcPct val="0"/>
              </a:spcAft>
            </a:pPr>
            <a:endParaRPr lang="en-US" altLang="ja-JP" sz="1400">
              <a:solidFill>
                <a:srgbClr val="0000FF"/>
              </a:solidFill>
              <a:latin typeface="Meiryo UI" panose="020B0604030504040204" pitchFamily="50" charset="-128"/>
              <a:ea typeface="Meiryo UI" panose="020B0604030504040204" pitchFamily="50" charset="-128"/>
            </a:endParaRPr>
          </a:p>
        </p:txBody>
      </p:sp>
      <p:sp>
        <p:nvSpPr>
          <p:cNvPr id="1119243" name="AutoShape 11"/>
          <p:cNvSpPr>
            <a:spLocks noChangeArrowheads="1"/>
          </p:cNvSpPr>
          <p:nvPr/>
        </p:nvSpPr>
        <p:spPr bwMode="auto">
          <a:xfrm>
            <a:off x="5880101" y="4365626"/>
            <a:ext cx="1439863" cy="576263"/>
          </a:xfrm>
          <a:prstGeom prst="upArrow">
            <a:avLst>
              <a:gd name="adj1" fmla="val 50000"/>
              <a:gd name="adj2" fmla="val 25000"/>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lstStyle/>
          <a:p>
            <a:pPr algn="ctr" fontAlgn="base">
              <a:spcBef>
                <a:spcPct val="0"/>
              </a:spcBef>
              <a:spcAft>
                <a:spcPct val="0"/>
              </a:spcAft>
            </a:pPr>
            <a:r>
              <a:rPr lang="ja-JP" altLang="en-US" sz="1200" b="1">
                <a:solidFill>
                  <a:srgbClr val="3333CC"/>
                </a:solidFill>
                <a:latin typeface="Meiryo UI" panose="020B0604030504040204" pitchFamily="50" charset="-128"/>
                <a:ea typeface="Meiryo UI" panose="020B0604030504040204" pitchFamily="50" charset="-128"/>
              </a:rPr>
              <a:t>資金援助</a:t>
            </a:r>
          </a:p>
        </p:txBody>
      </p:sp>
      <p:sp>
        <p:nvSpPr>
          <p:cNvPr id="1119244" name="AutoShape 12"/>
          <p:cNvSpPr>
            <a:spLocks noChangeArrowheads="1"/>
          </p:cNvSpPr>
          <p:nvPr/>
        </p:nvSpPr>
        <p:spPr bwMode="auto">
          <a:xfrm rot="2874088">
            <a:off x="7052469" y="4289693"/>
            <a:ext cx="1728788" cy="794802"/>
          </a:xfrm>
          <a:prstGeom prst="leftArrow">
            <a:avLst>
              <a:gd name="adj1" fmla="val 50000"/>
              <a:gd name="adj2" fmla="val 60770"/>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spAutoFit/>
          </a:bodyPr>
          <a:lstStyle/>
          <a:p>
            <a:pPr algn="ctr" fontAlgn="base">
              <a:spcBef>
                <a:spcPct val="0"/>
              </a:spcBef>
              <a:spcAft>
                <a:spcPct val="0"/>
              </a:spcAft>
              <a:buFontTx/>
              <a:buChar char="•"/>
            </a:pPr>
            <a:r>
              <a:rPr lang="ja-JP" altLang="en-US" sz="1000" b="1">
                <a:solidFill>
                  <a:srgbClr val="3333CC"/>
                </a:solidFill>
                <a:latin typeface="Meiryo UI" panose="020B0604030504040204" pitchFamily="50" charset="-128"/>
                <a:ea typeface="Meiryo UI" panose="020B0604030504040204" pitchFamily="50" charset="-128"/>
              </a:rPr>
              <a:t>ガイドライン</a:t>
            </a:r>
          </a:p>
          <a:p>
            <a:pPr algn="ctr" fontAlgn="base">
              <a:spcBef>
                <a:spcPct val="0"/>
              </a:spcBef>
              <a:spcAft>
                <a:spcPct val="0"/>
              </a:spcAft>
              <a:buFontTx/>
              <a:buChar char="•"/>
            </a:pPr>
            <a:r>
              <a:rPr lang="ja-JP" altLang="en-US" sz="1000" b="1">
                <a:solidFill>
                  <a:srgbClr val="3333CC"/>
                </a:solidFill>
                <a:latin typeface="Meiryo UI" panose="020B0604030504040204" pitchFamily="50" charset="-128"/>
                <a:ea typeface="Meiryo UI" panose="020B0604030504040204" pitchFamily="50" charset="-128"/>
              </a:rPr>
              <a:t>技術支援</a:t>
            </a:r>
          </a:p>
        </p:txBody>
      </p:sp>
      <p:sp>
        <p:nvSpPr>
          <p:cNvPr id="1119245" name="AutoShape 13"/>
          <p:cNvSpPr>
            <a:spLocks noChangeArrowheads="1"/>
          </p:cNvSpPr>
          <p:nvPr/>
        </p:nvSpPr>
        <p:spPr bwMode="auto">
          <a:xfrm rot="-2026414">
            <a:off x="7104063" y="2582337"/>
            <a:ext cx="1439862" cy="794802"/>
          </a:xfrm>
          <a:prstGeom prst="leftArrow">
            <a:avLst>
              <a:gd name="adj1" fmla="val 50000"/>
              <a:gd name="adj2" fmla="val 50614"/>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spAutoFit/>
          </a:bodyPr>
          <a:lstStyle/>
          <a:p>
            <a:pPr algn="ctr" fontAlgn="base">
              <a:spcBef>
                <a:spcPct val="0"/>
              </a:spcBef>
              <a:spcAft>
                <a:spcPct val="0"/>
              </a:spcAft>
              <a:buFontTx/>
              <a:buChar char="•"/>
            </a:pPr>
            <a:r>
              <a:rPr lang="ja-JP" altLang="en-US" sz="1000" b="1">
                <a:solidFill>
                  <a:srgbClr val="3333CC"/>
                </a:solidFill>
                <a:latin typeface="Meiryo UI" panose="020B0604030504040204" pitchFamily="50" charset="-128"/>
                <a:ea typeface="Meiryo UI" panose="020B0604030504040204" pitchFamily="50" charset="-128"/>
              </a:rPr>
              <a:t>システム構築</a:t>
            </a:r>
          </a:p>
          <a:p>
            <a:pPr algn="ctr" fontAlgn="base">
              <a:spcBef>
                <a:spcPct val="0"/>
              </a:spcBef>
              <a:spcAft>
                <a:spcPct val="0"/>
              </a:spcAft>
              <a:buFontTx/>
              <a:buChar char="•"/>
            </a:pPr>
            <a:r>
              <a:rPr lang="en-US" altLang="ja-JP" sz="1000" b="1">
                <a:solidFill>
                  <a:srgbClr val="3333CC"/>
                </a:solidFill>
                <a:latin typeface="Meiryo UI" panose="020B0604030504040204" pitchFamily="50" charset="-128"/>
                <a:ea typeface="Meiryo UI" panose="020B0604030504040204" pitchFamily="50" charset="-128"/>
              </a:rPr>
              <a:t>ASP</a:t>
            </a:r>
            <a:r>
              <a:rPr lang="ja-JP" altLang="en-US" sz="1000" b="1">
                <a:solidFill>
                  <a:srgbClr val="3333CC"/>
                </a:solidFill>
                <a:latin typeface="Meiryo UI" panose="020B0604030504040204" pitchFamily="50" charset="-128"/>
                <a:ea typeface="Meiryo UI" panose="020B0604030504040204" pitchFamily="50" charset="-128"/>
              </a:rPr>
              <a:t>サービス</a:t>
            </a:r>
          </a:p>
        </p:txBody>
      </p:sp>
      <p:sp>
        <p:nvSpPr>
          <p:cNvPr id="1119246" name="AutoShape 14"/>
          <p:cNvSpPr>
            <a:spLocks noChangeArrowheads="1"/>
          </p:cNvSpPr>
          <p:nvPr/>
        </p:nvSpPr>
        <p:spPr bwMode="auto">
          <a:xfrm>
            <a:off x="8832850" y="3068639"/>
            <a:ext cx="1206500" cy="1944687"/>
          </a:xfrm>
          <a:prstGeom prst="upArrow">
            <a:avLst>
              <a:gd name="adj1" fmla="val 50000"/>
              <a:gd name="adj2" fmla="val 40296"/>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lstStyle/>
          <a:p>
            <a:pPr algn="ctr" fontAlgn="base">
              <a:spcBef>
                <a:spcPct val="0"/>
              </a:spcBef>
              <a:spcAft>
                <a:spcPct val="0"/>
              </a:spcAft>
            </a:pPr>
            <a:r>
              <a:rPr lang="en-US" altLang="ja-JP" sz="1200" b="1">
                <a:solidFill>
                  <a:srgbClr val="3333CC"/>
                </a:solidFill>
                <a:latin typeface="Meiryo UI" panose="020B0604030504040204" pitchFamily="50" charset="-128"/>
                <a:ea typeface="Meiryo UI" panose="020B0604030504040204" pitchFamily="50" charset="-128"/>
              </a:rPr>
              <a:t>DA</a:t>
            </a:r>
            <a:r>
              <a:rPr lang="ja-JP" altLang="en-US" sz="1200" b="1">
                <a:solidFill>
                  <a:srgbClr val="3333CC"/>
                </a:solidFill>
                <a:latin typeface="Meiryo UI" panose="020B0604030504040204" pitchFamily="50" charset="-128"/>
                <a:ea typeface="Meiryo UI" panose="020B0604030504040204" pitchFamily="50" charset="-128"/>
              </a:rPr>
              <a:t>システムを</a:t>
            </a:r>
            <a:r>
              <a:rPr lang="en-US" altLang="ja-JP" sz="1200" b="1">
                <a:solidFill>
                  <a:srgbClr val="3333CC"/>
                </a:solidFill>
                <a:latin typeface="Meiryo UI" panose="020B0604030504040204" pitchFamily="50" charset="-128"/>
                <a:ea typeface="Meiryo UI" panose="020B0604030504040204" pitchFamily="50" charset="-128"/>
              </a:rPr>
              <a:t>OSS</a:t>
            </a:r>
            <a:r>
              <a:rPr lang="ja-JP" altLang="en-US" sz="1200" b="1">
                <a:solidFill>
                  <a:srgbClr val="3333CC"/>
                </a:solidFill>
                <a:latin typeface="Meiryo UI" panose="020B0604030504040204" pitchFamily="50" charset="-128"/>
                <a:ea typeface="Meiryo UI" panose="020B0604030504040204" pitchFamily="50" charset="-128"/>
              </a:rPr>
              <a:t>で提供</a:t>
            </a:r>
          </a:p>
        </p:txBody>
      </p:sp>
      <p:sp>
        <p:nvSpPr>
          <p:cNvPr id="1119247" name="Rectangle 15"/>
          <p:cNvSpPr>
            <a:spLocks noChangeArrowheads="1"/>
          </p:cNvSpPr>
          <p:nvPr/>
        </p:nvSpPr>
        <p:spPr bwMode="auto">
          <a:xfrm>
            <a:off x="1774825" y="5516564"/>
            <a:ext cx="3455988" cy="1036637"/>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a:lstStyle>
            <a:lvl1pPr marL="342900" indent="-342900" algn="l">
              <a:spcBef>
                <a:spcPct val="20000"/>
              </a:spcBef>
              <a:buClr>
                <a:schemeClr val="bg2"/>
              </a:buClr>
              <a:buSzPct val="75000"/>
              <a:buFont typeface="Wingdings" panose="05000000000000000000" pitchFamily="2" charset="2"/>
              <a:buChar char="p"/>
              <a:defRPr kumimoji="1" sz="28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buChar char="n"/>
              <a:defRPr kumimoji="1" sz="24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buChar char="p"/>
              <a:defRPr kumimoji="1" sz="2000">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buChar char="§"/>
              <a:defRPr kumimoji="1">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buChar char="§"/>
              <a:defRPr kumimoji="1">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buChar char="§"/>
              <a:defRPr kumimoji="1">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buChar char="§"/>
              <a:defRPr kumimoji="1">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buChar char="§"/>
              <a:defRPr kumimoji="1">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buChar char="§"/>
              <a:defRPr kumimoji="1">
                <a:solidFill>
                  <a:schemeClr val="tx1"/>
                </a:solidFill>
                <a:latin typeface="Verdana" panose="020B0604030504040204" pitchFamily="34" charset="0"/>
                <a:ea typeface="ＭＳ Ｐゴシック" panose="020B0600070205080204" pitchFamily="50" charset="-128"/>
              </a:defRPr>
            </a:lvl9pPr>
          </a:lstStyle>
          <a:p>
            <a:pPr fontAlgn="base">
              <a:lnSpc>
                <a:spcPct val="80000"/>
              </a:lnSpc>
              <a:spcAft>
                <a:spcPct val="0"/>
              </a:spcAft>
              <a:buClr>
                <a:srgbClr val="663300"/>
              </a:buClr>
            </a:pPr>
            <a:r>
              <a:rPr lang="ja-JP" altLang="en-US" sz="1600">
                <a:solidFill>
                  <a:srgbClr val="000000"/>
                </a:solidFill>
                <a:latin typeface="Meiryo UI" panose="020B0604030504040204" pitchFamily="50" charset="-128"/>
                <a:ea typeface="Meiryo UI" panose="020B0604030504040204" pitchFamily="50" charset="-128"/>
              </a:rPr>
              <a:t>統合検索できることのメリットの理解</a:t>
            </a:r>
          </a:p>
          <a:p>
            <a:pPr lvl="1" fontAlgn="base">
              <a:lnSpc>
                <a:spcPct val="80000"/>
              </a:lnSpc>
              <a:spcAft>
                <a:spcPct val="0"/>
              </a:spcAft>
              <a:buClr>
                <a:srgbClr val="CC3300"/>
              </a:buClr>
            </a:pPr>
            <a:r>
              <a:rPr lang="ja-JP" altLang="en-US" sz="1400">
                <a:solidFill>
                  <a:srgbClr val="000000"/>
                </a:solidFill>
                <a:latin typeface="Meiryo UI" panose="020B0604030504040204" pitchFamily="50" charset="-128"/>
                <a:ea typeface="Meiryo UI" panose="020B0604030504040204" pitchFamily="50" charset="-128"/>
              </a:rPr>
              <a:t>アクセスが増えることが不安</a:t>
            </a:r>
          </a:p>
          <a:p>
            <a:pPr lvl="1" fontAlgn="base">
              <a:lnSpc>
                <a:spcPct val="80000"/>
              </a:lnSpc>
              <a:spcAft>
                <a:spcPct val="0"/>
              </a:spcAft>
              <a:buClr>
                <a:srgbClr val="CC3300"/>
              </a:buClr>
            </a:pPr>
            <a:r>
              <a:rPr lang="ja-JP" altLang="en-US" sz="1400">
                <a:solidFill>
                  <a:srgbClr val="000000"/>
                </a:solidFill>
                <a:latin typeface="Meiryo UI" panose="020B0604030504040204" pitchFamily="50" charset="-128"/>
                <a:ea typeface="Meiryo UI" panose="020B0604030504040204" pitchFamily="50" charset="-128"/>
              </a:rPr>
              <a:t>サービスが横取りされるのでは？</a:t>
            </a:r>
          </a:p>
        </p:txBody>
      </p:sp>
      <p:sp>
        <p:nvSpPr>
          <p:cNvPr id="1119248" name="AutoShape 16"/>
          <p:cNvSpPr>
            <a:spLocks noChangeArrowheads="1"/>
          </p:cNvSpPr>
          <p:nvPr/>
        </p:nvSpPr>
        <p:spPr bwMode="auto">
          <a:xfrm>
            <a:off x="5448301" y="5661026"/>
            <a:ext cx="3095625" cy="504825"/>
          </a:xfrm>
          <a:prstGeom prst="rightArrow">
            <a:avLst>
              <a:gd name="adj1" fmla="val 67491"/>
              <a:gd name="adj2" fmla="val 122585"/>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lstStyle/>
          <a:p>
            <a:pPr algn="ctr" fontAlgn="base">
              <a:spcBef>
                <a:spcPct val="0"/>
              </a:spcBef>
              <a:spcAft>
                <a:spcPct val="0"/>
              </a:spcAft>
            </a:pPr>
            <a:r>
              <a:rPr lang="ja-JP" altLang="en-US" sz="1400" b="1">
                <a:solidFill>
                  <a:srgbClr val="3333CC"/>
                </a:solidFill>
                <a:latin typeface="Meiryo UI" panose="020B0604030504040204" pitchFamily="50" charset="-128"/>
                <a:ea typeface="Meiryo UI" panose="020B0604030504040204" pitchFamily="50" charset="-128"/>
              </a:rPr>
              <a:t>啓発が必要</a:t>
            </a:r>
          </a:p>
        </p:txBody>
      </p:sp>
      <p:sp>
        <p:nvSpPr>
          <p:cNvPr id="1119249" name="Rectangle 17"/>
          <p:cNvSpPr>
            <a:spLocks noChangeArrowheads="1"/>
          </p:cNvSpPr>
          <p:nvPr/>
        </p:nvSpPr>
        <p:spPr bwMode="auto">
          <a:xfrm>
            <a:off x="5591176" y="6183155"/>
            <a:ext cx="4176713" cy="492443"/>
          </a:xfrm>
          <a:prstGeom prst="rect">
            <a:avLst/>
          </a:prstGeom>
          <a:solidFill>
            <a:srgbClr val="FFFFCC"/>
          </a:solidFill>
          <a:ln w="38100" algn="ctr">
            <a:solidFill>
              <a:srgbClr val="3333CC"/>
            </a:solidFill>
            <a:miter lim="800000"/>
            <a:headEnd/>
            <a:tailEnd/>
          </a:ln>
          <a:effectLst>
            <a:outerShdw dist="107763" dir="2700000" algn="ctr" rotWithShape="0">
              <a:schemeClr val="bg2">
                <a:alpha val="50000"/>
              </a:schemeClr>
            </a:outerShdw>
          </a:effectLst>
        </p:spPr>
        <p:txBody>
          <a:bodyPr anchor="ctr">
            <a:spAutoFit/>
          </a:bodyPr>
          <a:lstStyle/>
          <a:p>
            <a:pPr algn="ctr" fontAlgn="base">
              <a:spcBef>
                <a:spcPct val="0"/>
              </a:spcBef>
              <a:spcAft>
                <a:spcPct val="0"/>
              </a:spcAft>
            </a:pPr>
            <a:r>
              <a:rPr lang="en-US" altLang="ja-JP" sz="1600">
                <a:solidFill>
                  <a:srgbClr val="CC3300"/>
                </a:solidFill>
                <a:latin typeface="Meiryo UI" panose="020B0604030504040204" pitchFamily="50" charset="-128"/>
                <a:ea typeface="Meiryo UI" panose="020B0604030504040204" pitchFamily="50" charset="-128"/>
              </a:rPr>
              <a:t>⇒</a:t>
            </a:r>
            <a:r>
              <a:rPr lang="ja-JP" altLang="en-US" sz="1600">
                <a:solidFill>
                  <a:srgbClr val="CC3300"/>
                </a:solidFill>
                <a:latin typeface="Meiryo UI" panose="020B0604030504040204" pitchFamily="50" charset="-128"/>
                <a:ea typeface="Meiryo UI" panose="020B0604030504040204" pitchFamily="50" charset="-128"/>
              </a:rPr>
              <a:t>　</a:t>
            </a:r>
            <a:r>
              <a:rPr lang="ja-JP" altLang="en-US" sz="1000" b="1">
                <a:solidFill>
                  <a:srgbClr val="996633"/>
                </a:solidFill>
                <a:latin typeface="Meiryo UI" panose="020B0604030504040204" pitchFamily="50" charset="-128"/>
                <a:ea typeface="Meiryo UI" panose="020B0604030504040204" pitchFamily="50" charset="-128"/>
              </a:rPr>
              <a:t>図書館の郷土資料がインタネットで発見され利活用が進む</a:t>
            </a:r>
          </a:p>
          <a:p>
            <a:pPr algn="ctr" fontAlgn="base">
              <a:spcBef>
                <a:spcPct val="0"/>
              </a:spcBef>
              <a:spcAft>
                <a:spcPct val="0"/>
              </a:spcAft>
            </a:pPr>
            <a:r>
              <a:rPr lang="ja-JP" altLang="en-US" sz="1000" b="1">
                <a:solidFill>
                  <a:srgbClr val="996633"/>
                </a:solidFill>
                <a:latin typeface="Meiryo UI" panose="020B0604030504040204" pitchFamily="50" charset="-128"/>
                <a:ea typeface="Meiryo UI" panose="020B0604030504040204" pitchFamily="50" charset="-128"/>
              </a:rPr>
              <a:t>サイトや来館での利用者が増える</a:t>
            </a:r>
            <a:endParaRPr lang="ja-JP" altLang="en-US" sz="1000">
              <a:solidFill>
                <a:srgbClr val="996633"/>
              </a:solidFill>
              <a:latin typeface="Meiryo UI" panose="020B0604030504040204" pitchFamily="50" charset="-128"/>
              <a:ea typeface="Meiryo UI" panose="020B0604030504040204" pitchFamily="50" charset="-128"/>
            </a:endParaRPr>
          </a:p>
        </p:txBody>
      </p:sp>
      <p:sp>
        <p:nvSpPr>
          <p:cNvPr id="1119250" name="AutoShape 18"/>
          <p:cNvSpPr>
            <a:spLocks noChangeArrowheads="1"/>
          </p:cNvSpPr>
          <p:nvPr/>
        </p:nvSpPr>
        <p:spPr bwMode="auto">
          <a:xfrm>
            <a:off x="6167438" y="1484314"/>
            <a:ext cx="1873250" cy="504825"/>
          </a:xfrm>
          <a:prstGeom prst="wedgeRoundRectCallout">
            <a:avLst>
              <a:gd name="adj1" fmla="val -96440"/>
              <a:gd name="adj2" fmla="val 18556"/>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1000" b="1" dirty="0">
                <a:solidFill>
                  <a:srgbClr val="0000FF"/>
                </a:solidFill>
                <a:latin typeface="Meiryo UI" panose="020B0604030504040204" pitchFamily="50" charset="-128"/>
                <a:ea typeface="Meiryo UI" panose="020B0604030504040204" pitchFamily="50" charset="-128"/>
              </a:rPr>
              <a:t>これを解決することが、関係機関の拡大につながる</a:t>
            </a:r>
          </a:p>
        </p:txBody>
      </p:sp>
      <p:sp>
        <p:nvSpPr>
          <p:cNvPr id="21" name="テキスト ボックス 20"/>
          <p:cNvSpPr txBox="1"/>
          <p:nvPr/>
        </p:nvSpPr>
        <p:spPr>
          <a:xfrm>
            <a:off x="10704226" y="285513"/>
            <a:ext cx="979357" cy="369332"/>
          </a:xfrm>
          <a:prstGeom prst="rect">
            <a:avLst/>
          </a:prstGeom>
          <a:noFill/>
        </p:spPr>
        <p:txBody>
          <a:bodyPr wrap="square" rtlCol="0">
            <a:spAutoFit/>
          </a:bodyPr>
          <a:lstStyle/>
          <a:p>
            <a:r>
              <a:rPr kumimoji="1" lang="en-US" altLang="ja-JP" dirty="0" smtClean="0">
                <a:latin typeface="Meiryo UI" panose="020B0604030504040204" pitchFamily="50" charset="-128"/>
                <a:ea typeface="Meiryo UI" panose="020B0604030504040204" pitchFamily="50" charset="-128"/>
              </a:rPr>
              <a:t>2008</a:t>
            </a:r>
            <a:r>
              <a:rPr kumimoji="1" lang="ja-JP" altLang="en-US" dirty="0" smtClean="0">
                <a:latin typeface="Meiryo UI" panose="020B0604030504040204" pitchFamily="50" charset="-128"/>
                <a:ea typeface="Meiryo UI" panose="020B0604030504040204" pitchFamily="50" charset="-128"/>
              </a:rPr>
              <a:t>年</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1294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5"/>
          <p:cNvSpPr>
            <a:spLocks noGrp="1"/>
          </p:cNvSpPr>
          <p:nvPr>
            <p:ph type="sldNum" sz="quarter" idx="12"/>
          </p:nvPr>
        </p:nvSpPr>
        <p:spPr/>
        <p:txBody>
          <a:bodyPr/>
          <a:lstStyle/>
          <a:p>
            <a:fld id="{BD10DE7A-15FE-462C-B342-025529BB1696}" type="slidenum">
              <a:rPr lang="en-US" altLang="ja-JP">
                <a:solidFill>
                  <a:srgbClr val="000000"/>
                </a:solidFill>
              </a:rPr>
              <a:pPr/>
              <a:t>7</a:t>
            </a:fld>
            <a:endParaRPr lang="en-US" altLang="ja-JP">
              <a:solidFill>
                <a:srgbClr val="000000"/>
              </a:solidFill>
            </a:endParaRPr>
          </a:p>
        </p:txBody>
      </p:sp>
      <p:sp>
        <p:nvSpPr>
          <p:cNvPr id="328706" name="Rectangle 2"/>
          <p:cNvSpPr>
            <a:spLocks noGrp="1" noChangeArrowheads="1"/>
          </p:cNvSpPr>
          <p:nvPr>
            <p:ph type="title"/>
          </p:nvPr>
        </p:nvSpPr>
        <p:spPr>
          <a:xfrm>
            <a:off x="0" y="1"/>
            <a:ext cx="12192000" cy="965200"/>
          </a:xfrm>
        </p:spPr>
        <p:txBody>
          <a:bodyPr>
            <a:normAutofit/>
          </a:bodyPr>
          <a:lstStyle/>
          <a:p>
            <a:pPr algn="ctr"/>
            <a:r>
              <a:rPr lang="ja-JP" altLang="en-US" sz="3600" dirty="0"/>
              <a:t>デジタルコンテンツの利用促進に</a:t>
            </a:r>
            <a:r>
              <a:rPr lang="ja-JP" altLang="en-US" sz="3600" dirty="0" smtClean="0"/>
              <a:t>向けた各図書館</a:t>
            </a:r>
            <a:r>
              <a:rPr lang="ja-JP" altLang="en-US" sz="3600" dirty="0"/>
              <a:t>との連携協力</a:t>
            </a:r>
          </a:p>
        </p:txBody>
      </p:sp>
      <p:sp>
        <p:nvSpPr>
          <p:cNvPr id="328707" name="Rectangle 3"/>
          <p:cNvSpPr>
            <a:spLocks noGrp="1" noChangeArrowheads="1"/>
          </p:cNvSpPr>
          <p:nvPr>
            <p:ph type="body" idx="1"/>
          </p:nvPr>
        </p:nvSpPr>
        <p:spPr>
          <a:xfrm>
            <a:off x="838200" y="965201"/>
            <a:ext cx="10515600" cy="5558889"/>
          </a:xfrm>
        </p:spPr>
        <p:txBody>
          <a:bodyPr/>
          <a:lstStyle/>
          <a:p>
            <a:r>
              <a:rPr lang="ja-JP" altLang="en-US" sz="2400" dirty="0"/>
              <a:t>各図書館の</a:t>
            </a:r>
            <a:r>
              <a:rPr lang="en-US" altLang="ja-JP" sz="2400" dirty="0"/>
              <a:t>DB</a:t>
            </a:r>
            <a:r>
              <a:rPr lang="ja-JP" altLang="en-US" sz="2400" dirty="0"/>
              <a:t>との連携</a:t>
            </a:r>
          </a:p>
          <a:p>
            <a:pPr lvl="1"/>
            <a:r>
              <a:rPr lang="ja-JP" altLang="en-US" sz="2000" dirty="0"/>
              <a:t>郷土資料等のデジタル化と</a:t>
            </a:r>
            <a:r>
              <a:rPr lang="en-US" altLang="ja-JP" sz="2000" dirty="0"/>
              <a:t>DB</a:t>
            </a:r>
            <a:r>
              <a:rPr lang="ja-JP" altLang="en-US" sz="2000" dirty="0"/>
              <a:t>提供</a:t>
            </a:r>
          </a:p>
          <a:p>
            <a:pPr lvl="1"/>
            <a:r>
              <a:rPr lang="ja-JP" altLang="en-US" sz="2000" dirty="0"/>
              <a:t>各図書館の</a:t>
            </a:r>
            <a:r>
              <a:rPr lang="en-US" altLang="ja-JP" sz="2000" dirty="0"/>
              <a:t>DB</a:t>
            </a:r>
            <a:r>
              <a:rPr lang="ja-JP" altLang="en-US" sz="2000" dirty="0"/>
              <a:t>に標準的な連携機能の実装</a:t>
            </a:r>
          </a:p>
          <a:p>
            <a:pPr lvl="2"/>
            <a:r>
              <a:rPr lang="ja-JP" altLang="en-US" sz="1800" dirty="0"/>
              <a:t>横断検索（</a:t>
            </a:r>
            <a:r>
              <a:rPr lang="en-US" altLang="ja-JP" sz="1800" dirty="0"/>
              <a:t>Z39.50</a:t>
            </a:r>
            <a:r>
              <a:rPr lang="ja-JP" altLang="en-US" sz="1800" dirty="0" err="1"/>
              <a:t>、</a:t>
            </a:r>
            <a:r>
              <a:rPr lang="en-US" altLang="ja-JP" sz="1800" dirty="0"/>
              <a:t>SRU/SOAP</a:t>
            </a:r>
            <a:r>
              <a:rPr lang="ja-JP" altLang="en-US" sz="1800" dirty="0" err="1"/>
              <a:t>、</a:t>
            </a:r>
            <a:r>
              <a:rPr lang="en-US" altLang="ja-JP" sz="1800" dirty="0"/>
              <a:t>OpenSearch</a:t>
            </a:r>
            <a:r>
              <a:rPr lang="ja-JP" altLang="en-US" sz="1800" dirty="0"/>
              <a:t>）、メタデータハーベスト（</a:t>
            </a:r>
            <a:r>
              <a:rPr lang="en-US" altLang="ja-JP" sz="1800" dirty="0"/>
              <a:t>OAI-PMH</a:t>
            </a:r>
            <a:r>
              <a:rPr lang="ja-JP" altLang="en-US" sz="1800" dirty="0" err="1"/>
              <a:t>、</a:t>
            </a:r>
            <a:r>
              <a:rPr lang="en-US" altLang="ja-JP" sz="1800" dirty="0"/>
              <a:t>RSS)</a:t>
            </a:r>
            <a:r>
              <a:rPr lang="ja-JP" altLang="en-US" sz="1800" dirty="0"/>
              <a:t>の機能を実装</a:t>
            </a:r>
          </a:p>
          <a:p>
            <a:pPr lvl="2"/>
            <a:r>
              <a:rPr lang="ja-JP" altLang="en-US" sz="1800" dirty="0"/>
              <a:t>メタデータ記述要素（ </a:t>
            </a:r>
            <a:r>
              <a:rPr lang="en-US" altLang="ja-JP" sz="1800" dirty="0"/>
              <a:t>RSS</a:t>
            </a:r>
            <a:r>
              <a:rPr lang="ja-JP" altLang="en-US" sz="1800" dirty="0"/>
              <a:t>レベル、ダブリンコアベース、</a:t>
            </a:r>
            <a:r>
              <a:rPr lang="en-US" altLang="ja-JP" sz="1800" dirty="0"/>
              <a:t>MODS</a:t>
            </a:r>
            <a:r>
              <a:rPr lang="ja-JP" altLang="en-US" sz="1800" dirty="0"/>
              <a:t>ベース） </a:t>
            </a:r>
          </a:p>
          <a:p>
            <a:pPr lvl="2"/>
            <a:r>
              <a:rPr lang="ja-JP" altLang="en-US" sz="1800" dirty="0"/>
              <a:t>メタデータの記述規則はある程度統制を</a:t>
            </a:r>
            <a:r>
              <a:rPr lang="ja-JP" altLang="en-US" sz="1800" dirty="0" err="1"/>
              <a:t>．．．</a:t>
            </a:r>
            <a:endParaRPr lang="ja-JP" altLang="en-US" sz="1800" dirty="0"/>
          </a:p>
          <a:p>
            <a:r>
              <a:rPr lang="ja-JP" altLang="en-US" sz="2400" dirty="0"/>
              <a:t>地域情報ハブとしての図書館との連携</a:t>
            </a:r>
          </a:p>
          <a:p>
            <a:pPr lvl="1"/>
            <a:r>
              <a:rPr lang="ja-JP" altLang="en-US" sz="2000" dirty="0"/>
              <a:t>全国規模での図書館情報の共有利用</a:t>
            </a:r>
          </a:p>
          <a:p>
            <a:pPr lvl="2"/>
            <a:r>
              <a:rPr lang="ja-JP" altLang="en-US" sz="1800" dirty="0"/>
              <a:t>総合目録ネットワークシステム（蔵書目録）、レファレンス協同データベース（レファレンス事例）に加えて、デジタルコンテンツも</a:t>
            </a:r>
          </a:p>
          <a:p>
            <a:pPr lvl="1"/>
            <a:r>
              <a:rPr lang="ja-JP" altLang="en-US" sz="2000" dirty="0"/>
              <a:t>デジタル岡山大百科のような形で連携を</a:t>
            </a:r>
          </a:p>
        </p:txBody>
      </p:sp>
      <p:sp>
        <p:nvSpPr>
          <p:cNvPr id="328708" name="AutoShape 4"/>
          <p:cNvSpPr>
            <a:spLocks noChangeArrowheads="1"/>
          </p:cNvSpPr>
          <p:nvPr/>
        </p:nvSpPr>
        <p:spPr bwMode="auto">
          <a:xfrm>
            <a:off x="8848724" y="2642395"/>
            <a:ext cx="2658331" cy="792162"/>
          </a:xfrm>
          <a:prstGeom prst="cloudCallout">
            <a:avLst>
              <a:gd name="adj1" fmla="val -61733"/>
              <a:gd name="adj2" fmla="val -63049"/>
            </a:avLst>
          </a:prstGeom>
          <a:gradFill rotWithShape="1">
            <a:gsLst>
              <a:gs pos="0">
                <a:schemeClr val="bg1"/>
              </a:gs>
              <a:gs pos="100000">
                <a:srgbClr val="FFCC99"/>
              </a:gs>
            </a:gsLst>
            <a:path path="rect">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ja-JP" altLang="en-US">
                <a:solidFill>
                  <a:srgbClr val="000000"/>
                </a:solidFill>
                <a:latin typeface="Meiryo UI" panose="020B0604030504040204" pitchFamily="50" charset="-128"/>
                <a:ea typeface="Meiryo UI" panose="020B0604030504040204" pitchFamily="50" charset="-128"/>
              </a:rPr>
              <a:t>ベンダーの支援が必要</a:t>
            </a:r>
          </a:p>
        </p:txBody>
      </p:sp>
      <p:sp>
        <p:nvSpPr>
          <p:cNvPr id="328709" name="AutoShape 5"/>
          <p:cNvSpPr>
            <a:spLocks noChangeArrowheads="1"/>
          </p:cNvSpPr>
          <p:nvPr/>
        </p:nvSpPr>
        <p:spPr bwMode="auto">
          <a:xfrm>
            <a:off x="8328024" y="908051"/>
            <a:ext cx="2100245" cy="576263"/>
          </a:xfrm>
          <a:prstGeom prst="cloudCallout">
            <a:avLst>
              <a:gd name="adj1" fmla="val -136759"/>
              <a:gd name="adj2" fmla="val 161569"/>
            </a:avLst>
          </a:prstGeom>
          <a:gradFill rotWithShape="1">
            <a:gsLst>
              <a:gs pos="0">
                <a:schemeClr val="bg1"/>
              </a:gs>
              <a:gs pos="100000">
                <a:srgbClr val="FFCC99"/>
              </a:gs>
            </a:gsLst>
            <a:path path="rect">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ja-JP" altLang="en-US" dirty="0">
                <a:solidFill>
                  <a:srgbClr val="000000"/>
                </a:solidFill>
                <a:latin typeface="Meiryo UI" panose="020B0604030504040204" pitchFamily="50" charset="-128"/>
                <a:ea typeface="Meiryo UI" panose="020B0604030504040204" pitchFamily="50" charset="-128"/>
              </a:rPr>
              <a:t>当館も協力</a:t>
            </a:r>
          </a:p>
        </p:txBody>
      </p:sp>
      <p:sp>
        <p:nvSpPr>
          <p:cNvPr id="328711" name="Rectangle 7"/>
          <p:cNvSpPr>
            <a:spLocks noChangeArrowheads="1"/>
          </p:cNvSpPr>
          <p:nvPr/>
        </p:nvSpPr>
        <p:spPr bwMode="auto">
          <a:xfrm>
            <a:off x="2220913" y="5942013"/>
            <a:ext cx="56236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90000"/>
              </a:lnSpc>
              <a:spcBef>
                <a:spcPct val="20000"/>
              </a:spcBef>
              <a:spcAft>
                <a:spcPct val="0"/>
              </a:spcAft>
              <a:buClr>
                <a:srgbClr val="663300"/>
              </a:buClr>
              <a:buSzPct val="75000"/>
              <a:buFont typeface="Wingdings" panose="05000000000000000000" pitchFamily="2" charset="2"/>
              <a:buNone/>
            </a:pPr>
            <a:r>
              <a:rPr lang="en-US" altLang="ja-JP" sz="2000" dirty="0">
                <a:solidFill>
                  <a:srgbClr val="FF0000"/>
                </a:solidFill>
                <a:latin typeface="Meiryo UI" panose="020B0604030504040204" pitchFamily="50" charset="-128"/>
                <a:ea typeface="Meiryo UI" panose="020B0604030504040204" pitchFamily="50" charset="-128"/>
              </a:rPr>
              <a:t>⇒</a:t>
            </a:r>
            <a:r>
              <a:rPr lang="ja-JP" altLang="en-US" sz="2000" dirty="0">
                <a:solidFill>
                  <a:srgbClr val="FF0000"/>
                </a:solidFill>
                <a:latin typeface="Meiryo UI" panose="020B0604030504040204" pitchFamily="50" charset="-128"/>
                <a:ea typeface="Meiryo UI" panose="020B0604030504040204" pitchFamily="50" charset="-128"/>
              </a:rPr>
              <a:t>総合目録ネットワークの便利さをデジタルの世界でも</a:t>
            </a:r>
          </a:p>
        </p:txBody>
      </p:sp>
      <p:sp>
        <p:nvSpPr>
          <p:cNvPr id="8" name="テキスト ボックス 7"/>
          <p:cNvSpPr txBox="1"/>
          <p:nvPr/>
        </p:nvSpPr>
        <p:spPr>
          <a:xfrm>
            <a:off x="10864121" y="780535"/>
            <a:ext cx="979357" cy="369332"/>
          </a:xfrm>
          <a:prstGeom prst="rect">
            <a:avLst/>
          </a:prstGeom>
          <a:noFill/>
        </p:spPr>
        <p:txBody>
          <a:bodyPr wrap="square" rtlCol="0">
            <a:spAutoFit/>
          </a:bodyPr>
          <a:lstStyle/>
          <a:p>
            <a:r>
              <a:rPr kumimoji="1" lang="en-US" altLang="ja-JP" dirty="0" smtClean="0">
                <a:latin typeface="Meiryo UI" panose="020B0604030504040204" pitchFamily="50" charset="-128"/>
                <a:ea typeface="Meiryo UI" panose="020B0604030504040204" pitchFamily="50" charset="-128"/>
              </a:rPr>
              <a:t>2008</a:t>
            </a:r>
            <a:r>
              <a:rPr kumimoji="1" lang="ja-JP" altLang="en-US" dirty="0" smtClean="0">
                <a:latin typeface="Meiryo UI" panose="020B0604030504040204" pitchFamily="50" charset="-128"/>
                <a:ea typeface="Meiryo UI" panose="020B0604030504040204" pitchFamily="50" charset="-128"/>
              </a:rPr>
              <a:t>年</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94707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p:txBody>
          <a:bodyPr>
            <a:normAutofit/>
          </a:bodyPr>
          <a:lstStyle/>
          <a:p>
            <a:r>
              <a:rPr lang="ja-JP" altLang="en-US" sz="4000" dirty="0" smtClean="0">
                <a:latin typeface="HG丸ｺﾞｼｯｸM-PRO" pitchFamily="50" charset="-128"/>
                <a:ea typeface="HG丸ｺﾞｼｯｸM-PRO" pitchFamily="50" charset="-128"/>
              </a:rPr>
              <a:t>今後の検討</a:t>
            </a:r>
            <a:r>
              <a:rPr lang="en-US" altLang="ja-JP" sz="4000" dirty="0" smtClean="0">
                <a:latin typeface="HG丸ｺﾞｼｯｸM-PRO" pitchFamily="50" charset="-128"/>
                <a:ea typeface="HG丸ｺﾞｼｯｸM-PRO" pitchFamily="50" charset="-128"/>
              </a:rPr>
              <a:t/>
            </a:r>
            <a:br>
              <a:rPr lang="en-US" altLang="ja-JP" sz="4000" dirty="0" smtClean="0">
                <a:latin typeface="HG丸ｺﾞｼｯｸM-PRO" pitchFamily="50" charset="-128"/>
                <a:ea typeface="HG丸ｺﾞｼｯｸM-PRO" pitchFamily="50" charset="-128"/>
              </a:rPr>
            </a:br>
            <a:r>
              <a:rPr lang="en-US" altLang="ja-JP" sz="4000" dirty="0" smtClean="0">
                <a:latin typeface="HG丸ｺﾞｼｯｸM-PRO" pitchFamily="50" charset="-128"/>
                <a:ea typeface="HG丸ｺﾞｼｯｸM-PRO" pitchFamily="50" charset="-128"/>
              </a:rPr>
              <a:t/>
            </a:r>
            <a:br>
              <a:rPr lang="en-US" altLang="ja-JP" sz="4000" dirty="0" smtClean="0">
                <a:latin typeface="HG丸ｺﾞｼｯｸM-PRO" pitchFamily="50" charset="-128"/>
                <a:ea typeface="HG丸ｺﾞｼｯｸM-PRO" pitchFamily="50" charset="-128"/>
              </a:rPr>
            </a:br>
            <a:r>
              <a:rPr lang="en-US" altLang="ja-JP" sz="4000" dirty="0">
                <a:hlinkClick r:id="rId3"/>
              </a:rPr>
              <a:t>Digital Transformation</a:t>
            </a:r>
            <a:r>
              <a:rPr lang="ja-JP" altLang="ja-JP" sz="4000" dirty="0">
                <a:hlinkClick r:id="rId3"/>
              </a:rPr>
              <a:t>時代の公共図書館サービスシステムのあり方</a:t>
            </a:r>
            <a:r>
              <a:rPr lang="en-US" altLang="ja-JP" sz="4000" dirty="0" smtClean="0">
                <a:latin typeface="HG丸ｺﾞｼｯｸM-PRO" pitchFamily="50" charset="-128"/>
                <a:ea typeface="HG丸ｺﾞｼｯｸM-PRO" pitchFamily="50" charset="-128"/>
                <a:hlinkClick r:id="rId3"/>
              </a:rPr>
              <a:t/>
            </a:r>
            <a:br>
              <a:rPr lang="en-US" altLang="ja-JP" sz="4000" dirty="0" smtClean="0">
                <a:latin typeface="HG丸ｺﾞｼｯｸM-PRO" pitchFamily="50" charset="-128"/>
                <a:ea typeface="HG丸ｺﾞｼｯｸM-PRO" pitchFamily="50" charset="-128"/>
                <a:hlinkClick r:id="rId3"/>
              </a:rPr>
            </a:br>
            <a:endParaRPr lang="ja-JP" altLang="en-US" sz="4000" dirty="0">
              <a:latin typeface="HG丸ｺﾞｼｯｸM-PRO" pitchFamily="50" charset="-128"/>
              <a:ea typeface="HG丸ｺﾞｼｯｸM-PRO" pitchFamily="50" charset="-128"/>
            </a:endParaRPr>
          </a:p>
        </p:txBody>
      </p:sp>
      <p:sp>
        <p:nvSpPr>
          <p:cNvPr id="2" name="フッター プレースホルダー 1"/>
          <p:cNvSpPr>
            <a:spLocks noGrp="1"/>
          </p:cNvSpPr>
          <p:nvPr>
            <p:ph type="ftr" sz="quarter" idx="11"/>
          </p:nvPr>
        </p:nvSpPr>
        <p:spPr/>
        <p:txBody>
          <a:bodyPr/>
          <a:lstStyle/>
          <a:p>
            <a:pPr>
              <a:defRPr/>
            </a:pPr>
            <a:endParaRPr lang="ja-JP" altLang="en-US" dirty="0"/>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8</a:t>
            </a:fld>
            <a:endParaRPr kumimoji="0" lang="en-US"/>
          </a:p>
        </p:txBody>
      </p:sp>
    </p:spTree>
    <p:extLst>
      <p:ext uri="{BB962C8B-B14F-4D97-AF65-F5344CB8AC3E}">
        <p14:creationId xmlns:p14="http://schemas.microsoft.com/office/powerpoint/2010/main" val="3203209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p:txBody>
          <a:bodyPr/>
          <a:lstStyle/>
          <a:p>
            <a:r>
              <a:rPr kumimoji="1" lang="en-US" altLang="ja-JP" dirty="0" smtClean="0">
                <a:latin typeface="HG丸ｺﾞｼｯｸM-PRO" pitchFamily="50" charset="-128"/>
                <a:ea typeface="HG丸ｺﾞｼｯｸM-PRO" pitchFamily="50" charset="-128"/>
              </a:rPr>
              <a:t>MLA</a:t>
            </a:r>
            <a:r>
              <a:rPr kumimoji="1" lang="ja-JP" altLang="en-US" dirty="0" smtClean="0">
                <a:latin typeface="HG丸ｺﾞｼｯｸM-PRO" pitchFamily="50" charset="-128"/>
                <a:ea typeface="HG丸ｺﾞｼｯｸM-PRO" pitchFamily="50" charset="-128"/>
              </a:rPr>
              <a:t>連携</a:t>
            </a:r>
            <a:endParaRPr kumimoji="1" lang="ja-JP" altLang="en-US" dirty="0">
              <a:latin typeface="HG丸ｺﾞｼｯｸM-PRO" pitchFamily="50" charset="-128"/>
              <a:ea typeface="HG丸ｺﾞｼｯｸM-PRO" pitchFamily="50" charset="-128"/>
            </a:endParaRPr>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9</a:t>
            </a:fld>
            <a:endParaRPr kumimoji="0" lang="en-US"/>
          </a:p>
        </p:txBody>
      </p:sp>
      <p:sp>
        <p:nvSpPr>
          <p:cNvPr id="2" name="フッター プレースホルダー 1"/>
          <p:cNvSpPr>
            <a:spLocks noGrp="1"/>
          </p:cNvSpPr>
          <p:nvPr>
            <p:ph type="ftr" sz="quarter" idx="11"/>
          </p:nvPr>
        </p:nvSpPr>
        <p:spPr/>
        <p:txBody>
          <a:bodyPr/>
          <a:lstStyle/>
          <a:p>
            <a:pPr>
              <a:defRPr/>
            </a:pPr>
            <a:endParaRPr lang="ja-JP" altLang="en-US" dirty="0"/>
          </a:p>
        </p:txBody>
      </p:sp>
    </p:spTree>
    <p:extLst>
      <p:ext uri="{BB962C8B-B14F-4D97-AF65-F5344CB8AC3E}">
        <p14:creationId xmlns:p14="http://schemas.microsoft.com/office/powerpoint/2010/main" val="4229857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49415</TotalTime>
  <Words>3825</Words>
  <Application>Microsoft Office PowerPoint</Application>
  <PresentationFormat>ワイド画面</PresentationFormat>
  <Paragraphs>512</Paragraphs>
  <Slides>24</Slides>
  <Notes>19</Notes>
  <HiddenSlides>0</HiddenSlides>
  <MMClips>0</MMClips>
  <ScaleCrop>false</ScaleCrop>
  <HeadingPairs>
    <vt:vector size="8" baseType="variant">
      <vt:variant>
        <vt:lpstr>使用されているフォント</vt:lpstr>
      </vt:variant>
      <vt:variant>
        <vt:i4>11</vt:i4>
      </vt:variant>
      <vt:variant>
        <vt:lpstr>テーマ</vt:lpstr>
      </vt:variant>
      <vt:variant>
        <vt:i4>1</vt:i4>
      </vt:variant>
      <vt:variant>
        <vt:lpstr>スライド タイトル</vt:lpstr>
      </vt:variant>
      <vt:variant>
        <vt:i4>24</vt:i4>
      </vt:variant>
      <vt:variant>
        <vt:lpstr>目的別スライド ショー</vt:lpstr>
      </vt:variant>
      <vt:variant>
        <vt:i4>1</vt:i4>
      </vt:variant>
    </vt:vector>
  </HeadingPairs>
  <TitlesOfParts>
    <vt:vector size="37" baseType="lpstr">
      <vt:lpstr>Arial Unicode MS</vt:lpstr>
      <vt:lpstr>HGPｺﾞｼｯｸE</vt:lpstr>
      <vt:lpstr>HGP創英角ﾎﾟｯﾌﾟ体</vt:lpstr>
      <vt:lpstr>HG丸ｺﾞｼｯｸM-PRO</vt:lpstr>
      <vt:lpstr>Meiryo UI</vt:lpstr>
      <vt:lpstr>ＭＳ Ｐゴシック</vt:lpstr>
      <vt:lpstr>新細明體</vt:lpstr>
      <vt:lpstr>Arial</vt:lpstr>
      <vt:lpstr>Calibri</vt:lpstr>
      <vt:lpstr>Wingdings</vt:lpstr>
      <vt:lpstr>Wingdings 2</vt:lpstr>
      <vt:lpstr>Office テーマ</vt:lpstr>
      <vt:lpstr>国のデジタルコレクションの構築と提供に向けた連携協力【詳細】　</vt:lpstr>
      <vt:lpstr>デジタルアーカイブ関連での連携協力</vt:lpstr>
      <vt:lpstr>公共図書館との連携</vt:lpstr>
      <vt:lpstr>従来からの検討</vt:lpstr>
      <vt:lpstr>【連携協力】公共図書館支援のイメージ</vt:lpstr>
      <vt:lpstr>【連携協力】関係機関拡大策の例 公共図書館支援のスキーム</vt:lpstr>
      <vt:lpstr>デジタルコンテンツの利用促進に向けた各図書館との連携協力</vt:lpstr>
      <vt:lpstr>今後の検討  Digital Transformation時代の公共図書館サービスシステムのあり方 </vt:lpstr>
      <vt:lpstr>MLA連携</vt:lpstr>
      <vt:lpstr>デジタル情報資源ラウンドテーブル(MLA連携)</vt:lpstr>
      <vt:lpstr>OpenGLAM</vt:lpstr>
      <vt:lpstr>大震災アーカイブとMLA</vt:lpstr>
      <vt:lpstr>OpenGLAMの現在の活動</vt:lpstr>
      <vt:lpstr>改めて、OpenGLAMの今後は？</vt:lpstr>
      <vt:lpstr>学術機関との連携</vt:lpstr>
      <vt:lpstr>【連携協力】学術機関との連携 大学機関リポジトリとNDLデジタル化コンテンツの統合利用環境</vt:lpstr>
      <vt:lpstr>具体的な連携協力イメージ</vt:lpstr>
      <vt:lpstr>具体的な連携協力イメージ</vt:lpstr>
      <vt:lpstr>学位論文のデジタル化</vt:lpstr>
      <vt:lpstr>学位論文のデジタル化及び著作権処理</vt:lpstr>
      <vt:lpstr>国際連携</vt:lpstr>
      <vt:lpstr>日中韓の国立図書館での連携（CJKDLI）</vt:lpstr>
      <vt:lpstr>World Digital Library構想と連携</vt:lpstr>
      <vt:lpstr>Europeanaの動きとの比較</vt:lpstr>
      <vt:lpstr>TP&amp;Dフォーラム</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図書館情報学研究 (図書館システム・オープンデータ)</dc:title>
  <dc:creator>中山正樹</dc:creator>
  <cp:lastModifiedBy>masaki nakayama</cp:lastModifiedBy>
  <cp:revision>911</cp:revision>
  <cp:lastPrinted>2016-03-18T02:42:44Z</cp:lastPrinted>
  <dcterms:created xsi:type="dcterms:W3CDTF">2015-08-12T01:03:55Z</dcterms:created>
  <dcterms:modified xsi:type="dcterms:W3CDTF">2016-05-04T05:15:14Z</dcterms:modified>
</cp:coreProperties>
</file>